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259" r:id="rId4"/>
    <p:sldId id="260" r:id="rId5"/>
    <p:sldId id="29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8" r:id="rId18"/>
    <p:sldId id="286" r:id="rId19"/>
    <p:sldId id="287" r:id="rId20"/>
    <p:sldId id="291" r:id="rId21"/>
    <p:sldId id="292" r:id="rId22"/>
    <p:sldId id="293" r:id="rId23"/>
    <p:sldId id="290" r:id="rId24"/>
    <p:sldId id="301" r:id="rId25"/>
    <p:sldId id="270" r:id="rId26"/>
    <p:sldId id="294" r:id="rId27"/>
    <p:sldId id="302" r:id="rId28"/>
    <p:sldId id="295" r:id="rId29"/>
    <p:sldId id="306" r:id="rId30"/>
    <p:sldId id="303" r:id="rId31"/>
    <p:sldId id="304" r:id="rId32"/>
    <p:sldId id="305" r:id="rId33"/>
    <p:sldId id="309" r:id="rId34"/>
    <p:sldId id="308" r:id="rId35"/>
    <p:sldId id="307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261" r:id="rId47"/>
    <p:sldId id="262" r:id="rId48"/>
    <p:sldId id="284" r:id="rId49"/>
    <p:sldId id="263" r:id="rId50"/>
    <p:sldId id="264" r:id="rId51"/>
    <p:sldId id="265" r:id="rId5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48"/>
      </p:cViewPr>
      <p:guideLst>
        <p:guide orient="horz" pos="216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A83A5-F627-4742-8069-DBF75E353C7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4FE8-6FDE-4218-9F1C-CCD3FD53A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7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EA322-A0DC-4147-AD20-1938F65A1036}" type="slidenum">
              <a:rPr lang="fr-FR" altLang="en-US"/>
              <a:pPr/>
              <a:t>42</a:t>
            </a:fld>
            <a:endParaRPr lang="fr-FR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58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A0AF9-A01A-4D98-85B0-D8AA4FECF200}" type="slidenum">
              <a:rPr lang="fr-FR" altLang="en-US"/>
              <a:pPr/>
              <a:t>43</a:t>
            </a:fld>
            <a:endParaRPr lang="fr-FR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63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74419-CDF4-468B-82D2-1BC82FBED60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2E29-3335-438A-9E37-ABD940F81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30EF0-2448-498B-8BA4-EFF29B7CF6F9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4E46-86E1-48EA-AF3B-8189E84FE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799D5-9352-43A0-96C5-28EA23E3971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CB28-4943-4B56-AE8A-DD44750BE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6139F-DD24-4A7A-86E5-443B7839564E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1BD9-F0CD-4DF5-B982-DD3730E8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6C47-BB21-41B1-8830-8A8CF357793D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0079B-374E-441E-B1C7-A91380A05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B60E-F054-4728-B400-B477F5C437BA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2E44D-AA2C-4E50-851F-8E7FE57BE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A1DC-E73B-4CAD-9468-F1489D16F02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1FB6-AD9A-4E2F-851B-896484E0A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DB3F-A880-4B2E-897E-CDA93D091F9F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87A4-2FBD-4E35-BA58-742510E3D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E5DC-E62A-496B-A27C-64702A1A9E5A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9DCB8-34BE-40D3-89C9-C6516CD4F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0E9C4-A6A7-4E96-962B-A5D97F4B04D6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9752C-C57A-4923-8A2E-466CC0C0F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D99E6-7030-4435-A099-9CCEC9D0D92D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6F9BF-7814-498F-BC23-87B483FCC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390CC3-870B-4FA3-AF84-853903B24292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463FFC-4DA3-43B7-813C-A70EB5A54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3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wmf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5" Type="http://schemas.openxmlformats.org/officeDocument/2006/relationships/image" Target="../media/image33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png"/><Relationship Id="rId11" Type="http://schemas.openxmlformats.org/officeDocument/2006/relationships/image" Target="../media/image36.png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38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8.xml"/><Relationship Id="rId7" Type="http://schemas.openxmlformats.org/officeDocument/2006/relationships/image" Target="../media/image1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.xml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2.xml"/><Relationship Id="rId7" Type="http://schemas.openxmlformats.org/officeDocument/2006/relationships/image" Target="../media/image14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28.xml"/><Relationship Id="rId7" Type="http://schemas.openxmlformats.org/officeDocument/2006/relationships/image" Target="../media/image4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9.xml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50.png"/><Relationship Id="rId5" Type="http://schemas.openxmlformats.org/officeDocument/2006/relationships/tags" Target="../tags/tag34.xml"/><Relationship Id="rId10" Type="http://schemas.openxmlformats.org/officeDocument/2006/relationships/image" Target="../media/image49.png"/><Relationship Id="rId4" Type="http://schemas.openxmlformats.org/officeDocument/2006/relationships/tags" Target="../tags/tag33.xml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8.xml"/><Relationship Id="rId7" Type="http://schemas.openxmlformats.org/officeDocument/2006/relationships/image" Target="../media/image1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7.png"/><Relationship Id="rId4" Type="http://schemas.openxmlformats.org/officeDocument/2006/relationships/tags" Target="../tags/tag39.xml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61.png"/><Relationship Id="rId5" Type="http://schemas.openxmlformats.org/officeDocument/2006/relationships/tags" Target="../tags/tag44.xml"/><Relationship Id="rId10" Type="http://schemas.openxmlformats.org/officeDocument/2006/relationships/image" Target="../media/image60.png"/><Relationship Id="rId4" Type="http://schemas.openxmlformats.org/officeDocument/2006/relationships/tags" Target="../tags/tag43.xml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68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7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2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75.png"/><Relationship Id="rId26" Type="http://schemas.openxmlformats.org/officeDocument/2006/relationships/image" Target="../media/image83.png"/><Relationship Id="rId3" Type="http://schemas.openxmlformats.org/officeDocument/2006/relationships/tags" Target="../tags/tag54.xml"/><Relationship Id="rId21" Type="http://schemas.openxmlformats.org/officeDocument/2006/relationships/image" Target="../media/image78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2" Type="http://schemas.openxmlformats.org/officeDocument/2006/relationships/tags" Target="../tags/tag53.xml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29" Type="http://schemas.openxmlformats.org/officeDocument/2006/relationships/image" Target="../media/image86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81.png"/><Relationship Id="rId5" Type="http://schemas.openxmlformats.org/officeDocument/2006/relationships/tags" Target="../tags/tag56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10" Type="http://schemas.openxmlformats.org/officeDocument/2006/relationships/tags" Target="../tags/tag61.xml"/><Relationship Id="rId19" Type="http://schemas.openxmlformats.org/officeDocument/2006/relationships/image" Target="../media/image76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79.png"/><Relationship Id="rId27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89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image" Target="../media/image97.png"/><Relationship Id="rId3" Type="http://schemas.openxmlformats.org/officeDocument/2006/relationships/tags" Target="../tags/tag73.xml"/><Relationship Id="rId21" Type="http://schemas.openxmlformats.org/officeDocument/2006/relationships/image" Target="../media/image100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image" Target="../media/image96.png"/><Relationship Id="rId2" Type="http://schemas.openxmlformats.org/officeDocument/2006/relationships/tags" Target="../tags/tag72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103.png"/><Relationship Id="rId5" Type="http://schemas.openxmlformats.org/officeDocument/2006/relationships/tags" Target="../tags/tag75.xml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10" Type="http://schemas.openxmlformats.org/officeDocument/2006/relationships/tags" Target="../tags/tag80.xml"/><Relationship Id="rId19" Type="http://schemas.openxmlformats.org/officeDocument/2006/relationships/image" Target="../media/image98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tags" Target="../tags/tag85.xml"/><Relationship Id="rId16" Type="http://schemas.openxmlformats.org/officeDocument/2006/relationships/image" Target="../media/image108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99.png"/><Relationship Id="rId5" Type="http://schemas.openxmlformats.org/officeDocument/2006/relationships/tags" Target="../tags/tag88.xml"/><Relationship Id="rId15" Type="http://schemas.openxmlformats.org/officeDocument/2006/relationships/image" Target="../media/image107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11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10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95.xml"/><Relationship Id="rId7" Type="http://schemas.openxmlformats.org/officeDocument/2006/relationships/image" Target="../media/image113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1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tags" Target="../tags/tag98.xml"/><Relationship Id="rId7" Type="http://schemas.openxmlformats.org/officeDocument/2006/relationships/image" Target="../media/image114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11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tags" Target="../tags/tag101.xml"/><Relationship Id="rId7" Type="http://schemas.openxmlformats.org/officeDocument/2006/relationships/image" Target="../media/image118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11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2.xml"/><Relationship Id="rId9" Type="http://schemas.openxmlformats.org/officeDocument/2006/relationships/image" Target="../media/image11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121.png"/><Relationship Id="rId18" Type="http://schemas.openxmlformats.org/officeDocument/2006/relationships/image" Target="../media/image125.png"/><Relationship Id="rId3" Type="http://schemas.openxmlformats.org/officeDocument/2006/relationships/tags" Target="../tags/tag105.xml"/><Relationship Id="rId21" Type="http://schemas.openxmlformats.org/officeDocument/2006/relationships/image" Target="../media/image116.png"/><Relationship Id="rId7" Type="http://schemas.openxmlformats.org/officeDocument/2006/relationships/tags" Target="../tags/tag109.xml"/><Relationship Id="rId12" Type="http://schemas.openxmlformats.org/officeDocument/2006/relationships/image" Target="../media/image120.png"/><Relationship Id="rId17" Type="http://schemas.openxmlformats.org/officeDocument/2006/relationships/image" Target="../media/image112.png"/><Relationship Id="rId2" Type="http://schemas.openxmlformats.org/officeDocument/2006/relationships/tags" Target="../tags/tag104.xml"/><Relationship Id="rId16" Type="http://schemas.openxmlformats.org/officeDocument/2006/relationships/image" Target="../media/image124.png"/><Relationship Id="rId20" Type="http://schemas.openxmlformats.org/officeDocument/2006/relationships/image" Target="../media/image114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07.xml"/><Relationship Id="rId15" Type="http://schemas.openxmlformats.org/officeDocument/2006/relationships/image" Target="../media/image123.png"/><Relationship Id="rId10" Type="http://schemas.openxmlformats.org/officeDocument/2006/relationships/tags" Target="../tags/tag112.xml"/><Relationship Id="rId19" Type="http://schemas.openxmlformats.org/officeDocument/2006/relationships/image" Target="../media/image126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1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7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image" Target="../media/image129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2.xml"/><Relationship Id="rId16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image" Target="../media/image15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3.xml"/><Relationship Id="rId7" Type="http://schemas.openxmlformats.org/officeDocument/2006/relationships/image" Target="../media/image2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4.png"/><Relationship Id="rId5" Type="http://schemas.openxmlformats.org/officeDocument/2006/relationships/tags" Target="../tags/tag15.xml"/><Relationship Id="rId10" Type="http://schemas.openxmlformats.org/officeDocument/2006/relationships/image" Target="../media/image23.png"/><Relationship Id="rId4" Type="http://schemas.openxmlformats.org/officeDocument/2006/relationships/tags" Target="../tags/tag14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TextBox 1"/>
          <p:cNvSpPr txBox="1">
            <a:spLocks noChangeArrowheads="1"/>
          </p:cNvSpPr>
          <p:nvPr/>
        </p:nvSpPr>
        <p:spPr bwMode="auto">
          <a:xfrm>
            <a:off x="2774950" y="1066800"/>
            <a:ext cx="664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LONG CAVITY, HIGH ENERGY/PULSE, ULTRASHORT PULSES</a:t>
            </a:r>
          </a:p>
        </p:txBody>
      </p:sp>
      <p:sp>
        <p:nvSpPr>
          <p:cNvPr id="1040" name="TextBox 2"/>
          <p:cNvSpPr txBox="1">
            <a:spLocks noChangeArrowheads="1"/>
          </p:cNvSpPr>
          <p:nvPr/>
        </p:nvSpPr>
        <p:spPr bwMode="auto">
          <a:xfrm>
            <a:off x="2773363" y="2220913"/>
            <a:ext cx="708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CAN YOU MAKE MODE-LOCKED LASERS WITH SHORT CAVITY?</a:t>
            </a: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2774950" y="3765550"/>
          <a:ext cx="6645275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3" imgW="2386800" imgH="668880" progId="Acrobat.Document.11">
                  <p:embed/>
                </p:oleObj>
              </mc:Choice>
              <mc:Fallback>
                <p:oleObj name="Acrobat Document" r:id="rId3" imgW="2386800" imgH="668880" progId="Acrobat.Document.11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3765550"/>
                        <a:ext cx="6645275" cy="187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1581150" y="236538"/>
            <a:ext cx="189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CC"/>
                </a:solidFill>
              </a:rPr>
              <a:t>Phase matching</a:t>
            </a:r>
          </a:p>
        </p:txBody>
      </p:sp>
      <p:sp>
        <p:nvSpPr>
          <p:cNvPr id="22530" name="Arc 3"/>
          <p:cNvSpPr>
            <a:spLocks/>
          </p:cNvSpPr>
          <p:nvPr/>
        </p:nvSpPr>
        <p:spPr bwMode="auto">
          <a:xfrm flipH="1">
            <a:off x="6281738" y="3584575"/>
            <a:ext cx="1704975" cy="2517775"/>
          </a:xfrm>
          <a:custGeom>
            <a:avLst/>
            <a:gdLst>
              <a:gd name="T0" fmla="*/ 32340505 w 18212"/>
              <a:gd name="T1" fmla="*/ 0 h 21282"/>
              <a:gd name="T2" fmla="*/ 159616701 w 18212"/>
              <a:gd name="T3" fmla="*/ 135300899 h 21282"/>
              <a:gd name="T4" fmla="*/ 0 w 18212"/>
              <a:gd name="T5" fmla="*/ 297866207 h 21282"/>
              <a:gd name="T6" fmla="*/ 0 60000 65536"/>
              <a:gd name="T7" fmla="*/ 0 60000 65536"/>
              <a:gd name="T8" fmla="*/ 0 60000 65536"/>
              <a:gd name="T9" fmla="*/ 0 w 18212"/>
              <a:gd name="T10" fmla="*/ 0 h 21282"/>
              <a:gd name="T11" fmla="*/ 18212 w 18212"/>
              <a:gd name="T12" fmla="*/ 21282 h 21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12" h="21282" fill="none" extrusionOk="0">
                <a:moveTo>
                  <a:pt x="3690" y="-1"/>
                </a:moveTo>
                <a:cubicBezTo>
                  <a:pt x="9674" y="1037"/>
                  <a:pt x="14945" y="4546"/>
                  <a:pt x="18211" y="9667"/>
                </a:cubicBezTo>
              </a:path>
              <a:path w="18212" h="21282" stroke="0" extrusionOk="0">
                <a:moveTo>
                  <a:pt x="3690" y="-1"/>
                </a:moveTo>
                <a:cubicBezTo>
                  <a:pt x="9674" y="1037"/>
                  <a:pt x="14945" y="4546"/>
                  <a:pt x="18211" y="9667"/>
                </a:cubicBezTo>
                <a:lnTo>
                  <a:pt x="0" y="21282"/>
                </a:lnTo>
                <a:lnTo>
                  <a:pt x="3690" y="-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Arc 4"/>
          <p:cNvSpPr>
            <a:spLocks/>
          </p:cNvSpPr>
          <p:nvPr/>
        </p:nvSpPr>
        <p:spPr bwMode="auto">
          <a:xfrm flipH="1">
            <a:off x="6292850" y="4521200"/>
            <a:ext cx="879475" cy="514350"/>
          </a:xfrm>
          <a:custGeom>
            <a:avLst/>
            <a:gdLst>
              <a:gd name="T0" fmla="*/ 0 w 34361"/>
              <a:gd name="T1" fmla="*/ 4786336 h 21600"/>
              <a:gd name="T2" fmla="*/ 22510292 w 34361"/>
              <a:gd name="T3" fmla="*/ 4863465 h 21600"/>
              <a:gd name="T4" fmla="*/ 11221399 w 34361"/>
              <a:gd name="T5" fmla="*/ 12247958 h 21600"/>
              <a:gd name="T6" fmla="*/ 0 60000 65536"/>
              <a:gd name="T7" fmla="*/ 0 60000 65536"/>
              <a:gd name="T8" fmla="*/ 0 60000 65536"/>
              <a:gd name="T9" fmla="*/ 0 w 34361"/>
              <a:gd name="T10" fmla="*/ 0 h 21600"/>
              <a:gd name="T11" fmla="*/ 34361 w 3436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61" h="21600" fill="none" extrusionOk="0">
                <a:moveTo>
                  <a:pt x="0" y="8441"/>
                </a:moveTo>
                <a:cubicBezTo>
                  <a:pt x="4088" y="3119"/>
                  <a:pt x="10418" y="0"/>
                  <a:pt x="17129" y="0"/>
                </a:cubicBezTo>
                <a:cubicBezTo>
                  <a:pt x="23899" y="0"/>
                  <a:pt x="30278" y="3174"/>
                  <a:pt x="34361" y="8576"/>
                </a:cubicBezTo>
              </a:path>
              <a:path w="34361" h="21600" stroke="0" extrusionOk="0">
                <a:moveTo>
                  <a:pt x="0" y="8441"/>
                </a:moveTo>
                <a:cubicBezTo>
                  <a:pt x="4088" y="3119"/>
                  <a:pt x="10418" y="0"/>
                  <a:pt x="17129" y="0"/>
                </a:cubicBezTo>
                <a:cubicBezTo>
                  <a:pt x="23899" y="0"/>
                  <a:pt x="30278" y="3174"/>
                  <a:pt x="34361" y="8576"/>
                </a:cubicBezTo>
                <a:lnTo>
                  <a:pt x="17129" y="21600"/>
                </a:lnTo>
                <a:lnTo>
                  <a:pt x="0" y="844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582988" y="855663"/>
            <a:ext cx="554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  <a:cs typeface="Arial" charset="0"/>
              </a:rPr>
              <a:t>Phase matching in second harmonic generation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6264275" y="3519488"/>
            <a:ext cx="0" cy="1216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6262688" y="474345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5718175" y="3535363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FF0000"/>
                </a:solidFill>
                <a:latin typeface="Arial" charset="0"/>
                <a:cs typeface="Arial" charset="0"/>
              </a:rPr>
              <a:t>SHG</a:t>
            </a:r>
          </a:p>
        </p:txBody>
      </p:sp>
      <p:sp>
        <p:nvSpPr>
          <p:cNvPr id="22536" name="Arc 9"/>
          <p:cNvSpPr>
            <a:spLocks/>
          </p:cNvSpPr>
          <p:nvPr/>
        </p:nvSpPr>
        <p:spPr bwMode="auto">
          <a:xfrm flipH="1">
            <a:off x="7635875" y="3475038"/>
            <a:ext cx="1833563" cy="793750"/>
          </a:xfrm>
          <a:custGeom>
            <a:avLst/>
            <a:gdLst>
              <a:gd name="T0" fmla="*/ 29956385 w 11045"/>
              <a:gd name="T1" fmla="*/ 0 h 21573"/>
              <a:gd name="T2" fmla="*/ 304386872 w 11045"/>
              <a:gd name="T3" fmla="*/ 4076224 h 21573"/>
              <a:gd name="T4" fmla="*/ 0 w 11045"/>
              <a:gd name="T5" fmla="*/ 29204980 h 21573"/>
              <a:gd name="T6" fmla="*/ 0 60000 65536"/>
              <a:gd name="T7" fmla="*/ 0 60000 65536"/>
              <a:gd name="T8" fmla="*/ 0 60000 65536"/>
              <a:gd name="T9" fmla="*/ 0 w 11045"/>
              <a:gd name="T10" fmla="*/ 0 h 21573"/>
              <a:gd name="T11" fmla="*/ 11045 w 11045"/>
              <a:gd name="T12" fmla="*/ 21573 h 215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5" h="21573" fill="none" extrusionOk="0">
                <a:moveTo>
                  <a:pt x="1086" y="0"/>
                </a:moveTo>
                <a:cubicBezTo>
                  <a:pt x="4602" y="177"/>
                  <a:pt x="8020" y="1210"/>
                  <a:pt x="11045" y="3010"/>
                </a:cubicBezTo>
              </a:path>
              <a:path w="11045" h="21573" stroke="0" extrusionOk="0">
                <a:moveTo>
                  <a:pt x="1086" y="0"/>
                </a:moveTo>
                <a:cubicBezTo>
                  <a:pt x="4602" y="177"/>
                  <a:pt x="8020" y="1210"/>
                  <a:pt x="11045" y="3010"/>
                </a:cubicBezTo>
                <a:lnTo>
                  <a:pt x="0" y="21573"/>
                </a:lnTo>
                <a:lnTo>
                  <a:pt x="1086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Arc 10"/>
          <p:cNvSpPr>
            <a:spLocks/>
          </p:cNvSpPr>
          <p:nvPr/>
        </p:nvSpPr>
        <p:spPr bwMode="auto">
          <a:xfrm flipH="1">
            <a:off x="6286500" y="4254500"/>
            <a:ext cx="1689100" cy="647700"/>
          </a:xfrm>
          <a:custGeom>
            <a:avLst/>
            <a:gdLst>
              <a:gd name="T0" fmla="*/ 0 w 41610"/>
              <a:gd name="T1" fmla="*/ 14489167 h 21600"/>
              <a:gd name="T2" fmla="*/ 68566657 w 41610"/>
              <a:gd name="T3" fmla="*/ 13929897 h 21600"/>
              <a:gd name="T4" fmla="*/ 34426705 w 41610"/>
              <a:gd name="T5" fmla="*/ 19422005 h 21600"/>
              <a:gd name="T6" fmla="*/ 0 60000 65536"/>
              <a:gd name="T7" fmla="*/ 0 60000 65536"/>
              <a:gd name="T8" fmla="*/ 0 60000 65536"/>
              <a:gd name="T9" fmla="*/ 0 w 41610"/>
              <a:gd name="T10" fmla="*/ 0 h 21600"/>
              <a:gd name="T11" fmla="*/ 41610 w 4161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10" h="21600" fill="none" extrusionOk="0">
                <a:moveTo>
                  <a:pt x="0" y="16114"/>
                </a:moveTo>
                <a:cubicBezTo>
                  <a:pt x="2493" y="6619"/>
                  <a:pt x="11075" y="0"/>
                  <a:pt x="20892" y="0"/>
                </a:cubicBezTo>
                <a:cubicBezTo>
                  <a:pt x="30468" y="0"/>
                  <a:pt x="38902" y="6305"/>
                  <a:pt x="41610" y="15491"/>
                </a:cubicBezTo>
              </a:path>
              <a:path w="41610" h="21600" stroke="0" extrusionOk="0">
                <a:moveTo>
                  <a:pt x="0" y="16114"/>
                </a:moveTo>
                <a:cubicBezTo>
                  <a:pt x="2493" y="6619"/>
                  <a:pt x="11075" y="0"/>
                  <a:pt x="20892" y="0"/>
                </a:cubicBezTo>
                <a:cubicBezTo>
                  <a:pt x="30468" y="0"/>
                  <a:pt x="38902" y="6305"/>
                  <a:pt x="41610" y="15491"/>
                </a:cubicBezTo>
                <a:lnTo>
                  <a:pt x="20892" y="21600"/>
                </a:lnTo>
                <a:lnTo>
                  <a:pt x="0" y="16114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Arc 11"/>
          <p:cNvSpPr>
            <a:spLocks/>
          </p:cNvSpPr>
          <p:nvPr/>
        </p:nvSpPr>
        <p:spPr bwMode="auto">
          <a:xfrm flipH="1">
            <a:off x="7983538" y="4222750"/>
            <a:ext cx="1323975" cy="647700"/>
          </a:xfrm>
          <a:custGeom>
            <a:avLst/>
            <a:gdLst>
              <a:gd name="T0" fmla="*/ 0 w 32630"/>
              <a:gd name="T1" fmla="*/ 2963647 h 21600"/>
              <a:gd name="T2" fmla="*/ 53720810 w 32630"/>
              <a:gd name="T3" fmla="*/ 15530405 h 21600"/>
              <a:gd name="T4" fmla="*/ 18880501 w 32630"/>
              <a:gd name="T5" fmla="*/ 19422005 h 21600"/>
              <a:gd name="T6" fmla="*/ 0 60000 65536"/>
              <a:gd name="T7" fmla="*/ 0 60000 65536"/>
              <a:gd name="T8" fmla="*/ 0 60000 65536"/>
              <a:gd name="T9" fmla="*/ 0 w 32630"/>
              <a:gd name="T10" fmla="*/ 0 h 21600"/>
              <a:gd name="T11" fmla="*/ 32630 w 326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30" h="21600" fill="none" extrusionOk="0">
                <a:moveTo>
                  <a:pt x="-1" y="3295"/>
                </a:moveTo>
                <a:cubicBezTo>
                  <a:pt x="3437" y="1142"/>
                  <a:pt x="7411" y="0"/>
                  <a:pt x="11468" y="0"/>
                </a:cubicBezTo>
                <a:cubicBezTo>
                  <a:pt x="21729" y="0"/>
                  <a:pt x="30573" y="7219"/>
                  <a:pt x="32629" y="17272"/>
                </a:cubicBezTo>
              </a:path>
              <a:path w="32630" h="21600" stroke="0" extrusionOk="0">
                <a:moveTo>
                  <a:pt x="-1" y="3295"/>
                </a:moveTo>
                <a:cubicBezTo>
                  <a:pt x="3437" y="1142"/>
                  <a:pt x="7411" y="0"/>
                  <a:pt x="11468" y="0"/>
                </a:cubicBezTo>
                <a:cubicBezTo>
                  <a:pt x="21729" y="0"/>
                  <a:pt x="30573" y="7219"/>
                  <a:pt x="32629" y="17272"/>
                </a:cubicBezTo>
                <a:lnTo>
                  <a:pt x="11468" y="21600"/>
                </a:lnTo>
                <a:lnTo>
                  <a:pt x="-1" y="3295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Arc 12"/>
          <p:cNvSpPr>
            <a:spLocks/>
          </p:cNvSpPr>
          <p:nvPr/>
        </p:nvSpPr>
        <p:spPr bwMode="auto">
          <a:xfrm flipH="1">
            <a:off x="7162800" y="4516438"/>
            <a:ext cx="879475" cy="514350"/>
          </a:xfrm>
          <a:custGeom>
            <a:avLst/>
            <a:gdLst>
              <a:gd name="T0" fmla="*/ 0 w 34361"/>
              <a:gd name="T1" fmla="*/ 4786336 h 21600"/>
              <a:gd name="T2" fmla="*/ 22510292 w 34361"/>
              <a:gd name="T3" fmla="*/ 4863465 h 21600"/>
              <a:gd name="T4" fmla="*/ 11221399 w 34361"/>
              <a:gd name="T5" fmla="*/ 12247958 h 21600"/>
              <a:gd name="T6" fmla="*/ 0 60000 65536"/>
              <a:gd name="T7" fmla="*/ 0 60000 65536"/>
              <a:gd name="T8" fmla="*/ 0 60000 65536"/>
              <a:gd name="T9" fmla="*/ 0 w 34361"/>
              <a:gd name="T10" fmla="*/ 0 h 21600"/>
              <a:gd name="T11" fmla="*/ 34361 w 3436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61" h="21600" fill="none" extrusionOk="0">
                <a:moveTo>
                  <a:pt x="0" y="8441"/>
                </a:moveTo>
                <a:cubicBezTo>
                  <a:pt x="4088" y="3119"/>
                  <a:pt x="10418" y="0"/>
                  <a:pt x="17129" y="0"/>
                </a:cubicBezTo>
                <a:cubicBezTo>
                  <a:pt x="23899" y="0"/>
                  <a:pt x="30278" y="3174"/>
                  <a:pt x="34361" y="8576"/>
                </a:cubicBezTo>
              </a:path>
              <a:path w="34361" h="21600" stroke="0" extrusionOk="0">
                <a:moveTo>
                  <a:pt x="0" y="8441"/>
                </a:moveTo>
                <a:cubicBezTo>
                  <a:pt x="4088" y="3119"/>
                  <a:pt x="10418" y="0"/>
                  <a:pt x="17129" y="0"/>
                </a:cubicBezTo>
                <a:cubicBezTo>
                  <a:pt x="23899" y="0"/>
                  <a:pt x="30278" y="3174"/>
                  <a:pt x="34361" y="8576"/>
                </a:cubicBezTo>
                <a:lnTo>
                  <a:pt x="17129" y="21600"/>
                </a:lnTo>
                <a:lnTo>
                  <a:pt x="0" y="844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Arc 13"/>
          <p:cNvSpPr>
            <a:spLocks/>
          </p:cNvSpPr>
          <p:nvPr/>
        </p:nvSpPr>
        <p:spPr bwMode="auto">
          <a:xfrm flipH="1">
            <a:off x="8058150" y="4516438"/>
            <a:ext cx="879475" cy="514350"/>
          </a:xfrm>
          <a:custGeom>
            <a:avLst/>
            <a:gdLst>
              <a:gd name="T0" fmla="*/ 0 w 34361"/>
              <a:gd name="T1" fmla="*/ 4786336 h 21600"/>
              <a:gd name="T2" fmla="*/ 22510292 w 34361"/>
              <a:gd name="T3" fmla="*/ 4863465 h 21600"/>
              <a:gd name="T4" fmla="*/ 11221399 w 34361"/>
              <a:gd name="T5" fmla="*/ 12247958 h 21600"/>
              <a:gd name="T6" fmla="*/ 0 60000 65536"/>
              <a:gd name="T7" fmla="*/ 0 60000 65536"/>
              <a:gd name="T8" fmla="*/ 0 60000 65536"/>
              <a:gd name="T9" fmla="*/ 0 w 34361"/>
              <a:gd name="T10" fmla="*/ 0 h 21600"/>
              <a:gd name="T11" fmla="*/ 34361 w 3436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61" h="21600" fill="none" extrusionOk="0">
                <a:moveTo>
                  <a:pt x="0" y="8441"/>
                </a:moveTo>
                <a:cubicBezTo>
                  <a:pt x="4088" y="3119"/>
                  <a:pt x="10418" y="0"/>
                  <a:pt x="17129" y="0"/>
                </a:cubicBezTo>
                <a:cubicBezTo>
                  <a:pt x="23899" y="0"/>
                  <a:pt x="30278" y="3174"/>
                  <a:pt x="34361" y="8576"/>
                </a:cubicBezTo>
              </a:path>
              <a:path w="34361" h="21600" stroke="0" extrusionOk="0">
                <a:moveTo>
                  <a:pt x="0" y="8441"/>
                </a:moveTo>
                <a:cubicBezTo>
                  <a:pt x="4088" y="3119"/>
                  <a:pt x="10418" y="0"/>
                  <a:pt x="17129" y="0"/>
                </a:cubicBezTo>
                <a:cubicBezTo>
                  <a:pt x="23899" y="0"/>
                  <a:pt x="30278" y="3174"/>
                  <a:pt x="34361" y="8576"/>
                </a:cubicBezTo>
                <a:lnTo>
                  <a:pt x="17129" y="21600"/>
                </a:lnTo>
                <a:lnTo>
                  <a:pt x="0" y="844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Arc 14"/>
          <p:cNvSpPr>
            <a:spLocks/>
          </p:cNvSpPr>
          <p:nvPr/>
        </p:nvSpPr>
        <p:spPr bwMode="auto">
          <a:xfrm flipH="1">
            <a:off x="8958263" y="4522788"/>
            <a:ext cx="441325" cy="508000"/>
          </a:xfrm>
          <a:custGeom>
            <a:avLst/>
            <a:gdLst>
              <a:gd name="T0" fmla="*/ 2140242 w 17232"/>
              <a:gd name="T1" fmla="*/ 0 h 21352"/>
              <a:gd name="T2" fmla="*/ 11302677 w 17232"/>
              <a:gd name="T3" fmla="*/ 4714583 h 21352"/>
              <a:gd name="T4" fmla="*/ 0 w 17232"/>
              <a:gd name="T5" fmla="*/ 12086173 h 21352"/>
              <a:gd name="T6" fmla="*/ 0 60000 65536"/>
              <a:gd name="T7" fmla="*/ 0 60000 65536"/>
              <a:gd name="T8" fmla="*/ 0 60000 65536"/>
              <a:gd name="T9" fmla="*/ 0 w 17232"/>
              <a:gd name="T10" fmla="*/ 0 h 21352"/>
              <a:gd name="T11" fmla="*/ 17232 w 17232"/>
              <a:gd name="T12" fmla="*/ 21352 h 21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32" h="21352" fill="none" extrusionOk="0">
                <a:moveTo>
                  <a:pt x="3263" y="-1"/>
                </a:moveTo>
                <a:cubicBezTo>
                  <a:pt x="8826" y="850"/>
                  <a:pt x="13838" y="3838"/>
                  <a:pt x="17232" y="8328"/>
                </a:cubicBezTo>
              </a:path>
              <a:path w="17232" h="21352" stroke="0" extrusionOk="0">
                <a:moveTo>
                  <a:pt x="3263" y="-1"/>
                </a:moveTo>
                <a:cubicBezTo>
                  <a:pt x="8826" y="850"/>
                  <a:pt x="13838" y="3838"/>
                  <a:pt x="17232" y="8328"/>
                </a:cubicBezTo>
                <a:lnTo>
                  <a:pt x="0" y="21352"/>
                </a:lnTo>
                <a:lnTo>
                  <a:pt x="3263" y="-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8050213" y="4787900"/>
            <a:ext cx="1038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cs typeface="Arial" charset="0"/>
              </a:rPr>
              <a:t>Distance z</a:t>
            </a:r>
          </a:p>
        </p:txBody>
      </p:sp>
      <p:sp>
        <p:nvSpPr>
          <p:cNvPr id="22543" name="Rectangle 17"/>
          <p:cNvSpPr>
            <a:spLocks noChangeArrowheads="1"/>
          </p:cNvSpPr>
          <p:nvPr/>
        </p:nvSpPr>
        <p:spPr bwMode="auto">
          <a:xfrm>
            <a:off x="5137150" y="2374900"/>
            <a:ext cx="1644650" cy="981075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2544" name="Freeform 18"/>
          <p:cNvSpPr>
            <a:spLocks/>
          </p:cNvSpPr>
          <p:nvPr/>
        </p:nvSpPr>
        <p:spPr bwMode="auto">
          <a:xfrm>
            <a:off x="4043363" y="2417763"/>
            <a:ext cx="2730500" cy="465137"/>
          </a:xfrm>
          <a:custGeom>
            <a:avLst/>
            <a:gdLst>
              <a:gd name="T0" fmla="*/ 153577208 w 661"/>
              <a:gd name="T1" fmla="*/ 396859286 h 520"/>
              <a:gd name="T2" fmla="*/ 324214870 w 661"/>
              <a:gd name="T3" fmla="*/ 391258861 h 520"/>
              <a:gd name="T4" fmla="*/ 511921185 w 661"/>
              <a:gd name="T5" fmla="*/ 304045714 h 520"/>
              <a:gd name="T6" fmla="*/ 682558912 w 661"/>
              <a:gd name="T7" fmla="*/ 167224779 h 520"/>
              <a:gd name="T8" fmla="*/ 887329813 w 661"/>
              <a:gd name="T9" fmla="*/ 49607746 h 520"/>
              <a:gd name="T10" fmla="*/ 1057967411 w 661"/>
              <a:gd name="T11" fmla="*/ 5600427 h 520"/>
              <a:gd name="T12" fmla="*/ 1228609398 w 661"/>
              <a:gd name="T13" fmla="*/ 36805751 h 520"/>
              <a:gd name="T14" fmla="*/ 1416315713 w 661"/>
              <a:gd name="T15" fmla="*/ 136020363 h 520"/>
              <a:gd name="T16" fmla="*/ 1586953311 w 661"/>
              <a:gd name="T17" fmla="*/ 266440300 h 520"/>
              <a:gd name="T18" fmla="*/ 1774659626 w 661"/>
              <a:gd name="T19" fmla="*/ 372055867 h 520"/>
              <a:gd name="T20" fmla="*/ 1945297224 w 661"/>
              <a:gd name="T21" fmla="*/ 409661282 h 520"/>
              <a:gd name="T22" fmla="*/ 2115938953 w 661"/>
              <a:gd name="T23" fmla="*/ 378456865 h 520"/>
              <a:gd name="T24" fmla="*/ 2147483647 w 661"/>
              <a:gd name="T25" fmla="*/ 266440300 h 520"/>
              <a:gd name="T26" fmla="*/ 2147483647 w 661"/>
              <a:gd name="T27" fmla="*/ 130419937 h 520"/>
              <a:gd name="T28" fmla="*/ 2147483647 w 661"/>
              <a:gd name="T29" fmla="*/ 24003748 h 520"/>
              <a:gd name="T30" fmla="*/ 2147483647 w 661"/>
              <a:gd name="T31" fmla="*/ 5600427 h 520"/>
              <a:gd name="T32" fmla="*/ 2147483647 w 661"/>
              <a:gd name="T33" fmla="*/ 56008744 h 520"/>
              <a:gd name="T34" fmla="*/ 2147483647 w 661"/>
              <a:gd name="T35" fmla="*/ 173625777 h 520"/>
              <a:gd name="T36" fmla="*/ 2147483647 w 661"/>
              <a:gd name="T37" fmla="*/ 304045714 h 520"/>
              <a:gd name="T38" fmla="*/ 2147483647 w 661"/>
              <a:gd name="T39" fmla="*/ 391258861 h 520"/>
              <a:gd name="T40" fmla="*/ 2147483647 w 661"/>
              <a:gd name="T41" fmla="*/ 404060856 h 520"/>
              <a:gd name="T42" fmla="*/ 2147483647 w 661"/>
              <a:gd name="T43" fmla="*/ 328049455 h 520"/>
              <a:gd name="T44" fmla="*/ 2147483647 w 661"/>
              <a:gd name="T45" fmla="*/ 204831088 h 520"/>
              <a:gd name="T46" fmla="*/ 2147483647 w 661"/>
              <a:gd name="T47" fmla="*/ 80011605 h 520"/>
              <a:gd name="T48" fmla="*/ 2147483647 w 661"/>
              <a:gd name="T49" fmla="*/ 0 h 520"/>
              <a:gd name="T50" fmla="*/ 2147483647 w 661"/>
              <a:gd name="T51" fmla="*/ 18402428 h 520"/>
              <a:gd name="T52" fmla="*/ 2147483647 w 661"/>
              <a:gd name="T53" fmla="*/ 92813600 h 520"/>
              <a:gd name="T54" fmla="*/ 2147483647 w 661"/>
              <a:gd name="T55" fmla="*/ 217632189 h 520"/>
              <a:gd name="T56" fmla="*/ 2147483647 w 661"/>
              <a:gd name="T57" fmla="*/ 335250131 h 520"/>
              <a:gd name="T58" fmla="*/ 2147483647 w 661"/>
              <a:gd name="T59" fmla="*/ 404060856 h 520"/>
              <a:gd name="T60" fmla="*/ 2147483647 w 661"/>
              <a:gd name="T61" fmla="*/ 391258861 h 520"/>
              <a:gd name="T62" fmla="*/ 2147483647 w 661"/>
              <a:gd name="T63" fmla="*/ 292043396 h 520"/>
              <a:gd name="T64" fmla="*/ 2147483647 w 661"/>
              <a:gd name="T65" fmla="*/ 161624354 h 520"/>
              <a:gd name="T66" fmla="*/ 2147483647 w 661"/>
              <a:gd name="T67" fmla="*/ 44006426 h 520"/>
              <a:gd name="T68" fmla="*/ 2147483647 w 661"/>
              <a:gd name="T69" fmla="*/ 5600427 h 520"/>
              <a:gd name="T70" fmla="*/ 2147483647 w 661"/>
              <a:gd name="T71" fmla="*/ 31204431 h 520"/>
              <a:gd name="T72" fmla="*/ 2147483647 w 661"/>
              <a:gd name="T73" fmla="*/ 130419937 h 520"/>
              <a:gd name="T74" fmla="*/ 2147483647 w 661"/>
              <a:gd name="T75" fmla="*/ 266440300 h 520"/>
              <a:gd name="T76" fmla="*/ 2147483647 w 661"/>
              <a:gd name="T77" fmla="*/ 372055867 h 520"/>
              <a:gd name="T78" fmla="*/ 2147483647 w 661"/>
              <a:gd name="T79" fmla="*/ 409661282 h 520"/>
              <a:gd name="T80" fmla="*/ 2147483647 w 661"/>
              <a:gd name="T81" fmla="*/ 353652552 h 520"/>
              <a:gd name="T82" fmla="*/ 2147483647 w 661"/>
              <a:gd name="T83" fmla="*/ 241635986 h 520"/>
              <a:gd name="T84" fmla="*/ 2147483647 w 661"/>
              <a:gd name="T85" fmla="*/ 111216916 h 520"/>
              <a:gd name="T86" fmla="*/ 2147483647 w 661"/>
              <a:gd name="T87" fmla="*/ 18402428 h 520"/>
              <a:gd name="T88" fmla="*/ 2147483647 w 661"/>
              <a:gd name="T89" fmla="*/ 0 h 520"/>
              <a:gd name="T90" fmla="*/ 2147483647 w 661"/>
              <a:gd name="T91" fmla="*/ 61609184 h 520"/>
              <a:gd name="T92" fmla="*/ 2147483647 w 661"/>
              <a:gd name="T93" fmla="*/ 186427772 h 520"/>
              <a:gd name="T94" fmla="*/ 2147483647 w 661"/>
              <a:gd name="T95" fmla="*/ 322448135 h 520"/>
              <a:gd name="T96" fmla="*/ 2147483647 w 661"/>
              <a:gd name="T97" fmla="*/ 391258861 h 520"/>
              <a:gd name="T98" fmla="*/ 2147483647 w 661"/>
              <a:gd name="T99" fmla="*/ 391258861 h 520"/>
              <a:gd name="T100" fmla="*/ 2147483647 w 661"/>
              <a:gd name="T101" fmla="*/ 304045714 h 520"/>
              <a:gd name="T102" fmla="*/ 2147483647 w 661"/>
              <a:gd name="T103" fmla="*/ 173625777 h 520"/>
              <a:gd name="T104" fmla="*/ 2147483647 w 661"/>
              <a:gd name="T105" fmla="*/ 56008744 h 520"/>
              <a:gd name="T106" fmla="*/ 2147483647 w 661"/>
              <a:gd name="T107" fmla="*/ 5600427 h 520"/>
              <a:gd name="T108" fmla="*/ 2147483647 w 661"/>
              <a:gd name="T109" fmla="*/ 44006426 h 520"/>
              <a:gd name="T110" fmla="*/ 2147483647 w 661"/>
              <a:gd name="T111" fmla="*/ 167224779 h 520"/>
              <a:gd name="T112" fmla="*/ 2147483647 w 661"/>
              <a:gd name="T113" fmla="*/ 284842721 h 520"/>
              <a:gd name="T114" fmla="*/ 2147483647 w 661"/>
              <a:gd name="T115" fmla="*/ 384057291 h 520"/>
              <a:gd name="T116" fmla="*/ 2147483647 w 661"/>
              <a:gd name="T117" fmla="*/ 409661282 h 520"/>
              <a:gd name="T118" fmla="*/ 2147483647 w 661"/>
              <a:gd name="T119" fmla="*/ 340851451 h 520"/>
              <a:gd name="T120" fmla="*/ 2147483647 w 661"/>
              <a:gd name="T121" fmla="*/ 217632189 h 520"/>
              <a:gd name="T122" fmla="*/ 2147483647 w 661"/>
              <a:gd name="T123" fmla="*/ 87213175 h 5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61"/>
              <a:gd name="T187" fmla="*/ 0 h 520"/>
              <a:gd name="T188" fmla="*/ 661 w 661"/>
              <a:gd name="T189" fmla="*/ 520 h 5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61" h="520">
                <a:moveTo>
                  <a:pt x="0" y="419"/>
                </a:moveTo>
                <a:lnTo>
                  <a:pt x="2" y="435"/>
                </a:lnTo>
                <a:lnTo>
                  <a:pt x="3" y="450"/>
                </a:lnTo>
                <a:lnTo>
                  <a:pt x="3" y="465"/>
                </a:lnTo>
                <a:lnTo>
                  <a:pt x="4" y="473"/>
                </a:lnTo>
                <a:lnTo>
                  <a:pt x="6" y="489"/>
                </a:lnTo>
                <a:lnTo>
                  <a:pt x="7" y="489"/>
                </a:lnTo>
                <a:lnTo>
                  <a:pt x="9" y="496"/>
                </a:lnTo>
                <a:lnTo>
                  <a:pt x="10" y="505"/>
                </a:lnTo>
                <a:lnTo>
                  <a:pt x="12" y="505"/>
                </a:lnTo>
                <a:lnTo>
                  <a:pt x="13" y="505"/>
                </a:lnTo>
                <a:lnTo>
                  <a:pt x="14" y="505"/>
                </a:lnTo>
                <a:lnTo>
                  <a:pt x="16" y="505"/>
                </a:lnTo>
                <a:lnTo>
                  <a:pt x="17" y="505"/>
                </a:lnTo>
                <a:lnTo>
                  <a:pt x="19" y="496"/>
                </a:lnTo>
                <a:lnTo>
                  <a:pt x="19" y="489"/>
                </a:lnTo>
                <a:lnTo>
                  <a:pt x="20" y="480"/>
                </a:lnTo>
                <a:lnTo>
                  <a:pt x="22" y="473"/>
                </a:lnTo>
                <a:lnTo>
                  <a:pt x="23" y="457"/>
                </a:lnTo>
                <a:lnTo>
                  <a:pt x="24" y="442"/>
                </a:lnTo>
                <a:lnTo>
                  <a:pt x="26" y="435"/>
                </a:lnTo>
                <a:lnTo>
                  <a:pt x="27" y="410"/>
                </a:lnTo>
                <a:lnTo>
                  <a:pt x="29" y="403"/>
                </a:lnTo>
                <a:lnTo>
                  <a:pt x="30" y="380"/>
                </a:lnTo>
                <a:lnTo>
                  <a:pt x="32" y="365"/>
                </a:lnTo>
                <a:lnTo>
                  <a:pt x="33" y="342"/>
                </a:lnTo>
                <a:lnTo>
                  <a:pt x="34" y="326"/>
                </a:lnTo>
                <a:lnTo>
                  <a:pt x="36" y="310"/>
                </a:lnTo>
                <a:lnTo>
                  <a:pt x="36" y="279"/>
                </a:lnTo>
                <a:lnTo>
                  <a:pt x="37" y="256"/>
                </a:lnTo>
                <a:lnTo>
                  <a:pt x="39" y="240"/>
                </a:lnTo>
                <a:lnTo>
                  <a:pt x="40" y="209"/>
                </a:lnTo>
                <a:lnTo>
                  <a:pt x="42" y="193"/>
                </a:lnTo>
                <a:lnTo>
                  <a:pt x="43" y="170"/>
                </a:lnTo>
                <a:lnTo>
                  <a:pt x="44" y="155"/>
                </a:lnTo>
                <a:lnTo>
                  <a:pt x="46" y="139"/>
                </a:lnTo>
                <a:lnTo>
                  <a:pt x="47" y="116"/>
                </a:lnTo>
                <a:lnTo>
                  <a:pt x="49" y="93"/>
                </a:lnTo>
                <a:lnTo>
                  <a:pt x="50" y="85"/>
                </a:lnTo>
                <a:lnTo>
                  <a:pt x="52" y="62"/>
                </a:lnTo>
                <a:lnTo>
                  <a:pt x="53" y="46"/>
                </a:lnTo>
                <a:lnTo>
                  <a:pt x="53" y="39"/>
                </a:lnTo>
                <a:lnTo>
                  <a:pt x="54" y="23"/>
                </a:lnTo>
                <a:lnTo>
                  <a:pt x="56" y="16"/>
                </a:lnTo>
                <a:lnTo>
                  <a:pt x="57" y="23"/>
                </a:lnTo>
                <a:lnTo>
                  <a:pt x="59" y="7"/>
                </a:lnTo>
                <a:lnTo>
                  <a:pt x="60" y="16"/>
                </a:lnTo>
                <a:lnTo>
                  <a:pt x="62" y="7"/>
                </a:lnTo>
                <a:lnTo>
                  <a:pt x="63" y="7"/>
                </a:lnTo>
                <a:lnTo>
                  <a:pt x="64" y="7"/>
                </a:lnTo>
                <a:lnTo>
                  <a:pt x="66" y="7"/>
                </a:lnTo>
                <a:lnTo>
                  <a:pt x="67" y="16"/>
                </a:lnTo>
                <a:lnTo>
                  <a:pt x="69" y="16"/>
                </a:lnTo>
                <a:lnTo>
                  <a:pt x="70" y="23"/>
                </a:lnTo>
                <a:lnTo>
                  <a:pt x="70" y="39"/>
                </a:lnTo>
                <a:lnTo>
                  <a:pt x="72" y="46"/>
                </a:lnTo>
                <a:lnTo>
                  <a:pt x="73" y="62"/>
                </a:lnTo>
                <a:lnTo>
                  <a:pt x="74" y="70"/>
                </a:lnTo>
                <a:lnTo>
                  <a:pt x="76" y="93"/>
                </a:lnTo>
                <a:lnTo>
                  <a:pt x="77" y="109"/>
                </a:lnTo>
                <a:lnTo>
                  <a:pt x="79" y="116"/>
                </a:lnTo>
                <a:lnTo>
                  <a:pt x="80" y="139"/>
                </a:lnTo>
                <a:lnTo>
                  <a:pt x="82" y="155"/>
                </a:lnTo>
                <a:lnTo>
                  <a:pt x="83" y="170"/>
                </a:lnTo>
                <a:lnTo>
                  <a:pt x="84" y="193"/>
                </a:lnTo>
                <a:lnTo>
                  <a:pt x="86" y="217"/>
                </a:lnTo>
                <a:lnTo>
                  <a:pt x="87" y="233"/>
                </a:lnTo>
                <a:lnTo>
                  <a:pt x="87" y="263"/>
                </a:lnTo>
                <a:lnTo>
                  <a:pt x="89" y="272"/>
                </a:lnTo>
                <a:lnTo>
                  <a:pt x="90" y="295"/>
                </a:lnTo>
                <a:lnTo>
                  <a:pt x="92" y="317"/>
                </a:lnTo>
                <a:lnTo>
                  <a:pt x="93" y="333"/>
                </a:lnTo>
                <a:lnTo>
                  <a:pt x="94" y="349"/>
                </a:lnTo>
                <a:lnTo>
                  <a:pt x="96" y="380"/>
                </a:lnTo>
                <a:lnTo>
                  <a:pt x="97" y="387"/>
                </a:lnTo>
                <a:lnTo>
                  <a:pt x="99" y="410"/>
                </a:lnTo>
                <a:lnTo>
                  <a:pt x="100" y="426"/>
                </a:lnTo>
                <a:lnTo>
                  <a:pt x="102" y="435"/>
                </a:lnTo>
                <a:lnTo>
                  <a:pt x="103" y="450"/>
                </a:lnTo>
                <a:lnTo>
                  <a:pt x="104" y="465"/>
                </a:lnTo>
                <a:lnTo>
                  <a:pt x="104" y="473"/>
                </a:lnTo>
                <a:lnTo>
                  <a:pt x="106" y="489"/>
                </a:lnTo>
                <a:lnTo>
                  <a:pt x="107" y="496"/>
                </a:lnTo>
                <a:lnTo>
                  <a:pt x="109" y="505"/>
                </a:lnTo>
                <a:lnTo>
                  <a:pt x="110" y="505"/>
                </a:lnTo>
                <a:lnTo>
                  <a:pt x="112" y="505"/>
                </a:lnTo>
                <a:lnTo>
                  <a:pt x="113" y="505"/>
                </a:lnTo>
                <a:lnTo>
                  <a:pt x="114" y="512"/>
                </a:lnTo>
                <a:lnTo>
                  <a:pt x="116" y="505"/>
                </a:lnTo>
                <a:lnTo>
                  <a:pt x="117" y="512"/>
                </a:lnTo>
                <a:lnTo>
                  <a:pt x="119" y="505"/>
                </a:lnTo>
                <a:lnTo>
                  <a:pt x="120" y="505"/>
                </a:lnTo>
                <a:lnTo>
                  <a:pt x="122" y="496"/>
                </a:lnTo>
                <a:lnTo>
                  <a:pt x="122" y="489"/>
                </a:lnTo>
                <a:lnTo>
                  <a:pt x="123" y="473"/>
                </a:lnTo>
                <a:lnTo>
                  <a:pt x="124" y="473"/>
                </a:lnTo>
                <a:lnTo>
                  <a:pt x="126" y="450"/>
                </a:lnTo>
                <a:lnTo>
                  <a:pt x="127" y="442"/>
                </a:lnTo>
                <a:lnTo>
                  <a:pt x="129" y="426"/>
                </a:lnTo>
                <a:lnTo>
                  <a:pt x="130" y="410"/>
                </a:lnTo>
                <a:lnTo>
                  <a:pt x="132" y="387"/>
                </a:lnTo>
                <a:lnTo>
                  <a:pt x="133" y="372"/>
                </a:lnTo>
                <a:lnTo>
                  <a:pt x="134" y="356"/>
                </a:lnTo>
                <a:lnTo>
                  <a:pt x="136" y="333"/>
                </a:lnTo>
                <a:lnTo>
                  <a:pt x="137" y="317"/>
                </a:lnTo>
                <a:lnTo>
                  <a:pt x="139" y="295"/>
                </a:lnTo>
                <a:lnTo>
                  <a:pt x="139" y="272"/>
                </a:lnTo>
                <a:lnTo>
                  <a:pt x="140" y="247"/>
                </a:lnTo>
                <a:lnTo>
                  <a:pt x="142" y="225"/>
                </a:lnTo>
                <a:lnTo>
                  <a:pt x="143" y="202"/>
                </a:lnTo>
                <a:lnTo>
                  <a:pt x="144" y="186"/>
                </a:lnTo>
                <a:lnTo>
                  <a:pt x="146" y="163"/>
                </a:lnTo>
                <a:lnTo>
                  <a:pt x="147" y="139"/>
                </a:lnTo>
                <a:lnTo>
                  <a:pt x="149" y="125"/>
                </a:lnTo>
                <a:lnTo>
                  <a:pt x="150" y="109"/>
                </a:lnTo>
                <a:lnTo>
                  <a:pt x="152" y="93"/>
                </a:lnTo>
                <a:lnTo>
                  <a:pt x="153" y="70"/>
                </a:lnTo>
                <a:lnTo>
                  <a:pt x="154" y="62"/>
                </a:lnTo>
                <a:lnTo>
                  <a:pt x="156" y="39"/>
                </a:lnTo>
                <a:lnTo>
                  <a:pt x="156" y="30"/>
                </a:lnTo>
                <a:lnTo>
                  <a:pt x="157" y="23"/>
                </a:lnTo>
                <a:lnTo>
                  <a:pt x="159" y="16"/>
                </a:lnTo>
                <a:lnTo>
                  <a:pt x="160" y="16"/>
                </a:lnTo>
                <a:lnTo>
                  <a:pt x="162" y="7"/>
                </a:lnTo>
                <a:lnTo>
                  <a:pt x="163" y="7"/>
                </a:lnTo>
                <a:lnTo>
                  <a:pt x="164" y="7"/>
                </a:lnTo>
                <a:lnTo>
                  <a:pt x="166" y="0"/>
                </a:lnTo>
                <a:lnTo>
                  <a:pt x="167" y="7"/>
                </a:lnTo>
                <a:lnTo>
                  <a:pt x="169" y="7"/>
                </a:lnTo>
                <a:lnTo>
                  <a:pt x="170" y="16"/>
                </a:lnTo>
                <a:lnTo>
                  <a:pt x="172" y="16"/>
                </a:lnTo>
                <a:lnTo>
                  <a:pt x="172" y="30"/>
                </a:lnTo>
                <a:lnTo>
                  <a:pt x="173" y="30"/>
                </a:lnTo>
                <a:lnTo>
                  <a:pt x="174" y="46"/>
                </a:lnTo>
                <a:lnTo>
                  <a:pt x="176" y="62"/>
                </a:lnTo>
                <a:lnTo>
                  <a:pt x="177" y="70"/>
                </a:lnTo>
                <a:lnTo>
                  <a:pt x="179" y="93"/>
                </a:lnTo>
                <a:lnTo>
                  <a:pt x="180" y="100"/>
                </a:lnTo>
                <a:lnTo>
                  <a:pt x="182" y="125"/>
                </a:lnTo>
                <a:lnTo>
                  <a:pt x="183" y="139"/>
                </a:lnTo>
                <a:lnTo>
                  <a:pt x="184" y="163"/>
                </a:lnTo>
                <a:lnTo>
                  <a:pt x="186" y="179"/>
                </a:lnTo>
                <a:lnTo>
                  <a:pt x="187" y="193"/>
                </a:lnTo>
                <a:lnTo>
                  <a:pt x="189" y="217"/>
                </a:lnTo>
                <a:lnTo>
                  <a:pt x="189" y="240"/>
                </a:lnTo>
                <a:lnTo>
                  <a:pt x="190" y="256"/>
                </a:lnTo>
                <a:lnTo>
                  <a:pt x="192" y="279"/>
                </a:lnTo>
                <a:lnTo>
                  <a:pt x="193" y="295"/>
                </a:lnTo>
                <a:lnTo>
                  <a:pt x="194" y="317"/>
                </a:lnTo>
                <a:lnTo>
                  <a:pt x="196" y="342"/>
                </a:lnTo>
                <a:lnTo>
                  <a:pt x="197" y="365"/>
                </a:lnTo>
                <a:lnTo>
                  <a:pt x="199" y="380"/>
                </a:lnTo>
                <a:lnTo>
                  <a:pt x="200" y="396"/>
                </a:lnTo>
                <a:lnTo>
                  <a:pt x="202" y="410"/>
                </a:lnTo>
                <a:lnTo>
                  <a:pt x="203" y="426"/>
                </a:lnTo>
                <a:lnTo>
                  <a:pt x="204" y="450"/>
                </a:lnTo>
                <a:lnTo>
                  <a:pt x="206" y="457"/>
                </a:lnTo>
                <a:lnTo>
                  <a:pt x="206" y="465"/>
                </a:lnTo>
                <a:lnTo>
                  <a:pt x="207" y="480"/>
                </a:lnTo>
                <a:lnTo>
                  <a:pt x="209" y="489"/>
                </a:lnTo>
                <a:lnTo>
                  <a:pt x="210" y="489"/>
                </a:lnTo>
                <a:lnTo>
                  <a:pt x="212" y="496"/>
                </a:lnTo>
                <a:lnTo>
                  <a:pt x="213" y="505"/>
                </a:lnTo>
                <a:lnTo>
                  <a:pt x="214" y="512"/>
                </a:lnTo>
                <a:lnTo>
                  <a:pt x="216" y="505"/>
                </a:lnTo>
                <a:lnTo>
                  <a:pt x="217" y="512"/>
                </a:lnTo>
                <a:lnTo>
                  <a:pt x="219" y="505"/>
                </a:lnTo>
                <a:lnTo>
                  <a:pt x="220" y="505"/>
                </a:lnTo>
                <a:lnTo>
                  <a:pt x="222" y="496"/>
                </a:lnTo>
                <a:lnTo>
                  <a:pt x="223" y="496"/>
                </a:lnTo>
                <a:lnTo>
                  <a:pt x="224" y="480"/>
                </a:lnTo>
                <a:lnTo>
                  <a:pt x="226" y="473"/>
                </a:lnTo>
                <a:lnTo>
                  <a:pt x="227" y="450"/>
                </a:lnTo>
                <a:lnTo>
                  <a:pt x="229" y="442"/>
                </a:lnTo>
                <a:lnTo>
                  <a:pt x="230" y="426"/>
                </a:lnTo>
                <a:lnTo>
                  <a:pt x="232" y="410"/>
                </a:lnTo>
                <a:lnTo>
                  <a:pt x="233" y="396"/>
                </a:lnTo>
                <a:lnTo>
                  <a:pt x="234" y="380"/>
                </a:lnTo>
                <a:lnTo>
                  <a:pt x="236" y="356"/>
                </a:lnTo>
                <a:lnTo>
                  <a:pt x="237" y="342"/>
                </a:lnTo>
                <a:lnTo>
                  <a:pt x="239" y="317"/>
                </a:lnTo>
                <a:lnTo>
                  <a:pt x="240" y="295"/>
                </a:lnTo>
                <a:lnTo>
                  <a:pt x="240" y="279"/>
                </a:lnTo>
                <a:lnTo>
                  <a:pt x="242" y="256"/>
                </a:lnTo>
                <a:lnTo>
                  <a:pt x="243" y="233"/>
                </a:lnTo>
                <a:lnTo>
                  <a:pt x="244" y="217"/>
                </a:lnTo>
                <a:lnTo>
                  <a:pt x="246" y="193"/>
                </a:lnTo>
                <a:lnTo>
                  <a:pt x="247" y="179"/>
                </a:lnTo>
                <a:lnTo>
                  <a:pt x="249" y="155"/>
                </a:lnTo>
                <a:lnTo>
                  <a:pt x="250" y="132"/>
                </a:lnTo>
                <a:lnTo>
                  <a:pt x="252" y="116"/>
                </a:lnTo>
                <a:lnTo>
                  <a:pt x="253" y="100"/>
                </a:lnTo>
                <a:lnTo>
                  <a:pt x="254" y="85"/>
                </a:lnTo>
                <a:lnTo>
                  <a:pt x="256" y="70"/>
                </a:lnTo>
                <a:lnTo>
                  <a:pt x="257" y="55"/>
                </a:lnTo>
                <a:lnTo>
                  <a:pt x="257" y="39"/>
                </a:lnTo>
                <a:lnTo>
                  <a:pt x="259" y="23"/>
                </a:lnTo>
                <a:lnTo>
                  <a:pt x="260" y="16"/>
                </a:lnTo>
                <a:lnTo>
                  <a:pt x="262" y="16"/>
                </a:lnTo>
                <a:lnTo>
                  <a:pt x="263" y="0"/>
                </a:lnTo>
                <a:lnTo>
                  <a:pt x="264" y="0"/>
                </a:lnTo>
                <a:lnTo>
                  <a:pt x="266" y="7"/>
                </a:lnTo>
                <a:lnTo>
                  <a:pt x="267" y="0"/>
                </a:lnTo>
                <a:lnTo>
                  <a:pt x="269" y="0"/>
                </a:lnTo>
                <a:lnTo>
                  <a:pt x="270" y="7"/>
                </a:lnTo>
                <a:lnTo>
                  <a:pt x="272" y="7"/>
                </a:lnTo>
                <a:lnTo>
                  <a:pt x="273" y="16"/>
                </a:lnTo>
                <a:lnTo>
                  <a:pt x="274" y="23"/>
                </a:lnTo>
                <a:lnTo>
                  <a:pt x="274" y="30"/>
                </a:lnTo>
                <a:lnTo>
                  <a:pt x="276" y="30"/>
                </a:lnTo>
                <a:lnTo>
                  <a:pt x="277" y="46"/>
                </a:lnTo>
                <a:lnTo>
                  <a:pt x="279" y="62"/>
                </a:lnTo>
                <a:lnTo>
                  <a:pt x="280" y="70"/>
                </a:lnTo>
                <a:lnTo>
                  <a:pt x="282" y="85"/>
                </a:lnTo>
                <a:lnTo>
                  <a:pt x="283" y="100"/>
                </a:lnTo>
                <a:lnTo>
                  <a:pt x="284" y="116"/>
                </a:lnTo>
                <a:lnTo>
                  <a:pt x="286" y="139"/>
                </a:lnTo>
                <a:lnTo>
                  <a:pt x="287" y="155"/>
                </a:lnTo>
                <a:lnTo>
                  <a:pt x="289" y="170"/>
                </a:lnTo>
                <a:lnTo>
                  <a:pt x="290" y="193"/>
                </a:lnTo>
                <a:lnTo>
                  <a:pt x="292" y="209"/>
                </a:lnTo>
                <a:lnTo>
                  <a:pt x="292" y="233"/>
                </a:lnTo>
                <a:lnTo>
                  <a:pt x="293" y="256"/>
                </a:lnTo>
                <a:lnTo>
                  <a:pt x="294" y="272"/>
                </a:lnTo>
                <a:lnTo>
                  <a:pt x="296" y="295"/>
                </a:lnTo>
                <a:lnTo>
                  <a:pt x="297" y="317"/>
                </a:lnTo>
                <a:lnTo>
                  <a:pt x="299" y="326"/>
                </a:lnTo>
                <a:lnTo>
                  <a:pt x="300" y="349"/>
                </a:lnTo>
                <a:lnTo>
                  <a:pt x="302" y="372"/>
                </a:lnTo>
                <a:lnTo>
                  <a:pt x="303" y="396"/>
                </a:lnTo>
                <a:lnTo>
                  <a:pt x="304" y="410"/>
                </a:lnTo>
                <a:lnTo>
                  <a:pt x="306" y="419"/>
                </a:lnTo>
                <a:lnTo>
                  <a:pt x="307" y="442"/>
                </a:lnTo>
                <a:lnTo>
                  <a:pt x="307" y="450"/>
                </a:lnTo>
                <a:lnTo>
                  <a:pt x="309" y="465"/>
                </a:lnTo>
                <a:lnTo>
                  <a:pt x="310" y="480"/>
                </a:lnTo>
                <a:lnTo>
                  <a:pt x="312" y="489"/>
                </a:lnTo>
                <a:lnTo>
                  <a:pt x="313" y="496"/>
                </a:lnTo>
                <a:lnTo>
                  <a:pt x="314" y="496"/>
                </a:lnTo>
                <a:lnTo>
                  <a:pt x="316" y="505"/>
                </a:lnTo>
                <a:lnTo>
                  <a:pt x="317" y="505"/>
                </a:lnTo>
                <a:lnTo>
                  <a:pt x="319" y="512"/>
                </a:lnTo>
                <a:lnTo>
                  <a:pt x="320" y="505"/>
                </a:lnTo>
                <a:lnTo>
                  <a:pt x="322" y="512"/>
                </a:lnTo>
                <a:lnTo>
                  <a:pt x="323" y="505"/>
                </a:lnTo>
                <a:lnTo>
                  <a:pt x="324" y="496"/>
                </a:lnTo>
                <a:lnTo>
                  <a:pt x="324" y="489"/>
                </a:lnTo>
                <a:lnTo>
                  <a:pt x="326" y="489"/>
                </a:lnTo>
                <a:lnTo>
                  <a:pt x="327" y="473"/>
                </a:lnTo>
                <a:lnTo>
                  <a:pt x="329" y="457"/>
                </a:lnTo>
                <a:lnTo>
                  <a:pt x="330" y="450"/>
                </a:lnTo>
                <a:lnTo>
                  <a:pt x="332" y="435"/>
                </a:lnTo>
                <a:lnTo>
                  <a:pt x="333" y="419"/>
                </a:lnTo>
                <a:lnTo>
                  <a:pt x="334" y="396"/>
                </a:lnTo>
                <a:lnTo>
                  <a:pt x="336" y="380"/>
                </a:lnTo>
                <a:lnTo>
                  <a:pt x="337" y="365"/>
                </a:lnTo>
                <a:lnTo>
                  <a:pt x="339" y="342"/>
                </a:lnTo>
                <a:lnTo>
                  <a:pt x="340" y="326"/>
                </a:lnTo>
                <a:lnTo>
                  <a:pt x="342" y="302"/>
                </a:lnTo>
                <a:lnTo>
                  <a:pt x="342" y="279"/>
                </a:lnTo>
                <a:lnTo>
                  <a:pt x="343" y="256"/>
                </a:lnTo>
                <a:lnTo>
                  <a:pt x="344" y="233"/>
                </a:lnTo>
                <a:lnTo>
                  <a:pt x="346" y="217"/>
                </a:lnTo>
                <a:lnTo>
                  <a:pt x="347" y="202"/>
                </a:lnTo>
                <a:lnTo>
                  <a:pt x="349" y="170"/>
                </a:lnTo>
                <a:lnTo>
                  <a:pt x="350" y="155"/>
                </a:lnTo>
                <a:lnTo>
                  <a:pt x="352" y="132"/>
                </a:lnTo>
                <a:lnTo>
                  <a:pt x="353" y="116"/>
                </a:lnTo>
                <a:lnTo>
                  <a:pt x="354" y="100"/>
                </a:lnTo>
                <a:lnTo>
                  <a:pt x="356" y="85"/>
                </a:lnTo>
                <a:lnTo>
                  <a:pt x="357" y="62"/>
                </a:lnTo>
                <a:lnTo>
                  <a:pt x="359" y="55"/>
                </a:lnTo>
                <a:lnTo>
                  <a:pt x="359" y="39"/>
                </a:lnTo>
                <a:lnTo>
                  <a:pt x="360" y="30"/>
                </a:lnTo>
                <a:lnTo>
                  <a:pt x="362" y="23"/>
                </a:lnTo>
                <a:lnTo>
                  <a:pt x="363" y="16"/>
                </a:lnTo>
                <a:lnTo>
                  <a:pt x="364" y="16"/>
                </a:lnTo>
                <a:lnTo>
                  <a:pt x="366" y="7"/>
                </a:lnTo>
                <a:lnTo>
                  <a:pt x="367" y="0"/>
                </a:lnTo>
                <a:lnTo>
                  <a:pt x="369" y="7"/>
                </a:lnTo>
                <a:lnTo>
                  <a:pt x="370" y="0"/>
                </a:lnTo>
                <a:lnTo>
                  <a:pt x="372" y="0"/>
                </a:lnTo>
                <a:lnTo>
                  <a:pt x="373" y="7"/>
                </a:lnTo>
                <a:lnTo>
                  <a:pt x="374" y="7"/>
                </a:lnTo>
                <a:lnTo>
                  <a:pt x="376" y="7"/>
                </a:lnTo>
                <a:lnTo>
                  <a:pt x="376" y="23"/>
                </a:lnTo>
                <a:lnTo>
                  <a:pt x="377" y="30"/>
                </a:lnTo>
                <a:lnTo>
                  <a:pt x="379" y="39"/>
                </a:lnTo>
                <a:lnTo>
                  <a:pt x="380" y="55"/>
                </a:lnTo>
                <a:lnTo>
                  <a:pt x="382" y="70"/>
                </a:lnTo>
                <a:lnTo>
                  <a:pt x="383" y="77"/>
                </a:lnTo>
                <a:lnTo>
                  <a:pt x="384" y="93"/>
                </a:lnTo>
                <a:lnTo>
                  <a:pt x="386" y="109"/>
                </a:lnTo>
                <a:lnTo>
                  <a:pt x="387" y="132"/>
                </a:lnTo>
                <a:lnTo>
                  <a:pt x="389" y="147"/>
                </a:lnTo>
                <a:lnTo>
                  <a:pt x="390" y="163"/>
                </a:lnTo>
                <a:lnTo>
                  <a:pt x="392" y="179"/>
                </a:lnTo>
                <a:lnTo>
                  <a:pt x="393" y="202"/>
                </a:lnTo>
                <a:lnTo>
                  <a:pt x="393" y="225"/>
                </a:lnTo>
                <a:lnTo>
                  <a:pt x="394" y="247"/>
                </a:lnTo>
                <a:lnTo>
                  <a:pt x="396" y="263"/>
                </a:lnTo>
                <a:lnTo>
                  <a:pt x="397" y="287"/>
                </a:lnTo>
                <a:lnTo>
                  <a:pt x="399" y="310"/>
                </a:lnTo>
                <a:lnTo>
                  <a:pt x="400" y="333"/>
                </a:lnTo>
                <a:lnTo>
                  <a:pt x="402" y="356"/>
                </a:lnTo>
                <a:lnTo>
                  <a:pt x="403" y="372"/>
                </a:lnTo>
                <a:lnTo>
                  <a:pt x="404" y="387"/>
                </a:lnTo>
                <a:lnTo>
                  <a:pt x="406" y="403"/>
                </a:lnTo>
                <a:lnTo>
                  <a:pt x="407" y="426"/>
                </a:lnTo>
                <a:lnTo>
                  <a:pt x="409" y="435"/>
                </a:lnTo>
                <a:lnTo>
                  <a:pt x="410" y="450"/>
                </a:lnTo>
                <a:lnTo>
                  <a:pt x="410" y="465"/>
                </a:lnTo>
                <a:lnTo>
                  <a:pt x="412" y="473"/>
                </a:lnTo>
                <a:lnTo>
                  <a:pt x="413" y="489"/>
                </a:lnTo>
                <a:lnTo>
                  <a:pt x="414" y="496"/>
                </a:lnTo>
                <a:lnTo>
                  <a:pt x="416" y="505"/>
                </a:lnTo>
                <a:lnTo>
                  <a:pt x="417" y="505"/>
                </a:lnTo>
                <a:lnTo>
                  <a:pt x="419" y="505"/>
                </a:lnTo>
                <a:lnTo>
                  <a:pt x="420" y="505"/>
                </a:lnTo>
                <a:lnTo>
                  <a:pt x="422" y="512"/>
                </a:lnTo>
                <a:lnTo>
                  <a:pt x="423" y="505"/>
                </a:lnTo>
                <a:lnTo>
                  <a:pt x="424" y="505"/>
                </a:lnTo>
                <a:lnTo>
                  <a:pt x="426" y="496"/>
                </a:lnTo>
                <a:lnTo>
                  <a:pt x="427" y="489"/>
                </a:lnTo>
                <a:lnTo>
                  <a:pt x="427" y="480"/>
                </a:lnTo>
                <a:lnTo>
                  <a:pt x="429" y="473"/>
                </a:lnTo>
                <a:lnTo>
                  <a:pt x="430" y="457"/>
                </a:lnTo>
                <a:lnTo>
                  <a:pt x="432" y="442"/>
                </a:lnTo>
                <a:lnTo>
                  <a:pt x="433" y="426"/>
                </a:lnTo>
                <a:lnTo>
                  <a:pt x="434" y="419"/>
                </a:lnTo>
                <a:lnTo>
                  <a:pt x="436" y="403"/>
                </a:lnTo>
                <a:lnTo>
                  <a:pt x="437" y="380"/>
                </a:lnTo>
                <a:lnTo>
                  <a:pt x="439" y="365"/>
                </a:lnTo>
                <a:lnTo>
                  <a:pt x="440" y="342"/>
                </a:lnTo>
                <a:lnTo>
                  <a:pt x="442" y="326"/>
                </a:lnTo>
                <a:lnTo>
                  <a:pt x="443" y="302"/>
                </a:lnTo>
                <a:lnTo>
                  <a:pt x="444" y="272"/>
                </a:lnTo>
                <a:lnTo>
                  <a:pt x="444" y="263"/>
                </a:lnTo>
                <a:lnTo>
                  <a:pt x="446" y="233"/>
                </a:lnTo>
                <a:lnTo>
                  <a:pt x="447" y="217"/>
                </a:lnTo>
                <a:lnTo>
                  <a:pt x="449" y="193"/>
                </a:lnTo>
                <a:lnTo>
                  <a:pt x="450" y="170"/>
                </a:lnTo>
                <a:lnTo>
                  <a:pt x="452" y="155"/>
                </a:lnTo>
                <a:lnTo>
                  <a:pt x="453" y="139"/>
                </a:lnTo>
                <a:lnTo>
                  <a:pt x="454" y="116"/>
                </a:lnTo>
                <a:lnTo>
                  <a:pt x="456" y="93"/>
                </a:lnTo>
                <a:lnTo>
                  <a:pt x="457" y="77"/>
                </a:lnTo>
                <a:lnTo>
                  <a:pt x="459" y="62"/>
                </a:lnTo>
                <a:lnTo>
                  <a:pt x="460" y="55"/>
                </a:lnTo>
                <a:lnTo>
                  <a:pt x="460" y="39"/>
                </a:lnTo>
                <a:lnTo>
                  <a:pt x="462" y="30"/>
                </a:lnTo>
                <a:lnTo>
                  <a:pt x="463" y="23"/>
                </a:lnTo>
                <a:lnTo>
                  <a:pt x="464" y="7"/>
                </a:lnTo>
                <a:lnTo>
                  <a:pt x="466" y="0"/>
                </a:lnTo>
                <a:lnTo>
                  <a:pt x="467" y="7"/>
                </a:lnTo>
                <a:lnTo>
                  <a:pt x="469" y="0"/>
                </a:lnTo>
                <a:lnTo>
                  <a:pt x="470" y="0"/>
                </a:lnTo>
                <a:lnTo>
                  <a:pt x="472" y="0"/>
                </a:lnTo>
                <a:lnTo>
                  <a:pt x="473" y="0"/>
                </a:lnTo>
                <a:lnTo>
                  <a:pt x="474" y="0"/>
                </a:lnTo>
                <a:lnTo>
                  <a:pt x="476" y="7"/>
                </a:lnTo>
                <a:lnTo>
                  <a:pt x="477" y="16"/>
                </a:lnTo>
                <a:lnTo>
                  <a:pt x="477" y="23"/>
                </a:lnTo>
                <a:lnTo>
                  <a:pt x="479" y="30"/>
                </a:lnTo>
                <a:lnTo>
                  <a:pt x="480" y="39"/>
                </a:lnTo>
                <a:lnTo>
                  <a:pt x="482" y="55"/>
                </a:lnTo>
                <a:lnTo>
                  <a:pt x="483" y="62"/>
                </a:lnTo>
                <a:lnTo>
                  <a:pt x="484" y="77"/>
                </a:lnTo>
                <a:lnTo>
                  <a:pt x="486" y="93"/>
                </a:lnTo>
                <a:lnTo>
                  <a:pt x="487" y="109"/>
                </a:lnTo>
                <a:lnTo>
                  <a:pt x="489" y="132"/>
                </a:lnTo>
                <a:lnTo>
                  <a:pt x="490" y="147"/>
                </a:lnTo>
                <a:lnTo>
                  <a:pt x="492" y="163"/>
                </a:lnTo>
                <a:lnTo>
                  <a:pt x="493" y="193"/>
                </a:lnTo>
                <a:lnTo>
                  <a:pt x="494" y="209"/>
                </a:lnTo>
                <a:lnTo>
                  <a:pt x="494" y="233"/>
                </a:lnTo>
                <a:lnTo>
                  <a:pt x="496" y="256"/>
                </a:lnTo>
                <a:lnTo>
                  <a:pt x="497" y="272"/>
                </a:lnTo>
                <a:lnTo>
                  <a:pt x="499" y="302"/>
                </a:lnTo>
                <a:lnTo>
                  <a:pt x="500" y="326"/>
                </a:lnTo>
                <a:lnTo>
                  <a:pt x="502" y="342"/>
                </a:lnTo>
                <a:lnTo>
                  <a:pt x="503" y="365"/>
                </a:lnTo>
                <a:lnTo>
                  <a:pt x="504" y="380"/>
                </a:lnTo>
                <a:lnTo>
                  <a:pt x="506" y="403"/>
                </a:lnTo>
                <a:lnTo>
                  <a:pt x="507" y="419"/>
                </a:lnTo>
                <a:lnTo>
                  <a:pt x="509" y="426"/>
                </a:lnTo>
                <a:lnTo>
                  <a:pt x="510" y="442"/>
                </a:lnTo>
                <a:lnTo>
                  <a:pt x="512" y="457"/>
                </a:lnTo>
                <a:lnTo>
                  <a:pt x="512" y="473"/>
                </a:lnTo>
                <a:lnTo>
                  <a:pt x="513" y="480"/>
                </a:lnTo>
                <a:lnTo>
                  <a:pt x="514" y="489"/>
                </a:lnTo>
                <a:lnTo>
                  <a:pt x="516" y="489"/>
                </a:lnTo>
                <a:lnTo>
                  <a:pt x="517" y="505"/>
                </a:lnTo>
                <a:lnTo>
                  <a:pt x="519" y="505"/>
                </a:lnTo>
                <a:lnTo>
                  <a:pt x="520" y="505"/>
                </a:lnTo>
                <a:lnTo>
                  <a:pt x="522" y="505"/>
                </a:lnTo>
                <a:lnTo>
                  <a:pt x="523" y="505"/>
                </a:lnTo>
                <a:lnTo>
                  <a:pt x="524" y="496"/>
                </a:lnTo>
                <a:lnTo>
                  <a:pt x="526" y="496"/>
                </a:lnTo>
                <a:lnTo>
                  <a:pt x="527" y="489"/>
                </a:lnTo>
                <a:lnTo>
                  <a:pt x="529" y="480"/>
                </a:lnTo>
                <a:lnTo>
                  <a:pt x="529" y="473"/>
                </a:lnTo>
                <a:lnTo>
                  <a:pt x="530" y="457"/>
                </a:lnTo>
                <a:lnTo>
                  <a:pt x="532" y="442"/>
                </a:lnTo>
                <a:lnTo>
                  <a:pt x="533" y="435"/>
                </a:lnTo>
                <a:lnTo>
                  <a:pt x="534" y="419"/>
                </a:lnTo>
                <a:lnTo>
                  <a:pt x="536" y="403"/>
                </a:lnTo>
                <a:lnTo>
                  <a:pt x="537" y="380"/>
                </a:lnTo>
                <a:lnTo>
                  <a:pt x="539" y="365"/>
                </a:lnTo>
                <a:lnTo>
                  <a:pt x="540" y="342"/>
                </a:lnTo>
                <a:lnTo>
                  <a:pt x="542" y="326"/>
                </a:lnTo>
                <a:lnTo>
                  <a:pt x="543" y="310"/>
                </a:lnTo>
                <a:lnTo>
                  <a:pt x="544" y="279"/>
                </a:lnTo>
                <a:lnTo>
                  <a:pt x="546" y="256"/>
                </a:lnTo>
                <a:lnTo>
                  <a:pt x="546" y="240"/>
                </a:lnTo>
                <a:lnTo>
                  <a:pt x="547" y="217"/>
                </a:lnTo>
                <a:lnTo>
                  <a:pt x="549" y="202"/>
                </a:lnTo>
                <a:lnTo>
                  <a:pt x="550" y="179"/>
                </a:lnTo>
                <a:lnTo>
                  <a:pt x="552" y="155"/>
                </a:lnTo>
                <a:lnTo>
                  <a:pt x="553" y="139"/>
                </a:lnTo>
                <a:lnTo>
                  <a:pt x="554" y="116"/>
                </a:lnTo>
                <a:lnTo>
                  <a:pt x="556" y="100"/>
                </a:lnTo>
                <a:lnTo>
                  <a:pt x="557" y="85"/>
                </a:lnTo>
                <a:lnTo>
                  <a:pt x="559" y="70"/>
                </a:lnTo>
                <a:lnTo>
                  <a:pt x="560" y="55"/>
                </a:lnTo>
                <a:lnTo>
                  <a:pt x="562" y="55"/>
                </a:lnTo>
                <a:lnTo>
                  <a:pt x="563" y="30"/>
                </a:lnTo>
                <a:lnTo>
                  <a:pt x="563" y="23"/>
                </a:lnTo>
                <a:lnTo>
                  <a:pt x="564" y="16"/>
                </a:lnTo>
                <a:lnTo>
                  <a:pt x="566" y="7"/>
                </a:lnTo>
                <a:lnTo>
                  <a:pt x="567" y="7"/>
                </a:lnTo>
                <a:lnTo>
                  <a:pt x="569" y="7"/>
                </a:lnTo>
                <a:lnTo>
                  <a:pt x="570" y="7"/>
                </a:lnTo>
                <a:lnTo>
                  <a:pt x="572" y="7"/>
                </a:lnTo>
                <a:lnTo>
                  <a:pt x="573" y="16"/>
                </a:lnTo>
                <a:lnTo>
                  <a:pt x="574" y="7"/>
                </a:lnTo>
                <a:lnTo>
                  <a:pt x="576" y="16"/>
                </a:lnTo>
                <a:lnTo>
                  <a:pt x="577" y="23"/>
                </a:lnTo>
                <a:lnTo>
                  <a:pt x="579" y="30"/>
                </a:lnTo>
                <a:lnTo>
                  <a:pt x="580" y="55"/>
                </a:lnTo>
                <a:lnTo>
                  <a:pt x="580" y="70"/>
                </a:lnTo>
                <a:lnTo>
                  <a:pt x="582" y="93"/>
                </a:lnTo>
                <a:lnTo>
                  <a:pt x="583" y="116"/>
                </a:lnTo>
                <a:lnTo>
                  <a:pt x="584" y="139"/>
                </a:lnTo>
                <a:lnTo>
                  <a:pt x="586" y="163"/>
                </a:lnTo>
                <a:lnTo>
                  <a:pt x="587" y="186"/>
                </a:lnTo>
                <a:lnTo>
                  <a:pt x="589" y="202"/>
                </a:lnTo>
                <a:lnTo>
                  <a:pt x="590" y="209"/>
                </a:lnTo>
                <a:lnTo>
                  <a:pt x="592" y="225"/>
                </a:lnTo>
                <a:lnTo>
                  <a:pt x="593" y="247"/>
                </a:lnTo>
                <a:lnTo>
                  <a:pt x="594" y="263"/>
                </a:lnTo>
                <a:lnTo>
                  <a:pt x="596" y="287"/>
                </a:lnTo>
                <a:lnTo>
                  <a:pt x="597" y="302"/>
                </a:lnTo>
                <a:lnTo>
                  <a:pt x="597" y="317"/>
                </a:lnTo>
                <a:lnTo>
                  <a:pt x="599" y="342"/>
                </a:lnTo>
                <a:lnTo>
                  <a:pt x="600" y="356"/>
                </a:lnTo>
                <a:lnTo>
                  <a:pt x="602" y="380"/>
                </a:lnTo>
                <a:lnTo>
                  <a:pt x="603" y="396"/>
                </a:lnTo>
                <a:lnTo>
                  <a:pt x="604" y="410"/>
                </a:lnTo>
                <a:lnTo>
                  <a:pt x="606" y="426"/>
                </a:lnTo>
                <a:lnTo>
                  <a:pt x="607" y="435"/>
                </a:lnTo>
                <a:lnTo>
                  <a:pt x="609" y="450"/>
                </a:lnTo>
                <a:lnTo>
                  <a:pt x="610" y="473"/>
                </a:lnTo>
                <a:lnTo>
                  <a:pt x="612" y="480"/>
                </a:lnTo>
                <a:lnTo>
                  <a:pt x="613" y="496"/>
                </a:lnTo>
                <a:lnTo>
                  <a:pt x="614" y="505"/>
                </a:lnTo>
                <a:lnTo>
                  <a:pt x="616" y="505"/>
                </a:lnTo>
                <a:lnTo>
                  <a:pt x="617" y="512"/>
                </a:lnTo>
                <a:lnTo>
                  <a:pt x="619" y="519"/>
                </a:lnTo>
                <a:lnTo>
                  <a:pt x="620" y="512"/>
                </a:lnTo>
                <a:lnTo>
                  <a:pt x="622" y="512"/>
                </a:lnTo>
                <a:lnTo>
                  <a:pt x="623" y="512"/>
                </a:lnTo>
                <a:lnTo>
                  <a:pt x="624" y="505"/>
                </a:lnTo>
                <a:lnTo>
                  <a:pt x="626" y="496"/>
                </a:lnTo>
                <a:lnTo>
                  <a:pt x="627" y="496"/>
                </a:lnTo>
                <a:lnTo>
                  <a:pt x="629" y="480"/>
                </a:lnTo>
                <a:lnTo>
                  <a:pt x="630" y="473"/>
                </a:lnTo>
                <a:lnTo>
                  <a:pt x="630" y="457"/>
                </a:lnTo>
                <a:lnTo>
                  <a:pt x="632" y="442"/>
                </a:lnTo>
                <a:lnTo>
                  <a:pt x="633" y="426"/>
                </a:lnTo>
                <a:lnTo>
                  <a:pt x="634" y="410"/>
                </a:lnTo>
                <a:lnTo>
                  <a:pt x="636" y="396"/>
                </a:lnTo>
                <a:lnTo>
                  <a:pt x="637" y="380"/>
                </a:lnTo>
                <a:lnTo>
                  <a:pt x="639" y="356"/>
                </a:lnTo>
                <a:lnTo>
                  <a:pt x="640" y="333"/>
                </a:lnTo>
                <a:lnTo>
                  <a:pt x="642" y="317"/>
                </a:lnTo>
                <a:lnTo>
                  <a:pt x="643" y="295"/>
                </a:lnTo>
                <a:lnTo>
                  <a:pt x="644" y="272"/>
                </a:lnTo>
                <a:lnTo>
                  <a:pt x="646" y="247"/>
                </a:lnTo>
                <a:lnTo>
                  <a:pt x="647" y="233"/>
                </a:lnTo>
                <a:lnTo>
                  <a:pt x="647" y="209"/>
                </a:lnTo>
                <a:lnTo>
                  <a:pt x="649" y="186"/>
                </a:lnTo>
                <a:lnTo>
                  <a:pt x="650" y="163"/>
                </a:lnTo>
                <a:lnTo>
                  <a:pt x="652" y="139"/>
                </a:lnTo>
                <a:lnTo>
                  <a:pt x="653" y="125"/>
                </a:lnTo>
                <a:lnTo>
                  <a:pt x="654" y="109"/>
                </a:lnTo>
                <a:lnTo>
                  <a:pt x="656" y="93"/>
                </a:lnTo>
                <a:lnTo>
                  <a:pt x="657" y="77"/>
                </a:lnTo>
                <a:lnTo>
                  <a:pt x="659" y="62"/>
                </a:lnTo>
                <a:lnTo>
                  <a:pt x="660" y="46"/>
                </a:lnTo>
              </a:path>
            </a:pathLst>
          </a:custGeom>
          <a:noFill/>
          <a:ln w="254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Freeform 19"/>
          <p:cNvSpPr>
            <a:spLocks/>
          </p:cNvSpPr>
          <p:nvPr/>
        </p:nvSpPr>
        <p:spPr bwMode="auto">
          <a:xfrm>
            <a:off x="5138738" y="2895600"/>
            <a:ext cx="1235075" cy="395288"/>
          </a:xfrm>
          <a:custGeom>
            <a:avLst/>
            <a:gdLst>
              <a:gd name="T0" fmla="*/ 30951057 w 666"/>
              <a:gd name="T1" fmla="*/ 8634879 h 521"/>
              <a:gd name="T2" fmla="*/ 68780329 w 666"/>
              <a:gd name="T3" fmla="*/ 36265582 h 521"/>
              <a:gd name="T4" fmla="*/ 103171406 w 666"/>
              <a:gd name="T5" fmla="*/ 107645038 h 521"/>
              <a:gd name="T6" fmla="*/ 137562513 w 666"/>
              <a:gd name="T7" fmla="*/ 201474728 h 521"/>
              <a:gd name="T8" fmla="*/ 178829951 w 666"/>
              <a:gd name="T9" fmla="*/ 272278287 h 521"/>
              <a:gd name="T10" fmla="*/ 213221028 w 666"/>
              <a:gd name="T11" fmla="*/ 299333120 h 521"/>
              <a:gd name="T12" fmla="*/ 251050344 w 666"/>
              <a:gd name="T13" fmla="*/ 267672918 h 521"/>
              <a:gd name="T14" fmla="*/ 285441421 w 666"/>
              <a:gd name="T15" fmla="*/ 183053965 h 521"/>
              <a:gd name="T16" fmla="*/ 319830644 w 666"/>
              <a:gd name="T17" fmla="*/ 89224298 h 521"/>
              <a:gd name="T18" fmla="*/ 357661756 w 666"/>
              <a:gd name="T19" fmla="*/ 17844861 h 521"/>
              <a:gd name="T20" fmla="*/ 398929195 w 666"/>
              <a:gd name="T21" fmla="*/ 13815353 h 521"/>
              <a:gd name="T22" fmla="*/ 433320272 w 666"/>
              <a:gd name="T23" fmla="*/ 58139957 h 521"/>
              <a:gd name="T24" fmla="*/ 471149530 w 666"/>
              <a:gd name="T25" fmla="*/ 151968865 h 521"/>
              <a:gd name="T26" fmla="*/ 505540723 w 666"/>
              <a:gd name="T27" fmla="*/ 245798556 h 521"/>
              <a:gd name="T28" fmla="*/ 539929946 w 666"/>
              <a:gd name="T29" fmla="*/ 290123142 h 521"/>
              <a:gd name="T30" fmla="*/ 581199239 w 666"/>
              <a:gd name="T31" fmla="*/ 286093634 h 521"/>
              <a:gd name="T32" fmla="*/ 615590316 w 666"/>
              <a:gd name="T33" fmla="*/ 232559069 h 521"/>
              <a:gd name="T34" fmla="*/ 653419574 w 666"/>
              <a:gd name="T35" fmla="*/ 134124010 h 521"/>
              <a:gd name="T36" fmla="*/ 687808796 w 666"/>
              <a:gd name="T37" fmla="*/ 48929208 h 521"/>
              <a:gd name="T38" fmla="*/ 729078089 w 666"/>
              <a:gd name="T39" fmla="*/ 4605370 h 521"/>
              <a:gd name="T40" fmla="*/ 766907347 w 666"/>
              <a:gd name="T41" fmla="*/ 31084353 h 521"/>
              <a:gd name="T42" fmla="*/ 801298424 w 666"/>
              <a:gd name="T43" fmla="*/ 98434277 h 521"/>
              <a:gd name="T44" fmla="*/ 835687647 w 666"/>
              <a:gd name="T45" fmla="*/ 192263943 h 521"/>
              <a:gd name="T46" fmla="*/ 876956940 w 666"/>
              <a:gd name="T47" fmla="*/ 272278287 h 521"/>
              <a:gd name="T48" fmla="*/ 911348017 w 666"/>
              <a:gd name="T49" fmla="*/ 295303612 h 521"/>
              <a:gd name="T50" fmla="*/ 949177275 w 666"/>
              <a:gd name="T51" fmla="*/ 263643411 h 521"/>
              <a:gd name="T52" fmla="*/ 983568584 w 666"/>
              <a:gd name="T53" fmla="*/ 183053965 h 521"/>
              <a:gd name="T54" fmla="*/ 1017957807 w 666"/>
              <a:gd name="T55" fmla="*/ 84618930 h 521"/>
              <a:gd name="T56" fmla="*/ 1055787065 w 666"/>
              <a:gd name="T57" fmla="*/ 17844861 h 521"/>
              <a:gd name="T58" fmla="*/ 1090178142 w 666"/>
              <a:gd name="T59" fmla="*/ 4605370 h 521"/>
              <a:gd name="T60" fmla="*/ 1124569219 w 666"/>
              <a:gd name="T61" fmla="*/ 48929208 h 521"/>
              <a:gd name="T62" fmla="*/ 1165836658 w 666"/>
              <a:gd name="T63" fmla="*/ 129519400 h 521"/>
              <a:gd name="T64" fmla="*/ 1200227735 w 666"/>
              <a:gd name="T65" fmla="*/ 227378599 h 521"/>
              <a:gd name="T66" fmla="*/ 1238056993 w 666"/>
              <a:gd name="T67" fmla="*/ 286093634 h 521"/>
              <a:gd name="T68" fmla="*/ 1272448070 w 666"/>
              <a:gd name="T69" fmla="*/ 286093634 h 521"/>
              <a:gd name="T70" fmla="*/ 1306837293 w 666"/>
              <a:gd name="T71" fmla="*/ 223349091 h 521"/>
              <a:gd name="T72" fmla="*/ 1348106586 w 666"/>
              <a:gd name="T73" fmla="*/ 134124010 h 521"/>
              <a:gd name="T74" fmla="*/ 1382497663 w 666"/>
              <a:gd name="T75" fmla="*/ 44899700 h 521"/>
              <a:gd name="T76" fmla="*/ 1420326921 w 666"/>
              <a:gd name="T77" fmla="*/ 4605370 h 521"/>
              <a:gd name="T78" fmla="*/ 1461594359 w 666"/>
              <a:gd name="T79" fmla="*/ 27054845 h 521"/>
              <a:gd name="T80" fmla="*/ 1495985436 w 666"/>
              <a:gd name="T81" fmla="*/ 102463808 h 521"/>
              <a:gd name="T82" fmla="*/ 1533814694 w 666"/>
              <a:gd name="T83" fmla="*/ 201474728 h 521"/>
              <a:gd name="T84" fmla="*/ 1568205771 w 666"/>
              <a:gd name="T85" fmla="*/ 272278287 h 521"/>
              <a:gd name="T86" fmla="*/ 1606035029 w 666"/>
              <a:gd name="T87" fmla="*/ 290123142 h 521"/>
              <a:gd name="T88" fmla="*/ 1647304322 w 666"/>
              <a:gd name="T89" fmla="*/ 245798556 h 521"/>
              <a:gd name="T90" fmla="*/ 1681693545 w 666"/>
              <a:gd name="T91" fmla="*/ 155998373 h 521"/>
              <a:gd name="T92" fmla="*/ 1716084622 w 666"/>
              <a:gd name="T93" fmla="*/ 62169465 h 521"/>
              <a:gd name="T94" fmla="*/ 1753913880 w 666"/>
              <a:gd name="T95" fmla="*/ 8634879 h 521"/>
              <a:gd name="T96" fmla="*/ 1795183173 w 666"/>
              <a:gd name="T97" fmla="*/ 17844861 h 521"/>
              <a:gd name="T98" fmla="*/ 1829572395 w 666"/>
              <a:gd name="T99" fmla="*/ 80589422 h 521"/>
              <a:gd name="T100" fmla="*/ 1867403508 w 666"/>
              <a:gd name="T101" fmla="*/ 174419089 h 521"/>
              <a:gd name="T102" fmla="*/ 1901792730 w 666"/>
              <a:gd name="T103" fmla="*/ 259038801 h 521"/>
              <a:gd name="T104" fmla="*/ 1943062023 w 666"/>
              <a:gd name="T105" fmla="*/ 299333120 h 521"/>
              <a:gd name="T106" fmla="*/ 1977453564 w 666"/>
              <a:gd name="T107" fmla="*/ 272278287 h 521"/>
              <a:gd name="T108" fmla="*/ 2011842787 w 666"/>
              <a:gd name="T109" fmla="*/ 192263943 h 521"/>
              <a:gd name="T110" fmla="*/ 2049672045 w 666"/>
              <a:gd name="T111" fmla="*/ 98434277 h 521"/>
              <a:gd name="T112" fmla="*/ 2084063122 w 666"/>
              <a:gd name="T113" fmla="*/ 21874369 h 521"/>
              <a:gd name="T114" fmla="*/ 2118454199 w 666"/>
              <a:gd name="T115" fmla="*/ 8634879 h 521"/>
              <a:gd name="T116" fmla="*/ 2147483647 w 666"/>
              <a:gd name="T117" fmla="*/ 44899700 h 521"/>
              <a:gd name="T118" fmla="*/ 2147483647 w 666"/>
              <a:gd name="T119" fmla="*/ 124914032 h 521"/>
              <a:gd name="T120" fmla="*/ 2147483647 w 666"/>
              <a:gd name="T121" fmla="*/ 218743722 h 521"/>
              <a:gd name="T122" fmla="*/ 2147483647 w 666"/>
              <a:gd name="T123" fmla="*/ 286093634 h 5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66"/>
              <a:gd name="T187" fmla="*/ 0 h 521"/>
              <a:gd name="T188" fmla="*/ 666 w 666"/>
              <a:gd name="T189" fmla="*/ 521 h 5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66" h="521">
                <a:moveTo>
                  <a:pt x="0" y="54"/>
                </a:moveTo>
                <a:lnTo>
                  <a:pt x="2" y="47"/>
                </a:lnTo>
                <a:lnTo>
                  <a:pt x="3" y="38"/>
                </a:lnTo>
                <a:lnTo>
                  <a:pt x="4" y="31"/>
                </a:lnTo>
                <a:lnTo>
                  <a:pt x="4" y="24"/>
                </a:lnTo>
                <a:lnTo>
                  <a:pt x="6" y="15"/>
                </a:lnTo>
                <a:lnTo>
                  <a:pt x="7" y="15"/>
                </a:lnTo>
                <a:lnTo>
                  <a:pt x="9" y="15"/>
                </a:lnTo>
                <a:lnTo>
                  <a:pt x="10" y="15"/>
                </a:lnTo>
                <a:lnTo>
                  <a:pt x="12" y="15"/>
                </a:lnTo>
                <a:lnTo>
                  <a:pt x="13" y="15"/>
                </a:lnTo>
                <a:lnTo>
                  <a:pt x="14" y="24"/>
                </a:lnTo>
                <a:lnTo>
                  <a:pt x="16" y="31"/>
                </a:lnTo>
                <a:lnTo>
                  <a:pt x="17" y="38"/>
                </a:lnTo>
                <a:lnTo>
                  <a:pt x="19" y="47"/>
                </a:lnTo>
                <a:lnTo>
                  <a:pt x="20" y="63"/>
                </a:lnTo>
                <a:lnTo>
                  <a:pt x="22" y="70"/>
                </a:lnTo>
                <a:lnTo>
                  <a:pt x="22" y="78"/>
                </a:lnTo>
                <a:lnTo>
                  <a:pt x="23" y="93"/>
                </a:lnTo>
                <a:lnTo>
                  <a:pt x="24" y="117"/>
                </a:lnTo>
                <a:lnTo>
                  <a:pt x="26" y="133"/>
                </a:lnTo>
                <a:lnTo>
                  <a:pt x="27" y="140"/>
                </a:lnTo>
                <a:lnTo>
                  <a:pt x="29" y="163"/>
                </a:lnTo>
                <a:lnTo>
                  <a:pt x="30" y="187"/>
                </a:lnTo>
                <a:lnTo>
                  <a:pt x="32" y="201"/>
                </a:lnTo>
                <a:lnTo>
                  <a:pt x="33" y="225"/>
                </a:lnTo>
                <a:lnTo>
                  <a:pt x="34" y="241"/>
                </a:lnTo>
                <a:lnTo>
                  <a:pt x="36" y="264"/>
                </a:lnTo>
                <a:lnTo>
                  <a:pt x="37" y="280"/>
                </a:lnTo>
                <a:lnTo>
                  <a:pt x="39" y="303"/>
                </a:lnTo>
                <a:lnTo>
                  <a:pt x="39" y="325"/>
                </a:lnTo>
                <a:lnTo>
                  <a:pt x="40" y="350"/>
                </a:lnTo>
                <a:lnTo>
                  <a:pt x="42" y="364"/>
                </a:lnTo>
                <a:lnTo>
                  <a:pt x="43" y="388"/>
                </a:lnTo>
                <a:lnTo>
                  <a:pt x="44" y="404"/>
                </a:lnTo>
                <a:lnTo>
                  <a:pt x="46" y="418"/>
                </a:lnTo>
                <a:lnTo>
                  <a:pt x="47" y="434"/>
                </a:lnTo>
                <a:lnTo>
                  <a:pt x="49" y="450"/>
                </a:lnTo>
                <a:lnTo>
                  <a:pt x="50" y="465"/>
                </a:lnTo>
                <a:lnTo>
                  <a:pt x="52" y="473"/>
                </a:lnTo>
                <a:lnTo>
                  <a:pt x="53" y="488"/>
                </a:lnTo>
                <a:lnTo>
                  <a:pt x="54" y="497"/>
                </a:lnTo>
                <a:lnTo>
                  <a:pt x="56" y="497"/>
                </a:lnTo>
                <a:lnTo>
                  <a:pt x="56" y="513"/>
                </a:lnTo>
                <a:lnTo>
                  <a:pt x="57" y="513"/>
                </a:lnTo>
                <a:lnTo>
                  <a:pt x="59" y="513"/>
                </a:lnTo>
                <a:lnTo>
                  <a:pt x="60" y="513"/>
                </a:lnTo>
                <a:lnTo>
                  <a:pt x="62" y="520"/>
                </a:lnTo>
                <a:lnTo>
                  <a:pt x="63" y="520"/>
                </a:lnTo>
                <a:lnTo>
                  <a:pt x="64" y="504"/>
                </a:lnTo>
                <a:lnTo>
                  <a:pt x="66" y="504"/>
                </a:lnTo>
                <a:lnTo>
                  <a:pt x="67" y="497"/>
                </a:lnTo>
                <a:lnTo>
                  <a:pt x="69" y="497"/>
                </a:lnTo>
                <a:lnTo>
                  <a:pt x="70" y="481"/>
                </a:lnTo>
                <a:lnTo>
                  <a:pt x="72" y="473"/>
                </a:lnTo>
                <a:lnTo>
                  <a:pt x="73" y="465"/>
                </a:lnTo>
                <a:lnTo>
                  <a:pt x="73" y="450"/>
                </a:lnTo>
                <a:lnTo>
                  <a:pt x="74" y="434"/>
                </a:lnTo>
                <a:lnTo>
                  <a:pt x="76" y="411"/>
                </a:lnTo>
                <a:lnTo>
                  <a:pt x="77" y="395"/>
                </a:lnTo>
                <a:lnTo>
                  <a:pt x="79" y="380"/>
                </a:lnTo>
                <a:lnTo>
                  <a:pt x="80" y="364"/>
                </a:lnTo>
                <a:lnTo>
                  <a:pt x="82" y="341"/>
                </a:lnTo>
                <a:lnTo>
                  <a:pt x="83" y="318"/>
                </a:lnTo>
                <a:lnTo>
                  <a:pt x="84" y="303"/>
                </a:lnTo>
                <a:lnTo>
                  <a:pt x="86" y="280"/>
                </a:lnTo>
                <a:lnTo>
                  <a:pt x="87" y="255"/>
                </a:lnTo>
                <a:lnTo>
                  <a:pt x="89" y="233"/>
                </a:lnTo>
                <a:lnTo>
                  <a:pt x="90" y="210"/>
                </a:lnTo>
                <a:lnTo>
                  <a:pt x="90" y="187"/>
                </a:lnTo>
                <a:lnTo>
                  <a:pt x="92" y="171"/>
                </a:lnTo>
                <a:lnTo>
                  <a:pt x="93" y="155"/>
                </a:lnTo>
                <a:lnTo>
                  <a:pt x="94" y="133"/>
                </a:lnTo>
                <a:lnTo>
                  <a:pt x="96" y="108"/>
                </a:lnTo>
                <a:lnTo>
                  <a:pt x="97" y="93"/>
                </a:lnTo>
                <a:lnTo>
                  <a:pt x="99" y="78"/>
                </a:lnTo>
                <a:lnTo>
                  <a:pt x="100" y="70"/>
                </a:lnTo>
                <a:lnTo>
                  <a:pt x="102" y="54"/>
                </a:lnTo>
                <a:lnTo>
                  <a:pt x="103" y="47"/>
                </a:lnTo>
                <a:lnTo>
                  <a:pt x="104" y="31"/>
                </a:lnTo>
                <a:lnTo>
                  <a:pt x="106" y="24"/>
                </a:lnTo>
                <a:lnTo>
                  <a:pt x="107" y="8"/>
                </a:lnTo>
                <a:lnTo>
                  <a:pt x="109" y="15"/>
                </a:lnTo>
                <a:lnTo>
                  <a:pt x="110" y="8"/>
                </a:lnTo>
                <a:lnTo>
                  <a:pt x="112" y="8"/>
                </a:lnTo>
                <a:lnTo>
                  <a:pt x="113" y="15"/>
                </a:lnTo>
                <a:lnTo>
                  <a:pt x="114" y="15"/>
                </a:lnTo>
                <a:lnTo>
                  <a:pt x="116" y="24"/>
                </a:lnTo>
                <a:lnTo>
                  <a:pt x="117" y="24"/>
                </a:lnTo>
                <a:lnTo>
                  <a:pt x="119" y="31"/>
                </a:lnTo>
                <a:lnTo>
                  <a:pt x="120" y="38"/>
                </a:lnTo>
                <a:lnTo>
                  <a:pt x="122" y="54"/>
                </a:lnTo>
                <a:lnTo>
                  <a:pt x="123" y="63"/>
                </a:lnTo>
                <a:lnTo>
                  <a:pt x="123" y="78"/>
                </a:lnTo>
                <a:lnTo>
                  <a:pt x="124" y="93"/>
                </a:lnTo>
                <a:lnTo>
                  <a:pt x="126" y="101"/>
                </a:lnTo>
                <a:lnTo>
                  <a:pt x="127" y="124"/>
                </a:lnTo>
                <a:lnTo>
                  <a:pt x="129" y="140"/>
                </a:lnTo>
                <a:lnTo>
                  <a:pt x="130" y="163"/>
                </a:lnTo>
                <a:lnTo>
                  <a:pt x="132" y="178"/>
                </a:lnTo>
                <a:lnTo>
                  <a:pt x="133" y="201"/>
                </a:lnTo>
                <a:lnTo>
                  <a:pt x="135" y="225"/>
                </a:lnTo>
                <a:lnTo>
                  <a:pt x="136" y="241"/>
                </a:lnTo>
                <a:lnTo>
                  <a:pt x="137" y="264"/>
                </a:lnTo>
                <a:lnTo>
                  <a:pt x="139" y="280"/>
                </a:lnTo>
                <a:lnTo>
                  <a:pt x="140" y="303"/>
                </a:lnTo>
                <a:lnTo>
                  <a:pt x="140" y="334"/>
                </a:lnTo>
                <a:lnTo>
                  <a:pt x="142" y="341"/>
                </a:lnTo>
                <a:lnTo>
                  <a:pt x="143" y="364"/>
                </a:lnTo>
                <a:lnTo>
                  <a:pt x="145" y="388"/>
                </a:lnTo>
                <a:lnTo>
                  <a:pt x="146" y="404"/>
                </a:lnTo>
                <a:lnTo>
                  <a:pt x="147" y="427"/>
                </a:lnTo>
                <a:lnTo>
                  <a:pt x="149" y="443"/>
                </a:lnTo>
                <a:lnTo>
                  <a:pt x="150" y="450"/>
                </a:lnTo>
                <a:lnTo>
                  <a:pt x="152" y="465"/>
                </a:lnTo>
                <a:lnTo>
                  <a:pt x="153" y="481"/>
                </a:lnTo>
                <a:lnTo>
                  <a:pt x="155" y="481"/>
                </a:lnTo>
                <a:lnTo>
                  <a:pt x="156" y="497"/>
                </a:lnTo>
                <a:lnTo>
                  <a:pt x="157" y="497"/>
                </a:lnTo>
                <a:lnTo>
                  <a:pt x="157" y="504"/>
                </a:lnTo>
                <a:lnTo>
                  <a:pt x="159" y="504"/>
                </a:lnTo>
                <a:lnTo>
                  <a:pt x="160" y="513"/>
                </a:lnTo>
                <a:lnTo>
                  <a:pt x="162" y="513"/>
                </a:lnTo>
                <a:lnTo>
                  <a:pt x="163" y="513"/>
                </a:lnTo>
                <a:lnTo>
                  <a:pt x="165" y="513"/>
                </a:lnTo>
                <a:lnTo>
                  <a:pt x="166" y="513"/>
                </a:lnTo>
                <a:lnTo>
                  <a:pt x="167" y="504"/>
                </a:lnTo>
                <a:lnTo>
                  <a:pt x="169" y="497"/>
                </a:lnTo>
                <a:lnTo>
                  <a:pt x="170" y="497"/>
                </a:lnTo>
                <a:lnTo>
                  <a:pt x="172" y="481"/>
                </a:lnTo>
                <a:lnTo>
                  <a:pt x="173" y="473"/>
                </a:lnTo>
                <a:lnTo>
                  <a:pt x="175" y="458"/>
                </a:lnTo>
                <a:lnTo>
                  <a:pt x="175" y="443"/>
                </a:lnTo>
                <a:lnTo>
                  <a:pt x="176" y="434"/>
                </a:lnTo>
                <a:lnTo>
                  <a:pt x="177" y="418"/>
                </a:lnTo>
                <a:lnTo>
                  <a:pt x="179" y="404"/>
                </a:lnTo>
                <a:lnTo>
                  <a:pt x="180" y="380"/>
                </a:lnTo>
                <a:lnTo>
                  <a:pt x="182" y="364"/>
                </a:lnTo>
                <a:lnTo>
                  <a:pt x="183" y="341"/>
                </a:lnTo>
                <a:lnTo>
                  <a:pt x="185" y="318"/>
                </a:lnTo>
                <a:lnTo>
                  <a:pt x="186" y="295"/>
                </a:lnTo>
                <a:lnTo>
                  <a:pt x="187" y="271"/>
                </a:lnTo>
                <a:lnTo>
                  <a:pt x="189" y="255"/>
                </a:lnTo>
                <a:lnTo>
                  <a:pt x="190" y="233"/>
                </a:lnTo>
                <a:lnTo>
                  <a:pt x="192" y="210"/>
                </a:lnTo>
                <a:lnTo>
                  <a:pt x="192" y="194"/>
                </a:lnTo>
                <a:lnTo>
                  <a:pt x="193" y="163"/>
                </a:lnTo>
                <a:lnTo>
                  <a:pt x="195" y="147"/>
                </a:lnTo>
                <a:lnTo>
                  <a:pt x="196" y="124"/>
                </a:lnTo>
                <a:lnTo>
                  <a:pt x="197" y="108"/>
                </a:lnTo>
                <a:lnTo>
                  <a:pt x="199" y="93"/>
                </a:lnTo>
                <a:lnTo>
                  <a:pt x="200" y="85"/>
                </a:lnTo>
                <a:lnTo>
                  <a:pt x="202" y="63"/>
                </a:lnTo>
                <a:lnTo>
                  <a:pt x="203" y="47"/>
                </a:lnTo>
                <a:lnTo>
                  <a:pt x="205" y="38"/>
                </a:lnTo>
                <a:lnTo>
                  <a:pt x="206" y="31"/>
                </a:lnTo>
                <a:lnTo>
                  <a:pt x="207" y="24"/>
                </a:lnTo>
                <a:lnTo>
                  <a:pt x="209" y="15"/>
                </a:lnTo>
                <a:lnTo>
                  <a:pt x="210" y="8"/>
                </a:lnTo>
                <a:lnTo>
                  <a:pt x="212" y="8"/>
                </a:lnTo>
                <a:lnTo>
                  <a:pt x="213" y="8"/>
                </a:lnTo>
                <a:lnTo>
                  <a:pt x="215" y="8"/>
                </a:lnTo>
                <a:lnTo>
                  <a:pt x="216" y="8"/>
                </a:lnTo>
                <a:lnTo>
                  <a:pt x="217" y="15"/>
                </a:lnTo>
                <a:lnTo>
                  <a:pt x="219" y="24"/>
                </a:lnTo>
                <a:lnTo>
                  <a:pt x="220" y="31"/>
                </a:lnTo>
                <a:lnTo>
                  <a:pt x="222" y="38"/>
                </a:lnTo>
                <a:lnTo>
                  <a:pt x="223" y="54"/>
                </a:lnTo>
                <a:lnTo>
                  <a:pt x="225" y="63"/>
                </a:lnTo>
                <a:lnTo>
                  <a:pt x="226" y="70"/>
                </a:lnTo>
                <a:lnTo>
                  <a:pt x="226" y="85"/>
                </a:lnTo>
                <a:lnTo>
                  <a:pt x="227" y="101"/>
                </a:lnTo>
                <a:lnTo>
                  <a:pt x="229" y="117"/>
                </a:lnTo>
                <a:lnTo>
                  <a:pt x="230" y="133"/>
                </a:lnTo>
                <a:lnTo>
                  <a:pt x="232" y="155"/>
                </a:lnTo>
                <a:lnTo>
                  <a:pt x="233" y="171"/>
                </a:lnTo>
                <a:lnTo>
                  <a:pt x="235" y="187"/>
                </a:lnTo>
                <a:lnTo>
                  <a:pt x="236" y="210"/>
                </a:lnTo>
                <a:lnTo>
                  <a:pt x="237" y="233"/>
                </a:lnTo>
                <a:lnTo>
                  <a:pt x="239" y="248"/>
                </a:lnTo>
                <a:lnTo>
                  <a:pt x="240" y="271"/>
                </a:lnTo>
                <a:lnTo>
                  <a:pt x="242" y="295"/>
                </a:lnTo>
                <a:lnTo>
                  <a:pt x="243" y="318"/>
                </a:lnTo>
                <a:lnTo>
                  <a:pt x="243" y="334"/>
                </a:lnTo>
                <a:lnTo>
                  <a:pt x="245" y="357"/>
                </a:lnTo>
                <a:lnTo>
                  <a:pt x="246" y="373"/>
                </a:lnTo>
                <a:lnTo>
                  <a:pt x="247" y="388"/>
                </a:lnTo>
                <a:lnTo>
                  <a:pt x="249" y="404"/>
                </a:lnTo>
                <a:lnTo>
                  <a:pt x="250" y="427"/>
                </a:lnTo>
                <a:lnTo>
                  <a:pt x="252" y="443"/>
                </a:lnTo>
                <a:lnTo>
                  <a:pt x="253" y="458"/>
                </a:lnTo>
                <a:lnTo>
                  <a:pt x="255" y="473"/>
                </a:lnTo>
                <a:lnTo>
                  <a:pt x="256" y="481"/>
                </a:lnTo>
                <a:lnTo>
                  <a:pt x="257" y="488"/>
                </a:lnTo>
                <a:lnTo>
                  <a:pt x="259" y="497"/>
                </a:lnTo>
                <a:lnTo>
                  <a:pt x="259" y="504"/>
                </a:lnTo>
                <a:lnTo>
                  <a:pt x="260" y="513"/>
                </a:lnTo>
                <a:lnTo>
                  <a:pt x="262" y="513"/>
                </a:lnTo>
                <a:lnTo>
                  <a:pt x="263" y="520"/>
                </a:lnTo>
                <a:lnTo>
                  <a:pt x="265" y="513"/>
                </a:lnTo>
                <a:lnTo>
                  <a:pt x="266" y="513"/>
                </a:lnTo>
                <a:lnTo>
                  <a:pt x="267" y="513"/>
                </a:lnTo>
                <a:lnTo>
                  <a:pt x="269" y="504"/>
                </a:lnTo>
                <a:lnTo>
                  <a:pt x="270" y="497"/>
                </a:lnTo>
                <a:lnTo>
                  <a:pt x="272" y="488"/>
                </a:lnTo>
                <a:lnTo>
                  <a:pt x="273" y="481"/>
                </a:lnTo>
                <a:lnTo>
                  <a:pt x="275" y="465"/>
                </a:lnTo>
                <a:lnTo>
                  <a:pt x="276" y="458"/>
                </a:lnTo>
                <a:lnTo>
                  <a:pt x="276" y="434"/>
                </a:lnTo>
                <a:lnTo>
                  <a:pt x="277" y="418"/>
                </a:lnTo>
                <a:lnTo>
                  <a:pt x="279" y="411"/>
                </a:lnTo>
                <a:lnTo>
                  <a:pt x="280" y="395"/>
                </a:lnTo>
                <a:lnTo>
                  <a:pt x="282" y="373"/>
                </a:lnTo>
                <a:lnTo>
                  <a:pt x="283" y="350"/>
                </a:lnTo>
                <a:lnTo>
                  <a:pt x="285" y="334"/>
                </a:lnTo>
                <a:lnTo>
                  <a:pt x="286" y="318"/>
                </a:lnTo>
                <a:lnTo>
                  <a:pt x="287" y="295"/>
                </a:lnTo>
                <a:lnTo>
                  <a:pt x="289" y="271"/>
                </a:lnTo>
                <a:lnTo>
                  <a:pt x="290" y="241"/>
                </a:lnTo>
                <a:lnTo>
                  <a:pt x="292" y="225"/>
                </a:lnTo>
                <a:lnTo>
                  <a:pt x="293" y="210"/>
                </a:lnTo>
                <a:lnTo>
                  <a:pt x="293" y="187"/>
                </a:lnTo>
                <a:lnTo>
                  <a:pt x="295" y="163"/>
                </a:lnTo>
                <a:lnTo>
                  <a:pt x="296" y="147"/>
                </a:lnTo>
                <a:lnTo>
                  <a:pt x="297" y="124"/>
                </a:lnTo>
                <a:lnTo>
                  <a:pt x="299" y="108"/>
                </a:lnTo>
                <a:lnTo>
                  <a:pt x="300" y="93"/>
                </a:lnTo>
                <a:lnTo>
                  <a:pt x="302" y="78"/>
                </a:lnTo>
                <a:lnTo>
                  <a:pt x="303" y="70"/>
                </a:lnTo>
                <a:lnTo>
                  <a:pt x="305" y="47"/>
                </a:lnTo>
                <a:lnTo>
                  <a:pt x="306" y="38"/>
                </a:lnTo>
                <a:lnTo>
                  <a:pt x="307" y="31"/>
                </a:lnTo>
                <a:lnTo>
                  <a:pt x="309" y="24"/>
                </a:lnTo>
                <a:lnTo>
                  <a:pt x="310" y="15"/>
                </a:lnTo>
                <a:lnTo>
                  <a:pt x="310" y="8"/>
                </a:lnTo>
                <a:lnTo>
                  <a:pt x="312" y="8"/>
                </a:lnTo>
                <a:lnTo>
                  <a:pt x="313" y="8"/>
                </a:lnTo>
                <a:lnTo>
                  <a:pt x="315" y="8"/>
                </a:lnTo>
                <a:lnTo>
                  <a:pt x="316" y="8"/>
                </a:lnTo>
                <a:lnTo>
                  <a:pt x="317" y="8"/>
                </a:lnTo>
                <a:lnTo>
                  <a:pt x="319" y="8"/>
                </a:lnTo>
                <a:lnTo>
                  <a:pt x="320" y="24"/>
                </a:lnTo>
                <a:lnTo>
                  <a:pt x="322" y="24"/>
                </a:lnTo>
                <a:lnTo>
                  <a:pt x="323" y="31"/>
                </a:lnTo>
                <a:lnTo>
                  <a:pt x="325" y="47"/>
                </a:lnTo>
                <a:lnTo>
                  <a:pt x="326" y="54"/>
                </a:lnTo>
                <a:lnTo>
                  <a:pt x="327" y="63"/>
                </a:lnTo>
                <a:lnTo>
                  <a:pt x="327" y="85"/>
                </a:lnTo>
                <a:lnTo>
                  <a:pt x="329" y="93"/>
                </a:lnTo>
                <a:lnTo>
                  <a:pt x="330" y="117"/>
                </a:lnTo>
                <a:lnTo>
                  <a:pt x="332" y="124"/>
                </a:lnTo>
                <a:lnTo>
                  <a:pt x="333" y="147"/>
                </a:lnTo>
                <a:lnTo>
                  <a:pt x="335" y="171"/>
                </a:lnTo>
                <a:lnTo>
                  <a:pt x="336" y="194"/>
                </a:lnTo>
                <a:lnTo>
                  <a:pt x="337" y="210"/>
                </a:lnTo>
                <a:lnTo>
                  <a:pt x="339" y="225"/>
                </a:lnTo>
                <a:lnTo>
                  <a:pt x="340" y="248"/>
                </a:lnTo>
                <a:lnTo>
                  <a:pt x="342" y="280"/>
                </a:lnTo>
                <a:lnTo>
                  <a:pt x="343" y="295"/>
                </a:lnTo>
                <a:lnTo>
                  <a:pt x="345" y="318"/>
                </a:lnTo>
                <a:lnTo>
                  <a:pt x="345" y="341"/>
                </a:lnTo>
                <a:lnTo>
                  <a:pt x="346" y="357"/>
                </a:lnTo>
                <a:lnTo>
                  <a:pt x="347" y="380"/>
                </a:lnTo>
                <a:lnTo>
                  <a:pt x="349" y="395"/>
                </a:lnTo>
                <a:lnTo>
                  <a:pt x="350" y="418"/>
                </a:lnTo>
                <a:lnTo>
                  <a:pt x="352" y="434"/>
                </a:lnTo>
                <a:lnTo>
                  <a:pt x="353" y="443"/>
                </a:lnTo>
                <a:lnTo>
                  <a:pt x="355" y="458"/>
                </a:lnTo>
                <a:lnTo>
                  <a:pt x="356" y="473"/>
                </a:lnTo>
                <a:lnTo>
                  <a:pt x="357" y="488"/>
                </a:lnTo>
                <a:lnTo>
                  <a:pt x="359" y="497"/>
                </a:lnTo>
                <a:lnTo>
                  <a:pt x="360" y="497"/>
                </a:lnTo>
                <a:lnTo>
                  <a:pt x="362" y="497"/>
                </a:lnTo>
                <a:lnTo>
                  <a:pt x="362" y="504"/>
                </a:lnTo>
                <a:lnTo>
                  <a:pt x="363" y="513"/>
                </a:lnTo>
                <a:lnTo>
                  <a:pt x="365" y="504"/>
                </a:lnTo>
                <a:lnTo>
                  <a:pt x="366" y="513"/>
                </a:lnTo>
                <a:lnTo>
                  <a:pt x="367" y="504"/>
                </a:lnTo>
                <a:lnTo>
                  <a:pt x="369" y="497"/>
                </a:lnTo>
                <a:lnTo>
                  <a:pt x="370" y="497"/>
                </a:lnTo>
                <a:lnTo>
                  <a:pt x="372" y="488"/>
                </a:lnTo>
                <a:lnTo>
                  <a:pt x="373" y="481"/>
                </a:lnTo>
                <a:lnTo>
                  <a:pt x="375" y="465"/>
                </a:lnTo>
                <a:lnTo>
                  <a:pt x="376" y="458"/>
                </a:lnTo>
                <a:lnTo>
                  <a:pt x="377" y="443"/>
                </a:lnTo>
                <a:lnTo>
                  <a:pt x="379" y="418"/>
                </a:lnTo>
                <a:lnTo>
                  <a:pt x="379" y="411"/>
                </a:lnTo>
                <a:lnTo>
                  <a:pt x="380" y="388"/>
                </a:lnTo>
                <a:lnTo>
                  <a:pt x="382" y="373"/>
                </a:lnTo>
                <a:lnTo>
                  <a:pt x="383" y="357"/>
                </a:lnTo>
                <a:lnTo>
                  <a:pt x="385" y="334"/>
                </a:lnTo>
                <a:lnTo>
                  <a:pt x="386" y="318"/>
                </a:lnTo>
                <a:lnTo>
                  <a:pt x="387" y="295"/>
                </a:lnTo>
                <a:lnTo>
                  <a:pt x="389" y="271"/>
                </a:lnTo>
                <a:lnTo>
                  <a:pt x="390" y="255"/>
                </a:lnTo>
                <a:lnTo>
                  <a:pt x="392" y="233"/>
                </a:lnTo>
                <a:lnTo>
                  <a:pt x="393" y="210"/>
                </a:lnTo>
                <a:lnTo>
                  <a:pt x="395" y="187"/>
                </a:lnTo>
                <a:lnTo>
                  <a:pt x="395" y="171"/>
                </a:lnTo>
                <a:lnTo>
                  <a:pt x="396" y="140"/>
                </a:lnTo>
                <a:lnTo>
                  <a:pt x="397" y="133"/>
                </a:lnTo>
                <a:lnTo>
                  <a:pt x="399" y="108"/>
                </a:lnTo>
                <a:lnTo>
                  <a:pt x="400" y="93"/>
                </a:lnTo>
                <a:lnTo>
                  <a:pt x="402" y="78"/>
                </a:lnTo>
                <a:lnTo>
                  <a:pt x="403" y="63"/>
                </a:lnTo>
                <a:lnTo>
                  <a:pt x="405" y="54"/>
                </a:lnTo>
                <a:lnTo>
                  <a:pt x="406" y="38"/>
                </a:lnTo>
                <a:lnTo>
                  <a:pt x="407" y="31"/>
                </a:lnTo>
                <a:lnTo>
                  <a:pt x="409" y="24"/>
                </a:lnTo>
                <a:lnTo>
                  <a:pt x="410" y="15"/>
                </a:lnTo>
                <a:lnTo>
                  <a:pt x="412" y="8"/>
                </a:lnTo>
                <a:lnTo>
                  <a:pt x="413" y="8"/>
                </a:lnTo>
                <a:lnTo>
                  <a:pt x="415" y="0"/>
                </a:lnTo>
                <a:lnTo>
                  <a:pt x="416" y="8"/>
                </a:lnTo>
                <a:lnTo>
                  <a:pt x="417" y="15"/>
                </a:lnTo>
                <a:lnTo>
                  <a:pt x="419" y="8"/>
                </a:lnTo>
                <a:lnTo>
                  <a:pt x="420" y="24"/>
                </a:lnTo>
                <a:lnTo>
                  <a:pt x="422" y="24"/>
                </a:lnTo>
                <a:lnTo>
                  <a:pt x="423" y="38"/>
                </a:lnTo>
                <a:lnTo>
                  <a:pt x="425" y="47"/>
                </a:lnTo>
                <a:lnTo>
                  <a:pt x="426" y="54"/>
                </a:lnTo>
                <a:lnTo>
                  <a:pt x="427" y="70"/>
                </a:lnTo>
                <a:lnTo>
                  <a:pt x="429" y="85"/>
                </a:lnTo>
                <a:lnTo>
                  <a:pt x="429" y="101"/>
                </a:lnTo>
                <a:lnTo>
                  <a:pt x="430" y="117"/>
                </a:lnTo>
                <a:lnTo>
                  <a:pt x="432" y="133"/>
                </a:lnTo>
                <a:lnTo>
                  <a:pt x="433" y="155"/>
                </a:lnTo>
                <a:lnTo>
                  <a:pt x="435" y="178"/>
                </a:lnTo>
                <a:lnTo>
                  <a:pt x="436" y="194"/>
                </a:lnTo>
                <a:lnTo>
                  <a:pt x="437" y="225"/>
                </a:lnTo>
                <a:lnTo>
                  <a:pt x="439" y="241"/>
                </a:lnTo>
                <a:lnTo>
                  <a:pt x="440" y="264"/>
                </a:lnTo>
                <a:lnTo>
                  <a:pt x="442" y="280"/>
                </a:lnTo>
                <a:lnTo>
                  <a:pt x="443" y="303"/>
                </a:lnTo>
                <a:lnTo>
                  <a:pt x="445" y="318"/>
                </a:lnTo>
                <a:lnTo>
                  <a:pt x="446" y="350"/>
                </a:lnTo>
                <a:lnTo>
                  <a:pt x="446" y="364"/>
                </a:lnTo>
                <a:lnTo>
                  <a:pt x="447" y="388"/>
                </a:lnTo>
                <a:lnTo>
                  <a:pt x="449" y="404"/>
                </a:lnTo>
                <a:lnTo>
                  <a:pt x="450" y="418"/>
                </a:lnTo>
                <a:lnTo>
                  <a:pt x="452" y="434"/>
                </a:lnTo>
                <a:lnTo>
                  <a:pt x="453" y="450"/>
                </a:lnTo>
                <a:lnTo>
                  <a:pt x="455" y="465"/>
                </a:lnTo>
                <a:lnTo>
                  <a:pt x="456" y="473"/>
                </a:lnTo>
                <a:lnTo>
                  <a:pt x="457" y="481"/>
                </a:lnTo>
                <a:lnTo>
                  <a:pt x="459" y="497"/>
                </a:lnTo>
                <a:lnTo>
                  <a:pt x="460" y="504"/>
                </a:lnTo>
                <a:lnTo>
                  <a:pt x="462" y="513"/>
                </a:lnTo>
                <a:lnTo>
                  <a:pt x="463" y="513"/>
                </a:lnTo>
                <a:lnTo>
                  <a:pt x="465" y="504"/>
                </a:lnTo>
                <a:lnTo>
                  <a:pt x="466" y="513"/>
                </a:lnTo>
                <a:lnTo>
                  <a:pt x="467" y="504"/>
                </a:lnTo>
                <a:lnTo>
                  <a:pt x="469" y="497"/>
                </a:lnTo>
                <a:lnTo>
                  <a:pt x="470" y="497"/>
                </a:lnTo>
                <a:lnTo>
                  <a:pt x="472" y="481"/>
                </a:lnTo>
                <a:lnTo>
                  <a:pt x="473" y="473"/>
                </a:lnTo>
                <a:lnTo>
                  <a:pt x="475" y="465"/>
                </a:lnTo>
                <a:lnTo>
                  <a:pt x="476" y="450"/>
                </a:lnTo>
                <a:lnTo>
                  <a:pt x="477" y="434"/>
                </a:lnTo>
                <a:lnTo>
                  <a:pt x="479" y="427"/>
                </a:lnTo>
                <a:lnTo>
                  <a:pt x="480" y="411"/>
                </a:lnTo>
                <a:lnTo>
                  <a:pt x="480" y="395"/>
                </a:lnTo>
                <a:lnTo>
                  <a:pt x="482" y="373"/>
                </a:lnTo>
                <a:lnTo>
                  <a:pt x="483" y="350"/>
                </a:lnTo>
                <a:lnTo>
                  <a:pt x="485" y="334"/>
                </a:lnTo>
                <a:lnTo>
                  <a:pt x="486" y="303"/>
                </a:lnTo>
                <a:lnTo>
                  <a:pt x="487" y="287"/>
                </a:lnTo>
                <a:lnTo>
                  <a:pt x="489" y="271"/>
                </a:lnTo>
                <a:lnTo>
                  <a:pt x="490" y="241"/>
                </a:lnTo>
                <a:lnTo>
                  <a:pt x="492" y="225"/>
                </a:lnTo>
                <a:lnTo>
                  <a:pt x="493" y="210"/>
                </a:lnTo>
                <a:lnTo>
                  <a:pt x="495" y="187"/>
                </a:lnTo>
                <a:lnTo>
                  <a:pt x="496" y="163"/>
                </a:lnTo>
                <a:lnTo>
                  <a:pt x="497" y="147"/>
                </a:lnTo>
                <a:lnTo>
                  <a:pt x="497" y="124"/>
                </a:lnTo>
                <a:lnTo>
                  <a:pt x="499" y="108"/>
                </a:lnTo>
                <a:lnTo>
                  <a:pt x="500" y="93"/>
                </a:lnTo>
                <a:lnTo>
                  <a:pt x="502" y="78"/>
                </a:lnTo>
                <a:lnTo>
                  <a:pt x="503" y="63"/>
                </a:lnTo>
                <a:lnTo>
                  <a:pt x="505" y="47"/>
                </a:lnTo>
                <a:lnTo>
                  <a:pt x="506" y="47"/>
                </a:lnTo>
                <a:lnTo>
                  <a:pt x="507" y="24"/>
                </a:lnTo>
                <a:lnTo>
                  <a:pt x="509" y="24"/>
                </a:lnTo>
                <a:lnTo>
                  <a:pt x="510" y="15"/>
                </a:lnTo>
                <a:lnTo>
                  <a:pt x="512" y="15"/>
                </a:lnTo>
                <a:lnTo>
                  <a:pt x="513" y="8"/>
                </a:lnTo>
                <a:lnTo>
                  <a:pt x="515" y="8"/>
                </a:lnTo>
                <a:lnTo>
                  <a:pt x="516" y="8"/>
                </a:lnTo>
                <a:lnTo>
                  <a:pt x="517" y="8"/>
                </a:lnTo>
                <a:lnTo>
                  <a:pt x="519" y="15"/>
                </a:lnTo>
                <a:lnTo>
                  <a:pt x="520" y="24"/>
                </a:lnTo>
                <a:lnTo>
                  <a:pt x="522" y="31"/>
                </a:lnTo>
                <a:lnTo>
                  <a:pt x="523" y="38"/>
                </a:lnTo>
                <a:lnTo>
                  <a:pt x="525" y="47"/>
                </a:lnTo>
                <a:lnTo>
                  <a:pt x="526" y="63"/>
                </a:lnTo>
                <a:lnTo>
                  <a:pt x="527" y="78"/>
                </a:lnTo>
                <a:lnTo>
                  <a:pt x="529" y="85"/>
                </a:lnTo>
                <a:lnTo>
                  <a:pt x="530" y="108"/>
                </a:lnTo>
                <a:lnTo>
                  <a:pt x="532" y="124"/>
                </a:lnTo>
                <a:lnTo>
                  <a:pt x="532" y="140"/>
                </a:lnTo>
                <a:lnTo>
                  <a:pt x="533" y="163"/>
                </a:lnTo>
                <a:lnTo>
                  <a:pt x="535" y="178"/>
                </a:lnTo>
                <a:lnTo>
                  <a:pt x="536" y="194"/>
                </a:lnTo>
                <a:lnTo>
                  <a:pt x="537" y="210"/>
                </a:lnTo>
                <a:lnTo>
                  <a:pt x="539" y="241"/>
                </a:lnTo>
                <a:lnTo>
                  <a:pt x="540" y="264"/>
                </a:lnTo>
                <a:lnTo>
                  <a:pt x="542" y="280"/>
                </a:lnTo>
                <a:lnTo>
                  <a:pt x="543" y="303"/>
                </a:lnTo>
                <a:lnTo>
                  <a:pt x="545" y="334"/>
                </a:lnTo>
                <a:lnTo>
                  <a:pt x="546" y="341"/>
                </a:lnTo>
                <a:lnTo>
                  <a:pt x="547" y="364"/>
                </a:lnTo>
                <a:lnTo>
                  <a:pt x="547" y="388"/>
                </a:lnTo>
                <a:lnTo>
                  <a:pt x="549" y="404"/>
                </a:lnTo>
                <a:lnTo>
                  <a:pt x="550" y="418"/>
                </a:lnTo>
                <a:lnTo>
                  <a:pt x="552" y="434"/>
                </a:lnTo>
                <a:lnTo>
                  <a:pt x="553" y="450"/>
                </a:lnTo>
                <a:lnTo>
                  <a:pt x="555" y="465"/>
                </a:lnTo>
                <a:lnTo>
                  <a:pt x="556" y="473"/>
                </a:lnTo>
                <a:lnTo>
                  <a:pt x="557" y="488"/>
                </a:lnTo>
                <a:lnTo>
                  <a:pt x="559" y="497"/>
                </a:lnTo>
                <a:lnTo>
                  <a:pt x="560" y="504"/>
                </a:lnTo>
                <a:lnTo>
                  <a:pt x="562" y="504"/>
                </a:lnTo>
                <a:lnTo>
                  <a:pt x="563" y="513"/>
                </a:lnTo>
                <a:lnTo>
                  <a:pt x="565" y="520"/>
                </a:lnTo>
                <a:lnTo>
                  <a:pt x="565" y="513"/>
                </a:lnTo>
                <a:lnTo>
                  <a:pt x="566" y="513"/>
                </a:lnTo>
                <a:lnTo>
                  <a:pt x="567" y="513"/>
                </a:lnTo>
                <a:lnTo>
                  <a:pt x="569" y="504"/>
                </a:lnTo>
                <a:lnTo>
                  <a:pt x="570" y="497"/>
                </a:lnTo>
                <a:lnTo>
                  <a:pt x="572" y="497"/>
                </a:lnTo>
                <a:lnTo>
                  <a:pt x="573" y="481"/>
                </a:lnTo>
                <a:lnTo>
                  <a:pt x="575" y="473"/>
                </a:lnTo>
                <a:lnTo>
                  <a:pt x="576" y="458"/>
                </a:lnTo>
                <a:lnTo>
                  <a:pt x="577" y="443"/>
                </a:lnTo>
                <a:lnTo>
                  <a:pt x="579" y="434"/>
                </a:lnTo>
                <a:lnTo>
                  <a:pt x="580" y="411"/>
                </a:lnTo>
                <a:lnTo>
                  <a:pt x="582" y="395"/>
                </a:lnTo>
                <a:lnTo>
                  <a:pt x="582" y="373"/>
                </a:lnTo>
                <a:lnTo>
                  <a:pt x="583" y="357"/>
                </a:lnTo>
                <a:lnTo>
                  <a:pt x="585" y="334"/>
                </a:lnTo>
                <a:lnTo>
                  <a:pt x="586" y="318"/>
                </a:lnTo>
                <a:lnTo>
                  <a:pt x="587" y="295"/>
                </a:lnTo>
                <a:lnTo>
                  <a:pt x="589" y="271"/>
                </a:lnTo>
                <a:lnTo>
                  <a:pt x="590" y="255"/>
                </a:lnTo>
                <a:lnTo>
                  <a:pt x="592" y="241"/>
                </a:lnTo>
                <a:lnTo>
                  <a:pt x="593" y="210"/>
                </a:lnTo>
                <a:lnTo>
                  <a:pt x="595" y="187"/>
                </a:lnTo>
                <a:lnTo>
                  <a:pt x="596" y="171"/>
                </a:lnTo>
                <a:lnTo>
                  <a:pt x="597" y="147"/>
                </a:lnTo>
                <a:lnTo>
                  <a:pt x="599" y="133"/>
                </a:lnTo>
                <a:lnTo>
                  <a:pt x="599" y="108"/>
                </a:lnTo>
                <a:lnTo>
                  <a:pt x="600" y="93"/>
                </a:lnTo>
                <a:lnTo>
                  <a:pt x="602" y="78"/>
                </a:lnTo>
                <a:lnTo>
                  <a:pt x="603" y="70"/>
                </a:lnTo>
                <a:lnTo>
                  <a:pt x="605" y="47"/>
                </a:lnTo>
                <a:lnTo>
                  <a:pt x="606" y="38"/>
                </a:lnTo>
                <a:lnTo>
                  <a:pt x="607" y="31"/>
                </a:lnTo>
                <a:lnTo>
                  <a:pt x="609" y="24"/>
                </a:lnTo>
                <a:lnTo>
                  <a:pt x="610" y="15"/>
                </a:lnTo>
                <a:lnTo>
                  <a:pt x="612" y="24"/>
                </a:lnTo>
                <a:lnTo>
                  <a:pt x="613" y="15"/>
                </a:lnTo>
                <a:lnTo>
                  <a:pt x="615" y="15"/>
                </a:lnTo>
                <a:lnTo>
                  <a:pt x="616" y="8"/>
                </a:lnTo>
                <a:lnTo>
                  <a:pt x="616" y="15"/>
                </a:lnTo>
                <a:lnTo>
                  <a:pt x="617" y="24"/>
                </a:lnTo>
                <a:lnTo>
                  <a:pt x="619" y="24"/>
                </a:lnTo>
                <a:lnTo>
                  <a:pt x="620" y="31"/>
                </a:lnTo>
                <a:lnTo>
                  <a:pt x="622" y="38"/>
                </a:lnTo>
                <a:lnTo>
                  <a:pt x="623" y="47"/>
                </a:lnTo>
                <a:lnTo>
                  <a:pt x="625" y="54"/>
                </a:lnTo>
                <a:lnTo>
                  <a:pt x="626" y="70"/>
                </a:lnTo>
                <a:lnTo>
                  <a:pt x="627" y="78"/>
                </a:lnTo>
                <a:lnTo>
                  <a:pt x="629" y="93"/>
                </a:lnTo>
                <a:lnTo>
                  <a:pt x="630" y="108"/>
                </a:lnTo>
                <a:lnTo>
                  <a:pt x="632" y="133"/>
                </a:lnTo>
                <a:lnTo>
                  <a:pt x="633" y="140"/>
                </a:lnTo>
                <a:lnTo>
                  <a:pt x="633" y="163"/>
                </a:lnTo>
                <a:lnTo>
                  <a:pt x="635" y="178"/>
                </a:lnTo>
                <a:lnTo>
                  <a:pt x="636" y="194"/>
                </a:lnTo>
                <a:lnTo>
                  <a:pt x="637" y="217"/>
                </a:lnTo>
                <a:lnTo>
                  <a:pt x="639" y="241"/>
                </a:lnTo>
                <a:lnTo>
                  <a:pt x="640" y="255"/>
                </a:lnTo>
                <a:lnTo>
                  <a:pt x="642" y="287"/>
                </a:lnTo>
                <a:lnTo>
                  <a:pt x="643" y="303"/>
                </a:lnTo>
                <a:lnTo>
                  <a:pt x="645" y="318"/>
                </a:lnTo>
                <a:lnTo>
                  <a:pt x="646" y="341"/>
                </a:lnTo>
                <a:lnTo>
                  <a:pt x="647" y="357"/>
                </a:lnTo>
                <a:lnTo>
                  <a:pt x="649" y="380"/>
                </a:lnTo>
                <a:lnTo>
                  <a:pt x="650" y="395"/>
                </a:lnTo>
                <a:lnTo>
                  <a:pt x="650" y="411"/>
                </a:lnTo>
                <a:lnTo>
                  <a:pt x="652" y="434"/>
                </a:lnTo>
                <a:lnTo>
                  <a:pt x="653" y="450"/>
                </a:lnTo>
                <a:lnTo>
                  <a:pt x="655" y="465"/>
                </a:lnTo>
                <a:lnTo>
                  <a:pt x="656" y="473"/>
                </a:lnTo>
                <a:lnTo>
                  <a:pt x="657" y="481"/>
                </a:lnTo>
                <a:lnTo>
                  <a:pt x="659" y="497"/>
                </a:lnTo>
                <a:lnTo>
                  <a:pt x="660" y="504"/>
                </a:lnTo>
                <a:lnTo>
                  <a:pt x="662" y="513"/>
                </a:lnTo>
                <a:lnTo>
                  <a:pt x="663" y="513"/>
                </a:lnTo>
                <a:lnTo>
                  <a:pt x="665" y="520"/>
                </a:lnTo>
              </a:path>
            </a:pathLst>
          </a:cu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2546" name="Group 1"/>
          <p:cNvGrpSpPr>
            <a:grpSpLocks/>
          </p:cNvGrpSpPr>
          <p:nvPr/>
        </p:nvGrpSpPr>
        <p:grpSpPr bwMode="auto">
          <a:xfrm>
            <a:off x="5934075" y="2417763"/>
            <a:ext cx="1484313" cy="504825"/>
            <a:chOff x="5892211" y="1998664"/>
            <a:chExt cx="1484312" cy="504825"/>
          </a:xfrm>
        </p:grpSpPr>
        <p:sp>
          <p:nvSpPr>
            <p:cNvPr id="22567" name="Freeform 21"/>
            <p:cNvSpPr>
              <a:spLocks/>
            </p:cNvSpPr>
            <p:nvPr/>
          </p:nvSpPr>
          <p:spPr bwMode="auto">
            <a:xfrm>
              <a:off x="5892211" y="2047877"/>
              <a:ext cx="1270000" cy="395288"/>
            </a:xfrm>
            <a:custGeom>
              <a:avLst/>
              <a:gdLst>
                <a:gd name="T0" fmla="*/ 20976 w 666"/>
                <a:gd name="T1" fmla="*/ 5311 h 521"/>
                <a:gd name="T2" fmla="*/ 45766 w 666"/>
                <a:gd name="T3" fmla="*/ 22761 h 521"/>
                <a:gd name="T4" fmla="*/ 68649 w 666"/>
                <a:gd name="T5" fmla="*/ 67525 h 521"/>
                <a:gd name="T6" fmla="*/ 91532 w 666"/>
                <a:gd name="T7" fmla="*/ 126705 h 521"/>
                <a:gd name="T8" fmla="*/ 118228 w 666"/>
                <a:gd name="T9" fmla="*/ 171468 h 521"/>
                <a:gd name="T10" fmla="*/ 141111 w 666"/>
                <a:gd name="T11" fmla="*/ 188919 h 521"/>
                <a:gd name="T12" fmla="*/ 167808 w 666"/>
                <a:gd name="T13" fmla="*/ 168434 h 521"/>
                <a:gd name="T14" fmla="*/ 190691 w 666"/>
                <a:gd name="T15" fmla="*/ 115324 h 521"/>
                <a:gd name="T16" fmla="*/ 213574 w 666"/>
                <a:gd name="T17" fmla="*/ 56145 h 521"/>
                <a:gd name="T18" fmla="*/ 238363 w 666"/>
                <a:gd name="T19" fmla="*/ 11381 h 521"/>
                <a:gd name="T20" fmla="*/ 265060 w 666"/>
                <a:gd name="T21" fmla="*/ 8346 h 521"/>
                <a:gd name="T22" fmla="*/ 287943 w 666"/>
                <a:gd name="T23" fmla="*/ 36418 h 521"/>
                <a:gd name="T24" fmla="*/ 314640 w 666"/>
                <a:gd name="T25" fmla="*/ 95597 h 521"/>
                <a:gd name="T26" fmla="*/ 337523 w 666"/>
                <a:gd name="T27" fmla="*/ 154777 h 521"/>
                <a:gd name="T28" fmla="*/ 360405 w 666"/>
                <a:gd name="T29" fmla="*/ 182849 h 521"/>
                <a:gd name="T30" fmla="*/ 387102 w 666"/>
                <a:gd name="T31" fmla="*/ 180573 h 521"/>
                <a:gd name="T32" fmla="*/ 409985 w 666"/>
                <a:gd name="T33" fmla="*/ 146431 h 521"/>
                <a:gd name="T34" fmla="*/ 434775 w 666"/>
                <a:gd name="T35" fmla="*/ 84217 h 521"/>
                <a:gd name="T36" fmla="*/ 457658 w 666"/>
                <a:gd name="T37" fmla="*/ 31107 h 521"/>
                <a:gd name="T38" fmla="*/ 486261 w 666"/>
                <a:gd name="T39" fmla="*/ 3035 h 521"/>
                <a:gd name="T40" fmla="*/ 511051 w 666"/>
                <a:gd name="T41" fmla="*/ 19726 h 521"/>
                <a:gd name="T42" fmla="*/ 533934 w 666"/>
                <a:gd name="T43" fmla="*/ 62214 h 521"/>
                <a:gd name="T44" fmla="*/ 556817 w 666"/>
                <a:gd name="T45" fmla="*/ 121394 h 521"/>
                <a:gd name="T46" fmla="*/ 583514 w 666"/>
                <a:gd name="T47" fmla="*/ 171468 h 521"/>
                <a:gd name="T48" fmla="*/ 606396 w 666"/>
                <a:gd name="T49" fmla="*/ 185884 h 521"/>
                <a:gd name="T50" fmla="*/ 633093 w 666"/>
                <a:gd name="T51" fmla="*/ 166157 h 521"/>
                <a:gd name="T52" fmla="*/ 655976 w 666"/>
                <a:gd name="T53" fmla="*/ 115324 h 521"/>
                <a:gd name="T54" fmla="*/ 678859 w 666"/>
                <a:gd name="T55" fmla="*/ 53110 h 521"/>
                <a:gd name="T56" fmla="*/ 703649 w 666"/>
                <a:gd name="T57" fmla="*/ 11381 h 521"/>
                <a:gd name="T58" fmla="*/ 726531 w 666"/>
                <a:gd name="T59" fmla="*/ 3035 h 521"/>
                <a:gd name="T60" fmla="*/ 749414 w 666"/>
                <a:gd name="T61" fmla="*/ 31107 h 521"/>
                <a:gd name="T62" fmla="*/ 776111 w 666"/>
                <a:gd name="T63" fmla="*/ 81941 h 521"/>
                <a:gd name="T64" fmla="*/ 798994 w 666"/>
                <a:gd name="T65" fmla="*/ 143396 h 521"/>
                <a:gd name="T66" fmla="*/ 823784 w 666"/>
                <a:gd name="T67" fmla="*/ 180573 h 521"/>
                <a:gd name="T68" fmla="*/ 846667 w 666"/>
                <a:gd name="T69" fmla="*/ 180573 h 521"/>
                <a:gd name="T70" fmla="*/ 869549 w 666"/>
                <a:gd name="T71" fmla="*/ 140361 h 521"/>
                <a:gd name="T72" fmla="*/ 898153 w 666"/>
                <a:gd name="T73" fmla="*/ 84217 h 521"/>
                <a:gd name="T74" fmla="*/ 921036 w 666"/>
                <a:gd name="T75" fmla="*/ 28072 h 521"/>
                <a:gd name="T76" fmla="*/ 945826 w 666"/>
                <a:gd name="T77" fmla="*/ 3035 h 521"/>
                <a:gd name="T78" fmla="*/ 974429 w 666"/>
                <a:gd name="T79" fmla="*/ 16692 h 521"/>
                <a:gd name="T80" fmla="*/ 997312 w 666"/>
                <a:gd name="T81" fmla="*/ 64490 h 521"/>
                <a:gd name="T82" fmla="*/ 1022102 w 666"/>
                <a:gd name="T83" fmla="*/ 126705 h 521"/>
                <a:gd name="T84" fmla="*/ 1044985 w 666"/>
                <a:gd name="T85" fmla="*/ 171468 h 521"/>
                <a:gd name="T86" fmla="*/ 1069775 w 666"/>
                <a:gd name="T87" fmla="*/ 182849 h 521"/>
                <a:gd name="T88" fmla="*/ 1096472 w 666"/>
                <a:gd name="T89" fmla="*/ 154777 h 521"/>
                <a:gd name="T90" fmla="*/ 1119354 w 666"/>
                <a:gd name="T91" fmla="*/ 98632 h 521"/>
                <a:gd name="T92" fmla="*/ 1142237 w 666"/>
                <a:gd name="T93" fmla="*/ 39453 h 521"/>
                <a:gd name="T94" fmla="*/ 1168934 w 666"/>
                <a:gd name="T95" fmla="*/ 5311 h 521"/>
                <a:gd name="T96" fmla="*/ 1195631 w 666"/>
                <a:gd name="T97" fmla="*/ 11381 h 521"/>
                <a:gd name="T98" fmla="*/ 1218514 w 666"/>
                <a:gd name="T99" fmla="*/ 50834 h 521"/>
                <a:gd name="T100" fmla="*/ 1243303 w 666"/>
                <a:gd name="T101" fmla="*/ 110013 h 521"/>
                <a:gd name="T102" fmla="*/ 1266186 w 666"/>
                <a:gd name="T103" fmla="*/ 163123 h 521"/>
                <a:gd name="T104" fmla="*/ 1294790 w 666"/>
                <a:gd name="T105" fmla="*/ 188919 h 521"/>
                <a:gd name="T106" fmla="*/ 1317673 w 666"/>
                <a:gd name="T107" fmla="*/ 171468 h 521"/>
                <a:gd name="T108" fmla="*/ 1340556 w 666"/>
                <a:gd name="T109" fmla="*/ 121394 h 521"/>
                <a:gd name="T110" fmla="*/ 1365345 w 666"/>
                <a:gd name="T111" fmla="*/ 62214 h 521"/>
                <a:gd name="T112" fmla="*/ 1388228 w 666"/>
                <a:gd name="T113" fmla="*/ 13657 h 521"/>
                <a:gd name="T114" fmla="*/ 1411111 w 666"/>
                <a:gd name="T115" fmla="*/ 5311 h 521"/>
                <a:gd name="T116" fmla="*/ 1435901 w 666"/>
                <a:gd name="T117" fmla="*/ 28072 h 521"/>
                <a:gd name="T118" fmla="*/ 1458784 w 666"/>
                <a:gd name="T119" fmla="*/ 78906 h 521"/>
                <a:gd name="T120" fmla="*/ 1487387 w 666"/>
                <a:gd name="T121" fmla="*/ 138085 h 521"/>
                <a:gd name="T122" fmla="*/ 1510270 w 666"/>
                <a:gd name="T123" fmla="*/ 180573 h 5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6"/>
                <a:gd name="T187" fmla="*/ 0 h 521"/>
                <a:gd name="T188" fmla="*/ 666 w 666"/>
                <a:gd name="T189" fmla="*/ 521 h 5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6" h="521">
                  <a:moveTo>
                    <a:pt x="0" y="54"/>
                  </a:moveTo>
                  <a:lnTo>
                    <a:pt x="2" y="47"/>
                  </a:lnTo>
                  <a:lnTo>
                    <a:pt x="3" y="38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24"/>
                  </a:lnTo>
                  <a:lnTo>
                    <a:pt x="16" y="31"/>
                  </a:lnTo>
                  <a:lnTo>
                    <a:pt x="17" y="38"/>
                  </a:lnTo>
                  <a:lnTo>
                    <a:pt x="19" y="47"/>
                  </a:lnTo>
                  <a:lnTo>
                    <a:pt x="20" y="63"/>
                  </a:lnTo>
                  <a:lnTo>
                    <a:pt x="22" y="70"/>
                  </a:lnTo>
                  <a:lnTo>
                    <a:pt x="22" y="78"/>
                  </a:lnTo>
                  <a:lnTo>
                    <a:pt x="23" y="93"/>
                  </a:lnTo>
                  <a:lnTo>
                    <a:pt x="24" y="117"/>
                  </a:lnTo>
                  <a:lnTo>
                    <a:pt x="26" y="133"/>
                  </a:lnTo>
                  <a:lnTo>
                    <a:pt x="27" y="140"/>
                  </a:lnTo>
                  <a:lnTo>
                    <a:pt x="29" y="163"/>
                  </a:lnTo>
                  <a:lnTo>
                    <a:pt x="30" y="187"/>
                  </a:lnTo>
                  <a:lnTo>
                    <a:pt x="32" y="201"/>
                  </a:lnTo>
                  <a:lnTo>
                    <a:pt x="33" y="225"/>
                  </a:lnTo>
                  <a:lnTo>
                    <a:pt x="34" y="241"/>
                  </a:lnTo>
                  <a:lnTo>
                    <a:pt x="36" y="264"/>
                  </a:lnTo>
                  <a:lnTo>
                    <a:pt x="37" y="280"/>
                  </a:lnTo>
                  <a:lnTo>
                    <a:pt x="39" y="303"/>
                  </a:lnTo>
                  <a:lnTo>
                    <a:pt x="39" y="325"/>
                  </a:lnTo>
                  <a:lnTo>
                    <a:pt x="40" y="350"/>
                  </a:lnTo>
                  <a:lnTo>
                    <a:pt x="42" y="364"/>
                  </a:lnTo>
                  <a:lnTo>
                    <a:pt x="43" y="388"/>
                  </a:lnTo>
                  <a:lnTo>
                    <a:pt x="44" y="404"/>
                  </a:lnTo>
                  <a:lnTo>
                    <a:pt x="46" y="418"/>
                  </a:lnTo>
                  <a:lnTo>
                    <a:pt x="47" y="434"/>
                  </a:lnTo>
                  <a:lnTo>
                    <a:pt x="49" y="450"/>
                  </a:lnTo>
                  <a:lnTo>
                    <a:pt x="50" y="465"/>
                  </a:lnTo>
                  <a:lnTo>
                    <a:pt x="52" y="473"/>
                  </a:lnTo>
                  <a:lnTo>
                    <a:pt x="53" y="488"/>
                  </a:lnTo>
                  <a:lnTo>
                    <a:pt x="54" y="497"/>
                  </a:lnTo>
                  <a:lnTo>
                    <a:pt x="56" y="497"/>
                  </a:lnTo>
                  <a:lnTo>
                    <a:pt x="56" y="513"/>
                  </a:lnTo>
                  <a:lnTo>
                    <a:pt x="57" y="513"/>
                  </a:lnTo>
                  <a:lnTo>
                    <a:pt x="59" y="513"/>
                  </a:lnTo>
                  <a:lnTo>
                    <a:pt x="60" y="513"/>
                  </a:lnTo>
                  <a:lnTo>
                    <a:pt x="62" y="520"/>
                  </a:lnTo>
                  <a:lnTo>
                    <a:pt x="63" y="520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7" y="497"/>
                  </a:lnTo>
                  <a:lnTo>
                    <a:pt x="69" y="497"/>
                  </a:lnTo>
                  <a:lnTo>
                    <a:pt x="70" y="481"/>
                  </a:lnTo>
                  <a:lnTo>
                    <a:pt x="72" y="473"/>
                  </a:lnTo>
                  <a:lnTo>
                    <a:pt x="73" y="465"/>
                  </a:lnTo>
                  <a:lnTo>
                    <a:pt x="73" y="450"/>
                  </a:lnTo>
                  <a:lnTo>
                    <a:pt x="74" y="434"/>
                  </a:lnTo>
                  <a:lnTo>
                    <a:pt x="76" y="411"/>
                  </a:lnTo>
                  <a:lnTo>
                    <a:pt x="77" y="395"/>
                  </a:lnTo>
                  <a:lnTo>
                    <a:pt x="79" y="380"/>
                  </a:lnTo>
                  <a:lnTo>
                    <a:pt x="80" y="364"/>
                  </a:lnTo>
                  <a:lnTo>
                    <a:pt x="82" y="341"/>
                  </a:lnTo>
                  <a:lnTo>
                    <a:pt x="83" y="318"/>
                  </a:lnTo>
                  <a:lnTo>
                    <a:pt x="84" y="303"/>
                  </a:lnTo>
                  <a:lnTo>
                    <a:pt x="86" y="280"/>
                  </a:lnTo>
                  <a:lnTo>
                    <a:pt x="87" y="255"/>
                  </a:lnTo>
                  <a:lnTo>
                    <a:pt x="89" y="233"/>
                  </a:lnTo>
                  <a:lnTo>
                    <a:pt x="90" y="210"/>
                  </a:lnTo>
                  <a:lnTo>
                    <a:pt x="90" y="187"/>
                  </a:lnTo>
                  <a:lnTo>
                    <a:pt x="92" y="171"/>
                  </a:lnTo>
                  <a:lnTo>
                    <a:pt x="93" y="155"/>
                  </a:lnTo>
                  <a:lnTo>
                    <a:pt x="94" y="133"/>
                  </a:lnTo>
                  <a:lnTo>
                    <a:pt x="96" y="108"/>
                  </a:lnTo>
                  <a:lnTo>
                    <a:pt x="97" y="93"/>
                  </a:lnTo>
                  <a:lnTo>
                    <a:pt x="99" y="78"/>
                  </a:lnTo>
                  <a:lnTo>
                    <a:pt x="100" y="70"/>
                  </a:lnTo>
                  <a:lnTo>
                    <a:pt x="102" y="54"/>
                  </a:lnTo>
                  <a:lnTo>
                    <a:pt x="103" y="47"/>
                  </a:lnTo>
                  <a:lnTo>
                    <a:pt x="104" y="31"/>
                  </a:lnTo>
                  <a:lnTo>
                    <a:pt x="106" y="24"/>
                  </a:lnTo>
                  <a:lnTo>
                    <a:pt x="107" y="8"/>
                  </a:lnTo>
                  <a:lnTo>
                    <a:pt x="109" y="15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3" y="15"/>
                  </a:lnTo>
                  <a:lnTo>
                    <a:pt x="114" y="15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9" y="31"/>
                  </a:lnTo>
                  <a:lnTo>
                    <a:pt x="120" y="38"/>
                  </a:lnTo>
                  <a:lnTo>
                    <a:pt x="122" y="54"/>
                  </a:lnTo>
                  <a:lnTo>
                    <a:pt x="123" y="63"/>
                  </a:lnTo>
                  <a:lnTo>
                    <a:pt x="123" y="78"/>
                  </a:lnTo>
                  <a:lnTo>
                    <a:pt x="124" y="93"/>
                  </a:lnTo>
                  <a:lnTo>
                    <a:pt x="126" y="101"/>
                  </a:lnTo>
                  <a:lnTo>
                    <a:pt x="127" y="124"/>
                  </a:lnTo>
                  <a:lnTo>
                    <a:pt x="129" y="140"/>
                  </a:lnTo>
                  <a:lnTo>
                    <a:pt x="130" y="163"/>
                  </a:lnTo>
                  <a:lnTo>
                    <a:pt x="132" y="178"/>
                  </a:lnTo>
                  <a:lnTo>
                    <a:pt x="133" y="201"/>
                  </a:lnTo>
                  <a:lnTo>
                    <a:pt x="135" y="225"/>
                  </a:lnTo>
                  <a:lnTo>
                    <a:pt x="136" y="241"/>
                  </a:lnTo>
                  <a:lnTo>
                    <a:pt x="137" y="264"/>
                  </a:lnTo>
                  <a:lnTo>
                    <a:pt x="139" y="280"/>
                  </a:lnTo>
                  <a:lnTo>
                    <a:pt x="140" y="303"/>
                  </a:lnTo>
                  <a:lnTo>
                    <a:pt x="140" y="334"/>
                  </a:lnTo>
                  <a:lnTo>
                    <a:pt x="142" y="341"/>
                  </a:lnTo>
                  <a:lnTo>
                    <a:pt x="143" y="364"/>
                  </a:lnTo>
                  <a:lnTo>
                    <a:pt x="145" y="388"/>
                  </a:lnTo>
                  <a:lnTo>
                    <a:pt x="146" y="404"/>
                  </a:lnTo>
                  <a:lnTo>
                    <a:pt x="147" y="427"/>
                  </a:lnTo>
                  <a:lnTo>
                    <a:pt x="149" y="443"/>
                  </a:lnTo>
                  <a:lnTo>
                    <a:pt x="150" y="450"/>
                  </a:lnTo>
                  <a:lnTo>
                    <a:pt x="152" y="465"/>
                  </a:lnTo>
                  <a:lnTo>
                    <a:pt x="153" y="481"/>
                  </a:lnTo>
                  <a:lnTo>
                    <a:pt x="155" y="481"/>
                  </a:lnTo>
                  <a:lnTo>
                    <a:pt x="156" y="497"/>
                  </a:lnTo>
                  <a:lnTo>
                    <a:pt x="157" y="497"/>
                  </a:lnTo>
                  <a:lnTo>
                    <a:pt x="157" y="504"/>
                  </a:lnTo>
                  <a:lnTo>
                    <a:pt x="159" y="504"/>
                  </a:lnTo>
                  <a:lnTo>
                    <a:pt x="160" y="513"/>
                  </a:lnTo>
                  <a:lnTo>
                    <a:pt x="162" y="513"/>
                  </a:lnTo>
                  <a:lnTo>
                    <a:pt x="163" y="513"/>
                  </a:lnTo>
                  <a:lnTo>
                    <a:pt x="165" y="513"/>
                  </a:lnTo>
                  <a:lnTo>
                    <a:pt x="166" y="513"/>
                  </a:lnTo>
                  <a:lnTo>
                    <a:pt x="167" y="504"/>
                  </a:lnTo>
                  <a:lnTo>
                    <a:pt x="169" y="497"/>
                  </a:lnTo>
                  <a:lnTo>
                    <a:pt x="170" y="497"/>
                  </a:lnTo>
                  <a:lnTo>
                    <a:pt x="172" y="481"/>
                  </a:lnTo>
                  <a:lnTo>
                    <a:pt x="173" y="473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76" y="434"/>
                  </a:lnTo>
                  <a:lnTo>
                    <a:pt x="177" y="418"/>
                  </a:lnTo>
                  <a:lnTo>
                    <a:pt x="179" y="404"/>
                  </a:lnTo>
                  <a:lnTo>
                    <a:pt x="180" y="380"/>
                  </a:lnTo>
                  <a:lnTo>
                    <a:pt x="182" y="364"/>
                  </a:lnTo>
                  <a:lnTo>
                    <a:pt x="183" y="341"/>
                  </a:lnTo>
                  <a:lnTo>
                    <a:pt x="185" y="318"/>
                  </a:lnTo>
                  <a:lnTo>
                    <a:pt x="186" y="295"/>
                  </a:lnTo>
                  <a:lnTo>
                    <a:pt x="187" y="271"/>
                  </a:lnTo>
                  <a:lnTo>
                    <a:pt x="189" y="255"/>
                  </a:lnTo>
                  <a:lnTo>
                    <a:pt x="190" y="233"/>
                  </a:lnTo>
                  <a:lnTo>
                    <a:pt x="192" y="210"/>
                  </a:lnTo>
                  <a:lnTo>
                    <a:pt x="192" y="194"/>
                  </a:lnTo>
                  <a:lnTo>
                    <a:pt x="193" y="163"/>
                  </a:lnTo>
                  <a:lnTo>
                    <a:pt x="195" y="147"/>
                  </a:lnTo>
                  <a:lnTo>
                    <a:pt x="196" y="124"/>
                  </a:lnTo>
                  <a:lnTo>
                    <a:pt x="197" y="108"/>
                  </a:lnTo>
                  <a:lnTo>
                    <a:pt x="199" y="93"/>
                  </a:lnTo>
                  <a:lnTo>
                    <a:pt x="200" y="85"/>
                  </a:lnTo>
                  <a:lnTo>
                    <a:pt x="202" y="63"/>
                  </a:lnTo>
                  <a:lnTo>
                    <a:pt x="203" y="47"/>
                  </a:lnTo>
                  <a:lnTo>
                    <a:pt x="205" y="38"/>
                  </a:lnTo>
                  <a:lnTo>
                    <a:pt x="206" y="31"/>
                  </a:lnTo>
                  <a:lnTo>
                    <a:pt x="207" y="24"/>
                  </a:lnTo>
                  <a:lnTo>
                    <a:pt x="209" y="15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17" y="15"/>
                  </a:lnTo>
                  <a:lnTo>
                    <a:pt x="219" y="24"/>
                  </a:lnTo>
                  <a:lnTo>
                    <a:pt x="220" y="31"/>
                  </a:lnTo>
                  <a:lnTo>
                    <a:pt x="222" y="38"/>
                  </a:lnTo>
                  <a:lnTo>
                    <a:pt x="223" y="54"/>
                  </a:lnTo>
                  <a:lnTo>
                    <a:pt x="225" y="63"/>
                  </a:lnTo>
                  <a:lnTo>
                    <a:pt x="226" y="70"/>
                  </a:lnTo>
                  <a:lnTo>
                    <a:pt x="226" y="85"/>
                  </a:lnTo>
                  <a:lnTo>
                    <a:pt x="227" y="101"/>
                  </a:lnTo>
                  <a:lnTo>
                    <a:pt x="229" y="117"/>
                  </a:lnTo>
                  <a:lnTo>
                    <a:pt x="230" y="133"/>
                  </a:lnTo>
                  <a:lnTo>
                    <a:pt x="232" y="155"/>
                  </a:lnTo>
                  <a:lnTo>
                    <a:pt x="233" y="171"/>
                  </a:lnTo>
                  <a:lnTo>
                    <a:pt x="235" y="187"/>
                  </a:lnTo>
                  <a:lnTo>
                    <a:pt x="236" y="210"/>
                  </a:lnTo>
                  <a:lnTo>
                    <a:pt x="237" y="233"/>
                  </a:lnTo>
                  <a:lnTo>
                    <a:pt x="239" y="248"/>
                  </a:lnTo>
                  <a:lnTo>
                    <a:pt x="240" y="271"/>
                  </a:lnTo>
                  <a:lnTo>
                    <a:pt x="242" y="295"/>
                  </a:lnTo>
                  <a:lnTo>
                    <a:pt x="243" y="318"/>
                  </a:lnTo>
                  <a:lnTo>
                    <a:pt x="243" y="334"/>
                  </a:lnTo>
                  <a:lnTo>
                    <a:pt x="245" y="357"/>
                  </a:lnTo>
                  <a:lnTo>
                    <a:pt x="246" y="373"/>
                  </a:lnTo>
                  <a:lnTo>
                    <a:pt x="247" y="388"/>
                  </a:lnTo>
                  <a:lnTo>
                    <a:pt x="249" y="404"/>
                  </a:lnTo>
                  <a:lnTo>
                    <a:pt x="250" y="427"/>
                  </a:lnTo>
                  <a:lnTo>
                    <a:pt x="252" y="443"/>
                  </a:lnTo>
                  <a:lnTo>
                    <a:pt x="253" y="458"/>
                  </a:lnTo>
                  <a:lnTo>
                    <a:pt x="255" y="473"/>
                  </a:lnTo>
                  <a:lnTo>
                    <a:pt x="256" y="481"/>
                  </a:lnTo>
                  <a:lnTo>
                    <a:pt x="257" y="488"/>
                  </a:lnTo>
                  <a:lnTo>
                    <a:pt x="259" y="497"/>
                  </a:lnTo>
                  <a:lnTo>
                    <a:pt x="259" y="504"/>
                  </a:lnTo>
                  <a:lnTo>
                    <a:pt x="260" y="513"/>
                  </a:lnTo>
                  <a:lnTo>
                    <a:pt x="262" y="513"/>
                  </a:lnTo>
                  <a:lnTo>
                    <a:pt x="263" y="520"/>
                  </a:lnTo>
                  <a:lnTo>
                    <a:pt x="265" y="513"/>
                  </a:lnTo>
                  <a:lnTo>
                    <a:pt x="266" y="513"/>
                  </a:lnTo>
                  <a:lnTo>
                    <a:pt x="267" y="513"/>
                  </a:lnTo>
                  <a:lnTo>
                    <a:pt x="269" y="504"/>
                  </a:lnTo>
                  <a:lnTo>
                    <a:pt x="270" y="497"/>
                  </a:lnTo>
                  <a:lnTo>
                    <a:pt x="272" y="488"/>
                  </a:lnTo>
                  <a:lnTo>
                    <a:pt x="273" y="481"/>
                  </a:lnTo>
                  <a:lnTo>
                    <a:pt x="275" y="465"/>
                  </a:lnTo>
                  <a:lnTo>
                    <a:pt x="276" y="458"/>
                  </a:lnTo>
                  <a:lnTo>
                    <a:pt x="276" y="434"/>
                  </a:lnTo>
                  <a:lnTo>
                    <a:pt x="277" y="418"/>
                  </a:lnTo>
                  <a:lnTo>
                    <a:pt x="279" y="411"/>
                  </a:lnTo>
                  <a:lnTo>
                    <a:pt x="280" y="395"/>
                  </a:lnTo>
                  <a:lnTo>
                    <a:pt x="282" y="373"/>
                  </a:lnTo>
                  <a:lnTo>
                    <a:pt x="283" y="350"/>
                  </a:lnTo>
                  <a:lnTo>
                    <a:pt x="285" y="334"/>
                  </a:lnTo>
                  <a:lnTo>
                    <a:pt x="286" y="318"/>
                  </a:lnTo>
                  <a:lnTo>
                    <a:pt x="287" y="295"/>
                  </a:lnTo>
                  <a:lnTo>
                    <a:pt x="289" y="271"/>
                  </a:lnTo>
                  <a:lnTo>
                    <a:pt x="290" y="241"/>
                  </a:lnTo>
                  <a:lnTo>
                    <a:pt x="292" y="225"/>
                  </a:lnTo>
                  <a:lnTo>
                    <a:pt x="293" y="210"/>
                  </a:lnTo>
                  <a:lnTo>
                    <a:pt x="293" y="187"/>
                  </a:lnTo>
                  <a:lnTo>
                    <a:pt x="295" y="163"/>
                  </a:lnTo>
                  <a:lnTo>
                    <a:pt x="296" y="147"/>
                  </a:lnTo>
                  <a:lnTo>
                    <a:pt x="297" y="124"/>
                  </a:lnTo>
                  <a:lnTo>
                    <a:pt x="299" y="108"/>
                  </a:lnTo>
                  <a:lnTo>
                    <a:pt x="300" y="93"/>
                  </a:lnTo>
                  <a:lnTo>
                    <a:pt x="302" y="78"/>
                  </a:lnTo>
                  <a:lnTo>
                    <a:pt x="303" y="70"/>
                  </a:lnTo>
                  <a:lnTo>
                    <a:pt x="305" y="47"/>
                  </a:lnTo>
                  <a:lnTo>
                    <a:pt x="306" y="38"/>
                  </a:lnTo>
                  <a:lnTo>
                    <a:pt x="307" y="31"/>
                  </a:lnTo>
                  <a:lnTo>
                    <a:pt x="309" y="24"/>
                  </a:lnTo>
                  <a:lnTo>
                    <a:pt x="310" y="15"/>
                  </a:lnTo>
                  <a:lnTo>
                    <a:pt x="310" y="8"/>
                  </a:lnTo>
                  <a:lnTo>
                    <a:pt x="312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6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0" y="24"/>
                  </a:lnTo>
                  <a:lnTo>
                    <a:pt x="322" y="24"/>
                  </a:lnTo>
                  <a:lnTo>
                    <a:pt x="323" y="31"/>
                  </a:lnTo>
                  <a:lnTo>
                    <a:pt x="325" y="47"/>
                  </a:lnTo>
                  <a:lnTo>
                    <a:pt x="326" y="54"/>
                  </a:lnTo>
                  <a:lnTo>
                    <a:pt x="327" y="63"/>
                  </a:lnTo>
                  <a:lnTo>
                    <a:pt x="327" y="85"/>
                  </a:lnTo>
                  <a:lnTo>
                    <a:pt x="329" y="93"/>
                  </a:lnTo>
                  <a:lnTo>
                    <a:pt x="330" y="117"/>
                  </a:lnTo>
                  <a:lnTo>
                    <a:pt x="332" y="124"/>
                  </a:lnTo>
                  <a:lnTo>
                    <a:pt x="333" y="147"/>
                  </a:lnTo>
                  <a:lnTo>
                    <a:pt x="335" y="171"/>
                  </a:lnTo>
                  <a:lnTo>
                    <a:pt x="336" y="194"/>
                  </a:lnTo>
                  <a:lnTo>
                    <a:pt x="337" y="210"/>
                  </a:lnTo>
                  <a:lnTo>
                    <a:pt x="339" y="225"/>
                  </a:lnTo>
                  <a:lnTo>
                    <a:pt x="340" y="248"/>
                  </a:lnTo>
                  <a:lnTo>
                    <a:pt x="342" y="280"/>
                  </a:lnTo>
                  <a:lnTo>
                    <a:pt x="343" y="295"/>
                  </a:lnTo>
                  <a:lnTo>
                    <a:pt x="345" y="318"/>
                  </a:lnTo>
                  <a:lnTo>
                    <a:pt x="345" y="341"/>
                  </a:lnTo>
                  <a:lnTo>
                    <a:pt x="346" y="357"/>
                  </a:lnTo>
                  <a:lnTo>
                    <a:pt x="347" y="380"/>
                  </a:lnTo>
                  <a:lnTo>
                    <a:pt x="349" y="395"/>
                  </a:lnTo>
                  <a:lnTo>
                    <a:pt x="350" y="418"/>
                  </a:lnTo>
                  <a:lnTo>
                    <a:pt x="352" y="434"/>
                  </a:lnTo>
                  <a:lnTo>
                    <a:pt x="353" y="443"/>
                  </a:lnTo>
                  <a:lnTo>
                    <a:pt x="355" y="458"/>
                  </a:lnTo>
                  <a:lnTo>
                    <a:pt x="356" y="473"/>
                  </a:lnTo>
                  <a:lnTo>
                    <a:pt x="357" y="488"/>
                  </a:lnTo>
                  <a:lnTo>
                    <a:pt x="359" y="497"/>
                  </a:lnTo>
                  <a:lnTo>
                    <a:pt x="360" y="497"/>
                  </a:lnTo>
                  <a:lnTo>
                    <a:pt x="362" y="497"/>
                  </a:lnTo>
                  <a:lnTo>
                    <a:pt x="362" y="504"/>
                  </a:lnTo>
                  <a:lnTo>
                    <a:pt x="363" y="513"/>
                  </a:lnTo>
                  <a:lnTo>
                    <a:pt x="365" y="504"/>
                  </a:lnTo>
                  <a:lnTo>
                    <a:pt x="366" y="513"/>
                  </a:lnTo>
                  <a:lnTo>
                    <a:pt x="367" y="504"/>
                  </a:lnTo>
                  <a:lnTo>
                    <a:pt x="369" y="497"/>
                  </a:lnTo>
                  <a:lnTo>
                    <a:pt x="370" y="497"/>
                  </a:lnTo>
                  <a:lnTo>
                    <a:pt x="372" y="488"/>
                  </a:lnTo>
                  <a:lnTo>
                    <a:pt x="373" y="481"/>
                  </a:lnTo>
                  <a:lnTo>
                    <a:pt x="375" y="465"/>
                  </a:lnTo>
                  <a:lnTo>
                    <a:pt x="376" y="458"/>
                  </a:lnTo>
                  <a:lnTo>
                    <a:pt x="377" y="443"/>
                  </a:lnTo>
                  <a:lnTo>
                    <a:pt x="379" y="418"/>
                  </a:lnTo>
                  <a:lnTo>
                    <a:pt x="379" y="411"/>
                  </a:lnTo>
                  <a:lnTo>
                    <a:pt x="380" y="388"/>
                  </a:lnTo>
                  <a:lnTo>
                    <a:pt x="382" y="373"/>
                  </a:lnTo>
                  <a:lnTo>
                    <a:pt x="383" y="357"/>
                  </a:lnTo>
                  <a:lnTo>
                    <a:pt x="385" y="334"/>
                  </a:lnTo>
                  <a:lnTo>
                    <a:pt x="386" y="318"/>
                  </a:lnTo>
                  <a:lnTo>
                    <a:pt x="387" y="295"/>
                  </a:lnTo>
                  <a:lnTo>
                    <a:pt x="389" y="271"/>
                  </a:lnTo>
                  <a:lnTo>
                    <a:pt x="390" y="255"/>
                  </a:lnTo>
                  <a:lnTo>
                    <a:pt x="392" y="233"/>
                  </a:lnTo>
                  <a:lnTo>
                    <a:pt x="393" y="210"/>
                  </a:lnTo>
                  <a:lnTo>
                    <a:pt x="395" y="187"/>
                  </a:lnTo>
                  <a:lnTo>
                    <a:pt x="395" y="171"/>
                  </a:lnTo>
                  <a:lnTo>
                    <a:pt x="396" y="140"/>
                  </a:lnTo>
                  <a:lnTo>
                    <a:pt x="397" y="133"/>
                  </a:lnTo>
                  <a:lnTo>
                    <a:pt x="399" y="108"/>
                  </a:lnTo>
                  <a:lnTo>
                    <a:pt x="400" y="93"/>
                  </a:lnTo>
                  <a:lnTo>
                    <a:pt x="402" y="78"/>
                  </a:lnTo>
                  <a:lnTo>
                    <a:pt x="403" y="63"/>
                  </a:lnTo>
                  <a:lnTo>
                    <a:pt x="405" y="54"/>
                  </a:lnTo>
                  <a:lnTo>
                    <a:pt x="406" y="38"/>
                  </a:lnTo>
                  <a:lnTo>
                    <a:pt x="407" y="31"/>
                  </a:lnTo>
                  <a:lnTo>
                    <a:pt x="409" y="24"/>
                  </a:lnTo>
                  <a:lnTo>
                    <a:pt x="410" y="15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5" y="0"/>
                  </a:lnTo>
                  <a:lnTo>
                    <a:pt x="416" y="8"/>
                  </a:lnTo>
                  <a:lnTo>
                    <a:pt x="417" y="15"/>
                  </a:lnTo>
                  <a:lnTo>
                    <a:pt x="419" y="8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3" y="38"/>
                  </a:lnTo>
                  <a:lnTo>
                    <a:pt x="425" y="47"/>
                  </a:lnTo>
                  <a:lnTo>
                    <a:pt x="426" y="54"/>
                  </a:lnTo>
                  <a:lnTo>
                    <a:pt x="427" y="70"/>
                  </a:lnTo>
                  <a:lnTo>
                    <a:pt x="429" y="85"/>
                  </a:lnTo>
                  <a:lnTo>
                    <a:pt x="429" y="101"/>
                  </a:lnTo>
                  <a:lnTo>
                    <a:pt x="430" y="117"/>
                  </a:lnTo>
                  <a:lnTo>
                    <a:pt x="432" y="133"/>
                  </a:lnTo>
                  <a:lnTo>
                    <a:pt x="433" y="155"/>
                  </a:lnTo>
                  <a:lnTo>
                    <a:pt x="435" y="178"/>
                  </a:lnTo>
                  <a:lnTo>
                    <a:pt x="436" y="194"/>
                  </a:lnTo>
                  <a:lnTo>
                    <a:pt x="437" y="225"/>
                  </a:lnTo>
                  <a:lnTo>
                    <a:pt x="439" y="241"/>
                  </a:lnTo>
                  <a:lnTo>
                    <a:pt x="440" y="264"/>
                  </a:lnTo>
                  <a:lnTo>
                    <a:pt x="442" y="280"/>
                  </a:lnTo>
                  <a:lnTo>
                    <a:pt x="443" y="303"/>
                  </a:lnTo>
                  <a:lnTo>
                    <a:pt x="445" y="318"/>
                  </a:lnTo>
                  <a:lnTo>
                    <a:pt x="446" y="350"/>
                  </a:lnTo>
                  <a:lnTo>
                    <a:pt x="446" y="364"/>
                  </a:lnTo>
                  <a:lnTo>
                    <a:pt x="447" y="388"/>
                  </a:lnTo>
                  <a:lnTo>
                    <a:pt x="449" y="404"/>
                  </a:lnTo>
                  <a:lnTo>
                    <a:pt x="450" y="418"/>
                  </a:lnTo>
                  <a:lnTo>
                    <a:pt x="452" y="434"/>
                  </a:lnTo>
                  <a:lnTo>
                    <a:pt x="453" y="450"/>
                  </a:lnTo>
                  <a:lnTo>
                    <a:pt x="455" y="465"/>
                  </a:lnTo>
                  <a:lnTo>
                    <a:pt x="456" y="473"/>
                  </a:lnTo>
                  <a:lnTo>
                    <a:pt x="457" y="481"/>
                  </a:lnTo>
                  <a:lnTo>
                    <a:pt x="459" y="497"/>
                  </a:lnTo>
                  <a:lnTo>
                    <a:pt x="460" y="504"/>
                  </a:lnTo>
                  <a:lnTo>
                    <a:pt x="462" y="513"/>
                  </a:lnTo>
                  <a:lnTo>
                    <a:pt x="463" y="513"/>
                  </a:lnTo>
                  <a:lnTo>
                    <a:pt x="465" y="504"/>
                  </a:lnTo>
                  <a:lnTo>
                    <a:pt x="466" y="513"/>
                  </a:lnTo>
                  <a:lnTo>
                    <a:pt x="467" y="504"/>
                  </a:lnTo>
                  <a:lnTo>
                    <a:pt x="469" y="497"/>
                  </a:lnTo>
                  <a:lnTo>
                    <a:pt x="470" y="497"/>
                  </a:lnTo>
                  <a:lnTo>
                    <a:pt x="472" y="481"/>
                  </a:lnTo>
                  <a:lnTo>
                    <a:pt x="473" y="473"/>
                  </a:lnTo>
                  <a:lnTo>
                    <a:pt x="475" y="465"/>
                  </a:lnTo>
                  <a:lnTo>
                    <a:pt x="476" y="450"/>
                  </a:lnTo>
                  <a:lnTo>
                    <a:pt x="477" y="434"/>
                  </a:lnTo>
                  <a:lnTo>
                    <a:pt x="479" y="427"/>
                  </a:lnTo>
                  <a:lnTo>
                    <a:pt x="480" y="411"/>
                  </a:lnTo>
                  <a:lnTo>
                    <a:pt x="480" y="395"/>
                  </a:lnTo>
                  <a:lnTo>
                    <a:pt x="482" y="373"/>
                  </a:lnTo>
                  <a:lnTo>
                    <a:pt x="483" y="350"/>
                  </a:lnTo>
                  <a:lnTo>
                    <a:pt x="485" y="334"/>
                  </a:lnTo>
                  <a:lnTo>
                    <a:pt x="486" y="303"/>
                  </a:lnTo>
                  <a:lnTo>
                    <a:pt x="487" y="287"/>
                  </a:lnTo>
                  <a:lnTo>
                    <a:pt x="489" y="271"/>
                  </a:lnTo>
                  <a:lnTo>
                    <a:pt x="490" y="241"/>
                  </a:lnTo>
                  <a:lnTo>
                    <a:pt x="492" y="225"/>
                  </a:lnTo>
                  <a:lnTo>
                    <a:pt x="493" y="210"/>
                  </a:lnTo>
                  <a:lnTo>
                    <a:pt x="495" y="187"/>
                  </a:lnTo>
                  <a:lnTo>
                    <a:pt x="496" y="163"/>
                  </a:lnTo>
                  <a:lnTo>
                    <a:pt x="497" y="147"/>
                  </a:lnTo>
                  <a:lnTo>
                    <a:pt x="497" y="124"/>
                  </a:lnTo>
                  <a:lnTo>
                    <a:pt x="499" y="108"/>
                  </a:lnTo>
                  <a:lnTo>
                    <a:pt x="500" y="93"/>
                  </a:lnTo>
                  <a:lnTo>
                    <a:pt x="502" y="78"/>
                  </a:lnTo>
                  <a:lnTo>
                    <a:pt x="503" y="63"/>
                  </a:lnTo>
                  <a:lnTo>
                    <a:pt x="505" y="47"/>
                  </a:lnTo>
                  <a:lnTo>
                    <a:pt x="506" y="47"/>
                  </a:lnTo>
                  <a:lnTo>
                    <a:pt x="507" y="24"/>
                  </a:lnTo>
                  <a:lnTo>
                    <a:pt x="509" y="24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3" y="8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8"/>
                  </a:lnTo>
                  <a:lnTo>
                    <a:pt x="519" y="15"/>
                  </a:lnTo>
                  <a:lnTo>
                    <a:pt x="520" y="24"/>
                  </a:lnTo>
                  <a:lnTo>
                    <a:pt x="522" y="31"/>
                  </a:lnTo>
                  <a:lnTo>
                    <a:pt x="523" y="38"/>
                  </a:lnTo>
                  <a:lnTo>
                    <a:pt x="525" y="47"/>
                  </a:lnTo>
                  <a:lnTo>
                    <a:pt x="526" y="63"/>
                  </a:lnTo>
                  <a:lnTo>
                    <a:pt x="527" y="78"/>
                  </a:lnTo>
                  <a:lnTo>
                    <a:pt x="529" y="85"/>
                  </a:lnTo>
                  <a:lnTo>
                    <a:pt x="530" y="108"/>
                  </a:lnTo>
                  <a:lnTo>
                    <a:pt x="532" y="124"/>
                  </a:lnTo>
                  <a:lnTo>
                    <a:pt x="532" y="140"/>
                  </a:lnTo>
                  <a:lnTo>
                    <a:pt x="533" y="163"/>
                  </a:lnTo>
                  <a:lnTo>
                    <a:pt x="535" y="178"/>
                  </a:lnTo>
                  <a:lnTo>
                    <a:pt x="536" y="194"/>
                  </a:lnTo>
                  <a:lnTo>
                    <a:pt x="537" y="210"/>
                  </a:lnTo>
                  <a:lnTo>
                    <a:pt x="539" y="241"/>
                  </a:lnTo>
                  <a:lnTo>
                    <a:pt x="540" y="264"/>
                  </a:lnTo>
                  <a:lnTo>
                    <a:pt x="542" y="280"/>
                  </a:lnTo>
                  <a:lnTo>
                    <a:pt x="543" y="303"/>
                  </a:lnTo>
                  <a:lnTo>
                    <a:pt x="545" y="334"/>
                  </a:lnTo>
                  <a:lnTo>
                    <a:pt x="546" y="341"/>
                  </a:lnTo>
                  <a:lnTo>
                    <a:pt x="547" y="364"/>
                  </a:lnTo>
                  <a:lnTo>
                    <a:pt x="547" y="388"/>
                  </a:lnTo>
                  <a:lnTo>
                    <a:pt x="549" y="404"/>
                  </a:lnTo>
                  <a:lnTo>
                    <a:pt x="550" y="418"/>
                  </a:lnTo>
                  <a:lnTo>
                    <a:pt x="552" y="434"/>
                  </a:lnTo>
                  <a:lnTo>
                    <a:pt x="553" y="450"/>
                  </a:lnTo>
                  <a:lnTo>
                    <a:pt x="555" y="465"/>
                  </a:lnTo>
                  <a:lnTo>
                    <a:pt x="556" y="473"/>
                  </a:lnTo>
                  <a:lnTo>
                    <a:pt x="557" y="488"/>
                  </a:lnTo>
                  <a:lnTo>
                    <a:pt x="559" y="497"/>
                  </a:lnTo>
                  <a:lnTo>
                    <a:pt x="560" y="504"/>
                  </a:lnTo>
                  <a:lnTo>
                    <a:pt x="562" y="504"/>
                  </a:lnTo>
                  <a:lnTo>
                    <a:pt x="563" y="513"/>
                  </a:lnTo>
                  <a:lnTo>
                    <a:pt x="565" y="520"/>
                  </a:lnTo>
                  <a:lnTo>
                    <a:pt x="565" y="513"/>
                  </a:lnTo>
                  <a:lnTo>
                    <a:pt x="566" y="513"/>
                  </a:lnTo>
                  <a:lnTo>
                    <a:pt x="567" y="513"/>
                  </a:lnTo>
                  <a:lnTo>
                    <a:pt x="569" y="504"/>
                  </a:lnTo>
                  <a:lnTo>
                    <a:pt x="570" y="497"/>
                  </a:lnTo>
                  <a:lnTo>
                    <a:pt x="572" y="497"/>
                  </a:lnTo>
                  <a:lnTo>
                    <a:pt x="573" y="481"/>
                  </a:lnTo>
                  <a:lnTo>
                    <a:pt x="575" y="473"/>
                  </a:lnTo>
                  <a:lnTo>
                    <a:pt x="576" y="458"/>
                  </a:lnTo>
                  <a:lnTo>
                    <a:pt x="577" y="443"/>
                  </a:lnTo>
                  <a:lnTo>
                    <a:pt x="579" y="434"/>
                  </a:lnTo>
                  <a:lnTo>
                    <a:pt x="580" y="411"/>
                  </a:lnTo>
                  <a:lnTo>
                    <a:pt x="582" y="395"/>
                  </a:lnTo>
                  <a:lnTo>
                    <a:pt x="582" y="373"/>
                  </a:lnTo>
                  <a:lnTo>
                    <a:pt x="583" y="357"/>
                  </a:lnTo>
                  <a:lnTo>
                    <a:pt x="585" y="334"/>
                  </a:lnTo>
                  <a:lnTo>
                    <a:pt x="586" y="318"/>
                  </a:lnTo>
                  <a:lnTo>
                    <a:pt x="587" y="295"/>
                  </a:lnTo>
                  <a:lnTo>
                    <a:pt x="589" y="271"/>
                  </a:lnTo>
                  <a:lnTo>
                    <a:pt x="590" y="255"/>
                  </a:lnTo>
                  <a:lnTo>
                    <a:pt x="592" y="241"/>
                  </a:lnTo>
                  <a:lnTo>
                    <a:pt x="593" y="210"/>
                  </a:lnTo>
                  <a:lnTo>
                    <a:pt x="595" y="187"/>
                  </a:lnTo>
                  <a:lnTo>
                    <a:pt x="596" y="171"/>
                  </a:lnTo>
                  <a:lnTo>
                    <a:pt x="597" y="147"/>
                  </a:lnTo>
                  <a:lnTo>
                    <a:pt x="599" y="133"/>
                  </a:lnTo>
                  <a:lnTo>
                    <a:pt x="599" y="108"/>
                  </a:lnTo>
                  <a:lnTo>
                    <a:pt x="600" y="93"/>
                  </a:lnTo>
                  <a:lnTo>
                    <a:pt x="602" y="78"/>
                  </a:lnTo>
                  <a:lnTo>
                    <a:pt x="603" y="70"/>
                  </a:lnTo>
                  <a:lnTo>
                    <a:pt x="605" y="47"/>
                  </a:lnTo>
                  <a:lnTo>
                    <a:pt x="606" y="38"/>
                  </a:lnTo>
                  <a:lnTo>
                    <a:pt x="607" y="31"/>
                  </a:lnTo>
                  <a:lnTo>
                    <a:pt x="609" y="24"/>
                  </a:lnTo>
                  <a:lnTo>
                    <a:pt x="610" y="15"/>
                  </a:lnTo>
                  <a:lnTo>
                    <a:pt x="612" y="24"/>
                  </a:lnTo>
                  <a:lnTo>
                    <a:pt x="613" y="15"/>
                  </a:lnTo>
                  <a:lnTo>
                    <a:pt x="615" y="15"/>
                  </a:lnTo>
                  <a:lnTo>
                    <a:pt x="616" y="8"/>
                  </a:lnTo>
                  <a:lnTo>
                    <a:pt x="616" y="15"/>
                  </a:lnTo>
                  <a:lnTo>
                    <a:pt x="617" y="24"/>
                  </a:lnTo>
                  <a:lnTo>
                    <a:pt x="619" y="24"/>
                  </a:lnTo>
                  <a:lnTo>
                    <a:pt x="620" y="31"/>
                  </a:lnTo>
                  <a:lnTo>
                    <a:pt x="622" y="38"/>
                  </a:lnTo>
                  <a:lnTo>
                    <a:pt x="623" y="47"/>
                  </a:lnTo>
                  <a:lnTo>
                    <a:pt x="625" y="54"/>
                  </a:lnTo>
                  <a:lnTo>
                    <a:pt x="626" y="70"/>
                  </a:lnTo>
                  <a:lnTo>
                    <a:pt x="627" y="78"/>
                  </a:lnTo>
                  <a:lnTo>
                    <a:pt x="629" y="93"/>
                  </a:lnTo>
                  <a:lnTo>
                    <a:pt x="630" y="108"/>
                  </a:lnTo>
                  <a:lnTo>
                    <a:pt x="632" y="133"/>
                  </a:lnTo>
                  <a:lnTo>
                    <a:pt x="633" y="140"/>
                  </a:lnTo>
                  <a:lnTo>
                    <a:pt x="633" y="163"/>
                  </a:lnTo>
                  <a:lnTo>
                    <a:pt x="635" y="178"/>
                  </a:lnTo>
                  <a:lnTo>
                    <a:pt x="636" y="194"/>
                  </a:lnTo>
                  <a:lnTo>
                    <a:pt x="637" y="217"/>
                  </a:lnTo>
                  <a:lnTo>
                    <a:pt x="639" y="241"/>
                  </a:lnTo>
                  <a:lnTo>
                    <a:pt x="640" y="255"/>
                  </a:lnTo>
                  <a:lnTo>
                    <a:pt x="642" y="287"/>
                  </a:lnTo>
                  <a:lnTo>
                    <a:pt x="643" y="303"/>
                  </a:lnTo>
                  <a:lnTo>
                    <a:pt x="645" y="318"/>
                  </a:lnTo>
                  <a:lnTo>
                    <a:pt x="646" y="341"/>
                  </a:lnTo>
                  <a:lnTo>
                    <a:pt x="647" y="357"/>
                  </a:lnTo>
                  <a:lnTo>
                    <a:pt x="649" y="380"/>
                  </a:lnTo>
                  <a:lnTo>
                    <a:pt x="650" y="395"/>
                  </a:lnTo>
                  <a:lnTo>
                    <a:pt x="650" y="411"/>
                  </a:lnTo>
                  <a:lnTo>
                    <a:pt x="652" y="434"/>
                  </a:lnTo>
                  <a:lnTo>
                    <a:pt x="653" y="450"/>
                  </a:lnTo>
                  <a:lnTo>
                    <a:pt x="655" y="465"/>
                  </a:lnTo>
                  <a:lnTo>
                    <a:pt x="656" y="473"/>
                  </a:lnTo>
                  <a:lnTo>
                    <a:pt x="657" y="481"/>
                  </a:lnTo>
                  <a:lnTo>
                    <a:pt x="659" y="497"/>
                  </a:lnTo>
                  <a:lnTo>
                    <a:pt x="660" y="504"/>
                  </a:lnTo>
                  <a:lnTo>
                    <a:pt x="662" y="513"/>
                  </a:lnTo>
                  <a:lnTo>
                    <a:pt x="663" y="513"/>
                  </a:lnTo>
                  <a:lnTo>
                    <a:pt x="665" y="520"/>
                  </a:lnTo>
                </a:path>
              </a:pathLst>
            </a:custGeom>
            <a:noFill/>
            <a:ln w="19050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Rectangle 22"/>
            <p:cNvSpPr>
              <a:spLocks noChangeArrowheads="1"/>
            </p:cNvSpPr>
            <p:nvPr/>
          </p:nvSpPr>
          <p:spPr bwMode="auto">
            <a:xfrm>
              <a:off x="6755811" y="1998664"/>
              <a:ext cx="620712" cy="5048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22547" name="Text Box 23"/>
          <p:cNvSpPr txBox="1">
            <a:spLocks noChangeArrowheads="1"/>
          </p:cNvSpPr>
          <p:nvPr/>
        </p:nvSpPr>
        <p:spPr bwMode="auto">
          <a:xfrm>
            <a:off x="2636838" y="2455863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70C0"/>
                </a:solidFill>
                <a:latin typeface="Arial" charset="0"/>
                <a:cs typeface="Arial" charset="0"/>
              </a:rPr>
              <a:t>Fundamental</a:t>
            </a:r>
          </a:p>
        </p:txBody>
      </p:sp>
      <p:sp>
        <p:nvSpPr>
          <p:cNvPr id="22548" name="Text Box 24"/>
          <p:cNvSpPr txBox="1">
            <a:spLocks noChangeArrowheads="1"/>
          </p:cNvSpPr>
          <p:nvPr/>
        </p:nvSpPr>
        <p:spPr bwMode="auto">
          <a:xfrm>
            <a:off x="3170238" y="2894013"/>
            <a:ext cx="196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Arial" charset="0"/>
                <a:cs typeface="Arial" charset="0"/>
              </a:rPr>
              <a:t>Second harmonic</a:t>
            </a:r>
          </a:p>
        </p:txBody>
      </p:sp>
      <p:sp>
        <p:nvSpPr>
          <p:cNvPr id="22549" name="Text Box 25"/>
          <p:cNvSpPr txBox="1">
            <a:spLocks noChangeArrowheads="1"/>
          </p:cNvSpPr>
          <p:nvPr/>
        </p:nvSpPr>
        <p:spPr bwMode="auto">
          <a:xfrm>
            <a:off x="5275263" y="1516063"/>
            <a:ext cx="112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TYPE I</a:t>
            </a:r>
          </a:p>
        </p:txBody>
      </p:sp>
      <p:grpSp>
        <p:nvGrpSpPr>
          <p:cNvPr id="22550" name="Group 26"/>
          <p:cNvGrpSpPr>
            <a:grpSpLocks/>
          </p:cNvGrpSpPr>
          <p:nvPr/>
        </p:nvGrpSpPr>
        <p:grpSpPr bwMode="auto">
          <a:xfrm>
            <a:off x="3276600" y="3313113"/>
            <a:ext cx="1500188" cy="790575"/>
            <a:chOff x="1190" y="3929"/>
            <a:chExt cx="945" cy="498"/>
          </a:xfrm>
        </p:grpSpPr>
        <p:sp>
          <p:nvSpPr>
            <p:cNvPr id="22563" name="Text Box 27"/>
            <p:cNvSpPr txBox="1">
              <a:spLocks noChangeArrowheads="1"/>
            </p:cNvSpPr>
            <p:nvPr/>
          </p:nvSpPr>
          <p:spPr bwMode="auto">
            <a:xfrm>
              <a:off x="1190" y="3929"/>
              <a:ext cx="3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dE</a:t>
              </a:r>
              <a:r>
                <a:rPr lang="en-US" altLang="en-US" sz="2000" b="1" baseline="-25000">
                  <a:cs typeface="Arial" charset="0"/>
                </a:rPr>
                <a:t>2</a:t>
              </a:r>
              <a:endParaRPr lang="en-US" altLang="en-US" sz="2000" b="1">
                <a:cs typeface="Arial" charset="0"/>
              </a:endParaRPr>
            </a:p>
          </p:txBody>
        </p:sp>
        <p:sp>
          <p:nvSpPr>
            <p:cNvPr id="22564" name="Text Box 28"/>
            <p:cNvSpPr txBox="1">
              <a:spLocks noChangeArrowheads="1"/>
            </p:cNvSpPr>
            <p:nvPr/>
          </p:nvSpPr>
          <p:spPr bwMode="auto">
            <a:xfrm>
              <a:off x="1230" y="4177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dz</a:t>
              </a:r>
            </a:p>
          </p:txBody>
        </p:sp>
        <p:sp>
          <p:nvSpPr>
            <p:cNvPr id="22565" name="Text Box 29"/>
            <p:cNvSpPr txBox="1">
              <a:spLocks noChangeArrowheads="1"/>
            </p:cNvSpPr>
            <p:nvPr/>
          </p:nvSpPr>
          <p:spPr bwMode="auto">
            <a:xfrm>
              <a:off x="1550" y="4033"/>
              <a:ext cx="5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= a E</a:t>
              </a:r>
              <a:r>
                <a:rPr lang="en-US" altLang="en-US" sz="2000" b="1" baseline="-25000">
                  <a:cs typeface="Arial" charset="0"/>
                </a:rPr>
                <a:t>1</a:t>
              </a:r>
              <a:r>
                <a:rPr lang="en-US" altLang="en-US" sz="2000" b="1" baseline="30000">
                  <a:cs typeface="Arial" charset="0"/>
                </a:rPr>
                <a:t>2</a:t>
              </a:r>
              <a:endParaRPr lang="en-US" altLang="en-US" sz="2000" b="1">
                <a:cs typeface="Arial" charset="0"/>
              </a:endParaRPr>
            </a:p>
          </p:txBody>
        </p:sp>
        <p:sp>
          <p:nvSpPr>
            <p:cNvPr id="22566" name="Line 30"/>
            <p:cNvSpPr>
              <a:spLocks noChangeShapeType="1"/>
            </p:cNvSpPr>
            <p:nvPr/>
          </p:nvSpPr>
          <p:spPr bwMode="auto">
            <a:xfrm>
              <a:off x="1238" y="4174"/>
              <a:ext cx="2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1" name="Group 31"/>
          <p:cNvGrpSpPr>
            <a:grpSpLocks/>
          </p:cNvGrpSpPr>
          <p:nvPr/>
        </p:nvGrpSpPr>
        <p:grpSpPr bwMode="auto">
          <a:xfrm>
            <a:off x="3284538" y="4044950"/>
            <a:ext cx="1841500" cy="790575"/>
            <a:chOff x="1274" y="4637"/>
            <a:chExt cx="1160" cy="498"/>
          </a:xfrm>
        </p:grpSpPr>
        <p:sp>
          <p:nvSpPr>
            <p:cNvPr id="22559" name="Text Box 32"/>
            <p:cNvSpPr txBox="1">
              <a:spLocks noChangeArrowheads="1"/>
            </p:cNvSpPr>
            <p:nvPr/>
          </p:nvSpPr>
          <p:spPr bwMode="auto">
            <a:xfrm>
              <a:off x="1274" y="4637"/>
              <a:ext cx="3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dE</a:t>
              </a:r>
              <a:r>
                <a:rPr lang="en-US" altLang="en-US" sz="2000" b="1" baseline="-25000">
                  <a:cs typeface="Arial" charset="0"/>
                </a:rPr>
                <a:t>1</a:t>
              </a:r>
              <a:endParaRPr lang="en-US" altLang="en-US" sz="2000" b="1">
                <a:cs typeface="Arial" charset="0"/>
              </a:endParaRPr>
            </a:p>
          </p:txBody>
        </p:sp>
        <p:sp>
          <p:nvSpPr>
            <p:cNvPr id="22560" name="Text Box 33"/>
            <p:cNvSpPr txBox="1">
              <a:spLocks noChangeArrowheads="1"/>
            </p:cNvSpPr>
            <p:nvPr/>
          </p:nvSpPr>
          <p:spPr bwMode="auto">
            <a:xfrm>
              <a:off x="1314" y="4885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dz</a:t>
              </a:r>
            </a:p>
          </p:txBody>
        </p:sp>
        <p:sp>
          <p:nvSpPr>
            <p:cNvPr id="22561" name="Text Box 34"/>
            <p:cNvSpPr txBox="1">
              <a:spLocks noChangeArrowheads="1"/>
            </p:cNvSpPr>
            <p:nvPr/>
          </p:nvSpPr>
          <p:spPr bwMode="auto">
            <a:xfrm>
              <a:off x="1634" y="4741"/>
              <a:ext cx="8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= -a E</a:t>
              </a:r>
              <a:r>
                <a:rPr lang="en-US" altLang="en-US" sz="2000" b="1" baseline="-25000">
                  <a:cs typeface="Arial" charset="0"/>
                </a:rPr>
                <a:t>2</a:t>
              </a:r>
              <a:r>
                <a:rPr lang="en-US" altLang="en-US" sz="2000" b="1">
                  <a:cs typeface="Arial" charset="0"/>
                </a:rPr>
                <a:t>E</a:t>
              </a:r>
              <a:r>
                <a:rPr lang="en-US" altLang="en-US" sz="2000" b="1" baseline="-25000">
                  <a:cs typeface="Arial" charset="0"/>
                </a:rPr>
                <a:t>1</a:t>
              </a:r>
              <a:r>
                <a:rPr lang="en-US" altLang="en-US" sz="2000" b="1" baseline="30000">
                  <a:cs typeface="Arial" charset="0"/>
                </a:rPr>
                <a:t>*</a:t>
              </a:r>
              <a:endParaRPr lang="en-US" altLang="en-US" sz="2000" b="1">
                <a:cs typeface="Arial" charset="0"/>
              </a:endParaRPr>
            </a:p>
          </p:txBody>
        </p:sp>
        <p:sp>
          <p:nvSpPr>
            <p:cNvPr id="22562" name="Line 35"/>
            <p:cNvSpPr>
              <a:spLocks noChangeShapeType="1"/>
            </p:cNvSpPr>
            <p:nvPr/>
          </p:nvSpPr>
          <p:spPr bwMode="auto">
            <a:xfrm>
              <a:off x="1322" y="4882"/>
              <a:ext cx="2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52" name="Line 36"/>
          <p:cNvSpPr>
            <a:spLocks noChangeShapeType="1"/>
          </p:cNvSpPr>
          <p:nvPr/>
        </p:nvSpPr>
        <p:spPr bwMode="auto">
          <a:xfrm flipV="1">
            <a:off x="5384800" y="5187950"/>
            <a:ext cx="39116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Text Box 37"/>
          <p:cNvSpPr txBox="1">
            <a:spLocks noChangeArrowheads="1"/>
          </p:cNvSpPr>
          <p:nvPr/>
        </p:nvSpPr>
        <p:spPr bwMode="auto">
          <a:xfrm>
            <a:off x="5819775" y="3832225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cs typeface="Arial" charset="0"/>
              </a:rPr>
              <a:t>E</a:t>
            </a:r>
            <a:r>
              <a:rPr lang="en-US" altLang="en-US" sz="2000" b="1" baseline="-25000">
                <a:cs typeface="Arial" charset="0"/>
              </a:rPr>
              <a:t>2</a:t>
            </a:r>
            <a:endParaRPr lang="en-US" altLang="en-US" sz="2000" b="1">
              <a:cs typeface="Arial" charset="0"/>
            </a:endParaRPr>
          </a:p>
        </p:txBody>
      </p:sp>
      <p:sp>
        <p:nvSpPr>
          <p:cNvPr id="22554" name="Text Box 38"/>
          <p:cNvSpPr txBox="1">
            <a:spLocks noChangeArrowheads="1"/>
          </p:cNvSpPr>
          <p:nvPr/>
        </p:nvSpPr>
        <p:spPr bwMode="auto">
          <a:xfrm>
            <a:off x="2530475" y="4806950"/>
            <a:ext cx="3213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cs typeface="Arial" charset="0"/>
              </a:rPr>
              <a:t>ENERGY EXCHANGE ALWAYS</a:t>
            </a:r>
          </a:p>
          <a:p>
            <a:r>
              <a:rPr lang="en-US" altLang="en-US" sz="1600" b="1">
                <a:cs typeface="Arial" charset="0"/>
              </a:rPr>
              <a:t>FROM  1  TO 2</a:t>
            </a:r>
          </a:p>
        </p:txBody>
      </p:sp>
      <p:sp>
        <p:nvSpPr>
          <p:cNvPr id="22555" name="Line 39"/>
          <p:cNvSpPr>
            <a:spLocks noChangeShapeType="1"/>
          </p:cNvSpPr>
          <p:nvPr/>
        </p:nvSpPr>
        <p:spPr bwMode="auto">
          <a:xfrm flipV="1">
            <a:off x="2438400" y="5394325"/>
            <a:ext cx="2940050" cy="1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Line 40"/>
          <p:cNvSpPr>
            <a:spLocks noChangeShapeType="1"/>
          </p:cNvSpPr>
          <p:nvPr/>
        </p:nvSpPr>
        <p:spPr bwMode="auto">
          <a:xfrm>
            <a:off x="5384800" y="5202238"/>
            <a:ext cx="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Text Box 41"/>
          <p:cNvSpPr txBox="1">
            <a:spLocks noChangeArrowheads="1"/>
          </p:cNvSpPr>
          <p:nvPr/>
        </p:nvSpPr>
        <p:spPr bwMode="auto">
          <a:xfrm>
            <a:off x="7078663" y="3884613"/>
            <a:ext cx="1770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cs typeface="Arial" charset="0"/>
              </a:rPr>
              <a:t>Different wavelengths</a:t>
            </a:r>
          </a:p>
        </p:txBody>
      </p:sp>
      <p:sp>
        <p:nvSpPr>
          <p:cNvPr id="22558" name="Text Box 42"/>
          <p:cNvSpPr txBox="1">
            <a:spLocks noChangeArrowheads="1"/>
          </p:cNvSpPr>
          <p:nvPr/>
        </p:nvSpPr>
        <p:spPr bwMode="auto">
          <a:xfrm>
            <a:off x="7513638" y="2809875"/>
            <a:ext cx="1782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cs typeface="Arial" charset="0"/>
              </a:rPr>
              <a:t>Phase matching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1581150" y="209550"/>
            <a:ext cx="189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CC"/>
                </a:solidFill>
              </a:rPr>
              <a:t>Phase matching</a:t>
            </a: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3582988" y="627063"/>
            <a:ext cx="554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  <a:cs typeface="Arial" charset="0"/>
              </a:rPr>
              <a:t>Phase matching in second harmonic generation</a:t>
            </a:r>
          </a:p>
        </p:txBody>
      </p:sp>
      <p:sp>
        <p:nvSpPr>
          <p:cNvPr id="23555" name="Text Box 43"/>
          <p:cNvSpPr txBox="1">
            <a:spLocks noChangeArrowheads="1"/>
          </p:cNvSpPr>
          <p:nvPr/>
        </p:nvSpPr>
        <p:spPr bwMode="auto">
          <a:xfrm>
            <a:off x="5199063" y="1100138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TYPE II</a:t>
            </a:r>
          </a:p>
        </p:txBody>
      </p:sp>
      <p:sp>
        <p:nvSpPr>
          <p:cNvPr id="23556" name="Line 44"/>
          <p:cNvSpPr>
            <a:spLocks noChangeShapeType="1"/>
          </p:cNvSpPr>
          <p:nvPr/>
        </p:nvSpPr>
        <p:spPr bwMode="auto">
          <a:xfrm>
            <a:off x="6099175" y="5580063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45"/>
          <p:cNvSpPr txBox="1">
            <a:spLocks noChangeArrowheads="1"/>
          </p:cNvSpPr>
          <p:nvPr/>
        </p:nvSpPr>
        <p:spPr bwMode="auto">
          <a:xfrm>
            <a:off x="8101013" y="5688013"/>
            <a:ext cx="1038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cs typeface="Arial" charset="0"/>
              </a:rPr>
              <a:t>Distance z</a:t>
            </a:r>
          </a:p>
        </p:txBody>
      </p:sp>
      <p:sp>
        <p:nvSpPr>
          <p:cNvPr id="23558" name="Text Box 46"/>
          <p:cNvSpPr txBox="1">
            <a:spLocks noChangeArrowheads="1"/>
          </p:cNvSpPr>
          <p:nvPr/>
        </p:nvSpPr>
        <p:spPr bwMode="auto">
          <a:xfrm>
            <a:off x="5643563" y="4224338"/>
            <a:ext cx="43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cs typeface="Arial" charset="0"/>
              </a:rPr>
              <a:t>E</a:t>
            </a:r>
            <a:r>
              <a:rPr lang="en-US" altLang="en-US" sz="2000" b="1" baseline="-25000">
                <a:cs typeface="Arial" charset="0"/>
              </a:rPr>
              <a:t>e</a:t>
            </a:r>
            <a:endParaRPr lang="en-US" altLang="en-US" sz="2000" b="1">
              <a:cs typeface="Arial" charset="0"/>
            </a:endParaRPr>
          </a:p>
        </p:txBody>
      </p:sp>
      <p:sp>
        <p:nvSpPr>
          <p:cNvPr id="23559" name="Text Box 47"/>
          <p:cNvSpPr txBox="1">
            <a:spLocks noChangeArrowheads="1"/>
          </p:cNvSpPr>
          <p:nvPr/>
        </p:nvSpPr>
        <p:spPr bwMode="auto">
          <a:xfrm>
            <a:off x="5672138" y="3068638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cs typeface="Arial" charset="0"/>
              </a:rPr>
              <a:t>E</a:t>
            </a:r>
            <a:r>
              <a:rPr lang="en-US" altLang="en-US" sz="2000" b="1" baseline="-25000">
                <a:cs typeface="Arial" charset="0"/>
              </a:rPr>
              <a:t>o</a:t>
            </a:r>
            <a:endParaRPr lang="en-US" altLang="en-US" sz="2000" b="1">
              <a:cs typeface="Arial" charset="0"/>
            </a:endParaRPr>
          </a:p>
        </p:txBody>
      </p:sp>
      <p:sp>
        <p:nvSpPr>
          <p:cNvPr id="23560" name="Line 48"/>
          <p:cNvSpPr>
            <a:spLocks noChangeShapeType="1"/>
          </p:cNvSpPr>
          <p:nvPr/>
        </p:nvSpPr>
        <p:spPr bwMode="auto">
          <a:xfrm>
            <a:off x="6099175" y="4057650"/>
            <a:ext cx="3040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49"/>
          <p:cNvSpPr>
            <a:spLocks noChangeShapeType="1"/>
          </p:cNvSpPr>
          <p:nvPr/>
        </p:nvSpPr>
        <p:spPr bwMode="auto">
          <a:xfrm>
            <a:off x="6099175" y="2698750"/>
            <a:ext cx="3040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50"/>
          <p:cNvSpPr>
            <a:spLocks noChangeShapeType="1"/>
          </p:cNvSpPr>
          <p:nvPr/>
        </p:nvSpPr>
        <p:spPr bwMode="auto">
          <a:xfrm flipV="1">
            <a:off x="6099175" y="4248150"/>
            <a:ext cx="0" cy="132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51"/>
          <p:cNvSpPr>
            <a:spLocks noChangeShapeType="1"/>
          </p:cNvSpPr>
          <p:nvPr/>
        </p:nvSpPr>
        <p:spPr bwMode="auto">
          <a:xfrm flipV="1">
            <a:off x="6099175" y="2940050"/>
            <a:ext cx="0" cy="1104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52"/>
          <p:cNvSpPr>
            <a:spLocks noChangeShapeType="1"/>
          </p:cNvSpPr>
          <p:nvPr/>
        </p:nvSpPr>
        <p:spPr bwMode="auto">
          <a:xfrm flipV="1">
            <a:off x="6099175" y="177165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Text Box 53"/>
          <p:cNvSpPr txBox="1">
            <a:spLocks noChangeArrowheads="1"/>
          </p:cNvSpPr>
          <p:nvPr/>
        </p:nvSpPr>
        <p:spPr bwMode="auto">
          <a:xfrm>
            <a:off x="5529263" y="1730375"/>
            <a:ext cx="569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accent2"/>
                </a:solidFill>
                <a:latin typeface="Arial" charset="0"/>
                <a:cs typeface="Arial" charset="0"/>
              </a:rPr>
              <a:t>SHG</a:t>
            </a:r>
          </a:p>
        </p:txBody>
      </p:sp>
      <p:sp>
        <p:nvSpPr>
          <p:cNvPr id="23566" name="Arc 54"/>
          <p:cNvSpPr>
            <a:spLocks/>
          </p:cNvSpPr>
          <p:nvPr/>
        </p:nvSpPr>
        <p:spPr bwMode="auto">
          <a:xfrm flipH="1">
            <a:off x="6099175" y="1831975"/>
            <a:ext cx="1704975" cy="2071688"/>
          </a:xfrm>
          <a:custGeom>
            <a:avLst/>
            <a:gdLst>
              <a:gd name="T0" fmla="*/ 73103651 w 18212"/>
              <a:gd name="T1" fmla="*/ 0 h 19925"/>
              <a:gd name="T2" fmla="*/ 159616701 w 18212"/>
              <a:gd name="T3" fmla="*/ 89836492 h 19925"/>
              <a:gd name="T4" fmla="*/ 0 w 18212"/>
              <a:gd name="T5" fmla="*/ 215402285 h 19925"/>
              <a:gd name="T6" fmla="*/ 0 60000 65536"/>
              <a:gd name="T7" fmla="*/ 0 60000 65536"/>
              <a:gd name="T8" fmla="*/ 0 60000 65536"/>
              <a:gd name="T9" fmla="*/ 0 w 18212"/>
              <a:gd name="T10" fmla="*/ 0 h 19925"/>
              <a:gd name="T11" fmla="*/ 18212 w 18212"/>
              <a:gd name="T12" fmla="*/ 19925 h 199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12" h="19925" fill="none" extrusionOk="0">
                <a:moveTo>
                  <a:pt x="8340" y="0"/>
                </a:moveTo>
                <a:cubicBezTo>
                  <a:pt x="12400" y="1699"/>
                  <a:pt x="15844" y="4599"/>
                  <a:pt x="18211" y="8310"/>
                </a:cubicBezTo>
              </a:path>
              <a:path w="18212" h="19925" stroke="0" extrusionOk="0">
                <a:moveTo>
                  <a:pt x="8340" y="0"/>
                </a:moveTo>
                <a:cubicBezTo>
                  <a:pt x="12400" y="1699"/>
                  <a:pt x="15844" y="4599"/>
                  <a:pt x="18211" y="8310"/>
                </a:cubicBezTo>
                <a:lnTo>
                  <a:pt x="0" y="19925"/>
                </a:lnTo>
                <a:lnTo>
                  <a:pt x="8340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Arc 56"/>
          <p:cNvSpPr>
            <a:spLocks/>
          </p:cNvSpPr>
          <p:nvPr/>
        </p:nvSpPr>
        <p:spPr bwMode="auto">
          <a:xfrm flipH="1" flipV="1">
            <a:off x="6888163" y="2698750"/>
            <a:ext cx="992187" cy="1597025"/>
          </a:xfrm>
          <a:custGeom>
            <a:avLst/>
            <a:gdLst>
              <a:gd name="T0" fmla="*/ 38710986 w 18332"/>
              <a:gd name="T1" fmla="*/ 0 h 17085"/>
              <a:gd name="T2" fmla="*/ 53700353 w 18332"/>
              <a:gd name="T3" fmla="*/ 49463749 h 17085"/>
              <a:gd name="T4" fmla="*/ 0 w 18332"/>
              <a:gd name="T5" fmla="*/ 149282323 h 17085"/>
              <a:gd name="T6" fmla="*/ 0 60000 65536"/>
              <a:gd name="T7" fmla="*/ 0 60000 65536"/>
              <a:gd name="T8" fmla="*/ 0 60000 65536"/>
              <a:gd name="T9" fmla="*/ 0 w 18332"/>
              <a:gd name="T10" fmla="*/ 0 h 17085"/>
              <a:gd name="T11" fmla="*/ 18332 w 18332"/>
              <a:gd name="T12" fmla="*/ 17085 h 170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332" h="17085" fill="none" extrusionOk="0">
                <a:moveTo>
                  <a:pt x="13215" y="-1"/>
                </a:moveTo>
                <a:cubicBezTo>
                  <a:pt x="15243" y="1568"/>
                  <a:pt x="16975" y="3485"/>
                  <a:pt x="18331" y="5661"/>
                </a:cubicBezTo>
              </a:path>
              <a:path w="18332" h="17085" stroke="0" extrusionOk="0">
                <a:moveTo>
                  <a:pt x="13215" y="-1"/>
                </a:moveTo>
                <a:cubicBezTo>
                  <a:pt x="15243" y="1568"/>
                  <a:pt x="16975" y="3485"/>
                  <a:pt x="18331" y="5661"/>
                </a:cubicBezTo>
                <a:lnTo>
                  <a:pt x="0" y="17085"/>
                </a:lnTo>
                <a:lnTo>
                  <a:pt x="13215" y="-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Arc 55"/>
          <p:cNvSpPr>
            <a:spLocks/>
          </p:cNvSpPr>
          <p:nvPr/>
        </p:nvSpPr>
        <p:spPr bwMode="auto">
          <a:xfrm>
            <a:off x="6099175" y="3095625"/>
            <a:ext cx="809625" cy="1485900"/>
          </a:xfrm>
          <a:custGeom>
            <a:avLst/>
            <a:gdLst>
              <a:gd name="T0" fmla="*/ 0 w 18481"/>
              <a:gd name="T1" fmla="*/ 0 h 21600"/>
              <a:gd name="T2" fmla="*/ 35468458 w 18481"/>
              <a:gd name="T3" fmla="*/ 49310485 h 21600"/>
              <a:gd name="T4" fmla="*/ 0 w 18481"/>
              <a:gd name="T5" fmla="*/ 102217535 h 21600"/>
              <a:gd name="T6" fmla="*/ 0 60000 65536"/>
              <a:gd name="T7" fmla="*/ 0 60000 65536"/>
              <a:gd name="T8" fmla="*/ 0 60000 65536"/>
              <a:gd name="T9" fmla="*/ 0 w 18481"/>
              <a:gd name="T10" fmla="*/ 0 h 21600"/>
              <a:gd name="T11" fmla="*/ 18481 w 1848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81" h="21600" fill="none" extrusionOk="0">
                <a:moveTo>
                  <a:pt x="0" y="0"/>
                </a:moveTo>
                <a:cubicBezTo>
                  <a:pt x="7559" y="0"/>
                  <a:pt x="14568" y="3951"/>
                  <a:pt x="18481" y="10419"/>
                </a:cubicBezTo>
              </a:path>
              <a:path w="18481" h="21600" stroke="0" extrusionOk="0">
                <a:moveTo>
                  <a:pt x="0" y="0"/>
                </a:moveTo>
                <a:cubicBezTo>
                  <a:pt x="7559" y="0"/>
                  <a:pt x="14568" y="3951"/>
                  <a:pt x="18481" y="1041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Arc 57"/>
          <p:cNvSpPr>
            <a:spLocks/>
          </p:cNvSpPr>
          <p:nvPr/>
        </p:nvSpPr>
        <p:spPr bwMode="auto">
          <a:xfrm>
            <a:off x="6099175" y="4440238"/>
            <a:ext cx="1419225" cy="1574800"/>
          </a:xfrm>
          <a:custGeom>
            <a:avLst/>
            <a:gdLst>
              <a:gd name="T0" fmla="*/ 0 w 19554"/>
              <a:gd name="T1" fmla="*/ 0 h 21600"/>
              <a:gd name="T2" fmla="*/ 103007032 w 19554"/>
              <a:gd name="T3" fmla="*/ 66039670 h 21600"/>
              <a:gd name="T4" fmla="*/ 0 w 19554"/>
              <a:gd name="T5" fmla="*/ 114814580 h 21600"/>
              <a:gd name="T6" fmla="*/ 0 60000 65536"/>
              <a:gd name="T7" fmla="*/ 0 60000 65536"/>
              <a:gd name="T8" fmla="*/ 0 60000 65536"/>
              <a:gd name="T9" fmla="*/ 0 w 19554"/>
              <a:gd name="T10" fmla="*/ 0 h 21600"/>
              <a:gd name="T11" fmla="*/ 19554 w 195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54" h="21600" fill="none" extrusionOk="0">
                <a:moveTo>
                  <a:pt x="0" y="0"/>
                </a:moveTo>
                <a:cubicBezTo>
                  <a:pt x="8375" y="0"/>
                  <a:pt x="15996" y="4841"/>
                  <a:pt x="19554" y="12423"/>
                </a:cubicBezTo>
              </a:path>
              <a:path w="19554" h="21600" stroke="0" extrusionOk="0">
                <a:moveTo>
                  <a:pt x="0" y="0"/>
                </a:moveTo>
                <a:cubicBezTo>
                  <a:pt x="8375" y="0"/>
                  <a:pt x="15996" y="4841"/>
                  <a:pt x="19554" y="1242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Arc 58"/>
          <p:cNvSpPr>
            <a:spLocks/>
          </p:cNvSpPr>
          <p:nvPr/>
        </p:nvSpPr>
        <p:spPr bwMode="auto">
          <a:xfrm flipH="1" flipV="1">
            <a:off x="7481888" y="4311650"/>
            <a:ext cx="855662" cy="1339850"/>
          </a:xfrm>
          <a:custGeom>
            <a:avLst/>
            <a:gdLst>
              <a:gd name="T0" fmla="*/ 29315004 w 17325"/>
              <a:gd name="T1" fmla="*/ 0 h 17948"/>
              <a:gd name="T2" fmla="*/ 42260164 w 17325"/>
              <a:gd name="T3" fmla="*/ 28131920 h 17948"/>
              <a:gd name="T4" fmla="*/ 0 w 17325"/>
              <a:gd name="T5" fmla="*/ 100022170 h 17948"/>
              <a:gd name="T6" fmla="*/ 0 60000 65536"/>
              <a:gd name="T7" fmla="*/ 0 60000 65536"/>
              <a:gd name="T8" fmla="*/ 0 60000 65536"/>
              <a:gd name="T9" fmla="*/ 0 w 17325"/>
              <a:gd name="T10" fmla="*/ 0 h 17948"/>
              <a:gd name="T11" fmla="*/ 17325 w 17325"/>
              <a:gd name="T12" fmla="*/ 17948 h 179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25" h="17948" fill="none" extrusionOk="0">
                <a:moveTo>
                  <a:pt x="12017" y="0"/>
                </a:moveTo>
                <a:cubicBezTo>
                  <a:pt x="14061" y="1368"/>
                  <a:pt x="15856" y="3075"/>
                  <a:pt x="17324" y="5048"/>
                </a:cubicBezTo>
              </a:path>
              <a:path w="17325" h="17948" stroke="0" extrusionOk="0">
                <a:moveTo>
                  <a:pt x="12017" y="0"/>
                </a:moveTo>
                <a:cubicBezTo>
                  <a:pt x="14061" y="1368"/>
                  <a:pt x="15856" y="3075"/>
                  <a:pt x="17324" y="5048"/>
                </a:cubicBezTo>
                <a:lnTo>
                  <a:pt x="0" y="17948"/>
                </a:lnTo>
                <a:lnTo>
                  <a:pt x="12017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Arc 59"/>
          <p:cNvSpPr>
            <a:spLocks/>
          </p:cNvSpPr>
          <p:nvPr/>
        </p:nvSpPr>
        <p:spPr bwMode="auto">
          <a:xfrm flipH="1" flipV="1">
            <a:off x="7013575" y="101600"/>
            <a:ext cx="555625" cy="1924050"/>
          </a:xfrm>
          <a:custGeom>
            <a:avLst/>
            <a:gdLst>
              <a:gd name="T0" fmla="*/ 13117577 w 9987"/>
              <a:gd name="T1" fmla="*/ 0 h 21180"/>
              <a:gd name="T2" fmla="*/ 30912102 w 9987"/>
              <a:gd name="T3" fmla="*/ 16727607 h 21180"/>
              <a:gd name="T4" fmla="*/ 0 w 9987"/>
              <a:gd name="T5" fmla="*/ 174786025 h 21180"/>
              <a:gd name="T6" fmla="*/ 0 60000 65536"/>
              <a:gd name="T7" fmla="*/ 0 60000 65536"/>
              <a:gd name="T8" fmla="*/ 0 60000 65536"/>
              <a:gd name="T9" fmla="*/ 0 w 9987"/>
              <a:gd name="T10" fmla="*/ 0 h 21180"/>
              <a:gd name="T11" fmla="*/ 9987 w 9987"/>
              <a:gd name="T12" fmla="*/ 21180 h 21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7" h="21180" fill="none" extrusionOk="0">
                <a:moveTo>
                  <a:pt x="4238" y="-1"/>
                </a:moveTo>
                <a:cubicBezTo>
                  <a:pt x="6240" y="400"/>
                  <a:pt x="8176" y="1083"/>
                  <a:pt x="9986" y="2027"/>
                </a:cubicBezTo>
              </a:path>
              <a:path w="9987" h="21180" stroke="0" extrusionOk="0">
                <a:moveTo>
                  <a:pt x="4238" y="-1"/>
                </a:moveTo>
                <a:cubicBezTo>
                  <a:pt x="6240" y="400"/>
                  <a:pt x="8176" y="1083"/>
                  <a:pt x="9986" y="2027"/>
                </a:cubicBezTo>
                <a:lnTo>
                  <a:pt x="0" y="21180"/>
                </a:lnTo>
                <a:lnTo>
                  <a:pt x="4238" y="-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72" name="Group 60"/>
          <p:cNvGrpSpPr>
            <a:grpSpLocks/>
          </p:cNvGrpSpPr>
          <p:nvPr/>
        </p:nvGrpSpPr>
        <p:grpSpPr bwMode="auto">
          <a:xfrm>
            <a:off x="2979738" y="2035175"/>
            <a:ext cx="1662112" cy="790575"/>
            <a:chOff x="1190" y="3929"/>
            <a:chExt cx="1047" cy="498"/>
          </a:xfrm>
        </p:grpSpPr>
        <p:sp>
          <p:nvSpPr>
            <p:cNvPr id="23585" name="Text Box 61"/>
            <p:cNvSpPr txBox="1">
              <a:spLocks noChangeArrowheads="1"/>
            </p:cNvSpPr>
            <p:nvPr/>
          </p:nvSpPr>
          <p:spPr bwMode="auto">
            <a:xfrm>
              <a:off x="1190" y="3929"/>
              <a:ext cx="3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dE</a:t>
              </a:r>
              <a:r>
                <a:rPr lang="en-US" altLang="en-US" sz="2000" b="1" baseline="-25000">
                  <a:cs typeface="Arial" charset="0"/>
                </a:rPr>
                <a:t>2</a:t>
              </a:r>
              <a:endParaRPr lang="en-US" altLang="en-US" sz="2000" b="1">
                <a:cs typeface="Arial" charset="0"/>
              </a:endParaRPr>
            </a:p>
          </p:txBody>
        </p:sp>
        <p:sp>
          <p:nvSpPr>
            <p:cNvPr id="23586" name="Text Box 62"/>
            <p:cNvSpPr txBox="1">
              <a:spLocks noChangeArrowheads="1"/>
            </p:cNvSpPr>
            <p:nvPr/>
          </p:nvSpPr>
          <p:spPr bwMode="auto">
            <a:xfrm>
              <a:off x="1230" y="4177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dz</a:t>
              </a:r>
            </a:p>
          </p:txBody>
        </p:sp>
        <p:sp>
          <p:nvSpPr>
            <p:cNvPr id="23587" name="Text Box 63"/>
            <p:cNvSpPr txBox="1">
              <a:spLocks noChangeArrowheads="1"/>
            </p:cNvSpPr>
            <p:nvPr/>
          </p:nvSpPr>
          <p:spPr bwMode="auto">
            <a:xfrm>
              <a:off x="1550" y="4033"/>
              <a:ext cx="6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= a E</a:t>
              </a:r>
              <a:r>
                <a:rPr lang="en-US" altLang="en-US" sz="2000" b="1" baseline="-25000">
                  <a:cs typeface="Arial" charset="0"/>
                </a:rPr>
                <a:t>o</a:t>
              </a:r>
              <a:r>
                <a:rPr lang="en-US" altLang="en-US" sz="2000" b="1">
                  <a:cs typeface="Arial" charset="0"/>
                </a:rPr>
                <a:t>E</a:t>
              </a:r>
              <a:r>
                <a:rPr lang="en-US" altLang="en-US" sz="2000" b="1" baseline="-25000">
                  <a:cs typeface="Arial" charset="0"/>
                </a:rPr>
                <a:t>e</a:t>
              </a:r>
              <a:endParaRPr lang="en-US" altLang="en-US" sz="2000" b="1">
                <a:cs typeface="Arial" charset="0"/>
              </a:endParaRPr>
            </a:p>
          </p:txBody>
        </p:sp>
        <p:sp>
          <p:nvSpPr>
            <p:cNvPr id="23588" name="Line 64"/>
            <p:cNvSpPr>
              <a:spLocks noChangeShapeType="1"/>
            </p:cNvSpPr>
            <p:nvPr/>
          </p:nvSpPr>
          <p:spPr bwMode="auto">
            <a:xfrm>
              <a:off x="1238" y="4174"/>
              <a:ext cx="2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3" name="Group 65"/>
          <p:cNvGrpSpPr>
            <a:grpSpLocks/>
          </p:cNvGrpSpPr>
          <p:nvPr/>
        </p:nvGrpSpPr>
        <p:grpSpPr bwMode="auto">
          <a:xfrm>
            <a:off x="2981325" y="2925763"/>
            <a:ext cx="1831975" cy="790575"/>
            <a:chOff x="1274" y="4637"/>
            <a:chExt cx="1154" cy="498"/>
          </a:xfrm>
        </p:grpSpPr>
        <p:sp>
          <p:nvSpPr>
            <p:cNvPr id="23581" name="Text Box 66"/>
            <p:cNvSpPr txBox="1">
              <a:spLocks noChangeArrowheads="1"/>
            </p:cNvSpPr>
            <p:nvPr/>
          </p:nvSpPr>
          <p:spPr bwMode="auto">
            <a:xfrm>
              <a:off x="1274" y="4637"/>
              <a:ext cx="3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dE</a:t>
              </a:r>
              <a:r>
                <a:rPr lang="en-US" altLang="en-US" sz="2000" b="1" baseline="-25000">
                  <a:cs typeface="Arial" charset="0"/>
                </a:rPr>
                <a:t>o</a:t>
              </a:r>
              <a:endParaRPr lang="en-US" altLang="en-US" sz="2000" b="1">
                <a:cs typeface="Arial" charset="0"/>
              </a:endParaRPr>
            </a:p>
          </p:txBody>
        </p:sp>
        <p:sp>
          <p:nvSpPr>
            <p:cNvPr id="23582" name="Text Box 67"/>
            <p:cNvSpPr txBox="1">
              <a:spLocks noChangeArrowheads="1"/>
            </p:cNvSpPr>
            <p:nvPr/>
          </p:nvSpPr>
          <p:spPr bwMode="auto">
            <a:xfrm>
              <a:off x="1314" y="4885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dz</a:t>
              </a:r>
            </a:p>
          </p:txBody>
        </p:sp>
        <p:sp>
          <p:nvSpPr>
            <p:cNvPr id="23583" name="Text Box 68"/>
            <p:cNvSpPr txBox="1">
              <a:spLocks noChangeArrowheads="1"/>
            </p:cNvSpPr>
            <p:nvPr/>
          </p:nvSpPr>
          <p:spPr bwMode="auto">
            <a:xfrm>
              <a:off x="1634" y="4741"/>
              <a:ext cx="79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= -a E</a:t>
              </a:r>
              <a:r>
                <a:rPr lang="en-US" altLang="en-US" sz="2000" b="1" baseline="-25000">
                  <a:cs typeface="Arial" charset="0"/>
                </a:rPr>
                <a:t>2</a:t>
              </a:r>
              <a:r>
                <a:rPr lang="en-US" altLang="en-US" sz="2000" b="1">
                  <a:cs typeface="Arial" charset="0"/>
                </a:rPr>
                <a:t>E</a:t>
              </a:r>
              <a:r>
                <a:rPr lang="en-US" altLang="en-US" sz="2000" b="1" baseline="-25000">
                  <a:cs typeface="Arial" charset="0"/>
                </a:rPr>
                <a:t>e</a:t>
              </a:r>
              <a:r>
                <a:rPr lang="en-US" altLang="en-US" sz="2000" b="1" baseline="30000">
                  <a:cs typeface="Arial" charset="0"/>
                </a:rPr>
                <a:t>*</a:t>
              </a:r>
              <a:endParaRPr lang="en-US" altLang="en-US" sz="2000" b="1">
                <a:cs typeface="Arial" charset="0"/>
              </a:endParaRPr>
            </a:p>
          </p:txBody>
        </p:sp>
        <p:sp>
          <p:nvSpPr>
            <p:cNvPr id="23584" name="Line 69"/>
            <p:cNvSpPr>
              <a:spLocks noChangeShapeType="1"/>
            </p:cNvSpPr>
            <p:nvPr/>
          </p:nvSpPr>
          <p:spPr bwMode="auto">
            <a:xfrm>
              <a:off x="1322" y="4882"/>
              <a:ext cx="2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4" name="Group 70"/>
          <p:cNvGrpSpPr>
            <a:grpSpLocks/>
          </p:cNvGrpSpPr>
          <p:nvPr/>
        </p:nvGrpSpPr>
        <p:grpSpPr bwMode="auto">
          <a:xfrm>
            <a:off x="2987675" y="3814763"/>
            <a:ext cx="1841500" cy="790575"/>
            <a:chOff x="1274" y="4637"/>
            <a:chExt cx="1160" cy="498"/>
          </a:xfrm>
        </p:grpSpPr>
        <p:sp>
          <p:nvSpPr>
            <p:cNvPr id="23577" name="Text Box 71"/>
            <p:cNvSpPr txBox="1">
              <a:spLocks noChangeArrowheads="1"/>
            </p:cNvSpPr>
            <p:nvPr/>
          </p:nvSpPr>
          <p:spPr bwMode="auto">
            <a:xfrm>
              <a:off x="1274" y="4637"/>
              <a:ext cx="3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dE</a:t>
              </a:r>
              <a:r>
                <a:rPr lang="en-US" altLang="en-US" sz="2000" b="1" baseline="-25000">
                  <a:cs typeface="Arial" charset="0"/>
                </a:rPr>
                <a:t>e</a:t>
              </a:r>
              <a:endParaRPr lang="en-US" altLang="en-US" sz="2000" b="1">
                <a:cs typeface="Arial" charset="0"/>
              </a:endParaRPr>
            </a:p>
          </p:txBody>
        </p:sp>
        <p:sp>
          <p:nvSpPr>
            <p:cNvPr id="23578" name="Text Box 72"/>
            <p:cNvSpPr txBox="1">
              <a:spLocks noChangeArrowheads="1"/>
            </p:cNvSpPr>
            <p:nvPr/>
          </p:nvSpPr>
          <p:spPr bwMode="auto">
            <a:xfrm>
              <a:off x="1314" y="4885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dz</a:t>
              </a:r>
            </a:p>
          </p:txBody>
        </p:sp>
        <p:sp>
          <p:nvSpPr>
            <p:cNvPr id="23579" name="Text Box 73"/>
            <p:cNvSpPr txBox="1">
              <a:spLocks noChangeArrowheads="1"/>
            </p:cNvSpPr>
            <p:nvPr/>
          </p:nvSpPr>
          <p:spPr bwMode="auto">
            <a:xfrm>
              <a:off x="1634" y="4741"/>
              <a:ext cx="8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= -a E</a:t>
              </a:r>
              <a:r>
                <a:rPr lang="en-US" altLang="en-US" sz="2000" b="1" baseline="-25000">
                  <a:cs typeface="Arial" charset="0"/>
                </a:rPr>
                <a:t>2</a:t>
              </a:r>
              <a:r>
                <a:rPr lang="en-US" altLang="en-US" sz="2000" b="1">
                  <a:cs typeface="Arial" charset="0"/>
                </a:rPr>
                <a:t>E</a:t>
              </a:r>
              <a:r>
                <a:rPr lang="en-US" altLang="en-US" sz="2000" b="1" baseline="-25000">
                  <a:cs typeface="Arial" charset="0"/>
                </a:rPr>
                <a:t>o</a:t>
              </a:r>
              <a:r>
                <a:rPr lang="en-US" altLang="en-US" sz="2000" b="1" baseline="30000">
                  <a:cs typeface="Arial" charset="0"/>
                </a:rPr>
                <a:t>*</a:t>
              </a:r>
              <a:endParaRPr lang="en-US" altLang="en-US" sz="2000" b="1">
                <a:cs typeface="Arial" charset="0"/>
              </a:endParaRPr>
            </a:p>
          </p:txBody>
        </p:sp>
        <p:sp>
          <p:nvSpPr>
            <p:cNvPr id="23580" name="Line 74"/>
            <p:cNvSpPr>
              <a:spLocks noChangeShapeType="1"/>
            </p:cNvSpPr>
            <p:nvPr/>
          </p:nvSpPr>
          <p:spPr bwMode="auto">
            <a:xfrm>
              <a:off x="1322" y="4882"/>
              <a:ext cx="2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5" name="Text Box 75"/>
          <p:cNvSpPr txBox="1">
            <a:spLocks noChangeArrowheads="1"/>
          </p:cNvSpPr>
          <p:nvPr/>
        </p:nvSpPr>
        <p:spPr bwMode="auto">
          <a:xfrm>
            <a:off x="2468563" y="5205413"/>
            <a:ext cx="2786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cs typeface="Arial" charset="0"/>
              </a:rPr>
              <a:t>THE SIGN OF ENERGY</a:t>
            </a:r>
          </a:p>
          <a:p>
            <a:r>
              <a:rPr lang="en-US" altLang="en-US" sz="1600" b="1">
                <a:cs typeface="Arial" charset="0"/>
              </a:rPr>
              <a:t>EXCHANGE CAN CHANGE</a:t>
            </a:r>
          </a:p>
        </p:txBody>
      </p:sp>
      <p:sp>
        <p:nvSpPr>
          <p:cNvPr id="23576" name="Text Box 78"/>
          <p:cNvSpPr txBox="1">
            <a:spLocks noChangeArrowheads="1"/>
          </p:cNvSpPr>
          <p:nvPr/>
        </p:nvSpPr>
        <p:spPr bwMode="auto">
          <a:xfrm>
            <a:off x="7356475" y="2109788"/>
            <a:ext cx="178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cs typeface="Arial" charset="0"/>
              </a:rPr>
              <a:t>Phase matching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1800225" y="263525"/>
            <a:ext cx="533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chemeClr val="accent2"/>
                </a:solidFill>
              </a:rPr>
              <a:t>Phase matching with periodically poled crystals</a:t>
            </a:r>
          </a:p>
        </p:txBody>
      </p:sp>
      <p:sp>
        <p:nvSpPr>
          <p:cNvPr id="24578" name="Arc 3"/>
          <p:cNvSpPr>
            <a:spLocks/>
          </p:cNvSpPr>
          <p:nvPr/>
        </p:nvSpPr>
        <p:spPr bwMode="auto">
          <a:xfrm flipH="1">
            <a:off x="5945188" y="3006725"/>
            <a:ext cx="441325" cy="514350"/>
          </a:xfrm>
          <a:custGeom>
            <a:avLst/>
            <a:gdLst>
              <a:gd name="T0" fmla="*/ 72146 w 17232"/>
              <a:gd name="T1" fmla="*/ 0 h 21600"/>
              <a:gd name="T2" fmla="*/ 11302677 w 17232"/>
              <a:gd name="T3" fmla="*/ 4863465 h 21600"/>
              <a:gd name="T4" fmla="*/ 0 w 17232"/>
              <a:gd name="T5" fmla="*/ 12247958 h 21600"/>
              <a:gd name="T6" fmla="*/ 0 60000 65536"/>
              <a:gd name="T7" fmla="*/ 0 60000 65536"/>
              <a:gd name="T8" fmla="*/ 0 60000 65536"/>
              <a:gd name="T9" fmla="*/ 0 w 17232"/>
              <a:gd name="T10" fmla="*/ 0 h 21600"/>
              <a:gd name="T11" fmla="*/ 17232 w 172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32" h="21600" fill="none" extrusionOk="0">
                <a:moveTo>
                  <a:pt x="109" y="0"/>
                </a:moveTo>
                <a:cubicBezTo>
                  <a:pt x="6842" y="34"/>
                  <a:pt x="13173" y="3205"/>
                  <a:pt x="17232" y="8576"/>
                </a:cubicBezTo>
              </a:path>
              <a:path w="17232" h="21600" stroke="0" extrusionOk="0">
                <a:moveTo>
                  <a:pt x="109" y="0"/>
                </a:moveTo>
                <a:cubicBezTo>
                  <a:pt x="6842" y="34"/>
                  <a:pt x="13173" y="3205"/>
                  <a:pt x="17232" y="8576"/>
                </a:cubicBezTo>
                <a:lnTo>
                  <a:pt x="0" y="21600"/>
                </a:lnTo>
                <a:lnTo>
                  <a:pt x="109" y="0"/>
                </a:lnTo>
                <a:close/>
              </a:path>
            </a:pathLst>
          </a:cu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5916613" y="3228975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372100" y="2020888"/>
            <a:ext cx="56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accent2"/>
                </a:solidFill>
                <a:latin typeface="Arial" charset="0"/>
                <a:cs typeface="Arial" charset="0"/>
              </a:rPr>
              <a:t>SHG</a:t>
            </a:r>
          </a:p>
        </p:txBody>
      </p:sp>
      <p:sp>
        <p:nvSpPr>
          <p:cNvPr id="24581" name="Arc 6"/>
          <p:cNvSpPr>
            <a:spLocks/>
          </p:cNvSpPr>
          <p:nvPr/>
        </p:nvSpPr>
        <p:spPr bwMode="auto">
          <a:xfrm flipH="1">
            <a:off x="7712075" y="3001963"/>
            <a:ext cx="879475" cy="514350"/>
          </a:xfrm>
          <a:custGeom>
            <a:avLst/>
            <a:gdLst>
              <a:gd name="T0" fmla="*/ 0 w 34361"/>
              <a:gd name="T1" fmla="*/ 4786336 h 21600"/>
              <a:gd name="T2" fmla="*/ 22510292 w 34361"/>
              <a:gd name="T3" fmla="*/ 4863465 h 21600"/>
              <a:gd name="T4" fmla="*/ 11221399 w 34361"/>
              <a:gd name="T5" fmla="*/ 12247958 h 21600"/>
              <a:gd name="T6" fmla="*/ 0 60000 65536"/>
              <a:gd name="T7" fmla="*/ 0 60000 65536"/>
              <a:gd name="T8" fmla="*/ 0 60000 65536"/>
              <a:gd name="T9" fmla="*/ 0 w 34361"/>
              <a:gd name="T10" fmla="*/ 0 h 21600"/>
              <a:gd name="T11" fmla="*/ 34361 w 3436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61" h="21600" fill="none" extrusionOk="0">
                <a:moveTo>
                  <a:pt x="0" y="8441"/>
                </a:moveTo>
                <a:cubicBezTo>
                  <a:pt x="4088" y="3119"/>
                  <a:pt x="10418" y="0"/>
                  <a:pt x="17129" y="0"/>
                </a:cubicBezTo>
                <a:cubicBezTo>
                  <a:pt x="23899" y="0"/>
                  <a:pt x="30278" y="3174"/>
                  <a:pt x="34361" y="8576"/>
                </a:cubicBezTo>
              </a:path>
              <a:path w="34361" h="21600" stroke="0" extrusionOk="0">
                <a:moveTo>
                  <a:pt x="0" y="8441"/>
                </a:moveTo>
                <a:cubicBezTo>
                  <a:pt x="4088" y="3119"/>
                  <a:pt x="10418" y="0"/>
                  <a:pt x="17129" y="0"/>
                </a:cubicBezTo>
                <a:cubicBezTo>
                  <a:pt x="23899" y="0"/>
                  <a:pt x="30278" y="3174"/>
                  <a:pt x="34361" y="8576"/>
                </a:cubicBezTo>
                <a:lnTo>
                  <a:pt x="17129" y="21600"/>
                </a:lnTo>
                <a:lnTo>
                  <a:pt x="0" y="8441"/>
                </a:lnTo>
                <a:close/>
              </a:path>
            </a:pathLst>
          </a:custGeom>
          <a:noFill/>
          <a:ln w="3175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Arc 7"/>
          <p:cNvSpPr>
            <a:spLocks/>
          </p:cNvSpPr>
          <p:nvPr/>
        </p:nvSpPr>
        <p:spPr bwMode="auto">
          <a:xfrm flipH="1">
            <a:off x="8612188" y="3008313"/>
            <a:ext cx="441325" cy="508000"/>
          </a:xfrm>
          <a:custGeom>
            <a:avLst/>
            <a:gdLst>
              <a:gd name="T0" fmla="*/ 2140242 w 17232"/>
              <a:gd name="T1" fmla="*/ 0 h 21352"/>
              <a:gd name="T2" fmla="*/ 11302677 w 17232"/>
              <a:gd name="T3" fmla="*/ 4714583 h 21352"/>
              <a:gd name="T4" fmla="*/ 0 w 17232"/>
              <a:gd name="T5" fmla="*/ 12086173 h 21352"/>
              <a:gd name="T6" fmla="*/ 0 60000 65536"/>
              <a:gd name="T7" fmla="*/ 0 60000 65536"/>
              <a:gd name="T8" fmla="*/ 0 60000 65536"/>
              <a:gd name="T9" fmla="*/ 0 w 17232"/>
              <a:gd name="T10" fmla="*/ 0 h 21352"/>
              <a:gd name="T11" fmla="*/ 17232 w 17232"/>
              <a:gd name="T12" fmla="*/ 21352 h 21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32" h="21352" fill="none" extrusionOk="0">
                <a:moveTo>
                  <a:pt x="3263" y="-1"/>
                </a:moveTo>
                <a:cubicBezTo>
                  <a:pt x="8826" y="850"/>
                  <a:pt x="13838" y="3838"/>
                  <a:pt x="17232" y="8328"/>
                </a:cubicBezTo>
              </a:path>
              <a:path w="17232" h="21352" stroke="0" extrusionOk="0">
                <a:moveTo>
                  <a:pt x="3263" y="-1"/>
                </a:moveTo>
                <a:cubicBezTo>
                  <a:pt x="8826" y="850"/>
                  <a:pt x="13838" y="3838"/>
                  <a:pt x="17232" y="8328"/>
                </a:cubicBezTo>
                <a:lnTo>
                  <a:pt x="0" y="21352"/>
                </a:lnTo>
                <a:lnTo>
                  <a:pt x="3263" y="-1"/>
                </a:lnTo>
                <a:close/>
              </a:path>
            </a:pathLst>
          </a:custGeom>
          <a:noFill/>
          <a:ln w="3175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5473700" y="2317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cs typeface="Arial" charset="0"/>
              </a:rPr>
              <a:t>E</a:t>
            </a:r>
            <a:r>
              <a:rPr lang="en-US" altLang="en-US" sz="2000" b="1" baseline="-25000">
                <a:cs typeface="Arial" charset="0"/>
              </a:rPr>
              <a:t>2</a:t>
            </a:r>
            <a:endParaRPr lang="en-US" altLang="en-US" sz="2000" b="1">
              <a:cs typeface="Arial" charset="0"/>
            </a:endParaRP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5926138" y="2000250"/>
            <a:ext cx="0" cy="1216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Arc 10"/>
          <p:cNvSpPr>
            <a:spLocks/>
          </p:cNvSpPr>
          <p:nvPr/>
        </p:nvSpPr>
        <p:spPr bwMode="auto">
          <a:xfrm flipH="1">
            <a:off x="6824663" y="2997200"/>
            <a:ext cx="879475" cy="514350"/>
          </a:xfrm>
          <a:custGeom>
            <a:avLst/>
            <a:gdLst>
              <a:gd name="T0" fmla="*/ 0 w 34361"/>
              <a:gd name="T1" fmla="*/ 4786336 h 21600"/>
              <a:gd name="T2" fmla="*/ 22510292 w 34361"/>
              <a:gd name="T3" fmla="*/ 4863465 h 21600"/>
              <a:gd name="T4" fmla="*/ 11221399 w 34361"/>
              <a:gd name="T5" fmla="*/ 12247958 h 21600"/>
              <a:gd name="T6" fmla="*/ 0 60000 65536"/>
              <a:gd name="T7" fmla="*/ 0 60000 65536"/>
              <a:gd name="T8" fmla="*/ 0 60000 65536"/>
              <a:gd name="T9" fmla="*/ 0 w 34361"/>
              <a:gd name="T10" fmla="*/ 0 h 21600"/>
              <a:gd name="T11" fmla="*/ 34361 w 3436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61" h="21600" fill="none" extrusionOk="0">
                <a:moveTo>
                  <a:pt x="0" y="8441"/>
                </a:moveTo>
                <a:cubicBezTo>
                  <a:pt x="4088" y="3119"/>
                  <a:pt x="10418" y="0"/>
                  <a:pt x="17129" y="0"/>
                </a:cubicBezTo>
                <a:cubicBezTo>
                  <a:pt x="23899" y="0"/>
                  <a:pt x="30278" y="3174"/>
                  <a:pt x="34361" y="8576"/>
                </a:cubicBezTo>
              </a:path>
              <a:path w="34361" h="21600" stroke="0" extrusionOk="0">
                <a:moveTo>
                  <a:pt x="0" y="8441"/>
                </a:moveTo>
                <a:cubicBezTo>
                  <a:pt x="4088" y="3119"/>
                  <a:pt x="10418" y="0"/>
                  <a:pt x="17129" y="0"/>
                </a:cubicBezTo>
                <a:cubicBezTo>
                  <a:pt x="23899" y="0"/>
                  <a:pt x="30278" y="3174"/>
                  <a:pt x="34361" y="8576"/>
                </a:cubicBezTo>
                <a:lnTo>
                  <a:pt x="17129" y="21600"/>
                </a:lnTo>
                <a:lnTo>
                  <a:pt x="0" y="8441"/>
                </a:lnTo>
                <a:close/>
              </a:path>
            </a:pathLst>
          </a:custGeom>
          <a:noFill/>
          <a:ln w="3175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7712075" y="3268663"/>
            <a:ext cx="1038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cs typeface="Arial" charset="0"/>
              </a:rPr>
              <a:t>Distance z</a:t>
            </a:r>
          </a:p>
        </p:txBody>
      </p:sp>
      <p:sp>
        <p:nvSpPr>
          <p:cNvPr id="24587" name="Arc 12"/>
          <p:cNvSpPr>
            <a:spLocks/>
          </p:cNvSpPr>
          <p:nvPr/>
        </p:nvSpPr>
        <p:spPr bwMode="auto">
          <a:xfrm>
            <a:off x="6383338" y="3013075"/>
            <a:ext cx="450850" cy="495300"/>
          </a:xfrm>
          <a:custGeom>
            <a:avLst/>
            <a:gdLst>
              <a:gd name="T0" fmla="*/ 0 w 17418"/>
              <a:gd name="T1" fmla="*/ 0 h 21600"/>
              <a:gd name="T2" fmla="*/ 11669864 w 17418"/>
              <a:gd name="T3" fmla="*/ 4641328 h 21600"/>
              <a:gd name="T4" fmla="*/ 0 w 17418"/>
              <a:gd name="T5" fmla="*/ 11357503 h 21600"/>
              <a:gd name="T6" fmla="*/ 0 60000 65536"/>
              <a:gd name="T7" fmla="*/ 0 60000 65536"/>
              <a:gd name="T8" fmla="*/ 0 60000 65536"/>
              <a:gd name="T9" fmla="*/ 0 w 17418"/>
              <a:gd name="T10" fmla="*/ 0 h 21600"/>
              <a:gd name="T11" fmla="*/ 17418 w 174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18" h="21600" fill="none" extrusionOk="0">
                <a:moveTo>
                  <a:pt x="0" y="0"/>
                </a:moveTo>
                <a:cubicBezTo>
                  <a:pt x="6880" y="0"/>
                  <a:pt x="13349" y="3278"/>
                  <a:pt x="17418" y="8826"/>
                </a:cubicBezTo>
              </a:path>
              <a:path w="17418" h="21600" stroke="0" extrusionOk="0">
                <a:moveTo>
                  <a:pt x="0" y="0"/>
                </a:moveTo>
                <a:cubicBezTo>
                  <a:pt x="6880" y="0"/>
                  <a:pt x="13349" y="3278"/>
                  <a:pt x="17418" y="8826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Arc 13"/>
          <p:cNvSpPr>
            <a:spLocks/>
          </p:cNvSpPr>
          <p:nvPr/>
        </p:nvSpPr>
        <p:spPr bwMode="auto">
          <a:xfrm flipV="1">
            <a:off x="6383338" y="2514600"/>
            <a:ext cx="450850" cy="495300"/>
          </a:xfrm>
          <a:custGeom>
            <a:avLst/>
            <a:gdLst>
              <a:gd name="T0" fmla="*/ 0 w 17418"/>
              <a:gd name="T1" fmla="*/ 0 h 21600"/>
              <a:gd name="T2" fmla="*/ 11669864 w 17418"/>
              <a:gd name="T3" fmla="*/ 4641328 h 21600"/>
              <a:gd name="T4" fmla="*/ 0 w 17418"/>
              <a:gd name="T5" fmla="*/ 11357503 h 21600"/>
              <a:gd name="T6" fmla="*/ 0 60000 65536"/>
              <a:gd name="T7" fmla="*/ 0 60000 65536"/>
              <a:gd name="T8" fmla="*/ 0 60000 65536"/>
              <a:gd name="T9" fmla="*/ 0 w 17418"/>
              <a:gd name="T10" fmla="*/ 0 h 21600"/>
              <a:gd name="T11" fmla="*/ 17418 w 174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18" h="21600" fill="none" extrusionOk="0">
                <a:moveTo>
                  <a:pt x="0" y="0"/>
                </a:moveTo>
                <a:cubicBezTo>
                  <a:pt x="6880" y="0"/>
                  <a:pt x="13349" y="3278"/>
                  <a:pt x="17418" y="8826"/>
                </a:cubicBezTo>
              </a:path>
              <a:path w="17418" h="21600" stroke="0" extrusionOk="0">
                <a:moveTo>
                  <a:pt x="0" y="0"/>
                </a:moveTo>
                <a:cubicBezTo>
                  <a:pt x="6880" y="0"/>
                  <a:pt x="13349" y="3278"/>
                  <a:pt x="17418" y="8826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Arc 14"/>
          <p:cNvSpPr>
            <a:spLocks/>
          </p:cNvSpPr>
          <p:nvPr/>
        </p:nvSpPr>
        <p:spPr bwMode="auto">
          <a:xfrm flipH="1">
            <a:off x="6815138" y="2625725"/>
            <a:ext cx="450850" cy="495300"/>
          </a:xfrm>
          <a:custGeom>
            <a:avLst/>
            <a:gdLst>
              <a:gd name="T0" fmla="*/ 0 w 17418"/>
              <a:gd name="T1" fmla="*/ 0 h 21600"/>
              <a:gd name="T2" fmla="*/ 11669864 w 17418"/>
              <a:gd name="T3" fmla="*/ 4641328 h 21600"/>
              <a:gd name="T4" fmla="*/ 0 w 17418"/>
              <a:gd name="T5" fmla="*/ 11357503 h 21600"/>
              <a:gd name="T6" fmla="*/ 0 60000 65536"/>
              <a:gd name="T7" fmla="*/ 0 60000 65536"/>
              <a:gd name="T8" fmla="*/ 0 60000 65536"/>
              <a:gd name="T9" fmla="*/ 0 w 17418"/>
              <a:gd name="T10" fmla="*/ 0 h 21600"/>
              <a:gd name="T11" fmla="*/ 17418 w 174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18" h="21600" fill="none" extrusionOk="0">
                <a:moveTo>
                  <a:pt x="0" y="0"/>
                </a:moveTo>
                <a:cubicBezTo>
                  <a:pt x="6880" y="0"/>
                  <a:pt x="13349" y="3278"/>
                  <a:pt x="17418" y="8826"/>
                </a:cubicBezTo>
              </a:path>
              <a:path w="17418" h="21600" stroke="0" extrusionOk="0">
                <a:moveTo>
                  <a:pt x="0" y="0"/>
                </a:moveTo>
                <a:cubicBezTo>
                  <a:pt x="6880" y="0"/>
                  <a:pt x="13349" y="3278"/>
                  <a:pt x="17418" y="8826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Arc 15"/>
          <p:cNvSpPr>
            <a:spLocks/>
          </p:cNvSpPr>
          <p:nvPr/>
        </p:nvSpPr>
        <p:spPr bwMode="auto">
          <a:xfrm flipV="1">
            <a:off x="7259638" y="2136775"/>
            <a:ext cx="450850" cy="495300"/>
          </a:xfrm>
          <a:custGeom>
            <a:avLst/>
            <a:gdLst>
              <a:gd name="T0" fmla="*/ 0 w 17418"/>
              <a:gd name="T1" fmla="*/ 0 h 21600"/>
              <a:gd name="T2" fmla="*/ 11669864 w 17418"/>
              <a:gd name="T3" fmla="*/ 4641328 h 21600"/>
              <a:gd name="T4" fmla="*/ 0 w 17418"/>
              <a:gd name="T5" fmla="*/ 11357503 h 21600"/>
              <a:gd name="T6" fmla="*/ 0 60000 65536"/>
              <a:gd name="T7" fmla="*/ 0 60000 65536"/>
              <a:gd name="T8" fmla="*/ 0 60000 65536"/>
              <a:gd name="T9" fmla="*/ 0 w 17418"/>
              <a:gd name="T10" fmla="*/ 0 h 21600"/>
              <a:gd name="T11" fmla="*/ 17418 w 174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18" h="21600" fill="none" extrusionOk="0">
                <a:moveTo>
                  <a:pt x="0" y="0"/>
                </a:moveTo>
                <a:cubicBezTo>
                  <a:pt x="6880" y="0"/>
                  <a:pt x="13349" y="3278"/>
                  <a:pt x="17418" y="8826"/>
                </a:cubicBezTo>
              </a:path>
              <a:path w="17418" h="21600" stroke="0" extrusionOk="0">
                <a:moveTo>
                  <a:pt x="0" y="0"/>
                </a:moveTo>
                <a:cubicBezTo>
                  <a:pt x="6880" y="0"/>
                  <a:pt x="13349" y="3278"/>
                  <a:pt x="17418" y="8826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Arc 16"/>
          <p:cNvSpPr>
            <a:spLocks/>
          </p:cNvSpPr>
          <p:nvPr/>
        </p:nvSpPr>
        <p:spPr bwMode="auto">
          <a:xfrm flipH="1">
            <a:off x="7707313" y="2228850"/>
            <a:ext cx="441325" cy="514350"/>
          </a:xfrm>
          <a:custGeom>
            <a:avLst/>
            <a:gdLst>
              <a:gd name="T0" fmla="*/ 72146 w 17232"/>
              <a:gd name="T1" fmla="*/ 0 h 21600"/>
              <a:gd name="T2" fmla="*/ 11302677 w 17232"/>
              <a:gd name="T3" fmla="*/ 4863465 h 21600"/>
              <a:gd name="T4" fmla="*/ 0 w 17232"/>
              <a:gd name="T5" fmla="*/ 12247958 h 21600"/>
              <a:gd name="T6" fmla="*/ 0 60000 65536"/>
              <a:gd name="T7" fmla="*/ 0 60000 65536"/>
              <a:gd name="T8" fmla="*/ 0 60000 65536"/>
              <a:gd name="T9" fmla="*/ 0 w 17232"/>
              <a:gd name="T10" fmla="*/ 0 h 21600"/>
              <a:gd name="T11" fmla="*/ 17232 w 172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32" h="21600" fill="none" extrusionOk="0">
                <a:moveTo>
                  <a:pt x="109" y="0"/>
                </a:moveTo>
                <a:cubicBezTo>
                  <a:pt x="6842" y="34"/>
                  <a:pt x="13173" y="3205"/>
                  <a:pt x="17232" y="8576"/>
                </a:cubicBezTo>
              </a:path>
              <a:path w="17232" h="21600" stroke="0" extrusionOk="0">
                <a:moveTo>
                  <a:pt x="109" y="0"/>
                </a:moveTo>
                <a:cubicBezTo>
                  <a:pt x="6842" y="34"/>
                  <a:pt x="13173" y="3205"/>
                  <a:pt x="17232" y="8576"/>
                </a:cubicBezTo>
                <a:lnTo>
                  <a:pt x="0" y="21600"/>
                </a:lnTo>
                <a:lnTo>
                  <a:pt x="109" y="0"/>
                </a:lnTo>
                <a:close/>
              </a:path>
            </a:pathLst>
          </a:cu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Arc 17"/>
          <p:cNvSpPr>
            <a:spLocks/>
          </p:cNvSpPr>
          <p:nvPr/>
        </p:nvSpPr>
        <p:spPr bwMode="auto">
          <a:xfrm flipV="1">
            <a:off x="8145463" y="1736725"/>
            <a:ext cx="450850" cy="495300"/>
          </a:xfrm>
          <a:custGeom>
            <a:avLst/>
            <a:gdLst>
              <a:gd name="T0" fmla="*/ 0 w 17418"/>
              <a:gd name="T1" fmla="*/ 0 h 21600"/>
              <a:gd name="T2" fmla="*/ 11669864 w 17418"/>
              <a:gd name="T3" fmla="*/ 4641328 h 21600"/>
              <a:gd name="T4" fmla="*/ 0 w 17418"/>
              <a:gd name="T5" fmla="*/ 11357503 h 21600"/>
              <a:gd name="T6" fmla="*/ 0 60000 65536"/>
              <a:gd name="T7" fmla="*/ 0 60000 65536"/>
              <a:gd name="T8" fmla="*/ 0 60000 65536"/>
              <a:gd name="T9" fmla="*/ 0 w 17418"/>
              <a:gd name="T10" fmla="*/ 0 h 21600"/>
              <a:gd name="T11" fmla="*/ 17418 w 174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18" h="21600" fill="none" extrusionOk="0">
                <a:moveTo>
                  <a:pt x="0" y="0"/>
                </a:moveTo>
                <a:cubicBezTo>
                  <a:pt x="6880" y="0"/>
                  <a:pt x="13349" y="3278"/>
                  <a:pt x="17418" y="8826"/>
                </a:cubicBezTo>
              </a:path>
              <a:path w="17418" h="21600" stroke="0" extrusionOk="0">
                <a:moveTo>
                  <a:pt x="0" y="0"/>
                </a:moveTo>
                <a:cubicBezTo>
                  <a:pt x="6880" y="0"/>
                  <a:pt x="13349" y="3278"/>
                  <a:pt x="17418" y="8826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Rectangle 18"/>
          <p:cNvSpPr>
            <a:spLocks noChangeArrowheads="1"/>
          </p:cNvSpPr>
          <p:nvPr/>
        </p:nvSpPr>
        <p:spPr bwMode="auto">
          <a:xfrm>
            <a:off x="5910263" y="885825"/>
            <a:ext cx="1644650" cy="981075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594" name="Freeform 19"/>
          <p:cNvSpPr>
            <a:spLocks/>
          </p:cNvSpPr>
          <p:nvPr/>
        </p:nvSpPr>
        <p:spPr bwMode="auto">
          <a:xfrm>
            <a:off x="5248275" y="941388"/>
            <a:ext cx="2816225" cy="465137"/>
          </a:xfrm>
          <a:custGeom>
            <a:avLst/>
            <a:gdLst>
              <a:gd name="T0" fmla="*/ 163370880 w 661"/>
              <a:gd name="T1" fmla="*/ 396859286 h 520"/>
              <a:gd name="T2" fmla="*/ 344891706 w 661"/>
              <a:gd name="T3" fmla="*/ 391258861 h 520"/>
              <a:gd name="T4" fmla="*/ 544570932 w 661"/>
              <a:gd name="T5" fmla="*/ 304045714 h 520"/>
              <a:gd name="T6" fmla="*/ 726091824 w 661"/>
              <a:gd name="T7" fmla="*/ 167224779 h 520"/>
              <a:gd name="T8" fmla="*/ 943920996 w 661"/>
              <a:gd name="T9" fmla="*/ 49607746 h 520"/>
              <a:gd name="T10" fmla="*/ 1125442021 w 661"/>
              <a:gd name="T11" fmla="*/ 5600427 h 520"/>
              <a:gd name="T12" fmla="*/ 1306967041 w 661"/>
              <a:gd name="T13" fmla="*/ 36805751 h 520"/>
              <a:gd name="T14" fmla="*/ 1506642006 w 661"/>
              <a:gd name="T15" fmla="*/ 136020363 h 520"/>
              <a:gd name="T16" fmla="*/ 1688162765 w 661"/>
              <a:gd name="T17" fmla="*/ 266440300 h 520"/>
              <a:gd name="T18" fmla="*/ 1887837731 w 661"/>
              <a:gd name="T19" fmla="*/ 372055867 h 520"/>
              <a:gd name="T20" fmla="*/ 2069362750 w 661"/>
              <a:gd name="T21" fmla="*/ 409661282 h 520"/>
              <a:gd name="T22" fmla="*/ 2147483647 w 661"/>
              <a:gd name="T23" fmla="*/ 378456865 h 520"/>
              <a:gd name="T24" fmla="*/ 2147483647 w 661"/>
              <a:gd name="T25" fmla="*/ 266440300 h 520"/>
              <a:gd name="T26" fmla="*/ 2147483647 w 661"/>
              <a:gd name="T27" fmla="*/ 130419937 h 520"/>
              <a:gd name="T28" fmla="*/ 2147483647 w 661"/>
              <a:gd name="T29" fmla="*/ 24003748 h 520"/>
              <a:gd name="T30" fmla="*/ 2147483647 w 661"/>
              <a:gd name="T31" fmla="*/ 5600427 h 520"/>
              <a:gd name="T32" fmla="*/ 2147483647 w 661"/>
              <a:gd name="T33" fmla="*/ 56008744 h 520"/>
              <a:gd name="T34" fmla="*/ 2147483647 w 661"/>
              <a:gd name="T35" fmla="*/ 173625777 h 520"/>
              <a:gd name="T36" fmla="*/ 2147483647 w 661"/>
              <a:gd name="T37" fmla="*/ 304045714 h 520"/>
              <a:gd name="T38" fmla="*/ 2147483647 w 661"/>
              <a:gd name="T39" fmla="*/ 391258861 h 520"/>
              <a:gd name="T40" fmla="*/ 2147483647 w 661"/>
              <a:gd name="T41" fmla="*/ 404060856 h 520"/>
              <a:gd name="T42" fmla="*/ 2147483647 w 661"/>
              <a:gd name="T43" fmla="*/ 328049455 h 520"/>
              <a:gd name="T44" fmla="*/ 2147483647 w 661"/>
              <a:gd name="T45" fmla="*/ 204831088 h 520"/>
              <a:gd name="T46" fmla="*/ 2147483647 w 661"/>
              <a:gd name="T47" fmla="*/ 80011605 h 520"/>
              <a:gd name="T48" fmla="*/ 2147483647 w 661"/>
              <a:gd name="T49" fmla="*/ 0 h 520"/>
              <a:gd name="T50" fmla="*/ 2147483647 w 661"/>
              <a:gd name="T51" fmla="*/ 18402428 h 520"/>
              <a:gd name="T52" fmla="*/ 2147483647 w 661"/>
              <a:gd name="T53" fmla="*/ 92813600 h 520"/>
              <a:gd name="T54" fmla="*/ 2147483647 w 661"/>
              <a:gd name="T55" fmla="*/ 217632189 h 520"/>
              <a:gd name="T56" fmla="*/ 2147483647 w 661"/>
              <a:gd name="T57" fmla="*/ 335250131 h 520"/>
              <a:gd name="T58" fmla="*/ 2147483647 w 661"/>
              <a:gd name="T59" fmla="*/ 404060856 h 520"/>
              <a:gd name="T60" fmla="*/ 2147483647 w 661"/>
              <a:gd name="T61" fmla="*/ 391258861 h 520"/>
              <a:gd name="T62" fmla="*/ 2147483647 w 661"/>
              <a:gd name="T63" fmla="*/ 292043396 h 520"/>
              <a:gd name="T64" fmla="*/ 2147483647 w 661"/>
              <a:gd name="T65" fmla="*/ 161624354 h 520"/>
              <a:gd name="T66" fmla="*/ 2147483647 w 661"/>
              <a:gd name="T67" fmla="*/ 44006426 h 520"/>
              <a:gd name="T68" fmla="*/ 2147483647 w 661"/>
              <a:gd name="T69" fmla="*/ 5600427 h 520"/>
              <a:gd name="T70" fmla="*/ 2147483647 w 661"/>
              <a:gd name="T71" fmla="*/ 31204431 h 520"/>
              <a:gd name="T72" fmla="*/ 2147483647 w 661"/>
              <a:gd name="T73" fmla="*/ 130419937 h 520"/>
              <a:gd name="T74" fmla="*/ 2147483647 w 661"/>
              <a:gd name="T75" fmla="*/ 266440300 h 520"/>
              <a:gd name="T76" fmla="*/ 2147483647 w 661"/>
              <a:gd name="T77" fmla="*/ 372055867 h 520"/>
              <a:gd name="T78" fmla="*/ 2147483647 w 661"/>
              <a:gd name="T79" fmla="*/ 409661282 h 520"/>
              <a:gd name="T80" fmla="*/ 2147483647 w 661"/>
              <a:gd name="T81" fmla="*/ 353652552 h 520"/>
              <a:gd name="T82" fmla="*/ 2147483647 w 661"/>
              <a:gd name="T83" fmla="*/ 241635986 h 520"/>
              <a:gd name="T84" fmla="*/ 2147483647 w 661"/>
              <a:gd name="T85" fmla="*/ 111216916 h 520"/>
              <a:gd name="T86" fmla="*/ 2147483647 w 661"/>
              <a:gd name="T87" fmla="*/ 18402428 h 520"/>
              <a:gd name="T88" fmla="*/ 2147483647 w 661"/>
              <a:gd name="T89" fmla="*/ 0 h 520"/>
              <a:gd name="T90" fmla="*/ 2147483647 w 661"/>
              <a:gd name="T91" fmla="*/ 61609184 h 520"/>
              <a:gd name="T92" fmla="*/ 2147483647 w 661"/>
              <a:gd name="T93" fmla="*/ 186427772 h 520"/>
              <a:gd name="T94" fmla="*/ 2147483647 w 661"/>
              <a:gd name="T95" fmla="*/ 322448135 h 520"/>
              <a:gd name="T96" fmla="*/ 2147483647 w 661"/>
              <a:gd name="T97" fmla="*/ 391258861 h 520"/>
              <a:gd name="T98" fmla="*/ 2147483647 w 661"/>
              <a:gd name="T99" fmla="*/ 391258861 h 520"/>
              <a:gd name="T100" fmla="*/ 2147483647 w 661"/>
              <a:gd name="T101" fmla="*/ 304045714 h 520"/>
              <a:gd name="T102" fmla="*/ 2147483647 w 661"/>
              <a:gd name="T103" fmla="*/ 173625777 h 520"/>
              <a:gd name="T104" fmla="*/ 2147483647 w 661"/>
              <a:gd name="T105" fmla="*/ 56008744 h 520"/>
              <a:gd name="T106" fmla="*/ 2147483647 w 661"/>
              <a:gd name="T107" fmla="*/ 5600427 h 520"/>
              <a:gd name="T108" fmla="*/ 2147483647 w 661"/>
              <a:gd name="T109" fmla="*/ 44006426 h 520"/>
              <a:gd name="T110" fmla="*/ 2147483647 w 661"/>
              <a:gd name="T111" fmla="*/ 167224779 h 520"/>
              <a:gd name="T112" fmla="*/ 2147483647 w 661"/>
              <a:gd name="T113" fmla="*/ 284842721 h 520"/>
              <a:gd name="T114" fmla="*/ 2147483647 w 661"/>
              <a:gd name="T115" fmla="*/ 384057291 h 520"/>
              <a:gd name="T116" fmla="*/ 2147483647 w 661"/>
              <a:gd name="T117" fmla="*/ 409661282 h 520"/>
              <a:gd name="T118" fmla="*/ 2147483647 w 661"/>
              <a:gd name="T119" fmla="*/ 340851451 h 520"/>
              <a:gd name="T120" fmla="*/ 2147483647 w 661"/>
              <a:gd name="T121" fmla="*/ 217632189 h 520"/>
              <a:gd name="T122" fmla="*/ 2147483647 w 661"/>
              <a:gd name="T123" fmla="*/ 87213175 h 5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61"/>
              <a:gd name="T187" fmla="*/ 0 h 520"/>
              <a:gd name="T188" fmla="*/ 661 w 661"/>
              <a:gd name="T189" fmla="*/ 520 h 52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61" h="520">
                <a:moveTo>
                  <a:pt x="0" y="419"/>
                </a:moveTo>
                <a:lnTo>
                  <a:pt x="2" y="435"/>
                </a:lnTo>
                <a:lnTo>
                  <a:pt x="3" y="450"/>
                </a:lnTo>
                <a:lnTo>
                  <a:pt x="3" y="465"/>
                </a:lnTo>
                <a:lnTo>
                  <a:pt x="4" y="473"/>
                </a:lnTo>
                <a:lnTo>
                  <a:pt x="6" y="489"/>
                </a:lnTo>
                <a:lnTo>
                  <a:pt x="7" y="489"/>
                </a:lnTo>
                <a:lnTo>
                  <a:pt x="9" y="496"/>
                </a:lnTo>
                <a:lnTo>
                  <a:pt x="10" y="505"/>
                </a:lnTo>
                <a:lnTo>
                  <a:pt x="12" y="505"/>
                </a:lnTo>
                <a:lnTo>
                  <a:pt x="13" y="505"/>
                </a:lnTo>
                <a:lnTo>
                  <a:pt x="14" y="505"/>
                </a:lnTo>
                <a:lnTo>
                  <a:pt x="16" y="505"/>
                </a:lnTo>
                <a:lnTo>
                  <a:pt x="17" y="505"/>
                </a:lnTo>
                <a:lnTo>
                  <a:pt x="19" y="496"/>
                </a:lnTo>
                <a:lnTo>
                  <a:pt x="19" y="489"/>
                </a:lnTo>
                <a:lnTo>
                  <a:pt x="20" y="480"/>
                </a:lnTo>
                <a:lnTo>
                  <a:pt x="22" y="473"/>
                </a:lnTo>
                <a:lnTo>
                  <a:pt x="23" y="457"/>
                </a:lnTo>
                <a:lnTo>
                  <a:pt x="24" y="442"/>
                </a:lnTo>
                <a:lnTo>
                  <a:pt x="26" y="435"/>
                </a:lnTo>
                <a:lnTo>
                  <a:pt x="27" y="410"/>
                </a:lnTo>
                <a:lnTo>
                  <a:pt x="29" y="403"/>
                </a:lnTo>
                <a:lnTo>
                  <a:pt x="30" y="380"/>
                </a:lnTo>
                <a:lnTo>
                  <a:pt x="32" y="365"/>
                </a:lnTo>
                <a:lnTo>
                  <a:pt x="33" y="342"/>
                </a:lnTo>
                <a:lnTo>
                  <a:pt x="34" y="326"/>
                </a:lnTo>
                <a:lnTo>
                  <a:pt x="36" y="310"/>
                </a:lnTo>
                <a:lnTo>
                  <a:pt x="36" y="279"/>
                </a:lnTo>
                <a:lnTo>
                  <a:pt x="37" y="256"/>
                </a:lnTo>
                <a:lnTo>
                  <a:pt x="39" y="240"/>
                </a:lnTo>
                <a:lnTo>
                  <a:pt x="40" y="209"/>
                </a:lnTo>
                <a:lnTo>
                  <a:pt x="42" y="193"/>
                </a:lnTo>
                <a:lnTo>
                  <a:pt x="43" y="170"/>
                </a:lnTo>
                <a:lnTo>
                  <a:pt x="44" y="155"/>
                </a:lnTo>
                <a:lnTo>
                  <a:pt x="46" y="139"/>
                </a:lnTo>
                <a:lnTo>
                  <a:pt x="47" y="116"/>
                </a:lnTo>
                <a:lnTo>
                  <a:pt x="49" y="93"/>
                </a:lnTo>
                <a:lnTo>
                  <a:pt x="50" y="85"/>
                </a:lnTo>
                <a:lnTo>
                  <a:pt x="52" y="62"/>
                </a:lnTo>
                <a:lnTo>
                  <a:pt x="53" y="46"/>
                </a:lnTo>
                <a:lnTo>
                  <a:pt x="53" y="39"/>
                </a:lnTo>
                <a:lnTo>
                  <a:pt x="54" y="23"/>
                </a:lnTo>
                <a:lnTo>
                  <a:pt x="56" y="16"/>
                </a:lnTo>
                <a:lnTo>
                  <a:pt x="57" y="23"/>
                </a:lnTo>
                <a:lnTo>
                  <a:pt x="59" y="7"/>
                </a:lnTo>
                <a:lnTo>
                  <a:pt x="60" y="16"/>
                </a:lnTo>
                <a:lnTo>
                  <a:pt x="62" y="7"/>
                </a:lnTo>
                <a:lnTo>
                  <a:pt x="63" y="7"/>
                </a:lnTo>
                <a:lnTo>
                  <a:pt x="64" y="7"/>
                </a:lnTo>
                <a:lnTo>
                  <a:pt x="66" y="7"/>
                </a:lnTo>
                <a:lnTo>
                  <a:pt x="67" y="16"/>
                </a:lnTo>
                <a:lnTo>
                  <a:pt x="69" y="16"/>
                </a:lnTo>
                <a:lnTo>
                  <a:pt x="70" y="23"/>
                </a:lnTo>
                <a:lnTo>
                  <a:pt x="70" y="39"/>
                </a:lnTo>
                <a:lnTo>
                  <a:pt x="72" y="46"/>
                </a:lnTo>
                <a:lnTo>
                  <a:pt x="73" y="62"/>
                </a:lnTo>
                <a:lnTo>
                  <a:pt x="74" y="70"/>
                </a:lnTo>
                <a:lnTo>
                  <a:pt x="76" y="93"/>
                </a:lnTo>
                <a:lnTo>
                  <a:pt x="77" y="109"/>
                </a:lnTo>
                <a:lnTo>
                  <a:pt x="79" y="116"/>
                </a:lnTo>
                <a:lnTo>
                  <a:pt x="80" y="139"/>
                </a:lnTo>
                <a:lnTo>
                  <a:pt x="82" y="155"/>
                </a:lnTo>
                <a:lnTo>
                  <a:pt x="83" y="170"/>
                </a:lnTo>
                <a:lnTo>
                  <a:pt x="84" y="193"/>
                </a:lnTo>
                <a:lnTo>
                  <a:pt x="86" y="217"/>
                </a:lnTo>
                <a:lnTo>
                  <a:pt x="87" y="233"/>
                </a:lnTo>
                <a:lnTo>
                  <a:pt x="87" y="263"/>
                </a:lnTo>
                <a:lnTo>
                  <a:pt x="89" y="272"/>
                </a:lnTo>
                <a:lnTo>
                  <a:pt x="90" y="295"/>
                </a:lnTo>
                <a:lnTo>
                  <a:pt x="92" y="317"/>
                </a:lnTo>
                <a:lnTo>
                  <a:pt x="93" y="333"/>
                </a:lnTo>
                <a:lnTo>
                  <a:pt x="94" y="349"/>
                </a:lnTo>
                <a:lnTo>
                  <a:pt x="96" y="380"/>
                </a:lnTo>
                <a:lnTo>
                  <a:pt x="97" y="387"/>
                </a:lnTo>
                <a:lnTo>
                  <a:pt x="99" y="410"/>
                </a:lnTo>
                <a:lnTo>
                  <a:pt x="100" y="426"/>
                </a:lnTo>
                <a:lnTo>
                  <a:pt x="102" y="435"/>
                </a:lnTo>
                <a:lnTo>
                  <a:pt x="103" y="450"/>
                </a:lnTo>
                <a:lnTo>
                  <a:pt x="104" y="465"/>
                </a:lnTo>
                <a:lnTo>
                  <a:pt x="104" y="473"/>
                </a:lnTo>
                <a:lnTo>
                  <a:pt x="106" y="489"/>
                </a:lnTo>
                <a:lnTo>
                  <a:pt x="107" y="496"/>
                </a:lnTo>
                <a:lnTo>
                  <a:pt x="109" y="505"/>
                </a:lnTo>
                <a:lnTo>
                  <a:pt x="110" y="505"/>
                </a:lnTo>
                <a:lnTo>
                  <a:pt x="112" y="505"/>
                </a:lnTo>
                <a:lnTo>
                  <a:pt x="113" y="505"/>
                </a:lnTo>
                <a:lnTo>
                  <a:pt x="114" y="512"/>
                </a:lnTo>
                <a:lnTo>
                  <a:pt x="116" y="505"/>
                </a:lnTo>
                <a:lnTo>
                  <a:pt x="117" y="512"/>
                </a:lnTo>
                <a:lnTo>
                  <a:pt x="119" y="505"/>
                </a:lnTo>
                <a:lnTo>
                  <a:pt x="120" y="505"/>
                </a:lnTo>
                <a:lnTo>
                  <a:pt x="122" y="496"/>
                </a:lnTo>
                <a:lnTo>
                  <a:pt x="122" y="489"/>
                </a:lnTo>
                <a:lnTo>
                  <a:pt x="123" y="473"/>
                </a:lnTo>
                <a:lnTo>
                  <a:pt x="124" y="473"/>
                </a:lnTo>
                <a:lnTo>
                  <a:pt x="126" y="450"/>
                </a:lnTo>
                <a:lnTo>
                  <a:pt x="127" y="442"/>
                </a:lnTo>
                <a:lnTo>
                  <a:pt x="129" y="426"/>
                </a:lnTo>
                <a:lnTo>
                  <a:pt x="130" y="410"/>
                </a:lnTo>
                <a:lnTo>
                  <a:pt x="132" y="387"/>
                </a:lnTo>
                <a:lnTo>
                  <a:pt x="133" y="372"/>
                </a:lnTo>
                <a:lnTo>
                  <a:pt x="134" y="356"/>
                </a:lnTo>
                <a:lnTo>
                  <a:pt x="136" y="333"/>
                </a:lnTo>
                <a:lnTo>
                  <a:pt x="137" y="317"/>
                </a:lnTo>
                <a:lnTo>
                  <a:pt x="139" y="295"/>
                </a:lnTo>
                <a:lnTo>
                  <a:pt x="139" y="272"/>
                </a:lnTo>
                <a:lnTo>
                  <a:pt x="140" y="247"/>
                </a:lnTo>
                <a:lnTo>
                  <a:pt x="142" y="225"/>
                </a:lnTo>
                <a:lnTo>
                  <a:pt x="143" y="202"/>
                </a:lnTo>
                <a:lnTo>
                  <a:pt x="144" y="186"/>
                </a:lnTo>
                <a:lnTo>
                  <a:pt x="146" y="163"/>
                </a:lnTo>
                <a:lnTo>
                  <a:pt x="147" y="139"/>
                </a:lnTo>
                <a:lnTo>
                  <a:pt x="149" y="125"/>
                </a:lnTo>
                <a:lnTo>
                  <a:pt x="150" y="109"/>
                </a:lnTo>
                <a:lnTo>
                  <a:pt x="152" y="93"/>
                </a:lnTo>
                <a:lnTo>
                  <a:pt x="153" y="70"/>
                </a:lnTo>
                <a:lnTo>
                  <a:pt x="154" y="62"/>
                </a:lnTo>
                <a:lnTo>
                  <a:pt x="156" y="39"/>
                </a:lnTo>
                <a:lnTo>
                  <a:pt x="156" y="30"/>
                </a:lnTo>
                <a:lnTo>
                  <a:pt x="157" y="23"/>
                </a:lnTo>
                <a:lnTo>
                  <a:pt x="159" y="16"/>
                </a:lnTo>
                <a:lnTo>
                  <a:pt x="160" y="16"/>
                </a:lnTo>
                <a:lnTo>
                  <a:pt x="162" y="7"/>
                </a:lnTo>
                <a:lnTo>
                  <a:pt x="163" y="7"/>
                </a:lnTo>
                <a:lnTo>
                  <a:pt x="164" y="7"/>
                </a:lnTo>
                <a:lnTo>
                  <a:pt x="166" y="0"/>
                </a:lnTo>
                <a:lnTo>
                  <a:pt x="167" y="7"/>
                </a:lnTo>
                <a:lnTo>
                  <a:pt x="169" y="7"/>
                </a:lnTo>
                <a:lnTo>
                  <a:pt x="170" y="16"/>
                </a:lnTo>
                <a:lnTo>
                  <a:pt x="172" y="16"/>
                </a:lnTo>
                <a:lnTo>
                  <a:pt x="172" y="30"/>
                </a:lnTo>
                <a:lnTo>
                  <a:pt x="173" y="30"/>
                </a:lnTo>
                <a:lnTo>
                  <a:pt x="174" y="46"/>
                </a:lnTo>
                <a:lnTo>
                  <a:pt x="176" y="62"/>
                </a:lnTo>
                <a:lnTo>
                  <a:pt x="177" y="70"/>
                </a:lnTo>
                <a:lnTo>
                  <a:pt x="179" y="93"/>
                </a:lnTo>
                <a:lnTo>
                  <a:pt x="180" y="100"/>
                </a:lnTo>
                <a:lnTo>
                  <a:pt x="182" y="125"/>
                </a:lnTo>
                <a:lnTo>
                  <a:pt x="183" y="139"/>
                </a:lnTo>
                <a:lnTo>
                  <a:pt x="184" y="163"/>
                </a:lnTo>
                <a:lnTo>
                  <a:pt x="186" y="179"/>
                </a:lnTo>
                <a:lnTo>
                  <a:pt x="187" y="193"/>
                </a:lnTo>
                <a:lnTo>
                  <a:pt x="189" y="217"/>
                </a:lnTo>
                <a:lnTo>
                  <a:pt x="189" y="240"/>
                </a:lnTo>
                <a:lnTo>
                  <a:pt x="190" y="256"/>
                </a:lnTo>
                <a:lnTo>
                  <a:pt x="192" y="279"/>
                </a:lnTo>
                <a:lnTo>
                  <a:pt x="193" y="295"/>
                </a:lnTo>
                <a:lnTo>
                  <a:pt x="194" y="317"/>
                </a:lnTo>
                <a:lnTo>
                  <a:pt x="196" y="342"/>
                </a:lnTo>
                <a:lnTo>
                  <a:pt x="197" y="365"/>
                </a:lnTo>
                <a:lnTo>
                  <a:pt x="199" y="380"/>
                </a:lnTo>
                <a:lnTo>
                  <a:pt x="200" y="396"/>
                </a:lnTo>
                <a:lnTo>
                  <a:pt x="202" y="410"/>
                </a:lnTo>
                <a:lnTo>
                  <a:pt x="203" y="426"/>
                </a:lnTo>
                <a:lnTo>
                  <a:pt x="204" y="450"/>
                </a:lnTo>
                <a:lnTo>
                  <a:pt x="206" y="457"/>
                </a:lnTo>
                <a:lnTo>
                  <a:pt x="206" y="465"/>
                </a:lnTo>
                <a:lnTo>
                  <a:pt x="207" y="480"/>
                </a:lnTo>
                <a:lnTo>
                  <a:pt x="209" y="489"/>
                </a:lnTo>
                <a:lnTo>
                  <a:pt x="210" y="489"/>
                </a:lnTo>
                <a:lnTo>
                  <a:pt x="212" y="496"/>
                </a:lnTo>
                <a:lnTo>
                  <a:pt x="213" y="505"/>
                </a:lnTo>
                <a:lnTo>
                  <a:pt x="214" y="512"/>
                </a:lnTo>
                <a:lnTo>
                  <a:pt x="216" y="505"/>
                </a:lnTo>
                <a:lnTo>
                  <a:pt x="217" y="512"/>
                </a:lnTo>
                <a:lnTo>
                  <a:pt x="219" y="505"/>
                </a:lnTo>
                <a:lnTo>
                  <a:pt x="220" y="505"/>
                </a:lnTo>
                <a:lnTo>
                  <a:pt x="222" y="496"/>
                </a:lnTo>
                <a:lnTo>
                  <a:pt x="223" y="496"/>
                </a:lnTo>
                <a:lnTo>
                  <a:pt x="224" y="480"/>
                </a:lnTo>
                <a:lnTo>
                  <a:pt x="226" y="473"/>
                </a:lnTo>
                <a:lnTo>
                  <a:pt x="227" y="450"/>
                </a:lnTo>
                <a:lnTo>
                  <a:pt x="229" y="442"/>
                </a:lnTo>
                <a:lnTo>
                  <a:pt x="230" y="426"/>
                </a:lnTo>
                <a:lnTo>
                  <a:pt x="232" y="410"/>
                </a:lnTo>
                <a:lnTo>
                  <a:pt x="233" y="396"/>
                </a:lnTo>
                <a:lnTo>
                  <a:pt x="234" y="380"/>
                </a:lnTo>
                <a:lnTo>
                  <a:pt x="236" y="356"/>
                </a:lnTo>
                <a:lnTo>
                  <a:pt x="237" y="342"/>
                </a:lnTo>
                <a:lnTo>
                  <a:pt x="239" y="317"/>
                </a:lnTo>
                <a:lnTo>
                  <a:pt x="240" y="295"/>
                </a:lnTo>
                <a:lnTo>
                  <a:pt x="240" y="279"/>
                </a:lnTo>
                <a:lnTo>
                  <a:pt x="242" y="256"/>
                </a:lnTo>
                <a:lnTo>
                  <a:pt x="243" y="233"/>
                </a:lnTo>
                <a:lnTo>
                  <a:pt x="244" y="217"/>
                </a:lnTo>
                <a:lnTo>
                  <a:pt x="246" y="193"/>
                </a:lnTo>
                <a:lnTo>
                  <a:pt x="247" y="179"/>
                </a:lnTo>
                <a:lnTo>
                  <a:pt x="249" y="155"/>
                </a:lnTo>
                <a:lnTo>
                  <a:pt x="250" y="132"/>
                </a:lnTo>
                <a:lnTo>
                  <a:pt x="252" y="116"/>
                </a:lnTo>
                <a:lnTo>
                  <a:pt x="253" y="100"/>
                </a:lnTo>
                <a:lnTo>
                  <a:pt x="254" y="85"/>
                </a:lnTo>
                <a:lnTo>
                  <a:pt x="256" y="70"/>
                </a:lnTo>
                <a:lnTo>
                  <a:pt x="257" y="55"/>
                </a:lnTo>
                <a:lnTo>
                  <a:pt x="257" y="39"/>
                </a:lnTo>
                <a:lnTo>
                  <a:pt x="259" y="23"/>
                </a:lnTo>
                <a:lnTo>
                  <a:pt x="260" y="16"/>
                </a:lnTo>
                <a:lnTo>
                  <a:pt x="262" y="16"/>
                </a:lnTo>
                <a:lnTo>
                  <a:pt x="263" y="0"/>
                </a:lnTo>
                <a:lnTo>
                  <a:pt x="264" y="0"/>
                </a:lnTo>
                <a:lnTo>
                  <a:pt x="266" y="7"/>
                </a:lnTo>
                <a:lnTo>
                  <a:pt x="267" y="0"/>
                </a:lnTo>
                <a:lnTo>
                  <a:pt x="269" y="0"/>
                </a:lnTo>
                <a:lnTo>
                  <a:pt x="270" y="7"/>
                </a:lnTo>
                <a:lnTo>
                  <a:pt x="272" y="7"/>
                </a:lnTo>
                <a:lnTo>
                  <a:pt x="273" y="16"/>
                </a:lnTo>
                <a:lnTo>
                  <a:pt x="274" y="23"/>
                </a:lnTo>
                <a:lnTo>
                  <a:pt x="274" y="30"/>
                </a:lnTo>
                <a:lnTo>
                  <a:pt x="276" y="30"/>
                </a:lnTo>
                <a:lnTo>
                  <a:pt x="277" y="46"/>
                </a:lnTo>
                <a:lnTo>
                  <a:pt x="279" y="62"/>
                </a:lnTo>
                <a:lnTo>
                  <a:pt x="280" y="70"/>
                </a:lnTo>
                <a:lnTo>
                  <a:pt x="282" y="85"/>
                </a:lnTo>
                <a:lnTo>
                  <a:pt x="283" y="100"/>
                </a:lnTo>
                <a:lnTo>
                  <a:pt x="284" y="116"/>
                </a:lnTo>
                <a:lnTo>
                  <a:pt x="286" y="139"/>
                </a:lnTo>
                <a:lnTo>
                  <a:pt x="287" y="155"/>
                </a:lnTo>
                <a:lnTo>
                  <a:pt x="289" y="170"/>
                </a:lnTo>
                <a:lnTo>
                  <a:pt x="290" y="193"/>
                </a:lnTo>
                <a:lnTo>
                  <a:pt x="292" y="209"/>
                </a:lnTo>
                <a:lnTo>
                  <a:pt x="292" y="233"/>
                </a:lnTo>
                <a:lnTo>
                  <a:pt x="293" y="256"/>
                </a:lnTo>
                <a:lnTo>
                  <a:pt x="294" y="272"/>
                </a:lnTo>
                <a:lnTo>
                  <a:pt x="296" y="295"/>
                </a:lnTo>
                <a:lnTo>
                  <a:pt x="297" y="317"/>
                </a:lnTo>
                <a:lnTo>
                  <a:pt x="299" y="326"/>
                </a:lnTo>
                <a:lnTo>
                  <a:pt x="300" y="349"/>
                </a:lnTo>
                <a:lnTo>
                  <a:pt x="302" y="372"/>
                </a:lnTo>
                <a:lnTo>
                  <a:pt x="303" y="396"/>
                </a:lnTo>
                <a:lnTo>
                  <a:pt x="304" y="410"/>
                </a:lnTo>
                <a:lnTo>
                  <a:pt x="306" y="419"/>
                </a:lnTo>
                <a:lnTo>
                  <a:pt x="307" y="442"/>
                </a:lnTo>
                <a:lnTo>
                  <a:pt x="307" y="450"/>
                </a:lnTo>
                <a:lnTo>
                  <a:pt x="309" y="465"/>
                </a:lnTo>
                <a:lnTo>
                  <a:pt x="310" y="480"/>
                </a:lnTo>
                <a:lnTo>
                  <a:pt x="312" y="489"/>
                </a:lnTo>
                <a:lnTo>
                  <a:pt x="313" y="496"/>
                </a:lnTo>
                <a:lnTo>
                  <a:pt x="314" y="496"/>
                </a:lnTo>
                <a:lnTo>
                  <a:pt x="316" y="505"/>
                </a:lnTo>
                <a:lnTo>
                  <a:pt x="317" y="505"/>
                </a:lnTo>
                <a:lnTo>
                  <a:pt x="319" y="512"/>
                </a:lnTo>
                <a:lnTo>
                  <a:pt x="320" y="505"/>
                </a:lnTo>
                <a:lnTo>
                  <a:pt x="322" y="512"/>
                </a:lnTo>
                <a:lnTo>
                  <a:pt x="323" y="505"/>
                </a:lnTo>
                <a:lnTo>
                  <a:pt x="324" y="496"/>
                </a:lnTo>
                <a:lnTo>
                  <a:pt x="324" y="489"/>
                </a:lnTo>
                <a:lnTo>
                  <a:pt x="326" y="489"/>
                </a:lnTo>
                <a:lnTo>
                  <a:pt x="327" y="473"/>
                </a:lnTo>
                <a:lnTo>
                  <a:pt x="329" y="457"/>
                </a:lnTo>
                <a:lnTo>
                  <a:pt x="330" y="450"/>
                </a:lnTo>
                <a:lnTo>
                  <a:pt x="332" y="435"/>
                </a:lnTo>
                <a:lnTo>
                  <a:pt x="333" y="419"/>
                </a:lnTo>
                <a:lnTo>
                  <a:pt x="334" y="396"/>
                </a:lnTo>
                <a:lnTo>
                  <a:pt x="336" y="380"/>
                </a:lnTo>
                <a:lnTo>
                  <a:pt x="337" y="365"/>
                </a:lnTo>
                <a:lnTo>
                  <a:pt x="339" y="342"/>
                </a:lnTo>
                <a:lnTo>
                  <a:pt x="340" y="326"/>
                </a:lnTo>
                <a:lnTo>
                  <a:pt x="342" y="302"/>
                </a:lnTo>
                <a:lnTo>
                  <a:pt x="342" y="279"/>
                </a:lnTo>
                <a:lnTo>
                  <a:pt x="343" y="256"/>
                </a:lnTo>
                <a:lnTo>
                  <a:pt x="344" y="233"/>
                </a:lnTo>
                <a:lnTo>
                  <a:pt x="346" y="217"/>
                </a:lnTo>
                <a:lnTo>
                  <a:pt x="347" y="202"/>
                </a:lnTo>
                <a:lnTo>
                  <a:pt x="349" y="170"/>
                </a:lnTo>
                <a:lnTo>
                  <a:pt x="350" y="155"/>
                </a:lnTo>
                <a:lnTo>
                  <a:pt x="352" y="132"/>
                </a:lnTo>
                <a:lnTo>
                  <a:pt x="353" y="116"/>
                </a:lnTo>
                <a:lnTo>
                  <a:pt x="354" y="100"/>
                </a:lnTo>
                <a:lnTo>
                  <a:pt x="356" y="85"/>
                </a:lnTo>
                <a:lnTo>
                  <a:pt x="357" y="62"/>
                </a:lnTo>
                <a:lnTo>
                  <a:pt x="359" y="55"/>
                </a:lnTo>
                <a:lnTo>
                  <a:pt x="359" y="39"/>
                </a:lnTo>
                <a:lnTo>
                  <a:pt x="360" y="30"/>
                </a:lnTo>
                <a:lnTo>
                  <a:pt x="362" y="23"/>
                </a:lnTo>
                <a:lnTo>
                  <a:pt x="363" y="16"/>
                </a:lnTo>
                <a:lnTo>
                  <a:pt x="364" y="16"/>
                </a:lnTo>
                <a:lnTo>
                  <a:pt x="366" y="7"/>
                </a:lnTo>
                <a:lnTo>
                  <a:pt x="367" y="0"/>
                </a:lnTo>
                <a:lnTo>
                  <a:pt x="369" y="7"/>
                </a:lnTo>
                <a:lnTo>
                  <a:pt x="370" y="0"/>
                </a:lnTo>
                <a:lnTo>
                  <a:pt x="372" y="0"/>
                </a:lnTo>
                <a:lnTo>
                  <a:pt x="373" y="7"/>
                </a:lnTo>
                <a:lnTo>
                  <a:pt x="374" y="7"/>
                </a:lnTo>
                <a:lnTo>
                  <a:pt x="376" y="7"/>
                </a:lnTo>
                <a:lnTo>
                  <a:pt x="376" y="23"/>
                </a:lnTo>
                <a:lnTo>
                  <a:pt x="377" y="30"/>
                </a:lnTo>
                <a:lnTo>
                  <a:pt x="379" y="39"/>
                </a:lnTo>
                <a:lnTo>
                  <a:pt x="380" y="55"/>
                </a:lnTo>
                <a:lnTo>
                  <a:pt x="382" y="70"/>
                </a:lnTo>
                <a:lnTo>
                  <a:pt x="383" y="77"/>
                </a:lnTo>
                <a:lnTo>
                  <a:pt x="384" y="93"/>
                </a:lnTo>
                <a:lnTo>
                  <a:pt x="386" y="109"/>
                </a:lnTo>
                <a:lnTo>
                  <a:pt x="387" y="132"/>
                </a:lnTo>
                <a:lnTo>
                  <a:pt x="389" y="147"/>
                </a:lnTo>
                <a:lnTo>
                  <a:pt x="390" y="163"/>
                </a:lnTo>
                <a:lnTo>
                  <a:pt x="392" y="179"/>
                </a:lnTo>
                <a:lnTo>
                  <a:pt x="393" y="202"/>
                </a:lnTo>
                <a:lnTo>
                  <a:pt x="393" y="225"/>
                </a:lnTo>
                <a:lnTo>
                  <a:pt x="394" y="247"/>
                </a:lnTo>
                <a:lnTo>
                  <a:pt x="396" y="263"/>
                </a:lnTo>
                <a:lnTo>
                  <a:pt x="397" y="287"/>
                </a:lnTo>
                <a:lnTo>
                  <a:pt x="399" y="310"/>
                </a:lnTo>
                <a:lnTo>
                  <a:pt x="400" y="333"/>
                </a:lnTo>
                <a:lnTo>
                  <a:pt x="402" y="356"/>
                </a:lnTo>
                <a:lnTo>
                  <a:pt x="403" y="372"/>
                </a:lnTo>
                <a:lnTo>
                  <a:pt x="404" y="387"/>
                </a:lnTo>
                <a:lnTo>
                  <a:pt x="406" y="403"/>
                </a:lnTo>
                <a:lnTo>
                  <a:pt x="407" y="426"/>
                </a:lnTo>
                <a:lnTo>
                  <a:pt x="409" y="435"/>
                </a:lnTo>
                <a:lnTo>
                  <a:pt x="410" y="450"/>
                </a:lnTo>
                <a:lnTo>
                  <a:pt x="410" y="465"/>
                </a:lnTo>
                <a:lnTo>
                  <a:pt x="412" y="473"/>
                </a:lnTo>
                <a:lnTo>
                  <a:pt x="413" y="489"/>
                </a:lnTo>
                <a:lnTo>
                  <a:pt x="414" y="496"/>
                </a:lnTo>
                <a:lnTo>
                  <a:pt x="416" y="505"/>
                </a:lnTo>
                <a:lnTo>
                  <a:pt x="417" y="505"/>
                </a:lnTo>
                <a:lnTo>
                  <a:pt x="419" y="505"/>
                </a:lnTo>
                <a:lnTo>
                  <a:pt x="420" y="505"/>
                </a:lnTo>
                <a:lnTo>
                  <a:pt x="422" y="512"/>
                </a:lnTo>
                <a:lnTo>
                  <a:pt x="423" y="505"/>
                </a:lnTo>
                <a:lnTo>
                  <a:pt x="424" y="505"/>
                </a:lnTo>
                <a:lnTo>
                  <a:pt x="426" y="496"/>
                </a:lnTo>
                <a:lnTo>
                  <a:pt x="427" y="489"/>
                </a:lnTo>
                <a:lnTo>
                  <a:pt x="427" y="480"/>
                </a:lnTo>
                <a:lnTo>
                  <a:pt x="429" y="473"/>
                </a:lnTo>
                <a:lnTo>
                  <a:pt x="430" y="457"/>
                </a:lnTo>
                <a:lnTo>
                  <a:pt x="432" y="442"/>
                </a:lnTo>
                <a:lnTo>
                  <a:pt x="433" y="426"/>
                </a:lnTo>
                <a:lnTo>
                  <a:pt x="434" y="419"/>
                </a:lnTo>
                <a:lnTo>
                  <a:pt x="436" y="403"/>
                </a:lnTo>
                <a:lnTo>
                  <a:pt x="437" y="380"/>
                </a:lnTo>
                <a:lnTo>
                  <a:pt x="439" y="365"/>
                </a:lnTo>
                <a:lnTo>
                  <a:pt x="440" y="342"/>
                </a:lnTo>
                <a:lnTo>
                  <a:pt x="442" y="326"/>
                </a:lnTo>
                <a:lnTo>
                  <a:pt x="443" y="302"/>
                </a:lnTo>
                <a:lnTo>
                  <a:pt x="444" y="272"/>
                </a:lnTo>
                <a:lnTo>
                  <a:pt x="444" y="263"/>
                </a:lnTo>
                <a:lnTo>
                  <a:pt x="446" y="233"/>
                </a:lnTo>
                <a:lnTo>
                  <a:pt x="447" y="217"/>
                </a:lnTo>
                <a:lnTo>
                  <a:pt x="449" y="193"/>
                </a:lnTo>
                <a:lnTo>
                  <a:pt x="450" y="170"/>
                </a:lnTo>
                <a:lnTo>
                  <a:pt x="452" y="155"/>
                </a:lnTo>
                <a:lnTo>
                  <a:pt x="453" y="139"/>
                </a:lnTo>
                <a:lnTo>
                  <a:pt x="454" y="116"/>
                </a:lnTo>
                <a:lnTo>
                  <a:pt x="456" y="93"/>
                </a:lnTo>
                <a:lnTo>
                  <a:pt x="457" y="77"/>
                </a:lnTo>
                <a:lnTo>
                  <a:pt x="459" y="62"/>
                </a:lnTo>
                <a:lnTo>
                  <a:pt x="460" y="55"/>
                </a:lnTo>
                <a:lnTo>
                  <a:pt x="460" y="39"/>
                </a:lnTo>
                <a:lnTo>
                  <a:pt x="462" y="30"/>
                </a:lnTo>
                <a:lnTo>
                  <a:pt x="463" y="23"/>
                </a:lnTo>
                <a:lnTo>
                  <a:pt x="464" y="7"/>
                </a:lnTo>
                <a:lnTo>
                  <a:pt x="466" y="0"/>
                </a:lnTo>
                <a:lnTo>
                  <a:pt x="467" y="7"/>
                </a:lnTo>
                <a:lnTo>
                  <a:pt x="469" y="0"/>
                </a:lnTo>
                <a:lnTo>
                  <a:pt x="470" y="0"/>
                </a:lnTo>
                <a:lnTo>
                  <a:pt x="472" y="0"/>
                </a:lnTo>
                <a:lnTo>
                  <a:pt x="473" y="0"/>
                </a:lnTo>
                <a:lnTo>
                  <a:pt x="474" y="0"/>
                </a:lnTo>
                <a:lnTo>
                  <a:pt x="476" y="7"/>
                </a:lnTo>
                <a:lnTo>
                  <a:pt x="477" y="16"/>
                </a:lnTo>
                <a:lnTo>
                  <a:pt x="477" y="23"/>
                </a:lnTo>
                <a:lnTo>
                  <a:pt x="479" y="30"/>
                </a:lnTo>
                <a:lnTo>
                  <a:pt x="480" y="39"/>
                </a:lnTo>
                <a:lnTo>
                  <a:pt x="482" y="55"/>
                </a:lnTo>
                <a:lnTo>
                  <a:pt x="483" y="62"/>
                </a:lnTo>
                <a:lnTo>
                  <a:pt x="484" y="77"/>
                </a:lnTo>
                <a:lnTo>
                  <a:pt x="486" y="93"/>
                </a:lnTo>
                <a:lnTo>
                  <a:pt x="487" y="109"/>
                </a:lnTo>
                <a:lnTo>
                  <a:pt x="489" y="132"/>
                </a:lnTo>
                <a:lnTo>
                  <a:pt x="490" y="147"/>
                </a:lnTo>
                <a:lnTo>
                  <a:pt x="492" y="163"/>
                </a:lnTo>
                <a:lnTo>
                  <a:pt x="493" y="193"/>
                </a:lnTo>
                <a:lnTo>
                  <a:pt x="494" y="209"/>
                </a:lnTo>
                <a:lnTo>
                  <a:pt x="494" y="233"/>
                </a:lnTo>
                <a:lnTo>
                  <a:pt x="496" y="256"/>
                </a:lnTo>
                <a:lnTo>
                  <a:pt x="497" y="272"/>
                </a:lnTo>
                <a:lnTo>
                  <a:pt x="499" y="302"/>
                </a:lnTo>
                <a:lnTo>
                  <a:pt x="500" y="326"/>
                </a:lnTo>
                <a:lnTo>
                  <a:pt x="502" y="342"/>
                </a:lnTo>
                <a:lnTo>
                  <a:pt x="503" y="365"/>
                </a:lnTo>
                <a:lnTo>
                  <a:pt x="504" y="380"/>
                </a:lnTo>
                <a:lnTo>
                  <a:pt x="506" y="403"/>
                </a:lnTo>
                <a:lnTo>
                  <a:pt x="507" y="419"/>
                </a:lnTo>
                <a:lnTo>
                  <a:pt x="509" y="426"/>
                </a:lnTo>
                <a:lnTo>
                  <a:pt x="510" y="442"/>
                </a:lnTo>
                <a:lnTo>
                  <a:pt x="512" y="457"/>
                </a:lnTo>
                <a:lnTo>
                  <a:pt x="512" y="473"/>
                </a:lnTo>
                <a:lnTo>
                  <a:pt x="513" y="480"/>
                </a:lnTo>
                <a:lnTo>
                  <a:pt x="514" y="489"/>
                </a:lnTo>
                <a:lnTo>
                  <a:pt x="516" y="489"/>
                </a:lnTo>
                <a:lnTo>
                  <a:pt x="517" y="505"/>
                </a:lnTo>
                <a:lnTo>
                  <a:pt x="519" y="505"/>
                </a:lnTo>
                <a:lnTo>
                  <a:pt x="520" y="505"/>
                </a:lnTo>
                <a:lnTo>
                  <a:pt x="522" y="505"/>
                </a:lnTo>
                <a:lnTo>
                  <a:pt x="523" y="505"/>
                </a:lnTo>
                <a:lnTo>
                  <a:pt x="524" y="496"/>
                </a:lnTo>
                <a:lnTo>
                  <a:pt x="526" y="496"/>
                </a:lnTo>
                <a:lnTo>
                  <a:pt x="527" y="489"/>
                </a:lnTo>
                <a:lnTo>
                  <a:pt x="529" y="480"/>
                </a:lnTo>
                <a:lnTo>
                  <a:pt x="529" y="473"/>
                </a:lnTo>
                <a:lnTo>
                  <a:pt x="530" y="457"/>
                </a:lnTo>
                <a:lnTo>
                  <a:pt x="532" y="442"/>
                </a:lnTo>
                <a:lnTo>
                  <a:pt x="533" y="435"/>
                </a:lnTo>
                <a:lnTo>
                  <a:pt x="534" y="419"/>
                </a:lnTo>
                <a:lnTo>
                  <a:pt x="536" y="403"/>
                </a:lnTo>
                <a:lnTo>
                  <a:pt x="537" y="380"/>
                </a:lnTo>
                <a:lnTo>
                  <a:pt x="539" y="365"/>
                </a:lnTo>
                <a:lnTo>
                  <a:pt x="540" y="342"/>
                </a:lnTo>
                <a:lnTo>
                  <a:pt x="542" y="326"/>
                </a:lnTo>
                <a:lnTo>
                  <a:pt x="543" y="310"/>
                </a:lnTo>
                <a:lnTo>
                  <a:pt x="544" y="279"/>
                </a:lnTo>
                <a:lnTo>
                  <a:pt x="546" y="256"/>
                </a:lnTo>
                <a:lnTo>
                  <a:pt x="546" y="240"/>
                </a:lnTo>
                <a:lnTo>
                  <a:pt x="547" y="217"/>
                </a:lnTo>
                <a:lnTo>
                  <a:pt x="549" y="202"/>
                </a:lnTo>
                <a:lnTo>
                  <a:pt x="550" y="179"/>
                </a:lnTo>
                <a:lnTo>
                  <a:pt x="552" y="155"/>
                </a:lnTo>
                <a:lnTo>
                  <a:pt x="553" y="139"/>
                </a:lnTo>
                <a:lnTo>
                  <a:pt x="554" y="116"/>
                </a:lnTo>
                <a:lnTo>
                  <a:pt x="556" y="100"/>
                </a:lnTo>
                <a:lnTo>
                  <a:pt x="557" y="85"/>
                </a:lnTo>
                <a:lnTo>
                  <a:pt x="559" y="70"/>
                </a:lnTo>
                <a:lnTo>
                  <a:pt x="560" y="55"/>
                </a:lnTo>
                <a:lnTo>
                  <a:pt x="562" y="55"/>
                </a:lnTo>
                <a:lnTo>
                  <a:pt x="563" y="30"/>
                </a:lnTo>
                <a:lnTo>
                  <a:pt x="563" y="23"/>
                </a:lnTo>
                <a:lnTo>
                  <a:pt x="564" y="16"/>
                </a:lnTo>
                <a:lnTo>
                  <a:pt x="566" y="7"/>
                </a:lnTo>
                <a:lnTo>
                  <a:pt x="567" y="7"/>
                </a:lnTo>
                <a:lnTo>
                  <a:pt x="569" y="7"/>
                </a:lnTo>
                <a:lnTo>
                  <a:pt x="570" y="7"/>
                </a:lnTo>
                <a:lnTo>
                  <a:pt x="572" y="7"/>
                </a:lnTo>
                <a:lnTo>
                  <a:pt x="573" y="16"/>
                </a:lnTo>
                <a:lnTo>
                  <a:pt x="574" y="7"/>
                </a:lnTo>
                <a:lnTo>
                  <a:pt x="576" y="16"/>
                </a:lnTo>
                <a:lnTo>
                  <a:pt x="577" y="23"/>
                </a:lnTo>
                <a:lnTo>
                  <a:pt x="579" y="30"/>
                </a:lnTo>
                <a:lnTo>
                  <a:pt x="580" y="55"/>
                </a:lnTo>
                <a:lnTo>
                  <a:pt x="580" y="70"/>
                </a:lnTo>
                <a:lnTo>
                  <a:pt x="582" y="93"/>
                </a:lnTo>
                <a:lnTo>
                  <a:pt x="583" y="116"/>
                </a:lnTo>
                <a:lnTo>
                  <a:pt x="584" y="139"/>
                </a:lnTo>
                <a:lnTo>
                  <a:pt x="586" y="163"/>
                </a:lnTo>
                <a:lnTo>
                  <a:pt x="587" y="186"/>
                </a:lnTo>
                <a:lnTo>
                  <a:pt x="589" y="202"/>
                </a:lnTo>
                <a:lnTo>
                  <a:pt x="590" y="209"/>
                </a:lnTo>
                <a:lnTo>
                  <a:pt x="592" y="225"/>
                </a:lnTo>
                <a:lnTo>
                  <a:pt x="593" y="247"/>
                </a:lnTo>
                <a:lnTo>
                  <a:pt x="594" y="263"/>
                </a:lnTo>
                <a:lnTo>
                  <a:pt x="596" y="287"/>
                </a:lnTo>
                <a:lnTo>
                  <a:pt x="597" y="302"/>
                </a:lnTo>
                <a:lnTo>
                  <a:pt x="597" y="317"/>
                </a:lnTo>
                <a:lnTo>
                  <a:pt x="599" y="342"/>
                </a:lnTo>
                <a:lnTo>
                  <a:pt x="600" y="356"/>
                </a:lnTo>
                <a:lnTo>
                  <a:pt x="602" y="380"/>
                </a:lnTo>
                <a:lnTo>
                  <a:pt x="603" y="396"/>
                </a:lnTo>
                <a:lnTo>
                  <a:pt x="604" y="410"/>
                </a:lnTo>
                <a:lnTo>
                  <a:pt x="606" y="426"/>
                </a:lnTo>
                <a:lnTo>
                  <a:pt x="607" y="435"/>
                </a:lnTo>
                <a:lnTo>
                  <a:pt x="609" y="450"/>
                </a:lnTo>
                <a:lnTo>
                  <a:pt x="610" y="473"/>
                </a:lnTo>
                <a:lnTo>
                  <a:pt x="612" y="480"/>
                </a:lnTo>
                <a:lnTo>
                  <a:pt x="613" y="496"/>
                </a:lnTo>
                <a:lnTo>
                  <a:pt x="614" y="505"/>
                </a:lnTo>
                <a:lnTo>
                  <a:pt x="616" y="505"/>
                </a:lnTo>
                <a:lnTo>
                  <a:pt x="617" y="512"/>
                </a:lnTo>
                <a:lnTo>
                  <a:pt x="619" y="519"/>
                </a:lnTo>
                <a:lnTo>
                  <a:pt x="620" y="512"/>
                </a:lnTo>
                <a:lnTo>
                  <a:pt x="622" y="512"/>
                </a:lnTo>
                <a:lnTo>
                  <a:pt x="623" y="512"/>
                </a:lnTo>
                <a:lnTo>
                  <a:pt x="624" y="505"/>
                </a:lnTo>
                <a:lnTo>
                  <a:pt x="626" y="496"/>
                </a:lnTo>
                <a:lnTo>
                  <a:pt x="627" y="496"/>
                </a:lnTo>
                <a:lnTo>
                  <a:pt x="629" y="480"/>
                </a:lnTo>
                <a:lnTo>
                  <a:pt x="630" y="473"/>
                </a:lnTo>
                <a:lnTo>
                  <a:pt x="630" y="457"/>
                </a:lnTo>
                <a:lnTo>
                  <a:pt x="632" y="442"/>
                </a:lnTo>
                <a:lnTo>
                  <a:pt x="633" y="426"/>
                </a:lnTo>
                <a:lnTo>
                  <a:pt x="634" y="410"/>
                </a:lnTo>
                <a:lnTo>
                  <a:pt x="636" y="396"/>
                </a:lnTo>
                <a:lnTo>
                  <a:pt x="637" y="380"/>
                </a:lnTo>
                <a:lnTo>
                  <a:pt x="639" y="356"/>
                </a:lnTo>
                <a:lnTo>
                  <a:pt x="640" y="333"/>
                </a:lnTo>
                <a:lnTo>
                  <a:pt x="642" y="317"/>
                </a:lnTo>
                <a:lnTo>
                  <a:pt x="643" y="295"/>
                </a:lnTo>
                <a:lnTo>
                  <a:pt x="644" y="272"/>
                </a:lnTo>
                <a:lnTo>
                  <a:pt x="646" y="247"/>
                </a:lnTo>
                <a:lnTo>
                  <a:pt x="647" y="233"/>
                </a:lnTo>
                <a:lnTo>
                  <a:pt x="647" y="209"/>
                </a:lnTo>
                <a:lnTo>
                  <a:pt x="649" y="186"/>
                </a:lnTo>
                <a:lnTo>
                  <a:pt x="650" y="163"/>
                </a:lnTo>
                <a:lnTo>
                  <a:pt x="652" y="139"/>
                </a:lnTo>
                <a:lnTo>
                  <a:pt x="653" y="125"/>
                </a:lnTo>
                <a:lnTo>
                  <a:pt x="654" y="109"/>
                </a:lnTo>
                <a:lnTo>
                  <a:pt x="656" y="93"/>
                </a:lnTo>
                <a:lnTo>
                  <a:pt x="657" y="77"/>
                </a:lnTo>
                <a:lnTo>
                  <a:pt x="659" y="62"/>
                </a:lnTo>
                <a:lnTo>
                  <a:pt x="660" y="4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Line 20"/>
          <p:cNvSpPr>
            <a:spLocks noChangeShapeType="1"/>
          </p:cNvSpPr>
          <p:nvPr/>
        </p:nvSpPr>
        <p:spPr bwMode="auto">
          <a:xfrm>
            <a:off x="6383338" y="893763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21"/>
          <p:cNvSpPr>
            <a:spLocks noChangeShapeType="1"/>
          </p:cNvSpPr>
          <p:nvPr/>
        </p:nvSpPr>
        <p:spPr bwMode="auto">
          <a:xfrm>
            <a:off x="6383338" y="1846263"/>
            <a:ext cx="0" cy="149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Freeform 22"/>
          <p:cNvSpPr>
            <a:spLocks/>
          </p:cNvSpPr>
          <p:nvPr/>
        </p:nvSpPr>
        <p:spPr bwMode="auto">
          <a:xfrm>
            <a:off x="5929313" y="1427163"/>
            <a:ext cx="446087" cy="400050"/>
          </a:xfrm>
          <a:custGeom>
            <a:avLst/>
            <a:gdLst>
              <a:gd name="T0" fmla="*/ 0 w 506"/>
              <a:gd name="T1" fmla="*/ 2696072 h 422"/>
              <a:gd name="T2" fmla="*/ 8549708 w 506"/>
              <a:gd name="T3" fmla="*/ 24264644 h 422"/>
              <a:gd name="T4" fmla="*/ 13212462 w 506"/>
              <a:gd name="T5" fmla="*/ 40440129 h 422"/>
              <a:gd name="T6" fmla="*/ 17876102 w 506"/>
              <a:gd name="T7" fmla="*/ 66502161 h 422"/>
              <a:gd name="T8" fmla="*/ 31865252 w 506"/>
              <a:gd name="T9" fmla="*/ 137497773 h 422"/>
              <a:gd name="T10" fmla="*/ 44301026 w 506"/>
              <a:gd name="T11" fmla="*/ 258819122 h 422"/>
              <a:gd name="T12" fmla="*/ 55181668 w 506"/>
              <a:gd name="T13" fmla="*/ 322625182 h 422"/>
              <a:gd name="T14" fmla="*/ 62177135 w 506"/>
              <a:gd name="T15" fmla="*/ 358571845 h 422"/>
              <a:gd name="T16" fmla="*/ 66839889 w 506"/>
              <a:gd name="T17" fmla="*/ 368457438 h 422"/>
              <a:gd name="T18" fmla="*/ 79275663 w 506"/>
              <a:gd name="T19" fmla="*/ 366660057 h 422"/>
              <a:gd name="T20" fmla="*/ 83938417 w 506"/>
              <a:gd name="T21" fmla="*/ 352281013 h 422"/>
              <a:gd name="T22" fmla="*/ 88602053 w 506"/>
              <a:gd name="T23" fmla="*/ 320827802 h 422"/>
              <a:gd name="T24" fmla="*/ 104146330 w 506"/>
              <a:gd name="T25" fmla="*/ 203999905 h 422"/>
              <a:gd name="T26" fmla="*/ 115804565 w 506"/>
              <a:gd name="T27" fmla="*/ 123118699 h 422"/>
              <a:gd name="T28" fmla="*/ 123576703 w 506"/>
              <a:gd name="T29" fmla="*/ 59312624 h 422"/>
              <a:gd name="T30" fmla="*/ 132125527 w 506"/>
              <a:gd name="T31" fmla="*/ 16176432 h 422"/>
              <a:gd name="T32" fmla="*/ 137565847 w 506"/>
              <a:gd name="T33" fmla="*/ 5392143 h 422"/>
              <a:gd name="T34" fmla="*/ 149224055 w 506"/>
              <a:gd name="T35" fmla="*/ 7189524 h 422"/>
              <a:gd name="T36" fmla="*/ 153887691 w 506"/>
              <a:gd name="T37" fmla="*/ 16176432 h 422"/>
              <a:gd name="T38" fmla="*/ 153887691 w 506"/>
              <a:gd name="T39" fmla="*/ 26062025 h 422"/>
              <a:gd name="T40" fmla="*/ 163214080 w 506"/>
              <a:gd name="T41" fmla="*/ 83577276 h 422"/>
              <a:gd name="T42" fmla="*/ 172540470 w 506"/>
              <a:gd name="T43" fmla="*/ 150978127 h 422"/>
              <a:gd name="T44" fmla="*/ 179535042 w 506"/>
              <a:gd name="T45" fmla="*/ 204898595 h 422"/>
              <a:gd name="T46" fmla="*/ 185752929 w 506"/>
              <a:gd name="T47" fmla="*/ 255224361 h 422"/>
              <a:gd name="T48" fmla="*/ 190416565 w 506"/>
              <a:gd name="T49" fmla="*/ 288474952 h 422"/>
              <a:gd name="T50" fmla="*/ 193525068 w 506"/>
              <a:gd name="T51" fmla="*/ 319929112 h 422"/>
              <a:gd name="T52" fmla="*/ 200519640 w 506"/>
              <a:gd name="T53" fmla="*/ 345092439 h 422"/>
              <a:gd name="T54" fmla="*/ 204405709 w 506"/>
              <a:gd name="T55" fmla="*/ 358571845 h 422"/>
              <a:gd name="T56" fmla="*/ 207515093 w 506"/>
              <a:gd name="T57" fmla="*/ 369356128 h 422"/>
              <a:gd name="T58" fmla="*/ 214509665 w 506"/>
              <a:gd name="T59" fmla="*/ 377444340 h 422"/>
              <a:gd name="T60" fmla="*/ 223836055 w 506"/>
              <a:gd name="T61" fmla="*/ 365761367 h 422"/>
              <a:gd name="T62" fmla="*/ 230831508 w 506"/>
              <a:gd name="T63" fmla="*/ 347787562 h 422"/>
              <a:gd name="T64" fmla="*/ 237826135 w 506"/>
              <a:gd name="T65" fmla="*/ 298360545 h 422"/>
              <a:gd name="T66" fmla="*/ 248706777 w 506"/>
              <a:gd name="T67" fmla="*/ 217480259 h 422"/>
              <a:gd name="T68" fmla="*/ 251038594 w 506"/>
              <a:gd name="T69" fmla="*/ 177039197 h 422"/>
              <a:gd name="T70" fmla="*/ 256478915 w 506"/>
              <a:gd name="T71" fmla="*/ 120422629 h 422"/>
              <a:gd name="T72" fmla="*/ 268137123 w 506"/>
              <a:gd name="T73" fmla="*/ 51224412 h 422"/>
              <a:gd name="T74" fmla="*/ 270468941 w 506"/>
              <a:gd name="T75" fmla="*/ 35047987 h 422"/>
              <a:gd name="T76" fmla="*/ 272800758 w 506"/>
              <a:gd name="T77" fmla="*/ 21568574 h 422"/>
              <a:gd name="T78" fmla="*/ 279018645 w 506"/>
              <a:gd name="T79" fmla="*/ 5392143 h 422"/>
              <a:gd name="T80" fmla="*/ 286013217 w 506"/>
              <a:gd name="T81" fmla="*/ 0 h 422"/>
              <a:gd name="T82" fmla="*/ 293007789 w 506"/>
              <a:gd name="T83" fmla="*/ 9885597 h 422"/>
              <a:gd name="T84" fmla="*/ 302334179 w 506"/>
              <a:gd name="T85" fmla="*/ 37744058 h 422"/>
              <a:gd name="T86" fmla="*/ 304665997 w 506"/>
              <a:gd name="T87" fmla="*/ 59312624 h 422"/>
              <a:gd name="T88" fmla="*/ 306997815 w 506"/>
              <a:gd name="T89" fmla="*/ 77286444 h 422"/>
              <a:gd name="T90" fmla="*/ 312438135 w 506"/>
              <a:gd name="T91" fmla="*/ 109638346 h 422"/>
              <a:gd name="T92" fmla="*/ 317101771 w 506"/>
              <a:gd name="T93" fmla="*/ 142889915 h 422"/>
              <a:gd name="T94" fmla="*/ 320987840 w 506"/>
              <a:gd name="T95" fmla="*/ 171647055 h 422"/>
              <a:gd name="T96" fmla="*/ 324096343 w 506"/>
              <a:gd name="T97" fmla="*/ 212986807 h 422"/>
              <a:gd name="T98" fmla="*/ 326428161 w 506"/>
              <a:gd name="T99" fmla="*/ 248034779 h 422"/>
              <a:gd name="T100" fmla="*/ 334976984 w 506"/>
              <a:gd name="T101" fmla="*/ 280387688 h 422"/>
              <a:gd name="T102" fmla="*/ 335754551 w 506"/>
              <a:gd name="T103" fmla="*/ 310043519 h 422"/>
              <a:gd name="T104" fmla="*/ 342749123 w 506"/>
              <a:gd name="T105" fmla="*/ 338801607 h 422"/>
              <a:gd name="T106" fmla="*/ 346635192 w 506"/>
              <a:gd name="T107" fmla="*/ 357673155 h 422"/>
              <a:gd name="T108" fmla="*/ 351298828 w 506"/>
              <a:gd name="T109" fmla="*/ 366660057 h 422"/>
              <a:gd name="T110" fmla="*/ 354407330 w 506"/>
              <a:gd name="T111" fmla="*/ 379241721 h 422"/>
              <a:gd name="T112" fmla="*/ 361402784 w 506"/>
              <a:gd name="T113" fmla="*/ 369356128 h 422"/>
              <a:gd name="T114" fmla="*/ 366065538 w 506"/>
              <a:gd name="T115" fmla="*/ 355875774 h 422"/>
              <a:gd name="T116" fmla="*/ 370729174 w 506"/>
              <a:gd name="T117" fmla="*/ 336105536 h 422"/>
              <a:gd name="T118" fmla="*/ 379277997 w 506"/>
              <a:gd name="T119" fmla="*/ 290272333 h 422"/>
              <a:gd name="T120" fmla="*/ 384718317 w 506"/>
              <a:gd name="T121" fmla="*/ 252528290 h 422"/>
              <a:gd name="T122" fmla="*/ 390936205 w 506"/>
              <a:gd name="T123" fmla="*/ 203999905 h 422"/>
              <a:gd name="T124" fmla="*/ 393268022 w 506"/>
              <a:gd name="T125" fmla="*/ 182431338 h 42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06"/>
              <a:gd name="T190" fmla="*/ 0 h 422"/>
              <a:gd name="T191" fmla="*/ 506 w 506"/>
              <a:gd name="T192" fmla="*/ 422 h 42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06" h="422">
                <a:moveTo>
                  <a:pt x="0" y="3"/>
                </a:moveTo>
                <a:cubicBezTo>
                  <a:pt x="3" y="12"/>
                  <a:pt x="5" y="19"/>
                  <a:pt x="11" y="27"/>
                </a:cubicBezTo>
                <a:cubicBezTo>
                  <a:pt x="12" y="33"/>
                  <a:pt x="14" y="39"/>
                  <a:pt x="17" y="45"/>
                </a:cubicBezTo>
                <a:cubicBezTo>
                  <a:pt x="19" y="53"/>
                  <a:pt x="23" y="66"/>
                  <a:pt x="23" y="74"/>
                </a:cubicBezTo>
                <a:lnTo>
                  <a:pt x="41" y="153"/>
                </a:lnTo>
                <a:lnTo>
                  <a:pt x="57" y="288"/>
                </a:lnTo>
                <a:lnTo>
                  <a:pt x="71" y="359"/>
                </a:lnTo>
                <a:lnTo>
                  <a:pt x="80" y="399"/>
                </a:lnTo>
                <a:lnTo>
                  <a:pt x="86" y="410"/>
                </a:lnTo>
                <a:lnTo>
                  <a:pt x="102" y="408"/>
                </a:lnTo>
                <a:lnTo>
                  <a:pt x="108" y="392"/>
                </a:lnTo>
                <a:lnTo>
                  <a:pt x="114" y="357"/>
                </a:lnTo>
                <a:lnTo>
                  <a:pt x="134" y="227"/>
                </a:lnTo>
                <a:lnTo>
                  <a:pt x="149" y="137"/>
                </a:lnTo>
                <a:lnTo>
                  <a:pt x="159" y="66"/>
                </a:lnTo>
                <a:lnTo>
                  <a:pt x="170" y="18"/>
                </a:lnTo>
                <a:lnTo>
                  <a:pt x="177" y="6"/>
                </a:lnTo>
                <a:lnTo>
                  <a:pt x="192" y="8"/>
                </a:lnTo>
                <a:lnTo>
                  <a:pt x="198" y="18"/>
                </a:lnTo>
                <a:lnTo>
                  <a:pt x="198" y="29"/>
                </a:lnTo>
                <a:lnTo>
                  <a:pt x="210" y="93"/>
                </a:lnTo>
                <a:lnTo>
                  <a:pt x="222" y="168"/>
                </a:lnTo>
                <a:lnTo>
                  <a:pt x="231" y="228"/>
                </a:lnTo>
                <a:lnTo>
                  <a:pt x="239" y="284"/>
                </a:lnTo>
                <a:lnTo>
                  <a:pt x="245" y="321"/>
                </a:lnTo>
                <a:lnTo>
                  <a:pt x="249" y="356"/>
                </a:lnTo>
                <a:lnTo>
                  <a:pt x="258" y="384"/>
                </a:lnTo>
                <a:lnTo>
                  <a:pt x="263" y="399"/>
                </a:lnTo>
                <a:lnTo>
                  <a:pt x="267" y="411"/>
                </a:lnTo>
                <a:lnTo>
                  <a:pt x="276" y="420"/>
                </a:lnTo>
                <a:lnTo>
                  <a:pt x="288" y="407"/>
                </a:lnTo>
                <a:lnTo>
                  <a:pt x="297" y="387"/>
                </a:lnTo>
                <a:lnTo>
                  <a:pt x="306" y="332"/>
                </a:lnTo>
                <a:lnTo>
                  <a:pt x="320" y="242"/>
                </a:lnTo>
                <a:lnTo>
                  <a:pt x="323" y="197"/>
                </a:lnTo>
                <a:lnTo>
                  <a:pt x="330" y="134"/>
                </a:lnTo>
                <a:lnTo>
                  <a:pt x="345" y="57"/>
                </a:lnTo>
                <a:lnTo>
                  <a:pt x="348" y="39"/>
                </a:lnTo>
                <a:lnTo>
                  <a:pt x="351" y="24"/>
                </a:lnTo>
                <a:lnTo>
                  <a:pt x="359" y="6"/>
                </a:lnTo>
                <a:lnTo>
                  <a:pt x="368" y="0"/>
                </a:lnTo>
                <a:lnTo>
                  <a:pt x="377" y="11"/>
                </a:lnTo>
                <a:lnTo>
                  <a:pt x="389" y="42"/>
                </a:lnTo>
                <a:lnTo>
                  <a:pt x="392" y="66"/>
                </a:lnTo>
                <a:lnTo>
                  <a:pt x="395" y="86"/>
                </a:lnTo>
                <a:lnTo>
                  <a:pt x="402" y="122"/>
                </a:lnTo>
                <a:lnTo>
                  <a:pt x="408" y="159"/>
                </a:lnTo>
                <a:lnTo>
                  <a:pt x="413" y="191"/>
                </a:lnTo>
                <a:lnTo>
                  <a:pt x="417" y="237"/>
                </a:lnTo>
                <a:lnTo>
                  <a:pt x="420" y="276"/>
                </a:lnTo>
                <a:lnTo>
                  <a:pt x="431" y="312"/>
                </a:lnTo>
                <a:lnTo>
                  <a:pt x="432" y="345"/>
                </a:lnTo>
                <a:lnTo>
                  <a:pt x="441" y="377"/>
                </a:lnTo>
                <a:lnTo>
                  <a:pt x="446" y="398"/>
                </a:lnTo>
                <a:lnTo>
                  <a:pt x="452" y="408"/>
                </a:lnTo>
                <a:lnTo>
                  <a:pt x="456" y="422"/>
                </a:lnTo>
                <a:lnTo>
                  <a:pt x="465" y="411"/>
                </a:lnTo>
                <a:lnTo>
                  <a:pt x="471" y="396"/>
                </a:lnTo>
                <a:lnTo>
                  <a:pt x="477" y="374"/>
                </a:lnTo>
                <a:lnTo>
                  <a:pt x="488" y="323"/>
                </a:lnTo>
                <a:lnTo>
                  <a:pt x="495" y="281"/>
                </a:lnTo>
                <a:lnTo>
                  <a:pt x="503" y="227"/>
                </a:lnTo>
                <a:lnTo>
                  <a:pt x="506" y="203"/>
                </a:ln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Freeform 23"/>
          <p:cNvSpPr>
            <a:spLocks/>
          </p:cNvSpPr>
          <p:nvPr/>
        </p:nvSpPr>
        <p:spPr bwMode="auto">
          <a:xfrm flipH="1">
            <a:off x="6386513" y="1449388"/>
            <a:ext cx="379412" cy="371475"/>
          </a:xfrm>
          <a:custGeom>
            <a:avLst/>
            <a:gdLst>
              <a:gd name="T0" fmla="*/ 0 w 506"/>
              <a:gd name="T1" fmla="*/ 2324800 h 422"/>
              <a:gd name="T2" fmla="*/ 6184567 w 506"/>
              <a:gd name="T3" fmla="*/ 20921438 h 422"/>
              <a:gd name="T4" fmla="*/ 9558034 w 506"/>
              <a:gd name="T5" fmla="*/ 34869358 h 422"/>
              <a:gd name="T6" fmla="*/ 12931503 w 506"/>
              <a:gd name="T7" fmla="*/ 57340949 h 422"/>
              <a:gd name="T8" fmla="*/ 23051904 w 506"/>
              <a:gd name="T9" fmla="*/ 118556883 h 422"/>
              <a:gd name="T10" fmla="*/ 32047571 w 506"/>
              <a:gd name="T11" fmla="*/ 223164917 h 422"/>
              <a:gd name="T12" fmla="*/ 39919243 w 506"/>
              <a:gd name="T13" fmla="*/ 278181988 h 422"/>
              <a:gd name="T14" fmla="*/ 44979069 w 506"/>
              <a:gd name="T15" fmla="*/ 309177255 h 422"/>
              <a:gd name="T16" fmla="*/ 48352535 w 506"/>
              <a:gd name="T17" fmla="*/ 317700931 h 422"/>
              <a:gd name="T18" fmla="*/ 57348208 w 506"/>
              <a:gd name="T19" fmla="*/ 316150771 h 422"/>
              <a:gd name="T20" fmla="*/ 60721675 w 506"/>
              <a:gd name="T21" fmla="*/ 303753017 h 422"/>
              <a:gd name="T22" fmla="*/ 64095142 w 506"/>
              <a:gd name="T23" fmla="*/ 276631829 h 422"/>
              <a:gd name="T24" fmla="*/ 75340281 w 506"/>
              <a:gd name="T25" fmla="*/ 175897818 h 422"/>
              <a:gd name="T26" fmla="*/ 83773573 w 506"/>
              <a:gd name="T27" fmla="*/ 106158221 h 422"/>
              <a:gd name="T28" fmla="*/ 89395768 w 506"/>
              <a:gd name="T29" fmla="*/ 51142071 h 422"/>
              <a:gd name="T30" fmla="*/ 95580332 w 506"/>
              <a:gd name="T31" fmla="*/ 13947917 h 422"/>
              <a:gd name="T32" fmla="*/ 99516191 w 506"/>
              <a:gd name="T33" fmla="*/ 4649600 h 422"/>
              <a:gd name="T34" fmla="*/ 107950233 w 506"/>
              <a:gd name="T35" fmla="*/ 6198879 h 422"/>
              <a:gd name="T36" fmla="*/ 111323700 w 506"/>
              <a:gd name="T37" fmla="*/ 13947917 h 422"/>
              <a:gd name="T38" fmla="*/ 111323700 w 506"/>
              <a:gd name="T39" fmla="*/ 22471597 h 422"/>
              <a:gd name="T40" fmla="*/ 118069884 w 506"/>
              <a:gd name="T41" fmla="*/ 72063516 h 422"/>
              <a:gd name="T42" fmla="*/ 124816817 w 506"/>
              <a:gd name="T43" fmla="*/ 130179998 h 422"/>
              <a:gd name="T44" fmla="*/ 129877392 w 506"/>
              <a:gd name="T45" fmla="*/ 176672458 h 422"/>
              <a:gd name="T46" fmla="*/ 134374848 w 506"/>
              <a:gd name="T47" fmla="*/ 220065479 h 422"/>
              <a:gd name="T48" fmla="*/ 137748315 w 506"/>
              <a:gd name="T49" fmla="*/ 248736001 h 422"/>
              <a:gd name="T50" fmla="*/ 139997792 w 506"/>
              <a:gd name="T51" fmla="*/ 275857189 h 422"/>
              <a:gd name="T52" fmla="*/ 145057618 w 506"/>
              <a:gd name="T53" fmla="*/ 297554140 h 422"/>
              <a:gd name="T54" fmla="*/ 147868715 w 506"/>
              <a:gd name="T55" fmla="*/ 309177255 h 422"/>
              <a:gd name="T56" fmla="*/ 150118193 w 506"/>
              <a:gd name="T57" fmla="*/ 318475571 h 422"/>
              <a:gd name="T58" fmla="*/ 155178018 w 506"/>
              <a:gd name="T59" fmla="*/ 325449087 h 422"/>
              <a:gd name="T60" fmla="*/ 161924951 w 506"/>
              <a:gd name="T61" fmla="*/ 315376132 h 422"/>
              <a:gd name="T62" fmla="*/ 166984776 w 506"/>
              <a:gd name="T63" fmla="*/ 299878059 h 422"/>
              <a:gd name="T64" fmla="*/ 172045352 w 506"/>
              <a:gd name="T65" fmla="*/ 257259677 h 422"/>
              <a:gd name="T66" fmla="*/ 179916274 w 506"/>
              <a:gd name="T67" fmla="*/ 187520933 h 422"/>
              <a:gd name="T68" fmla="*/ 181603382 w 506"/>
              <a:gd name="T69" fmla="*/ 152651588 h 422"/>
              <a:gd name="T70" fmla="*/ 185539219 w 506"/>
              <a:gd name="T71" fmla="*/ 103834302 h 422"/>
              <a:gd name="T72" fmla="*/ 193972511 w 506"/>
              <a:gd name="T73" fmla="*/ 44168555 h 422"/>
              <a:gd name="T74" fmla="*/ 195658869 w 506"/>
              <a:gd name="T75" fmla="*/ 30220641 h 422"/>
              <a:gd name="T76" fmla="*/ 197346024 w 506"/>
              <a:gd name="T77" fmla="*/ 18597519 h 422"/>
              <a:gd name="T78" fmla="*/ 201844230 w 506"/>
              <a:gd name="T79" fmla="*/ 4649600 h 422"/>
              <a:gd name="T80" fmla="*/ 206904055 w 506"/>
              <a:gd name="T81" fmla="*/ 0 h 422"/>
              <a:gd name="T82" fmla="*/ 211963880 w 506"/>
              <a:gd name="T83" fmla="*/ 8523680 h 422"/>
              <a:gd name="T84" fmla="*/ 218710814 w 506"/>
              <a:gd name="T85" fmla="*/ 32544559 h 422"/>
              <a:gd name="T86" fmla="*/ 220397922 w 506"/>
              <a:gd name="T87" fmla="*/ 51142071 h 422"/>
              <a:gd name="T88" fmla="*/ 222084280 w 506"/>
              <a:gd name="T89" fmla="*/ 66639278 h 422"/>
              <a:gd name="T90" fmla="*/ 226020117 w 506"/>
              <a:gd name="T91" fmla="*/ 94535106 h 422"/>
              <a:gd name="T92" fmla="*/ 229393583 w 506"/>
              <a:gd name="T93" fmla="*/ 123205601 h 422"/>
              <a:gd name="T94" fmla="*/ 232204681 w 506"/>
              <a:gd name="T95" fmla="*/ 148001990 h 422"/>
              <a:gd name="T96" fmla="*/ 234453409 w 506"/>
              <a:gd name="T97" fmla="*/ 183646855 h 422"/>
              <a:gd name="T98" fmla="*/ 236140517 w 506"/>
              <a:gd name="T99" fmla="*/ 213866601 h 422"/>
              <a:gd name="T100" fmla="*/ 242325081 w 506"/>
              <a:gd name="T101" fmla="*/ 241762484 h 422"/>
              <a:gd name="T102" fmla="*/ 242887450 w 506"/>
              <a:gd name="T103" fmla="*/ 267333513 h 422"/>
              <a:gd name="T104" fmla="*/ 247947276 w 506"/>
              <a:gd name="T105" fmla="*/ 292129902 h 422"/>
              <a:gd name="T106" fmla="*/ 250758373 w 506"/>
              <a:gd name="T107" fmla="*/ 308401735 h 422"/>
              <a:gd name="T108" fmla="*/ 254131840 w 506"/>
              <a:gd name="T109" fmla="*/ 316150771 h 422"/>
              <a:gd name="T110" fmla="*/ 256381317 w 506"/>
              <a:gd name="T111" fmla="*/ 326999247 h 422"/>
              <a:gd name="T112" fmla="*/ 261441143 w 506"/>
              <a:gd name="T113" fmla="*/ 318475571 h 422"/>
              <a:gd name="T114" fmla="*/ 264814609 w 506"/>
              <a:gd name="T115" fmla="*/ 306852456 h 422"/>
              <a:gd name="T116" fmla="*/ 268188076 w 506"/>
              <a:gd name="T117" fmla="*/ 289805103 h 422"/>
              <a:gd name="T118" fmla="*/ 274372640 w 506"/>
              <a:gd name="T119" fmla="*/ 250286160 h 422"/>
              <a:gd name="T120" fmla="*/ 278308476 w 506"/>
              <a:gd name="T121" fmla="*/ 217741560 h 422"/>
              <a:gd name="T122" fmla="*/ 282806682 w 506"/>
              <a:gd name="T123" fmla="*/ 175897818 h 422"/>
              <a:gd name="T124" fmla="*/ 284493040 w 506"/>
              <a:gd name="T125" fmla="*/ 157300306 h 42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06"/>
              <a:gd name="T190" fmla="*/ 0 h 422"/>
              <a:gd name="T191" fmla="*/ 506 w 506"/>
              <a:gd name="T192" fmla="*/ 422 h 42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06" h="422">
                <a:moveTo>
                  <a:pt x="0" y="3"/>
                </a:moveTo>
                <a:cubicBezTo>
                  <a:pt x="3" y="12"/>
                  <a:pt x="5" y="19"/>
                  <a:pt x="11" y="27"/>
                </a:cubicBezTo>
                <a:cubicBezTo>
                  <a:pt x="12" y="33"/>
                  <a:pt x="14" y="39"/>
                  <a:pt x="17" y="45"/>
                </a:cubicBezTo>
                <a:cubicBezTo>
                  <a:pt x="19" y="53"/>
                  <a:pt x="23" y="66"/>
                  <a:pt x="23" y="74"/>
                </a:cubicBezTo>
                <a:lnTo>
                  <a:pt x="41" y="153"/>
                </a:lnTo>
                <a:lnTo>
                  <a:pt x="57" y="288"/>
                </a:lnTo>
                <a:lnTo>
                  <a:pt x="71" y="359"/>
                </a:lnTo>
                <a:lnTo>
                  <a:pt x="80" y="399"/>
                </a:lnTo>
                <a:lnTo>
                  <a:pt x="86" y="410"/>
                </a:lnTo>
                <a:lnTo>
                  <a:pt x="102" y="408"/>
                </a:lnTo>
                <a:lnTo>
                  <a:pt x="108" y="392"/>
                </a:lnTo>
                <a:lnTo>
                  <a:pt x="114" y="357"/>
                </a:lnTo>
                <a:lnTo>
                  <a:pt x="134" y="227"/>
                </a:lnTo>
                <a:lnTo>
                  <a:pt x="149" y="137"/>
                </a:lnTo>
                <a:lnTo>
                  <a:pt x="159" y="66"/>
                </a:lnTo>
                <a:lnTo>
                  <a:pt x="170" y="18"/>
                </a:lnTo>
                <a:lnTo>
                  <a:pt x="177" y="6"/>
                </a:lnTo>
                <a:lnTo>
                  <a:pt x="192" y="8"/>
                </a:lnTo>
                <a:lnTo>
                  <a:pt x="198" y="18"/>
                </a:lnTo>
                <a:lnTo>
                  <a:pt x="198" y="29"/>
                </a:lnTo>
                <a:lnTo>
                  <a:pt x="210" y="93"/>
                </a:lnTo>
                <a:lnTo>
                  <a:pt x="222" y="168"/>
                </a:lnTo>
                <a:lnTo>
                  <a:pt x="231" y="228"/>
                </a:lnTo>
                <a:lnTo>
                  <a:pt x="239" y="284"/>
                </a:lnTo>
                <a:lnTo>
                  <a:pt x="245" y="321"/>
                </a:lnTo>
                <a:lnTo>
                  <a:pt x="249" y="356"/>
                </a:lnTo>
                <a:lnTo>
                  <a:pt x="258" y="384"/>
                </a:lnTo>
                <a:lnTo>
                  <a:pt x="263" y="399"/>
                </a:lnTo>
                <a:lnTo>
                  <a:pt x="267" y="411"/>
                </a:lnTo>
                <a:lnTo>
                  <a:pt x="276" y="420"/>
                </a:lnTo>
                <a:lnTo>
                  <a:pt x="288" y="407"/>
                </a:lnTo>
                <a:lnTo>
                  <a:pt x="297" y="387"/>
                </a:lnTo>
                <a:lnTo>
                  <a:pt x="306" y="332"/>
                </a:lnTo>
                <a:lnTo>
                  <a:pt x="320" y="242"/>
                </a:lnTo>
                <a:lnTo>
                  <a:pt x="323" y="197"/>
                </a:lnTo>
                <a:lnTo>
                  <a:pt x="330" y="134"/>
                </a:lnTo>
                <a:lnTo>
                  <a:pt x="345" y="57"/>
                </a:lnTo>
                <a:lnTo>
                  <a:pt x="348" y="39"/>
                </a:lnTo>
                <a:lnTo>
                  <a:pt x="351" y="24"/>
                </a:lnTo>
                <a:lnTo>
                  <a:pt x="359" y="6"/>
                </a:lnTo>
                <a:lnTo>
                  <a:pt x="368" y="0"/>
                </a:lnTo>
                <a:lnTo>
                  <a:pt x="377" y="11"/>
                </a:lnTo>
                <a:lnTo>
                  <a:pt x="389" y="42"/>
                </a:lnTo>
                <a:lnTo>
                  <a:pt x="392" y="66"/>
                </a:lnTo>
                <a:lnTo>
                  <a:pt x="395" y="86"/>
                </a:lnTo>
                <a:lnTo>
                  <a:pt x="402" y="122"/>
                </a:lnTo>
                <a:lnTo>
                  <a:pt x="408" y="159"/>
                </a:lnTo>
                <a:lnTo>
                  <a:pt x="413" y="191"/>
                </a:lnTo>
                <a:lnTo>
                  <a:pt x="417" y="237"/>
                </a:lnTo>
                <a:lnTo>
                  <a:pt x="420" y="276"/>
                </a:lnTo>
                <a:lnTo>
                  <a:pt x="431" y="312"/>
                </a:lnTo>
                <a:lnTo>
                  <a:pt x="432" y="345"/>
                </a:lnTo>
                <a:lnTo>
                  <a:pt x="441" y="377"/>
                </a:lnTo>
                <a:lnTo>
                  <a:pt x="446" y="398"/>
                </a:lnTo>
                <a:lnTo>
                  <a:pt x="452" y="408"/>
                </a:lnTo>
                <a:lnTo>
                  <a:pt x="456" y="422"/>
                </a:lnTo>
                <a:lnTo>
                  <a:pt x="465" y="411"/>
                </a:lnTo>
                <a:lnTo>
                  <a:pt x="471" y="396"/>
                </a:lnTo>
                <a:lnTo>
                  <a:pt x="477" y="374"/>
                </a:lnTo>
                <a:lnTo>
                  <a:pt x="488" y="323"/>
                </a:lnTo>
                <a:lnTo>
                  <a:pt x="495" y="281"/>
                </a:lnTo>
                <a:lnTo>
                  <a:pt x="503" y="227"/>
                </a:lnTo>
                <a:lnTo>
                  <a:pt x="506" y="203"/>
                </a:lnTo>
              </a:path>
            </a:pathLst>
          </a:custGeom>
          <a:noFill/>
          <a:ln w="254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Line 24"/>
          <p:cNvSpPr>
            <a:spLocks noChangeShapeType="1"/>
          </p:cNvSpPr>
          <p:nvPr/>
        </p:nvSpPr>
        <p:spPr bwMode="auto">
          <a:xfrm>
            <a:off x="6818313" y="884238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Line 25"/>
          <p:cNvSpPr>
            <a:spLocks noChangeShapeType="1"/>
          </p:cNvSpPr>
          <p:nvPr/>
        </p:nvSpPr>
        <p:spPr bwMode="auto">
          <a:xfrm>
            <a:off x="7250113" y="884238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26"/>
          <p:cNvSpPr txBox="1">
            <a:spLocks noChangeArrowheads="1"/>
          </p:cNvSpPr>
          <p:nvPr/>
        </p:nvSpPr>
        <p:spPr bwMode="auto">
          <a:xfrm>
            <a:off x="2378075" y="1031875"/>
            <a:ext cx="2824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cs typeface="Arial" charset="0"/>
              </a:rPr>
              <a:t>Use the orientation for</a:t>
            </a:r>
          </a:p>
          <a:p>
            <a:r>
              <a:rPr lang="en-US" altLang="en-US" sz="2000">
                <a:cs typeface="Arial" charset="0"/>
              </a:rPr>
              <a:t>maximum NL coefficient.</a:t>
            </a:r>
          </a:p>
        </p:txBody>
      </p:sp>
      <p:sp>
        <p:nvSpPr>
          <p:cNvPr id="24602" name="Text Box 27"/>
          <p:cNvSpPr txBox="1">
            <a:spLocks noChangeArrowheads="1"/>
          </p:cNvSpPr>
          <p:nvPr/>
        </p:nvSpPr>
        <p:spPr bwMode="auto">
          <a:xfrm>
            <a:off x="2319338" y="2012950"/>
            <a:ext cx="3062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cs typeface="Arial" charset="0"/>
              </a:rPr>
              <a:t>Periodically reverse the sign</a:t>
            </a:r>
          </a:p>
          <a:p>
            <a:r>
              <a:rPr lang="en-US" altLang="en-US" sz="2000">
                <a:cs typeface="Arial" charset="0"/>
              </a:rPr>
              <a:t>of the coefficient (a),</a:t>
            </a:r>
          </a:p>
          <a:p>
            <a:r>
              <a:rPr lang="en-US" altLang="en-US" sz="2000">
                <a:cs typeface="Arial" charset="0"/>
              </a:rPr>
              <a:t>when </a:t>
            </a:r>
          </a:p>
        </p:txBody>
      </p:sp>
      <p:grpSp>
        <p:nvGrpSpPr>
          <p:cNvPr id="24603" name="Group 28"/>
          <p:cNvGrpSpPr>
            <a:grpSpLocks/>
          </p:cNvGrpSpPr>
          <p:nvPr/>
        </p:nvGrpSpPr>
        <p:grpSpPr bwMode="auto">
          <a:xfrm>
            <a:off x="2960688" y="3689350"/>
            <a:ext cx="1500187" cy="790575"/>
            <a:chOff x="1190" y="3929"/>
            <a:chExt cx="945" cy="498"/>
          </a:xfrm>
        </p:grpSpPr>
        <p:sp>
          <p:nvSpPr>
            <p:cNvPr id="24614" name="Text Box 29"/>
            <p:cNvSpPr txBox="1">
              <a:spLocks noChangeArrowheads="1"/>
            </p:cNvSpPr>
            <p:nvPr/>
          </p:nvSpPr>
          <p:spPr bwMode="auto">
            <a:xfrm>
              <a:off x="1190" y="3929"/>
              <a:ext cx="3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dE</a:t>
              </a:r>
              <a:r>
                <a:rPr lang="en-US" altLang="en-US" sz="2000" b="1" baseline="-25000">
                  <a:cs typeface="Arial" charset="0"/>
                </a:rPr>
                <a:t>2</a:t>
              </a:r>
              <a:endParaRPr lang="en-US" altLang="en-US" sz="2000" b="1">
                <a:cs typeface="Arial" charset="0"/>
              </a:endParaRPr>
            </a:p>
          </p:txBody>
        </p:sp>
        <p:sp>
          <p:nvSpPr>
            <p:cNvPr id="24615" name="Text Box 30"/>
            <p:cNvSpPr txBox="1">
              <a:spLocks noChangeArrowheads="1"/>
            </p:cNvSpPr>
            <p:nvPr/>
          </p:nvSpPr>
          <p:spPr bwMode="auto">
            <a:xfrm>
              <a:off x="1230" y="4177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dz</a:t>
              </a:r>
            </a:p>
          </p:txBody>
        </p:sp>
        <p:sp>
          <p:nvSpPr>
            <p:cNvPr id="24616" name="Text Box 31"/>
            <p:cNvSpPr txBox="1">
              <a:spLocks noChangeArrowheads="1"/>
            </p:cNvSpPr>
            <p:nvPr/>
          </p:nvSpPr>
          <p:spPr bwMode="auto">
            <a:xfrm>
              <a:off x="1550" y="4033"/>
              <a:ext cx="5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= a E</a:t>
              </a:r>
              <a:r>
                <a:rPr lang="en-US" altLang="en-US" sz="2000" b="1" baseline="-25000">
                  <a:cs typeface="Arial" charset="0"/>
                </a:rPr>
                <a:t>1</a:t>
              </a:r>
              <a:r>
                <a:rPr lang="en-US" altLang="en-US" sz="2000" b="1" baseline="30000">
                  <a:cs typeface="Arial" charset="0"/>
                </a:rPr>
                <a:t>2</a:t>
              </a:r>
              <a:endParaRPr lang="en-US" altLang="en-US" sz="2000" b="1">
                <a:cs typeface="Arial" charset="0"/>
              </a:endParaRPr>
            </a:p>
          </p:txBody>
        </p:sp>
        <p:sp>
          <p:nvSpPr>
            <p:cNvPr id="24617" name="Line 32"/>
            <p:cNvSpPr>
              <a:spLocks noChangeShapeType="1"/>
            </p:cNvSpPr>
            <p:nvPr/>
          </p:nvSpPr>
          <p:spPr bwMode="auto">
            <a:xfrm>
              <a:off x="1238" y="4174"/>
              <a:ext cx="2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4" name="Group 33"/>
          <p:cNvGrpSpPr>
            <a:grpSpLocks/>
          </p:cNvGrpSpPr>
          <p:nvPr/>
        </p:nvGrpSpPr>
        <p:grpSpPr bwMode="auto">
          <a:xfrm>
            <a:off x="2968625" y="4421188"/>
            <a:ext cx="1841500" cy="790575"/>
            <a:chOff x="1274" y="4637"/>
            <a:chExt cx="1160" cy="498"/>
          </a:xfrm>
        </p:grpSpPr>
        <p:sp>
          <p:nvSpPr>
            <p:cNvPr id="24610" name="Text Box 34"/>
            <p:cNvSpPr txBox="1">
              <a:spLocks noChangeArrowheads="1"/>
            </p:cNvSpPr>
            <p:nvPr/>
          </p:nvSpPr>
          <p:spPr bwMode="auto">
            <a:xfrm>
              <a:off x="1274" y="4637"/>
              <a:ext cx="3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dE</a:t>
              </a:r>
              <a:r>
                <a:rPr lang="en-US" altLang="en-US" sz="2000" b="1" baseline="-25000">
                  <a:cs typeface="Arial" charset="0"/>
                </a:rPr>
                <a:t>1</a:t>
              </a:r>
              <a:endParaRPr lang="en-US" altLang="en-US" sz="2000" b="1">
                <a:cs typeface="Arial" charset="0"/>
              </a:endParaRPr>
            </a:p>
          </p:txBody>
        </p:sp>
        <p:sp>
          <p:nvSpPr>
            <p:cNvPr id="24611" name="Text Box 35"/>
            <p:cNvSpPr txBox="1">
              <a:spLocks noChangeArrowheads="1"/>
            </p:cNvSpPr>
            <p:nvPr/>
          </p:nvSpPr>
          <p:spPr bwMode="auto">
            <a:xfrm>
              <a:off x="1314" y="4885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dz</a:t>
              </a:r>
            </a:p>
          </p:txBody>
        </p:sp>
        <p:sp>
          <p:nvSpPr>
            <p:cNvPr id="24612" name="Text Box 36"/>
            <p:cNvSpPr txBox="1">
              <a:spLocks noChangeArrowheads="1"/>
            </p:cNvSpPr>
            <p:nvPr/>
          </p:nvSpPr>
          <p:spPr bwMode="auto">
            <a:xfrm>
              <a:off x="1634" y="4741"/>
              <a:ext cx="8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cs typeface="Arial" charset="0"/>
                </a:rPr>
                <a:t>= -a E</a:t>
              </a:r>
              <a:r>
                <a:rPr lang="en-US" altLang="en-US" sz="2000" b="1" baseline="-25000">
                  <a:cs typeface="Arial" charset="0"/>
                </a:rPr>
                <a:t>2</a:t>
              </a:r>
              <a:r>
                <a:rPr lang="en-US" altLang="en-US" sz="2000" b="1">
                  <a:cs typeface="Arial" charset="0"/>
                </a:rPr>
                <a:t>E</a:t>
              </a:r>
              <a:r>
                <a:rPr lang="en-US" altLang="en-US" sz="2000" b="1" baseline="-25000">
                  <a:cs typeface="Arial" charset="0"/>
                </a:rPr>
                <a:t>1</a:t>
              </a:r>
              <a:r>
                <a:rPr lang="en-US" altLang="en-US" sz="2000" b="1" baseline="30000">
                  <a:cs typeface="Arial" charset="0"/>
                </a:rPr>
                <a:t>*</a:t>
              </a:r>
              <a:endParaRPr lang="en-US" altLang="en-US" sz="2000" b="1">
                <a:cs typeface="Arial" charset="0"/>
              </a:endParaRPr>
            </a:p>
          </p:txBody>
        </p:sp>
        <p:sp>
          <p:nvSpPr>
            <p:cNvPr id="24613" name="Line 37"/>
            <p:cNvSpPr>
              <a:spLocks noChangeShapeType="1"/>
            </p:cNvSpPr>
            <p:nvPr/>
          </p:nvSpPr>
          <p:spPr bwMode="auto">
            <a:xfrm>
              <a:off x="1322" y="4882"/>
              <a:ext cx="2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05" name="Text Box 38"/>
          <p:cNvSpPr txBox="1">
            <a:spLocks noChangeArrowheads="1"/>
          </p:cNvSpPr>
          <p:nvPr/>
        </p:nvSpPr>
        <p:spPr bwMode="auto">
          <a:xfrm>
            <a:off x="2897188" y="2959100"/>
            <a:ext cx="2833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cs typeface="Arial" charset="0"/>
              </a:rPr>
              <a:t>sin </a:t>
            </a:r>
            <a:r>
              <a:rPr lang="en-US" altLang="en-US" sz="2000" b="1">
                <a:latin typeface="Symbol" pitchFamily="18" charset="2"/>
                <a:cs typeface="Arial" charset="0"/>
              </a:rPr>
              <a:t>D</a:t>
            </a:r>
            <a:r>
              <a:rPr lang="en-US" altLang="en-US" sz="2000" b="1">
                <a:cs typeface="Arial" charset="0"/>
              </a:rPr>
              <a:t>k z = sin (k</a:t>
            </a:r>
            <a:r>
              <a:rPr lang="en-US" altLang="en-US" sz="2000" b="1" baseline="-25000">
                <a:cs typeface="Arial" charset="0"/>
              </a:rPr>
              <a:t>2</a:t>
            </a:r>
            <a:r>
              <a:rPr lang="en-US" altLang="en-US" sz="2000" b="1">
                <a:cs typeface="Arial" charset="0"/>
              </a:rPr>
              <a:t> - 2k</a:t>
            </a:r>
            <a:r>
              <a:rPr lang="en-US" altLang="en-US" sz="2000" b="1" baseline="-25000">
                <a:cs typeface="Arial" charset="0"/>
              </a:rPr>
              <a:t>1</a:t>
            </a:r>
            <a:r>
              <a:rPr lang="en-US" altLang="en-US" sz="2000" b="1">
                <a:cs typeface="Arial" charset="0"/>
              </a:rPr>
              <a:t>z) </a:t>
            </a:r>
          </a:p>
          <a:p>
            <a:r>
              <a:rPr lang="en-US" altLang="en-US" sz="2000" b="1">
                <a:cs typeface="Arial" charset="0"/>
              </a:rPr>
              <a:t>changes sign </a:t>
            </a:r>
          </a:p>
        </p:txBody>
      </p:sp>
      <p:sp>
        <p:nvSpPr>
          <p:cNvPr id="24606" name="Text Box 39"/>
          <p:cNvSpPr txBox="1">
            <a:spLocks noChangeArrowheads="1"/>
          </p:cNvSpPr>
          <p:nvPr/>
        </p:nvSpPr>
        <p:spPr bwMode="auto">
          <a:xfrm>
            <a:off x="5978525" y="4060825"/>
            <a:ext cx="354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cs typeface="Arial" charset="0"/>
              </a:rPr>
              <a:t>Advantage: Large nonlinearity</a:t>
            </a:r>
          </a:p>
        </p:txBody>
      </p:sp>
      <p:sp>
        <p:nvSpPr>
          <p:cNvPr id="24607" name="Text Box 40"/>
          <p:cNvSpPr txBox="1">
            <a:spLocks noChangeArrowheads="1"/>
          </p:cNvSpPr>
          <p:nvPr/>
        </p:nvSpPr>
        <p:spPr bwMode="auto">
          <a:xfrm>
            <a:off x="5897563" y="4795838"/>
            <a:ext cx="376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cs typeface="Arial" charset="0"/>
              </a:rPr>
              <a:t>Disadvantage: Periodic structure</a:t>
            </a:r>
          </a:p>
        </p:txBody>
      </p:sp>
      <p:sp>
        <p:nvSpPr>
          <p:cNvPr id="24608" name="Text Box 41"/>
          <p:cNvSpPr txBox="1">
            <a:spLocks noChangeArrowheads="1"/>
          </p:cNvSpPr>
          <p:nvPr/>
        </p:nvSpPr>
        <p:spPr bwMode="auto">
          <a:xfrm>
            <a:off x="8359775" y="6024563"/>
            <a:ext cx="1646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cs typeface="Arial" charset="0"/>
              </a:rPr>
              <a:t>Narrow band</a:t>
            </a:r>
          </a:p>
        </p:txBody>
      </p:sp>
      <p:sp>
        <p:nvSpPr>
          <p:cNvPr id="24609" name="Line 42"/>
          <p:cNvSpPr>
            <a:spLocks noChangeShapeType="1"/>
          </p:cNvSpPr>
          <p:nvPr/>
        </p:nvSpPr>
        <p:spPr bwMode="auto">
          <a:xfrm>
            <a:off x="8504238" y="5197475"/>
            <a:ext cx="609600" cy="8382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6" name="Line 2"/>
          <p:cNvSpPr>
            <a:spLocks noChangeShapeType="1"/>
          </p:cNvSpPr>
          <p:nvPr/>
        </p:nvSpPr>
        <p:spPr bwMode="auto">
          <a:xfrm flipV="1">
            <a:off x="3306763" y="1581150"/>
            <a:ext cx="3687762" cy="30163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175" name="Object 79"/>
          <p:cNvGraphicFramePr>
            <a:graphicFrameLocks noChangeAspect="1"/>
          </p:cNvGraphicFramePr>
          <p:nvPr/>
        </p:nvGraphicFramePr>
        <p:xfrm>
          <a:off x="6538913" y="1752600"/>
          <a:ext cx="2841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Equation" r:id="rId3" imgW="190417" imgH="253890" progId="">
                  <p:embed/>
                </p:oleObj>
              </mc:Choice>
              <mc:Fallback>
                <p:oleObj name="Equation" r:id="rId3" imgW="190417" imgH="25389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913" y="1752600"/>
                        <a:ext cx="2841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6" name="Object 80"/>
          <p:cNvGraphicFramePr>
            <a:graphicFrameLocks noChangeAspect="1"/>
          </p:cNvGraphicFramePr>
          <p:nvPr/>
        </p:nvGraphicFramePr>
        <p:xfrm>
          <a:off x="7419975" y="3624263"/>
          <a:ext cx="2841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Equation" r:id="rId5" imgW="190417" imgH="253890" progId="">
                  <p:embed/>
                </p:oleObj>
              </mc:Choice>
              <mc:Fallback>
                <p:oleObj name="Equation" r:id="rId5" imgW="190417" imgH="25389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3624263"/>
                        <a:ext cx="2841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" name="Object 81"/>
          <p:cNvGraphicFramePr>
            <a:graphicFrameLocks noChangeAspect="1"/>
          </p:cNvGraphicFramePr>
          <p:nvPr/>
        </p:nvGraphicFramePr>
        <p:xfrm>
          <a:off x="6413500" y="1028700"/>
          <a:ext cx="2460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Equation" r:id="rId7" imgW="164957" imgH="241091" progId="">
                  <p:embed/>
                </p:oleObj>
              </mc:Choice>
              <mc:Fallback>
                <p:oleObj name="Equation" r:id="rId7" imgW="164957" imgH="241091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0" y="1028700"/>
                        <a:ext cx="2460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" name="Object 82"/>
          <p:cNvGraphicFramePr>
            <a:graphicFrameLocks noChangeAspect="1"/>
          </p:cNvGraphicFramePr>
          <p:nvPr/>
        </p:nvGraphicFramePr>
        <p:xfrm>
          <a:off x="4464050" y="963613"/>
          <a:ext cx="2651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Equation" r:id="rId9" imgW="177646" imgH="241091" progId="">
                  <p:embed/>
                </p:oleObj>
              </mc:Choice>
              <mc:Fallback>
                <p:oleObj name="Equation" r:id="rId9" imgW="177646" imgH="241091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963613"/>
                        <a:ext cx="26511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7" name="Line 7"/>
          <p:cNvSpPr>
            <a:spLocks noChangeShapeType="1"/>
          </p:cNvSpPr>
          <p:nvPr/>
        </p:nvSpPr>
        <p:spPr bwMode="auto">
          <a:xfrm>
            <a:off x="3321050" y="1379538"/>
            <a:ext cx="2030413" cy="0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88" name="Line 8"/>
          <p:cNvSpPr>
            <a:spLocks noChangeShapeType="1"/>
          </p:cNvSpPr>
          <p:nvPr/>
        </p:nvSpPr>
        <p:spPr bwMode="auto">
          <a:xfrm>
            <a:off x="5337175" y="1379538"/>
            <a:ext cx="15954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89" name="Line 9"/>
          <p:cNvSpPr>
            <a:spLocks noChangeShapeType="1"/>
          </p:cNvSpPr>
          <p:nvPr/>
        </p:nvSpPr>
        <p:spPr bwMode="auto">
          <a:xfrm flipV="1">
            <a:off x="3335338" y="3429000"/>
            <a:ext cx="4570412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0" name="Line 10"/>
          <p:cNvSpPr>
            <a:spLocks noChangeShapeType="1"/>
          </p:cNvSpPr>
          <p:nvPr/>
        </p:nvSpPr>
        <p:spPr bwMode="auto">
          <a:xfrm>
            <a:off x="3330575" y="3182938"/>
            <a:ext cx="2030413" cy="0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1" name="Line 11"/>
          <p:cNvSpPr>
            <a:spLocks noChangeShapeType="1"/>
          </p:cNvSpPr>
          <p:nvPr/>
        </p:nvSpPr>
        <p:spPr bwMode="auto">
          <a:xfrm>
            <a:off x="5362575" y="3182938"/>
            <a:ext cx="15954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179" name="Object 83"/>
          <p:cNvGraphicFramePr>
            <a:graphicFrameLocks noChangeAspect="1"/>
          </p:cNvGraphicFramePr>
          <p:nvPr/>
        </p:nvGraphicFramePr>
        <p:xfrm>
          <a:off x="4648200" y="2773363"/>
          <a:ext cx="2651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Equation" r:id="rId11" imgW="177646" imgH="241091" progId="">
                  <p:embed/>
                </p:oleObj>
              </mc:Choice>
              <mc:Fallback>
                <p:oleObj name="Equation" r:id="rId11" imgW="177646" imgH="241091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773363"/>
                        <a:ext cx="26511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0" name="Object 84"/>
          <p:cNvGraphicFramePr>
            <a:graphicFrameLocks noChangeAspect="1"/>
          </p:cNvGraphicFramePr>
          <p:nvPr/>
        </p:nvGraphicFramePr>
        <p:xfrm>
          <a:off x="7334250" y="2746375"/>
          <a:ext cx="3222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Equation" r:id="rId13" imgW="215713" imgH="241091" progId="">
                  <p:embed/>
                </p:oleObj>
              </mc:Choice>
              <mc:Fallback>
                <p:oleObj name="Equation" r:id="rId13" imgW="215713" imgH="241091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2746375"/>
                        <a:ext cx="3222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2" name="Line 14"/>
          <p:cNvSpPr>
            <a:spLocks noChangeShapeType="1"/>
          </p:cNvSpPr>
          <p:nvPr/>
        </p:nvSpPr>
        <p:spPr bwMode="auto">
          <a:xfrm>
            <a:off x="6932613" y="3176588"/>
            <a:ext cx="9302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181" name="Object 85"/>
          <p:cNvGraphicFramePr>
            <a:graphicFrameLocks noChangeAspect="1"/>
          </p:cNvGraphicFramePr>
          <p:nvPr/>
        </p:nvGraphicFramePr>
        <p:xfrm>
          <a:off x="6473825" y="2760663"/>
          <a:ext cx="2460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Equation" r:id="rId15" imgW="164957" imgH="241091" progId="">
                  <p:embed/>
                </p:oleObj>
              </mc:Choice>
              <mc:Fallback>
                <p:oleObj name="Equation" r:id="rId15" imgW="164957" imgH="241091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825" y="2760663"/>
                        <a:ext cx="2460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3" name="Text Box 16"/>
          <p:cNvSpPr txBox="1">
            <a:spLocks noChangeArrowheads="1"/>
          </p:cNvSpPr>
          <p:nvPr/>
        </p:nvSpPr>
        <p:spPr bwMode="auto">
          <a:xfrm>
            <a:off x="8639175" y="895350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>
                <a:cs typeface="Arial" charset="0"/>
              </a:rPr>
              <a:t>(a)</a:t>
            </a:r>
          </a:p>
        </p:txBody>
      </p:sp>
      <p:sp>
        <p:nvSpPr>
          <p:cNvPr id="4194" name="Text Box 17"/>
          <p:cNvSpPr txBox="1">
            <a:spLocks noChangeArrowheads="1"/>
          </p:cNvSpPr>
          <p:nvPr/>
        </p:nvSpPr>
        <p:spPr bwMode="auto">
          <a:xfrm>
            <a:off x="8632825" y="2809875"/>
            <a:ext cx="657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>
                <a:cs typeface="Arial" charset="0"/>
              </a:rPr>
              <a:t>(b)</a:t>
            </a:r>
          </a:p>
        </p:txBody>
      </p:sp>
      <p:sp>
        <p:nvSpPr>
          <p:cNvPr id="4195" name="Text Box 18"/>
          <p:cNvSpPr txBox="1">
            <a:spLocks noChangeArrowheads="1"/>
          </p:cNvSpPr>
          <p:nvPr/>
        </p:nvSpPr>
        <p:spPr bwMode="auto">
          <a:xfrm>
            <a:off x="8697913" y="5030788"/>
            <a:ext cx="63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>
                <a:cs typeface="Arial" charset="0"/>
              </a:rPr>
              <a:t>(c)</a:t>
            </a:r>
          </a:p>
        </p:txBody>
      </p:sp>
      <p:graphicFrame>
        <p:nvGraphicFramePr>
          <p:cNvPr id="4182" name="Object 86"/>
          <p:cNvGraphicFramePr>
            <a:graphicFrameLocks noChangeAspect="1"/>
          </p:cNvGraphicFramePr>
          <p:nvPr/>
        </p:nvGraphicFramePr>
        <p:xfrm>
          <a:off x="7572375" y="5768975"/>
          <a:ext cx="2841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Equation" r:id="rId16" imgW="190417" imgH="253890" progId="">
                  <p:embed/>
                </p:oleObj>
              </mc:Choice>
              <mc:Fallback>
                <p:oleObj name="Equation" r:id="rId16" imgW="190417" imgH="253890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5768975"/>
                        <a:ext cx="2841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6" name="Line 20"/>
          <p:cNvSpPr>
            <a:spLocks noChangeShapeType="1"/>
          </p:cNvSpPr>
          <p:nvPr/>
        </p:nvSpPr>
        <p:spPr bwMode="auto">
          <a:xfrm>
            <a:off x="3487738" y="5240338"/>
            <a:ext cx="4229100" cy="327025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7" name="Line 21"/>
          <p:cNvSpPr>
            <a:spLocks noChangeShapeType="1"/>
          </p:cNvSpPr>
          <p:nvPr/>
        </p:nvSpPr>
        <p:spPr bwMode="auto">
          <a:xfrm flipV="1">
            <a:off x="3514725" y="4838700"/>
            <a:ext cx="1890713" cy="403225"/>
          </a:xfrm>
          <a:prstGeom prst="line">
            <a:avLst/>
          </a:prstGeom>
          <a:noFill/>
          <a:ln w="38100" cmpd="dbl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8" name="Line 22"/>
          <p:cNvSpPr>
            <a:spLocks noChangeShapeType="1"/>
          </p:cNvSpPr>
          <p:nvPr/>
        </p:nvSpPr>
        <p:spPr bwMode="auto">
          <a:xfrm>
            <a:off x="6305550" y="4886325"/>
            <a:ext cx="1409700" cy="650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183" name="Object 87"/>
          <p:cNvGraphicFramePr>
            <a:graphicFrameLocks noChangeAspect="1"/>
          </p:cNvGraphicFramePr>
          <p:nvPr/>
        </p:nvGraphicFramePr>
        <p:xfrm>
          <a:off x="4800600" y="4584700"/>
          <a:ext cx="2651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Equation" r:id="rId17" imgW="177646" imgH="241091" progId="">
                  <p:embed/>
                </p:oleObj>
              </mc:Choice>
              <mc:Fallback>
                <p:oleObj name="Equation" r:id="rId17" imgW="177646" imgH="241091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584700"/>
                        <a:ext cx="26511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4" name="Object 88"/>
          <p:cNvGraphicFramePr>
            <a:graphicFrameLocks noChangeAspect="1"/>
          </p:cNvGraphicFramePr>
          <p:nvPr/>
        </p:nvGraphicFramePr>
        <p:xfrm>
          <a:off x="5934075" y="4464050"/>
          <a:ext cx="3222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Equation" r:id="rId18" imgW="215713" imgH="241091" progId="">
                  <p:embed/>
                </p:oleObj>
              </mc:Choice>
              <mc:Fallback>
                <p:oleObj name="Equation" r:id="rId18" imgW="215713" imgH="241091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5" y="4464050"/>
                        <a:ext cx="3222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" name="Line 25"/>
          <p:cNvSpPr>
            <a:spLocks noChangeShapeType="1"/>
          </p:cNvSpPr>
          <p:nvPr/>
        </p:nvSpPr>
        <p:spPr bwMode="auto">
          <a:xfrm>
            <a:off x="5411788" y="4848225"/>
            <a:ext cx="9302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185" name="Object 89"/>
          <p:cNvGraphicFramePr>
            <a:graphicFrameLocks noChangeAspect="1"/>
          </p:cNvGraphicFramePr>
          <p:nvPr/>
        </p:nvGraphicFramePr>
        <p:xfrm>
          <a:off x="7199313" y="4959350"/>
          <a:ext cx="2460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Equation" r:id="rId19" imgW="164957" imgH="241091" progId="">
                  <p:embed/>
                </p:oleObj>
              </mc:Choice>
              <mc:Fallback>
                <p:oleObj name="Equation" r:id="rId19" imgW="164957" imgH="241091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4959350"/>
                        <a:ext cx="24606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2"/>
          <p:cNvSpPr txBox="1">
            <a:spLocks noChangeArrowheads="1"/>
          </p:cNvSpPr>
          <p:nvPr/>
        </p:nvSpPr>
        <p:spPr bwMode="auto">
          <a:xfrm>
            <a:off x="2359025" y="957263"/>
            <a:ext cx="7810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54025" algn="l"/>
                <a:tab pos="917575" algn="l"/>
              </a:tabLst>
            </a:pPr>
            <a:r>
              <a:rPr lang="en-US" altLang="en-US">
                <a:cs typeface="Arial" charset="0"/>
              </a:rPr>
              <a:t>The signal and idler photons are produced in exact pairs in </a:t>
            </a:r>
          </a:p>
          <a:p>
            <a:pPr>
              <a:tabLst>
                <a:tab pos="454025" algn="l"/>
                <a:tab pos="917575" algn="l"/>
              </a:tabLst>
            </a:pPr>
            <a:r>
              <a:rPr lang="en-US" altLang="en-US">
                <a:cs typeface="Arial" charset="0"/>
              </a:rPr>
              <a:t>	entangled quantum mechanical states.  The entangled states make possible</a:t>
            </a:r>
          </a:p>
          <a:p>
            <a:pPr>
              <a:tabLst>
                <a:tab pos="454025" algn="l"/>
                <a:tab pos="917575" algn="l"/>
              </a:tabLst>
            </a:pPr>
            <a:r>
              <a:rPr lang="en-US" altLang="en-US">
                <a:cs typeface="Arial" charset="0"/>
              </a:rPr>
              <a:t>	some interesting physics.</a:t>
            </a:r>
          </a:p>
          <a:p>
            <a:pPr>
              <a:tabLst>
                <a:tab pos="454025" algn="l"/>
                <a:tab pos="917575" algn="l"/>
              </a:tabLst>
            </a:pPr>
            <a:r>
              <a:rPr lang="en-US" altLang="en-US">
                <a:cs typeface="Arial" charset="0"/>
              </a:rPr>
              <a:t>The parametric down conversion process can also be seeded by externally injecting</a:t>
            </a:r>
          </a:p>
          <a:p>
            <a:pPr>
              <a:tabLst>
                <a:tab pos="454025" algn="l"/>
                <a:tab pos="917575" algn="l"/>
              </a:tabLst>
            </a:pPr>
            <a:r>
              <a:rPr lang="en-US" altLang="en-US">
                <a:cs typeface="Arial" charset="0"/>
              </a:rPr>
              <a:t>	additional signal or idler photons.  This results in the production of additional</a:t>
            </a:r>
          </a:p>
          <a:p>
            <a:pPr>
              <a:tabLst>
                <a:tab pos="454025" algn="l"/>
                <a:tab pos="917575" algn="l"/>
              </a:tabLst>
            </a:pPr>
            <a:r>
              <a:rPr lang="en-US" altLang="en-US">
                <a:cs typeface="Arial" charset="0"/>
              </a:rPr>
              <a:t>	entangled state photons in the conjugate beam.</a:t>
            </a: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488" y="3935413"/>
            <a:ext cx="4173537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5"/>
          <p:cNvSpPr txBox="1">
            <a:spLocks noChangeArrowheads="1"/>
          </p:cNvSpPr>
          <p:nvPr/>
        </p:nvSpPr>
        <p:spPr bwMode="auto">
          <a:xfrm>
            <a:off x="3654425" y="3260725"/>
            <a:ext cx="79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/>
              <a:t>OPG</a:t>
            </a:r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6305550" y="3849688"/>
          <a:ext cx="436245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Document" r:id="rId4" imgW="3599688" imgH="1591056" progId="Word.Document.8">
                  <p:embed/>
                </p:oleObj>
              </mc:Choice>
              <mc:Fallback>
                <p:oleObj name="Document" r:id="rId4" imgW="3599688" imgH="1591056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3849688"/>
                        <a:ext cx="4362450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7"/>
          <p:cNvSpPr txBox="1">
            <a:spLocks noChangeArrowheads="1"/>
          </p:cNvSpPr>
          <p:nvPr/>
        </p:nvSpPr>
        <p:spPr bwMode="auto">
          <a:xfrm>
            <a:off x="7791450" y="3341688"/>
            <a:ext cx="163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400" b="1">
                <a:cs typeface="Arial" charset="0"/>
              </a:rPr>
              <a:t>Seeded Parametric</a:t>
            </a:r>
          </a:p>
          <a:p>
            <a:pPr algn="ctr"/>
            <a:r>
              <a:rPr lang="en-US" altLang="en-US" sz="1400" b="1">
                <a:cs typeface="Arial" charset="0"/>
              </a:rPr>
              <a:t>Down Conversion</a:t>
            </a:r>
          </a:p>
        </p:txBody>
      </p:sp>
      <p:sp>
        <p:nvSpPr>
          <p:cNvPr id="5134" name="Text Box 8"/>
          <p:cNvSpPr txBox="1">
            <a:spLocks noChangeArrowheads="1"/>
          </p:cNvSpPr>
          <p:nvPr/>
        </p:nvSpPr>
        <p:spPr bwMode="auto">
          <a:xfrm>
            <a:off x="6854825" y="3035300"/>
            <a:ext cx="79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/>
              <a:t>OPA</a:t>
            </a:r>
          </a:p>
        </p:txBody>
      </p:sp>
      <p:sp>
        <p:nvSpPr>
          <p:cNvPr id="5135" name="Text Box 9"/>
          <p:cNvSpPr txBox="1">
            <a:spLocks noChangeArrowheads="1"/>
          </p:cNvSpPr>
          <p:nvPr/>
        </p:nvSpPr>
        <p:spPr bwMode="auto">
          <a:xfrm>
            <a:off x="3125788" y="304800"/>
            <a:ext cx="550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66FF"/>
                </a:solidFill>
              </a:rPr>
              <a:t>Application: Absolute calibration of light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7550" y="2747963"/>
            <a:ext cx="370205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1" name="Text Box 3"/>
          <p:cNvSpPr txBox="1">
            <a:spLocks noChangeArrowheads="1"/>
          </p:cNvSpPr>
          <p:nvPr/>
        </p:nvSpPr>
        <p:spPr bwMode="auto">
          <a:xfrm>
            <a:off x="1992313" y="2481263"/>
            <a:ext cx="3340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cs typeface="Arial" charset="0"/>
              </a:rPr>
              <a:t>spontaneous parametric down conversion (PDC)</a:t>
            </a:r>
          </a:p>
        </p:txBody>
      </p:sp>
      <p:graphicFrame>
        <p:nvGraphicFramePr>
          <p:cNvPr id="6167" name="Object 23"/>
          <p:cNvGraphicFramePr>
            <a:graphicFrameLocks noChangeAspect="1"/>
          </p:cNvGraphicFramePr>
          <p:nvPr/>
        </p:nvGraphicFramePr>
        <p:xfrm>
          <a:off x="2881313" y="4192588"/>
          <a:ext cx="868362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Document" r:id="rId4" imgW="783336" imgH="786384" progId="Word.Document.8">
                  <p:embed/>
                </p:oleObj>
              </mc:Choice>
              <mc:Fallback>
                <p:oleObj name="Document" r:id="rId4" imgW="783336" imgH="786384" progId="Word.Document.8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4192588"/>
                        <a:ext cx="868362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72" name="Picture 5" descr="s02 BFXtl False Color 0p5s all PA'd"/>
          <p:cNvPicPr>
            <a:picLocks noChangeAspect="1" noChangeArrowheads="1"/>
          </p:cNvPicPr>
          <p:nvPr/>
        </p:nvPicPr>
        <p:blipFill>
          <a:blip r:embed="rId6">
            <a:lum bright="78000" contrast="84000"/>
          </a:blip>
          <a:srcRect/>
          <a:stretch>
            <a:fillRect/>
          </a:stretch>
        </p:blipFill>
        <p:spPr bwMode="auto">
          <a:xfrm>
            <a:off x="2003425" y="41910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3" name="Text Box 6"/>
          <p:cNvSpPr txBox="1">
            <a:spLocks noChangeArrowheads="1"/>
          </p:cNvSpPr>
          <p:nvPr/>
        </p:nvSpPr>
        <p:spPr bwMode="auto">
          <a:xfrm>
            <a:off x="3749675" y="4308475"/>
            <a:ext cx="1635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cs typeface="Arial" charset="0"/>
              </a:rPr>
              <a:t>images of broad band</a:t>
            </a:r>
          </a:p>
          <a:p>
            <a:r>
              <a:rPr lang="en-US" altLang="en-US" sz="1200" b="1">
                <a:cs typeface="Arial" charset="0"/>
              </a:rPr>
              <a:t>background produced</a:t>
            </a:r>
          </a:p>
          <a:p>
            <a:r>
              <a:rPr lang="en-US" altLang="en-US" sz="1200" b="1">
                <a:cs typeface="Arial" charset="0"/>
              </a:rPr>
              <a:t>by spontaneous PDC </a:t>
            </a:r>
          </a:p>
        </p:txBody>
      </p:sp>
      <p:graphicFrame>
        <p:nvGraphicFramePr>
          <p:cNvPr id="6168" name="Object 24"/>
          <p:cNvGraphicFramePr>
            <a:graphicFrameLocks noChangeAspect="1"/>
          </p:cNvGraphicFramePr>
          <p:nvPr/>
        </p:nvGraphicFramePr>
        <p:xfrm>
          <a:off x="6246813" y="2768600"/>
          <a:ext cx="3806825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Document" r:id="rId7" imgW="3599688" imgH="1591056" progId="Word.Document.8">
                  <p:embed/>
                </p:oleObj>
              </mc:Choice>
              <mc:Fallback>
                <p:oleObj name="Document" r:id="rId7" imgW="3599688" imgH="1591056" progId="Word.Documen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813" y="2768600"/>
                        <a:ext cx="3806825" cy="1479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" name="Text Box 8"/>
          <p:cNvSpPr txBox="1">
            <a:spLocks noChangeArrowheads="1"/>
          </p:cNvSpPr>
          <p:nvPr/>
        </p:nvSpPr>
        <p:spPr bwMode="auto">
          <a:xfrm>
            <a:off x="6176963" y="2481263"/>
            <a:ext cx="3876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en-US" sz="1200" b="1">
                <a:cs typeface="Arial" charset="0"/>
              </a:rPr>
              <a:t>stimulated or seeded parametric down conversion (PDC)</a:t>
            </a:r>
          </a:p>
        </p:txBody>
      </p:sp>
      <p:graphicFrame>
        <p:nvGraphicFramePr>
          <p:cNvPr id="6169" name="Object 25"/>
          <p:cNvGraphicFramePr>
            <a:graphicFrameLocks noChangeAspect="1"/>
          </p:cNvGraphicFramePr>
          <p:nvPr/>
        </p:nvGraphicFramePr>
        <p:xfrm>
          <a:off x="6234113" y="3937000"/>
          <a:ext cx="1135062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Photo Editor Photo" r:id="rId9" imgW="1561905" imgH="1561905" progId="">
                  <p:embed/>
                </p:oleObj>
              </mc:Choice>
              <mc:Fallback>
                <p:oleObj name="Photo Editor Photo" r:id="rId9" imgW="1561905" imgH="1561905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3" y="3937000"/>
                        <a:ext cx="1135062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5" name="Text Box 10"/>
          <p:cNvSpPr txBox="1">
            <a:spLocks noChangeArrowheads="1"/>
          </p:cNvSpPr>
          <p:nvPr/>
        </p:nvSpPr>
        <p:spPr bwMode="auto">
          <a:xfrm>
            <a:off x="7367588" y="4257675"/>
            <a:ext cx="2366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>
                <a:cs typeface="Arial" charset="0"/>
              </a:rPr>
              <a:t>images of seeded PDC against a</a:t>
            </a:r>
          </a:p>
          <a:p>
            <a:r>
              <a:rPr lang="en-US" altLang="en-US" sz="1200" b="1">
                <a:cs typeface="Arial" charset="0"/>
              </a:rPr>
              <a:t>narrow band ring of spontaneous</a:t>
            </a:r>
          </a:p>
          <a:p>
            <a:r>
              <a:rPr lang="en-US" altLang="en-US" sz="1200" b="1">
                <a:cs typeface="Arial" charset="0"/>
              </a:rPr>
              <a:t>PDC</a:t>
            </a:r>
          </a:p>
        </p:txBody>
      </p:sp>
      <p:sp>
        <p:nvSpPr>
          <p:cNvPr id="6176" name="Text Box 11"/>
          <p:cNvSpPr txBox="1">
            <a:spLocks noChangeArrowheads="1"/>
          </p:cNvSpPr>
          <p:nvPr/>
        </p:nvSpPr>
        <p:spPr bwMode="auto">
          <a:xfrm>
            <a:off x="2957513" y="1474788"/>
            <a:ext cx="5618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OPG                                           OPG + OPA</a:t>
            </a:r>
          </a:p>
        </p:txBody>
      </p:sp>
      <p:sp>
        <p:nvSpPr>
          <p:cNvPr id="6177" name="Text Box 12"/>
          <p:cNvSpPr txBox="1">
            <a:spLocks noChangeArrowheads="1"/>
          </p:cNvSpPr>
          <p:nvPr/>
        </p:nvSpPr>
        <p:spPr bwMode="auto">
          <a:xfrm>
            <a:off x="3125788" y="304800"/>
            <a:ext cx="550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66FF"/>
                </a:solidFill>
              </a:rPr>
              <a:t>Application: Absolute calibration of light sources</a:t>
            </a:r>
          </a:p>
        </p:txBody>
      </p:sp>
      <p:sp>
        <p:nvSpPr>
          <p:cNvPr id="6178" name="Text Box 13"/>
          <p:cNvSpPr txBox="1">
            <a:spLocks noChangeArrowheads="1"/>
          </p:cNvSpPr>
          <p:nvPr/>
        </p:nvSpPr>
        <p:spPr bwMode="auto">
          <a:xfrm>
            <a:off x="1524000" y="5319713"/>
            <a:ext cx="451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OPG = amplification of the vacuum fluctuation</a:t>
            </a:r>
          </a:p>
          <a:p>
            <a:pPr algn="ctr"/>
            <a:r>
              <a:rPr lang="en-US" altLang="en-US"/>
              <a:t>(source known = calibration source)</a:t>
            </a:r>
          </a:p>
        </p:txBody>
      </p:sp>
      <p:sp>
        <p:nvSpPr>
          <p:cNvPr id="6179" name="Text Box 14"/>
          <p:cNvSpPr txBox="1">
            <a:spLocks noChangeArrowheads="1"/>
          </p:cNvSpPr>
          <p:nvPr/>
        </p:nvSpPr>
        <p:spPr bwMode="auto">
          <a:xfrm>
            <a:off x="6713538" y="5335588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Seed to measure the gain</a:t>
            </a:r>
          </a:p>
        </p:txBody>
      </p:sp>
      <p:sp>
        <p:nvSpPr>
          <p:cNvPr id="6180" name="Text Box 16"/>
          <p:cNvSpPr txBox="1">
            <a:spLocks noChangeArrowheads="1"/>
          </p:cNvSpPr>
          <p:nvPr/>
        </p:nvSpPr>
        <p:spPr bwMode="auto">
          <a:xfrm>
            <a:off x="6294438" y="5713413"/>
            <a:ext cx="3754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Compare seed with ring</a:t>
            </a:r>
          </a:p>
          <a:p>
            <a:r>
              <a:rPr lang="en-US" altLang="en-US"/>
              <a:t>Ring intensity = vacuum photon x 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6661150" y="4932363"/>
            <a:ext cx="646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grpSp>
        <p:nvGrpSpPr>
          <p:cNvPr id="7189" name="Group 31"/>
          <p:cNvGrpSpPr>
            <a:grpSpLocks/>
          </p:cNvGrpSpPr>
          <p:nvPr/>
        </p:nvGrpSpPr>
        <p:grpSpPr bwMode="auto">
          <a:xfrm>
            <a:off x="1889125" y="3136900"/>
            <a:ext cx="4068763" cy="1970088"/>
            <a:chOff x="3875" y="806"/>
            <a:chExt cx="3010" cy="1241"/>
          </a:xfrm>
        </p:grpSpPr>
        <p:sp>
          <p:nvSpPr>
            <p:cNvPr id="7230" name="Oval 32" descr="25%"/>
            <p:cNvSpPr>
              <a:spLocks noChangeArrowheads="1"/>
            </p:cNvSpPr>
            <p:nvPr/>
          </p:nvSpPr>
          <p:spPr bwMode="auto">
            <a:xfrm>
              <a:off x="6449" y="1041"/>
              <a:ext cx="336" cy="699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31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231" name="Oval 33" descr="25%"/>
            <p:cNvSpPr>
              <a:spLocks noChangeArrowheads="1"/>
            </p:cNvSpPr>
            <p:nvPr/>
          </p:nvSpPr>
          <p:spPr bwMode="auto">
            <a:xfrm>
              <a:off x="6493" y="1104"/>
              <a:ext cx="247" cy="573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31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232" name="Oval 34" descr="25%"/>
            <p:cNvSpPr>
              <a:spLocks noChangeArrowheads="1"/>
            </p:cNvSpPr>
            <p:nvPr/>
          </p:nvSpPr>
          <p:spPr bwMode="auto">
            <a:xfrm>
              <a:off x="6522" y="1168"/>
              <a:ext cx="189" cy="445"/>
            </a:xfrm>
            <a:prstGeom prst="ellips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31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233" name="Oval 35" descr="25%"/>
            <p:cNvSpPr>
              <a:spLocks noChangeArrowheads="1"/>
            </p:cNvSpPr>
            <p:nvPr/>
          </p:nvSpPr>
          <p:spPr bwMode="auto">
            <a:xfrm>
              <a:off x="6542" y="1203"/>
              <a:ext cx="149" cy="376"/>
            </a:xfrm>
            <a:prstGeom prst="ellipse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234" name="Oval 36"/>
            <p:cNvSpPr>
              <a:spLocks noChangeArrowheads="1"/>
            </p:cNvSpPr>
            <p:nvPr/>
          </p:nvSpPr>
          <p:spPr bwMode="auto">
            <a:xfrm>
              <a:off x="6567" y="1266"/>
              <a:ext cx="99" cy="24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235" name="Rectangle 37"/>
            <p:cNvSpPr>
              <a:spLocks noChangeArrowheads="1"/>
            </p:cNvSpPr>
            <p:nvPr/>
          </p:nvSpPr>
          <p:spPr bwMode="auto">
            <a:xfrm>
              <a:off x="5028" y="1104"/>
              <a:ext cx="180" cy="5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236" name="Rectangle 38"/>
            <p:cNvSpPr>
              <a:spLocks noChangeArrowheads="1"/>
            </p:cNvSpPr>
            <p:nvPr/>
          </p:nvSpPr>
          <p:spPr bwMode="auto">
            <a:xfrm>
              <a:off x="3897" y="1221"/>
              <a:ext cx="873" cy="3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7237" name="Text Box 39"/>
            <p:cNvSpPr txBox="1">
              <a:spLocks noChangeArrowheads="1"/>
            </p:cNvSpPr>
            <p:nvPr/>
          </p:nvSpPr>
          <p:spPr bwMode="auto">
            <a:xfrm>
              <a:off x="3875" y="1269"/>
              <a:ext cx="8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Pump laser</a:t>
              </a:r>
            </a:p>
          </p:txBody>
        </p:sp>
        <p:sp>
          <p:nvSpPr>
            <p:cNvPr id="7238" name="Line 40"/>
            <p:cNvSpPr>
              <a:spLocks noChangeShapeType="1"/>
            </p:cNvSpPr>
            <p:nvPr/>
          </p:nvSpPr>
          <p:spPr bwMode="auto">
            <a:xfrm>
              <a:off x="4760" y="1380"/>
              <a:ext cx="1596" cy="0"/>
            </a:xfrm>
            <a:prstGeom prst="line">
              <a:avLst/>
            </a:prstGeom>
            <a:noFill/>
            <a:ln w="50800">
              <a:solidFill>
                <a:srgbClr val="80008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Line 41"/>
            <p:cNvSpPr>
              <a:spLocks noChangeShapeType="1"/>
            </p:cNvSpPr>
            <p:nvPr/>
          </p:nvSpPr>
          <p:spPr bwMode="auto">
            <a:xfrm flipV="1">
              <a:off x="5027" y="1176"/>
              <a:ext cx="1062" cy="229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Line 42"/>
            <p:cNvSpPr>
              <a:spLocks noChangeShapeType="1"/>
            </p:cNvSpPr>
            <p:nvPr/>
          </p:nvSpPr>
          <p:spPr bwMode="auto">
            <a:xfrm>
              <a:off x="5136" y="1380"/>
              <a:ext cx="975" cy="21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Line 43"/>
            <p:cNvSpPr>
              <a:spLocks noChangeShapeType="1"/>
            </p:cNvSpPr>
            <p:nvPr/>
          </p:nvSpPr>
          <p:spPr bwMode="auto">
            <a:xfrm flipV="1">
              <a:off x="5136" y="1134"/>
              <a:ext cx="205" cy="24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Line 44"/>
            <p:cNvSpPr>
              <a:spLocks noChangeShapeType="1"/>
            </p:cNvSpPr>
            <p:nvPr/>
          </p:nvSpPr>
          <p:spPr bwMode="auto">
            <a:xfrm>
              <a:off x="5140" y="1380"/>
              <a:ext cx="203" cy="2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Oval 45"/>
            <p:cNvSpPr>
              <a:spLocks noChangeArrowheads="1"/>
            </p:cNvSpPr>
            <p:nvPr/>
          </p:nvSpPr>
          <p:spPr bwMode="auto">
            <a:xfrm>
              <a:off x="5244" y="1208"/>
              <a:ext cx="96" cy="3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244" name="Oval 46"/>
            <p:cNvSpPr>
              <a:spLocks noChangeArrowheads="1"/>
            </p:cNvSpPr>
            <p:nvPr/>
          </p:nvSpPr>
          <p:spPr bwMode="auto">
            <a:xfrm>
              <a:off x="5655" y="1270"/>
              <a:ext cx="63" cy="224"/>
            </a:xfrm>
            <a:prstGeom prst="ellips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245" name="Oval 47" descr="25%"/>
            <p:cNvSpPr>
              <a:spLocks noChangeArrowheads="1"/>
            </p:cNvSpPr>
            <p:nvPr/>
          </p:nvSpPr>
          <p:spPr bwMode="auto">
            <a:xfrm>
              <a:off x="6596" y="1330"/>
              <a:ext cx="43" cy="119"/>
            </a:xfrm>
            <a:prstGeom prst="ellipse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31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246" name="Line 48"/>
            <p:cNvSpPr>
              <a:spLocks noChangeShapeType="1"/>
            </p:cNvSpPr>
            <p:nvPr/>
          </p:nvSpPr>
          <p:spPr bwMode="auto">
            <a:xfrm>
              <a:off x="6400" y="806"/>
              <a:ext cx="0" cy="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Line 49"/>
            <p:cNvSpPr>
              <a:spLocks noChangeShapeType="1"/>
            </p:cNvSpPr>
            <p:nvPr/>
          </p:nvSpPr>
          <p:spPr bwMode="auto">
            <a:xfrm>
              <a:off x="6409" y="812"/>
              <a:ext cx="476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Line 50"/>
            <p:cNvSpPr>
              <a:spLocks noChangeShapeType="1"/>
            </p:cNvSpPr>
            <p:nvPr/>
          </p:nvSpPr>
          <p:spPr bwMode="auto">
            <a:xfrm>
              <a:off x="6406" y="1772"/>
              <a:ext cx="476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0" name="Oval 51" descr="25%"/>
          <p:cNvSpPr>
            <a:spLocks noChangeArrowheads="1"/>
          </p:cNvSpPr>
          <p:nvPr/>
        </p:nvSpPr>
        <p:spPr bwMode="auto">
          <a:xfrm>
            <a:off x="9602788" y="3494088"/>
            <a:ext cx="454025" cy="1109662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1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91" name="Oval 52" descr="25%"/>
          <p:cNvSpPr>
            <a:spLocks noChangeArrowheads="1"/>
          </p:cNvSpPr>
          <p:nvPr/>
        </p:nvSpPr>
        <p:spPr bwMode="auto">
          <a:xfrm>
            <a:off x="9661525" y="3594100"/>
            <a:ext cx="334963" cy="909638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17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92" name="Oval 53" descr="25%"/>
          <p:cNvSpPr>
            <a:spLocks noChangeArrowheads="1"/>
          </p:cNvSpPr>
          <p:nvPr/>
        </p:nvSpPr>
        <p:spPr bwMode="auto">
          <a:xfrm>
            <a:off x="9701213" y="3695700"/>
            <a:ext cx="255587" cy="706438"/>
          </a:xfrm>
          <a:prstGeom prst="ellips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31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93" name="Oval 54" descr="25%"/>
          <p:cNvSpPr>
            <a:spLocks noChangeArrowheads="1"/>
          </p:cNvSpPr>
          <p:nvPr/>
        </p:nvSpPr>
        <p:spPr bwMode="auto">
          <a:xfrm>
            <a:off x="9728200" y="3751263"/>
            <a:ext cx="201613" cy="596900"/>
          </a:xfrm>
          <a:prstGeom prst="ellips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31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94" name="Oval 55"/>
          <p:cNvSpPr>
            <a:spLocks noChangeArrowheads="1"/>
          </p:cNvSpPr>
          <p:nvPr/>
        </p:nvSpPr>
        <p:spPr bwMode="auto">
          <a:xfrm>
            <a:off x="9761538" y="3851275"/>
            <a:ext cx="134937" cy="395288"/>
          </a:xfrm>
          <a:prstGeom prst="ellipse">
            <a:avLst/>
          </a:prstGeom>
          <a:solidFill>
            <a:schemeClr val="bg1"/>
          </a:solidFill>
          <a:ln w="31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95" name="Rectangle 56"/>
          <p:cNvSpPr>
            <a:spLocks noChangeArrowheads="1"/>
          </p:cNvSpPr>
          <p:nvPr/>
        </p:nvSpPr>
        <p:spPr bwMode="auto">
          <a:xfrm>
            <a:off x="7681913" y="3594100"/>
            <a:ext cx="242887" cy="933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96" name="Line 57"/>
          <p:cNvSpPr>
            <a:spLocks noChangeShapeType="1"/>
          </p:cNvSpPr>
          <p:nvPr/>
        </p:nvSpPr>
        <p:spPr bwMode="auto">
          <a:xfrm>
            <a:off x="7319963" y="4032250"/>
            <a:ext cx="2157412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7" name="Line 58"/>
          <p:cNvSpPr>
            <a:spLocks noChangeShapeType="1"/>
          </p:cNvSpPr>
          <p:nvPr/>
        </p:nvSpPr>
        <p:spPr bwMode="auto">
          <a:xfrm flipV="1">
            <a:off x="7851775" y="3648075"/>
            <a:ext cx="1430338" cy="4016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8" name="Line 59"/>
          <p:cNvSpPr>
            <a:spLocks noChangeShapeType="1"/>
          </p:cNvSpPr>
          <p:nvPr/>
        </p:nvSpPr>
        <p:spPr bwMode="auto">
          <a:xfrm>
            <a:off x="7827963" y="4049713"/>
            <a:ext cx="1317625" cy="3349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9" name="Line 60"/>
          <p:cNvSpPr>
            <a:spLocks noChangeShapeType="1"/>
          </p:cNvSpPr>
          <p:nvPr/>
        </p:nvSpPr>
        <p:spPr bwMode="auto">
          <a:xfrm flipV="1">
            <a:off x="7827963" y="3641725"/>
            <a:ext cx="276225" cy="390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00" name="Line 61"/>
          <p:cNvSpPr>
            <a:spLocks noChangeShapeType="1"/>
          </p:cNvSpPr>
          <p:nvPr/>
        </p:nvSpPr>
        <p:spPr bwMode="auto">
          <a:xfrm>
            <a:off x="7832725" y="4049713"/>
            <a:ext cx="274638" cy="387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01" name="Oval 62"/>
          <p:cNvSpPr>
            <a:spLocks noChangeArrowheads="1"/>
          </p:cNvSpPr>
          <p:nvPr/>
        </p:nvSpPr>
        <p:spPr bwMode="auto">
          <a:xfrm>
            <a:off x="7974013" y="3779838"/>
            <a:ext cx="128587" cy="5397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202" name="Oval 63"/>
          <p:cNvSpPr>
            <a:spLocks noChangeArrowheads="1"/>
          </p:cNvSpPr>
          <p:nvPr/>
        </p:nvSpPr>
        <p:spPr bwMode="auto">
          <a:xfrm>
            <a:off x="8516938" y="3862388"/>
            <a:ext cx="107950" cy="3746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203" name="Oval 64" descr="25%"/>
          <p:cNvSpPr>
            <a:spLocks noChangeArrowheads="1"/>
          </p:cNvSpPr>
          <p:nvPr/>
        </p:nvSpPr>
        <p:spPr bwMode="auto">
          <a:xfrm>
            <a:off x="9801225" y="3952875"/>
            <a:ext cx="58738" cy="188913"/>
          </a:xfrm>
          <a:prstGeom prst="ellips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317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204" name="Line 65"/>
          <p:cNvSpPr>
            <a:spLocks noChangeShapeType="1"/>
          </p:cNvSpPr>
          <p:nvPr/>
        </p:nvSpPr>
        <p:spPr bwMode="auto">
          <a:xfrm>
            <a:off x="9536113" y="3124200"/>
            <a:ext cx="0" cy="152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Line 66"/>
          <p:cNvSpPr>
            <a:spLocks noChangeShapeType="1"/>
          </p:cNvSpPr>
          <p:nvPr/>
        </p:nvSpPr>
        <p:spPr bwMode="auto">
          <a:xfrm>
            <a:off x="9548813" y="3130550"/>
            <a:ext cx="642937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Line 67"/>
          <p:cNvSpPr>
            <a:spLocks noChangeShapeType="1"/>
          </p:cNvSpPr>
          <p:nvPr/>
        </p:nvSpPr>
        <p:spPr bwMode="auto">
          <a:xfrm>
            <a:off x="9544050" y="4654550"/>
            <a:ext cx="642938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Line 68"/>
          <p:cNvSpPr>
            <a:spLocks noChangeShapeType="1"/>
          </p:cNvSpPr>
          <p:nvPr/>
        </p:nvSpPr>
        <p:spPr bwMode="auto">
          <a:xfrm>
            <a:off x="6718300" y="3749675"/>
            <a:ext cx="3084513" cy="8064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Line 69"/>
          <p:cNvSpPr>
            <a:spLocks noChangeShapeType="1"/>
          </p:cNvSpPr>
          <p:nvPr/>
        </p:nvSpPr>
        <p:spPr bwMode="auto">
          <a:xfrm>
            <a:off x="9202738" y="4389438"/>
            <a:ext cx="527050" cy="1397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Oval 70"/>
          <p:cNvSpPr>
            <a:spLocks noChangeArrowheads="1"/>
          </p:cNvSpPr>
          <p:nvPr/>
        </p:nvSpPr>
        <p:spPr bwMode="auto">
          <a:xfrm>
            <a:off x="9782175" y="4535488"/>
            <a:ext cx="46038" cy="460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210" name="Text Box 74"/>
          <p:cNvSpPr txBox="1">
            <a:spLocks noChangeArrowheads="1"/>
          </p:cNvSpPr>
          <p:nvPr/>
        </p:nvSpPr>
        <p:spPr bwMode="auto">
          <a:xfrm rot="907917">
            <a:off x="6665913" y="3511550"/>
            <a:ext cx="59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seed</a:t>
            </a:r>
          </a:p>
        </p:txBody>
      </p:sp>
      <p:grpSp>
        <p:nvGrpSpPr>
          <p:cNvPr id="7211" name="Group 76"/>
          <p:cNvGrpSpPr>
            <a:grpSpLocks/>
          </p:cNvGrpSpPr>
          <p:nvPr/>
        </p:nvGrpSpPr>
        <p:grpSpPr bwMode="auto">
          <a:xfrm rot="5400000">
            <a:off x="3879057" y="-746919"/>
            <a:ext cx="990600" cy="3646487"/>
            <a:chOff x="774" y="1738"/>
            <a:chExt cx="624" cy="2297"/>
          </a:xfrm>
        </p:grpSpPr>
        <p:sp>
          <p:nvSpPr>
            <p:cNvPr id="7225" name="Rectangle 77"/>
            <p:cNvSpPr>
              <a:spLocks noChangeArrowheads="1"/>
            </p:cNvSpPr>
            <p:nvPr/>
          </p:nvSpPr>
          <p:spPr bwMode="auto">
            <a:xfrm>
              <a:off x="774" y="2787"/>
              <a:ext cx="624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226" name="Line 78"/>
            <p:cNvSpPr>
              <a:spLocks noChangeShapeType="1"/>
            </p:cNvSpPr>
            <p:nvPr/>
          </p:nvSpPr>
          <p:spPr bwMode="auto">
            <a:xfrm>
              <a:off x="1083" y="2454"/>
              <a:ext cx="0" cy="1581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7" name="Oval 79"/>
            <p:cNvSpPr>
              <a:spLocks noChangeArrowheads="1"/>
            </p:cNvSpPr>
            <p:nvPr/>
          </p:nvSpPr>
          <p:spPr bwMode="auto">
            <a:xfrm>
              <a:off x="883" y="1738"/>
              <a:ext cx="393" cy="13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228" name="Line 80"/>
            <p:cNvSpPr>
              <a:spLocks noChangeShapeType="1"/>
            </p:cNvSpPr>
            <p:nvPr/>
          </p:nvSpPr>
          <p:spPr bwMode="auto">
            <a:xfrm flipH="1" flipV="1">
              <a:off x="862" y="1800"/>
              <a:ext cx="221" cy="10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Line 81"/>
            <p:cNvSpPr>
              <a:spLocks noChangeShapeType="1"/>
            </p:cNvSpPr>
            <p:nvPr/>
          </p:nvSpPr>
          <p:spPr bwMode="auto">
            <a:xfrm flipV="1">
              <a:off x="1076" y="1800"/>
              <a:ext cx="214" cy="10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186" name="Object 18"/>
          <p:cNvGraphicFramePr>
            <a:graphicFrameLocks noChangeAspect="1"/>
          </p:cNvGraphicFramePr>
          <p:nvPr/>
        </p:nvGraphicFramePr>
        <p:xfrm>
          <a:off x="6646863" y="1784350"/>
          <a:ext cx="15621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Photo Editor Photo" r:id="rId8" imgW="1561905" imgH="1561905" progId="">
                  <p:embed/>
                </p:oleObj>
              </mc:Choice>
              <mc:Fallback>
                <p:oleObj name="Photo Editor Photo" r:id="rId8" imgW="1561905" imgH="1561905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863" y="1784350"/>
                        <a:ext cx="15621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12" name="Group 83"/>
          <p:cNvGrpSpPr>
            <a:grpSpLocks/>
          </p:cNvGrpSpPr>
          <p:nvPr/>
        </p:nvGrpSpPr>
        <p:grpSpPr bwMode="auto">
          <a:xfrm rot="5400000">
            <a:off x="3799682" y="761206"/>
            <a:ext cx="1136650" cy="3646487"/>
            <a:chOff x="4456" y="1800"/>
            <a:chExt cx="716" cy="2297"/>
          </a:xfrm>
        </p:grpSpPr>
        <p:sp>
          <p:nvSpPr>
            <p:cNvPr id="7219" name="Rectangle 84"/>
            <p:cNvSpPr>
              <a:spLocks noChangeArrowheads="1"/>
            </p:cNvSpPr>
            <p:nvPr/>
          </p:nvSpPr>
          <p:spPr bwMode="auto">
            <a:xfrm>
              <a:off x="4456" y="2849"/>
              <a:ext cx="624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220" name="Line 85"/>
            <p:cNvSpPr>
              <a:spLocks noChangeShapeType="1"/>
            </p:cNvSpPr>
            <p:nvPr/>
          </p:nvSpPr>
          <p:spPr bwMode="auto">
            <a:xfrm>
              <a:off x="4765" y="2516"/>
              <a:ext cx="0" cy="1581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Line 86"/>
            <p:cNvSpPr>
              <a:spLocks noChangeShapeType="1"/>
            </p:cNvSpPr>
            <p:nvPr/>
          </p:nvSpPr>
          <p:spPr bwMode="auto">
            <a:xfrm flipH="1" flipV="1">
              <a:off x="4489" y="2124"/>
              <a:ext cx="683" cy="191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87"/>
            <p:cNvSpPr>
              <a:spLocks noChangeArrowheads="1"/>
            </p:cNvSpPr>
            <p:nvPr/>
          </p:nvSpPr>
          <p:spPr bwMode="auto">
            <a:xfrm>
              <a:off x="4565" y="1800"/>
              <a:ext cx="393" cy="138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7223" name="Line 88"/>
            <p:cNvSpPr>
              <a:spLocks noChangeShapeType="1"/>
            </p:cNvSpPr>
            <p:nvPr/>
          </p:nvSpPr>
          <p:spPr bwMode="auto">
            <a:xfrm flipH="1" flipV="1">
              <a:off x="4544" y="1862"/>
              <a:ext cx="221" cy="104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Line 89"/>
            <p:cNvSpPr>
              <a:spLocks noChangeShapeType="1"/>
            </p:cNvSpPr>
            <p:nvPr/>
          </p:nvSpPr>
          <p:spPr bwMode="auto">
            <a:xfrm flipV="1">
              <a:off x="4758" y="1862"/>
              <a:ext cx="214" cy="104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187" name="Object 19"/>
          <p:cNvGraphicFramePr>
            <a:graphicFrameLocks noChangeAspect="1"/>
          </p:cNvGraphicFramePr>
          <p:nvPr/>
        </p:nvGraphicFramePr>
        <p:xfrm>
          <a:off x="6629400" y="265113"/>
          <a:ext cx="15716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Photo Editor Photo" r:id="rId10" imgW="1571844" imgH="1571844" progId="">
                  <p:embed/>
                </p:oleObj>
              </mc:Choice>
              <mc:Fallback>
                <p:oleObj name="Photo Editor Photo" r:id="rId10" imgW="1571844" imgH="1571844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65113"/>
                        <a:ext cx="15716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3" name="Oval 91"/>
          <p:cNvSpPr>
            <a:spLocks noChangeArrowheads="1"/>
          </p:cNvSpPr>
          <p:nvPr/>
        </p:nvSpPr>
        <p:spPr bwMode="auto">
          <a:xfrm>
            <a:off x="7477125" y="903288"/>
            <a:ext cx="201613" cy="2095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214" name="Oval 92"/>
          <p:cNvSpPr>
            <a:spLocks noChangeArrowheads="1"/>
          </p:cNvSpPr>
          <p:nvPr/>
        </p:nvSpPr>
        <p:spPr bwMode="auto">
          <a:xfrm>
            <a:off x="7550150" y="2413000"/>
            <a:ext cx="201613" cy="2095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215" name="Text Box 93"/>
          <p:cNvSpPr txBox="1">
            <a:spLocks noChangeArrowheads="1"/>
          </p:cNvSpPr>
          <p:nvPr/>
        </p:nvSpPr>
        <p:spPr bwMode="auto">
          <a:xfrm>
            <a:off x="8861425" y="727075"/>
            <a:ext cx="142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>
                <a:latin typeface="Symbol" pitchFamily="18" charset="2"/>
                <a:cs typeface="Arial" charset="0"/>
              </a:rPr>
              <a:t>n</a:t>
            </a:r>
            <a:r>
              <a:rPr lang="en-US" altLang="en-US" sz="2400" baseline="-25000">
                <a:cs typeface="Arial" charset="0"/>
              </a:rPr>
              <a:t>s</a:t>
            </a:r>
            <a:r>
              <a:rPr lang="en-US" altLang="en-US" sz="2400">
                <a:cs typeface="Arial" charset="0"/>
              </a:rPr>
              <a:t>(</a:t>
            </a:r>
            <a:r>
              <a:rPr lang="en-US" altLang="en-US">
                <a:cs typeface="Arial" charset="0"/>
              </a:rPr>
              <a:t>IR OFF</a:t>
            </a:r>
            <a:r>
              <a:rPr lang="en-US" altLang="en-US" sz="2400">
                <a:cs typeface="Arial" charset="0"/>
              </a:rPr>
              <a:t>)</a:t>
            </a:r>
          </a:p>
        </p:txBody>
      </p:sp>
      <p:sp>
        <p:nvSpPr>
          <p:cNvPr id="7216" name="Text Box 94"/>
          <p:cNvSpPr txBox="1">
            <a:spLocks noChangeArrowheads="1"/>
          </p:cNvSpPr>
          <p:nvPr/>
        </p:nvSpPr>
        <p:spPr bwMode="auto">
          <a:xfrm>
            <a:off x="8986838" y="2220913"/>
            <a:ext cx="1331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>
                <a:latin typeface="Symbol" pitchFamily="18" charset="2"/>
                <a:cs typeface="Arial" charset="0"/>
              </a:rPr>
              <a:t>n</a:t>
            </a:r>
            <a:r>
              <a:rPr lang="en-US" altLang="en-US" sz="2400" baseline="-25000">
                <a:cs typeface="Arial" charset="0"/>
              </a:rPr>
              <a:t>s</a:t>
            </a:r>
            <a:r>
              <a:rPr lang="en-US" altLang="en-US" sz="2400">
                <a:cs typeface="Arial" charset="0"/>
              </a:rPr>
              <a:t>(</a:t>
            </a:r>
            <a:r>
              <a:rPr lang="en-US" altLang="en-US">
                <a:cs typeface="Arial" charset="0"/>
              </a:rPr>
              <a:t>IR ON</a:t>
            </a:r>
            <a:r>
              <a:rPr lang="en-US" altLang="en-US" sz="2400">
                <a:cs typeface="Arial" charset="0"/>
              </a:rPr>
              <a:t>)</a:t>
            </a:r>
          </a:p>
        </p:txBody>
      </p:sp>
      <p:sp>
        <p:nvSpPr>
          <p:cNvPr id="7217" name="Line 95"/>
          <p:cNvSpPr>
            <a:spLocks noChangeShapeType="1"/>
          </p:cNvSpPr>
          <p:nvPr/>
        </p:nvSpPr>
        <p:spPr bwMode="auto">
          <a:xfrm>
            <a:off x="7704138" y="998538"/>
            <a:ext cx="1136650" cy="122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8" name="Line 96"/>
          <p:cNvSpPr>
            <a:spLocks noChangeShapeType="1"/>
          </p:cNvSpPr>
          <p:nvPr/>
        </p:nvSpPr>
        <p:spPr bwMode="auto">
          <a:xfrm>
            <a:off x="7786688" y="2508250"/>
            <a:ext cx="1136650" cy="122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2368550" y="1793875"/>
            <a:ext cx="6715125" cy="1347788"/>
            <a:chOff x="589280" y="2397760"/>
            <a:chExt cx="10529449" cy="2113280"/>
          </a:xfrm>
        </p:grpSpPr>
        <p:sp>
          <p:nvSpPr>
            <p:cNvPr id="3" name="Rectangle 2"/>
            <p:cNvSpPr/>
            <p:nvPr/>
          </p:nvSpPr>
          <p:spPr>
            <a:xfrm rot="720000" flipV="1">
              <a:off x="6526098" y="3901200"/>
              <a:ext cx="4592631" cy="420665"/>
            </a:xfrm>
            <a:prstGeom prst="rect">
              <a:avLst/>
            </a:prstGeom>
            <a:gradFill>
              <a:gsLst>
                <a:gs pos="49000">
                  <a:schemeClr val="accent4">
                    <a:lumMod val="60000"/>
                    <a:lumOff val="40000"/>
                  </a:schemeClr>
                </a:gs>
                <a:gs pos="5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16200000" scaled="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-720000">
              <a:off x="6526409" y="2433041"/>
              <a:ext cx="4592320" cy="420414"/>
            </a:xfrm>
            <a:prstGeom prst="rect">
              <a:avLst/>
            </a:prstGeom>
            <a:gradFill flip="none" rotWithShape="1">
              <a:gsLst>
                <a:gs pos="49000">
                  <a:srgbClr val="FF0000">
                    <a:lumMod val="96000"/>
                    <a:alpha val="78000"/>
                  </a:srgbClr>
                </a:gs>
                <a:gs pos="5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81913" y="2397760"/>
              <a:ext cx="1939111" cy="21132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808" name="TextBox 5"/>
            <p:cNvSpPr txBox="1">
              <a:spLocks noChangeArrowheads="1"/>
            </p:cNvSpPr>
            <p:nvPr/>
          </p:nvSpPr>
          <p:spPr bwMode="auto">
            <a:xfrm flipH="1">
              <a:off x="5181601" y="3060803"/>
              <a:ext cx="2176257" cy="579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cs typeface="Arial" charset="0"/>
                </a:rPr>
                <a:t>CRYSTAL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9280" y="2554577"/>
              <a:ext cx="4592633" cy="1747376"/>
            </a:xfrm>
            <a:prstGeom prst="rect">
              <a:avLst/>
            </a:prstGeom>
            <a:gradFill flip="none" rotWithShape="1">
              <a:gsLst>
                <a:gs pos="49000">
                  <a:srgbClr val="0070C0"/>
                </a:gs>
                <a:gs pos="79000">
                  <a:srgbClr val="B2D2EB"/>
                </a:gs>
                <a:gs pos="2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3794" name="Picture 7" descr="\documentclass{article}&#10;\usepackage{amsmath}&#10;\pagestyle{empty}&#10;\begin{document}&#10;\noindent&#10;Second order:\\&#10;$\omega_3  \rightarrow \omega_1 + \omega_2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6088" y="1909763"/>
            <a:ext cx="14906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8" descr="\documentclass{article}&#10;\usepackage{amsmath}&#10;\pagestyle{empty}&#10;\begin{document}&#10;\noindent&#10;$\omega_3 $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949575" y="2401888"/>
            <a:ext cx="5175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9" descr="\documentclass{article}&#10;\usepackage{amsmath}&#10;\pagestyle{empty}&#10;\begin{document}&#10;\noindent&#10;$\omega_1 $&#10;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578850" y="1874838"/>
            <a:ext cx="5000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" descr="\documentclass{article}&#10;\usepackage{amsmath}&#10;\pagestyle{empty}&#10;\begin{document}&#10;\noindent&#10;$\omega_2 $&#10;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566150" y="2695575"/>
            <a:ext cx="5127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11"/>
          <p:cNvSpPr txBox="1">
            <a:spLocks noChangeArrowheads="1"/>
          </p:cNvSpPr>
          <p:nvPr/>
        </p:nvSpPr>
        <p:spPr bwMode="auto">
          <a:xfrm>
            <a:off x="333375" y="3709988"/>
            <a:ext cx="297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PUMP FREQUENCY COMB</a:t>
            </a:r>
          </a:p>
        </p:txBody>
      </p:sp>
      <p:sp>
        <p:nvSpPr>
          <p:cNvPr id="33799" name="TextBox 12"/>
          <p:cNvSpPr txBox="1">
            <a:spLocks noChangeArrowheads="1"/>
          </p:cNvSpPr>
          <p:nvPr/>
        </p:nvSpPr>
        <p:spPr bwMode="auto">
          <a:xfrm>
            <a:off x="4148138" y="3709988"/>
            <a:ext cx="660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charset="0"/>
              </a:rPr>
              <a:t>IN TIME DOMAIN, EACH PUMP PULSE CREATES A SIGNAL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82650" y="2679700"/>
            <a:ext cx="211138" cy="836613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9207500" y="2216150"/>
            <a:ext cx="1006475" cy="140493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2" name="TextBox 1"/>
          <p:cNvSpPr txBox="1">
            <a:spLocks noChangeArrowheads="1"/>
          </p:cNvSpPr>
          <p:nvPr/>
        </p:nvSpPr>
        <p:spPr bwMode="auto">
          <a:xfrm>
            <a:off x="2525713" y="322263"/>
            <a:ext cx="72659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SECOND ORDER OPO FOR FREQUENCY COMB GENERATORS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Line 132"/>
          <p:cNvSpPr>
            <a:spLocks noChangeShapeType="1"/>
          </p:cNvSpPr>
          <p:nvPr/>
        </p:nvSpPr>
        <p:spPr bwMode="auto">
          <a:xfrm flipV="1">
            <a:off x="8208963" y="2413000"/>
            <a:ext cx="3490912" cy="15875"/>
          </a:xfrm>
          <a:prstGeom prst="line">
            <a:avLst/>
          </a:prstGeom>
          <a:noFill/>
          <a:ln w="38100" cmpd="dbl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8" name="Line 24"/>
          <p:cNvSpPr>
            <a:spLocks noChangeShapeType="1"/>
          </p:cNvSpPr>
          <p:nvPr/>
        </p:nvSpPr>
        <p:spPr bwMode="auto">
          <a:xfrm rot="1920000" flipH="1">
            <a:off x="7789863" y="2451100"/>
            <a:ext cx="955675" cy="2206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Line 23"/>
          <p:cNvSpPr>
            <a:spLocks noChangeShapeType="1"/>
          </p:cNvSpPr>
          <p:nvPr/>
        </p:nvSpPr>
        <p:spPr bwMode="auto">
          <a:xfrm rot="1920000" flipH="1">
            <a:off x="8996363" y="4033838"/>
            <a:ext cx="1265237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Line 29"/>
          <p:cNvSpPr>
            <a:spLocks noChangeShapeType="1"/>
          </p:cNvSpPr>
          <p:nvPr/>
        </p:nvSpPr>
        <p:spPr bwMode="auto">
          <a:xfrm rot="1920000">
            <a:off x="8713788" y="2754313"/>
            <a:ext cx="125412" cy="53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30"/>
          <p:cNvSpPr>
            <a:spLocks noChangeShapeType="1"/>
          </p:cNvSpPr>
          <p:nvPr/>
        </p:nvSpPr>
        <p:spPr bwMode="auto">
          <a:xfrm rot="1920000">
            <a:off x="8948738" y="3913188"/>
            <a:ext cx="76200" cy="3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Line 31"/>
          <p:cNvSpPr>
            <a:spLocks noChangeShapeType="1"/>
          </p:cNvSpPr>
          <p:nvPr/>
        </p:nvSpPr>
        <p:spPr bwMode="auto">
          <a:xfrm rot="1920000">
            <a:off x="8558213" y="2978150"/>
            <a:ext cx="661987" cy="796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23" name="Group 32"/>
          <p:cNvGrpSpPr>
            <a:grpSpLocks/>
          </p:cNvGrpSpPr>
          <p:nvPr/>
        </p:nvGrpSpPr>
        <p:grpSpPr bwMode="auto">
          <a:xfrm rot="1920000">
            <a:off x="8634413" y="2606675"/>
            <a:ext cx="285750" cy="301625"/>
            <a:chOff x="1914" y="2211"/>
            <a:chExt cx="439" cy="409"/>
          </a:xfrm>
        </p:grpSpPr>
        <p:sp>
          <p:nvSpPr>
            <p:cNvPr id="34911" name="Line 33"/>
            <p:cNvSpPr>
              <a:spLocks noChangeShapeType="1"/>
            </p:cNvSpPr>
            <p:nvPr/>
          </p:nvSpPr>
          <p:spPr bwMode="auto">
            <a:xfrm rot="1268482" flipV="1">
              <a:off x="1980" y="2211"/>
              <a:ext cx="192" cy="3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2" name="Line 34"/>
            <p:cNvSpPr>
              <a:spLocks noChangeShapeType="1"/>
            </p:cNvSpPr>
            <p:nvPr/>
          </p:nvSpPr>
          <p:spPr bwMode="auto">
            <a:xfrm rot="1268482" flipH="1" flipV="1">
              <a:off x="2157" y="2281"/>
              <a:ext cx="196" cy="3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3" name="Line 35"/>
            <p:cNvSpPr>
              <a:spLocks noChangeShapeType="1"/>
            </p:cNvSpPr>
            <p:nvPr/>
          </p:nvSpPr>
          <p:spPr bwMode="auto">
            <a:xfrm rot="1268482">
              <a:off x="1914" y="2567"/>
              <a:ext cx="3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4" name="Group 36"/>
          <p:cNvGrpSpPr>
            <a:grpSpLocks/>
          </p:cNvGrpSpPr>
          <p:nvPr/>
        </p:nvGrpSpPr>
        <p:grpSpPr bwMode="auto">
          <a:xfrm rot="1920000">
            <a:off x="8888413" y="3773488"/>
            <a:ext cx="279400" cy="290512"/>
            <a:chOff x="2664" y="3108"/>
            <a:chExt cx="438" cy="401"/>
          </a:xfrm>
        </p:grpSpPr>
        <p:sp>
          <p:nvSpPr>
            <p:cNvPr id="34908" name="Line 37"/>
            <p:cNvSpPr>
              <a:spLocks noChangeShapeType="1"/>
            </p:cNvSpPr>
            <p:nvPr/>
          </p:nvSpPr>
          <p:spPr bwMode="auto">
            <a:xfrm rot="1268482" flipH="1" flipV="1">
              <a:off x="2716" y="3153"/>
              <a:ext cx="3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9" name="Line 38"/>
            <p:cNvSpPr>
              <a:spLocks noChangeShapeType="1"/>
            </p:cNvSpPr>
            <p:nvPr/>
          </p:nvSpPr>
          <p:spPr bwMode="auto">
            <a:xfrm rot="1268482" flipH="1">
              <a:off x="2844" y="3177"/>
              <a:ext cx="192" cy="3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10" name="Line 39"/>
            <p:cNvSpPr>
              <a:spLocks noChangeShapeType="1"/>
            </p:cNvSpPr>
            <p:nvPr/>
          </p:nvSpPr>
          <p:spPr bwMode="auto">
            <a:xfrm rot="1268482">
              <a:off x="2664" y="3108"/>
              <a:ext cx="192" cy="3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5" name="Line 25"/>
          <p:cNvSpPr>
            <a:spLocks noChangeShapeType="1"/>
          </p:cNvSpPr>
          <p:nvPr/>
        </p:nvSpPr>
        <p:spPr bwMode="auto">
          <a:xfrm flipH="1">
            <a:off x="5516563" y="2436813"/>
            <a:ext cx="3101975" cy="708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26" name="Group 2"/>
          <p:cNvGrpSpPr>
            <a:grpSpLocks/>
          </p:cNvGrpSpPr>
          <p:nvPr/>
        </p:nvGrpSpPr>
        <p:grpSpPr bwMode="auto">
          <a:xfrm rot="600240" flipH="1">
            <a:off x="7747000" y="2347913"/>
            <a:ext cx="539750" cy="196850"/>
            <a:chOff x="4459" y="138"/>
            <a:chExt cx="614" cy="197"/>
          </a:xfrm>
        </p:grpSpPr>
        <p:sp>
          <p:nvSpPr>
            <p:cNvPr id="34902" name="Rectangle 3"/>
            <p:cNvSpPr>
              <a:spLocks noChangeArrowheads="1"/>
            </p:cNvSpPr>
            <p:nvPr/>
          </p:nvSpPr>
          <p:spPr bwMode="auto">
            <a:xfrm>
              <a:off x="5017" y="143"/>
              <a:ext cx="50" cy="19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Arial" charset="0"/>
              </a:endParaRPr>
            </a:p>
          </p:txBody>
        </p:sp>
        <p:sp>
          <p:nvSpPr>
            <p:cNvPr id="34903" name="Arc 4"/>
            <p:cNvSpPr>
              <a:spLocks/>
            </p:cNvSpPr>
            <p:nvPr/>
          </p:nvSpPr>
          <p:spPr bwMode="auto">
            <a:xfrm>
              <a:off x="4459" y="138"/>
              <a:ext cx="566" cy="197"/>
            </a:xfrm>
            <a:custGeom>
              <a:avLst/>
              <a:gdLst>
                <a:gd name="T0" fmla="*/ 0 w 21600"/>
                <a:gd name="T1" fmla="*/ 0 h 13218"/>
                <a:gd name="T2" fmla="*/ 0 w 21600"/>
                <a:gd name="T3" fmla="*/ 0 h 13218"/>
                <a:gd name="T4" fmla="*/ 0 w 21600"/>
                <a:gd name="T5" fmla="*/ 0 h 1321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3218"/>
                <a:gd name="T11" fmla="*/ 21600 w 21600"/>
                <a:gd name="T12" fmla="*/ 13218 h 132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3218" fill="none" extrusionOk="0">
                  <a:moveTo>
                    <a:pt x="20573" y="0"/>
                  </a:moveTo>
                  <a:cubicBezTo>
                    <a:pt x="21253" y="2127"/>
                    <a:pt x="21600" y="4346"/>
                    <a:pt x="21600" y="6580"/>
                  </a:cubicBezTo>
                  <a:cubicBezTo>
                    <a:pt x="21600" y="8833"/>
                    <a:pt x="21247" y="11073"/>
                    <a:pt x="20554" y="13217"/>
                  </a:cubicBezTo>
                </a:path>
                <a:path w="21600" h="13218" stroke="0" extrusionOk="0">
                  <a:moveTo>
                    <a:pt x="20573" y="0"/>
                  </a:moveTo>
                  <a:cubicBezTo>
                    <a:pt x="21253" y="2127"/>
                    <a:pt x="21600" y="4346"/>
                    <a:pt x="21600" y="6580"/>
                  </a:cubicBezTo>
                  <a:cubicBezTo>
                    <a:pt x="21600" y="8833"/>
                    <a:pt x="21247" y="11073"/>
                    <a:pt x="20554" y="13217"/>
                  </a:cubicBezTo>
                  <a:lnTo>
                    <a:pt x="0" y="6580"/>
                  </a:lnTo>
                  <a:lnTo>
                    <a:pt x="20573" y="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04" name="Group 5"/>
            <p:cNvGrpSpPr>
              <a:grpSpLocks/>
            </p:cNvGrpSpPr>
            <p:nvPr/>
          </p:nvGrpSpPr>
          <p:grpSpPr bwMode="auto">
            <a:xfrm>
              <a:off x="4996" y="141"/>
              <a:ext cx="77" cy="191"/>
              <a:chOff x="3998" y="1325"/>
              <a:chExt cx="77" cy="191"/>
            </a:xfrm>
          </p:grpSpPr>
          <p:sp>
            <p:nvSpPr>
              <p:cNvPr id="34905" name="Line 6"/>
              <p:cNvSpPr>
                <a:spLocks noChangeShapeType="1"/>
              </p:cNvSpPr>
              <p:nvPr/>
            </p:nvSpPr>
            <p:spPr bwMode="auto">
              <a:xfrm>
                <a:off x="3998" y="1325"/>
                <a:ext cx="7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6" name="Line 7"/>
              <p:cNvSpPr>
                <a:spLocks noChangeShapeType="1"/>
              </p:cNvSpPr>
              <p:nvPr/>
            </p:nvSpPr>
            <p:spPr bwMode="auto">
              <a:xfrm>
                <a:off x="4001" y="1516"/>
                <a:ext cx="7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7" name="Line 8"/>
              <p:cNvSpPr>
                <a:spLocks noChangeShapeType="1"/>
              </p:cNvSpPr>
              <p:nvPr/>
            </p:nvSpPr>
            <p:spPr bwMode="auto">
              <a:xfrm>
                <a:off x="4075" y="1325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27" name="AutoShape 16"/>
          <p:cNvSpPr>
            <a:spLocks noChangeArrowheads="1"/>
          </p:cNvSpPr>
          <p:nvPr/>
        </p:nvSpPr>
        <p:spPr bwMode="auto">
          <a:xfrm rot="1569515">
            <a:off x="8139113" y="2381250"/>
            <a:ext cx="104775" cy="66675"/>
          </a:xfrm>
          <a:prstGeom prst="parallelogram">
            <a:avLst>
              <a:gd name="adj" fmla="val 39286"/>
            </a:avLst>
          </a:prstGeom>
          <a:solidFill>
            <a:srgbClr val="FF33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cs typeface="Arial" charset="0"/>
            </a:endParaRPr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 flipV="1">
            <a:off x="8226425" y="2428875"/>
            <a:ext cx="3937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8"/>
          <p:cNvSpPr>
            <a:spLocks noChangeShapeType="1"/>
          </p:cNvSpPr>
          <p:nvPr/>
        </p:nvSpPr>
        <p:spPr bwMode="auto">
          <a:xfrm flipV="1">
            <a:off x="7796213" y="2393950"/>
            <a:ext cx="361950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30" name="Group 54"/>
          <p:cNvGrpSpPr>
            <a:grpSpLocks/>
          </p:cNvGrpSpPr>
          <p:nvPr/>
        </p:nvGrpSpPr>
        <p:grpSpPr bwMode="auto">
          <a:xfrm rot="-303737">
            <a:off x="8118475" y="2363788"/>
            <a:ext cx="539750" cy="196850"/>
            <a:chOff x="4459" y="138"/>
            <a:chExt cx="614" cy="197"/>
          </a:xfrm>
        </p:grpSpPr>
        <p:sp>
          <p:nvSpPr>
            <p:cNvPr id="34896" name="Rectangle 55"/>
            <p:cNvSpPr>
              <a:spLocks noChangeArrowheads="1"/>
            </p:cNvSpPr>
            <p:nvPr/>
          </p:nvSpPr>
          <p:spPr bwMode="auto">
            <a:xfrm>
              <a:off x="5017" y="143"/>
              <a:ext cx="50" cy="19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cs typeface="Arial" charset="0"/>
              </a:endParaRPr>
            </a:p>
          </p:txBody>
        </p:sp>
        <p:sp>
          <p:nvSpPr>
            <p:cNvPr id="34897" name="Arc 56"/>
            <p:cNvSpPr>
              <a:spLocks/>
            </p:cNvSpPr>
            <p:nvPr/>
          </p:nvSpPr>
          <p:spPr bwMode="auto">
            <a:xfrm>
              <a:off x="4459" y="138"/>
              <a:ext cx="566" cy="197"/>
            </a:xfrm>
            <a:custGeom>
              <a:avLst/>
              <a:gdLst>
                <a:gd name="T0" fmla="*/ 0 w 21600"/>
                <a:gd name="T1" fmla="*/ 0 h 13218"/>
                <a:gd name="T2" fmla="*/ 0 w 21600"/>
                <a:gd name="T3" fmla="*/ 0 h 13218"/>
                <a:gd name="T4" fmla="*/ 0 w 21600"/>
                <a:gd name="T5" fmla="*/ 0 h 1321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3218"/>
                <a:gd name="T11" fmla="*/ 21600 w 21600"/>
                <a:gd name="T12" fmla="*/ 13218 h 132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3218" fill="none" extrusionOk="0">
                  <a:moveTo>
                    <a:pt x="20573" y="0"/>
                  </a:moveTo>
                  <a:cubicBezTo>
                    <a:pt x="21253" y="2127"/>
                    <a:pt x="21600" y="4346"/>
                    <a:pt x="21600" y="6580"/>
                  </a:cubicBezTo>
                  <a:cubicBezTo>
                    <a:pt x="21600" y="8833"/>
                    <a:pt x="21247" y="11073"/>
                    <a:pt x="20554" y="13217"/>
                  </a:cubicBezTo>
                </a:path>
                <a:path w="21600" h="13218" stroke="0" extrusionOk="0">
                  <a:moveTo>
                    <a:pt x="20573" y="0"/>
                  </a:moveTo>
                  <a:cubicBezTo>
                    <a:pt x="21253" y="2127"/>
                    <a:pt x="21600" y="4346"/>
                    <a:pt x="21600" y="6580"/>
                  </a:cubicBezTo>
                  <a:cubicBezTo>
                    <a:pt x="21600" y="8833"/>
                    <a:pt x="21247" y="11073"/>
                    <a:pt x="20554" y="13217"/>
                  </a:cubicBezTo>
                  <a:lnTo>
                    <a:pt x="0" y="6580"/>
                  </a:lnTo>
                  <a:lnTo>
                    <a:pt x="20573" y="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98" name="Group 57"/>
            <p:cNvGrpSpPr>
              <a:grpSpLocks/>
            </p:cNvGrpSpPr>
            <p:nvPr/>
          </p:nvGrpSpPr>
          <p:grpSpPr bwMode="auto">
            <a:xfrm>
              <a:off x="4996" y="141"/>
              <a:ext cx="77" cy="191"/>
              <a:chOff x="3998" y="1325"/>
              <a:chExt cx="77" cy="191"/>
            </a:xfrm>
          </p:grpSpPr>
          <p:sp>
            <p:nvSpPr>
              <p:cNvPr id="34899" name="Line 58"/>
              <p:cNvSpPr>
                <a:spLocks noChangeShapeType="1"/>
              </p:cNvSpPr>
              <p:nvPr/>
            </p:nvSpPr>
            <p:spPr bwMode="auto">
              <a:xfrm>
                <a:off x="3998" y="1325"/>
                <a:ext cx="7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0" name="Line 59"/>
              <p:cNvSpPr>
                <a:spLocks noChangeShapeType="1"/>
              </p:cNvSpPr>
              <p:nvPr/>
            </p:nvSpPr>
            <p:spPr bwMode="auto">
              <a:xfrm>
                <a:off x="4001" y="1516"/>
                <a:ext cx="7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1" name="Line 60"/>
              <p:cNvSpPr>
                <a:spLocks noChangeShapeType="1"/>
              </p:cNvSpPr>
              <p:nvPr/>
            </p:nvSpPr>
            <p:spPr bwMode="auto">
              <a:xfrm>
                <a:off x="4075" y="1325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31" name="Text Box 81"/>
          <p:cNvSpPr txBox="1">
            <a:spLocks noChangeArrowheads="1"/>
          </p:cNvSpPr>
          <p:nvPr/>
        </p:nvSpPr>
        <p:spPr bwMode="auto">
          <a:xfrm>
            <a:off x="7894638" y="2085975"/>
            <a:ext cx="579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cs typeface="Arial" charset="0"/>
              </a:rPr>
              <a:t>Gain</a:t>
            </a:r>
          </a:p>
        </p:txBody>
      </p:sp>
      <p:grpSp>
        <p:nvGrpSpPr>
          <p:cNvPr id="34832" name="Group 8"/>
          <p:cNvGrpSpPr>
            <a:grpSpLocks/>
          </p:cNvGrpSpPr>
          <p:nvPr/>
        </p:nvGrpSpPr>
        <p:grpSpPr bwMode="auto">
          <a:xfrm>
            <a:off x="9405938" y="3868738"/>
            <a:ext cx="749300" cy="779462"/>
            <a:chOff x="7882085" y="4083577"/>
            <a:chExt cx="1124792" cy="1169461"/>
          </a:xfrm>
        </p:grpSpPr>
        <p:sp>
          <p:nvSpPr>
            <p:cNvPr id="4" name="Arc 3"/>
            <p:cNvSpPr/>
            <p:nvPr/>
          </p:nvSpPr>
          <p:spPr>
            <a:xfrm>
              <a:off x="7882085" y="4083577"/>
              <a:ext cx="1124792" cy="1169461"/>
            </a:xfrm>
            <a:prstGeom prst="arc">
              <a:avLst>
                <a:gd name="adj1" fmla="val 9584689"/>
                <a:gd name="adj2" fmla="val 1461256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" name="Straight Connector 5"/>
            <p:cNvCxnSpPr>
              <a:endCxn id="4" idx="2"/>
            </p:cNvCxnSpPr>
            <p:nvPr/>
          </p:nvCxnSpPr>
          <p:spPr>
            <a:xfrm flipV="1">
              <a:off x="7920214" y="4147885"/>
              <a:ext cx="266900" cy="7431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 flipH="1">
            <a:off x="10160000" y="4162425"/>
            <a:ext cx="149225" cy="4619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1080000">
            <a:off x="10236200" y="4295775"/>
            <a:ext cx="182563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35" name="TextBox 6"/>
          <p:cNvSpPr txBox="1">
            <a:spLocks noChangeArrowheads="1"/>
          </p:cNvSpPr>
          <p:nvPr/>
        </p:nvSpPr>
        <p:spPr bwMode="auto">
          <a:xfrm>
            <a:off x="9958388" y="3754438"/>
            <a:ext cx="639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MQW</a:t>
            </a:r>
          </a:p>
        </p:txBody>
      </p:sp>
      <p:cxnSp>
        <p:nvCxnSpPr>
          <p:cNvPr id="67" name="Straight Connector 66"/>
          <p:cNvCxnSpPr/>
          <p:nvPr/>
        </p:nvCxnSpPr>
        <p:spPr>
          <a:xfrm rot="5400000" flipH="1">
            <a:off x="7319962" y="2633663"/>
            <a:ext cx="409575" cy="10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7" name="Text Box 133"/>
          <p:cNvSpPr txBox="1">
            <a:spLocks noChangeArrowheads="1"/>
          </p:cNvSpPr>
          <p:nvPr/>
        </p:nvSpPr>
        <p:spPr bwMode="auto">
          <a:xfrm>
            <a:off x="8855075" y="2097088"/>
            <a:ext cx="2451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7 W pump beam 532 nm</a:t>
            </a:r>
          </a:p>
        </p:txBody>
      </p:sp>
      <p:sp>
        <p:nvSpPr>
          <p:cNvPr id="34838" name="Line 139"/>
          <p:cNvSpPr>
            <a:spLocks noChangeShapeType="1"/>
          </p:cNvSpPr>
          <p:nvPr/>
        </p:nvSpPr>
        <p:spPr bwMode="auto">
          <a:xfrm>
            <a:off x="10153650" y="4014788"/>
            <a:ext cx="12065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9" name="TextBox 6"/>
          <p:cNvSpPr txBox="1">
            <a:spLocks noChangeArrowheads="1"/>
          </p:cNvSpPr>
          <p:nvPr/>
        </p:nvSpPr>
        <p:spPr bwMode="auto">
          <a:xfrm>
            <a:off x="9304338" y="4492625"/>
            <a:ext cx="579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cs typeface="Arial" charset="0"/>
              </a:rPr>
              <a:t>Piezo</a:t>
            </a:r>
          </a:p>
        </p:txBody>
      </p:sp>
      <p:sp>
        <p:nvSpPr>
          <p:cNvPr id="34840" name="Line 142"/>
          <p:cNvSpPr>
            <a:spLocks noChangeShapeType="1"/>
          </p:cNvSpPr>
          <p:nvPr/>
        </p:nvSpPr>
        <p:spPr bwMode="auto">
          <a:xfrm flipV="1">
            <a:off x="9858375" y="4486275"/>
            <a:ext cx="460375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47" name="Group 102"/>
          <p:cNvGrpSpPr>
            <a:grpSpLocks/>
          </p:cNvGrpSpPr>
          <p:nvPr/>
        </p:nvGrpSpPr>
        <p:grpSpPr bwMode="auto">
          <a:xfrm>
            <a:off x="3043238" y="1730375"/>
            <a:ext cx="4552950" cy="1636713"/>
            <a:chOff x="1917" y="1006"/>
            <a:chExt cx="2868" cy="1031"/>
          </a:xfrm>
        </p:grpSpPr>
        <p:grpSp>
          <p:nvGrpSpPr>
            <p:cNvPr id="34865" name="Group 147"/>
            <p:cNvGrpSpPr>
              <a:grpSpLocks/>
            </p:cNvGrpSpPr>
            <p:nvPr/>
          </p:nvGrpSpPr>
          <p:grpSpPr bwMode="auto">
            <a:xfrm rot="20580000" flipH="1">
              <a:off x="3974" y="1670"/>
              <a:ext cx="340" cy="124"/>
              <a:chOff x="4459" y="138"/>
              <a:chExt cx="614" cy="197"/>
            </a:xfrm>
          </p:grpSpPr>
          <p:sp>
            <p:nvSpPr>
              <p:cNvPr id="34888" name="Rectangle 3"/>
              <p:cNvSpPr>
                <a:spLocks noChangeArrowheads="1"/>
              </p:cNvSpPr>
              <p:nvPr/>
            </p:nvSpPr>
            <p:spPr bwMode="auto">
              <a:xfrm>
                <a:off x="5017" y="143"/>
                <a:ext cx="50" cy="190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cs typeface="Arial" charset="0"/>
                </a:endParaRPr>
              </a:p>
            </p:txBody>
          </p:sp>
          <p:sp>
            <p:nvSpPr>
              <p:cNvPr id="34889" name="Arc 4"/>
              <p:cNvSpPr>
                <a:spLocks/>
              </p:cNvSpPr>
              <p:nvPr/>
            </p:nvSpPr>
            <p:spPr bwMode="auto">
              <a:xfrm>
                <a:off x="4459" y="138"/>
                <a:ext cx="566" cy="197"/>
              </a:xfrm>
              <a:custGeom>
                <a:avLst/>
                <a:gdLst>
                  <a:gd name="T0" fmla="*/ 0 w 21600"/>
                  <a:gd name="T1" fmla="*/ 0 h 13218"/>
                  <a:gd name="T2" fmla="*/ 0 w 21600"/>
                  <a:gd name="T3" fmla="*/ 0 h 13218"/>
                  <a:gd name="T4" fmla="*/ 0 w 21600"/>
                  <a:gd name="T5" fmla="*/ 0 h 1321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3218"/>
                  <a:gd name="T11" fmla="*/ 21600 w 21600"/>
                  <a:gd name="T12" fmla="*/ 13218 h 132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3218" fill="none" extrusionOk="0">
                    <a:moveTo>
                      <a:pt x="20573" y="0"/>
                    </a:moveTo>
                    <a:cubicBezTo>
                      <a:pt x="21253" y="2127"/>
                      <a:pt x="21600" y="4346"/>
                      <a:pt x="21600" y="6580"/>
                    </a:cubicBezTo>
                    <a:cubicBezTo>
                      <a:pt x="21600" y="8833"/>
                      <a:pt x="21247" y="11073"/>
                      <a:pt x="20554" y="13217"/>
                    </a:cubicBezTo>
                  </a:path>
                  <a:path w="21600" h="13218" stroke="0" extrusionOk="0">
                    <a:moveTo>
                      <a:pt x="20573" y="0"/>
                    </a:moveTo>
                    <a:cubicBezTo>
                      <a:pt x="21253" y="2127"/>
                      <a:pt x="21600" y="4346"/>
                      <a:pt x="21600" y="6580"/>
                    </a:cubicBezTo>
                    <a:cubicBezTo>
                      <a:pt x="21600" y="8833"/>
                      <a:pt x="21247" y="11073"/>
                      <a:pt x="20554" y="13217"/>
                    </a:cubicBezTo>
                    <a:lnTo>
                      <a:pt x="0" y="6580"/>
                    </a:lnTo>
                    <a:lnTo>
                      <a:pt x="20573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90" name="Group 5"/>
              <p:cNvGrpSpPr>
                <a:grpSpLocks/>
              </p:cNvGrpSpPr>
              <p:nvPr/>
            </p:nvGrpSpPr>
            <p:grpSpPr bwMode="auto">
              <a:xfrm>
                <a:off x="4996" y="141"/>
                <a:ext cx="77" cy="191"/>
                <a:chOff x="3998" y="1325"/>
                <a:chExt cx="77" cy="191"/>
              </a:xfrm>
            </p:grpSpPr>
            <p:sp>
              <p:nvSpPr>
                <p:cNvPr id="34891" name="Line 6"/>
                <p:cNvSpPr>
                  <a:spLocks noChangeShapeType="1"/>
                </p:cNvSpPr>
                <p:nvPr/>
              </p:nvSpPr>
              <p:spPr bwMode="auto">
                <a:xfrm>
                  <a:off x="3998" y="1325"/>
                  <a:ext cx="7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92" name="Line 7"/>
                <p:cNvSpPr>
                  <a:spLocks noChangeShapeType="1"/>
                </p:cNvSpPr>
                <p:nvPr/>
              </p:nvSpPr>
              <p:spPr bwMode="auto">
                <a:xfrm>
                  <a:off x="4001" y="1516"/>
                  <a:ext cx="7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93" name="Line 8"/>
                <p:cNvSpPr>
                  <a:spLocks noChangeShapeType="1"/>
                </p:cNvSpPr>
                <p:nvPr/>
              </p:nvSpPr>
              <p:spPr bwMode="auto">
                <a:xfrm>
                  <a:off x="4075" y="1325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4866" name="Line 17"/>
            <p:cNvSpPr>
              <a:spLocks noChangeShapeType="1"/>
            </p:cNvSpPr>
            <p:nvPr/>
          </p:nvSpPr>
          <p:spPr bwMode="auto">
            <a:xfrm rot="20760000" flipV="1">
              <a:off x="4266" y="1684"/>
              <a:ext cx="248" cy="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7" name="Line 18"/>
            <p:cNvSpPr>
              <a:spLocks noChangeShapeType="1"/>
            </p:cNvSpPr>
            <p:nvPr/>
          </p:nvSpPr>
          <p:spPr bwMode="auto">
            <a:xfrm rot="20760000" flipV="1">
              <a:off x="3998" y="1748"/>
              <a:ext cx="228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68" name="Group 54"/>
            <p:cNvGrpSpPr>
              <a:grpSpLocks/>
            </p:cNvGrpSpPr>
            <p:nvPr/>
          </p:nvGrpSpPr>
          <p:grpSpPr bwMode="auto">
            <a:xfrm rot="-300000">
              <a:off x="4203" y="1606"/>
              <a:ext cx="340" cy="124"/>
              <a:chOff x="4459" y="138"/>
              <a:chExt cx="614" cy="197"/>
            </a:xfrm>
          </p:grpSpPr>
          <p:sp>
            <p:nvSpPr>
              <p:cNvPr id="34882" name="Rectangle 55"/>
              <p:cNvSpPr>
                <a:spLocks noChangeArrowheads="1"/>
              </p:cNvSpPr>
              <p:nvPr/>
            </p:nvSpPr>
            <p:spPr bwMode="auto">
              <a:xfrm>
                <a:off x="5017" y="143"/>
                <a:ext cx="50" cy="190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>
                  <a:cs typeface="Arial" charset="0"/>
                </a:endParaRPr>
              </a:p>
            </p:txBody>
          </p:sp>
          <p:sp>
            <p:nvSpPr>
              <p:cNvPr id="34883" name="Arc 56"/>
              <p:cNvSpPr>
                <a:spLocks/>
              </p:cNvSpPr>
              <p:nvPr/>
            </p:nvSpPr>
            <p:spPr bwMode="auto">
              <a:xfrm>
                <a:off x="4459" y="138"/>
                <a:ext cx="566" cy="197"/>
              </a:xfrm>
              <a:custGeom>
                <a:avLst/>
                <a:gdLst>
                  <a:gd name="T0" fmla="*/ 0 w 21600"/>
                  <a:gd name="T1" fmla="*/ 0 h 13218"/>
                  <a:gd name="T2" fmla="*/ 0 w 21600"/>
                  <a:gd name="T3" fmla="*/ 0 h 13218"/>
                  <a:gd name="T4" fmla="*/ 0 w 21600"/>
                  <a:gd name="T5" fmla="*/ 0 h 1321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3218"/>
                  <a:gd name="T11" fmla="*/ 21600 w 21600"/>
                  <a:gd name="T12" fmla="*/ 13218 h 132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3218" fill="none" extrusionOk="0">
                    <a:moveTo>
                      <a:pt x="20573" y="0"/>
                    </a:moveTo>
                    <a:cubicBezTo>
                      <a:pt x="21253" y="2127"/>
                      <a:pt x="21600" y="4346"/>
                      <a:pt x="21600" y="6580"/>
                    </a:cubicBezTo>
                    <a:cubicBezTo>
                      <a:pt x="21600" y="8833"/>
                      <a:pt x="21247" y="11073"/>
                      <a:pt x="20554" y="13217"/>
                    </a:cubicBezTo>
                  </a:path>
                  <a:path w="21600" h="13218" stroke="0" extrusionOk="0">
                    <a:moveTo>
                      <a:pt x="20573" y="0"/>
                    </a:moveTo>
                    <a:cubicBezTo>
                      <a:pt x="21253" y="2127"/>
                      <a:pt x="21600" y="4346"/>
                      <a:pt x="21600" y="6580"/>
                    </a:cubicBezTo>
                    <a:cubicBezTo>
                      <a:pt x="21600" y="8833"/>
                      <a:pt x="21247" y="11073"/>
                      <a:pt x="20554" y="13217"/>
                    </a:cubicBezTo>
                    <a:lnTo>
                      <a:pt x="0" y="6580"/>
                    </a:lnTo>
                    <a:lnTo>
                      <a:pt x="20573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84" name="Group 57"/>
              <p:cNvGrpSpPr>
                <a:grpSpLocks/>
              </p:cNvGrpSpPr>
              <p:nvPr/>
            </p:nvGrpSpPr>
            <p:grpSpPr bwMode="auto">
              <a:xfrm>
                <a:off x="4996" y="141"/>
                <a:ext cx="77" cy="191"/>
                <a:chOff x="3998" y="1325"/>
                <a:chExt cx="77" cy="191"/>
              </a:xfrm>
            </p:grpSpPr>
            <p:sp>
              <p:nvSpPr>
                <p:cNvPr id="34885" name="Line 58"/>
                <p:cNvSpPr>
                  <a:spLocks noChangeShapeType="1"/>
                </p:cNvSpPr>
                <p:nvPr/>
              </p:nvSpPr>
              <p:spPr bwMode="auto">
                <a:xfrm>
                  <a:off x="3998" y="1325"/>
                  <a:ext cx="7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86" name="Line 59"/>
                <p:cNvSpPr>
                  <a:spLocks noChangeShapeType="1"/>
                </p:cNvSpPr>
                <p:nvPr/>
              </p:nvSpPr>
              <p:spPr bwMode="auto">
                <a:xfrm>
                  <a:off x="4001" y="1516"/>
                  <a:ext cx="7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87" name="Line 60"/>
                <p:cNvSpPr>
                  <a:spLocks noChangeShapeType="1"/>
                </p:cNvSpPr>
                <p:nvPr/>
              </p:nvSpPr>
              <p:spPr bwMode="auto">
                <a:xfrm>
                  <a:off x="4075" y="1325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4869" name="Text Box 81"/>
            <p:cNvSpPr txBox="1">
              <a:spLocks noChangeArrowheads="1"/>
            </p:cNvSpPr>
            <p:nvPr/>
          </p:nvSpPr>
          <p:spPr bwMode="auto">
            <a:xfrm rot="-840000">
              <a:off x="4046" y="1845"/>
              <a:ext cx="4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400">
                  <a:cs typeface="Arial" charset="0"/>
                </a:rPr>
                <a:t>PPLN</a:t>
              </a:r>
            </a:p>
          </p:txBody>
        </p:sp>
        <p:sp>
          <p:nvSpPr>
            <p:cNvPr id="34870" name="Line 120"/>
            <p:cNvSpPr>
              <a:spLocks noChangeShapeType="1"/>
            </p:cNvSpPr>
            <p:nvPr/>
          </p:nvSpPr>
          <p:spPr bwMode="auto">
            <a:xfrm flipH="1" flipV="1">
              <a:off x="1917" y="1646"/>
              <a:ext cx="2586" cy="1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Line 121"/>
            <p:cNvSpPr>
              <a:spLocks noChangeShapeType="1"/>
            </p:cNvSpPr>
            <p:nvPr/>
          </p:nvSpPr>
          <p:spPr bwMode="auto">
            <a:xfrm flipH="1" flipV="1">
              <a:off x="2311" y="1072"/>
              <a:ext cx="2439" cy="30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Line 122"/>
            <p:cNvSpPr>
              <a:spLocks noChangeShapeType="1"/>
            </p:cNvSpPr>
            <p:nvPr/>
          </p:nvSpPr>
          <p:spPr bwMode="auto">
            <a:xfrm flipV="1">
              <a:off x="4003" y="1382"/>
              <a:ext cx="755" cy="39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Line 123"/>
            <p:cNvSpPr>
              <a:spLocks noChangeShapeType="1"/>
            </p:cNvSpPr>
            <p:nvPr/>
          </p:nvSpPr>
          <p:spPr bwMode="auto">
            <a:xfrm>
              <a:off x="1930" y="1645"/>
              <a:ext cx="1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4" name="Line 124"/>
            <p:cNvSpPr>
              <a:spLocks noChangeShapeType="1"/>
            </p:cNvSpPr>
            <p:nvPr/>
          </p:nvSpPr>
          <p:spPr bwMode="auto">
            <a:xfrm>
              <a:off x="2317" y="1075"/>
              <a:ext cx="157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5" name="Line 125"/>
            <p:cNvSpPr>
              <a:spLocks noChangeShapeType="1"/>
            </p:cNvSpPr>
            <p:nvPr/>
          </p:nvSpPr>
          <p:spPr bwMode="auto">
            <a:xfrm>
              <a:off x="1930" y="1645"/>
              <a:ext cx="1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6" name="Line 126"/>
            <p:cNvSpPr>
              <a:spLocks noChangeShapeType="1"/>
            </p:cNvSpPr>
            <p:nvPr/>
          </p:nvSpPr>
          <p:spPr bwMode="auto">
            <a:xfrm>
              <a:off x="2317" y="1075"/>
              <a:ext cx="157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Line 127"/>
            <p:cNvSpPr>
              <a:spLocks noChangeShapeType="1"/>
            </p:cNvSpPr>
            <p:nvPr/>
          </p:nvSpPr>
          <p:spPr bwMode="auto">
            <a:xfrm rot="-5400000">
              <a:off x="1852" y="1645"/>
              <a:ext cx="14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Line 128"/>
            <p:cNvSpPr>
              <a:spLocks noChangeShapeType="1"/>
            </p:cNvSpPr>
            <p:nvPr/>
          </p:nvSpPr>
          <p:spPr bwMode="auto">
            <a:xfrm rot="16200000" flipH="1">
              <a:off x="4675" y="1357"/>
              <a:ext cx="185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9" name="Line 129"/>
            <p:cNvSpPr>
              <a:spLocks noChangeShapeType="1"/>
            </p:cNvSpPr>
            <p:nvPr/>
          </p:nvSpPr>
          <p:spPr bwMode="auto">
            <a:xfrm rot="-5400000">
              <a:off x="2239" y="1075"/>
              <a:ext cx="157" cy="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0" name="Rectangle 130"/>
            <p:cNvSpPr>
              <a:spLocks noChangeArrowheads="1"/>
            </p:cNvSpPr>
            <p:nvPr/>
          </p:nvSpPr>
          <p:spPr bwMode="auto">
            <a:xfrm rot="-657180">
              <a:off x="4193" y="1694"/>
              <a:ext cx="106" cy="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34881" name="Line 126"/>
            <p:cNvSpPr>
              <a:spLocks noChangeShapeType="1"/>
            </p:cNvSpPr>
            <p:nvPr/>
          </p:nvSpPr>
          <p:spPr bwMode="auto">
            <a:xfrm flipV="1">
              <a:off x="4203" y="1748"/>
              <a:ext cx="36" cy="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7" name="Group 176"/>
          <p:cNvGrpSpPr>
            <a:grpSpLocks/>
          </p:cNvGrpSpPr>
          <p:nvPr/>
        </p:nvGrpSpPr>
        <p:grpSpPr bwMode="auto">
          <a:xfrm>
            <a:off x="2511425" y="1236663"/>
            <a:ext cx="4064000" cy="1420812"/>
            <a:chOff x="2511425" y="1236663"/>
            <a:chExt cx="4064000" cy="1420812"/>
          </a:xfrm>
        </p:grpSpPr>
        <p:sp>
          <p:nvSpPr>
            <p:cNvPr id="34845" name="Line 40"/>
            <p:cNvSpPr>
              <a:spLocks noChangeShapeType="1"/>
            </p:cNvSpPr>
            <p:nvPr/>
          </p:nvSpPr>
          <p:spPr bwMode="auto">
            <a:xfrm rot="-3043365">
              <a:off x="6323013" y="2106613"/>
              <a:ext cx="322262" cy="809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Line 41"/>
            <p:cNvSpPr>
              <a:spLocks noChangeShapeType="1"/>
            </p:cNvSpPr>
            <p:nvPr/>
          </p:nvSpPr>
          <p:spPr bwMode="auto">
            <a:xfrm rot="16821742" flipH="1">
              <a:off x="5933282" y="1935956"/>
              <a:ext cx="1042988" cy="1873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Line 42"/>
            <p:cNvSpPr>
              <a:spLocks noChangeShapeType="1"/>
            </p:cNvSpPr>
            <p:nvPr/>
          </p:nvSpPr>
          <p:spPr bwMode="auto">
            <a:xfrm rot="16821742" flipH="1">
              <a:off x="5561012" y="1968501"/>
              <a:ext cx="1025525" cy="18415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8" name="Line 43"/>
            <p:cNvSpPr>
              <a:spLocks noChangeShapeType="1"/>
            </p:cNvSpPr>
            <p:nvPr/>
          </p:nvSpPr>
          <p:spPr bwMode="auto">
            <a:xfrm rot="11421742" flipH="1">
              <a:off x="6078538" y="2527300"/>
              <a:ext cx="371475" cy="857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9" name="Line 44"/>
            <p:cNvSpPr>
              <a:spLocks noChangeShapeType="1"/>
            </p:cNvSpPr>
            <p:nvPr/>
          </p:nvSpPr>
          <p:spPr bwMode="auto">
            <a:xfrm rot="1190757" flipH="1">
              <a:off x="6435725" y="2425700"/>
              <a:ext cx="77788" cy="2317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0" name="Line 45"/>
            <p:cNvSpPr>
              <a:spLocks noChangeShapeType="1"/>
            </p:cNvSpPr>
            <p:nvPr/>
          </p:nvSpPr>
          <p:spPr bwMode="auto">
            <a:xfrm rot="11421742" flipH="1">
              <a:off x="5748338" y="1446213"/>
              <a:ext cx="711200" cy="16351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Line 46"/>
            <p:cNvSpPr>
              <a:spLocks noChangeShapeType="1"/>
            </p:cNvSpPr>
            <p:nvPr/>
          </p:nvSpPr>
          <p:spPr bwMode="auto">
            <a:xfrm rot="17390757" flipH="1">
              <a:off x="6031707" y="2493169"/>
              <a:ext cx="88900" cy="2047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Line 47"/>
            <p:cNvSpPr>
              <a:spLocks noChangeShapeType="1"/>
            </p:cNvSpPr>
            <p:nvPr/>
          </p:nvSpPr>
          <p:spPr bwMode="auto">
            <a:xfrm rot="17390757" flipH="1">
              <a:off x="6017419" y="1407319"/>
              <a:ext cx="88900" cy="2047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Text Box 48"/>
            <p:cNvSpPr txBox="1">
              <a:spLocks noChangeArrowheads="1"/>
            </p:cNvSpPr>
            <p:nvPr/>
          </p:nvSpPr>
          <p:spPr bwMode="auto">
            <a:xfrm rot="-57928">
              <a:off x="5424488" y="1411288"/>
              <a:ext cx="400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>
                  <a:cs typeface="Arial" charset="0"/>
                </a:rPr>
                <a:t>D</a:t>
              </a:r>
              <a:r>
                <a:rPr lang="en-US" altLang="en-US" sz="1600" baseline="-25000">
                  <a:cs typeface="Arial" charset="0"/>
                </a:rPr>
                <a:t>b</a:t>
              </a:r>
            </a:p>
          </p:txBody>
        </p:sp>
        <p:grpSp>
          <p:nvGrpSpPr>
            <p:cNvPr id="34854" name="Group 49"/>
            <p:cNvGrpSpPr>
              <a:grpSpLocks/>
            </p:cNvGrpSpPr>
            <p:nvPr/>
          </p:nvGrpSpPr>
          <p:grpSpPr bwMode="auto">
            <a:xfrm rot="21539675" flipH="1">
              <a:off x="5480050" y="1379538"/>
              <a:ext cx="258763" cy="369887"/>
              <a:chOff x="593" y="1313"/>
              <a:chExt cx="196" cy="247"/>
            </a:xfrm>
          </p:grpSpPr>
          <p:sp>
            <p:nvSpPr>
              <p:cNvPr id="34861" name="Arc 50"/>
              <p:cNvSpPr>
                <a:spLocks/>
              </p:cNvSpPr>
              <p:nvPr/>
            </p:nvSpPr>
            <p:spPr bwMode="auto">
              <a:xfrm>
                <a:off x="662" y="1318"/>
                <a:ext cx="127" cy="242"/>
              </a:xfrm>
              <a:custGeom>
                <a:avLst/>
                <a:gdLst>
                  <a:gd name="T0" fmla="*/ 0 w 25597"/>
                  <a:gd name="T1" fmla="*/ 0 h 43200"/>
                  <a:gd name="T2" fmla="*/ 0 w 25597"/>
                  <a:gd name="T3" fmla="*/ 0 h 43200"/>
                  <a:gd name="T4" fmla="*/ 0 w 25597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5597"/>
                  <a:gd name="T10" fmla="*/ 0 h 43200"/>
                  <a:gd name="T11" fmla="*/ 25597 w 25597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597" h="43200" fill="none" extrusionOk="0">
                    <a:moveTo>
                      <a:pt x="3997" y="0"/>
                    </a:moveTo>
                    <a:cubicBezTo>
                      <a:pt x="15926" y="0"/>
                      <a:pt x="25597" y="9670"/>
                      <a:pt x="25597" y="21600"/>
                    </a:cubicBezTo>
                    <a:cubicBezTo>
                      <a:pt x="25597" y="33529"/>
                      <a:pt x="15926" y="43200"/>
                      <a:pt x="3997" y="43200"/>
                    </a:cubicBezTo>
                    <a:cubicBezTo>
                      <a:pt x="2655" y="43200"/>
                      <a:pt x="1317" y="43075"/>
                      <a:pt x="0" y="42826"/>
                    </a:cubicBezTo>
                  </a:path>
                  <a:path w="25597" h="43200" stroke="0" extrusionOk="0">
                    <a:moveTo>
                      <a:pt x="3997" y="0"/>
                    </a:moveTo>
                    <a:cubicBezTo>
                      <a:pt x="15926" y="0"/>
                      <a:pt x="25597" y="9670"/>
                      <a:pt x="25597" y="21600"/>
                    </a:cubicBezTo>
                    <a:cubicBezTo>
                      <a:pt x="25597" y="33529"/>
                      <a:pt x="15926" y="43200"/>
                      <a:pt x="3997" y="43200"/>
                    </a:cubicBezTo>
                    <a:cubicBezTo>
                      <a:pt x="2655" y="43200"/>
                      <a:pt x="1317" y="43075"/>
                      <a:pt x="0" y="42826"/>
                    </a:cubicBezTo>
                    <a:lnTo>
                      <a:pt x="3997" y="21600"/>
                    </a:lnTo>
                    <a:lnTo>
                      <a:pt x="3997" y="0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2" name="Line 51"/>
              <p:cNvSpPr>
                <a:spLocks noChangeShapeType="1"/>
              </p:cNvSpPr>
              <p:nvPr/>
            </p:nvSpPr>
            <p:spPr bwMode="auto">
              <a:xfrm flipH="1">
                <a:off x="595" y="1318"/>
                <a:ext cx="8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3" name="Line 52"/>
              <p:cNvSpPr>
                <a:spLocks noChangeShapeType="1"/>
              </p:cNvSpPr>
              <p:nvPr/>
            </p:nvSpPr>
            <p:spPr bwMode="auto">
              <a:xfrm flipH="1">
                <a:off x="596" y="1560"/>
                <a:ext cx="8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4" name="Line 53"/>
              <p:cNvSpPr>
                <a:spLocks noChangeShapeType="1"/>
              </p:cNvSpPr>
              <p:nvPr/>
            </p:nvSpPr>
            <p:spPr bwMode="auto">
              <a:xfrm flipV="1">
                <a:off x="593" y="1313"/>
                <a:ext cx="0" cy="24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55" name="Line 80"/>
            <p:cNvSpPr>
              <a:spLocks noChangeShapeType="1"/>
            </p:cNvSpPr>
            <p:nvPr/>
          </p:nvSpPr>
          <p:spPr bwMode="auto">
            <a:xfrm rot="17390757" flipH="1">
              <a:off x="6428582" y="1410494"/>
              <a:ext cx="88900" cy="2047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Text Box 129"/>
            <p:cNvSpPr txBox="1">
              <a:spLocks noChangeArrowheads="1"/>
            </p:cNvSpPr>
            <p:nvPr/>
          </p:nvSpPr>
          <p:spPr bwMode="auto">
            <a:xfrm>
              <a:off x="3832225" y="1236663"/>
              <a:ext cx="14795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cs typeface="Arial" charset="0"/>
                </a:rPr>
                <a:t>Beat note detector</a:t>
              </a:r>
            </a:p>
          </p:txBody>
        </p:sp>
        <p:sp>
          <p:nvSpPr>
            <p:cNvPr id="34857" name="Text Box 134"/>
            <p:cNvSpPr txBox="1">
              <a:spLocks noChangeArrowheads="1"/>
            </p:cNvSpPr>
            <p:nvPr/>
          </p:nvSpPr>
          <p:spPr bwMode="auto">
            <a:xfrm>
              <a:off x="4195763" y="2095500"/>
              <a:ext cx="1314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OPO  cavity</a:t>
              </a:r>
            </a:p>
          </p:txBody>
        </p:sp>
        <p:sp>
          <p:nvSpPr>
            <p:cNvPr id="34858" name="Rectangle 27"/>
            <p:cNvSpPr>
              <a:spLocks noChangeArrowheads="1"/>
            </p:cNvSpPr>
            <p:nvPr/>
          </p:nvSpPr>
          <p:spPr bwMode="auto">
            <a:xfrm rot="4389309">
              <a:off x="4055269" y="1661319"/>
              <a:ext cx="66675" cy="461963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altLang="en-US">
                <a:cs typeface="Arial" charset="0"/>
              </a:endParaRPr>
            </a:p>
          </p:txBody>
        </p:sp>
        <p:sp>
          <p:nvSpPr>
            <p:cNvPr id="34859" name="Text Box 136"/>
            <p:cNvSpPr txBox="1">
              <a:spLocks noChangeArrowheads="1"/>
            </p:cNvSpPr>
            <p:nvPr/>
          </p:nvSpPr>
          <p:spPr bwMode="auto">
            <a:xfrm>
              <a:off x="2511425" y="1970088"/>
              <a:ext cx="14636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cs typeface="Arial" charset="0"/>
                </a:rPr>
                <a:t>Lithium niobate modulator</a:t>
              </a:r>
            </a:p>
          </p:txBody>
        </p:sp>
        <p:sp>
          <p:nvSpPr>
            <p:cNvPr id="34860" name="Line 138"/>
            <p:cNvSpPr>
              <a:spLocks noChangeShapeType="1"/>
            </p:cNvSpPr>
            <p:nvPr/>
          </p:nvSpPr>
          <p:spPr bwMode="auto">
            <a:xfrm flipV="1">
              <a:off x="3706813" y="2047875"/>
              <a:ext cx="266700" cy="231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43" name="TextBox 1"/>
          <p:cNvSpPr txBox="1">
            <a:spLocks noChangeArrowheads="1"/>
          </p:cNvSpPr>
          <p:nvPr/>
        </p:nvSpPr>
        <p:spPr bwMode="auto">
          <a:xfrm>
            <a:off x="3652838" y="393700"/>
            <a:ext cx="10364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SECOND ORDER OPO FOR FREQUENCY COMB GENERATORS</a:t>
            </a:r>
          </a:p>
        </p:txBody>
      </p:sp>
      <p:sp>
        <p:nvSpPr>
          <p:cNvPr id="34844" name="TextBox 1"/>
          <p:cNvSpPr txBox="1">
            <a:spLocks noChangeArrowheads="1"/>
          </p:cNvSpPr>
          <p:nvPr/>
        </p:nvSpPr>
        <p:spPr bwMode="auto">
          <a:xfrm>
            <a:off x="1939925" y="3940175"/>
            <a:ext cx="6467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charset="0"/>
              </a:rPr>
              <a:t>No spontaneous emission noise</a:t>
            </a:r>
          </a:p>
          <a:p>
            <a:r>
              <a:rPr lang="en-US">
                <a:cs typeface="Arial" charset="0"/>
              </a:rPr>
              <a:t>Creation of correlated frequency combs of the same repetition rate.</a:t>
            </a:r>
          </a:p>
          <a:p>
            <a:r>
              <a:rPr lang="en-US">
                <a:cs typeface="Arial" charset="0"/>
              </a:rPr>
              <a:t>Adjustable CEO difference between combs</a:t>
            </a:r>
          </a:p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2614613" y="393700"/>
            <a:ext cx="6875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THIRD ORDER OPO FOR FREQUENCY COMB GENERATORS</a:t>
            </a:r>
          </a:p>
        </p:txBody>
      </p:sp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2368550" y="1793875"/>
            <a:ext cx="6715125" cy="1347788"/>
            <a:chOff x="589280" y="2397760"/>
            <a:chExt cx="10529449" cy="2113280"/>
          </a:xfrm>
        </p:grpSpPr>
        <p:sp>
          <p:nvSpPr>
            <p:cNvPr id="4" name="Rectangle 3"/>
            <p:cNvSpPr/>
            <p:nvPr/>
          </p:nvSpPr>
          <p:spPr>
            <a:xfrm rot="720000" flipV="1">
              <a:off x="6526098" y="3901200"/>
              <a:ext cx="4592631" cy="420665"/>
            </a:xfrm>
            <a:prstGeom prst="rect">
              <a:avLst/>
            </a:prstGeom>
            <a:gradFill>
              <a:gsLst>
                <a:gs pos="49000">
                  <a:schemeClr val="accent4">
                    <a:lumMod val="60000"/>
                    <a:lumOff val="40000"/>
                  </a:schemeClr>
                </a:gs>
                <a:gs pos="5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16200000" scaled="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-720000">
              <a:off x="6526409" y="2433041"/>
              <a:ext cx="4592320" cy="420414"/>
            </a:xfrm>
            <a:prstGeom prst="rect">
              <a:avLst/>
            </a:prstGeom>
            <a:gradFill flip="none" rotWithShape="1">
              <a:gsLst>
                <a:gs pos="49000">
                  <a:srgbClr val="FF0000">
                    <a:lumMod val="96000"/>
                    <a:alpha val="78000"/>
                  </a:srgbClr>
                </a:gs>
                <a:gs pos="5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81913" y="2397760"/>
              <a:ext cx="1939111" cy="21132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857" name="TextBox 6"/>
            <p:cNvSpPr txBox="1">
              <a:spLocks noChangeArrowheads="1"/>
            </p:cNvSpPr>
            <p:nvPr/>
          </p:nvSpPr>
          <p:spPr bwMode="auto">
            <a:xfrm flipH="1">
              <a:off x="5444752" y="3134286"/>
              <a:ext cx="2176257" cy="579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cs typeface="Arial" charset="0"/>
                </a:rPr>
                <a:t>GLASS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9280" y="2554577"/>
              <a:ext cx="4592633" cy="1747376"/>
            </a:xfrm>
            <a:prstGeom prst="rect">
              <a:avLst/>
            </a:prstGeom>
            <a:gradFill flip="none" rotWithShape="1">
              <a:gsLst>
                <a:gs pos="49000">
                  <a:srgbClr val="0070C0"/>
                </a:gs>
                <a:gs pos="79000">
                  <a:srgbClr val="B2D2EB"/>
                </a:gs>
                <a:gs pos="2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5843" name="Picture 16" descr="\documentclass{article}&#10;\usepackage{amsmath}&#10;\pagestyle{empty}&#10;\begin{document}&#10;\noindent&#10;Third order:\\&#10;$2\omega_3  \rightarrow \omega_1 + \omega_2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6088" y="1909763"/>
            <a:ext cx="160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9" descr="\documentclass{article}&#10;\usepackage{amsmath}&#10;\pagestyle{empty}&#10;\begin{document}&#10;\noindent&#10;$\omega_3 $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949575" y="2401888"/>
            <a:ext cx="5175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0" descr="\documentclass{article}&#10;\usepackage{amsmath}&#10;\pagestyle{empty}&#10;\begin{document}&#10;\noindent&#10;$\omega_1 $&#10;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578850" y="1874838"/>
            <a:ext cx="5000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1" descr="\documentclass{article}&#10;\usepackage{amsmath}&#10;\pagestyle{empty}&#10;\begin{document}&#10;\noindent&#10;$\omega_2 $&#10;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566150" y="2695575"/>
            <a:ext cx="5127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12"/>
          <p:cNvSpPr txBox="1">
            <a:spLocks noChangeArrowheads="1"/>
          </p:cNvSpPr>
          <p:nvPr/>
        </p:nvSpPr>
        <p:spPr bwMode="auto">
          <a:xfrm>
            <a:off x="333375" y="3709988"/>
            <a:ext cx="297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PUMP FREQUENCY COMB</a:t>
            </a:r>
          </a:p>
        </p:txBody>
      </p:sp>
      <p:sp>
        <p:nvSpPr>
          <p:cNvPr id="35848" name="TextBox 13"/>
          <p:cNvSpPr txBox="1">
            <a:spLocks noChangeArrowheads="1"/>
          </p:cNvSpPr>
          <p:nvPr/>
        </p:nvSpPr>
        <p:spPr bwMode="auto">
          <a:xfrm>
            <a:off x="4148138" y="3709988"/>
            <a:ext cx="660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charset="0"/>
              </a:rPr>
              <a:t>IN TIME DOMAIN, EACH PUMP PULSE CREATES A SIGNAL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82650" y="2679700"/>
            <a:ext cx="211138" cy="836613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9207500" y="2216150"/>
            <a:ext cx="1006475" cy="140493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1" name="TextBox 17"/>
          <p:cNvSpPr txBox="1">
            <a:spLocks noChangeArrowheads="1"/>
          </p:cNvSpPr>
          <p:nvPr/>
        </p:nvSpPr>
        <p:spPr bwMode="auto">
          <a:xfrm>
            <a:off x="4284663" y="4921250"/>
            <a:ext cx="3749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EXAMPLE: A FIBER LASER GYRO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8525" y="1852613"/>
            <a:ext cx="5637213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852613"/>
            <a:ext cx="5900737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3775" y="1616075"/>
            <a:ext cx="5097463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50"/>
          <p:cNvSpPr>
            <a:spLocks noChangeArrowheads="1"/>
          </p:cNvSpPr>
          <p:nvPr/>
        </p:nvSpPr>
        <p:spPr bwMode="auto">
          <a:xfrm>
            <a:off x="4286250" y="4103688"/>
            <a:ext cx="58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>
                <a:cs typeface="Arial" charset="0"/>
              </a:rPr>
              <a:t>R </a:t>
            </a:r>
            <a:r>
              <a:rPr lang="en-US" altLang="en-US" b="1">
                <a:latin typeface="Symbol" pitchFamily="18" charset="2"/>
                <a:cs typeface="Arial" charset="0"/>
              </a:rPr>
              <a:t>W</a:t>
            </a:r>
          </a:p>
        </p:txBody>
      </p:sp>
      <p:sp>
        <p:nvSpPr>
          <p:cNvPr id="36867" name="Rectangle 51"/>
          <p:cNvSpPr>
            <a:spLocks noChangeArrowheads="1"/>
          </p:cNvSpPr>
          <p:nvPr/>
        </p:nvSpPr>
        <p:spPr bwMode="auto">
          <a:xfrm>
            <a:off x="4337050" y="4433888"/>
            <a:ext cx="487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>
                <a:latin typeface="Symbol" pitchFamily="18" charset="2"/>
                <a:cs typeface="Arial" charset="0"/>
              </a:rPr>
              <a:t>l</a:t>
            </a:r>
            <a:r>
              <a:rPr lang="en-US" altLang="en-US" b="1">
                <a:cs typeface="Arial" charset="0"/>
              </a:rPr>
              <a:t>/2</a:t>
            </a:r>
          </a:p>
        </p:txBody>
      </p:sp>
      <p:sp>
        <p:nvSpPr>
          <p:cNvPr id="36868" name="Line 52"/>
          <p:cNvSpPr>
            <a:spLocks noChangeShapeType="1"/>
          </p:cNvSpPr>
          <p:nvPr/>
        </p:nvSpPr>
        <p:spPr bwMode="auto">
          <a:xfrm>
            <a:off x="4327525" y="4419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53"/>
          <p:cNvSpPr>
            <a:spLocks noChangeArrowheads="1"/>
          </p:cNvSpPr>
          <p:nvPr/>
        </p:nvSpPr>
        <p:spPr bwMode="auto">
          <a:xfrm>
            <a:off x="4972050" y="4192588"/>
            <a:ext cx="37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>
                <a:cs typeface="Arial" charset="0"/>
              </a:rPr>
              <a:t>= </a:t>
            </a:r>
          </a:p>
        </p:txBody>
      </p:sp>
      <p:sp>
        <p:nvSpPr>
          <p:cNvPr id="36870" name="Rectangle 54"/>
          <p:cNvSpPr>
            <a:spLocks noChangeArrowheads="1"/>
          </p:cNvSpPr>
          <p:nvPr/>
        </p:nvSpPr>
        <p:spPr bwMode="auto">
          <a:xfrm>
            <a:off x="5327650" y="3959225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cs typeface="Arial" charset="0"/>
              </a:rPr>
              <a:t>4A</a:t>
            </a:r>
          </a:p>
        </p:txBody>
      </p:sp>
      <p:sp>
        <p:nvSpPr>
          <p:cNvPr id="36871" name="Rectangle 55"/>
          <p:cNvSpPr>
            <a:spLocks noChangeArrowheads="1"/>
          </p:cNvSpPr>
          <p:nvPr/>
        </p:nvSpPr>
        <p:spPr bwMode="auto">
          <a:xfrm>
            <a:off x="5365750" y="4352925"/>
            <a:ext cx="538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altLang="en-US" sz="2400" b="1">
                <a:solidFill>
                  <a:srgbClr val="FF0000"/>
                </a:solidFill>
                <a:latin typeface="Symbol" pitchFamily="18" charset="2"/>
                <a:cs typeface="Arial" charset="0"/>
              </a:rPr>
              <a:t>l</a:t>
            </a:r>
          </a:p>
        </p:txBody>
      </p:sp>
      <p:sp>
        <p:nvSpPr>
          <p:cNvPr id="36872" name="Rectangle 56"/>
          <p:cNvSpPr>
            <a:spLocks noChangeArrowheads="1"/>
          </p:cNvSpPr>
          <p:nvPr/>
        </p:nvSpPr>
        <p:spPr bwMode="auto">
          <a:xfrm>
            <a:off x="5822950" y="408622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  <a:latin typeface="Symbol" pitchFamily="18" charset="2"/>
                <a:cs typeface="Arial" charset="0"/>
              </a:rPr>
              <a:t>W</a:t>
            </a:r>
          </a:p>
        </p:txBody>
      </p:sp>
      <p:sp>
        <p:nvSpPr>
          <p:cNvPr id="36873" name="Line 57"/>
          <p:cNvSpPr>
            <a:spLocks noChangeShapeType="1"/>
          </p:cNvSpPr>
          <p:nvPr/>
        </p:nvSpPr>
        <p:spPr bwMode="auto">
          <a:xfrm>
            <a:off x="5381625" y="4356100"/>
            <a:ext cx="444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71"/>
          <p:cNvSpPr>
            <a:spLocks noChangeArrowheads="1"/>
          </p:cNvSpPr>
          <p:nvPr/>
        </p:nvSpPr>
        <p:spPr bwMode="auto">
          <a:xfrm>
            <a:off x="3649663" y="4244975"/>
            <a:ext cx="442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>
                <a:latin typeface="Symbol" pitchFamily="18" charset="2"/>
                <a:cs typeface="Arial" charset="0"/>
              </a:rPr>
              <a:t>Dn</a:t>
            </a:r>
          </a:p>
        </p:txBody>
      </p:sp>
      <p:sp>
        <p:nvSpPr>
          <p:cNvPr id="36875" name="Rectangle 75"/>
          <p:cNvSpPr>
            <a:spLocks noChangeArrowheads="1"/>
          </p:cNvSpPr>
          <p:nvPr/>
        </p:nvSpPr>
        <p:spPr bwMode="auto">
          <a:xfrm>
            <a:off x="4049713" y="4237038"/>
            <a:ext cx="31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1">
                <a:cs typeface="Arial" charset="0"/>
              </a:rPr>
              <a:t>=</a:t>
            </a:r>
          </a:p>
        </p:txBody>
      </p:sp>
      <p:pic>
        <p:nvPicPr>
          <p:cNvPr id="13" name="Picture 14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089900" y="4148138"/>
            <a:ext cx="18161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34500" y="2212975"/>
            <a:ext cx="2032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TextBox 15"/>
          <p:cNvSpPr txBox="1">
            <a:spLocks noChangeArrowheads="1"/>
          </p:cNvSpPr>
          <p:nvPr/>
        </p:nvSpPr>
        <p:spPr bwMode="auto">
          <a:xfrm>
            <a:off x="4527550" y="531813"/>
            <a:ext cx="295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cs typeface="Arial" charset="0"/>
              </a:rPr>
              <a:t>LASER GYRO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4527550" y="531813"/>
            <a:ext cx="295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cs typeface="Arial" charset="0"/>
              </a:rPr>
              <a:t>LASER GYRO EFFECT</a:t>
            </a:r>
          </a:p>
        </p:txBody>
      </p:sp>
      <p:grpSp>
        <p:nvGrpSpPr>
          <p:cNvPr id="37890" name="Group 142"/>
          <p:cNvGrpSpPr>
            <a:grpSpLocks/>
          </p:cNvGrpSpPr>
          <p:nvPr/>
        </p:nvGrpSpPr>
        <p:grpSpPr bwMode="auto">
          <a:xfrm>
            <a:off x="1300163" y="5178425"/>
            <a:ext cx="3621087" cy="889000"/>
            <a:chOff x="93" y="3538"/>
            <a:chExt cx="2281" cy="560"/>
          </a:xfrm>
        </p:grpSpPr>
        <p:sp>
          <p:nvSpPr>
            <p:cNvPr id="38027" name="Rectangle 50"/>
            <p:cNvSpPr>
              <a:spLocks noChangeArrowheads="1"/>
            </p:cNvSpPr>
            <p:nvPr/>
          </p:nvSpPr>
          <p:spPr bwMode="auto">
            <a:xfrm>
              <a:off x="1142" y="3629"/>
              <a:ext cx="3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b="1">
                  <a:cs typeface="Arial" charset="0"/>
                </a:rPr>
                <a:t>R </a:t>
              </a:r>
              <a:r>
                <a:rPr lang="en-US" altLang="en-US" b="1">
                  <a:latin typeface="Symbol" pitchFamily="18" charset="2"/>
                  <a:cs typeface="Arial" charset="0"/>
                </a:rPr>
                <a:t>W</a:t>
              </a:r>
            </a:p>
          </p:txBody>
        </p:sp>
        <p:sp>
          <p:nvSpPr>
            <p:cNvPr id="38028" name="Rectangle 51"/>
            <p:cNvSpPr>
              <a:spLocks noChangeArrowheads="1"/>
            </p:cNvSpPr>
            <p:nvPr/>
          </p:nvSpPr>
          <p:spPr bwMode="auto">
            <a:xfrm>
              <a:off x="1174" y="3837"/>
              <a:ext cx="3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b="1">
                  <a:latin typeface="Symbol" pitchFamily="18" charset="2"/>
                  <a:cs typeface="Arial" charset="0"/>
                </a:rPr>
                <a:t>l</a:t>
              </a:r>
              <a:r>
                <a:rPr lang="en-US" altLang="en-US" b="1">
                  <a:cs typeface="Arial" charset="0"/>
                </a:rPr>
                <a:t>/2</a:t>
              </a:r>
            </a:p>
          </p:txBody>
        </p:sp>
        <p:sp>
          <p:nvSpPr>
            <p:cNvPr id="38029" name="Line 52"/>
            <p:cNvSpPr>
              <a:spLocks noChangeShapeType="1"/>
            </p:cNvSpPr>
            <p:nvPr/>
          </p:nvSpPr>
          <p:spPr bwMode="auto">
            <a:xfrm>
              <a:off x="1168" y="3828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30" name="Rectangle 53"/>
            <p:cNvSpPr>
              <a:spLocks noChangeArrowheads="1"/>
            </p:cNvSpPr>
            <p:nvPr/>
          </p:nvSpPr>
          <p:spPr bwMode="auto">
            <a:xfrm>
              <a:off x="1574" y="3685"/>
              <a:ext cx="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b="1">
                  <a:cs typeface="Arial" charset="0"/>
                </a:rPr>
                <a:t>= </a:t>
              </a:r>
            </a:p>
          </p:txBody>
        </p:sp>
        <p:sp>
          <p:nvSpPr>
            <p:cNvPr id="38031" name="Rectangle 54"/>
            <p:cNvSpPr>
              <a:spLocks noChangeArrowheads="1"/>
            </p:cNvSpPr>
            <p:nvPr/>
          </p:nvSpPr>
          <p:spPr bwMode="auto">
            <a:xfrm>
              <a:off x="1798" y="3538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  <a:cs typeface="Arial" charset="0"/>
                </a:rPr>
                <a:t>4A</a:t>
              </a:r>
            </a:p>
          </p:txBody>
        </p:sp>
        <p:sp>
          <p:nvSpPr>
            <p:cNvPr id="38032" name="Rectangle 55"/>
            <p:cNvSpPr>
              <a:spLocks noChangeArrowheads="1"/>
            </p:cNvSpPr>
            <p:nvPr/>
          </p:nvSpPr>
          <p:spPr bwMode="auto">
            <a:xfrm>
              <a:off x="1822" y="3786"/>
              <a:ext cx="3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  <a:cs typeface="Arial" charset="0"/>
                </a:rPr>
                <a:t>P</a:t>
              </a:r>
              <a:r>
                <a:rPr lang="en-US" altLang="en-US" sz="2400" b="1">
                  <a:solidFill>
                    <a:srgbClr val="FF0000"/>
                  </a:solidFill>
                  <a:latin typeface="Symbol" pitchFamily="18" charset="2"/>
                  <a:cs typeface="Arial" charset="0"/>
                </a:rPr>
                <a:t>l</a:t>
              </a:r>
            </a:p>
          </p:txBody>
        </p:sp>
        <p:sp>
          <p:nvSpPr>
            <p:cNvPr id="38033" name="Rectangle 56"/>
            <p:cNvSpPr>
              <a:spLocks noChangeArrowheads="1"/>
            </p:cNvSpPr>
            <p:nvPr/>
          </p:nvSpPr>
          <p:spPr bwMode="auto">
            <a:xfrm>
              <a:off x="2110" y="3618"/>
              <a:ext cx="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2400" b="1">
                  <a:solidFill>
                    <a:srgbClr val="FF0000"/>
                  </a:solidFill>
                  <a:latin typeface="Symbol" pitchFamily="18" charset="2"/>
                  <a:cs typeface="Arial" charset="0"/>
                </a:rPr>
                <a:t>W</a:t>
              </a:r>
            </a:p>
          </p:txBody>
        </p:sp>
        <p:sp>
          <p:nvSpPr>
            <p:cNvPr id="38034" name="Line 57"/>
            <p:cNvSpPr>
              <a:spLocks noChangeShapeType="1"/>
            </p:cNvSpPr>
            <p:nvPr/>
          </p:nvSpPr>
          <p:spPr bwMode="auto">
            <a:xfrm>
              <a:off x="1832" y="3788"/>
              <a:ext cx="28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35" name="Rectangle 71"/>
            <p:cNvSpPr>
              <a:spLocks noChangeArrowheads="1"/>
            </p:cNvSpPr>
            <p:nvPr/>
          </p:nvSpPr>
          <p:spPr bwMode="auto">
            <a:xfrm>
              <a:off x="93" y="3694"/>
              <a:ext cx="7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b="1">
                  <a:latin typeface="Symbol" pitchFamily="18" charset="2"/>
                  <a:cs typeface="Arial" charset="0"/>
                </a:rPr>
                <a:t>Dn = 2</a:t>
              </a:r>
              <a:r>
                <a:rPr lang="en-US" altLang="en-US" b="1">
                  <a:cs typeface="Arial" charset="0"/>
                </a:rPr>
                <a:t>R</a:t>
              </a:r>
              <a:r>
                <a:rPr lang="en-US" altLang="en-US" b="1">
                  <a:latin typeface="Symbol" pitchFamily="18" charset="2"/>
                  <a:cs typeface="Arial" charset="0"/>
                </a:rPr>
                <a:t>W</a:t>
              </a:r>
            </a:p>
          </p:txBody>
        </p:sp>
        <p:sp>
          <p:nvSpPr>
            <p:cNvPr id="38036" name="Rectangle 72"/>
            <p:cNvSpPr>
              <a:spLocks noChangeArrowheads="1"/>
            </p:cNvSpPr>
            <p:nvPr/>
          </p:nvSpPr>
          <p:spPr bwMode="auto">
            <a:xfrm>
              <a:off x="784" y="3649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b="1">
                  <a:latin typeface="Symbol" pitchFamily="18" charset="2"/>
                  <a:cs typeface="Arial" charset="0"/>
                </a:rPr>
                <a:t>n</a:t>
              </a:r>
            </a:p>
          </p:txBody>
        </p:sp>
        <p:sp>
          <p:nvSpPr>
            <p:cNvPr id="38037" name="Rectangle 73"/>
            <p:cNvSpPr>
              <a:spLocks noChangeArrowheads="1"/>
            </p:cNvSpPr>
            <p:nvPr/>
          </p:nvSpPr>
          <p:spPr bwMode="auto">
            <a:xfrm>
              <a:off x="775" y="3867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b="1">
                  <a:cs typeface="Arial" charset="0"/>
                </a:rPr>
                <a:t>c</a:t>
              </a:r>
            </a:p>
          </p:txBody>
        </p:sp>
        <p:sp>
          <p:nvSpPr>
            <p:cNvPr id="38038" name="Line 74"/>
            <p:cNvSpPr>
              <a:spLocks noChangeShapeType="1"/>
            </p:cNvSpPr>
            <p:nvPr/>
          </p:nvSpPr>
          <p:spPr bwMode="auto">
            <a:xfrm>
              <a:off x="797" y="3844"/>
              <a:ext cx="1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39" name="Rectangle 75"/>
            <p:cNvSpPr>
              <a:spLocks noChangeArrowheads="1"/>
            </p:cNvSpPr>
            <p:nvPr/>
          </p:nvSpPr>
          <p:spPr bwMode="auto">
            <a:xfrm>
              <a:off x="993" y="3713"/>
              <a:ext cx="1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b="1">
                  <a:cs typeface="Arial" charset="0"/>
                </a:rPr>
                <a:t>=</a:t>
              </a:r>
            </a:p>
          </p:txBody>
        </p:sp>
      </p:grpSp>
      <p:sp>
        <p:nvSpPr>
          <p:cNvPr id="37891" name="Rectangle 76"/>
          <p:cNvSpPr>
            <a:spLocks noChangeArrowheads="1"/>
          </p:cNvSpPr>
          <p:nvPr/>
        </p:nvSpPr>
        <p:spPr bwMode="auto">
          <a:xfrm>
            <a:off x="5492750" y="1589088"/>
            <a:ext cx="436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600" b="1">
                <a:cs typeface="Arial" charset="0"/>
              </a:rPr>
              <a:t>DOPPLER SHIFT SEEN BY THE OBSERVER</a:t>
            </a:r>
          </a:p>
        </p:txBody>
      </p:sp>
      <p:grpSp>
        <p:nvGrpSpPr>
          <p:cNvPr id="37892" name="Group 141"/>
          <p:cNvGrpSpPr>
            <a:grpSpLocks/>
          </p:cNvGrpSpPr>
          <p:nvPr/>
        </p:nvGrpSpPr>
        <p:grpSpPr bwMode="auto">
          <a:xfrm>
            <a:off x="781050" y="2314575"/>
            <a:ext cx="4905375" cy="2740025"/>
            <a:chOff x="911" y="1554"/>
            <a:chExt cx="3090" cy="1726"/>
          </a:xfrm>
        </p:grpSpPr>
        <p:sp>
          <p:nvSpPr>
            <p:cNvPr id="19" name="Arc 2"/>
            <p:cNvSpPr>
              <a:spLocks/>
            </p:cNvSpPr>
            <p:nvPr/>
          </p:nvSpPr>
          <p:spPr bwMode="auto">
            <a:xfrm>
              <a:off x="1150" y="2071"/>
              <a:ext cx="850" cy="521"/>
            </a:xfrm>
            <a:custGeom>
              <a:avLst/>
              <a:gdLst>
                <a:gd name="T0" fmla="*/ 1 w 21600"/>
                <a:gd name="T1" fmla="*/ 0 h 21641"/>
                <a:gd name="T2" fmla="*/ 0 w 21600"/>
                <a:gd name="T3" fmla="*/ 0 h 21641"/>
                <a:gd name="T4" fmla="*/ 1 w 21600"/>
                <a:gd name="T5" fmla="*/ 0 h 216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41" fill="none" extrusionOk="0">
                  <a:moveTo>
                    <a:pt x="21600" y="21641"/>
                  </a:moveTo>
                  <a:cubicBezTo>
                    <a:pt x="9670" y="21641"/>
                    <a:pt x="0" y="11970"/>
                    <a:pt x="0" y="41"/>
                  </a:cubicBezTo>
                  <a:cubicBezTo>
                    <a:pt x="0" y="27"/>
                    <a:pt x="0" y="13"/>
                    <a:pt x="0" y="0"/>
                  </a:cubicBezTo>
                </a:path>
                <a:path w="21600" h="21641" stroke="0" extrusionOk="0">
                  <a:moveTo>
                    <a:pt x="21600" y="21641"/>
                  </a:moveTo>
                  <a:cubicBezTo>
                    <a:pt x="9670" y="21641"/>
                    <a:pt x="0" y="11970"/>
                    <a:pt x="0" y="41"/>
                  </a:cubicBezTo>
                  <a:cubicBezTo>
                    <a:pt x="0" y="27"/>
                    <a:pt x="0" y="13"/>
                    <a:pt x="0" y="0"/>
                  </a:cubicBezTo>
                  <a:lnTo>
                    <a:pt x="21600" y="41"/>
                  </a:lnTo>
                  <a:lnTo>
                    <a:pt x="21600" y="21641"/>
                  </a:lnTo>
                  <a:close/>
                </a:path>
              </a:pathLst>
            </a:custGeom>
            <a:noFill/>
            <a:ln w="101600" cap="rnd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folHlink"/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Arc 3"/>
            <p:cNvSpPr>
              <a:spLocks/>
            </p:cNvSpPr>
            <p:nvPr/>
          </p:nvSpPr>
          <p:spPr bwMode="auto">
            <a:xfrm>
              <a:off x="2161" y="1609"/>
              <a:ext cx="972" cy="520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12" y="0"/>
                    <a:pt x="21576" y="9645"/>
                    <a:pt x="21599" y="21558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12" y="0"/>
                    <a:pt x="21576" y="9645"/>
                    <a:pt x="21599" y="2155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01600" cap="rnd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folHlink"/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Arc 4"/>
            <p:cNvSpPr>
              <a:spLocks/>
            </p:cNvSpPr>
            <p:nvPr/>
          </p:nvSpPr>
          <p:spPr bwMode="auto">
            <a:xfrm>
              <a:off x="1150" y="1608"/>
              <a:ext cx="1012" cy="462"/>
            </a:xfrm>
            <a:custGeom>
              <a:avLst/>
              <a:gdLst>
                <a:gd name="T0" fmla="*/ 0 w 21600"/>
                <a:gd name="T1" fmla="*/ 0 h 21600"/>
                <a:gd name="T2" fmla="*/ 2 w 21600"/>
                <a:gd name="T3" fmla="*/ 0 h 21600"/>
                <a:gd name="T4" fmla="*/ 2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8"/>
                    <a:pt x="9657" y="11"/>
                    <a:pt x="2157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8"/>
                    <a:pt x="9657" y="11"/>
                    <a:pt x="21579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01600" cap="rnd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folHlink"/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08" name="Rectangle 5"/>
            <p:cNvSpPr>
              <a:spLocks noChangeArrowheads="1"/>
            </p:cNvSpPr>
            <p:nvPr/>
          </p:nvSpPr>
          <p:spPr bwMode="auto">
            <a:xfrm>
              <a:off x="2003" y="2422"/>
              <a:ext cx="397" cy="28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37909" name="Freeform 6"/>
            <p:cNvSpPr>
              <a:spLocks/>
            </p:cNvSpPr>
            <p:nvPr/>
          </p:nvSpPr>
          <p:spPr bwMode="auto">
            <a:xfrm>
              <a:off x="1254" y="1923"/>
              <a:ext cx="68" cy="69"/>
            </a:xfrm>
            <a:custGeom>
              <a:avLst/>
              <a:gdLst>
                <a:gd name="T0" fmla="*/ 67 w 68"/>
                <a:gd name="T1" fmla="*/ 68 h 69"/>
                <a:gd name="T2" fmla="*/ 60 w 68"/>
                <a:gd name="T3" fmla="*/ 68 h 69"/>
                <a:gd name="T4" fmla="*/ 60 w 68"/>
                <a:gd name="T5" fmla="*/ 62 h 69"/>
                <a:gd name="T6" fmla="*/ 56 w 68"/>
                <a:gd name="T7" fmla="*/ 57 h 69"/>
                <a:gd name="T8" fmla="*/ 52 w 68"/>
                <a:gd name="T9" fmla="*/ 55 h 69"/>
                <a:gd name="T10" fmla="*/ 49 w 68"/>
                <a:gd name="T11" fmla="*/ 51 h 69"/>
                <a:gd name="T12" fmla="*/ 45 w 68"/>
                <a:gd name="T13" fmla="*/ 45 h 69"/>
                <a:gd name="T14" fmla="*/ 46 w 68"/>
                <a:gd name="T15" fmla="*/ 40 h 69"/>
                <a:gd name="T16" fmla="*/ 45 w 68"/>
                <a:gd name="T17" fmla="*/ 35 h 69"/>
                <a:gd name="T18" fmla="*/ 42 w 68"/>
                <a:gd name="T19" fmla="*/ 30 h 69"/>
                <a:gd name="T20" fmla="*/ 39 w 68"/>
                <a:gd name="T21" fmla="*/ 24 h 69"/>
                <a:gd name="T22" fmla="*/ 36 w 68"/>
                <a:gd name="T23" fmla="*/ 20 h 69"/>
                <a:gd name="T24" fmla="*/ 33 w 68"/>
                <a:gd name="T25" fmla="*/ 14 h 69"/>
                <a:gd name="T26" fmla="*/ 30 w 68"/>
                <a:gd name="T27" fmla="*/ 10 h 69"/>
                <a:gd name="T28" fmla="*/ 25 w 68"/>
                <a:gd name="T29" fmla="*/ 6 h 69"/>
                <a:gd name="T30" fmla="*/ 22 w 68"/>
                <a:gd name="T31" fmla="*/ 1 h 69"/>
                <a:gd name="T32" fmla="*/ 16 w 68"/>
                <a:gd name="T33" fmla="*/ 0 h 69"/>
                <a:gd name="T34" fmla="*/ 12 w 68"/>
                <a:gd name="T35" fmla="*/ 0 h 69"/>
                <a:gd name="T36" fmla="*/ 6 w 68"/>
                <a:gd name="T37" fmla="*/ 3 h 69"/>
                <a:gd name="T38" fmla="*/ 6 w 68"/>
                <a:gd name="T39" fmla="*/ 7 h 69"/>
                <a:gd name="T40" fmla="*/ 5 w 68"/>
                <a:gd name="T41" fmla="*/ 13 h 69"/>
                <a:gd name="T42" fmla="*/ 3 w 68"/>
                <a:gd name="T43" fmla="*/ 13 h 69"/>
                <a:gd name="T44" fmla="*/ 0 w 68"/>
                <a:gd name="T45" fmla="*/ 18 h 69"/>
                <a:gd name="T46" fmla="*/ 5 w 68"/>
                <a:gd name="T47" fmla="*/ 7 h 69"/>
                <a:gd name="T48" fmla="*/ 5 w 68"/>
                <a:gd name="T49" fmla="*/ 13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69"/>
                <a:gd name="T77" fmla="*/ 68 w 68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69">
                  <a:moveTo>
                    <a:pt x="67" y="68"/>
                  </a:moveTo>
                  <a:lnTo>
                    <a:pt x="60" y="68"/>
                  </a:lnTo>
                  <a:lnTo>
                    <a:pt x="60" y="62"/>
                  </a:lnTo>
                  <a:lnTo>
                    <a:pt x="56" y="57"/>
                  </a:lnTo>
                  <a:lnTo>
                    <a:pt x="52" y="55"/>
                  </a:lnTo>
                  <a:lnTo>
                    <a:pt x="49" y="51"/>
                  </a:lnTo>
                  <a:lnTo>
                    <a:pt x="45" y="45"/>
                  </a:lnTo>
                  <a:lnTo>
                    <a:pt x="46" y="40"/>
                  </a:lnTo>
                  <a:lnTo>
                    <a:pt x="45" y="35"/>
                  </a:lnTo>
                  <a:lnTo>
                    <a:pt x="42" y="30"/>
                  </a:lnTo>
                  <a:lnTo>
                    <a:pt x="39" y="24"/>
                  </a:lnTo>
                  <a:lnTo>
                    <a:pt x="36" y="20"/>
                  </a:lnTo>
                  <a:lnTo>
                    <a:pt x="33" y="14"/>
                  </a:lnTo>
                  <a:lnTo>
                    <a:pt x="30" y="10"/>
                  </a:lnTo>
                  <a:lnTo>
                    <a:pt x="25" y="6"/>
                  </a:lnTo>
                  <a:lnTo>
                    <a:pt x="22" y="1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6" y="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8"/>
                  </a:lnTo>
                  <a:lnTo>
                    <a:pt x="5" y="7"/>
                  </a:lnTo>
                  <a:lnTo>
                    <a:pt x="5" y="13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7"/>
            <p:cNvSpPr>
              <a:spLocks/>
            </p:cNvSpPr>
            <p:nvPr/>
          </p:nvSpPr>
          <p:spPr bwMode="auto">
            <a:xfrm>
              <a:off x="1255" y="1951"/>
              <a:ext cx="27" cy="119"/>
            </a:xfrm>
            <a:custGeom>
              <a:avLst/>
              <a:gdLst>
                <a:gd name="T0" fmla="*/ 0 w 27"/>
                <a:gd name="T1" fmla="*/ 0 h 119"/>
                <a:gd name="T2" fmla="*/ 2 w 27"/>
                <a:gd name="T3" fmla="*/ 6 h 119"/>
                <a:gd name="T4" fmla="*/ 3 w 27"/>
                <a:gd name="T5" fmla="*/ 11 h 119"/>
                <a:gd name="T6" fmla="*/ 5 w 27"/>
                <a:gd name="T7" fmla="*/ 16 h 119"/>
                <a:gd name="T8" fmla="*/ 5 w 27"/>
                <a:gd name="T9" fmla="*/ 21 h 119"/>
                <a:gd name="T10" fmla="*/ 6 w 27"/>
                <a:gd name="T11" fmla="*/ 26 h 119"/>
                <a:gd name="T12" fmla="*/ 9 w 27"/>
                <a:gd name="T13" fmla="*/ 31 h 119"/>
                <a:gd name="T14" fmla="*/ 10 w 27"/>
                <a:gd name="T15" fmla="*/ 37 h 119"/>
                <a:gd name="T16" fmla="*/ 10 w 27"/>
                <a:gd name="T17" fmla="*/ 41 h 119"/>
                <a:gd name="T18" fmla="*/ 12 w 27"/>
                <a:gd name="T19" fmla="*/ 47 h 119"/>
                <a:gd name="T20" fmla="*/ 13 w 27"/>
                <a:gd name="T21" fmla="*/ 51 h 119"/>
                <a:gd name="T22" fmla="*/ 13 w 27"/>
                <a:gd name="T23" fmla="*/ 57 h 119"/>
                <a:gd name="T24" fmla="*/ 15 w 27"/>
                <a:gd name="T25" fmla="*/ 61 h 119"/>
                <a:gd name="T26" fmla="*/ 15 w 27"/>
                <a:gd name="T27" fmla="*/ 67 h 119"/>
                <a:gd name="T28" fmla="*/ 16 w 27"/>
                <a:gd name="T29" fmla="*/ 71 h 119"/>
                <a:gd name="T30" fmla="*/ 20 w 27"/>
                <a:gd name="T31" fmla="*/ 77 h 119"/>
                <a:gd name="T32" fmla="*/ 22 w 27"/>
                <a:gd name="T33" fmla="*/ 82 h 119"/>
                <a:gd name="T34" fmla="*/ 23 w 27"/>
                <a:gd name="T35" fmla="*/ 87 h 119"/>
                <a:gd name="T36" fmla="*/ 23 w 27"/>
                <a:gd name="T37" fmla="*/ 92 h 119"/>
                <a:gd name="T38" fmla="*/ 26 w 27"/>
                <a:gd name="T39" fmla="*/ 97 h 119"/>
                <a:gd name="T40" fmla="*/ 26 w 27"/>
                <a:gd name="T41" fmla="*/ 102 h 119"/>
                <a:gd name="T42" fmla="*/ 26 w 27"/>
                <a:gd name="T43" fmla="*/ 107 h 119"/>
                <a:gd name="T44" fmla="*/ 26 w 27"/>
                <a:gd name="T45" fmla="*/ 112 h 119"/>
                <a:gd name="T46" fmla="*/ 23 w 27"/>
                <a:gd name="T47" fmla="*/ 118 h 119"/>
                <a:gd name="T48" fmla="*/ 22 w 27"/>
                <a:gd name="T49" fmla="*/ 118 h 119"/>
                <a:gd name="T50" fmla="*/ 22 w 27"/>
                <a:gd name="T51" fmla="*/ 109 h 119"/>
                <a:gd name="T52" fmla="*/ 22 w 27"/>
                <a:gd name="T53" fmla="*/ 115 h 119"/>
                <a:gd name="T54" fmla="*/ 22 w 27"/>
                <a:gd name="T55" fmla="*/ 118 h 119"/>
                <a:gd name="T56" fmla="*/ 20 w 27"/>
                <a:gd name="T57" fmla="*/ 115 h 1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"/>
                <a:gd name="T88" fmla="*/ 0 h 119"/>
                <a:gd name="T89" fmla="*/ 27 w 27"/>
                <a:gd name="T90" fmla="*/ 119 h 1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" h="119">
                  <a:moveTo>
                    <a:pt x="0" y="0"/>
                  </a:moveTo>
                  <a:lnTo>
                    <a:pt x="2" y="6"/>
                  </a:lnTo>
                  <a:lnTo>
                    <a:pt x="3" y="11"/>
                  </a:lnTo>
                  <a:lnTo>
                    <a:pt x="5" y="16"/>
                  </a:lnTo>
                  <a:lnTo>
                    <a:pt x="5" y="21"/>
                  </a:lnTo>
                  <a:lnTo>
                    <a:pt x="6" y="26"/>
                  </a:lnTo>
                  <a:lnTo>
                    <a:pt x="9" y="31"/>
                  </a:lnTo>
                  <a:lnTo>
                    <a:pt x="10" y="37"/>
                  </a:lnTo>
                  <a:lnTo>
                    <a:pt x="10" y="41"/>
                  </a:lnTo>
                  <a:lnTo>
                    <a:pt x="12" y="47"/>
                  </a:lnTo>
                  <a:lnTo>
                    <a:pt x="13" y="51"/>
                  </a:lnTo>
                  <a:lnTo>
                    <a:pt x="13" y="57"/>
                  </a:lnTo>
                  <a:lnTo>
                    <a:pt x="15" y="61"/>
                  </a:lnTo>
                  <a:lnTo>
                    <a:pt x="15" y="67"/>
                  </a:lnTo>
                  <a:lnTo>
                    <a:pt x="16" y="71"/>
                  </a:lnTo>
                  <a:lnTo>
                    <a:pt x="20" y="77"/>
                  </a:lnTo>
                  <a:lnTo>
                    <a:pt x="22" y="82"/>
                  </a:lnTo>
                  <a:lnTo>
                    <a:pt x="23" y="87"/>
                  </a:lnTo>
                  <a:lnTo>
                    <a:pt x="23" y="92"/>
                  </a:lnTo>
                  <a:lnTo>
                    <a:pt x="26" y="97"/>
                  </a:lnTo>
                  <a:lnTo>
                    <a:pt x="26" y="102"/>
                  </a:lnTo>
                  <a:lnTo>
                    <a:pt x="26" y="107"/>
                  </a:lnTo>
                  <a:lnTo>
                    <a:pt x="26" y="112"/>
                  </a:lnTo>
                  <a:lnTo>
                    <a:pt x="23" y="118"/>
                  </a:lnTo>
                  <a:lnTo>
                    <a:pt x="22" y="118"/>
                  </a:lnTo>
                  <a:lnTo>
                    <a:pt x="22" y="109"/>
                  </a:lnTo>
                  <a:lnTo>
                    <a:pt x="22" y="115"/>
                  </a:lnTo>
                  <a:lnTo>
                    <a:pt x="22" y="118"/>
                  </a:lnTo>
                  <a:lnTo>
                    <a:pt x="20" y="115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8"/>
            <p:cNvSpPr>
              <a:spLocks/>
            </p:cNvSpPr>
            <p:nvPr/>
          </p:nvSpPr>
          <p:spPr bwMode="auto">
            <a:xfrm>
              <a:off x="1218" y="2033"/>
              <a:ext cx="58" cy="37"/>
            </a:xfrm>
            <a:custGeom>
              <a:avLst/>
              <a:gdLst>
                <a:gd name="T0" fmla="*/ 57 w 58"/>
                <a:gd name="T1" fmla="*/ 32 h 37"/>
                <a:gd name="T2" fmla="*/ 50 w 58"/>
                <a:gd name="T3" fmla="*/ 36 h 37"/>
                <a:gd name="T4" fmla="*/ 45 w 58"/>
                <a:gd name="T5" fmla="*/ 34 h 37"/>
                <a:gd name="T6" fmla="*/ 42 w 58"/>
                <a:gd name="T7" fmla="*/ 29 h 37"/>
                <a:gd name="T8" fmla="*/ 36 w 58"/>
                <a:gd name="T9" fmla="*/ 25 h 37"/>
                <a:gd name="T10" fmla="*/ 35 w 58"/>
                <a:gd name="T11" fmla="*/ 19 h 37"/>
                <a:gd name="T12" fmla="*/ 32 w 58"/>
                <a:gd name="T13" fmla="*/ 15 h 37"/>
                <a:gd name="T14" fmla="*/ 29 w 58"/>
                <a:gd name="T15" fmla="*/ 9 h 37"/>
                <a:gd name="T16" fmla="*/ 23 w 58"/>
                <a:gd name="T17" fmla="*/ 6 h 37"/>
                <a:gd name="T18" fmla="*/ 19 w 58"/>
                <a:gd name="T19" fmla="*/ 3 h 37"/>
                <a:gd name="T20" fmla="*/ 13 w 58"/>
                <a:gd name="T21" fmla="*/ 2 h 37"/>
                <a:gd name="T22" fmla="*/ 8 w 58"/>
                <a:gd name="T23" fmla="*/ 0 h 37"/>
                <a:gd name="T24" fmla="*/ 5 w 58"/>
                <a:gd name="T25" fmla="*/ 5 h 37"/>
                <a:gd name="T26" fmla="*/ 10 w 58"/>
                <a:gd name="T27" fmla="*/ 3 h 37"/>
                <a:gd name="T28" fmla="*/ 5 w 58"/>
                <a:gd name="T29" fmla="*/ 2 h 37"/>
                <a:gd name="T30" fmla="*/ 3 w 58"/>
                <a:gd name="T31" fmla="*/ 5 h 37"/>
                <a:gd name="T32" fmla="*/ 2 w 58"/>
                <a:gd name="T33" fmla="*/ 9 h 37"/>
                <a:gd name="T34" fmla="*/ 0 w 58"/>
                <a:gd name="T35" fmla="*/ 13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37"/>
                <a:gd name="T56" fmla="*/ 58 w 58"/>
                <a:gd name="T57" fmla="*/ 37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37">
                  <a:moveTo>
                    <a:pt x="57" y="32"/>
                  </a:moveTo>
                  <a:lnTo>
                    <a:pt x="50" y="36"/>
                  </a:lnTo>
                  <a:lnTo>
                    <a:pt x="45" y="34"/>
                  </a:lnTo>
                  <a:lnTo>
                    <a:pt x="42" y="29"/>
                  </a:lnTo>
                  <a:lnTo>
                    <a:pt x="36" y="25"/>
                  </a:lnTo>
                  <a:lnTo>
                    <a:pt x="35" y="19"/>
                  </a:lnTo>
                  <a:lnTo>
                    <a:pt x="32" y="15"/>
                  </a:lnTo>
                  <a:lnTo>
                    <a:pt x="29" y="9"/>
                  </a:lnTo>
                  <a:lnTo>
                    <a:pt x="23" y="6"/>
                  </a:lnTo>
                  <a:lnTo>
                    <a:pt x="19" y="3"/>
                  </a:lnTo>
                  <a:lnTo>
                    <a:pt x="13" y="2"/>
                  </a:lnTo>
                  <a:lnTo>
                    <a:pt x="8" y="0"/>
                  </a:lnTo>
                  <a:lnTo>
                    <a:pt x="5" y="5"/>
                  </a:lnTo>
                  <a:lnTo>
                    <a:pt x="10" y="3"/>
                  </a:lnTo>
                  <a:lnTo>
                    <a:pt x="5" y="2"/>
                  </a:lnTo>
                  <a:lnTo>
                    <a:pt x="3" y="5"/>
                  </a:lnTo>
                  <a:lnTo>
                    <a:pt x="2" y="9"/>
                  </a:lnTo>
                  <a:lnTo>
                    <a:pt x="0" y="13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9"/>
            <p:cNvSpPr>
              <a:spLocks/>
            </p:cNvSpPr>
            <p:nvPr/>
          </p:nvSpPr>
          <p:spPr bwMode="auto">
            <a:xfrm>
              <a:off x="1220" y="2053"/>
              <a:ext cx="51" cy="92"/>
            </a:xfrm>
            <a:custGeom>
              <a:avLst/>
              <a:gdLst>
                <a:gd name="T0" fmla="*/ 0 w 51"/>
                <a:gd name="T1" fmla="*/ 0 h 92"/>
                <a:gd name="T2" fmla="*/ 0 w 51"/>
                <a:gd name="T3" fmla="*/ 10 h 92"/>
                <a:gd name="T4" fmla="*/ 0 w 51"/>
                <a:gd name="T5" fmla="*/ 15 h 92"/>
                <a:gd name="T6" fmla="*/ 1 w 51"/>
                <a:gd name="T7" fmla="*/ 20 h 92"/>
                <a:gd name="T8" fmla="*/ 3 w 51"/>
                <a:gd name="T9" fmla="*/ 25 h 92"/>
                <a:gd name="T10" fmla="*/ 3 w 51"/>
                <a:gd name="T11" fmla="*/ 30 h 92"/>
                <a:gd name="T12" fmla="*/ 4 w 51"/>
                <a:gd name="T13" fmla="*/ 35 h 92"/>
                <a:gd name="T14" fmla="*/ 6 w 51"/>
                <a:gd name="T15" fmla="*/ 40 h 92"/>
                <a:gd name="T16" fmla="*/ 7 w 51"/>
                <a:gd name="T17" fmla="*/ 46 h 92"/>
                <a:gd name="T18" fmla="*/ 11 w 51"/>
                <a:gd name="T19" fmla="*/ 50 h 92"/>
                <a:gd name="T20" fmla="*/ 14 w 51"/>
                <a:gd name="T21" fmla="*/ 56 h 92"/>
                <a:gd name="T22" fmla="*/ 20 w 51"/>
                <a:gd name="T23" fmla="*/ 60 h 92"/>
                <a:gd name="T24" fmla="*/ 24 w 51"/>
                <a:gd name="T25" fmla="*/ 62 h 92"/>
                <a:gd name="T26" fmla="*/ 27 w 51"/>
                <a:gd name="T27" fmla="*/ 67 h 92"/>
                <a:gd name="T28" fmla="*/ 33 w 51"/>
                <a:gd name="T29" fmla="*/ 70 h 92"/>
                <a:gd name="T30" fmla="*/ 37 w 51"/>
                <a:gd name="T31" fmla="*/ 74 h 92"/>
                <a:gd name="T32" fmla="*/ 41 w 51"/>
                <a:gd name="T33" fmla="*/ 79 h 92"/>
                <a:gd name="T34" fmla="*/ 46 w 51"/>
                <a:gd name="T35" fmla="*/ 84 h 92"/>
                <a:gd name="T36" fmla="*/ 50 w 51"/>
                <a:gd name="T37" fmla="*/ 89 h 92"/>
                <a:gd name="T38" fmla="*/ 47 w 51"/>
                <a:gd name="T39" fmla="*/ 91 h 92"/>
                <a:gd name="T40" fmla="*/ 46 w 51"/>
                <a:gd name="T41" fmla="*/ 87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92"/>
                <a:gd name="T65" fmla="*/ 51 w 51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92">
                  <a:moveTo>
                    <a:pt x="0" y="0"/>
                  </a:moveTo>
                  <a:lnTo>
                    <a:pt x="0" y="10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3" y="25"/>
                  </a:lnTo>
                  <a:lnTo>
                    <a:pt x="3" y="30"/>
                  </a:lnTo>
                  <a:lnTo>
                    <a:pt x="4" y="35"/>
                  </a:lnTo>
                  <a:lnTo>
                    <a:pt x="6" y="40"/>
                  </a:lnTo>
                  <a:lnTo>
                    <a:pt x="7" y="46"/>
                  </a:lnTo>
                  <a:lnTo>
                    <a:pt x="11" y="50"/>
                  </a:lnTo>
                  <a:lnTo>
                    <a:pt x="14" y="56"/>
                  </a:lnTo>
                  <a:lnTo>
                    <a:pt x="20" y="60"/>
                  </a:lnTo>
                  <a:lnTo>
                    <a:pt x="24" y="62"/>
                  </a:lnTo>
                  <a:lnTo>
                    <a:pt x="27" y="67"/>
                  </a:lnTo>
                  <a:lnTo>
                    <a:pt x="33" y="70"/>
                  </a:lnTo>
                  <a:lnTo>
                    <a:pt x="37" y="74"/>
                  </a:lnTo>
                  <a:lnTo>
                    <a:pt x="41" y="79"/>
                  </a:lnTo>
                  <a:lnTo>
                    <a:pt x="46" y="84"/>
                  </a:lnTo>
                  <a:lnTo>
                    <a:pt x="50" y="89"/>
                  </a:lnTo>
                  <a:lnTo>
                    <a:pt x="47" y="91"/>
                  </a:lnTo>
                  <a:lnTo>
                    <a:pt x="46" y="87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10"/>
            <p:cNvSpPr>
              <a:spLocks/>
            </p:cNvSpPr>
            <p:nvPr/>
          </p:nvSpPr>
          <p:spPr bwMode="auto">
            <a:xfrm>
              <a:off x="1241" y="2148"/>
              <a:ext cx="32" cy="31"/>
            </a:xfrm>
            <a:custGeom>
              <a:avLst/>
              <a:gdLst>
                <a:gd name="T0" fmla="*/ 31 w 32"/>
                <a:gd name="T1" fmla="*/ 0 h 31"/>
                <a:gd name="T2" fmla="*/ 27 w 32"/>
                <a:gd name="T3" fmla="*/ 6 h 31"/>
                <a:gd name="T4" fmla="*/ 24 w 32"/>
                <a:gd name="T5" fmla="*/ 12 h 31"/>
                <a:gd name="T6" fmla="*/ 19 w 32"/>
                <a:gd name="T7" fmla="*/ 13 h 31"/>
                <a:gd name="T8" fmla="*/ 13 w 32"/>
                <a:gd name="T9" fmla="*/ 15 h 31"/>
                <a:gd name="T10" fmla="*/ 9 w 32"/>
                <a:gd name="T11" fmla="*/ 18 h 31"/>
                <a:gd name="T12" fmla="*/ 3 w 32"/>
                <a:gd name="T13" fmla="*/ 22 h 31"/>
                <a:gd name="T14" fmla="*/ 0 w 32"/>
                <a:gd name="T15" fmla="*/ 26 h 31"/>
                <a:gd name="T16" fmla="*/ 2 w 32"/>
                <a:gd name="T17" fmla="*/ 3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1"/>
                <a:gd name="T29" fmla="*/ 32 w 32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1">
                  <a:moveTo>
                    <a:pt x="31" y="0"/>
                  </a:moveTo>
                  <a:lnTo>
                    <a:pt x="27" y="6"/>
                  </a:lnTo>
                  <a:lnTo>
                    <a:pt x="24" y="12"/>
                  </a:lnTo>
                  <a:lnTo>
                    <a:pt x="19" y="13"/>
                  </a:lnTo>
                  <a:lnTo>
                    <a:pt x="13" y="15"/>
                  </a:lnTo>
                  <a:lnTo>
                    <a:pt x="9" y="18"/>
                  </a:lnTo>
                  <a:lnTo>
                    <a:pt x="3" y="22"/>
                  </a:lnTo>
                  <a:lnTo>
                    <a:pt x="0" y="26"/>
                  </a:lnTo>
                  <a:lnTo>
                    <a:pt x="2" y="30"/>
                  </a:lnTo>
                </a:path>
              </a:pathLst>
            </a:custGeom>
            <a:noFill/>
            <a:ln w="127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11"/>
            <p:cNvSpPr>
              <a:spLocks/>
            </p:cNvSpPr>
            <p:nvPr/>
          </p:nvSpPr>
          <p:spPr bwMode="auto">
            <a:xfrm>
              <a:off x="1354" y="2319"/>
              <a:ext cx="89" cy="127"/>
            </a:xfrm>
            <a:custGeom>
              <a:avLst/>
              <a:gdLst>
                <a:gd name="T0" fmla="*/ 0 w 89"/>
                <a:gd name="T1" fmla="*/ 0 h 127"/>
                <a:gd name="T2" fmla="*/ 6 w 89"/>
                <a:gd name="T3" fmla="*/ 2 h 127"/>
                <a:gd name="T4" fmla="*/ 4 w 89"/>
                <a:gd name="T5" fmla="*/ 6 h 127"/>
                <a:gd name="T6" fmla="*/ 4 w 89"/>
                <a:gd name="T7" fmla="*/ 12 h 127"/>
                <a:gd name="T8" fmla="*/ 4 w 89"/>
                <a:gd name="T9" fmla="*/ 17 h 127"/>
                <a:gd name="T10" fmla="*/ 6 w 89"/>
                <a:gd name="T11" fmla="*/ 22 h 127"/>
                <a:gd name="T12" fmla="*/ 6 w 89"/>
                <a:gd name="T13" fmla="*/ 27 h 127"/>
                <a:gd name="T14" fmla="*/ 6 w 89"/>
                <a:gd name="T15" fmla="*/ 32 h 127"/>
                <a:gd name="T16" fmla="*/ 6 w 89"/>
                <a:gd name="T17" fmla="*/ 37 h 127"/>
                <a:gd name="T18" fmla="*/ 7 w 89"/>
                <a:gd name="T19" fmla="*/ 43 h 127"/>
                <a:gd name="T20" fmla="*/ 7 w 89"/>
                <a:gd name="T21" fmla="*/ 47 h 127"/>
                <a:gd name="T22" fmla="*/ 7 w 89"/>
                <a:gd name="T23" fmla="*/ 53 h 127"/>
                <a:gd name="T24" fmla="*/ 10 w 89"/>
                <a:gd name="T25" fmla="*/ 57 h 127"/>
                <a:gd name="T26" fmla="*/ 10 w 89"/>
                <a:gd name="T27" fmla="*/ 63 h 127"/>
                <a:gd name="T28" fmla="*/ 10 w 89"/>
                <a:gd name="T29" fmla="*/ 68 h 127"/>
                <a:gd name="T30" fmla="*/ 11 w 89"/>
                <a:gd name="T31" fmla="*/ 73 h 127"/>
                <a:gd name="T32" fmla="*/ 11 w 89"/>
                <a:gd name="T33" fmla="*/ 78 h 127"/>
                <a:gd name="T34" fmla="*/ 11 w 89"/>
                <a:gd name="T35" fmla="*/ 84 h 127"/>
                <a:gd name="T36" fmla="*/ 11 w 89"/>
                <a:gd name="T37" fmla="*/ 88 h 127"/>
                <a:gd name="T38" fmla="*/ 11 w 89"/>
                <a:gd name="T39" fmla="*/ 94 h 127"/>
                <a:gd name="T40" fmla="*/ 13 w 89"/>
                <a:gd name="T41" fmla="*/ 98 h 127"/>
                <a:gd name="T42" fmla="*/ 13 w 89"/>
                <a:gd name="T43" fmla="*/ 104 h 127"/>
                <a:gd name="T44" fmla="*/ 14 w 89"/>
                <a:gd name="T45" fmla="*/ 108 h 127"/>
                <a:gd name="T46" fmla="*/ 16 w 89"/>
                <a:gd name="T47" fmla="*/ 114 h 127"/>
                <a:gd name="T48" fmla="*/ 18 w 89"/>
                <a:gd name="T49" fmla="*/ 119 h 127"/>
                <a:gd name="T50" fmla="*/ 23 w 89"/>
                <a:gd name="T51" fmla="*/ 121 h 127"/>
                <a:gd name="T52" fmla="*/ 28 w 89"/>
                <a:gd name="T53" fmla="*/ 124 h 127"/>
                <a:gd name="T54" fmla="*/ 33 w 89"/>
                <a:gd name="T55" fmla="*/ 126 h 127"/>
                <a:gd name="T56" fmla="*/ 38 w 89"/>
                <a:gd name="T57" fmla="*/ 124 h 127"/>
                <a:gd name="T58" fmla="*/ 44 w 89"/>
                <a:gd name="T59" fmla="*/ 121 h 127"/>
                <a:gd name="T60" fmla="*/ 47 w 89"/>
                <a:gd name="T61" fmla="*/ 115 h 127"/>
                <a:gd name="T62" fmla="*/ 50 w 89"/>
                <a:gd name="T63" fmla="*/ 111 h 127"/>
                <a:gd name="T64" fmla="*/ 54 w 89"/>
                <a:gd name="T65" fmla="*/ 105 h 127"/>
                <a:gd name="T66" fmla="*/ 57 w 89"/>
                <a:gd name="T67" fmla="*/ 101 h 127"/>
                <a:gd name="T68" fmla="*/ 62 w 89"/>
                <a:gd name="T69" fmla="*/ 97 h 127"/>
                <a:gd name="T70" fmla="*/ 65 w 89"/>
                <a:gd name="T71" fmla="*/ 91 h 127"/>
                <a:gd name="T72" fmla="*/ 71 w 89"/>
                <a:gd name="T73" fmla="*/ 88 h 127"/>
                <a:gd name="T74" fmla="*/ 75 w 89"/>
                <a:gd name="T75" fmla="*/ 85 h 127"/>
                <a:gd name="T76" fmla="*/ 81 w 89"/>
                <a:gd name="T77" fmla="*/ 81 h 127"/>
                <a:gd name="T78" fmla="*/ 85 w 89"/>
                <a:gd name="T79" fmla="*/ 80 h 127"/>
                <a:gd name="T80" fmla="*/ 85 w 89"/>
                <a:gd name="T81" fmla="*/ 74 h 127"/>
                <a:gd name="T82" fmla="*/ 84 w 89"/>
                <a:gd name="T83" fmla="*/ 78 h 127"/>
                <a:gd name="T84" fmla="*/ 88 w 89"/>
                <a:gd name="T85" fmla="*/ 78 h 1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127"/>
                <a:gd name="T131" fmla="*/ 89 w 89"/>
                <a:gd name="T132" fmla="*/ 127 h 1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127">
                  <a:moveTo>
                    <a:pt x="0" y="0"/>
                  </a:moveTo>
                  <a:lnTo>
                    <a:pt x="6" y="2"/>
                  </a:lnTo>
                  <a:lnTo>
                    <a:pt x="4" y="6"/>
                  </a:lnTo>
                  <a:lnTo>
                    <a:pt x="4" y="12"/>
                  </a:lnTo>
                  <a:lnTo>
                    <a:pt x="4" y="17"/>
                  </a:lnTo>
                  <a:lnTo>
                    <a:pt x="6" y="22"/>
                  </a:lnTo>
                  <a:lnTo>
                    <a:pt x="6" y="27"/>
                  </a:lnTo>
                  <a:lnTo>
                    <a:pt x="6" y="32"/>
                  </a:lnTo>
                  <a:lnTo>
                    <a:pt x="6" y="37"/>
                  </a:lnTo>
                  <a:lnTo>
                    <a:pt x="7" y="43"/>
                  </a:lnTo>
                  <a:lnTo>
                    <a:pt x="7" y="47"/>
                  </a:lnTo>
                  <a:lnTo>
                    <a:pt x="7" y="53"/>
                  </a:lnTo>
                  <a:lnTo>
                    <a:pt x="10" y="57"/>
                  </a:lnTo>
                  <a:lnTo>
                    <a:pt x="10" y="63"/>
                  </a:lnTo>
                  <a:lnTo>
                    <a:pt x="10" y="68"/>
                  </a:lnTo>
                  <a:lnTo>
                    <a:pt x="11" y="73"/>
                  </a:lnTo>
                  <a:lnTo>
                    <a:pt x="11" y="78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4"/>
                  </a:lnTo>
                  <a:lnTo>
                    <a:pt x="13" y="98"/>
                  </a:lnTo>
                  <a:lnTo>
                    <a:pt x="13" y="104"/>
                  </a:lnTo>
                  <a:lnTo>
                    <a:pt x="14" y="108"/>
                  </a:lnTo>
                  <a:lnTo>
                    <a:pt x="16" y="114"/>
                  </a:lnTo>
                  <a:lnTo>
                    <a:pt x="18" y="119"/>
                  </a:lnTo>
                  <a:lnTo>
                    <a:pt x="23" y="121"/>
                  </a:lnTo>
                  <a:lnTo>
                    <a:pt x="28" y="124"/>
                  </a:lnTo>
                  <a:lnTo>
                    <a:pt x="33" y="126"/>
                  </a:lnTo>
                  <a:lnTo>
                    <a:pt x="38" y="124"/>
                  </a:lnTo>
                  <a:lnTo>
                    <a:pt x="44" y="121"/>
                  </a:lnTo>
                  <a:lnTo>
                    <a:pt x="47" y="115"/>
                  </a:lnTo>
                  <a:lnTo>
                    <a:pt x="50" y="111"/>
                  </a:lnTo>
                  <a:lnTo>
                    <a:pt x="54" y="105"/>
                  </a:lnTo>
                  <a:lnTo>
                    <a:pt x="57" y="101"/>
                  </a:lnTo>
                  <a:lnTo>
                    <a:pt x="62" y="97"/>
                  </a:lnTo>
                  <a:lnTo>
                    <a:pt x="65" y="91"/>
                  </a:lnTo>
                  <a:lnTo>
                    <a:pt x="71" y="88"/>
                  </a:lnTo>
                  <a:lnTo>
                    <a:pt x="75" y="85"/>
                  </a:lnTo>
                  <a:lnTo>
                    <a:pt x="81" y="81"/>
                  </a:lnTo>
                  <a:lnTo>
                    <a:pt x="85" y="80"/>
                  </a:lnTo>
                  <a:lnTo>
                    <a:pt x="85" y="74"/>
                  </a:lnTo>
                  <a:lnTo>
                    <a:pt x="84" y="78"/>
                  </a:lnTo>
                  <a:lnTo>
                    <a:pt x="88" y="78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12"/>
            <p:cNvSpPr>
              <a:spLocks/>
            </p:cNvSpPr>
            <p:nvPr/>
          </p:nvSpPr>
          <p:spPr bwMode="auto">
            <a:xfrm>
              <a:off x="1445" y="2397"/>
              <a:ext cx="122" cy="125"/>
            </a:xfrm>
            <a:custGeom>
              <a:avLst/>
              <a:gdLst>
                <a:gd name="T0" fmla="*/ 0 w 122"/>
                <a:gd name="T1" fmla="*/ 0 h 125"/>
                <a:gd name="T2" fmla="*/ 6 w 122"/>
                <a:gd name="T3" fmla="*/ 3 h 125"/>
                <a:gd name="T4" fmla="*/ 11 w 122"/>
                <a:gd name="T5" fmla="*/ 5 h 125"/>
                <a:gd name="T6" fmla="*/ 14 w 122"/>
                <a:gd name="T7" fmla="*/ 10 h 125"/>
                <a:gd name="T8" fmla="*/ 16 w 122"/>
                <a:gd name="T9" fmla="*/ 15 h 125"/>
                <a:gd name="T10" fmla="*/ 17 w 122"/>
                <a:gd name="T11" fmla="*/ 20 h 125"/>
                <a:gd name="T12" fmla="*/ 17 w 122"/>
                <a:gd name="T13" fmla="*/ 25 h 125"/>
                <a:gd name="T14" fmla="*/ 17 w 122"/>
                <a:gd name="T15" fmla="*/ 30 h 125"/>
                <a:gd name="T16" fmla="*/ 20 w 122"/>
                <a:gd name="T17" fmla="*/ 36 h 125"/>
                <a:gd name="T18" fmla="*/ 20 w 122"/>
                <a:gd name="T19" fmla="*/ 40 h 125"/>
                <a:gd name="T20" fmla="*/ 20 w 122"/>
                <a:gd name="T21" fmla="*/ 46 h 125"/>
                <a:gd name="T22" fmla="*/ 21 w 122"/>
                <a:gd name="T23" fmla="*/ 50 h 125"/>
                <a:gd name="T24" fmla="*/ 21 w 122"/>
                <a:gd name="T25" fmla="*/ 56 h 125"/>
                <a:gd name="T26" fmla="*/ 23 w 122"/>
                <a:gd name="T27" fmla="*/ 60 h 125"/>
                <a:gd name="T28" fmla="*/ 24 w 122"/>
                <a:gd name="T29" fmla="*/ 66 h 125"/>
                <a:gd name="T30" fmla="*/ 26 w 122"/>
                <a:gd name="T31" fmla="*/ 71 h 125"/>
                <a:gd name="T32" fmla="*/ 26 w 122"/>
                <a:gd name="T33" fmla="*/ 76 h 125"/>
                <a:gd name="T34" fmla="*/ 28 w 122"/>
                <a:gd name="T35" fmla="*/ 81 h 125"/>
                <a:gd name="T36" fmla="*/ 30 w 122"/>
                <a:gd name="T37" fmla="*/ 86 h 125"/>
                <a:gd name="T38" fmla="*/ 30 w 122"/>
                <a:gd name="T39" fmla="*/ 91 h 125"/>
                <a:gd name="T40" fmla="*/ 31 w 122"/>
                <a:gd name="T41" fmla="*/ 96 h 125"/>
                <a:gd name="T42" fmla="*/ 31 w 122"/>
                <a:gd name="T43" fmla="*/ 101 h 125"/>
                <a:gd name="T44" fmla="*/ 34 w 122"/>
                <a:gd name="T45" fmla="*/ 107 h 125"/>
                <a:gd name="T46" fmla="*/ 38 w 122"/>
                <a:gd name="T47" fmla="*/ 111 h 125"/>
                <a:gd name="T48" fmla="*/ 43 w 122"/>
                <a:gd name="T49" fmla="*/ 117 h 125"/>
                <a:gd name="T50" fmla="*/ 48 w 122"/>
                <a:gd name="T51" fmla="*/ 118 h 125"/>
                <a:gd name="T52" fmla="*/ 53 w 122"/>
                <a:gd name="T53" fmla="*/ 121 h 125"/>
                <a:gd name="T54" fmla="*/ 58 w 122"/>
                <a:gd name="T55" fmla="*/ 124 h 125"/>
                <a:gd name="T56" fmla="*/ 61 w 122"/>
                <a:gd name="T57" fmla="*/ 118 h 125"/>
                <a:gd name="T58" fmla="*/ 67 w 122"/>
                <a:gd name="T59" fmla="*/ 114 h 125"/>
                <a:gd name="T60" fmla="*/ 71 w 122"/>
                <a:gd name="T61" fmla="*/ 110 h 125"/>
                <a:gd name="T62" fmla="*/ 75 w 122"/>
                <a:gd name="T63" fmla="*/ 104 h 125"/>
                <a:gd name="T64" fmla="*/ 77 w 122"/>
                <a:gd name="T65" fmla="*/ 100 h 125"/>
                <a:gd name="T66" fmla="*/ 80 w 122"/>
                <a:gd name="T67" fmla="*/ 94 h 125"/>
                <a:gd name="T68" fmla="*/ 84 w 122"/>
                <a:gd name="T69" fmla="*/ 90 h 125"/>
                <a:gd name="T70" fmla="*/ 85 w 122"/>
                <a:gd name="T71" fmla="*/ 84 h 125"/>
                <a:gd name="T72" fmla="*/ 88 w 122"/>
                <a:gd name="T73" fmla="*/ 80 h 125"/>
                <a:gd name="T74" fmla="*/ 90 w 122"/>
                <a:gd name="T75" fmla="*/ 74 h 125"/>
                <a:gd name="T76" fmla="*/ 94 w 122"/>
                <a:gd name="T77" fmla="*/ 69 h 125"/>
                <a:gd name="T78" fmla="*/ 97 w 122"/>
                <a:gd name="T79" fmla="*/ 64 h 125"/>
                <a:gd name="T80" fmla="*/ 100 w 122"/>
                <a:gd name="T81" fmla="*/ 59 h 125"/>
                <a:gd name="T82" fmla="*/ 105 w 122"/>
                <a:gd name="T83" fmla="*/ 56 h 125"/>
                <a:gd name="T84" fmla="*/ 110 w 122"/>
                <a:gd name="T85" fmla="*/ 52 h 125"/>
                <a:gd name="T86" fmla="*/ 115 w 122"/>
                <a:gd name="T87" fmla="*/ 54 h 125"/>
                <a:gd name="T88" fmla="*/ 121 w 122"/>
                <a:gd name="T89" fmla="*/ 56 h 125"/>
                <a:gd name="T90" fmla="*/ 118 w 122"/>
                <a:gd name="T91" fmla="*/ 56 h 125"/>
                <a:gd name="T92" fmla="*/ 117 w 122"/>
                <a:gd name="T93" fmla="*/ 60 h 1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2"/>
                <a:gd name="T142" fmla="*/ 0 h 125"/>
                <a:gd name="T143" fmla="*/ 122 w 122"/>
                <a:gd name="T144" fmla="*/ 125 h 1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2" h="125">
                  <a:moveTo>
                    <a:pt x="0" y="0"/>
                  </a:moveTo>
                  <a:lnTo>
                    <a:pt x="6" y="3"/>
                  </a:lnTo>
                  <a:lnTo>
                    <a:pt x="11" y="5"/>
                  </a:lnTo>
                  <a:lnTo>
                    <a:pt x="14" y="10"/>
                  </a:lnTo>
                  <a:lnTo>
                    <a:pt x="16" y="15"/>
                  </a:lnTo>
                  <a:lnTo>
                    <a:pt x="17" y="20"/>
                  </a:lnTo>
                  <a:lnTo>
                    <a:pt x="17" y="25"/>
                  </a:lnTo>
                  <a:lnTo>
                    <a:pt x="17" y="30"/>
                  </a:lnTo>
                  <a:lnTo>
                    <a:pt x="20" y="36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1" y="50"/>
                  </a:lnTo>
                  <a:lnTo>
                    <a:pt x="21" y="56"/>
                  </a:lnTo>
                  <a:lnTo>
                    <a:pt x="23" y="60"/>
                  </a:lnTo>
                  <a:lnTo>
                    <a:pt x="24" y="66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28" y="81"/>
                  </a:lnTo>
                  <a:lnTo>
                    <a:pt x="30" y="86"/>
                  </a:lnTo>
                  <a:lnTo>
                    <a:pt x="30" y="91"/>
                  </a:lnTo>
                  <a:lnTo>
                    <a:pt x="31" y="96"/>
                  </a:lnTo>
                  <a:lnTo>
                    <a:pt x="31" y="101"/>
                  </a:lnTo>
                  <a:lnTo>
                    <a:pt x="34" y="107"/>
                  </a:lnTo>
                  <a:lnTo>
                    <a:pt x="38" y="111"/>
                  </a:lnTo>
                  <a:lnTo>
                    <a:pt x="43" y="117"/>
                  </a:lnTo>
                  <a:lnTo>
                    <a:pt x="48" y="118"/>
                  </a:lnTo>
                  <a:lnTo>
                    <a:pt x="53" y="121"/>
                  </a:lnTo>
                  <a:lnTo>
                    <a:pt x="58" y="124"/>
                  </a:lnTo>
                  <a:lnTo>
                    <a:pt x="61" y="118"/>
                  </a:lnTo>
                  <a:lnTo>
                    <a:pt x="67" y="114"/>
                  </a:lnTo>
                  <a:lnTo>
                    <a:pt x="71" y="110"/>
                  </a:lnTo>
                  <a:lnTo>
                    <a:pt x="75" y="104"/>
                  </a:lnTo>
                  <a:lnTo>
                    <a:pt x="77" y="100"/>
                  </a:lnTo>
                  <a:lnTo>
                    <a:pt x="80" y="94"/>
                  </a:lnTo>
                  <a:lnTo>
                    <a:pt x="84" y="90"/>
                  </a:lnTo>
                  <a:lnTo>
                    <a:pt x="85" y="84"/>
                  </a:lnTo>
                  <a:lnTo>
                    <a:pt x="88" y="80"/>
                  </a:lnTo>
                  <a:lnTo>
                    <a:pt x="90" y="74"/>
                  </a:lnTo>
                  <a:lnTo>
                    <a:pt x="94" y="69"/>
                  </a:lnTo>
                  <a:lnTo>
                    <a:pt x="97" y="64"/>
                  </a:lnTo>
                  <a:lnTo>
                    <a:pt x="100" y="59"/>
                  </a:lnTo>
                  <a:lnTo>
                    <a:pt x="105" y="56"/>
                  </a:lnTo>
                  <a:lnTo>
                    <a:pt x="110" y="52"/>
                  </a:lnTo>
                  <a:lnTo>
                    <a:pt x="115" y="54"/>
                  </a:lnTo>
                  <a:lnTo>
                    <a:pt x="121" y="56"/>
                  </a:lnTo>
                  <a:lnTo>
                    <a:pt x="118" y="56"/>
                  </a:lnTo>
                  <a:lnTo>
                    <a:pt x="117" y="6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13"/>
            <p:cNvSpPr>
              <a:spLocks/>
            </p:cNvSpPr>
            <p:nvPr/>
          </p:nvSpPr>
          <p:spPr bwMode="auto">
            <a:xfrm>
              <a:off x="1573" y="2454"/>
              <a:ext cx="46" cy="118"/>
            </a:xfrm>
            <a:custGeom>
              <a:avLst/>
              <a:gdLst>
                <a:gd name="T0" fmla="*/ 0 w 46"/>
                <a:gd name="T1" fmla="*/ 0 h 118"/>
                <a:gd name="T2" fmla="*/ 0 w 46"/>
                <a:gd name="T3" fmla="*/ 6 h 118"/>
                <a:gd name="T4" fmla="*/ 3 w 46"/>
                <a:gd name="T5" fmla="*/ 12 h 118"/>
                <a:gd name="T6" fmla="*/ 6 w 46"/>
                <a:gd name="T7" fmla="*/ 17 h 118"/>
                <a:gd name="T8" fmla="*/ 7 w 46"/>
                <a:gd name="T9" fmla="*/ 22 h 118"/>
                <a:gd name="T10" fmla="*/ 10 w 46"/>
                <a:gd name="T11" fmla="*/ 27 h 118"/>
                <a:gd name="T12" fmla="*/ 11 w 46"/>
                <a:gd name="T13" fmla="*/ 32 h 118"/>
                <a:gd name="T14" fmla="*/ 11 w 46"/>
                <a:gd name="T15" fmla="*/ 37 h 118"/>
                <a:gd name="T16" fmla="*/ 11 w 46"/>
                <a:gd name="T17" fmla="*/ 43 h 118"/>
                <a:gd name="T18" fmla="*/ 11 w 46"/>
                <a:gd name="T19" fmla="*/ 47 h 118"/>
                <a:gd name="T20" fmla="*/ 13 w 46"/>
                <a:gd name="T21" fmla="*/ 53 h 118"/>
                <a:gd name="T22" fmla="*/ 14 w 46"/>
                <a:gd name="T23" fmla="*/ 57 h 118"/>
                <a:gd name="T24" fmla="*/ 16 w 46"/>
                <a:gd name="T25" fmla="*/ 63 h 118"/>
                <a:gd name="T26" fmla="*/ 16 w 46"/>
                <a:gd name="T27" fmla="*/ 68 h 118"/>
                <a:gd name="T28" fmla="*/ 18 w 46"/>
                <a:gd name="T29" fmla="*/ 73 h 118"/>
                <a:gd name="T30" fmla="*/ 18 w 46"/>
                <a:gd name="T31" fmla="*/ 78 h 118"/>
                <a:gd name="T32" fmla="*/ 18 w 46"/>
                <a:gd name="T33" fmla="*/ 84 h 118"/>
                <a:gd name="T34" fmla="*/ 18 w 46"/>
                <a:gd name="T35" fmla="*/ 88 h 118"/>
                <a:gd name="T36" fmla="*/ 20 w 46"/>
                <a:gd name="T37" fmla="*/ 94 h 118"/>
                <a:gd name="T38" fmla="*/ 21 w 46"/>
                <a:gd name="T39" fmla="*/ 99 h 118"/>
                <a:gd name="T40" fmla="*/ 23 w 46"/>
                <a:gd name="T41" fmla="*/ 104 h 118"/>
                <a:gd name="T42" fmla="*/ 27 w 46"/>
                <a:gd name="T43" fmla="*/ 110 h 118"/>
                <a:gd name="T44" fmla="*/ 31 w 46"/>
                <a:gd name="T45" fmla="*/ 113 h 118"/>
                <a:gd name="T46" fmla="*/ 37 w 46"/>
                <a:gd name="T47" fmla="*/ 117 h 118"/>
                <a:gd name="T48" fmla="*/ 41 w 46"/>
                <a:gd name="T49" fmla="*/ 114 h 118"/>
                <a:gd name="T50" fmla="*/ 45 w 46"/>
                <a:gd name="T51" fmla="*/ 114 h 118"/>
                <a:gd name="T52" fmla="*/ 43 w 46"/>
                <a:gd name="T53" fmla="*/ 110 h 118"/>
                <a:gd name="T54" fmla="*/ 45 w 46"/>
                <a:gd name="T55" fmla="*/ 111 h 118"/>
                <a:gd name="T56" fmla="*/ 40 w 46"/>
                <a:gd name="T57" fmla="*/ 111 h 118"/>
                <a:gd name="T58" fmla="*/ 38 w 46"/>
                <a:gd name="T59" fmla="*/ 111 h 1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"/>
                <a:gd name="T91" fmla="*/ 0 h 118"/>
                <a:gd name="T92" fmla="*/ 46 w 46"/>
                <a:gd name="T93" fmla="*/ 118 h 11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" h="118">
                  <a:moveTo>
                    <a:pt x="0" y="0"/>
                  </a:moveTo>
                  <a:lnTo>
                    <a:pt x="0" y="6"/>
                  </a:lnTo>
                  <a:lnTo>
                    <a:pt x="3" y="12"/>
                  </a:lnTo>
                  <a:lnTo>
                    <a:pt x="6" y="17"/>
                  </a:lnTo>
                  <a:lnTo>
                    <a:pt x="7" y="22"/>
                  </a:lnTo>
                  <a:lnTo>
                    <a:pt x="10" y="27"/>
                  </a:lnTo>
                  <a:lnTo>
                    <a:pt x="11" y="32"/>
                  </a:lnTo>
                  <a:lnTo>
                    <a:pt x="11" y="37"/>
                  </a:lnTo>
                  <a:lnTo>
                    <a:pt x="11" y="43"/>
                  </a:lnTo>
                  <a:lnTo>
                    <a:pt x="11" y="47"/>
                  </a:lnTo>
                  <a:lnTo>
                    <a:pt x="13" y="53"/>
                  </a:lnTo>
                  <a:lnTo>
                    <a:pt x="14" y="57"/>
                  </a:lnTo>
                  <a:lnTo>
                    <a:pt x="16" y="63"/>
                  </a:lnTo>
                  <a:lnTo>
                    <a:pt x="16" y="68"/>
                  </a:lnTo>
                  <a:lnTo>
                    <a:pt x="18" y="73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18" y="88"/>
                  </a:lnTo>
                  <a:lnTo>
                    <a:pt x="20" y="94"/>
                  </a:lnTo>
                  <a:lnTo>
                    <a:pt x="21" y="99"/>
                  </a:lnTo>
                  <a:lnTo>
                    <a:pt x="23" y="104"/>
                  </a:lnTo>
                  <a:lnTo>
                    <a:pt x="27" y="110"/>
                  </a:lnTo>
                  <a:lnTo>
                    <a:pt x="31" y="113"/>
                  </a:lnTo>
                  <a:lnTo>
                    <a:pt x="37" y="117"/>
                  </a:lnTo>
                  <a:lnTo>
                    <a:pt x="41" y="114"/>
                  </a:lnTo>
                  <a:lnTo>
                    <a:pt x="45" y="114"/>
                  </a:lnTo>
                  <a:lnTo>
                    <a:pt x="43" y="110"/>
                  </a:lnTo>
                  <a:lnTo>
                    <a:pt x="45" y="111"/>
                  </a:lnTo>
                  <a:lnTo>
                    <a:pt x="40" y="111"/>
                  </a:lnTo>
                  <a:lnTo>
                    <a:pt x="38" y="111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14"/>
            <p:cNvSpPr>
              <a:spLocks/>
            </p:cNvSpPr>
            <p:nvPr/>
          </p:nvSpPr>
          <p:spPr bwMode="auto">
            <a:xfrm>
              <a:off x="1725" y="2490"/>
              <a:ext cx="67" cy="130"/>
            </a:xfrm>
            <a:custGeom>
              <a:avLst/>
              <a:gdLst>
                <a:gd name="T0" fmla="*/ 0 w 67"/>
                <a:gd name="T1" fmla="*/ 0 h 130"/>
                <a:gd name="T2" fmla="*/ 6 w 67"/>
                <a:gd name="T3" fmla="*/ 4 h 130"/>
                <a:gd name="T4" fmla="*/ 10 w 67"/>
                <a:gd name="T5" fmla="*/ 10 h 130"/>
                <a:gd name="T6" fmla="*/ 13 w 67"/>
                <a:gd name="T7" fmla="*/ 14 h 130"/>
                <a:gd name="T8" fmla="*/ 15 w 67"/>
                <a:gd name="T9" fmla="*/ 20 h 130"/>
                <a:gd name="T10" fmla="*/ 19 w 67"/>
                <a:gd name="T11" fmla="*/ 24 h 130"/>
                <a:gd name="T12" fmla="*/ 20 w 67"/>
                <a:gd name="T13" fmla="*/ 30 h 130"/>
                <a:gd name="T14" fmla="*/ 20 w 67"/>
                <a:gd name="T15" fmla="*/ 35 h 130"/>
                <a:gd name="T16" fmla="*/ 20 w 67"/>
                <a:gd name="T17" fmla="*/ 40 h 130"/>
                <a:gd name="T18" fmla="*/ 22 w 67"/>
                <a:gd name="T19" fmla="*/ 45 h 130"/>
                <a:gd name="T20" fmla="*/ 23 w 67"/>
                <a:gd name="T21" fmla="*/ 50 h 130"/>
                <a:gd name="T22" fmla="*/ 23 w 67"/>
                <a:gd name="T23" fmla="*/ 55 h 130"/>
                <a:gd name="T24" fmla="*/ 25 w 67"/>
                <a:gd name="T25" fmla="*/ 61 h 130"/>
                <a:gd name="T26" fmla="*/ 25 w 67"/>
                <a:gd name="T27" fmla="*/ 66 h 130"/>
                <a:gd name="T28" fmla="*/ 26 w 67"/>
                <a:gd name="T29" fmla="*/ 71 h 130"/>
                <a:gd name="T30" fmla="*/ 26 w 67"/>
                <a:gd name="T31" fmla="*/ 76 h 130"/>
                <a:gd name="T32" fmla="*/ 29 w 67"/>
                <a:gd name="T33" fmla="*/ 81 h 130"/>
                <a:gd name="T34" fmla="*/ 30 w 67"/>
                <a:gd name="T35" fmla="*/ 87 h 130"/>
                <a:gd name="T36" fmla="*/ 32 w 67"/>
                <a:gd name="T37" fmla="*/ 91 h 130"/>
                <a:gd name="T38" fmla="*/ 33 w 67"/>
                <a:gd name="T39" fmla="*/ 97 h 130"/>
                <a:gd name="T40" fmla="*/ 33 w 67"/>
                <a:gd name="T41" fmla="*/ 101 h 130"/>
                <a:gd name="T42" fmla="*/ 36 w 67"/>
                <a:gd name="T43" fmla="*/ 107 h 130"/>
                <a:gd name="T44" fmla="*/ 40 w 67"/>
                <a:gd name="T45" fmla="*/ 112 h 130"/>
                <a:gd name="T46" fmla="*/ 42 w 67"/>
                <a:gd name="T47" fmla="*/ 117 h 130"/>
                <a:gd name="T48" fmla="*/ 43 w 67"/>
                <a:gd name="T49" fmla="*/ 122 h 130"/>
                <a:gd name="T50" fmla="*/ 49 w 67"/>
                <a:gd name="T51" fmla="*/ 124 h 130"/>
                <a:gd name="T52" fmla="*/ 52 w 67"/>
                <a:gd name="T53" fmla="*/ 129 h 130"/>
                <a:gd name="T54" fmla="*/ 57 w 67"/>
                <a:gd name="T55" fmla="*/ 129 h 130"/>
                <a:gd name="T56" fmla="*/ 62 w 67"/>
                <a:gd name="T57" fmla="*/ 129 h 130"/>
                <a:gd name="T58" fmla="*/ 66 w 67"/>
                <a:gd name="T59" fmla="*/ 129 h 130"/>
                <a:gd name="T60" fmla="*/ 63 w 67"/>
                <a:gd name="T61" fmla="*/ 124 h 130"/>
                <a:gd name="T62" fmla="*/ 62 w 67"/>
                <a:gd name="T63" fmla="*/ 124 h 130"/>
                <a:gd name="T64" fmla="*/ 60 w 67"/>
                <a:gd name="T65" fmla="*/ 125 h 130"/>
                <a:gd name="T66" fmla="*/ 57 w 67"/>
                <a:gd name="T67" fmla="*/ 124 h 1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"/>
                <a:gd name="T103" fmla="*/ 0 h 130"/>
                <a:gd name="T104" fmla="*/ 67 w 67"/>
                <a:gd name="T105" fmla="*/ 130 h 1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" h="130">
                  <a:moveTo>
                    <a:pt x="0" y="0"/>
                  </a:moveTo>
                  <a:lnTo>
                    <a:pt x="6" y="4"/>
                  </a:lnTo>
                  <a:lnTo>
                    <a:pt x="10" y="10"/>
                  </a:lnTo>
                  <a:lnTo>
                    <a:pt x="13" y="14"/>
                  </a:lnTo>
                  <a:lnTo>
                    <a:pt x="15" y="20"/>
                  </a:lnTo>
                  <a:lnTo>
                    <a:pt x="19" y="24"/>
                  </a:lnTo>
                  <a:lnTo>
                    <a:pt x="20" y="30"/>
                  </a:lnTo>
                  <a:lnTo>
                    <a:pt x="20" y="35"/>
                  </a:lnTo>
                  <a:lnTo>
                    <a:pt x="20" y="40"/>
                  </a:lnTo>
                  <a:lnTo>
                    <a:pt x="22" y="45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5" y="61"/>
                  </a:lnTo>
                  <a:lnTo>
                    <a:pt x="25" y="66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29" y="81"/>
                  </a:lnTo>
                  <a:lnTo>
                    <a:pt x="30" y="87"/>
                  </a:lnTo>
                  <a:lnTo>
                    <a:pt x="32" y="91"/>
                  </a:lnTo>
                  <a:lnTo>
                    <a:pt x="33" y="97"/>
                  </a:lnTo>
                  <a:lnTo>
                    <a:pt x="33" y="101"/>
                  </a:lnTo>
                  <a:lnTo>
                    <a:pt x="36" y="107"/>
                  </a:lnTo>
                  <a:lnTo>
                    <a:pt x="40" y="112"/>
                  </a:lnTo>
                  <a:lnTo>
                    <a:pt x="42" y="117"/>
                  </a:lnTo>
                  <a:lnTo>
                    <a:pt x="43" y="122"/>
                  </a:lnTo>
                  <a:lnTo>
                    <a:pt x="49" y="124"/>
                  </a:lnTo>
                  <a:lnTo>
                    <a:pt x="52" y="129"/>
                  </a:lnTo>
                  <a:lnTo>
                    <a:pt x="57" y="129"/>
                  </a:lnTo>
                  <a:lnTo>
                    <a:pt x="62" y="129"/>
                  </a:lnTo>
                  <a:lnTo>
                    <a:pt x="66" y="129"/>
                  </a:lnTo>
                  <a:lnTo>
                    <a:pt x="63" y="124"/>
                  </a:lnTo>
                  <a:lnTo>
                    <a:pt x="62" y="124"/>
                  </a:lnTo>
                  <a:lnTo>
                    <a:pt x="60" y="125"/>
                  </a:lnTo>
                  <a:lnTo>
                    <a:pt x="57" y="124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15"/>
            <p:cNvSpPr>
              <a:spLocks/>
            </p:cNvSpPr>
            <p:nvPr/>
          </p:nvSpPr>
          <p:spPr bwMode="auto">
            <a:xfrm>
              <a:off x="1895" y="2520"/>
              <a:ext cx="62" cy="121"/>
            </a:xfrm>
            <a:custGeom>
              <a:avLst/>
              <a:gdLst>
                <a:gd name="T0" fmla="*/ 0 w 62"/>
                <a:gd name="T1" fmla="*/ 0 h 121"/>
                <a:gd name="T2" fmla="*/ 6 w 62"/>
                <a:gd name="T3" fmla="*/ 2 h 121"/>
                <a:gd name="T4" fmla="*/ 7 w 62"/>
                <a:gd name="T5" fmla="*/ 6 h 121"/>
                <a:gd name="T6" fmla="*/ 11 w 62"/>
                <a:gd name="T7" fmla="*/ 12 h 121"/>
                <a:gd name="T8" fmla="*/ 14 w 62"/>
                <a:gd name="T9" fmla="*/ 16 h 121"/>
                <a:gd name="T10" fmla="*/ 14 w 62"/>
                <a:gd name="T11" fmla="*/ 22 h 121"/>
                <a:gd name="T12" fmla="*/ 14 w 62"/>
                <a:gd name="T13" fmla="*/ 26 h 121"/>
                <a:gd name="T14" fmla="*/ 14 w 62"/>
                <a:gd name="T15" fmla="*/ 32 h 121"/>
                <a:gd name="T16" fmla="*/ 14 w 62"/>
                <a:gd name="T17" fmla="*/ 38 h 121"/>
                <a:gd name="T18" fmla="*/ 16 w 62"/>
                <a:gd name="T19" fmla="*/ 42 h 121"/>
                <a:gd name="T20" fmla="*/ 16 w 62"/>
                <a:gd name="T21" fmla="*/ 48 h 121"/>
                <a:gd name="T22" fmla="*/ 16 w 62"/>
                <a:gd name="T23" fmla="*/ 52 h 121"/>
                <a:gd name="T24" fmla="*/ 17 w 62"/>
                <a:gd name="T25" fmla="*/ 58 h 121"/>
                <a:gd name="T26" fmla="*/ 17 w 62"/>
                <a:gd name="T27" fmla="*/ 62 h 121"/>
                <a:gd name="T28" fmla="*/ 19 w 62"/>
                <a:gd name="T29" fmla="*/ 68 h 121"/>
                <a:gd name="T30" fmla="*/ 19 w 62"/>
                <a:gd name="T31" fmla="*/ 72 h 121"/>
                <a:gd name="T32" fmla="*/ 21 w 62"/>
                <a:gd name="T33" fmla="*/ 78 h 121"/>
                <a:gd name="T34" fmla="*/ 23 w 62"/>
                <a:gd name="T35" fmla="*/ 82 h 121"/>
                <a:gd name="T36" fmla="*/ 24 w 62"/>
                <a:gd name="T37" fmla="*/ 88 h 121"/>
                <a:gd name="T38" fmla="*/ 27 w 62"/>
                <a:gd name="T39" fmla="*/ 93 h 121"/>
                <a:gd name="T40" fmla="*/ 33 w 62"/>
                <a:gd name="T41" fmla="*/ 96 h 121"/>
                <a:gd name="T42" fmla="*/ 36 w 62"/>
                <a:gd name="T43" fmla="*/ 102 h 121"/>
                <a:gd name="T44" fmla="*/ 37 w 62"/>
                <a:gd name="T45" fmla="*/ 106 h 121"/>
                <a:gd name="T46" fmla="*/ 41 w 62"/>
                <a:gd name="T47" fmla="*/ 112 h 121"/>
                <a:gd name="T48" fmla="*/ 46 w 62"/>
                <a:gd name="T49" fmla="*/ 115 h 121"/>
                <a:gd name="T50" fmla="*/ 49 w 62"/>
                <a:gd name="T51" fmla="*/ 120 h 121"/>
                <a:gd name="T52" fmla="*/ 54 w 62"/>
                <a:gd name="T53" fmla="*/ 120 h 121"/>
                <a:gd name="T54" fmla="*/ 59 w 62"/>
                <a:gd name="T55" fmla="*/ 120 h 121"/>
                <a:gd name="T56" fmla="*/ 61 w 62"/>
                <a:gd name="T57" fmla="*/ 115 h 121"/>
                <a:gd name="T58" fmla="*/ 61 w 62"/>
                <a:gd name="T59" fmla="*/ 113 h 1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121"/>
                <a:gd name="T92" fmla="*/ 62 w 62"/>
                <a:gd name="T93" fmla="*/ 121 h 1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121">
                  <a:moveTo>
                    <a:pt x="0" y="0"/>
                  </a:moveTo>
                  <a:lnTo>
                    <a:pt x="6" y="2"/>
                  </a:lnTo>
                  <a:lnTo>
                    <a:pt x="7" y="6"/>
                  </a:lnTo>
                  <a:lnTo>
                    <a:pt x="11" y="12"/>
                  </a:lnTo>
                  <a:lnTo>
                    <a:pt x="14" y="16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32"/>
                  </a:lnTo>
                  <a:lnTo>
                    <a:pt x="14" y="38"/>
                  </a:lnTo>
                  <a:lnTo>
                    <a:pt x="16" y="42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7" y="58"/>
                  </a:lnTo>
                  <a:lnTo>
                    <a:pt x="17" y="62"/>
                  </a:lnTo>
                  <a:lnTo>
                    <a:pt x="19" y="68"/>
                  </a:lnTo>
                  <a:lnTo>
                    <a:pt x="19" y="72"/>
                  </a:lnTo>
                  <a:lnTo>
                    <a:pt x="21" y="78"/>
                  </a:lnTo>
                  <a:lnTo>
                    <a:pt x="23" y="82"/>
                  </a:lnTo>
                  <a:lnTo>
                    <a:pt x="24" y="88"/>
                  </a:lnTo>
                  <a:lnTo>
                    <a:pt x="27" y="93"/>
                  </a:lnTo>
                  <a:lnTo>
                    <a:pt x="33" y="96"/>
                  </a:lnTo>
                  <a:lnTo>
                    <a:pt x="36" y="102"/>
                  </a:lnTo>
                  <a:lnTo>
                    <a:pt x="37" y="106"/>
                  </a:lnTo>
                  <a:lnTo>
                    <a:pt x="41" y="112"/>
                  </a:lnTo>
                  <a:lnTo>
                    <a:pt x="46" y="115"/>
                  </a:lnTo>
                  <a:lnTo>
                    <a:pt x="49" y="120"/>
                  </a:lnTo>
                  <a:lnTo>
                    <a:pt x="54" y="120"/>
                  </a:lnTo>
                  <a:lnTo>
                    <a:pt x="59" y="120"/>
                  </a:lnTo>
                  <a:lnTo>
                    <a:pt x="61" y="115"/>
                  </a:lnTo>
                  <a:lnTo>
                    <a:pt x="61" y="113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16"/>
            <p:cNvSpPr>
              <a:spLocks/>
            </p:cNvSpPr>
            <p:nvPr/>
          </p:nvSpPr>
          <p:spPr bwMode="auto">
            <a:xfrm>
              <a:off x="1959" y="2595"/>
              <a:ext cx="38" cy="44"/>
            </a:xfrm>
            <a:custGeom>
              <a:avLst/>
              <a:gdLst>
                <a:gd name="T0" fmla="*/ 0 w 38"/>
                <a:gd name="T1" fmla="*/ 40 h 44"/>
                <a:gd name="T2" fmla="*/ 6 w 38"/>
                <a:gd name="T3" fmla="*/ 43 h 44"/>
                <a:gd name="T4" fmla="*/ 11 w 38"/>
                <a:gd name="T5" fmla="*/ 37 h 44"/>
                <a:gd name="T6" fmla="*/ 13 w 38"/>
                <a:gd name="T7" fmla="*/ 32 h 44"/>
                <a:gd name="T8" fmla="*/ 14 w 38"/>
                <a:gd name="T9" fmla="*/ 27 h 44"/>
                <a:gd name="T10" fmla="*/ 17 w 38"/>
                <a:gd name="T11" fmla="*/ 22 h 44"/>
                <a:gd name="T12" fmla="*/ 21 w 38"/>
                <a:gd name="T13" fmla="*/ 16 h 44"/>
                <a:gd name="T14" fmla="*/ 24 w 38"/>
                <a:gd name="T15" fmla="*/ 12 h 44"/>
                <a:gd name="T16" fmla="*/ 28 w 38"/>
                <a:gd name="T17" fmla="*/ 6 h 44"/>
                <a:gd name="T18" fmla="*/ 33 w 38"/>
                <a:gd name="T19" fmla="*/ 3 h 44"/>
                <a:gd name="T20" fmla="*/ 37 w 38"/>
                <a:gd name="T21" fmla="*/ 0 h 44"/>
                <a:gd name="T22" fmla="*/ 37 w 38"/>
                <a:gd name="T23" fmla="*/ 5 h 44"/>
                <a:gd name="T24" fmla="*/ 34 w 38"/>
                <a:gd name="T25" fmla="*/ 3 h 44"/>
                <a:gd name="T26" fmla="*/ 33 w 38"/>
                <a:gd name="T27" fmla="*/ 5 h 44"/>
                <a:gd name="T28" fmla="*/ 37 w 38"/>
                <a:gd name="T29" fmla="*/ 3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"/>
                <a:gd name="T46" fmla="*/ 0 h 44"/>
                <a:gd name="T47" fmla="*/ 38 w 38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" h="44">
                  <a:moveTo>
                    <a:pt x="0" y="40"/>
                  </a:moveTo>
                  <a:lnTo>
                    <a:pt x="6" y="43"/>
                  </a:lnTo>
                  <a:lnTo>
                    <a:pt x="11" y="37"/>
                  </a:lnTo>
                  <a:lnTo>
                    <a:pt x="13" y="32"/>
                  </a:lnTo>
                  <a:lnTo>
                    <a:pt x="14" y="27"/>
                  </a:lnTo>
                  <a:lnTo>
                    <a:pt x="17" y="22"/>
                  </a:lnTo>
                  <a:lnTo>
                    <a:pt x="21" y="16"/>
                  </a:lnTo>
                  <a:lnTo>
                    <a:pt x="24" y="12"/>
                  </a:lnTo>
                  <a:lnTo>
                    <a:pt x="28" y="6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37" y="5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7" y="3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17"/>
            <p:cNvSpPr>
              <a:spLocks/>
            </p:cNvSpPr>
            <p:nvPr/>
          </p:nvSpPr>
          <p:spPr bwMode="auto">
            <a:xfrm>
              <a:off x="1790" y="2517"/>
              <a:ext cx="106" cy="103"/>
            </a:xfrm>
            <a:custGeom>
              <a:avLst/>
              <a:gdLst>
                <a:gd name="T0" fmla="*/ 105 w 106"/>
                <a:gd name="T1" fmla="*/ 0 h 103"/>
                <a:gd name="T2" fmla="*/ 98 w 106"/>
                <a:gd name="T3" fmla="*/ 0 h 103"/>
                <a:gd name="T4" fmla="*/ 92 w 106"/>
                <a:gd name="T5" fmla="*/ 1 h 103"/>
                <a:gd name="T6" fmla="*/ 88 w 106"/>
                <a:gd name="T7" fmla="*/ 4 h 103"/>
                <a:gd name="T8" fmla="*/ 82 w 106"/>
                <a:gd name="T9" fmla="*/ 7 h 103"/>
                <a:gd name="T10" fmla="*/ 77 w 106"/>
                <a:gd name="T11" fmla="*/ 11 h 103"/>
                <a:gd name="T12" fmla="*/ 72 w 106"/>
                <a:gd name="T13" fmla="*/ 14 h 103"/>
                <a:gd name="T14" fmla="*/ 68 w 106"/>
                <a:gd name="T15" fmla="*/ 20 h 103"/>
                <a:gd name="T16" fmla="*/ 64 w 106"/>
                <a:gd name="T17" fmla="*/ 23 h 103"/>
                <a:gd name="T18" fmla="*/ 58 w 106"/>
                <a:gd name="T19" fmla="*/ 28 h 103"/>
                <a:gd name="T20" fmla="*/ 55 w 106"/>
                <a:gd name="T21" fmla="*/ 34 h 103"/>
                <a:gd name="T22" fmla="*/ 50 w 106"/>
                <a:gd name="T23" fmla="*/ 37 h 103"/>
                <a:gd name="T24" fmla="*/ 48 w 106"/>
                <a:gd name="T25" fmla="*/ 43 h 103"/>
                <a:gd name="T26" fmla="*/ 45 w 106"/>
                <a:gd name="T27" fmla="*/ 47 h 103"/>
                <a:gd name="T28" fmla="*/ 40 w 106"/>
                <a:gd name="T29" fmla="*/ 53 h 103"/>
                <a:gd name="T30" fmla="*/ 38 w 106"/>
                <a:gd name="T31" fmla="*/ 57 h 103"/>
                <a:gd name="T32" fmla="*/ 35 w 106"/>
                <a:gd name="T33" fmla="*/ 63 h 103"/>
                <a:gd name="T34" fmla="*/ 33 w 106"/>
                <a:gd name="T35" fmla="*/ 68 h 103"/>
                <a:gd name="T36" fmla="*/ 30 w 106"/>
                <a:gd name="T37" fmla="*/ 73 h 103"/>
                <a:gd name="T38" fmla="*/ 27 w 106"/>
                <a:gd name="T39" fmla="*/ 78 h 103"/>
                <a:gd name="T40" fmla="*/ 24 w 106"/>
                <a:gd name="T41" fmla="*/ 83 h 103"/>
                <a:gd name="T42" fmla="*/ 20 w 106"/>
                <a:gd name="T43" fmla="*/ 88 h 103"/>
                <a:gd name="T44" fmla="*/ 16 w 106"/>
                <a:gd name="T45" fmla="*/ 94 h 103"/>
                <a:gd name="T46" fmla="*/ 11 w 106"/>
                <a:gd name="T47" fmla="*/ 98 h 103"/>
                <a:gd name="T48" fmla="*/ 6 w 106"/>
                <a:gd name="T49" fmla="*/ 100 h 103"/>
                <a:gd name="T50" fmla="*/ 1 w 106"/>
                <a:gd name="T51" fmla="*/ 102 h 103"/>
                <a:gd name="T52" fmla="*/ 0 w 106"/>
                <a:gd name="T53" fmla="*/ 102 h 103"/>
                <a:gd name="T54" fmla="*/ 3 w 106"/>
                <a:gd name="T55" fmla="*/ 97 h 103"/>
                <a:gd name="T56" fmla="*/ 4 w 106"/>
                <a:gd name="T57" fmla="*/ 97 h 103"/>
                <a:gd name="T58" fmla="*/ 1 w 106"/>
                <a:gd name="T59" fmla="*/ 97 h 1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6"/>
                <a:gd name="T91" fmla="*/ 0 h 103"/>
                <a:gd name="T92" fmla="*/ 106 w 106"/>
                <a:gd name="T93" fmla="*/ 103 h 1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6" h="103">
                  <a:moveTo>
                    <a:pt x="105" y="0"/>
                  </a:moveTo>
                  <a:lnTo>
                    <a:pt x="98" y="0"/>
                  </a:lnTo>
                  <a:lnTo>
                    <a:pt x="92" y="1"/>
                  </a:lnTo>
                  <a:lnTo>
                    <a:pt x="88" y="4"/>
                  </a:lnTo>
                  <a:lnTo>
                    <a:pt x="82" y="7"/>
                  </a:lnTo>
                  <a:lnTo>
                    <a:pt x="77" y="11"/>
                  </a:lnTo>
                  <a:lnTo>
                    <a:pt x="72" y="14"/>
                  </a:lnTo>
                  <a:lnTo>
                    <a:pt x="68" y="20"/>
                  </a:lnTo>
                  <a:lnTo>
                    <a:pt x="64" y="23"/>
                  </a:lnTo>
                  <a:lnTo>
                    <a:pt x="58" y="28"/>
                  </a:lnTo>
                  <a:lnTo>
                    <a:pt x="55" y="34"/>
                  </a:lnTo>
                  <a:lnTo>
                    <a:pt x="50" y="37"/>
                  </a:lnTo>
                  <a:lnTo>
                    <a:pt x="48" y="43"/>
                  </a:lnTo>
                  <a:lnTo>
                    <a:pt x="45" y="47"/>
                  </a:lnTo>
                  <a:lnTo>
                    <a:pt x="40" y="53"/>
                  </a:lnTo>
                  <a:lnTo>
                    <a:pt x="38" y="57"/>
                  </a:lnTo>
                  <a:lnTo>
                    <a:pt x="35" y="63"/>
                  </a:lnTo>
                  <a:lnTo>
                    <a:pt x="33" y="68"/>
                  </a:lnTo>
                  <a:lnTo>
                    <a:pt x="30" y="73"/>
                  </a:lnTo>
                  <a:lnTo>
                    <a:pt x="27" y="78"/>
                  </a:lnTo>
                  <a:lnTo>
                    <a:pt x="24" y="83"/>
                  </a:lnTo>
                  <a:lnTo>
                    <a:pt x="20" y="88"/>
                  </a:lnTo>
                  <a:lnTo>
                    <a:pt x="16" y="94"/>
                  </a:lnTo>
                  <a:lnTo>
                    <a:pt x="11" y="98"/>
                  </a:lnTo>
                  <a:lnTo>
                    <a:pt x="6" y="100"/>
                  </a:lnTo>
                  <a:lnTo>
                    <a:pt x="1" y="102"/>
                  </a:lnTo>
                  <a:lnTo>
                    <a:pt x="0" y="102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1" y="9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Freeform 18"/>
            <p:cNvSpPr>
              <a:spLocks/>
            </p:cNvSpPr>
            <p:nvPr/>
          </p:nvSpPr>
          <p:spPr bwMode="auto">
            <a:xfrm>
              <a:off x="1626" y="2490"/>
              <a:ext cx="103" cy="82"/>
            </a:xfrm>
            <a:custGeom>
              <a:avLst/>
              <a:gdLst>
                <a:gd name="T0" fmla="*/ 102 w 103"/>
                <a:gd name="T1" fmla="*/ 3 h 82"/>
                <a:gd name="T2" fmla="*/ 95 w 103"/>
                <a:gd name="T3" fmla="*/ 0 h 82"/>
                <a:gd name="T4" fmla="*/ 91 w 103"/>
                <a:gd name="T5" fmla="*/ 4 h 82"/>
                <a:gd name="T6" fmla="*/ 87 w 103"/>
                <a:gd name="T7" fmla="*/ 6 h 82"/>
                <a:gd name="T8" fmla="*/ 84 w 103"/>
                <a:gd name="T9" fmla="*/ 11 h 82"/>
                <a:gd name="T10" fmla="*/ 78 w 103"/>
                <a:gd name="T11" fmla="*/ 13 h 82"/>
                <a:gd name="T12" fmla="*/ 75 w 103"/>
                <a:gd name="T13" fmla="*/ 18 h 82"/>
                <a:gd name="T14" fmla="*/ 70 w 103"/>
                <a:gd name="T15" fmla="*/ 20 h 82"/>
                <a:gd name="T16" fmla="*/ 65 w 103"/>
                <a:gd name="T17" fmla="*/ 23 h 82"/>
                <a:gd name="T18" fmla="*/ 60 w 103"/>
                <a:gd name="T19" fmla="*/ 28 h 82"/>
                <a:gd name="T20" fmla="*/ 57 w 103"/>
                <a:gd name="T21" fmla="*/ 34 h 82"/>
                <a:gd name="T22" fmla="*/ 51 w 103"/>
                <a:gd name="T23" fmla="*/ 37 h 82"/>
                <a:gd name="T24" fmla="*/ 48 w 103"/>
                <a:gd name="T25" fmla="*/ 42 h 82"/>
                <a:gd name="T26" fmla="*/ 43 w 103"/>
                <a:gd name="T27" fmla="*/ 45 h 82"/>
                <a:gd name="T28" fmla="*/ 40 w 103"/>
                <a:gd name="T29" fmla="*/ 51 h 82"/>
                <a:gd name="T30" fmla="*/ 34 w 103"/>
                <a:gd name="T31" fmla="*/ 54 h 82"/>
                <a:gd name="T32" fmla="*/ 30 w 103"/>
                <a:gd name="T33" fmla="*/ 59 h 82"/>
                <a:gd name="T34" fmla="*/ 26 w 103"/>
                <a:gd name="T35" fmla="*/ 63 h 82"/>
                <a:gd name="T36" fmla="*/ 21 w 103"/>
                <a:gd name="T37" fmla="*/ 67 h 82"/>
                <a:gd name="T38" fmla="*/ 16 w 103"/>
                <a:gd name="T39" fmla="*/ 70 h 82"/>
                <a:gd name="T40" fmla="*/ 11 w 103"/>
                <a:gd name="T41" fmla="*/ 74 h 82"/>
                <a:gd name="T42" fmla="*/ 6 w 103"/>
                <a:gd name="T43" fmla="*/ 75 h 82"/>
                <a:gd name="T44" fmla="*/ 1 w 103"/>
                <a:gd name="T45" fmla="*/ 77 h 82"/>
                <a:gd name="T46" fmla="*/ 1 w 103"/>
                <a:gd name="T47" fmla="*/ 75 h 82"/>
                <a:gd name="T48" fmla="*/ 0 w 103"/>
                <a:gd name="T49" fmla="*/ 81 h 82"/>
                <a:gd name="T50" fmla="*/ 1 w 103"/>
                <a:gd name="T51" fmla="*/ 78 h 82"/>
                <a:gd name="T52" fmla="*/ 3 w 103"/>
                <a:gd name="T53" fmla="*/ 74 h 82"/>
                <a:gd name="T54" fmla="*/ 1 w 103"/>
                <a:gd name="T55" fmla="*/ 75 h 82"/>
                <a:gd name="T56" fmla="*/ 4 w 103"/>
                <a:gd name="T57" fmla="*/ 65 h 82"/>
                <a:gd name="T58" fmla="*/ 4 w 103"/>
                <a:gd name="T59" fmla="*/ 71 h 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3"/>
                <a:gd name="T91" fmla="*/ 0 h 82"/>
                <a:gd name="T92" fmla="*/ 103 w 103"/>
                <a:gd name="T93" fmla="*/ 82 h 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3" h="82">
                  <a:moveTo>
                    <a:pt x="102" y="3"/>
                  </a:moveTo>
                  <a:lnTo>
                    <a:pt x="95" y="0"/>
                  </a:lnTo>
                  <a:lnTo>
                    <a:pt x="91" y="4"/>
                  </a:lnTo>
                  <a:lnTo>
                    <a:pt x="87" y="6"/>
                  </a:lnTo>
                  <a:lnTo>
                    <a:pt x="84" y="11"/>
                  </a:lnTo>
                  <a:lnTo>
                    <a:pt x="78" y="13"/>
                  </a:lnTo>
                  <a:lnTo>
                    <a:pt x="75" y="18"/>
                  </a:lnTo>
                  <a:lnTo>
                    <a:pt x="70" y="20"/>
                  </a:lnTo>
                  <a:lnTo>
                    <a:pt x="65" y="23"/>
                  </a:lnTo>
                  <a:lnTo>
                    <a:pt x="60" y="28"/>
                  </a:lnTo>
                  <a:lnTo>
                    <a:pt x="57" y="34"/>
                  </a:lnTo>
                  <a:lnTo>
                    <a:pt x="51" y="37"/>
                  </a:lnTo>
                  <a:lnTo>
                    <a:pt x="48" y="42"/>
                  </a:lnTo>
                  <a:lnTo>
                    <a:pt x="43" y="45"/>
                  </a:lnTo>
                  <a:lnTo>
                    <a:pt x="40" y="51"/>
                  </a:lnTo>
                  <a:lnTo>
                    <a:pt x="34" y="54"/>
                  </a:lnTo>
                  <a:lnTo>
                    <a:pt x="30" y="59"/>
                  </a:lnTo>
                  <a:lnTo>
                    <a:pt x="26" y="63"/>
                  </a:lnTo>
                  <a:lnTo>
                    <a:pt x="21" y="67"/>
                  </a:lnTo>
                  <a:lnTo>
                    <a:pt x="16" y="70"/>
                  </a:lnTo>
                  <a:lnTo>
                    <a:pt x="11" y="74"/>
                  </a:lnTo>
                  <a:lnTo>
                    <a:pt x="6" y="75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0" y="81"/>
                  </a:lnTo>
                  <a:lnTo>
                    <a:pt x="1" y="78"/>
                  </a:lnTo>
                  <a:lnTo>
                    <a:pt x="3" y="74"/>
                  </a:lnTo>
                  <a:lnTo>
                    <a:pt x="1" y="75"/>
                  </a:lnTo>
                  <a:lnTo>
                    <a:pt x="4" y="65"/>
                  </a:lnTo>
                  <a:lnTo>
                    <a:pt x="4" y="71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Freeform 19"/>
            <p:cNvSpPr>
              <a:spLocks/>
            </p:cNvSpPr>
            <p:nvPr/>
          </p:nvSpPr>
          <p:spPr bwMode="auto">
            <a:xfrm>
              <a:off x="1310" y="2277"/>
              <a:ext cx="46" cy="82"/>
            </a:xfrm>
            <a:custGeom>
              <a:avLst/>
              <a:gdLst>
                <a:gd name="T0" fmla="*/ 45 w 46"/>
                <a:gd name="T1" fmla="*/ 41 h 82"/>
                <a:gd name="T2" fmla="*/ 38 w 46"/>
                <a:gd name="T3" fmla="*/ 47 h 82"/>
                <a:gd name="T4" fmla="*/ 33 w 46"/>
                <a:gd name="T5" fmla="*/ 50 h 82"/>
                <a:gd name="T6" fmla="*/ 31 w 46"/>
                <a:gd name="T7" fmla="*/ 55 h 82"/>
                <a:gd name="T8" fmla="*/ 27 w 46"/>
                <a:gd name="T9" fmla="*/ 58 h 82"/>
                <a:gd name="T10" fmla="*/ 24 w 46"/>
                <a:gd name="T11" fmla="*/ 64 h 82"/>
                <a:gd name="T12" fmla="*/ 23 w 46"/>
                <a:gd name="T13" fmla="*/ 68 h 82"/>
                <a:gd name="T14" fmla="*/ 20 w 46"/>
                <a:gd name="T15" fmla="*/ 74 h 82"/>
                <a:gd name="T16" fmla="*/ 14 w 46"/>
                <a:gd name="T17" fmla="*/ 77 h 82"/>
                <a:gd name="T18" fmla="*/ 10 w 46"/>
                <a:gd name="T19" fmla="*/ 81 h 82"/>
                <a:gd name="T20" fmla="*/ 4 w 46"/>
                <a:gd name="T21" fmla="*/ 81 h 82"/>
                <a:gd name="T22" fmla="*/ 3 w 46"/>
                <a:gd name="T23" fmla="*/ 75 h 82"/>
                <a:gd name="T24" fmla="*/ 3 w 46"/>
                <a:gd name="T25" fmla="*/ 70 h 82"/>
                <a:gd name="T26" fmla="*/ 4 w 46"/>
                <a:gd name="T27" fmla="*/ 65 h 82"/>
                <a:gd name="T28" fmla="*/ 4 w 46"/>
                <a:gd name="T29" fmla="*/ 60 h 82"/>
                <a:gd name="T30" fmla="*/ 4 w 46"/>
                <a:gd name="T31" fmla="*/ 55 h 82"/>
                <a:gd name="T32" fmla="*/ 3 w 46"/>
                <a:gd name="T33" fmla="*/ 50 h 82"/>
                <a:gd name="T34" fmla="*/ 3 w 46"/>
                <a:gd name="T35" fmla="*/ 45 h 82"/>
                <a:gd name="T36" fmla="*/ 3 w 46"/>
                <a:gd name="T37" fmla="*/ 40 h 82"/>
                <a:gd name="T38" fmla="*/ 3 w 46"/>
                <a:gd name="T39" fmla="*/ 34 h 82"/>
                <a:gd name="T40" fmla="*/ 4 w 46"/>
                <a:gd name="T41" fmla="*/ 30 h 82"/>
                <a:gd name="T42" fmla="*/ 4 w 46"/>
                <a:gd name="T43" fmla="*/ 24 h 82"/>
                <a:gd name="T44" fmla="*/ 3 w 46"/>
                <a:gd name="T45" fmla="*/ 20 h 82"/>
                <a:gd name="T46" fmla="*/ 1 w 46"/>
                <a:gd name="T47" fmla="*/ 14 h 82"/>
                <a:gd name="T48" fmla="*/ 1 w 46"/>
                <a:gd name="T49" fmla="*/ 10 h 82"/>
                <a:gd name="T50" fmla="*/ 0 w 46"/>
                <a:gd name="T51" fmla="*/ 7 h 82"/>
                <a:gd name="T52" fmla="*/ 0 w 46"/>
                <a:gd name="T53" fmla="*/ 11 h 82"/>
                <a:gd name="T54" fmla="*/ 0 w 46"/>
                <a:gd name="T55" fmla="*/ 23 h 82"/>
                <a:gd name="T56" fmla="*/ 0 w 46"/>
                <a:gd name="T57" fmla="*/ 13 h 82"/>
                <a:gd name="T58" fmla="*/ 3 w 46"/>
                <a:gd name="T59" fmla="*/ 0 h 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"/>
                <a:gd name="T91" fmla="*/ 0 h 82"/>
                <a:gd name="T92" fmla="*/ 46 w 46"/>
                <a:gd name="T93" fmla="*/ 82 h 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" h="82">
                  <a:moveTo>
                    <a:pt x="45" y="41"/>
                  </a:moveTo>
                  <a:lnTo>
                    <a:pt x="38" y="47"/>
                  </a:lnTo>
                  <a:lnTo>
                    <a:pt x="33" y="50"/>
                  </a:lnTo>
                  <a:lnTo>
                    <a:pt x="31" y="55"/>
                  </a:lnTo>
                  <a:lnTo>
                    <a:pt x="27" y="58"/>
                  </a:lnTo>
                  <a:lnTo>
                    <a:pt x="24" y="64"/>
                  </a:lnTo>
                  <a:lnTo>
                    <a:pt x="23" y="68"/>
                  </a:lnTo>
                  <a:lnTo>
                    <a:pt x="20" y="74"/>
                  </a:lnTo>
                  <a:lnTo>
                    <a:pt x="14" y="77"/>
                  </a:lnTo>
                  <a:lnTo>
                    <a:pt x="10" y="81"/>
                  </a:lnTo>
                  <a:lnTo>
                    <a:pt x="4" y="81"/>
                  </a:lnTo>
                  <a:lnTo>
                    <a:pt x="3" y="75"/>
                  </a:lnTo>
                  <a:lnTo>
                    <a:pt x="3" y="70"/>
                  </a:lnTo>
                  <a:lnTo>
                    <a:pt x="4" y="65"/>
                  </a:lnTo>
                  <a:lnTo>
                    <a:pt x="4" y="60"/>
                  </a:lnTo>
                  <a:lnTo>
                    <a:pt x="4" y="55"/>
                  </a:lnTo>
                  <a:lnTo>
                    <a:pt x="3" y="50"/>
                  </a:lnTo>
                  <a:lnTo>
                    <a:pt x="3" y="45"/>
                  </a:lnTo>
                  <a:lnTo>
                    <a:pt x="3" y="40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4" y="24"/>
                  </a:lnTo>
                  <a:lnTo>
                    <a:pt x="3" y="20"/>
                  </a:lnTo>
                  <a:lnTo>
                    <a:pt x="1" y="14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3" y="0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Freeform 20"/>
            <p:cNvSpPr>
              <a:spLocks/>
            </p:cNvSpPr>
            <p:nvPr/>
          </p:nvSpPr>
          <p:spPr bwMode="auto">
            <a:xfrm>
              <a:off x="1278" y="2243"/>
              <a:ext cx="35" cy="53"/>
            </a:xfrm>
            <a:custGeom>
              <a:avLst/>
              <a:gdLst>
                <a:gd name="T0" fmla="*/ 34 w 35"/>
                <a:gd name="T1" fmla="*/ 32 h 53"/>
                <a:gd name="T2" fmla="*/ 27 w 35"/>
                <a:gd name="T3" fmla="*/ 29 h 53"/>
                <a:gd name="T4" fmla="*/ 22 w 35"/>
                <a:gd name="T5" fmla="*/ 29 h 53"/>
                <a:gd name="T6" fmla="*/ 19 w 35"/>
                <a:gd name="T7" fmla="*/ 35 h 53"/>
                <a:gd name="T8" fmla="*/ 15 w 35"/>
                <a:gd name="T9" fmla="*/ 39 h 53"/>
                <a:gd name="T10" fmla="*/ 13 w 35"/>
                <a:gd name="T11" fmla="*/ 45 h 53"/>
                <a:gd name="T12" fmla="*/ 10 w 35"/>
                <a:gd name="T13" fmla="*/ 49 h 53"/>
                <a:gd name="T14" fmla="*/ 5 w 35"/>
                <a:gd name="T15" fmla="*/ 52 h 53"/>
                <a:gd name="T16" fmla="*/ 2 w 35"/>
                <a:gd name="T17" fmla="*/ 46 h 53"/>
                <a:gd name="T18" fmla="*/ 2 w 35"/>
                <a:gd name="T19" fmla="*/ 42 h 53"/>
                <a:gd name="T20" fmla="*/ 0 w 35"/>
                <a:gd name="T21" fmla="*/ 36 h 53"/>
                <a:gd name="T22" fmla="*/ 2 w 35"/>
                <a:gd name="T23" fmla="*/ 32 h 53"/>
                <a:gd name="T24" fmla="*/ 2 w 35"/>
                <a:gd name="T25" fmla="*/ 26 h 53"/>
                <a:gd name="T26" fmla="*/ 3 w 35"/>
                <a:gd name="T27" fmla="*/ 22 h 53"/>
                <a:gd name="T28" fmla="*/ 5 w 35"/>
                <a:gd name="T29" fmla="*/ 16 h 53"/>
                <a:gd name="T30" fmla="*/ 5 w 35"/>
                <a:gd name="T31" fmla="*/ 12 h 53"/>
                <a:gd name="T32" fmla="*/ 6 w 35"/>
                <a:gd name="T33" fmla="*/ 6 h 53"/>
                <a:gd name="T34" fmla="*/ 6 w 35"/>
                <a:gd name="T35" fmla="*/ 5 h 53"/>
                <a:gd name="T36" fmla="*/ 6 w 35"/>
                <a:gd name="T37" fmla="*/ 0 h 53"/>
                <a:gd name="T38" fmla="*/ 5 w 35"/>
                <a:gd name="T39" fmla="*/ 2 h 53"/>
                <a:gd name="T40" fmla="*/ 3 w 35"/>
                <a:gd name="T41" fmla="*/ 2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53"/>
                <a:gd name="T65" fmla="*/ 35 w 35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53">
                  <a:moveTo>
                    <a:pt x="34" y="32"/>
                  </a:moveTo>
                  <a:lnTo>
                    <a:pt x="27" y="29"/>
                  </a:lnTo>
                  <a:lnTo>
                    <a:pt x="22" y="29"/>
                  </a:lnTo>
                  <a:lnTo>
                    <a:pt x="19" y="35"/>
                  </a:lnTo>
                  <a:lnTo>
                    <a:pt x="15" y="39"/>
                  </a:lnTo>
                  <a:lnTo>
                    <a:pt x="13" y="45"/>
                  </a:lnTo>
                  <a:lnTo>
                    <a:pt x="10" y="49"/>
                  </a:lnTo>
                  <a:lnTo>
                    <a:pt x="5" y="52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5" y="16"/>
                  </a:lnTo>
                  <a:lnTo>
                    <a:pt x="5" y="12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0"/>
                  </a:lnTo>
                  <a:lnTo>
                    <a:pt x="5" y="2"/>
                  </a:lnTo>
                  <a:lnTo>
                    <a:pt x="3" y="2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Freeform 21"/>
            <p:cNvSpPr>
              <a:spLocks/>
            </p:cNvSpPr>
            <p:nvPr/>
          </p:nvSpPr>
          <p:spPr bwMode="auto">
            <a:xfrm>
              <a:off x="1245" y="2183"/>
              <a:ext cx="40" cy="58"/>
            </a:xfrm>
            <a:custGeom>
              <a:avLst/>
              <a:gdLst>
                <a:gd name="T0" fmla="*/ 39 w 40"/>
                <a:gd name="T1" fmla="*/ 57 h 58"/>
                <a:gd name="T2" fmla="*/ 32 w 40"/>
                <a:gd name="T3" fmla="*/ 53 h 58"/>
                <a:gd name="T4" fmla="*/ 26 w 40"/>
                <a:gd name="T5" fmla="*/ 53 h 58"/>
                <a:gd name="T6" fmla="*/ 22 w 40"/>
                <a:gd name="T7" fmla="*/ 53 h 58"/>
                <a:gd name="T8" fmla="*/ 18 w 40"/>
                <a:gd name="T9" fmla="*/ 48 h 58"/>
                <a:gd name="T10" fmla="*/ 18 w 40"/>
                <a:gd name="T11" fmla="*/ 43 h 58"/>
                <a:gd name="T12" fmla="*/ 23 w 40"/>
                <a:gd name="T13" fmla="*/ 40 h 58"/>
                <a:gd name="T14" fmla="*/ 28 w 40"/>
                <a:gd name="T15" fmla="*/ 36 h 58"/>
                <a:gd name="T16" fmla="*/ 33 w 40"/>
                <a:gd name="T17" fmla="*/ 31 h 58"/>
                <a:gd name="T18" fmla="*/ 35 w 40"/>
                <a:gd name="T19" fmla="*/ 26 h 58"/>
                <a:gd name="T20" fmla="*/ 33 w 40"/>
                <a:gd name="T21" fmla="*/ 21 h 58"/>
                <a:gd name="T22" fmla="*/ 28 w 40"/>
                <a:gd name="T23" fmla="*/ 16 h 58"/>
                <a:gd name="T24" fmla="*/ 23 w 40"/>
                <a:gd name="T25" fmla="*/ 14 h 58"/>
                <a:gd name="T26" fmla="*/ 18 w 40"/>
                <a:gd name="T27" fmla="*/ 13 h 58"/>
                <a:gd name="T28" fmla="*/ 13 w 40"/>
                <a:gd name="T29" fmla="*/ 10 h 58"/>
                <a:gd name="T30" fmla="*/ 8 w 40"/>
                <a:gd name="T31" fmla="*/ 6 h 58"/>
                <a:gd name="T32" fmla="*/ 3 w 40"/>
                <a:gd name="T33" fmla="*/ 4 h 58"/>
                <a:gd name="T34" fmla="*/ 0 w 40"/>
                <a:gd name="T35" fmla="*/ 0 h 58"/>
                <a:gd name="T36" fmla="*/ 0 w 40"/>
                <a:gd name="T37" fmla="*/ 4 h 58"/>
                <a:gd name="T38" fmla="*/ 0 w 40"/>
                <a:gd name="T39" fmla="*/ 10 h 58"/>
                <a:gd name="T40" fmla="*/ 0 w 40"/>
                <a:gd name="T41" fmla="*/ 6 h 58"/>
                <a:gd name="T42" fmla="*/ 2 w 40"/>
                <a:gd name="T43" fmla="*/ 3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58"/>
                <a:gd name="T68" fmla="*/ 40 w 40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58">
                  <a:moveTo>
                    <a:pt x="39" y="57"/>
                  </a:moveTo>
                  <a:lnTo>
                    <a:pt x="32" y="5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18" y="48"/>
                  </a:lnTo>
                  <a:lnTo>
                    <a:pt x="18" y="43"/>
                  </a:lnTo>
                  <a:lnTo>
                    <a:pt x="23" y="40"/>
                  </a:lnTo>
                  <a:lnTo>
                    <a:pt x="28" y="36"/>
                  </a:lnTo>
                  <a:lnTo>
                    <a:pt x="33" y="31"/>
                  </a:lnTo>
                  <a:lnTo>
                    <a:pt x="35" y="26"/>
                  </a:lnTo>
                  <a:lnTo>
                    <a:pt x="33" y="21"/>
                  </a:lnTo>
                  <a:lnTo>
                    <a:pt x="28" y="16"/>
                  </a:lnTo>
                  <a:lnTo>
                    <a:pt x="23" y="14"/>
                  </a:lnTo>
                  <a:lnTo>
                    <a:pt x="18" y="13"/>
                  </a:lnTo>
                  <a:lnTo>
                    <a:pt x="13" y="10"/>
                  </a:lnTo>
                  <a:lnTo>
                    <a:pt x="8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Freeform 22"/>
            <p:cNvSpPr>
              <a:spLocks/>
            </p:cNvSpPr>
            <p:nvPr/>
          </p:nvSpPr>
          <p:spPr bwMode="auto">
            <a:xfrm>
              <a:off x="2931" y="1864"/>
              <a:ext cx="48" cy="38"/>
            </a:xfrm>
            <a:custGeom>
              <a:avLst/>
              <a:gdLst>
                <a:gd name="T0" fmla="*/ 0 w 48"/>
                <a:gd name="T1" fmla="*/ 35 h 38"/>
                <a:gd name="T2" fmla="*/ 6 w 48"/>
                <a:gd name="T3" fmla="*/ 37 h 38"/>
                <a:gd name="T4" fmla="*/ 12 w 48"/>
                <a:gd name="T5" fmla="*/ 33 h 38"/>
                <a:gd name="T6" fmla="*/ 15 w 48"/>
                <a:gd name="T7" fmla="*/ 29 h 38"/>
                <a:gd name="T8" fmla="*/ 19 w 48"/>
                <a:gd name="T9" fmla="*/ 23 h 38"/>
                <a:gd name="T10" fmla="*/ 22 w 48"/>
                <a:gd name="T11" fmla="*/ 19 h 38"/>
                <a:gd name="T12" fmla="*/ 25 w 48"/>
                <a:gd name="T13" fmla="*/ 13 h 38"/>
                <a:gd name="T14" fmla="*/ 29 w 48"/>
                <a:gd name="T15" fmla="*/ 8 h 38"/>
                <a:gd name="T16" fmla="*/ 33 w 48"/>
                <a:gd name="T17" fmla="*/ 5 h 38"/>
                <a:gd name="T18" fmla="*/ 39 w 48"/>
                <a:gd name="T19" fmla="*/ 3 h 38"/>
                <a:gd name="T20" fmla="*/ 43 w 48"/>
                <a:gd name="T21" fmla="*/ 5 h 38"/>
                <a:gd name="T22" fmla="*/ 45 w 48"/>
                <a:gd name="T23" fmla="*/ 5 h 38"/>
                <a:gd name="T24" fmla="*/ 45 w 48"/>
                <a:gd name="T25" fmla="*/ 0 h 38"/>
                <a:gd name="T26" fmla="*/ 45 w 48"/>
                <a:gd name="T27" fmla="*/ 5 h 38"/>
                <a:gd name="T28" fmla="*/ 47 w 48"/>
                <a:gd name="T29" fmla="*/ 5 h 38"/>
                <a:gd name="T30" fmla="*/ 47 w 48"/>
                <a:gd name="T31" fmla="*/ 3 h 38"/>
                <a:gd name="T32" fmla="*/ 47 w 48"/>
                <a:gd name="T33" fmla="*/ 15 h 38"/>
                <a:gd name="T34" fmla="*/ 47 w 48"/>
                <a:gd name="T35" fmla="*/ 5 h 38"/>
                <a:gd name="T36" fmla="*/ 45 w 48"/>
                <a:gd name="T37" fmla="*/ 6 h 38"/>
                <a:gd name="T38" fmla="*/ 47 w 48"/>
                <a:gd name="T39" fmla="*/ 5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38"/>
                <a:gd name="T62" fmla="*/ 48 w 48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38">
                  <a:moveTo>
                    <a:pt x="0" y="35"/>
                  </a:moveTo>
                  <a:lnTo>
                    <a:pt x="6" y="37"/>
                  </a:lnTo>
                  <a:lnTo>
                    <a:pt x="12" y="33"/>
                  </a:lnTo>
                  <a:lnTo>
                    <a:pt x="15" y="29"/>
                  </a:lnTo>
                  <a:lnTo>
                    <a:pt x="19" y="23"/>
                  </a:lnTo>
                  <a:lnTo>
                    <a:pt x="22" y="19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3" y="5"/>
                  </a:lnTo>
                  <a:lnTo>
                    <a:pt x="39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7" y="15"/>
                  </a:lnTo>
                  <a:lnTo>
                    <a:pt x="47" y="5"/>
                  </a:lnTo>
                  <a:lnTo>
                    <a:pt x="45" y="6"/>
                  </a:lnTo>
                  <a:lnTo>
                    <a:pt x="47" y="5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23"/>
            <p:cNvSpPr>
              <a:spLocks/>
            </p:cNvSpPr>
            <p:nvPr/>
          </p:nvSpPr>
          <p:spPr bwMode="auto">
            <a:xfrm>
              <a:off x="2978" y="1868"/>
              <a:ext cx="48" cy="96"/>
            </a:xfrm>
            <a:custGeom>
              <a:avLst/>
              <a:gdLst>
                <a:gd name="T0" fmla="*/ 0 w 48"/>
                <a:gd name="T1" fmla="*/ 0 h 96"/>
                <a:gd name="T2" fmla="*/ 6 w 48"/>
                <a:gd name="T3" fmla="*/ 4 h 96"/>
                <a:gd name="T4" fmla="*/ 10 w 48"/>
                <a:gd name="T5" fmla="*/ 10 h 96"/>
                <a:gd name="T6" fmla="*/ 13 w 48"/>
                <a:gd name="T7" fmla="*/ 14 h 96"/>
                <a:gd name="T8" fmla="*/ 16 w 48"/>
                <a:gd name="T9" fmla="*/ 20 h 96"/>
                <a:gd name="T10" fmla="*/ 19 w 48"/>
                <a:gd name="T11" fmla="*/ 24 h 96"/>
                <a:gd name="T12" fmla="*/ 19 w 48"/>
                <a:gd name="T13" fmla="*/ 30 h 96"/>
                <a:gd name="T14" fmla="*/ 22 w 48"/>
                <a:gd name="T15" fmla="*/ 35 h 96"/>
                <a:gd name="T16" fmla="*/ 22 w 48"/>
                <a:gd name="T17" fmla="*/ 40 h 96"/>
                <a:gd name="T18" fmla="*/ 23 w 48"/>
                <a:gd name="T19" fmla="*/ 45 h 96"/>
                <a:gd name="T20" fmla="*/ 23 w 48"/>
                <a:gd name="T21" fmla="*/ 50 h 96"/>
                <a:gd name="T22" fmla="*/ 25 w 48"/>
                <a:gd name="T23" fmla="*/ 55 h 96"/>
                <a:gd name="T24" fmla="*/ 26 w 48"/>
                <a:gd name="T25" fmla="*/ 61 h 96"/>
                <a:gd name="T26" fmla="*/ 29 w 48"/>
                <a:gd name="T27" fmla="*/ 65 h 96"/>
                <a:gd name="T28" fmla="*/ 30 w 48"/>
                <a:gd name="T29" fmla="*/ 71 h 96"/>
                <a:gd name="T30" fmla="*/ 30 w 48"/>
                <a:gd name="T31" fmla="*/ 75 h 96"/>
                <a:gd name="T32" fmla="*/ 32 w 48"/>
                <a:gd name="T33" fmla="*/ 81 h 96"/>
                <a:gd name="T34" fmla="*/ 36 w 48"/>
                <a:gd name="T35" fmla="*/ 84 h 96"/>
                <a:gd name="T36" fmla="*/ 40 w 48"/>
                <a:gd name="T37" fmla="*/ 89 h 96"/>
                <a:gd name="T38" fmla="*/ 45 w 48"/>
                <a:gd name="T39" fmla="*/ 95 h 96"/>
                <a:gd name="T40" fmla="*/ 43 w 48"/>
                <a:gd name="T41" fmla="*/ 89 h 96"/>
                <a:gd name="T42" fmla="*/ 47 w 48"/>
                <a:gd name="T43" fmla="*/ 95 h 96"/>
                <a:gd name="T44" fmla="*/ 47 w 48"/>
                <a:gd name="T45" fmla="*/ 91 h 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96"/>
                <a:gd name="T71" fmla="*/ 48 w 48"/>
                <a:gd name="T72" fmla="*/ 96 h 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96">
                  <a:moveTo>
                    <a:pt x="0" y="0"/>
                  </a:moveTo>
                  <a:lnTo>
                    <a:pt x="6" y="4"/>
                  </a:lnTo>
                  <a:lnTo>
                    <a:pt x="10" y="10"/>
                  </a:lnTo>
                  <a:lnTo>
                    <a:pt x="13" y="14"/>
                  </a:lnTo>
                  <a:lnTo>
                    <a:pt x="16" y="20"/>
                  </a:lnTo>
                  <a:lnTo>
                    <a:pt x="19" y="24"/>
                  </a:lnTo>
                  <a:lnTo>
                    <a:pt x="19" y="30"/>
                  </a:lnTo>
                  <a:lnTo>
                    <a:pt x="22" y="35"/>
                  </a:lnTo>
                  <a:lnTo>
                    <a:pt x="22" y="40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25" y="55"/>
                  </a:lnTo>
                  <a:lnTo>
                    <a:pt x="26" y="61"/>
                  </a:lnTo>
                  <a:lnTo>
                    <a:pt x="29" y="65"/>
                  </a:lnTo>
                  <a:lnTo>
                    <a:pt x="30" y="71"/>
                  </a:lnTo>
                  <a:lnTo>
                    <a:pt x="30" y="75"/>
                  </a:lnTo>
                  <a:lnTo>
                    <a:pt x="32" y="81"/>
                  </a:lnTo>
                  <a:lnTo>
                    <a:pt x="36" y="84"/>
                  </a:lnTo>
                  <a:lnTo>
                    <a:pt x="40" y="89"/>
                  </a:lnTo>
                  <a:lnTo>
                    <a:pt x="45" y="95"/>
                  </a:lnTo>
                  <a:lnTo>
                    <a:pt x="43" y="89"/>
                  </a:lnTo>
                  <a:lnTo>
                    <a:pt x="47" y="95"/>
                  </a:lnTo>
                  <a:lnTo>
                    <a:pt x="47" y="91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rc 24"/>
            <p:cNvSpPr>
              <a:spLocks/>
            </p:cNvSpPr>
            <p:nvPr/>
          </p:nvSpPr>
          <p:spPr bwMode="auto">
            <a:xfrm>
              <a:off x="2403" y="2129"/>
              <a:ext cx="731" cy="464"/>
            </a:xfrm>
            <a:custGeom>
              <a:avLst/>
              <a:gdLst>
                <a:gd name="T0" fmla="*/ 1 w 21630"/>
                <a:gd name="T1" fmla="*/ 0 h 21647"/>
                <a:gd name="T2" fmla="*/ 0 w 21630"/>
                <a:gd name="T3" fmla="*/ 0 h 21647"/>
                <a:gd name="T4" fmla="*/ 0 w 21630"/>
                <a:gd name="T5" fmla="*/ 0 h 216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30" h="21647" fill="none" extrusionOk="0">
                  <a:moveTo>
                    <a:pt x="21629" y="0"/>
                  </a:moveTo>
                  <a:cubicBezTo>
                    <a:pt x="21629" y="15"/>
                    <a:pt x="21630" y="31"/>
                    <a:pt x="21630" y="47"/>
                  </a:cubicBezTo>
                  <a:cubicBezTo>
                    <a:pt x="21630" y="11976"/>
                    <a:pt x="11959" y="21647"/>
                    <a:pt x="30" y="21647"/>
                  </a:cubicBezTo>
                  <a:cubicBezTo>
                    <a:pt x="20" y="21647"/>
                    <a:pt x="10" y="21646"/>
                    <a:pt x="0" y="21646"/>
                  </a:cubicBezTo>
                </a:path>
                <a:path w="21630" h="21647" stroke="0" extrusionOk="0">
                  <a:moveTo>
                    <a:pt x="21629" y="0"/>
                  </a:moveTo>
                  <a:cubicBezTo>
                    <a:pt x="21629" y="15"/>
                    <a:pt x="21630" y="31"/>
                    <a:pt x="21630" y="47"/>
                  </a:cubicBezTo>
                  <a:cubicBezTo>
                    <a:pt x="21630" y="11976"/>
                    <a:pt x="11959" y="21647"/>
                    <a:pt x="30" y="21647"/>
                  </a:cubicBezTo>
                  <a:cubicBezTo>
                    <a:pt x="20" y="21647"/>
                    <a:pt x="10" y="21646"/>
                    <a:pt x="0" y="21646"/>
                  </a:cubicBezTo>
                  <a:lnTo>
                    <a:pt x="30" y="47"/>
                  </a:lnTo>
                  <a:lnTo>
                    <a:pt x="21629" y="0"/>
                  </a:lnTo>
                  <a:close/>
                </a:path>
              </a:pathLst>
            </a:custGeom>
            <a:noFill/>
            <a:ln w="101600" cap="rnd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folHlink"/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7928" name="Freeform 25"/>
            <p:cNvSpPr>
              <a:spLocks/>
            </p:cNvSpPr>
            <p:nvPr/>
          </p:nvSpPr>
          <p:spPr bwMode="auto">
            <a:xfrm>
              <a:off x="3032" y="1950"/>
              <a:ext cx="37" cy="19"/>
            </a:xfrm>
            <a:custGeom>
              <a:avLst/>
              <a:gdLst>
                <a:gd name="T0" fmla="*/ 0 w 37"/>
                <a:gd name="T1" fmla="*/ 15 h 19"/>
                <a:gd name="T2" fmla="*/ 6 w 37"/>
                <a:gd name="T3" fmla="*/ 18 h 19"/>
                <a:gd name="T4" fmla="*/ 12 w 37"/>
                <a:gd name="T5" fmla="*/ 13 h 19"/>
                <a:gd name="T6" fmla="*/ 16 w 37"/>
                <a:gd name="T7" fmla="*/ 6 h 19"/>
                <a:gd name="T8" fmla="*/ 20 w 37"/>
                <a:gd name="T9" fmla="*/ 0 h 19"/>
                <a:gd name="T10" fmla="*/ 25 w 37"/>
                <a:gd name="T11" fmla="*/ 0 h 19"/>
                <a:gd name="T12" fmla="*/ 30 w 37"/>
                <a:gd name="T13" fmla="*/ 4 h 19"/>
                <a:gd name="T14" fmla="*/ 33 w 37"/>
                <a:gd name="T15" fmla="*/ 10 h 19"/>
                <a:gd name="T16" fmla="*/ 36 w 37"/>
                <a:gd name="T17" fmla="*/ 10 h 19"/>
                <a:gd name="T18" fmla="*/ 33 w 37"/>
                <a:gd name="T19" fmla="*/ 1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19"/>
                <a:gd name="T32" fmla="*/ 37 w 3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19">
                  <a:moveTo>
                    <a:pt x="0" y="15"/>
                  </a:moveTo>
                  <a:lnTo>
                    <a:pt x="6" y="18"/>
                  </a:lnTo>
                  <a:lnTo>
                    <a:pt x="12" y="13"/>
                  </a:lnTo>
                  <a:lnTo>
                    <a:pt x="16" y="6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33" y="10"/>
                  </a:lnTo>
                </a:path>
              </a:pathLst>
            </a:custGeom>
            <a:noFill/>
            <a:ln w="25400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Freeform 26"/>
            <p:cNvSpPr>
              <a:spLocks/>
            </p:cNvSpPr>
            <p:nvPr/>
          </p:nvSpPr>
          <p:spPr bwMode="auto">
            <a:xfrm>
              <a:off x="3068" y="1961"/>
              <a:ext cx="62" cy="109"/>
            </a:xfrm>
            <a:custGeom>
              <a:avLst/>
              <a:gdLst>
                <a:gd name="T0" fmla="*/ 0 w 62"/>
                <a:gd name="T1" fmla="*/ 0 h 109"/>
                <a:gd name="T2" fmla="*/ 6 w 62"/>
                <a:gd name="T3" fmla="*/ 2 h 109"/>
                <a:gd name="T4" fmla="*/ 11 w 62"/>
                <a:gd name="T5" fmla="*/ 6 h 109"/>
                <a:gd name="T6" fmla="*/ 16 w 62"/>
                <a:gd name="T7" fmla="*/ 10 h 109"/>
                <a:gd name="T8" fmla="*/ 18 w 62"/>
                <a:gd name="T9" fmla="*/ 15 h 109"/>
                <a:gd name="T10" fmla="*/ 21 w 62"/>
                <a:gd name="T11" fmla="*/ 20 h 109"/>
                <a:gd name="T12" fmla="*/ 24 w 62"/>
                <a:gd name="T13" fmla="*/ 26 h 109"/>
                <a:gd name="T14" fmla="*/ 27 w 62"/>
                <a:gd name="T15" fmla="*/ 30 h 109"/>
                <a:gd name="T16" fmla="*/ 30 w 62"/>
                <a:gd name="T17" fmla="*/ 36 h 109"/>
                <a:gd name="T18" fmla="*/ 33 w 62"/>
                <a:gd name="T19" fmla="*/ 40 h 109"/>
                <a:gd name="T20" fmla="*/ 35 w 62"/>
                <a:gd name="T21" fmla="*/ 46 h 109"/>
                <a:gd name="T22" fmla="*/ 37 w 62"/>
                <a:gd name="T23" fmla="*/ 51 h 109"/>
                <a:gd name="T24" fmla="*/ 40 w 62"/>
                <a:gd name="T25" fmla="*/ 56 h 109"/>
                <a:gd name="T26" fmla="*/ 41 w 62"/>
                <a:gd name="T27" fmla="*/ 61 h 109"/>
                <a:gd name="T28" fmla="*/ 44 w 62"/>
                <a:gd name="T29" fmla="*/ 67 h 109"/>
                <a:gd name="T30" fmla="*/ 47 w 62"/>
                <a:gd name="T31" fmla="*/ 71 h 109"/>
                <a:gd name="T32" fmla="*/ 50 w 62"/>
                <a:gd name="T33" fmla="*/ 77 h 109"/>
                <a:gd name="T34" fmla="*/ 54 w 62"/>
                <a:gd name="T35" fmla="*/ 81 h 109"/>
                <a:gd name="T36" fmla="*/ 55 w 62"/>
                <a:gd name="T37" fmla="*/ 87 h 109"/>
                <a:gd name="T38" fmla="*/ 57 w 62"/>
                <a:gd name="T39" fmla="*/ 92 h 109"/>
                <a:gd name="T40" fmla="*/ 57 w 62"/>
                <a:gd name="T41" fmla="*/ 97 h 109"/>
                <a:gd name="T42" fmla="*/ 61 w 62"/>
                <a:gd name="T43" fmla="*/ 102 h 109"/>
                <a:gd name="T44" fmla="*/ 61 w 62"/>
                <a:gd name="T45" fmla="*/ 108 h 109"/>
                <a:gd name="T46" fmla="*/ 55 w 62"/>
                <a:gd name="T47" fmla="*/ 108 h 109"/>
                <a:gd name="T48" fmla="*/ 51 w 62"/>
                <a:gd name="T49" fmla="*/ 102 h 109"/>
                <a:gd name="T50" fmla="*/ 50 w 62"/>
                <a:gd name="T51" fmla="*/ 97 h 109"/>
                <a:gd name="T52" fmla="*/ 45 w 62"/>
                <a:gd name="T53" fmla="*/ 94 h 109"/>
                <a:gd name="T54" fmla="*/ 45 w 62"/>
                <a:gd name="T55" fmla="*/ 88 h 109"/>
                <a:gd name="T56" fmla="*/ 40 w 62"/>
                <a:gd name="T57" fmla="*/ 87 h 109"/>
                <a:gd name="T58" fmla="*/ 40 w 62"/>
                <a:gd name="T59" fmla="*/ 78 h 109"/>
                <a:gd name="T60" fmla="*/ 40 w 62"/>
                <a:gd name="T61" fmla="*/ 87 h 109"/>
                <a:gd name="T62" fmla="*/ 40 w 62"/>
                <a:gd name="T63" fmla="*/ 85 h 109"/>
                <a:gd name="T64" fmla="*/ 41 w 62"/>
                <a:gd name="T65" fmla="*/ 85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"/>
                <a:gd name="T100" fmla="*/ 0 h 109"/>
                <a:gd name="T101" fmla="*/ 62 w 6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" h="109">
                  <a:moveTo>
                    <a:pt x="0" y="0"/>
                  </a:moveTo>
                  <a:lnTo>
                    <a:pt x="6" y="2"/>
                  </a:lnTo>
                  <a:lnTo>
                    <a:pt x="11" y="6"/>
                  </a:lnTo>
                  <a:lnTo>
                    <a:pt x="16" y="10"/>
                  </a:lnTo>
                  <a:lnTo>
                    <a:pt x="18" y="15"/>
                  </a:lnTo>
                  <a:lnTo>
                    <a:pt x="21" y="20"/>
                  </a:lnTo>
                  <a:lnTo>
                    <a:pt x="24" y="26"/>
                  </a:lnTo>
                  <a:lnTo>
                    <a:pt x="27" y="30"/>
                  </a:lnTo>
                  <a:lnTo>
                    <a:pt x="30" y="36"/>
                  </a:lnTo>
                  <a:lnTo>
                    <a:pt x="33" y="40"/>
                  </a:lnTo>
                  <a:lnTo>
                    <a:pt x="35" y="46"/>
                  </a:lnTo>
                  <a:lnTo>
                    <a:pt x="37" y="51"/>
                  </a:lnTo>
                  <a:lnTo>
                    <a:pt x="40" y="56"/>
                  </a:lnTo>
                  <a:lnTo>
                    <a:pt x="41" y="61"/>
                  </a:lnTo>
                  <a:lnTo>
                    <a:pt x="44" y="67"/>
                  </a:lnTo>
                  <a:lnTo>
                    <a:pt x="47" y="71"/>
                  </a:lnTo>
                  <a:lnTo>
                    <a:pt x="50" y="77"/>
                  </a:lnTo>
                  <a:lnTo>
                    <a:pt x="54" y="81"/>
                  </a:lnTo>
                  <a:lnTo>
                    <a:pt x="55" y="87"/>
                  </a:lnTo>
                  <a:lnTo>
                    <a:pt x="57" y="92"/>
                  </a:lnTo>
                  <a:lnTo>
                    <a:pt x="57" y="97"/>
                  </a:lnTo>
                  <a:lnTo>
                    <a:pt x="61" y="102"/>
                  </a:lnTo>
                  <a:lnTo>
                    <a:pt x="61" y="108"/>
                  </a:lnTo>
                  <a:lnTo>
                    <a:pt x="55" y="108"/>
                  </a:lnTo>
                  <a:lnTo>
                    <a:pt x="51" y="102"/>
                  </a:lnTo>
                  <a:lnTo>
                    <a:pt x="50" y="97"/>
                  </a:lnTo>
                  <a:lnTo>
                    <a:pt x="45" y="94"/>
                  </a:lnTo>
                  <a:lnTo>
                    <a:pt x="45" y="88"/>
                  </a:lnTo>
                  <a:lnTo>
                    <a:pt x="40" y="87"/>
                  </a:lnTo>
                  <a:lnTo>
                    <a:pt x="40" y="78"/>
                  </a:lnTo>
                  <a:lnTo>
                    <a:pt x="40" y="87"/>
                  </a:lnTo>
                  <a:lnTo>
                    <a:pt x="40" y="85"/>
                  </a:lnTo>
                  <a:lnTo>
                    <a:pt x="41" y="85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Freeform 27"/>
            <p:cNvSpPr>
              <a:spLocks/>
            </p:cNvSpPr>
            <p:nvPr/>
          </p:nvSpPr>
          <p:spPr bwMode="auto">
            <a:xfrm>
              <a:off x="3096" y="2035"/>
              <a:ext cx="47" cy="179"/>
            </a:xfrm>
            <a:custGeom>
              <a:avLst/>
              <a:gdLst>
                <a:gd name="T0" fmla="*/ 10 w 47"/>
                <a:gd name="T1" fmla="*/ 5 h 179"/>
                <a:gd name="T2" fmla="*/ 3 w 47"/>
                <a:gd name="T3" fmla="*/ 0 h 179"/>
                <a:gd name="T4" fmla="*/ 0 w 47"/>
                <a:gd name="T5" fmla="*/ 5 h 179"/>
                <a:gd name="T6" fmla="*/ 0 w 47"/>
                <a:gd name="T7" fmla="*/ 10 h 179"/>
                <a:gd name="T8" fmla="*/ 2 w 47"/>
                <a:gd name="T9" fmla="*/ 15 h 179"/>
                <a:gd name="T10" fmla="*/ 3 w 47"/>
                <a:gd name="T11" fmla="*/ 20 h 179"/>
                <a:gd name="T12" fmla="*/ 5 w 47"/>
                <a:gd name="T13" fmla="*/ 25 h 179"/>
                <a:gd name="T14" fmla="*/ 6 w 47"/>
                <a:gd name="T15" fmla="*/ 30 h 179"/>
                <a:gd name="T16" fmla="*/ 8 w 47"/>
                <a:gd name="T17" fmla="*/ 36 h 179"/>
                <a:gd name="T18" fmla="*/ 10 w 47"/>
                <a:gd name="T19" fmla="*/ 40 h 179"/>
                <a:gd name="T20" fmla="*/ 12 w 47"/>
                <a:gd name="T21" fmla="*/ 46 h 179"/>
                <a:gd name="T22" fmla="*/ 13 w 47"/>
                <a:gd name="T23" fmla="*/ 50 h 179"/>
                <a:gd name="T24" fmla="*/ 15 w 47"/>
                <a:gd name="T25" fmla="*/ 56 h 179"/>
                <a:gd name="T26" fmla="*/ 16 w 47"/>
                <a:gd name="T27" fmla="*/ 60 h 179"/>
                <a:gd name="T28" fmla="*/ 19 w 47"/>
                <a:gd name="T29" fmla="*/ 66 h 179"/>
                <a:gd name="T30" fmla="*/ 20 w 47"/>
                <a:gd name="T31" fmla="*/ 70 h 179"/>
                <a:gd name="T32" fmla="*/ 22 w 47"/>
                <a:gd name="T33" fmla="*/ 76 h 179"/>
                <a:gd name="T34" fmla="*/ 22 w 47"/>
                <a:gd name="T35" fmla="*/ 81 h 179"/>
                <a:gd name="T36" fmla="*/ 23 w 47"/>
                <a:gd name="T37" fmla="*/ 86 h 179"/>
                <a:gd name="T38" fmla="*/ 25 w 47"/>
                <a:gd name="T39" fmla="*/ 91 h 179"/>
                <a:gd name="T40" fmla="*/ 26 w 47"/>
                <a:gd name="T41" fmla="*/ 96 h 179"/>
                <a:gd name="T42" fmla="*/ 29 w 47"/>
                <a:gd name="T43" fmla="*/ 101 h 179"/>
                <a:gd name="T44" fmla="*/ 30 w 47"/>
                <a:gd name="T45" fmla="*/ 107 h 179"/>
                <a:gd name="T46" fmla="*/ 30 w 47"/>
                <a:gd name="T47" fmla="*/ 111 h 179"/>
                <a:gd name="T48" fmla="*/ 32 w 47"/>
                <a:gd name="T49" fmla="*/ 117 h 179"/>
                <a:gd name="T50" fmla="*/ 33 w 47"/>
                <a:gd name="T51" fmla="*/ 121 h 179"/>
                <a:gd name="T52" fmla="*/ 35 w 47"/>
                <a:gd name="T53" fmla="*/ 127 h 179"/>
                <a:gd name="T54" fmla="*/ 37 w 47"/>
                <a:gd name="T55" fmla="*/ 131 h 179"/>
                <a:gd name="T56" fmla="*/ 39 w 47"/>
                <a:gd name="T57" fmla="*/ 137 h 179"/>
                <a:gd name="T58" fmla="*/ 40 w 47"/>
                <a:gd name="T59" fmla="*/ 141 h 179"/>
                <a:gd name="T60" fmla="*/ 40 w 47"/>
                <a:gd name="T61" fmla="*/ 147 h 179"/>
                <a:gd name="T62" fmla="*/ 42 w 47"/>
                <a:gd name="T63" fmla="*/ 152 h 179"/>
                <a:gd name="T64" fmla="*/ 43 w 47"/>
                <a:gd name="T65" fmla="*/ 157 h 179"/>
                <a:gd name="T66" fmla="*/ 43 w 47"/>
                <a:gd name="T67" fmla="*/ 162 h 179"/>
                <a:gd name="T68" fmla="*/ 46 w 47"/>
                <a:gd name="T69" fmla="*/ 167 h 179"/>
                <a:gd name="T70" fmla="*/ 46 w 47"/>
                <a:gd name="T71" fmla="*/ 172 h 179"/>
                <a:gd name="T72" fmla="*/ 46 w 47"/>
                <a:gd name="T73" fmla="*/ 178 h 179"/>
                <a:gd name="T74" fmla="*/ 40 w 47"/>
                <a:gd name="T75" fmla="*/ 178 h 179"/>
                <a:gd name="T76" fmla="*/ 39 w 47"/>
                <a:gd name="T77" fmla="*/ 172 h 179"/>
                <a:gd name="T78" fmla="*/ 39 w 47"/>
                <a:gd name="T79" fmla="*/ 171 h 1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"/>
                <a:gd name="T121" fmla="*/ 0 h 179"/>
                <a:gd name="T122" fmla="*/ 47 w 47"/>
                <a:gd name="T123" fmla="*/ 179 h 1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" h="179">
                  <a:moveTo>
                    <a:pt x="10" y="5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3" y="20"/>
                  </a:lnTo>
                  <a:lnTo>
                    <a:pt x="5" y="25"/>
                  </a:lnTo>
                  <a:lnTo>
                    <a:pt x="6" y="30"/>
                  </a:lnTo>
                  <a:lnTo>
                    <a:pt x="8" y="36"/>
                  </a:lnTo>
                  <a:lnTo>
                    <a:pt x="10" y="40"/>
                  </a:lnTo>
                  <a:lnTo>
                    <a:pt x="12" y="46"/>
                  </a:lnTo>
                  <a:lnTo>
                    <a:pt x="13" y="50"/>
                  </a:lnTo>
                  <a:lnTo>
                    <a:pt x="15" y="56"/>
                  </a:lnTo>
                  <a:lnTo>
                    <a:pt x="16" y="60"/>
                  </a:lnTo>
                  <a:lnTo>
                    <a:pt x="19" y="66"/>
                  </a:lnTo>
                  <a:lnTo>
                    <a:pt x="20" y="70"/>
                  </a:lnTo>
                  <a:lnTo>
                    <a:pt x="22" y="76"/>
                  </a:lnTo>
                  <a:lnTo>
                    <a:pt x="22" y="81"/>
                  </a:lnTo>
                  <a:lnTo>
                    <a:pt x="23" y="86"/>
                  </a:lnTo>
                  <a:lnTo>
                    <a:pt x="25" y="91"/>
                  </a:lnTo>
                  <a:lnTo>
                    <a:pt x="26" y="96"/>
                  </a:lnTo>
                  <a:lnTo>
                    <a:pt x="29" y="101"/>
                  </a:lnTo>
                  <a:lnTo>
                    <a:pt x="30" y="107"/>
                  </a:lnTo>
                  <a:lnTo>
                    <a:pt x="30" y="111"/>
                  </a:lnTo>
                  <a:lnTo>
                    <a:pt x="32" y="117"/>
                  </a:lnTo>
                  <a:lnTo>
                    <a:pt x="33" y="121"/>
                  </a:lnTo>
                  <a:lnTo>
                    <a:pt x="35" y="127"/>
                  </a:lnTo>
                  <a:lnTo>
                    <a:pt x="37" y="131"/>
                  </a:lnTo>
                  <a:lnTo>
                    <a:pt x="39" y="137"/>
                  </a:lnTo>
                  <a:lnTo>
                    <a:pt x="40" y="141"/>
                  </a:lnTo>
                  <a:lnTo>
                    <a:pt x="40" y="147"/>
                  </a:lnTo>
                  <a:lnTo>
                    <a:pt x="42" y="152"/>
                  </a:lnTo>
                  <a:lnTo>
                    <a:pt x="43" y="157"/>
                  </a:lnTo>
                  <a:lnTo>
                    <a:pt x="43" y="162"/>
                  </a:lnTo>
                  <a:lnTo>
                    <a:pt x="46" y="167"/>
                  </a:lnTo>
                  <a:lnTo>
                    <a:pt x="46" y="172"/>
                  </a:lnTo>
                  <a:lnTo>
                    <a:pt x="46" y="178"/>
                  </a:lnTo>
                  <a:lnTo>
                    <a:pt x="40" y="178"/>
                  </a:lnTo>
                  <a:lnTo>
                    <a:pt x="39" y="172"/>
                  </a:lnTo>
                  <a:lnTo>
                    <a:pt x="39" y="171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Freeform 28"/>
            <p:cNvSpPr>
              <a:spLocks/>
            </p:cNvSpPr>
            <p:nvPr/>
          </p:nvSpPr>
          <p:spPr bwMode="auto">
            <a:xfrm>
              <a:off x="3092" y="2181"/>
              <a:ext cx="48" cy="34"/>
            </a:xfrm>
            <a:custGeom>
              <a:avLst/>
              <a:gdLst>
                <a:gd name="T0" fmla="*/ 47 w 48"/>
                <a:gd name="T1" fmla="*/ 33 h 34"/>
                <a:gd name="T2" fmla="*/ 41 w 48"/>
                <a:gd name="T3" fmla="*/ 26 h 34"/>
                <a:gd name="T4" fmla="*/ 36 w 48"/>
                <a:gd name="T5" fmla="*/ 22 h 34"/>
                <a:gd name="T6" fmla="*/ 33 w 48"/>
                <a:gd name="T7" fmla="*/ 17 h 34"/>
                <a:gd name="T8" fmla="*/ 27 w 48"/>
                <a:gd name="T9" fmla="*/ 13 h 34"/>
                <a:gd name="T10" fmla="*/ 24 w 48"/>
                <a:gd name="T11" fmla="*/ 9 h 34"/>
                <a:gd name="T12" fmla="*/ 20 w 48"/>
                <a:gd name="T13" fmla="*/ 6 h 34"/>
                <a:gd name="T14" fmla="*/ 16 w 48"/>
                <a:gd name="T15" fmla="*/ 2 h 34"/>
                <a:gd name="T16" fmla="*/ 11 w 48"/>
                <a:gd name="T17" fmla="*/ 0 h 34"/>
                <a:gd name="T18" fmla="*/ 6 w 48"/>
                <a:gd name="T19" fmla="*/ 0 h 34"/>
                <a:gd name="T20" fmla="*/ 1 w 48"/>
                <a:gd name="T21" fmla="*/ 2 h 34"/>
                <a:gd name="T22" fmla="*/ 0 w 48"/>
                <a:gd name="T23" fmla="*/ 6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34"/>
                <a:gd name="T38" fmla="*/ 48 w 48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34">
                  <a:moveTo>
                    <a:pt x="47" y="33"/>
                  </a:moveTo>
                  <a:lnTo>
                    <a:pt x="41" y="26"/>
                  </a:lnTo>
                  <a:lnTo>
                    <a:pt x="36" y="22"/>
                  </a:lnTo>
                  <a:lnTo>
                    <a:pt x="33" y="17"/>
                  </a:lnTo>
                  <a:lnTo>
                    <a:pt x="27" y="13"/>
                  </a:lnTo>
                  <a:lnTo>
                    <a:pt x="24" y="9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Freeform 29"/>
            <p:cNvSpPr>
              <a:spLocks/>
            </p:cNvSpPr>
            <p:nvPr/>
          </p:nvSpPr>
          <p:spPr bwMode="auto">
            <a:xfrm>
              <a:off x="3072" y="2184"/>
              <a:ext cx="34" cy="221"/>
            </a:xfrm>
            <a:custGeom>
              <a:avLst/>
              <a:gdLst>
                <a:gd name="T0" fmla="*/ 20 w 34"/>
                <a:gd name="T1" fmla="*/ 0 h 221"/>
                <a:gd name="T2" fmla="*/ 20 w 34"/>
                <a:gd name="T3" fmla="*/ 6 h 221"/>
                <a:gd name="T4" fmla="*/ 20 w 34"/>
                <a:gd name="T5" fmla="*/ 12 h 221"/>
                <a:gd name="T6" fmla="*/ 20 w 34"/>
                <a:gd name="T7" fmla="*/ 16 h 221"/>
                <a:gd name="T8" fmla="*/ 20 w 34"/>
                <a:gd name="T9" fmla="*/ 22 h 221"/>
                <a:gd name="T10" fmla="*/ 20 w 34"/>
                <a:gd name="T11" fmla="*/ 27 h 221"/>
                <a:gd name="T12" fmla="*/ 20 w 34"/>
                <a:gd name="T13" fmla="*/ 32 h 221"/>
                <a:gd name="T14" fmla="*/ 20 w 34"/>
                <a:gd name="T15" fmla="*/ 37 h 221"/>
                <a:gd name="T16" fmla="*/ 23 w 34"/>
                <a:gd name="T17" fmla="*/ 42 h 221"/>
                <a:gd name="T18" fmla="*/ 23 w 34"/>
                <a:gd name="T19" fmla="*/ 47 h 221"/>
                <a:gd name="T20" fmla="*/ 24 w 34"/>
                <a:gd name="T21" fmla="*/ 53 h 221"/>
                <a:gd name="T22" fmla="*/ 24 w 34"/>
                <a:gd name="T23" fmla="*/ 57 h 221"/>
                <a:gd name="T24" fmla="*/ 26 w 34"/>
                <a:gd name="T25" fmla="*/ 63 h 221"/>
                <a:gd name="T26" fmla="*/ 26 w 34"/>
                <a:gd name="T27" fmla="*/ 67 h 221"/>
                <a:gd name="T28" fmla="*/ 27 w 34"/>
                <a:gd name="T29" fmla="*/ 73 h 221"/>
                <a:gd name="T30" fmla="*/ 27 w 34"/>
                <a:gd name="T31" fmla="*/ 77 h 221"/>
                <a:gd name="T32" fmla="*/ 27 w 34"/>
                <a:gd name="T33" fmla="*/ 83 h 221"/>
                <a:gd name="T34" fmla="*/ 27 w 34"/>
                <a:gd name="T35" fmla="*/ 88 h 221"/>
                <a:gd name="T36" fmla="*/ 27 w 34"/>
                <a:gd name="T37" fmla="*/ 93 h 221"/>
                <a:gd name="T38" fmla="*/ 27 w 34"/>
                <a:gd name="T39" fmla="*/ 98 h 221"/>
                <a:gd name="T40" fmla="*/ 29 w 34"/>
                <a:gd name="T41" fmla="*/ 103 h 221"/>
                <a:gd name="T42" fmla="*/ 29 w 34"/>
                <a:gd name="T43" fmla="*/ 108 h 221"/>
                <a:gd name="T44" fmla="*/ 30 w 34"/>
                <a:gd name="T45" fmla="*/ 113 h 221"/>
                <a:gd name="T46" fmla="*/ 30 w 34"/>
                <a:gd name="T47" fmla="*/ 118 h 221"/>
                <a:gd name="T48" fmla="*/ 30 w 34"/>
                <a:gd name="T49" fmla="*/ 124 h 221"/>
                <a:gd name="T50" fmla="*/ 33 w 34"/>
                <a:gd name="T51" fmla="*/ 128 h 221"/>
                <a:gd name="T52" fmla="*/ 33 w 34"/>
                <a:gd name="T53" fmla="*/ 134 h 221"/>
                <a:gd name="T54" fmla="*/ 33 w 34"/>
                <a:gd name="T55" fmla="*/ 138 h 221"/>
                <a:gd name="T56" fmla="*/ 33 w 34"/>
                <a:gd name="T57" fmla="*/ 144 h 221"/>
                <a:gd name="T58" fmla="*/ 33 w 34"/>
                <a:gd name="T59" fmla="*/ 148 h 221"/>
                <a:gd name="T60" fmla="*/ 33 w 34"/>
                <a:gd name="T61" fmla="*/ 154 h 221"/>
                <a:gd name="T62" fmla="*/ 33 w 34"/>
                <a:gd name="T63" fmla="*/ 159 h 221"/>
                <a:gd name="T64" fmla="*/ 33 w 34"/>
                <a:gd name="T65" fmla="*/ 164 h 221"/>
                <a:gd name="T66" fmla="*/ 33 w 34"/>
                <a:gd name="T67" fmla="*/ 169 h 221"/>
                <a:gd name="T68" fmla="*/ 33 w 34"/>
                <a:gd name="T69" fmla="*/ 174 h 221"/>
                <a:gd name="T70" fmla="*/ 33 w 34"/>
                <a:gd name="T71" fmla="*/ 179 h 221"/>
                <a:gd name="T72" fmla="*/ 30 w 34"/>
                <a:gd name="T73" fmla="*/ 185 h 221"/>
                <a:gd name="T74" fmla="*/ 30 w 34"/>
                <a:gd name="T75" fmla="*/ 189 h 221"/>
                <a:gd name="T76" fmla="*/ 30 w 34"/>
                <a:gd name="T77" fmla="*/ 195 h 221"/>
                <a:gd name="T78" fmla="*/ 30 w 34"/>
                <a:gd name="T79" fmla="*/ 199 h 221"/>
                <a:gd name="T80" fmla="*/ 29 w 34"/>
                <a:gd name="T81" fmla="*/ 205 h 221"/>
                <a:gd name="T82" fmla="*/ 27 w 34"/>
                <a:gd name="T83" fmla="*/ 209 h 221"/>
                <a:gd name="T84" fmla="*/ 26 w 34"/>
                <a:gd name="T85" fmla="*/ 215 h 221"/>
                <a:gd name="T86" fmla="*/ 20 w 34"/>
                <a:gd name="T87" fmla="*/ 220 h 221"/>
                <a:gd name="T88" fmla="*/ 16 w 34"/>
                <a:gd name="T89" fmla="*/ 220 h 221"/>
                <a:gd name="T90" fmla="*/ 11 w 34"/>
                <a:gd name="T91" fmla="*/ 216 h 221"/>
                <a:gd name="T92" fmla="*/ 6 w 34"/>
                <a:gd name="T93" fmla="*/ 215 h 221"/>
                <a:gd name="T94" fmla="*/ 1 w 34"/>
                <a:gd name="T95" fmla="*/ 213 h 221"/>
                <a:gd name="T96" fmla="*/ 1 w 34"/>
                <a:gd name="T97" fmla="*/ 208 h 221"/>
                <a:gd name="T98" fmla="*/ 3 w 34"/>
                <a:gd name="T99" fmla="*/ 212 h 221"/>
                <a:gd name="T100" fmla="*/ 1 w 34"/>
                <a:gd name="T101" fmla="*/ 206 h 221"/>
                <a:gd name="T102" fmla="*/ 3 w 34"/>
                <a:gd name="T103" fmla="*/ 206 h 221"/>
                <a:gd name="T104" fmla="*/ 1 w 34"/>
                <a:gd name="T105" fmla="*/ 203 h 221"/>
                <a:gd name="T106" fmla="*/ 0 w 34"/>
                <a:gd name="T107" fmla="*/ 198 h 221"/>
                <a:gd name="T108" fmla="*/ 0 w 34"/>
                <a:gd name="T109" fmla="*/ 201 h 2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"/>
                <a:gd name="T166" fmla="*/ 0 h 221"/>
                <a:gd name="T167" fmla="*/ 34 w 34"/>
                <a:gd name="T168" fmla="*/ 221 h 2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" h="221">
                  <a:moveTo>
                    <a:pt x="20" y="0"/>
                  </a:moveTo>
                  <a:lnTo>
                    <a:pt x="20" y="6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20" y="37"/>
                  </a:lnTo>
                  <a:lnTo>
                    <a:pt x="23" y="42"/>
                  </a:lnTo>
                  <a:lnTo>
                    <a:pt x="23" y="47"/>
                  </a:lnTo>
                  <a:lnTo>
                    <a:pt x="24" y="53"/>
                  </a:lnTo>
                  <a:lnTo>
                    <a:pt x="24" y="57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7" y="73"/>
                  </a:lnTo>
                  <a:lnTo>
                    <a:pt x="27" y="77"/>
                  </a:lnTo>
                  <a:lnTo>
                    <a:pt x="27" y="83"/>
                  </a:lnTo>
                  <a:lnTo>
                    <a:pt x="27" y="88"/>
                  </a:lnTo>
                  <a:lnTo>
                    <a:pt x="27" y="93"/>
                  </a:lnTo>
                  <a:lnTo>
                    <a:pt x="27" y="98"/>
                  </a:lnTo>
                  <a:lnTo>
                    <a:pt x="29" y="103"/>
                  </a:lnTo>
                  <a:lnTo>
                    <a:pt x="29" y="108"/>
                  </a:lnTo>
                  <a:lnTo>
                    <a:pt x="30" y="113"/>
                  </a:lnTo>
                  <a:lnTo>
                    <a:pt x="30" y="118"/>
                  </a:lnTo>
                  <a:lnTo>
                    <a:pt x="30" y="124"/>
                  </a:lnTo>
                  <a:lnTo>
                    <a:pt x="33" y="128"/>
                  </a:lnTo>
                  <a:lnTo>
                    <a:pt x="33" y="134"/>
                  </a:lnTo>
                  <a:lnTo>
                    <a:pt x="33" y="138"/>
                  </a:lnTo>
                  <a:lnTo>
                    <a:pt x="33" y="144"/>
                  </a:lnTo>
                  <a:lnTo>
                    <a:pt x="33" y="148"/>
                  </a:lnTo>
                  <a:lnTo>
                    <a:pt x="33" y="154"/>
                  </a:lnTo>
                  <a:lnTo>
                    <a:pt x="33" y="159"/>
                  </a:lnTo>
                  <a:lnTo>
                    <a:pt x="33" y="164"/>
                  </a:lnTo>
                  <a:lnTo>
                    <a:pt x="33" y="169"/>
                  </a:lnTo>
                  <a:lnTo>
                    <a:pt x="33" y="174"/>
                  </a:lnTo>
                  <a:lnTo>
                    <a:pt x="33" y="179"/>
                  </a:lnTo>
                  <a:lnTo>
                    <a:pt x="30" y="185"/>
                  </a:lnTo>
                  <a:lnTo>
                    <a:pt x="30" y="189"/>
                  </a:lnTo>
                  <a:lnTo>
                    <a:pt x="30" y="195"/>
                  </a:lnTo>
                  <a:lnTo>
                    <a:pt x="30" y="199"/>
                  </a:lnTo>
                  <a:lnTo>
                    <a:pt x="29" y="205"/>
                  </a:lnTo>
                  <a:lnTo>
                    <a:pt x="27" y="209"/>
                  </a:lnTo>
                  <a:lnTo>
                    <a:pt x="26" y="215"/>
                  </a:lnTo>
                  <a:lnTo>
                    <a:pt x="20" y="220"/>
                  </a:lnTo>
                  <a:lnTo>
                    <a:pt x="16" y="220"/>
                  </a:lnTo>
                  <a:lnTo>
                    <a:pt x="11" y="216"/>
                  </a:lnTo>
                  <a:lnTo>
                    <a:pt x="6" y="215"/>
                  </a:lnTo>
                  <a:lnTo>
                    <a:pt x="1" y="213"/>
                  </a:lnTo>
                  <a:lnTo>
                    <a:pt x="1" y="208"/>
                  </a:lnTo>
                  <a:lnTo>
                    <a:pt x="3" y="212"/>
                  </a:lnTo>
                  <a:lnTo>
                    <a:pt x="1" y="206"/>
                  </a:lnTo>
                  <a:lnTo>
                    <a:pt x="3" y="206"/>
                  </a:lnTo>
                  <a:lnTo>
                    <a:pt x="1" y="203"/>
                  </a:lnTo>
                  <a:lnTo>
                    <a:pt x="0" y="198"/>
                  </a:lnTo>
                  <a:lnTo>
                    <a:pt x="0" y="201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Freeform 30"/>
            <p:cNvSpPr>
              <a:spLocks/>
            </p:cNvSpPr>
            <p:nvPr/>
          </p:nvSpPr>
          <p:spPr bwMode="auto">
            <a:xfrm>
              <a:off x="2955" y="2343"/>
              <a:ext cx="118" cy="55"/>
            </a:xfrm>
            <a:custGeom>
              <a:avLst/>
              <a:gdLst>
                <a:gd name="T0" fmla="*/ 117 w 118"/>
                <a:gd name="T1" fmla="*/ 54 h 55"/>
                <a:gd name="T2" fmla="*/ 110 w 118"/>
                <a:gd name="T3" fmla="*/ 52 h 55"/>
                <a:gd name="T4" fmla="*/ 104 w 118"/>
                <a:gd name="T5" fmla="*/ 50 h 55"/>
                <a:gd name="T6" fmla="*/ 100 w 118"/>
                <a:gd name="T7" fmla="*/ 49 h 55"/>
                <a:gd name="T8" fmla="*/ 96 w 118"/>
                <a:gd name="T9" fmla="*/ 43 h 55"/>
                <a:gd name="T10" fmla="*/ 91 w 118"/>
                <a:gd name="T11" fmla="*/ 40 h 55"/>
                <a:gd name="T12" fmla="*/ 86 w 118"/>
                <a:gd name="T13" fmla="*/ 36 h 55"/>
                <a:gd name="T14" fmla="*/ 81 w 118"/>
                <a:gd name="T15" fmla="*/ 30 h 55"/>
                <a:gd name="T16" fmla="*/ 76 w 118"/>
                <a:gd name="T17" fmla="*/ 27 h 55"/>
                <a:gd name="T18" fmla="*/ 70 w 118"/>
                <a:gd name="T19" fmla="*/ 23 h 55"/>
                <a:gd name="T20" fmla="*/ 67 w 118"/>
                <a:gd name="T21" fmla="*/ 19 h 55"/>
                <a:gd name="T22" fmla="*/ 63 w 118"/>
                <a:gd name="T23" fmla="*/ 13 h 55"/>
                <a:gd name="T24" fmla="*/ 59 w 118"/>
                <a:gd name="T25" fmla="*/ 9 h 55"/>
                <a:gd name="T26" fmla="*/ 54 w 118"/>
                <a:gd name="T27" fmla="*/ 5 h 55"/>
                <a:gd name="T28" fmla="*/ 49 w 118"/>
                <a:gd name="T29" fmla="*/ 5 h 55"/>
                <a:gd name="T30" fmla="*/ 43 w 118"/>
                <a:gd name="T31" fmla="*/ 3 h 55"/>
                <a:gd name="T32" fmla="*/ 39 w 118"/>
                <a:gd name="T33" fmla="*/ 2 h 55"/>
                <a:gd name="T34" fmla="*/ 33 w 118"/>
                <a:gd name="T35" fmla="*/ 0 h 55"/>
                <a:gd name="T36" fmla="*/ 29 w 118"/>
                <a:gd name="T37" fmla="*/ 2 h 55"/>
                <a:gd name="T38" fmla="*/ 23 w 118"/>
                <a:gd name="T39" fmla="*/ 3 h 55"/>
                <a:gd name="T40" fmla="*/ 19 w 118"/>
                <a:gd name="T41" fmla="*/ 3 h 55"/>
                <a:gd name="T42" fmla="*/ 13 w 118"/>
                <a:gd name="T43" fmla="*/ 5 h 55"/>
                <a:gd name="T44" fmla="*/ 9 w 118"/>
                <a:gd name="T45" fmla="*/ 6 h 55"/>
                <a:gd name="T46" fmla="*/ 3 w 118"/>
                <a:gd name="T47" fmla="*/ 6 h 55"/>
                <a:gd name="T48" fmla="*/ 0 w 118"/>
                <a:gd name="T49" fmla="*/ 12 h 55"/>
                <a:gd name="T50" fmla="*/ 0 w 118"/>
                <a:gd name="T51" fmla="*/ 13 h 55"/>
                <a:gd name="T52" fmla="*/ 0 w 118"/>
                <a:gd name="T53" fmla="*/ 10 h 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8"/>
                <a:gd name="T82" fmla="*/ 0 h 55"/>
                <a:gd name="T83" fmla="*/ 118 w 118"/>
                <a:gd name="T84" fmla="*/ 55 h 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8" h="55">
                  <a:moveTo>
                    <a:pt x="117" y="54"/>
                  </a:moveTo>
                  <a:lnTo>
                    <a:pt x="110" y="52"/>
                  </a:lnTo>
                  <a:lnTo>
                    <a:pt x="104" y="50"/>
                  </a:lnTo>
                  <a:lnTo>
                    <a:pt x="100" y="49"/>
                  </a:lnTo>
                  <a:lnTo>
                    <a:pt x="96" y="43"/>
                  </a:lnTo>
                  <a:lnTo>
                    <a:pt x="91" y="40"/>
                  </a:lnTo>
                  <a:lnTo>
                    <a:pt x="86" y="36"/>
                  </a:lnTo>
                  <a:lnTo>
                    <a:pt x="81" y="30"/>
                  </a:lnTo>
                  <a:lnTo>
                    <a:pt x="76" y="27"/>
                  </a:lnTo>
                  <a:lnTo>
                    <a:pt x="70" y="23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43" y="3"/>
                  </a:lnTo>
                  <a:lnTo>
                    <a:pt x="39" y="2"/>
                  </a:lnTo>
                  <a:lnTo>
                    <a:pt x="33" y="0"/>
                  </a:lnTo>
                  <a:lnTo>
                    <a:pt x="29" y="2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3" y="5"/>
                  </a:lnTo>
                  <a:lnTo>
                    <a:pt x="9" y="6"/>
                  </a:lnTo>
                  <a:lnTo>
                    <a:pt x="3" y="6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Freeform 31"/>
            <p:cNvSpPr>
              <a:spLocks/>
            </p:cNvSpPr>
            <p:nvPr/>
          </p:nvSpPr>
          <p:spPr bwMode="auto">
            <a:xfrm>
              <a:off x="2955" y="2349"/>
              <a:ext cx="21" cy="173"/>
            </a:xfrm>
            <a:custGeom>
              <a:avLst/>
              <a:gdLst>
                <a:gd name="T0" fmla="*/ 6 w 21"/>
                <a:gd name="T1" fmla="*/ 0 h 173"/>
                <a:gd name="T2" fmla="*/ 5 w 21"/>
                <a:gd name="T3" fmla="*/ 6 h 173"/>
                <a:gd name="T4" fmla="*/ 3 w 21"/>
                <a:gd name="T5" fmla="*/ 12 h 173"/>
                <a:gd name="T6" fmla="*/ 3 w 21"/>
                <a:gd name="T7" fmla="*/ 16 h 173"/>
                <a:gd name="T8" fmla="*/ 5 w 21"/>
                <a:gd name="T9" fmla="*/ 22 h 173"/>
                <a:gd name="T10" fmla="*/ 5 w 21"/>
                <a:gd name="T11" fmla="*/ 27 h 173"/>
                <a:gd name="T12" fmla="*/ 5 w 21"/>
                <a:gd name="T13" fmla="*/ 32 h 173"/>
                <a:gd name="T14" fmla="*/ 6 w 21"/>
                <a:gd name="T15" fmla="*/ 37 h 173"/>
                <a:gd name="T16" fmla="*/ 6 w 21"/>
                <a:gd name="T17" fmla="*/ 43 h 173"/>
                <a:gd name="T18" fmla="*/ 8 w 21"/>
                <a:gd name="T19" fmla="*/ 47 h 173"/>
                <a:gd name="T20" fmla="*/ 10 w 21"/>
                <a:gd name="T21" fmla="*/ 53 h 173"/>
                <a:gd name="T22" fmla="*/ 10 w 21"/>
                <a:gd name="T23" fmla="*/ 57 h 173"/>
                <a:gd name="T24" fmla="*/ 10 w 21"/>
                <a:gd name="T25" fmla="*/ 63 h 173"/>
                <a:gd name="T26" fmla="*/ 12 w 21"/>
                <a:gd name="T27" fmla="*/ 67 h 173"/>
                <a:gd name="T28" fmla="*/ 13 w 21"/>
                <a:gd name="T29" fmla="*/ 73 h 173"/>
                <a:gd name="T30" fmla="*/ 13 w 21"/>
                <a:gd name="T31" fmla="*/ 78 h 173"/>
                <a:gd name="T32" fmla="*/ 15 w 21"/>
                <a:gd name="T33" fmla="*/ 83 h 173"/>
                <a:gd name="T34" fmla="*/ 15 w 21"/>
                <a:gd name="T35" fmla="*/ 88 h 173"/>
                <a:gd name="T36" fmla="*/ 15 w 21"/>
                <a:gd name="T37" fmla="*/ 93 h 173"/>
                <a:gd name="T38" fmla="*/ 16 w 21"/>
                <a:gd name="T39" fmla="*/ 98 h 173"/>
                <a:gd name="T40" fmla="*/ 16 w 21"/>
                <a:gd name="T41" fmla="*/ 100 h 173"/>
                <a:gd name="T42" fmla="*/ 16 w 21"/>
                <a:gd name="T43" fmla="*/ 105 h 173"/>
                <a:gd name="T44" fmla="*/ 18 w 21"/>
                <a:gd name="T45" fmla="*/ 110 h 173"/>
                <a:gd name="T46" fmla="*/ 18 w 21"/>
                <a:gd name="T47" fmla="*/ 115 h 173"/>
                <a:gd name="T48" fmla="*/ 18 w 21"/>
                <a:gd name="T49" fmla="*/ 121 h 173"/>
                <a:gd name="T50" fmla="*/ 18 w 21"/>
                <a:gd name="T51" fmla="*/ 125 h 173"/>
                <a:gd name="T52" fmla="*/ 20 w 21"/>
                <a:gd name="T53" fmla="*/ 131 h 173"/>
                <a:gd name="T54" fmla="*/ 20 w 21"/>
                <a:gd name="T55" fmla="*/ 135 h 173"/>
                <a:gd name="T56" fmla="*/ 20 w 21"/>
                <a:gd name="T57" fmla="*/ 141 h 173"/>
                <a:gd name="T58" fmla="*/ 18 w 21"/>
                <a:gd name="T59" fmla="*/ 145 h 173"/>
                <a:gd name="T60" fmla="*/ 16 w 21"/>
                <a:gd name="T61" fmla="*/ 151 h 173"/>
                <a:gd name="T62" fmla="*/ 15 w 21"/>
                <a:gd name="T63" fmla="*/ 156 h 173"/>
                <a:gd name="T64" fmla="*/ 13 w 21"/>
                <a:gd name="T65" fmla="*/ 161 h 173"/>
                <a:gd name="T66" fmla="*/ 10 w 21"/>
                <a:gd name="T67" fmla="*/ 166 h 173"/>
                <a:gd name="T68" fmla="*/ 5 w 21"/>
                <a:gd name="T69" fmla="*/ 172 h 173"/>
                <a:gd name="T70" fmla="*/ 0 w 21"/>
                <a:gd name="T71" fmla="*/ 172 h 173"/>
                <a:gd name="T72" fmla="*/ 2 w 21"/>
                <a:gd name="T73" fmla="*/ 169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"/>
                <a:gd name="T112" fmla="*/ 0 h 173"/>
                <a:gd name="T113" fmla="*/ 21 w 21"/>
                <a:gd name="T114" fmla="*/ 173 h 1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" h="173">
                  <a:moveTo>
                    <a:pt x="6" y="0"/>
                  </a:moveTo>
                  <a:lnTo>
                    <a:pt x="5" y="6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5" y="22"/>
                  </a:lnTo>
                  <a:lnTo>
                    <a:pt x="5" y="27"/>
                  </a:lnTo>
                  <a:lnTo>
                    <a:pt x="5" y="32"/>
                  </a:lnTo>
                  <a:lnTo>
                    <a:pt x="6" y="37"/>
                  </a:lnTo>
                  <a:lnTo>
                    <a:pt x="6" y="43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0" y="57"/>
                  </a:lnTo>
                  <a:lnTo>
                    <a:pt x="10" y="63"/>
                  </a:lnTo>
                  <a:lnTo>
                    <a:pt x="12" y="67"/>
                  </a:lnTo>
                  <a:lnTo>
                    <a:pt x="13" y="73"/>
                  </a:lnTo>
                  <a:lnTo>
                    <a:pt x="13" y="78"/>
                  </a:lnTo>
                  <a:lnTo>
                    <a:pt x="15" y="83"/>
                  </a:lnTo>
                  <a:lnTo>
                    <a:pt x="15" y="88"/>
                  </a:lnTo>
                  <a:lnTo>
                    <a:pt x="15" y="93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105"/>
                  </a:lnTo>
                  <a:lnTo>
                    <a:pt x="18" y="110"/>
                  </a:lnTo>
                  <a:lnTo>
                    <a:pt x="18" y="115"/>
                  </a:lnTo>
                  <a:lnTo>
                    <a:pt x="18" y="121"/>
                  </a:lnTo>
                  <a:lnTo>
                    <a:pt x="18" y="125"/>
                  </a:lnTo>
                  <a:lnTo>
                    <a:pt x="20" y="131"/>
                  </a:lnTo>
                  <a:lnTo>
                    <a:pt x="20" y="135"/>
                  </a:lnTo>
                  <a:lnTo>
                    <a:pt x="20" y="141"/>
                  </a:lnTo>
                  <a:lnTo>
                    <a:pt x="18" y="145"/>
                  </a:lnTo>
                  <a:lnTo>
                    <a:pt x="16" y="151"/>
                  </a:lnTo>
                  <a:lnTo>
                    <a:pt x="15" y="156"/>
                  </a:lnTo>
                  <a:lnTo>
                    <a:pt x="13" y="161"/>
                  </a:lnTo>
                  <a:lnTo>
                    <a:pt x="10" y="166"/>
                  </a:lnTo>
                  <a:lnTo>
                    <a:pt x="5" y="172"/>
                  </a:lnTo>
                  <a:lnTo>
                    <a:pt x="0" y="172"/>
                  </a:lnTo>
                  <a:lnTo>
                    <a:pt x="2" y="169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Oval 32"/>
            <p:cNvSpPr>
              <a:spLocks noChangeArrowheads="1"/>
            </p:cNvSpPr>
            <p:nvPr/>
          </p:nvSpPr>
          <p:spPr bwMode="auto">
            <a:xfrm>
              <a:off x="3058" y="2638"/>
              <a:ext cx="112" cy="1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37936" name="Oval 33"/>
            <p:cNvSpPr>
              <a:spLocks noChangeArrowheads="1"/>
            </p:cNvSpPr>
            <p:nvPr/>
          </p:nvSpPr>
          <p:spPr bwMode="auto">
            <a:xfrm>
              <a:off x="3040" y="2776"/>
              <a:ext cx="148" cy="20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37937" name="Freeform 34"/>
            <p:cNvSpPr>
              <a:spLocks/>
            </p:cNvSpPr>
            <p:nvPr/>
          </p:nvSpPr>
          <p:spPr bwMode="auto">
            <a:xfrm>
              <a:off x="2862" y="2910"/>
              <a:ext cx="277" cy="91"/>
            </a:xfrm>
            <a:custGeom>
              <a:avLst/>
              <a:gdLst>
                <a:gd name="T0" fmla="*/ 0 w 277"/>
                <a:gd name="T1" fmla="*/ 66 h 91"/>
                <a:gd name="T2" fmla="*/ 6 w 277"/>
                <a:gd name="T3" fmla="*/ 42 h 91"/>
                <a:gd name="T4" fmla="*/ 12 w 277"/>
                <a:gd name="T5" fmla="*/ 24 h 91"/>
                <a:gd name="T6" fmla="*/ 30 w 277"/>
                <a:gd name="T7" fmla="*/ 12 h 91"/>
                <a:gd name="T8" fmla="*/ 48 w 277"/>
                <a:gd name="T9" fmla="*/ 0 h 91"/>
                <a:gd name="T10" fmla="*/ 66 w 277"/>
                <a:gd name="T11" fmla="*/ 6 h 91"/>
                <a:gd name="T12" fmla="*/ 84 w 277"/>
                <a:gd name="T13" fmla="*/ 12 h 91"/>
                <a:gd name="T14" fmla="*/ 102 w 277"/>
                <a:gd name="T15" fmla="*/ 24 h 91"/>
                <a:gd name="T16" fmla="*/ 120 w 277"/>
                <a:gd name="T17" fmla="*/ 36 h 91"/>
                <a:gd name="T18" fmla="*/ 132 w 277"/>
                <a:gd name="T19" fmla="*/ 54 h 91"/>
                <a:gd name="T20" fmla="*/ 150 w 277"/>
                <a:gd name="T21" fmla="*/ 72 h 91"/>
                <a:gd name="T22" fmla="*/ 168 w 277"/>
                <a:gd name="T23" fmla="*/ 78 h 91"/>
                <a:gd name="T24" fmla="*/ 186 w 277"/>
                <a:gd name="T25" fmla="*/ 84 h 91"/>
                <a:gd name="T26" fmla="*/ 204 w 277"/>
                <a:gd name="T27" fmla="*/ 90 h 91"/>
                <a:gd name="T28" fmla="*/ 222 w 277"/>
                <a:gd name="T29" fmla="*/ 90 h 91"/>
                <a:gd name="T30" fmla="*/ 240 w 277"/>
                <a:gd name="T31" fmla="*/ 78 h 91"/>
                <a:gd name="T32" fmla="*/ 252 w 277"/>
                <a:gd name="T33" fmla="*/ 60 h 91"/>
                <a:gd name="T34" fmla="*/ 252 w 277"/>
                <a:gd name="T35" fmla="*/ 42 h 91"/>
                <a:gd name="T36" fmla="*/ 252 w 277"/>
                <a:gd name="T37" fmla="*/ 60 h 91"/>
                <a:gd name="T38" fmla="*/ 258 w 277"/>
                <a:gd name="T39" fmla="*/ 66 h 91"/>
                <a:gd name="T40" fmla="*/ 276 w 277"/>
                <a:gd name="T41" fmla="*/ 54 h 91"/>
                <a:gd name="T42" fmla="*/ 240 w 277"/>
                <a:gd name="T43" fmla="*/ 48 h 91"/>
                <a:gd name="T44" fmla="*/ 258 w 277"/>
                <a:gd name="T45" fmla="*/ 60 h 91"/>
                <a:gd name="T46" fmla="*/ 258 w 277"/>
                <a:gd name="T47" fmla="*/ 72 h 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7"/>
                <a:gd name="T73" fmla="*/ 0 h 91"/>
                <a:gd name="T74" fmla="*/ 277 w 277"/>
                <a:gd name="T75" fmla="*/ 91 h 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7" h="91">
                  <a:moveTo>
                    <a:pt x="0" y="66"/>
                  </a:moveTo>
                  <a:lnTo>
                    <a:pt x="6" y="42"/>
                  </a:lnTo>
                  <a:lnTo>
                    <a:pt x="12" y="24"/>
                  </a:lnTo>
                  <a:lnTo>
                    <a:pt x="30" y="12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84" y="12"/>
                  </a:lnTo>
                  <a:lnTo>
                    <a:pt x="102" y="24"/>
                  </a:lnTo>
                  <a:lnTo>
                    <a:pt x="120" y="36"/>
                  </a:lnTo>
                  <a:lnTo>
                    <a:pt x="132" y="54"/>
                  </a:lnTo>
                  <a:lnTo>
                    <a:pt x="150" y="72"/>
                  </a:lnTo>
                  <a:lnTo>
                    <a:pt x="168" y="78"/>
                  </a:lnTo>
                  <a:lnTo>
                    <a:pt x="186" y="84"/>
                  </a:lnTo>
                  <a:lnTo>
                    <a:pt x="204" y="90"/>
                  </a:lnTo>
                  <a:lnTo>
                    <a:pt x="222" y="90"/>
                  </a:lnTo>
                  <a:lnTo>
                    <a:pt x="240" y="78"/>
                  </a:lnTo>
                  <a:lnTo>
                    <a:pt x="252" y="60"/>
                  </a:lnTo>
                  <a:lnTo>
                    <a:pt x="252" y="42"/>
                  </a:lnTo>
                  <a:lnTo>
                    <a:pt x="252" y="60"/>
                  </a:lnTo>
                  <a:lnTo>
                    <a:pt x="258" y="66"/>
                  </a:lnTo>
                  <a:lnTo>
                    <a:pt x="276" y="54"/>
                  </a:lnTo>
                  <a:lnTo>
                    <a:pt x="240" y="48"/>
                  </a:lnTo>
                  <a:lnTo>
                    <a:pt x="258" y="60"/>
                  </a:lnTo>
                  <a:lnTo>
                    <a:pt x="258" y="7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Line 35"/>
            <p:cNvSpPr>
              <a:spLocks noChangeShapeType="1"/>
            </p:cNvSpPr>
            <p:nvPr/>
          </p:nvSpPr>
          <p:spPr bwMode="auto">
            <a:xfrm flipV="1">
              <a:off x="3087" y="2601"/>
              <a:ext cx="0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9" name="Line 36"/>
            <p:cNvSpPr>
              <a:spLocks noChangeShapeType="1"/>
            </p:cNvSpPr>
            <p:nvPr/>
          </p:nvSpPr>
          <p:spPr bwMode="auto">
            <a:xfrm>
              <a:off x="3087" y="2603"/>
              <a:ext cx="33" cy="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0" name="Line 37"/>
            <p:cNvSpPr>
              <a:spLocks noChangeShapeType="1"/>
            </p:cNvSpPr>
            <p:nvPr/>
          </p:nvSpPr>
          <p:spPr bwMode="auto">
            <a:xfrm flipV="1">
              <a:off x="3116" y="2603"/>
              <a:ext cx="18" cy="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1" name="Line 38"/>
            <p:cNvSpPr>
              <a:spLocks noChangeShapeType="1"/>
            </p:cNvSpPr>
            <p:nvPr/>
          </p:nvSpPr>
          <p:spPr bwMode="auto">
            <a:xfrm>
              <a:off x="3135" y="2604"/>
              <a:ext cx="3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2" name="Line 39"/>
            <p:cNvSpPr>
              <a:spLocks noChangeShapeType="1"/>
            </p:cNvSpPr>
            <p:nvPr/>
          </p:nvSpPr>
          <p:spPr bwMode="auto">
            <a:xfrm flipV="1">
              <a:off x="3171" y="2661"/>
              <a:ext cx="123" cy="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3" name="Line 40"/>
            <p:cNvSpPr>
              <a:spLocks noChangeShapeType="1"/>
            </p:cNvSpPr>
            <p:nvPr/>
          </p:nvSpPr>
          <p:spPr bwMode="auto">
            <a:xfrm>
              <a:off x="2912" y="2687"/>
              <a:ext cx="144" cy="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4" name="Line 41"/>
            <p:cNvSpPr>
              <a:spLocks noChangeShapeType="1"/>
            </p:cNvSpPr>
            <p:nvPr/>
          </p:nvSpPr>
          <p:spPr bwMode="auto">
            <a:xfrm>
              <a:off x="2912" y="2732"/>
              <a:ext cx="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5" name="Line 42"/>
            <p:cNvSpPr>
              <a:spLocks noChangeShapeType="1"/>
            </p:cNvSpPr>
            <p:nvPr/>
          </p:nvSpPr>
          <p:spPr bwMode="auto">
            <a:xfrm flipV="1">
              <a:off x="3176" y="2715"/>
              <a:ext cx="123" cy="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6" name="Line 43"/>
            <p:cNvSpPr>
              <a:spLocks noChangeShapeType="1"/>
            </p:cNvSpPr>
            <p:nvPr/>
          </p:nvSpPr>
          <p:spPr bwMode="auto">
            <a:xfrm>
              <a:off x="3165" y="2735"/>
              <a:ext cx="128" cy="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7" name="Line 44"/>
            <p:cNvSpPr>
              <a:spLocks noChangeShapeType="1"/>
            </p:cNvSpPr>
            <p:nvPr/>
          </p:nvSpPr>
          <p:spPr bwMode="auto">
            <a:xfrm flipH="1">
              <a:off x="2940" y="2745"/>
              <a:ext cx="12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8" name="Arc 45"/>
            <p:cNvSpPr>
              <a:spLocks/>
            </p:cNvSpPr>
            <p:nvPr/>
          </p:nvSpPr>
          <p:spPr bwMode="auto">
            <a:xfrm>
              <a:off x="3160" y="2276"/>
              <a:ext cx="600" cy="7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rgbClr val="0000FF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9" name="Line 46"/>
            <p:cNvSpPr>
              <a:spLocks noChangeShapeType="1"/>
            </p:cNvSpPr>
            <p:nvPr/>
          </p:nvSpPr>
          <p:spPr bwMode="auto">
            <a:xfrm>
              <a:off x="2176" y="2096"/>
              <a:ext cx="432" cy="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0" name="Line 47"/>
            <p:cNvSpPr>
              <a:spLocks noChangeShapeType="1"/>
            </p:cNvSpPr>
            <p:nvPr/>
          </p:nvSpPr>
          <p:spPr bwMode="auto">
            <a:xfrm>
              <a:off x="2740" y="2640"/>
              <a:ext cx="272" cy="2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1" name="Rectangle 48"/>
            <p:cNvSpPr>
              <a:spLocks noChangeArrowheads="1"/>
            </p:cNvSpPr>
            <p:nvPr/>
          </p:nvSpPr>
          <p:spPr bwMode="auto">
            <a:xfrm>
              <a:off x="2358" y="2043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2000" b="1">
                  <a:latin typeface="Arial" charset="0"/>
                  <a:cs typeface="Arial" charset="0"/>
                </a:rPr>
                <a:t>R</a:t>
              </a:r>
            </a:p>
          </p:txBody>
        </p:sp>
        <p:sp>
          <p:nvSpPr>
            <p:cNvPr id="37952" name="Rectangle 49"/>
            <p:cNvSpPr>
              <a:spLocks noChangeArrowheads="1"/>
            </p:cNvSpPr>
            <p:nvPr/>
          </p:nvSpPr>
          <p:spPr bwMode="auto">
            <a:xfrm>
              <a:off x="3402" y="2353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b="1">
                  <a:latin typeface="Symbol" pitchFamily="18" charset="2"/>
                  <a:cs typeface="Arial" charset="0"/>
                </a:rPr>
                <a:t>W</a:t>
              </a:r>
            </a:p>
          </p:txBody>
        </p:sp>
        <p:sp>
          <p:nvSpPr>
            <p:cNvPr id="37953" name="Arc 58"/>
            <p:cNvSpPr>
              <a:spLocks/>
            </p:cNvSpPr>
            <p:nvPr/>
          </p:nvSpPr>
          <p:spPr bwMode="auto">
            <a:xfrm rot="1860000">
              <a:off x="2861" y="1861"/>
              <a:ext cx="547" cy="684"/>
            </a:xfrm>
            <a:custGeom>
              <a:avLst/>
              <a:gdLst>
                <a:gd name="T0" fmla="*/ 0 w 21640"/>
                <a:gd name="T1" fmla="*/ 0 h 21600"/>
                <a:gd name="T2" fmla="*/ 0 w 21640"/>
                <a:gd name="T3" fmla="*/ 0 h 21600"/>
                <a:gd name="T4" fmla="*/ 0 w 2164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40"/>
                <a:gd name="T10" fmla="*/ 0 h 21600"/>
                <a:gd name="T11" fmla="*/ 21640 w 216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0" h="21600" fill="none" extrusionOk="0">
                  <a:moveTo>
                    <a:pt x="0" y="0"/>
                  </a:moveTo>
                  <a:cubicBezTo>
                    <a:pt x="13" y="0"/>
                    <a:pt x="26" y="0"/>
                    <a:pt x="40" y="0"/>
                  </a:cubicBezTo>
                  <a:cubicBezTo>
                    <a:pt x="11969" y="0"/>
                    <a:pt x="21640" y="9670"/>
                    <a:pt x="21640" y="21600"/>
                  </a:cubicBezTo>
                </a:path>
                <a:path w="21640" h="21600" stroke="0" extrusionOk="0">
                  <a:moveTo>
                    <a:pt x="0" y="0"/>
                  </a:moveTo>
                  <a:cubicBezTo>
                    <a:pt x="13" y="0"/>
                    <a:pt x="26" y="0"/>
                    <a:pt x="40" y="0"/>
                  </a:cubicBezTo>
                  <a:cubicBezTo>
                    <a:pt x="11969" y="0"/>
                    <a:pt x="21640" y="9670"/>
                    <a:pt x="21640" y="21600"/>
                  </a:cubicBezTo>
                  <a:lnTo>
                    <a:pt x="4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0800" cap="rnd">
              <a:solidFill>
                <a:srgbClr val="00FF00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4" name="Arc 59"/>
            <p:cNvSpPr>
              <a:spLocks/>
            </p:cNvSpPr>
            <p:nvPr/>
          </p:nvSpPr>
          <p:spPr bwMode="auto">
            <a:xfrm>
              <a:off x="2087" y="2708"/>
              <a:ext cx="963" cy="2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5" name="Arc 60"/>
            <p:cNvSpPr>
              <a:spLocks/>
            </p:cNvSpPr>
            <p:nvPr/>
          </p:nvSpPr>
          <p:spPr bwMode="auto">
            <a:xfrm>
              <a:off x="1170" y="2463"/>
              <a:ext cx="994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56" name="Group 61"/>
            <p:cNvGrpSpPr>
              <a:grpSpLocks/>
            </p:cNvGrpSpPr>
            <p:nvPr/>
          </p:nvGrpSpPr>
          <p:grpSpPr bwMode="auto">
            <a:xfrm>
              <a:off x="911" y="2885"/>
              <a:ext cx="803" cy="395"/>
              <a:chOff x="911" y="3257"/>
              <a:chExt cx="803" cy="395"/>
            </a:xfrm>
          </p:grpSpPr>
          <p:sp>
            <p:nvSpPr>
              <p:cNvPr id="38022" name="Rectangle 62"/>
              <p:cNvSpPr>
                <a:spLocks noChangeArrowheads="1"/>
              </p:cNvSpPr>
              <p:nvPr/>
            </p:nvSpPr>
            <p:spPr bwMode="auto">
              <a:xfrm>
                <a:off x="911" y="3303"/>
                <a:ext cx="8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en-US">
                    <a:solidFill>
                      <a:srgbClr val="FF0000"/>
                    </a:solidFill>
                    <a:latin typeface="Symbol" pitchFamily="18" charset="2"/>
                    <a:cs typeface="Arial" charset="0"/>
                  </a:rPr>
                  <a:t>n</a:t>
                </a:r>
                <a:r>
                  <a:rPr lang="en-US" altLang="en-US">
                    <a:solidFill>
                      <a:srgbClr val="FF0000"/>
                    </a:solidFill>
                    <a:cs typeface="Arial" charset="0"/>
                  </a:rPr>
                  <a:t>(1 -          )</a:t>
                </a:r>
              </a:p>
            </p:txBody>
          </p:sp>
          <p:grpSp>
            <p:nvGrpSpPr>
              <p:cNvPr id="38023" name="Group 63"/>
              <p:cNvGrpSpPr>
                <a:grpSpLocks/>
              </p:cNvGrpSpPr>
              <p:nvPr/>
            </p:nvGrpSpPr>
            <p:grpSpPr bwMode="auto">
              <a:xfrm>
                <a:off x="1284" y="3257"/>
                <a:ext cx="323" cy="395"/>
                <a:chOff x="1284" y="3257"/>
                <a:chExt cx="323" cy="395"/>
              </a:xfrm>
            </p:grpSpPr>
            <p:sp>
              <p:nvSpPr>
                <p:cNvPr id="38024" name="Rectangle 64"/>
                <p:cNvSpPr>
                  <a:spLocks noChangeArrowheads="1"/>
                </p:cNvSpPr>
                <p:nvPr/>
              </p:nvSpPr>
              <p:spPr bwMode="auto">
                <a:xfrm>
                  <a:off x="1284" y="3257"/>
                  <a:ext cx="32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altLang="en-US">
                      <a:solidFill>
                        <a:srgbClr val="FF0000"/>
                      </a:solidFill>
                      <a:cs typeface="Arial" charset="0"/>
                    </a:rPr>
                    <a:t>R</a:t>
                  </a:r>
                  <a:r>
                    <a:rPr lang="en-US" altLang="en-US">
                      <a:solidFill>
                        <a:srgbClr val="FF0000"/>
                      </a:solidFill>
                      <a:latin typeface="Symbol" pitchFamily="18" charset="2"/>
                      <a:cs typeface="Arial" charset="0"/>
                    </a:rPr>
                    <a:t>W</a:t>
                  </a:r>
                </a:p>
              </p:txBody>
            </p:sp>
            <p:sp>
              <p:nvSpPr>
                <p:cNvPr id="38025" name="Line 65"/>
                <p:cNvSpPr>
                  <a:spLocks noChangeShapeType="1"/>
                </p:cNvSpPr>
                <p:nvPr/>
              </p:nvSpPr>
              <p:spPr bwMode="auto">
                <a:xfrm>
                  <a:off x="1324" y="3434"/>
                  <a:ext cx="236" cy="0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26" name="Rectangle 66"/>
                <p:cNvSpPr>
                  <a:spLocks noChangeArrowheads="1"/>
                </p:cNvSpPr>
                <p:nvPr/>
              </p:nvSpPr>
              <p:spPr bwMode="auto">
                <a:xfrm>
                  <a:off x="1366" y="3421"/>
                  <a:ext cx="18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altLang="en-US">
                      <a:solidFill>
                        <a:srgbClr val="FF0000"/>
                      </a:solidFill>
                      <a:cs typeface="Arial" charset="0"/>
                    </a:rPr>
                    <a:t>c</a:t>
                  </a:r>
                </a:p>
              </p:txBody>
            </p:sp>
          </p:grpSp>
        </p:grpSp>
        <p:sp>
          <p:nvSpPr>
            <p:cNvPr id="37957" name="Rectangle 67"/>
            <p:cNvSpPr>
              <a:spLocks noChangeArrowheads="1"/>
            </p:cNvSpPr>
            <p:nvPr/>
          </p:nvSpPr>
          <p:spPr bwMode="auto">
            <a:xfrm>
              <a:off x="3198" y="1600"/>
              <a:ext cx="8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>
                  <a:solidFill>
                    <a:srgbClr val="00CC00"/>
                  </a:solidFill>
                  <a:latin typeface="Symbol" pitchFamily="18" charset="2"/>
                  <a:cs typeface="Arial" charset="0"/>
                </a:rPr>
                <a:t>n</a:t>
              </a:r>
              <a:r>
                <a:rPr lang="en-US" altLang="en-US">
                  <a:solidFill>
                    <a:srgbClr val="00CC00"/>
                  </a:solidFill>
                  <a:cs typeface="Arial" charset="0"/>
                </a:rPr>
                <a:t>(1 -          )</a:t>
              </a:r>
            </a:p>
          </p:txBody>
        </p:sp>
        <p:sp>
          <p:nvSpPr>
            <p:cNvPr id="37958" name="Rectangle 68"/>
            <p:cNvSpPr>
              <a:spLocks noChangeArrowheads="1"/>
            </p:cNvSpPr>
            <p:nvPr/>
          </p:nvSpPr>
          <p:spPr bwMode="auto">
            <a:xfrm>
              <a:off x="3571" y="1554"/>
              <a:ext cx="32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>
                  <a:solidFill>
                    <a:srgbClr val="00CC00"/>
                  </a:solidFill>
                  <a:cs typeface="Arial" charset="0"/>
                </a:rPr>
                <a:t>R</a:t>
              </a:r>
              <a:r>
                <a:rPr lang="en-US" altLang="en-US">
                  <a:solidFill>
                    <a:srgbClr val="00CC00"/>
                  </a:solidFill>
                  <a:latin typeface="Symbol" pitchFamily="18" charset="2"/>
                  <a:cs typeface="Arial" charset="0"/>
                </a:rPr>
                <a:t>W</a:t>
              </a:r>
            </a:p>
          </p:txBody>
        </p:sp>
        <p:sp>
          <p:nvSpPr>
            <p:cNvPr id="37959" name="Line 69"/>
            <p:cNvSpPr>
              <a:spLocks noChangeShapeType="1"/>
            </p:cNvSpPr>
            <p:nvPr/>
          </p:nvSpPr>
          <p:spPr bwMode="auto">
            <a:xfrm>
              <a:off x="3611" y="1731"/>
              <a:ext cx="236" cy="0"/>
            </a:xfrm>
            <a:prstGeom prst="line">
              <a:avLst/>
            </a:prstGeom>
            <a:noFill/>
            <a:ln w="12700">
              <a:solidFill>
                <a:srgbClr val="00FF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0" name="Rectangle 70"/>
            <p:cNvSpPr>
              <a:spLocks noChangeArrowheads="1"/>
            </p:cNvSpPr>
            <p:nvPr/>
          </p:nvSpPr>
          <p:spPr bwMode="auto">
            <a:xfrm>
              <a:off x="3653" y="1718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>
                  <a:solidFill>
                    <a:srgbClr val="00CC00"/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37961" name="Freeform 77"/>
            <p:cNvSpPr>
              <a:spLocks/>
            </p:cNvSpPr>
            <p:nvPr/>
          </p:nvSpPr>
          <p:spPr bwMode="auto">
            <a:xfrm>
              <a:off x="2931" y="1864"/>
              <a:ext cx="48" cy="38"/>
            </a:xfrm>
            <a:custGeom>
              <a:avLst/>
              <a:gdLst>
                <a:gd name="T0" fmla="*/ 0 w 48"/>
                <a:gd name="T1" fmla="*/ 35 h 38"/>
                <a:gd name="T2" fmla="*/ 6 w 48"/>
                <a:gd name="T3" fmla="*/ 37 h 38"/>
                <a:gd name="T4" fmla="*/ 12 w 48"/>
                <a:gd name="T5" fmla="*/ 33 h 38"/>
                <a:gd name="T6" fmla="*/ 15 w 48"/>
                <a:gd name="T7" fmla="*/ 29 h 38"/>
                <a:gd name="T8" fmla="*/ 19 w 48"/>
                <a:gd name="T9" fmla="*/ 23 h 38"/>
                <a:gd name="T10" fmla="*/ 22 w 48"/>
                <a:gd name="T11" fmla="*/ 19 h 38"/>
                <a:gd name="T12" fmla="*/ 25 w 48"/>
                <a:gd name="T13" fmla="*/ 13 h 38"/>
                <a:gd name="T14" fmla="*/ 29 w 48"/>
                <a:gd name="T15" fmla="*/ 8 h 38"/>
                <a:gd name="T16" fmla="*/ 33 w 48"/>
                <a:gd name="T17" fmla="*/ 5 h 38"/>
                <a:gd name="T18" fmla="*/ 39 w 48"/>
                <a:gd name="T19" fmla="*/ 3 h 38"/>
                <a:gd name="T20" fmla="*/ 43 w 48"/>
                <a:gd name="T21" fmla="*/ 5 h 38"/>
                <a:gd name="T22" fmla="*/ 45 w 48"/>
                <a:gd name="T23" fmla="*/ 5 h 38"/>
                <a:gd name="T24" fmla="*/ 45 w 48"/>
                <a:gd name="T25" fmla="*/ 0 h 38"/>
                <a:gd name="T26" fmla="*/ 45 w 48"/>
                <a:gd name="T27" fmla="*/ 5 h 38"/>
                <a:gd name="T28" fmla="*/ 47 w 48"/>
                <a:gd name="T29" fmla="*/ 5 h 38"/>
                <a:gd name="T30" fmla="*/ 47 w 48"/>
                <a:gd name="T31" fmla="*/ 3 h 38"/>
                <a:gd name="T32" fmla="*/ 47 w 48"/>
                <a:gd name="T33" fmla="*/ 15 h 38"/>
                <a:gd name="T34" fmla="*/ 47 w 48"/>
                <a:gd name="T35" fmla="*/ 5 h 38"/>
                <a:gd name="T36" fmla="*/ 45 w 48"/>
                <a:gd name="T37" fmla="*/ 6 h 38"/>
                <a:gd name="T38" fmla="*/ 47 w 48"/>
                <a:gd name="T39" fmla="*/ 5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38"/>
                <a:gd name="T62" fmla="*/ 48 w 48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38">
                  <a:moveTo>
                    <a:pt x="0" y="35"/>
                  </a:moveTo>
                  <a:lnTo>
                    <a:pt x="6" y="37"/>
                  </a:lnTo>
                  <a:lnTo>
                    <a:pt x="12" y="33"/>
                  </a:lnTo>
                  <a:lnTo>
                    <a:pt x="15" y="29"/>
                  </a:lnTo>
                  <a:lnTo>
                    <a:pt x="19" y="23"/>
                  </a:lnTo>
                  <a:lnTo>
                    <a:pt x="22" y="19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3" y="5"/>
                  </a:lnTo>
                  <a:lnTo>
                    <a:pt x="39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7" y="15"/>
                  </a:lnTo>
                  <a:lnTo>
                    <a:pt x="47" y="5"/>
                  </a:lnTo>
                  <a:lnTo>
                    <a:pt x="45" y="6"/>
                  </a:lnTo>
                  <a:lnTo>
                    <a:pt x="47" y="5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Freeform 78"/>
            <p:cNvSpPr>
              <a:spLocks/>
            </p:cNvSpPr>
            <p:nvPr/>
          </p:nvSpPr>
          <p:spPr bwMode="auto">
            <a:xfrm>
              <a:off x="2978" y="1868"/>
              <a:ext cx="48" cy="96"/>
            </a:xfrm>
            <a:custGeom>
              <a:avLst/>
              <a:gdLst>
                <a:gd name="T0" fmla="*/ 0 w 48"/>
                <a:gd name="T1" fmla="*/ 0 h 96"/>
                <a:gd name="T2" fmla="*/ 6 w 48"/>
                <a:gd name="T3" fmla="*/ 4 h 96"/>
                <a:gd name="T4" fmla="*/ 10 w 48"/>
                <a:gd name="T5" fmla="*/ 10 h 96"/>
                <a:gd name="T6" fmla="*/ 13 w 48"/>
                <a:gd name="T7" fmla="*/ 14 h 96"/>
                <a:gd name="T8" fmla="*/ 16 w 48"/>
                <a:gd name="T9" fmla="*/ 20 h 96"/>
                <a:gd name="T10" fmla="*/ 19 w 48"/>
                <a:gd name="T11" fmla="*/ 24 h 96"/>
                <a:gd name="T12" fmla="*/ 19 w 48"/>
                <a:gd name="T13" fmla="*/ 30 h 96"/>
                <a:gd name="T14" fmla="*/ 22 w 48"/>
                <a:gd name="T15" fmla="*/ 35 h 96"/>
                <a:gd name="T16" fmla="*/ 22 w 48"/>
                <a:gd name="T17" fmla="*/ 40 h 96"/>
                <a:gd name="T18" fmla="*/ 23 w 48"/>
                <a:gd name="T19" fmla="*/ 45 h 96"/>
                <a:gd name="T20" fmla="*/ 23 w 48"/>
                <a:gd name="T21" fmla="*/ 50 h 96"/>
                <a:gd name="T22" fmla="*/ 25 w 48"/>
                <a:gd name="T23" fmla="*/ 55 h 96"/>
                <a:gd name="T24" fmla="*/ 26 w 48"/>
                <a:gd name="T25" fmla="*/ 61 h 96"/>
                <a:gd name="T26" fmla="*/ 29 w 48"/>
                <a:gd name="T27" fmla="*/ 65 h 96"/>
                <a:gd name="T28" fmla="*/ 30 w 48"/>
                <a:gd name="T29" fmla="*/ 71 h 96"/>
                <a:gd name="T30" fmla="*/ 30 w 48"/>
                <a:gd name="T31" fmla="*/ 75 h 96"/>
                <a:gd name="T32" fmla="*/ 32 w 48"/>
                <a:gd name="T33" fmla="*/ 81 h 96"/>
                <a:gd name="T34" fmla="*/ 36 w 48"/>
                <a:gd name="T35" fmla="*/ 84 h 96"/>
                <a:gd name="T36" fmla="*/ 40 w 48"/>
                <a:gd name="T37" fmla="*/ 89 h 96"/>
                <a:gd name="T38" fmla="*/ 45 w 48"/>
                <a:gd name="T39" fmla="*/ 95 h 96"/>
                <a:gd name="T40" fmla="*/ 43 w 48"/>
                <a:gd name="T41" fmla="*/ 89 h 96"/>
                <a:gd name="T42" fmla="*/ 47 w 48"/>
                <a:gd name="T43" fmla="*/ 95 h 96"/>
                <a:gd name="T44" fmla="*/ 47 w 48"/>
                <a:gd name="T45" fmla="*/ 91 h 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96"/>
                <a:gd name="T71" fmla="*/ 48 w 48"/>
                <a:gd name="T72" fmla="*/ 96 h 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96">
                  <a:moveTo>
                    <a:pt x="0" y="0"/>
                  </a:moveTo>
                  <a:lnTo>
                    <a:pt x="6" y="4"/>
                  </a:lnTo>
                  <a:lnTo>
                    <a:pt x="10" y="10"/>
                  </a:lnTo>
                  <a:lnTo>
                    <a:pt x="13" y="14"/>
                  </a:lnTo>
                  <a:lnTo>
                    <a:pt x="16" y="20"/>
                  </a:lnTo>
                  <a:lnTo>
                    <a:pt x="19" y="24"/>
                  </a:lnTo>
                  <a:lnTo>
                    <a:pt x="19" y="30"/>
                  </a:lnTo>
                  <a:lnTo>
                    <a:pt x="22" y="35"/>
                  </a:lnTo>
                  <a:lnTo>
                    <a:pt x="22" y="40"/>
                  </a:lnTo>
                  <a:lnTo>
                    <a:pt x="23" y="45"/>
                  </a:lnTo>
                  <a:lnTo>
                    <a:pt x="23" y="50"/>
                  </a:lnTo>
                  <a:lnTo>
                    <a:pt x="25" y="55"/>
                  </a:lnTo>
                  <a:lnTo>
                    <a:pt x="26" y="61"/>
                  </a:lnTo>
                  <a:lnTo>
                    <a:pt x="29" y="65"/>
                  </a:lnTo>
                  <a:lnTo>
                    <a:pt x="30" y="71"/>
                  </a:lnTo>
                  <a:lnTo>
                    <a:pt x="30" y="75"/>
                  </a:lnTo>
                  <a:lnTo>
                    <a:pt x="32" y="81"/>
                  </a:lnTo>
                  <a:lnTo>
                    <a:pt x="36" y="84"/>
                  </a:lnTo>
                  <a:lnTo>
                    <a:pt x="40" y="89"/>
                  </a:lnTo>
                  <a:lnTo>
                    <a:pt x="45" y="95"/>
                  </a:lnTo>
                  <a:lnTo>
                    <a:pt x="43" y="89"/>
                  </a:lnTo>
                  <a:lnTo>
                    <a:pt x="47" y="95"/>
                  </a:lnTo>
                  <a:lnTo>
                    <a:pt x="47" y="91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Freeform 79"/>
            <p:cNvSpPr>
              <a:spLocks/>
            </p:cNvSpPr>
            <p:nvPr/>
          </p:nvSpPr>
          <p:spPr bwMode="auto">
            <a:xfrm>
              <a:off x="3068" y="1961"/>
              <a:ext cx="62" cy="109"/>
            </a:xfrm>
            <a:custGeom>
              <a:avLst/>
              <a:gdLst>
                <a:gd name="T0" fmla="*/ 0 w 62"/>
                <a:gd name="T1" fmla="*/ 0 h 109"/>
                <a:gd name="T2" fmla="*/ 6 w 62"/>
                <a:gd name="T3" fmla="*/ 2 h 109"/>
                <a:gd name="T4" fmla="*/ 11 w 62"/>
                <a:gd name="T5" fmla="*/ 6 h 109"/>
                <a:gd name="T6" fmla="*/ 16 w 62"/>
                <a:gd name="T7" fmla="*/ 10 h 109"/>
                <a:gd name="T8" fmla="*/ 18 w 62"/>
                <a:gd name="T9" fmla="*/ 15 h 109"/>
                <a:gd name="T10" fmla="*/ 21 w 62"/>
                <a:gd name="T11" fmla="*/ 20 h 109"/>
                <a:gd name="T12" fmla="*/ 24 w 62"/>
                <a:gd name="T13" fmla="*/ 26 h 109"/>
                <a:gd name="T14" fmla="*/ 27 w 62"/>
                <a:gd name="T15" fmla="*/ 30 h 109"/>
                <a:gd name="T16" fmla="*/ 30 w 62"/>
                <a:gd name="T17" fmla="*/ 36 h 109"/>
                <a:gd name="T18" fmla="*/ 33 w 62"/>
                <a:gd name="T19" fmla="*/ 40 h 109"/>
                <a:gd name="T20" fmla="*/ 35 w 62"/>
                <a:gd name="T21" fmla="*/ 46 h 109"/>
                <a:gd name="T22" fmla="*/ 37 w 62"/>
                <a:gd name="T23" fmla="*/ 51 h 109"/>
                <a:gd name="T24" fmla="*/ 40 w 62"/>
                <a:gd name="T25" fmla="*/ 56 h 109"/>
                <a:gd name="T26" fmla="*/ 41 w 62"/>
                <a:gd name="T27" fmla="*/ 61 h 109"/>
                <a:gd name="T28" fmla="*/ 44 w 62"/>
                <a:gd name="T29" fmla="*/ 67 h 109"/>
                <a:gd name="T30" fmla="*/ 47 w 62"/>
                <a:gd name="T31" fmla="*/ 71 h 109"/>
                <a:gd name="T32" fmla="*/ 50 w 62"/>
                <a:gd name="T33" fmla="*/ 77 h 109"/>
                <a:gd name="T34" fmla="*/ 54 w 62"/>
                <a:gd name="T35" fmla="*/ 81 h 109"/>
                <a:gd name="T36" fmla="*/ 55 w 62"/>
                <a:gd name="T37" fmla="*/ 87 h 109"/>
                <a:gd name="T38" fmla="*/ 57 w 62"/>
                <a:gd name="T39" fmla="*/ 92 h 109"/>
                <a:gd name="T40" fmla="*/ 57 w 62"/>
                <a:gd name="T41" fmla="*/ 97 h 109"/>
                <a:gd name="T42" fmla="*/ 61 w 62"/>
                <a:gd name="T43" fmla="*/ 102 h 109"/>
                <a:gd name="T44" fmla="*/ 61 w 62"/>
                <a:gd name="T45" fmla="*/ 108 h 109"/>
                <a:gd name="T46" fmla="*/ 55 w 62"/>
                <a:gd name="T47" fmla="*/ 108 h 109"/>
                <a:gd name="T48" fmla="*/ 51 w 62"/>
                <a:gd name="T49" fmla="*/ 102 h 109"/>
                <a:gd name="T50" fmla="*/ 50 w 62"/>
                <a:gd name="T51" fmla="*/ 97 h 109"/>
                <a:gd name="T52" fmla="*/ 45 w 62"/>
                <a:gd name="T53" fmla="*/ 94 h 109"/>
                <a:gd name="T54" fmla="*/ 45 w 62"/>
                <a:gd name="T55" fmla="*/ 88 h 109"/>
                <a:gd name="T56" fmla="*/ 40 w 62"/>
                <a:gd name="T57" fmla="*/ 87 h 109"/>
                <a:gd name="T58" fmla="*/ 40 w 62"/>
                <a:gd name="T59" fmla="*/ 78 h 109"/>
                <a:gd name="T60" fmla="*/ 40 w 62"/>
                <a:gd name="T61" fmla="*/ 87 h 109"/>
                <a:gd name="T62" fmla="*/ 40 w 62"/>
                <a:gd name="T63" fmla="*/ 85 h 109"/>
                <a:gd name="T64" fmla="*/ 41 w 62"/>
                <a:gd name="T65" fmla="*/ 85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"/>
                <a:gd name="T100" fmla="*/ 0 h 109"/>
                <a:gd name="T101" fmla="*/ 62 w 62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" h="109">
                  <a:moveTo>
                    <a:pt x="0" y="0"/>
                  </a:moveTo>
                  <a:lnTo>
                    <a:pt x="6" y="2"/>
                  </a:lnTo>
                  <a:lnTo>
                    <a:pt x="11" y="6"/>
                  </a:lnTo>
                  <a:lnTo>
                    <a:pt x="16" y="10"/>
                  </a:lnTo>
                  <a:lnTo>
                    <a:pt x="18" y="15"/>
                  </a:lnTo>
                  <a:lnTo>
                    <a:pt x="21" y="20"/>
                  </a:lnTo>
                  <a:lnTo>
                    <a:pt x="24" y="26"/>
                  </a:lnTo>
                  <a:lnTo>
                    <a:pt x="27" y="30"/>
                  </a:lnTo>
                  <a:lnTo>
                    <a:pt x="30" y="36"/>
                  </a:lnTo>
                  <a:lnTo>
                    <a:pt x="33" y="40"/>
                  </a:lnTo>
                  <a:lnTo>
                    <a:pt x="35" y="46"/>
                  </a:lnTo>
                  <a:lnTo>
                    <a:pt x="37" y="51"/>
                  </a:lnTo>
                  <a:lnTo>
                    <a:pt x="40" y="56"/>
                  </a:lnTo>
                  <a:lnTo>
                    <a:pt x="41" y="61"/>
                  </a:lnTo>
                  <a:lnTo>
                    <a:pt x="44" y="67"/>
                  </a:lnTo>
                  <a:lnTo>
                    <a:pt x="47" y="71"/>
                  </a:lnTo>
                  <a:lnTo>
                    <a:pt x="50" y="77"/>
                  </a:lnTo>
                  <a:lnTo>
                    <a:pt x="54" y="81"/>
                  </a:lnTo>
                  <a:lnTo>
                    <a:pt x="55" y="87"/>
                  </a:lnTo>
                  <a:lnTo>
                    <a:pt x="57" y="92"/>
                  </a:lnTo>
                  <a:lnTo>
                    <a:pt x="57" y="97"/>
                  </a:lnTo>
                  <a:lnTo>
                    <a:pt x="61" y="102"/>
                  </a:lnTo>
                  <a:lnTo>
                    <a:pt x="61" y="108"/>
                  </a:lnTo>
                  <a:lnTo>
                    <a:pt x="55" y="108"/>
                  </a:lnTo>
                  <a:lnTo>
                    <a:pt x="51" y="102"/>
                  </a:lnTo>
                  <a:lnTo>
                    <a:pt x="50" y="97"/>
                  </a:lnTo>
                  <a:lnTo>
                    <a:pt x="45" y="94"/>
                  </a:lnTo>
                  <a:lnTo>
                    <a:pt x="45" y="88"/>
                  </a:lnTo>
                  <a:lnTo>
                    <a:pt x="40" y="87"/>
                  </a:lnTo>
                  <a:lnTo>
                    <a:pt x="40" y="78"/>
                  </a:lnTo>
                  <a:lnTo>
                    <a:pt x="40" y="87"/>
                  </a:lnTo>
                  <a:lnTo>
                    <a:pt x="40" y="85"/>
                  </a:lnTo>
                  <a:lnTo>
                    <a:pt x="41" y="85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Freeform 80"/>
            <p:cNvSpPr>
              <a:spLocks/>
            </p:cNvSpPr>
            <p:nvPr/>
          </p:nvSpPr>
          <p:spPr bwMode="auto">
            <a:xfrm>
              <a:off x="3096" y="2035"/>
              <a:ext cx="47" cy="179"/>
            </a:xfrm>
            <a:custGeom>
              <a:avLst/>
              <a:gdLst>
                <a:gd name="T0" fmla="*/ 10 w 47"/>
                <a:gd name="T1" fmla="*/ 5 h 179"/>
                <a:gd name="T2" fmla="*/ 3 w 47"/>
                <a:gd name="T3" fmla="*/ 0 h 179"/>
                <a:gd name="T4" fmla="*/ 0 w 47"/>
                <a:gd name="T5" fmla="*/ 5 h 179"/>
                <a:gd name="T6" fmla="*/ 0 w 47"/>
                <a:gd name="T7" fmla="*/ 10 h 179"/>
                <a:gd name="T8" fmla="*/ 2 w 47"/>
                <a:gd name="T9" fmla="*/ 15 h 179"/>
                <a:gd name="T10" fmla="*/ 3 w 47"/>
                <a:gd name="T11" fmla="*/ 20 h 179"/>
                <a:gd name="T12" fmla="*/ 5 w 47"/>
                <a:gd name="T13" fmla="*/ 25 h 179"/>
                <a:gd name="T14" fmla="*/ 6 w 47"/>
                <a:gd name="T15" fmla="*/ 30 h 179"/>
                <a:gd name="T16" fmla="*/ 8 w 47"/>
                <a:gd name="T17" fmla="*/ 36 h 179"/>
                <a:gd name="T18" fmla="*/ 10 w 47"/>
                <a:gd name="T19" fmla="*/ 40 h 179"/>
                <a:gd name="T20" fmla="*/ 12 w 47"/>
                <a:gd name="T21" fmla="*/ 46 h 179"/>
                <a:gd name="T22" fmla="*/ 13 w 47"/>
                <a:gd name="T23" fmla="*/ 50 h 179"/>
                <a:gd name="T24" fmla="*/ 15 w 47"/>
                <a:gd name="T25" fmla="*/ 56 h 179"/>
                <a:gd name="T26" fmla="*/ 16 w 47"/>
                <a:gd name="T27" fmla="*/ 60 h 179"/>
                <a:gd name="T28" fmla="*/ 19 w 47"/>
                <a:gd name="T29" fmla="*/ 66 h 179"/>
                <a:gd name="T30" fmla="*/ 20 w 47"/>
                <a:gd name="T31" fmla="*/ 70 h 179"/>
                <a:gd name="T32" fmla="*/ 22 w 47"/>
                <a:gd name="T33" fmla="*/ 76 h 179"/>
                <a:gd name="T34" fmla="*/ 22 w 47"/>
                <a:gd name="T35" fmla="*/ 81 h 179"/>
                <a:gd name="T36" fmla="*/ 23 w 47"/>
                <a:gd name="T37" fmla="*/ 86 h 179"/>
                <a:gd name="T38" fmla="*/ 25 w 47"/>
                <a:gd name="T39" fmla="*/ 91 h 179"/>
                <a:gd name="T40" fmla="*/ 26 w 47"/>
                <a:gd name="T41" fmla="*/ 96 h 179"/>
                <a:gd name="T42" fmla="*/ 29 w 47"/>
                <a:gd name="T43" fmla="*/ 101 h 179"/>
                <a:gd name="T44" fmla="*/ 30 w 47"/>
                <a:gd name="T45" fmla="*/ 107 h 179"/>
                <a:gd name="T46" fmla="*/ 30 w 47"/>
                <a:gd name="T47" fmla="*/ 111 h 179"/>
                <a:gd name="T48" fmla="*/ 32 w 47"/>
                <a:gd name="T49" fmla="*/ 117 h 179"/>
                <a:gd name="T50" fmla="*/ 33 w 47"/>
                <a:gd name="T51" fmla="*/ 121 h 179"/>
                <a:gd name="T52" fmla="*/ 35 w 47"/>
                <a:gd name="T53" fmla="*/ 127 h 179"/>
                <a:gd name="T54" fmla="*/ 37 w 47"/>
                <a:gd name="T55" fmla="*/ 131 h 179"/>
                <a:gd name="T56" fmla="*/ 39 w 47"/>
                <a:gd name="T57" fmla="*/ 137 h 179"/>
                <a:gd name="T58" fmla="*/ 40 w 47"/>
                <a:gd name="T59" fmla="*/ 141 h 179"/>
                <a:gd name="T60" fmla="*/ 40 w 47"/>
                <a:gd name="T61" fmla="*/ 147 h 179"/>
                <a:gd name="T62" fmla="*/ 42 w 47"/>
                <a:gd name="T63" fmla="*/ 152 h 179"/>
                <a:gd name="T64" fmla="*/ 43 w 47"/>
                <a:gd name="T65" fmla="*/ 157 h 179"/>
                <a:gd name="T66" fmla="*/ 43 w 47"/>
                <a:gd name="T67" fmla="*/ 162 h 179"/>
                <a:gd name="T68" fmla="*/ 46 w 47"/>
                <a:gd name="T69" fmla="*/ 167 h 179"/>
                <a:gd name="T70" fmla="*/ 46 w 47"/>
                <a:gd name="T71" fmla="*/ 172 h 179"/>
                <a:gd name="T72" fmla="*/ 46 w 47"/>
                <a:gd name="T73" fmla="*/ 178 h 179"/>
                <a:gd name="T74" fmla="*/ 40 w 47"/>
                <a:gd name="T75" fmla="*/ 178 h 179"/>
                <a:gd name="T76" fmla="*/ 39 w 47"/>
                <a:gd name="T77" fmla="*/ 172 h 179"/>
                <a:gd name="T78" fmla="*/ 39 w 47"/>
                <a:gd name="T79" fmla="*/ 171 h 1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"/>
                <a:gd name="T121" fmla="*/ 0 h 179"/>
                <a:gd name="T122" fmla="*/ 47 w 47"/>
                <a:gd name="T123" fmla="*/ 179 h 1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" h="179">
                  <a:moveTo>
                    <a:pt x="10" y="5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3" y="20"/>
                  </a:lnTo>
                  <a:lnTo>
                    <a:pt x="5" y="25"/>
                  </a:lnTo>
                  <a:lnTo>
                    <a:pt x="6" y="30"/>
                  </a:lnTo>
                  <a:lnTo>
                    <a:pt x="8" y="36"/>
                  </a:lnTo>
                  <a:lnTo>
                    <a:pt x="10" y="40"/>
                  </a:lnTo>
                  <a:lnTo>
                    <a:pt x="12" y="46"/>
                  </a:lnTo>
                  <a:lnTo>
                    <a:pt x="13" y="50"/>
                  </a:lnTo>
                  <a:lnTo>
                    <a:pt x="15" y="56"/>
                  </a:lnTo>
                  <a:lnTo>
                    <a:pt x="16" y="60"/>
                  </a:lnTo>
                  <a:lnTo>
                    <a:pt x="19" y="66"/>
                  </a:lnTo>
                  <a:lnTo>
                    <a:pt x="20" y="70"/>
                  </a:lnTo>
                  <a:lnTo>
                    <a:pt x="22" y="76"/>
                  </a:lnTo>
                  <a:lnTo>
                    <a:pt x="22" y="81"/>
                  </a:lnTo>
                  <a:lnTo>
                    <a:pt x="23" y="86"/>
                  </a:lnTo>
                  <a:lnTo>
                    <a:pt x="25" y="91"/>
                  </a:lnTo>
                  <a:lnTo>
                    <a:pt x="26" y="96"/>
                  </a:lnTo>
                  <a:lnTo>
                    <a:pt x="29" y="101"/>
                  </a:lnTo>
                  <a:lnTo>
                    <a:pt x="30" y="107"/>
                  </a:lnTo>
                  <a:lnTo>
                    <a:pt x="30" y="111"/>
                  </a:lnTo>
                  <a:lnTo>
                    <a:pt x="32" y="117"/>
                  </a:lnTo>
                  <a:lnTo>
                    <a:pt x="33" y="121"/>
                  </a:lnTo>
                  <a:lnTo>
                    <a:pt x="35" y="127"/>
                  </a:lnTo>
                  <a:lnTo>
                    <a:pt x="37" y="131"/>
                  </a:lnTo>
                  <a:lnTo>
                    <a:pt x="39" y="137"/>
                  </a:lnTo>
                  <a:lnTo>
                    <a:pt x="40" y="141"/>
                  </a:lnTo>
                  <a:lnTo>
                    <a:pt x="40" y="147"/>
                  </a:lnTo>
                  <a:lnTo>
                    <a:pt x="42" y="152"/>
                  </a:lnTo>
                  <a:lnTo>
                    <a:pt x="43" y="157"/>
                  </a:lnTo>
                  <a:lnTo>
                    <a:pt x="43" y="162"/>
                  </a:lnTo>
                  <a:lnTo>
                    <a:pt x="46" y="167"/>
                  </a:lnTo>
                  <a:lnTo>
                    <a:pt x="46" y="172"/>
                  </a:lnTo>
                  <a:lnTo>
                    <a:pt x="46" y="178"/>
                  </a:lnTo>
                  <a:lnTo>
                    <a:pt x="40" y="178"/>
                  </a:lnTo>
                  <a:lnTo>
                    <a:pt x="39" y="172"/>
                  </a:lnTo>
                  <a:lnTo>
                    <a:pt x="39" y="171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5" name="Freeform 81"/>
            <p:cNvSpPr>
              <a:spLocks/>
            </p:cNvSpPr>
            <p:nvPr/>
          </p:nvSpPr>
          <p:spPr bwMode="auto">
            <a:xfrm>
              <a:off x="3072" y="2184"/>
              <a:ext cx="34" cy="221"/>
            </a:xfrm>
            <a:custGeom>
              <a:avLst/>
              <a:gdLst>
                <a:gd name="T0" fmla="*/ 20 w 34"/>
                <a:gd name="T1" fmla="*/ 0 h 221"/>
                <a:gd name="T2" fmla="*/ 20 w 34"/>
                <a:gd name="T3" fmla="*/ 6 h 221"/>
                <a:gd name="T4" fmla="*/ 20 w 34"/>
                <a:gd name="T5" fmla="*/ 12 h 221"/>
                <a:gd name="T6" fmla="*/ 20 w 34"/>
                <a:gd name="T7" fmla="*/ 16 h 221"/>
                <a:gd name="T8" fmla="*/ 20 w 34"/>
                <a:gd name="T9" fmla="*/ 22 h 221"/>
                <a:gd name="T10" fmla="*/ 20 w 34"/>
                <a:gd name="T11" fmla="*/ 27 h 221"/>
                <a:gd name="T12" fmla="*/ 20 w 34"/>
                <a:gd name="T13" fmla="*/ 32 h 221"/>
                <a:gd name="T14" fmla="*/ 20 w 34"/>
                <a:gd name="T15" fmla="*/ 37 h 221"/>
                <a:gd name="T16" fmla="*/ 23 w 34"/>
                <a:gd name="T17" fmla="*/ 42 h 221"/>
                <a:gd name="T18" fmla="*/ 23 w 34"/>
                <a:gd name="T19" fmla="*/ 47 h 221"/>
                <a:gd name="T20" fmla="*/ 24 w 34"/>
                <a:gd name="T21" fmla="*/ 53 h 221"/>
                <a:gd name="T22" fmla="*/ 24 w 34"/>
                <a:gd name="T23" fmla="*/ 57 h 221"/>
                <a:gd name="T24" fmla="*/ 26 w 34"/>
                <a:gd name="T25" fmla="*/ 63 h 221"/>
                <a:gd name="T26" fmla="*/ 26 w 34"/>
                <a:gd name="T27" fmla="*/ 67 h 221"/>
                <a:gd name="T28" fmla="*/ 27 w 34"/>
                <a:gd name="T29" fmla="*/ 73 h 221"/>
                <a:gd name="T30" fmla="*/ 27 w 34"/>
                <a:gd name="T31" fmla="*/ 77 h 221"/>
                <a:gd name="T32" fmla="*/ 27 w 34"/>
                <a:gd name="T33" fmla="*/ 83 h 221"/>
                <a:gd name="T34" fmla="*/ 27 w 34"/>
                <a:gd name="T35" fmla="*/ 88 h 221"/>
                <a:gd name="T36" fmla="*/ 27 w 34"/>
                <a:gd name="T37" fmla="*/ 93 h 221"/>
                <a:gd name="T38" fmla="*/ 27 w 34"/>
                <a:gd name="T39" fmla="*/ 98 h 221"/>
                <a:gd name="T40" fmla="*/ 29 w 34"/>
                <a:gd name="T41" fmla="*/ 103 h 221"/>
                <a:gd name="T42" fmla="*/ 29 w 34"/>
                <a:gd name="T43" fmla="*/ 108 h 221"/>
                <a:gd name="T44" fmla="*/ 30 w 34"/>
                <a:gd name="T45" fmla="*/ 113 h 221"/>
                <a:gd name="T46" fmla="*/ 30 w 34"/>
                <a:gd name="T47" fmla="*/ 118 h 221"/>
                <a:gd name="T48" fmla="*/ 30 w 34"/>
                <a:gd name="T49" fmla="*/ 124 h 221"/>
                <a:gd name="T50" fmla="*/ 33 w 34"/>
                <a:gd name="T51" fmla="*/ 128 h 221"/>
                <a:gd name="T52" fmla="*/ 33 w 34"/>
                <a:gd name="T53" fmla="*/ 134 h 221"/>
                <a:gd name="T54" fmla="*/ 33 w 34"/>
                <a:gd name="T55" fmla="*/ 138 h 221"/>
                <a:gd name="T56" fmla="*/ 33 w 34"/>
                <a:gd name="T57" fmla="*/ 144 h 221"/>
                <a:gd name="T58" fmla="*/ 33 w 34"/>
                <a:gd name="T59" fmla="*/ 148 h 221"/>
                <a:gd name="T60" fmla="*/ 33 w 34"/>
                <a:gd name="T61" fmla="*/ 154 h 221"/>
                <a:gd name="T62" fmla="*/ 33 w 34"/>
                <a:gd name="T63" fmla="*/ 159 h 221"/>
                <a:gd name="T64" fmla="*/ 33 w 34"/>
                <a:gd name="T65" fmla="*/ 164 h 221"/>
                <a:gd name="T66" fmla="*/ 33 w 34"/>
                <a:gd name="T67" fmla="*/ 169 h 221"/>
                <a:gd name="T68" fmla="*/ 33 w 34"/>
                <a:gd name="T69" fmla="*/ 174 h 221"/>
                <a:gd name="T70" fmla="*/ 33 w 34"/>
                <a:gd name="T71" fmla="*/ 179 h 221"/>
                <a:gd name="T72" fmla="*/ 30 w 34"/>
                <a:gd name="T73" fmla="*/ 185 h 221"/>
                <a:gd name="T74" fmla="*/ 30 w 34"/>
                <a:gd name="T75" fmla="*/ 189 h 221"/>
                <a:gd name="T76" fmla="*/ 30 w 34"/>
                <a:gd name="T77" fmla="*/ 195 h 221"/>
                <a:gd name="T78" fmla="*/ 30 w 34"/>
                <a:gd name="T79" fmla="*/ 199 h 221"/>
                <a:gd name="T80" fmla="*/ 29 w 34"/>
                <a:gd name="T81" fmla="*/ 205 h 221"/>
                <a:gd name="T82" fmla="*/ 27 w 34"/>
                <a:gd name="T83" fmla="*/ 209 h 221"/>
                <a:gd name="T84" fmla="*/ 26 w 34"/>
                <a:gd name="T85" fmla="*/ 215 h 221"/>
                <a:gd name="T86" fmla="*/ 20 w 34"/>
                <a:gd name="T87" fmla="*/ 220 h 221"/>
                <a:gd name="T88" fmla="*/ 16 w 34"/>
                <a:gd name="T89" fmla="*/ 220 h 221"/>
                <a:gd name="T90" fmla="*/ 11 w 34"/>
                <a:gd name="T91" fmla="*/ 216 h 221"/>
                <a:gd name="T92" fmla="*/ 6 w 34"/>
                <a:gd name="T93" fmla="*/ 215 h 221"/>
                <a:gd name="T94" fmla="*/ 1 w 34"/>
                <a:gd name="T95" fmla="*/ 213 h 221"/>
                <a:gd name="T96" fmla="*/ 1 w 34"/>
                <a:gd name="T97" fmla="*/ 208 h 221"/>
                <a:gd name="T98" fmla="*/ 3 w 34"/>
                <a:gd name="T99" fmla="*/ 212 h 221"/>
                <a:gd name="T100" fmla="*/ 1 w 34"/>
                <a:gd name="T101" fmla="*/ 206 h 221"/>
                <a:gd name="T102" fmla="*/ 3 w 34"/>
                <a:gd name="T103" fmla="*/ 206 h 221"/>
                <a:gd name="T104" fmla="*/ 1 w 34"/>
                <a:gd name="T105" fmla="*/ 203 h 221"/>
                <a:gd name="T106" fmla="*/ 0 w 34"/>
                <a:gd name="T107" fmla="*/ 198 h 221"/>
                <a:gd name="T108" fmla="*/ 0 w 34"/>
                <a:gd name="T109" fmla="*/ 201 h 2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"/>
                <a:gd name="T166" fmla="*/ 0 h 221"/>
                <a:gd name="T167" fmla="*/ 34 w 34"/>
                <a:gd name="T168" fmla="*/ 221 h 22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" h="221">
                  <a:moveTo>
                    <a:pt x="20" y="0"/>
                  </a:moveTo>
                  <a:lnTo>
                    <a:pt x="20" y="6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20" y="27"/>
                  </a:lnTo>
                  <a:lnTo>
                    <a:pt x="20" y="32"/>
                  </a:lnTo>
                  <a:lnTo>
                    <a:pt x="20" y="37"/>
                  </a:lnTo>
                  <a:lnTo>
                    <a:pt x="23" y="42"/>
                  </a:lnTo>
                  <a:lnTo>
                    <a:pt x="23" y="47"/>
                  </a:lnTo>
                  <a:lnTo>
                    <a:pt x="24" y="53"/>
                  </a:lnTo>
                  <a:lnTo>
                    <a:pt x="24" y="57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7" y="73"/>
                  </a:lnTo>
                  <a:lnTo>
                    <a:pt x="27" y="77"/>
                  </a:lnTo>
                  <a:lnTo>
                    <a:pt x="27" y="83"/>
                  </a:lnTo>
                  <a:lnTo>
                    <a:pt x="27" y="88"/>
                  </a:lnTo>
                  <a:lnTo>
                    <a:pt x="27" y="93"/>
                  </a:lnTo>
                  <a:lnTo>
                    <a:pt x="27" y="98"/>
                  </a:lnTo>
                  <a:lnTo>
                    <a:pt x="29" y="103"/>
                  </a:lnTo>
                  <a:lnTo>
                    <a:pt x="29" y="108"/>
                  </a:lnTo>
                  <a:lnTo>
                    <a:pt x="30" y="113"/>
                  </a:lnTo>
                  <a:lnTo>
                    <a:pt x="30" y="118"/>
                  </a:lnTo>
                  <a:lnTo>
                    <a:pt x="30" y="124"/>
                  </a:lnTo>
                  <a:lnTo>
                    <a:pt x="33" y="128"/>
                  </a:lnTo>
                  <a:lnTo>
                    <a:pt x="33" y="134"/>
                  </a:lnTo>
                  <a:lnTo>
                    <a:pt x="33" y="138"/>
                  </a:lnTo>
                  <a:lnTo>
                    <a:pt x="33" y="144"/>
                  </a:lnTo>
                  <a:lnTo>
                    <a:pt x="33" y="148"/>
                  </a:lnTo>
                  <a:lnTo>
                    <a:pt x="33" y="154"/>
                  </a:lnTo>
                  <a:lnTo>
                    <a:pt x="33" y="159"/>
                  </a:lnTo>
                  <a:lnTo>
                    <a:pt x="33" y="164"/>
                  </a:lnTo>
                  <a:lnTo>
                    <a:pt x="33" y="169"/>
                  </a:lnTo>
                  <a:lnTo>
                    <a:pt x="33" y="174"/>
                  </a:lnTo>
                  <a:lnTo>
                    <a:pt x="33" y="179"/>
                  </a:lnTo>
                  <a:lnTo>
                    <a:pt x="30" y="185"/>
                  </a:lnTo>
                  <a:lnTo>
                    <a:pt x="30" y="189"/>
                  </a:lnTo>
                  <a:lnTo>
                    <a:pt x="30" y="195"/>
                  </a:lnTo>
                  <a:lnTo>
                    <a:pt x="30" y="199"/>
                  </a:lnTo>
                  <a:lnTo>
                    <a:pt x="29" y="205"/>
                  </a:lnTo>
                  <a:lnTo>
                    <a:pt x="27" y="209"/>
                  </a:lnTo>
                  <a:lnTo>
                    <a:pt x="26" y="215"/>
                  </a:lnTo>
                  <a:lnTo>
                    <a:pt x="20" y="220"/>
                  </a:lnTo>
                  <a:lnTo>
                    <a:pt x="16" y="220"/>
                  </a:lnTo>
                  <a:lnTo>
                    <a:pt x="11" y="216"/>
                  </a:lnTo>
                  <a:lnTo>
                    <a:pt x="6" y="215"/>
                  </a:lnTo>
                  <a:lnTo>
                    <a:pt x="1" y="213"/>
                  </a:lnTo>
                  <a:lnTo>
                    <a:pt x="1" y="208"/>
                  </a:lnTo>
                  <a:lnTo>
                    <a:pt x="3" y="212"/>
                  </a:lnTo>
                  <a:lnTo>
                    <a:pt x="1" y="206"/>
                  </a:lnTo>
                  <a:lnTo>
                    <a:pt x="3" y="206"/>
                  </a:lnTo>
                  <a:lnTo>
                    <a:pt x="1" y="203"/>
                  </a:lnTo>
                  <a:lnTo>
                    <a:pt x="0" y="198"/>
                  </a:lnTo>
                  <a:lnTo>
                    <a:pt x="0" y="201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66" name="Group 82"/>
            <p:cNvGrpSpPr>
              <a:grpSpLocks/>
            </p:cNvGrpSpPr>
            <p:nvPr/>
          </p:nvGrpSpPr>
          <p:grpSpPr bwMode="auto">
            <a:xfrm>
              <a:off x="2408" y="1864"/>
              <a:ext cx="735" cy="770"/>
              <a:chOff x="2408" y="1864"/>
              <a:chExt cx="735" cy="770"/>
            </a:xfrm>
          </p:grpSpPr>
          <p:sp>
            <p:nvSpPr>
              <p:cNvPr id="38012" name="Freeform 83"/>
              <p:cNvSpPr>
                <a:spLocks/>
              </p:cNvSpPr>
              <p:nvPr/>
            </p:nvSpPr>
            <p:spPr bwMode="auto">
              <a:xfrm>
                <a:off x="2408" y="2531"/>
                <a:ext cx="166" cy="101"/>
              </a:xfrm>
              <a:custGeom>
                <a:avLst/>
                <a:gdLst>
                  <a:gd name="T0" fmla="*/ 0 w 166"/>
                  <a:gd name="T1" fmla="*/ 75 h 101"/>
                  <a:gd name="T2" fmla="*/ 3 w 166"/>
                  <a:gd name="T3" fmla="*/ 69 h 101"/>
                  <a:gd name="T4" fmla="*/ 4 w 166"/>
                  <a:gd name="T5" fmla="*/ 64 h 101"/>
                  <a:gd name="T6" fmla="*/ 6 w 166"/>
                  <a:gd name="T7" fmla="*/ 60 h 101"/>
                  <a:gd name="T8" fmla="*/ 4 w 166"/>
                  <a:gd name="T9" fmla="*/ 64 h 101"/>
                  <a:gd name="T10" fmla="*/ 3 w 166"/>
                  <a:gd name="T11" fmla="*/ 69 h 101"/>
                  <a:gd name="T12" fmla="*/ 4 w 166"/>
                  <a:gd name="T13" fmla="*/ 64 h 101"/>
                  <a:gd name="T14" fmla="*/ 4 w 166"/>
                  <a:gd name="T15" fmla="*/ 60 h 101"/>
                  <a:gd name="T16" fmla="*/ 6 w 166"/>
                  <a:gd name="T17" fmla="*/ 55 h 101"/>
                  <a:gd name="T18" fmla="*/ 7 w 166"/>
                  <a:gd name="T19" fmla="*/ 51 h 101"/>
                  <a:gd name="T20" fmla="*/ 9 w 166"/>
                  <a:gd name="T21" fmla="*/ 46 h 101"/>
                  <a:gd name="T22" fmla="*/ 10 w 166"/>
                  <a:gd name="T23" fmla="*/ 42 h 101"/>
                  <a:gd name="T24" fmla="*/ 12 w 166"/>
                  <a:gd name="T25" fmla="*/ 37 h 101"/>
                  <a:gd name="T26" fmla="*/ 15 w 166"/>
                  <a:gd name="T27" fmla="*/ 33 h 101"/>
                  <a:gd name="T28" fmla="*/ 18 w 166"/>
                  <a:gd name="T29" fmla="*/ 28 h 101"/>
                  <a:gd name="T30" fmla="*/ 21 w 166"/>
                  <a:gd name="T31" fmla="*/ 24 h 101"/>
                  <a:gd name="T32" fmla="*/ 24 w 166"/>
                  <a:gd name="T33" fmla="*/ 19 h 101"/>
                  <a:gd name="T34" fmla="*/ 27 w 166"/>
                  <a:gd name="T35" fmla="*/ 15 h 101"/>
                  <a:gd name="T36" fmla="*/ 30 w 166"/>
                  <a:gd name="T37" fmla="*/ 10 h 101"/>
                  <a:gd name="T38" fmla="*/ 34 w 166"/>
                  <a:gd name="T39" fmla="*/ 7 h 101"/>
                  <a:gd name="T40" fmla="*/ 37 w 166"/>
                  <a:gd name="T41" fmla="*/ 3 h 101"/>
                  <a:gd name="T42" fmla="*/ 42 w 166"/>
                  <a:gd name="T43" fmla="*/ 1 h 101"/>
                  <a:gd name="T44" fmla="*/ 46 w 166"/>
                  <a:gd name="T45" fmla="*/ 0 h 101"/>
                  <a:gd name="T46" fmla="*/ 51 w 166"/>
                  <a:gd name="T47" fmla="*/ 1 h 101"/>
                  <a:gd name="T48" fmla="*/ 55 w 166"/>
                  <a:gd name="T49" fmla="*/ 1 h 101"/>
                  <a:gd name="T50" fmla="*/ 60 w 166"/>
                  <a:gd name="T51" fmla="*/ 3 h 101"/>
                  <a:gd name="T52" fmla="*/ 64 w 166"/>
                  <a:gd name="T53" fmla="*/ 4 h 101"/>
                  <a:gd name="T54" fmla="*/ 69 w 166"/>
                  <a:gd name="T55" fmla="*/ 6 h 101"/>
                  <a:gd name="T56" fmla="*/ 73 w 166"/>
                  <a:gd name="T57" fmla="*/ 7 h 101"/>
                  <a:gd name="T58" fmla="*/ 76 w 166"/>
                  <a:gd name="T59" fmla="*/ 12 h 101"/>
                  <a:gd name="T60" fmla="*/ 81 w 166"/>
                  <a:gd name="T61" fmla="*/ 15 h 101"/>
                  <a:gd name="T62" fmla="*/ 84 w 166"/>
                  <a:gd name="T63" fmla="*/ 19 h 101"/>
                  <a:gd name="T64" fmla="*/ 85 w 166"/>
                  <a:gd name="T65" fmla="*/ 24 h 101"/>
                  <a:gd name="T66" fmla="*/ 88 w 166"/>
                  <a:gd name="T67" fmla="*/ 28 h 101"/>
                  <a:gd name="T68" fmla="*/ 91 w 166"/>
                  <a:gd name="T69" fmla="*/ 33 h 101"/>
                  <a:gd name="T70" fmla="*/ 94 w 166"/>
                  <a:gd name="T71" fmla="*/ 37 h 101"/>
                  <a:gd name="T72" fmla="*/ 97 w 166"/>
                  <a:gd name="T73" fmla="*/ 42 h 101"/>
                  <a:gd name="T74" fmla="*/ 99 w 166"/>
                  <a:gd name="T75" fmla="*/ 46 h 101"/>
                  <a:gd name="T76" fmla="*/ 102 w 166"/>
                  <a:gd name="T77" fmla="*/ 51 h 101"/>
                  <a:gd name="T78" fmla="*/ 105 w 166"/>
                  <a:gd name="T79" fmla="*/ 55 h 101"/>
                  <a:gd name="T80" fmla="*/ 109 w 166"/>
                  <a:gd name="T81" fmla="*/ 58 h 101"/>
                  <a:gd name="T82" fmla="*/ 111 w 166"/>
                  <a:gd name="T83" fmla="*/ 63 h 101"/>
                  <a:gd name="T84" fmla="*/ 114 w 166"/>
                  <a:gd name="T85" fmla="*/ 67 h 101"/>
                  <a:gd name="T86" fmla="*/ 118 w 166"/>
                  <a:gd name="T87" fmla="*/ 69 h 101"/>
                  <a:gd name="T88" fmla="*/ 121 w 166"/>
                  <a:gd name="T89" fmla="*/ 73 h 101"/>
                  <a:gd name="T90" fmla="*/ 126 w 166"/>
                  <a:gd name="T91" fmla="*/ 78 h 101"/>
                  <a:gd name="T92" fmla="*/ 130 w 166"/>
                  <a:gd name="T93" fmla="*/ 79 h 101"/>
                  <a:gd name="T94" fmla="*/ 130 w 166"/>
                  <a:gd name="T95" fmla="*/ 84 h 101"/>
                  <a:gd name="T96" fmla="*/ 133 w 166"/>
                  <a:gd name="T97" fmla="*/ 88 h 101"/>
                  <a:gd name="T98" fmla="*/ 138 w 166"/>
                  <a:gd name="T99" fmla="*/ 90 h 101"/>
                  <a:gd name="T100" fmla="*/ 142 w 166"/>
                  <a:gd name="T101" fmla="*/ 93 h 101"/>
                  <a:gd name="T102" fmla="*/ 147 w 166"/>
                  <a:gd name="T103" fmla="*/ 94 h 101"/>
                  <a:gd name="T104" fmla="*/ 151 w 166"/>
                  <a:gd name="T105" fmla="*/ 97 h 101"/>
                  <a:gd name="T106" fmla="*/ 156 w 166"/>
                  <a:gd name="T107" fmla="*/ 100 h 101"/>
                  <a:gd name="T108" fmla="*/ 160 w 166"/>
                  <a:gd name="T109" fmla="*/ 100 h 101"/>
                  <a:gd name="T110" fmla="*/ 165 w 166"/>
                  <a:gd name="T111" fmla="*/ 100 h 101"/>
                  <a:gd name="T112" fmla="*/ 165 w 166"/>
                  <a:gd name="T113" fmla="*/ 96 h 10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66"/>
                  <a:gd name="T172" fmla="*/ 0 h 101"/>
                  <a:gd name="T173" fmla="*/ 166 w 166"/>
                  <a:gd name="T174" fmla="*/ 101 h 10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66" h="101">
                    <a:moveTo>
                      <a:pt x="0" y="75"/>
                    </a:moveTo>
                    <a:lnTo>
                      <a:pt x="3" y="69"/>
                    </a:lnTo>
                    <a:lnTo>
                      <a:pt x="4" y="64"/>
                    </a:lnTo>
                    <a:lnTo>
                      <a:pt x="6" y="60"/>
                    </a:lnTo>
                    <a:lnTo>
                      <a:pt x="4" y="64"/>
                    </a:lnTo>
                    <a:lnTo>
                      <a:pt x="3" y="69"/>
                    </a:lnTo>
                    <a:lnTo>
                      <a:pt x="4" y="64"/>
                    </a:lnTo>
                    <a:lnTo>
                      <a:pt x="4" y="60"/>
                    </a:lnTo>
                    <a:lnTo>
                      <a:pt x="6" y="55"/>
                    </a:lnTo>
                    <a:lnTo>
                      <a:pt x="7" y="51"/>
                    </a:lnTo>
                    <a:lnTo>
                      <a:pt x="9" y="46"/>
                    </a:lnTo>
                    <a:lnTo>
                      <a:pt x="10" y="42"/>
                    </a:lnTo>
                    <a:lnTo>
                      <a:pt x="12" y="37"/>
                    </a:lnTo>
                    <a:lnTo>
                      <a:pt x="15" y="33"/>
                    </a:lnTo>
                    <a:lnTo>
                      <a:pt x="18" y="28"/>
                    </a:lnTo>
                    <a:lnTo>
                      <a:pt x="21" y="24"/>
                    </a:lnTo>
                    <a:lnTo>
                      <a:pt x="24" y="19"/>
                    </a:lnTo>
                    <a:lnTo>
                      <a:pt x="27" y="15"/>
                    </a:lnTo>
                    <a:lnTo>
                      <a:pt x="30" y="10"/>
                    </a:lnTo>
                    <a:lnTo>
                      <a:pt x="34" y="7"/>
                    </a:lnTo>
                    <a:lnTo>
                      <a:pt x="37" y="3"/>
                    </a:lnTo>
                    <a:lnTo>
                      <a:pt x="42" y="1"/>
                    </a:lnTo>
                    <a:lnTo>
                      <a:pt x="46" y="0"/>
                    </a:lnTo>
                    <a:lnTo>
                      <a:pt x="51" y="1"/>
                    </a:lnTo>
                    <a:lnTo>
                      <a:pt x="55" y="1"/>
                    </a:lnTo>
                    <a:lnTo>
                      <a:pt x="60" y="3"/>
                    </a:lnTo>
                    <a:lnTo>
                      <a:pt x="64" y="4"/>
                    </a:lnTo>
                    <a:lnTo>
                      <a:pt x="69" y="6"/>
                    </a:lnTo>
                    <a:lnTo>
                      <a:pt x="73" y="7"/>
                    </a:lnTo>
                    <a:lnTo>
                      <a:pt x="76" y="12"/>
                    </a:lnTo>
                    <a:lnTo>
                      <a:pt x="81" y="15"/>
                    </a:lnTo>
                    <a:lnTo>
                      <a:pt x="84" y="19"/>
                    </a:lnTo>
                    <a:lnTo>
                      <a:pt x="85" y="24"/>
                    </a:lnTo>
                    <a:lnTo>
                      <a:pt x="88" y="28"/>
                    </a:lnTo>
                    <a:lnTo>
                      <a:pt x="91" y="33"/>
                    </a:lnTo>
                    <a:lnTo>
                      <a:pt x="94" y="37"/>
                    </a:lnTo>
                    <a:lnTo>
                      <a:pt x="97" y="42"/>
                    </a:lnTo>
                    <a:lnTo>
                      <a:pt x="99" y="46"/>
                    </a:lnTo>
                    <a:lnTo>
                      <a:pt x="102" y="51"/>
                    </a:lnTo>
                    <a:lnTo>
                      <a:pt x="105" y="55"/>
                    </a:lnTo>
                    <a:lnTo>
                      <a:pt x="109" y="58"/>
                    </a:lnTo>
                    <a:lnTo>
                      <a:pt x="111" y="63"/>
                    </a:lnTo>
                    <a:lnTo>
                      <a:pt x="114" y="67"/>
                    </a:lnTo>
                    <a:lnTo>
                      <a:pt x="118" y="69"/>
                    </a:lnTo>
                    <a:lnTo>
                      <a:pt x="121" y="73"/>
                    </a:lnTo>
                    <a:lnTo>
                      <a:pt x="126" y="78"/>
                    </a:lnTo>
                    <a:lnTo>
                      <a:pt x="130" y="79"/>
                    </a:lnTo>
                    <a:lnTo>
                      <a:pt x="130" y="84"/>
                    </a:lnTo>
                    <a:lnTo>
                      <a:pt x="133" y="88"/>
                    </a:lnTo>
                    <a:lnTo>
                      <a:pt x="138" y="90"/>
                    </a:lnTo>
                    <a:lnTo>
                      <a:pt x="142" y="93"/>
                    </a:lnTo>
                    <a:lnTo>
                      <a:pt x="147" y="94"/>
                    </a:lnTo>
                    <a:lnTo>
                      <a:pt x="151" y="97"/>
                    </a:lnTo>
                    <a:lnTo>
                      <a:pt x="156" y="100"/>
                    </a:lnTo>
                    <a:lnTo>
                      <a:pt x="160" y="100"/>
                    </a:lnTo>
                    <a:lnTo>
                      <a:pt x="165" y="100"/>
                    </a:lnTo>
                    <a:lnTo>
                      <a:pt x="165" y="96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3" name="Freeform 84"/>
              <p:cNvSpPr>
                <a:spLocks/>
              </p:cNvSpPr>
              <p:nvPr/>
            </p:nvSpPr>
            <p:spPr bwMode="auto">
              <a:xfrm>
                <a:off x="2573" y="2508"/>
                <a:ext cx="181" cy="126"/>
              </a:xfrm>
              <a:custGeom>
                <a:avLst/>
                <a:gdLst>
                  <a:gd name="T0" fmla="*/ 6 w 181"/>
                  <a:gd name="T1" fmla="*/ 125 h 126"/>
                  <a:gd name="T2" fmla="*/ 15 w 181"/>
                  <a:gd name="T3" fmla="*/ 119 h 126"/>
                  <a:gd name="T4" fmla="*/ 21 w 181"/>
                  <a:gd name="T5" fmla="*/ 110 h 126"/>
                  <a:gd name="T6" fmla="*/ 24 w 181"/>
                  <a:gd name="T7" fmla="*/ 101 h 126"/>
                  <a:gd name="T8" fmla="*/ 27 w 181"/>
                  <a:gd name="T9" fmla="*/ 92 h 126"/>
                  <a:gd name="T10" fmla="*/ 28 w 181"/>
                  <a:gd name="T11" fmla="*/ 83 h 126"/>
                  <a:gd name="T12" fmla="*/ 30 w 181"/>
                  <a:gd name="T13" fmla="*/ 74 h 126"/>
                  <a:gd name="T14" fmla="*/ 33 w 181"/>
                  <a:gd name="T15" fmla="*/ 65 h 126"/>
                  <a:gd name="T16" fmla="*/ 36 w 181"/>
                  <a:gd name="T17" fmla="*/ 56 h 126"/>
                  <a:gd name="T18" fmla="*/ 37 w 181"/>
                  <a:gd name="T19" fmla="*/ 47 h 126"/>
                  <a:gd name="T20" fmla="*/ 39 w 181"/>
                  <a:gd name="T21" fmla="*/ 38 h 126"/>
                  <a:gd name="T22" fmla="*/ 42 w 181"/>
                  <a:gd name="T23" fmla="*/ 29 h 126"/>
                  <a:gd name="T24" fmla="*/ 45 w 181"/>
                  <a:gd name="T25" fmla="*/ 20 h 126"/>
                  <a:gd name="T26" fmla="*/ 48 w 181"/>
                  <a:gd name="T27" fmla="*/ 11 h 126"/>
                  <a:gd name="T28" fmla="*/ 57 w 181"/>
                  <a:gd name="T29" fmla="*/ 5 h 126"/>
                  <a:gd name="T30" fmla="*/ 66 w 181"/>
                  <a:gd name="T31" fmla="*/ 0 h 126"/>
                  <a:gd name="T32" fmla="*/ 75 w 181"/>
                  <a:gd name="T33" fmla="*/ 0 h 126"/>
                  <a:gd name="T34" fmla="*/ 81 w 181"/>
                  <a:gd name="T35" fmla="*/ 6 h 126"/>
                  <a:gd name="T36" fmla="*/ 90 w 181"/>
                  <a:gd name="T37" fmla="*/ 12 h 126"/>
                  <a:gd name="T38" fmla="*/ 96 w 181"/>
                  <a:gd name="T39" fmla="*/ 20 h 126"/>
                  <a:gd name="T40" fmla="*/ 102 w 181"/>
                  <a:gd name="T41" fmla="*/ 29 h 126"/>
                  <a:gd name="T42" fmla="*/ 108 w 181"/>
                  <a:gd name="T43" fmla="*/ 35 h 126"/>
                  <a:gd name="T44" fmla="*/ 115 w 181"/>
                  <a:gd name="T45" fmla="*/ 44 h 126"/>
                  <a:gd name="T46" fmla="*/ 123 w 181"/>
                  <a:gd name="T47" fmla="*/ 51 h 126"/>
                  <a:gd name="T48" fmla="*/ 130 w 181"/>
                  <a:gd name="T49" fmla="*/ 59 h 126"/>
                  <a:gd name="T50" fmla="*/ 138 w 181"/>
                  <a:gd name="T51" fmla="*/ 66 h 126"/>
                  <a:gd name="T52" fmla="*/ 144 w 181"/>
                  <a:gd name="T53" fmla="*/ 75 h 126"/>
                  <a:gd name="T54" fmla="*/ 151 w 181"/>
                  <a:gd name="T55" fmla="*/ 83 h 126"/>
                  <a:gd name="T56" fmla="*/ 160 w 181"/>
                  <a:gd name="T57" fmla="*/ 87 h 126"/>
                  <a:gd name="T58" fmla="*/ 169 w 181"/>
                  <a:gd name="T59" fmla="*/ 90 h 126"/>
                  <a:gd name="T60" fmla="*/ 177 w 181"/>
                  <a:gd name="T61" fmla="*/ 89 h 126"/>
                  <a:gd name="T62" fmla="*/ 180 w 181"/>
                  <a:gd name="T63" fmla="*/ 83 h 126"/>
                  <a:gd name="T64" fmla="*/ 178 w 181"/>
                  <a:gd name="T65" fmla="*/ 83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1"/>
                  <a:gd name="T100" fmla="*/ 0 h 126"/>
                  <a:gd name="T101" fmla="*/ 181 w 181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1" h="126">
                    <a:moveTo>
                      <a:pt x="0" y="125"/>
                    </a:moveTo>
                    <a:lnTo>
                      <a:pt x="6" y="125"/>
                    </a:lnTo>
                    <a:lnTo>
                      <a:pt x="10" y="122"/>
                    </a:lnTo>
                    <a:lnTo>
                      <a:pt x="15" y="119"/>
                    </a:lnTo>
                    <a:lnTo>
                      <a:pt x="18" y="114"/>
                    </a:lnTo>
                    <a:lnTo>
                      <a:pt x="21" y="110"/>
                    </a:lnTo>
                    <a:lnTo>
                      <a:pt x="22" y="105"/>
                    </a:lnTo>
                    <a:lnTo>
                      <a:pt x="24" y="101"/>
                    </a:lnTo>
                    <a:lnTo>
                      <a:pt x="25" y="96"/>
                    </a:lnTo>
                    <a:lnTo>
                      <a:pt x="27" y="92"/>
                    </a:lnTo>
                    <a:lnTo>
                      <a:pt x="27" y="87"/>
                    </a:lnTo>
                    <a:lnTo>
                      <a:pt x="28" y="83"/>
                    </a:lnTo>
                    <a:lnTo>
                      <a:pt x="30" y="78"/>
                    </a:lnTo>
                    <a:lnTo>
                      <a:pt x="30" y="74"/>
                    </a:lnTo>
                    <a:lnTo>
                      <a:pt x="31" y="69"/>
                    </a:lnTo>
                    <a:lnTo>
                      <a:pt x="33" y="65"/>
                    </a:lnTo>
                    <a:lnTo>
                      <a:pt x="34" y="60"/>
                    </a:lnTo>
                    <a:lnTo>
                      <a:pt x="36" y="56"/>
                    </a:lnTo>
                    <a:lnTo>
                      <a:pt x="36" y="51"/>
                    </a:lnTo>
                    <a:lnTo>
                      <a:pt x="37" y="47"/>
                    </a:lnTo>
                    <a:lnTo>
                      <a:pt x="39" y="42"/>
                    </a:lnTo>
                    <a:lnTo>
                      <a:pt x="39" y="38"/>
                    </a:lnTo>
                    <a:lnTo>
                      <a:pt x="40" y="33"/>
                    </a:lnTo>
                    <a:lnTo>
                      <a:pt x="42" y="29"/>
                    </a:lnTo>
                    <a:lnTo>
                      <a:pt x="43" y="24"/>
                    </a:lnTo>
                    <a:lnTo>
                      <a:pt x="45" y="20"/>
                    </a:lnTo>
                    <a:lnTo>
                      <a:pt x="46" y="15"/>
                    </a:lnTo>
                    <a:lnTo>
                      <a:pt x="48" y="11"/>
                    </a:lnTo>
                    <a:lnTo>
                      <a:pt x="52" y="6"/>
                    </a:lnTo>
                    <a:lnTo>
                      <a:pt x="57" y="5"/>
                    </a:lnTo>
                    <a:lnTo>
                      <a:pt x="61" y="3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5" y="0"/>
                    </a:lnTo>
                    <a:lnTo>
                      <a:pt x="79" y="2"/>
                    </a:lnTo>
                    <a:lnTo>
                      <a:pt x="81" y="6"/>
                    </a:lnTo>
                    <a:lnTo>
                      <a:pt x="85" y="9"/>
                    </a:lnTo>
                    <a:lnTo>
                      <a:pt x="90" y="12"/>
                    </a:lnTo>
                    <a:lnTo>
                      <a:pt x="91" y="17"/>
                    </a:lnTo>
                    <a:lnTo>
                      <a:pt x="96" y="20"/>
                    </a:lnTo>
                    <a:lnTo>
                      <a:pt x="99" y="24"/>
                    </a:lnTo>
                    <a:lnTo>
                      <a:pt x="102" y="29"/>
                    </a:lnTo>
                    <a:lnTo>
                      <a:pt x="106" y="30"/>
                    </a:lnTo>
                    <a:lnTo>
                      <a:pt x="108" y="35"/>
                    </a:lnTo>
                    <a:lnTo>
                      <a:pt x="112" y="39"/>
                    </a:lnTo>
                    <a:lnTo>
                      <a:pt x="115" y="44"/>
                    </a:lnTo>
                    <a:lnTo>
                      <a:pt x="120" y="47"/>
                    </a:lnTo>
                    <a:lnTo>
                      <a:pt x="123" y="51"/>
                    </a:lnTo>
                    <a:lnTo>
                      <a:pt x="127" y="54"/>
                    </a:lnTo>
                    <a:lnTo>
                      <a:pt x="130" y="59"/>
                    </a:lnTo>
                    <a:lnTo>
                      <a:pt x="133" y="63"/>
                    </a:lnTo>
                    <a:lnTo>
                      <a:pt x="138" y="66"/>
                    </a:lnTo>
                    <a:lnTo>
                      <a:pt x="142" y="71"/>
                    </a:lnTo>
                    <a:lnTo>
                      <a:pt x="144" y="75"/>
                    </a:lnTo>
                    <a:lnTo>
                      <a:pt x="147" y="80"/>
                    </a:lnTo>
                    <a:lnTo>
                      <a:pt x="151" y="83"/>
                    </a:lnTo>
                    <a:lnTo>
                      <a:pt x="156" y="86"/>
                    </a:lnTo>
                    <a:lnTo>
                      <a:pt x="160" y="87"/>
                    </a:lnTo>
                    <a:lnTo>
                      <a:pt x="165" y="89"/>
                    </a:lnTo>
                    <a:lnTo>
                      <a:pt x="169" y="90"/>
                    </a:lnTo>
                    <a:lnTo>
                      <a:pt x="174" y="93"/>
                    </a:lnTo>
                    <a:lnTo>
                      <a:pt x="177" y="89"/>
                    </a:lnTo>
                    <a:lnTo>
                      <a:pt x="178" y="84"/>
                    </a:lnTo>
                    <a:lnTo>
                      <a:pt x="180" y="83"/>
                    </a:lnTo>
                    <a:lnTo>
                      <a:pt x="177" y="83"/>
                    </a:lnTo>
                    <a:lnTo>
                      <a:pt x="178" y="83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4" name="Freeform 85"/>
              <p:cNvSpPr>
                <a:spLocks/>
              </p:cNvSpPr>
              <p:nvPr/>
            </p:nvSpPr>
            <p:spPr bwMode="auto">
              <a:xfrm>
                <a:off x="2750" y="2454"/>
                <a:ext cx="205" cy="147"/>
              </a:xfrm>
              <a:custGeom>
                <a:avLst/>
                <a:gdLst>
                  <a:gd name="T0" fmla="*/ 6 w 205"/>
                  <a:gd name="T1" fmla="*/ 140 h 147"/>
                  <a:gd name="T2" fmla="*/ 13 w 205"/>
                  <a:gd name="T3" fmla="*/ 132 h 147"/>
                  <a:gd name="T4" fmla="*/ 18 w 205"/>
                  <a:gd name="T5" fmla="*/ 123 h 147"/>
                  <a:gd name="T6" fmla="*/ 19 w 205"/>
                  <a:gd name="T7" fmla="*/ 114 h 147"/>
                  <a:gd name="T8" fmla="*/ 21 w 205"/>
                  <a:gd name="T9" fmla="*/ 105 h 147"/>
                  <a:gd name="T10" fmla="*/ 22 w 205"/>
                  <a:gd name="T11" fmla="*/ 96 h 147"/>
                  <a:gd name="T12" fmla="*/ 24 w 205"/>
                  <a:gd name="T13" fmla="*/ 87 h 147"/>
                  <a:gd name="T14" fmla="*/ 25 w 205"/>
                  <a:gd name="T15" fmla="*/ 78 h 147"/>
                  <a:gd name="T16" fmla="*/ 27 w 205"/>
                  <a:gd name="T17" fmla="*/ 69 h 147"/>
                  <a:gd name="T18" fmla="*/ 28 w 205"/>
                  <a:gd name="T19" fmla="*/ 60 h 147"/>
                  <a:gd name="T20" fmla="*/ 28 w 205"/>
                  <a:gd name="T21" fmla="*/ 52 h 147"/>
                  <a:gd name="T22" fmla="*/ 30 w 205"/>
                  <a:gd name="T23" fmla="*/ 43 h 147"/>
                  <a:gd name="T24" fmla="*/ 30 w 205"/>
                  <a:gd name="T25" fmla="*/ 34 h 147"/>
                  <a:gd name="T26" fmla="*/ 31 w 205"/>
                  <a:gd name="T27" fmla="*/ 25 h 147"/>
                  <a:gd name="T28" fmla="*/ 34 w 205"/>
                  <a:gd name="T29" fmla="*/ 16 h 147"/>
                  <a:gd name="T30" fmla="*/ 37 w 205"/>
                  <a:gd name="T31" fmla="*/ 7 h 147"/>
                  <a:gd name="T32" fmla="*/ 43 w 205"/>
                  <a:gd name="T33" fmla="*/ 1 h 147"/>
                  <a:gd name="T34" fmla="*/ 52 w 205"/>
                  <a:gd name="T35" fmla="*/ 1 h 147"/>
                  <a:gd name="T36" fmla="*/ 61 w 205"/>
                  <a:gd name="T37" fmla="*/ 4 h 147"/>
                  <a:gd name="T38" fmla="*/ 70 w 205"/>
                  <a:gd name="T39" fmla="*/ 9 h 147"/>
                  <a:gd name="T40" fmla="*/ 79 w 205"/>
                  <a:gd name="T41" fmla="*/ 13 h 147"/>
                  <a:gd name="T42" fmla="*/ 88 w 205"/>
                  <a:gd name="T43" fmla="*/ 19 h 147"/>
                  <a:gd name="T44" fmla="*/ 96 w 205"/>
                  <a:gd name="T45" fmla="*/ 27 h 147"/>
                  <a:gd name="T46" fmla="*/ 103 w 205"/>
                  <a:gd name="T47" fmla="*/ 33 h 147"/>
                  <a:gd name="T48" fmla="*/ 112 w 205"/>
                  <a:gd name="T49" fmla="*/ 39 h 147"/>
                  <a:gd name="T50" fmla="*/ 121 w 205"/>
                  <a:gd name="T51" fmla="*/ 45 h 147"/>
                  <a:gd name="T52" fmla="*/ 130 w 205"/>
                  <a:gd name="T53" fmla="*/ 49 h 147"/>
                  <a:gd name="T54" fmla="*/ 139 w 205"/>
                  <a:gd name="T55" fmla="*/ 52 h 147"/>
                  <a:gd name="T56" fmla="*/ 147 w 205"/>
                  <a:gd name="T57" fmla="*/ 59 h 147"/>
                  <a:gd name="T58" fmla="*/ 145 w 205"/>
                  <a:gd name="T59" fmla="*/ 62 h 147"/>
                  <a:gd name="T60" fmla="*/ 151 w 205"/>
                  <a:gd name="T61" fmla="*/ 60 h 147"/>
                  <a:gd name="T62" fmla="*/ 159 w 205"/>
                  <a:gd name="T63" fmla="*/ 65 h 147"/>
                  <a:gd name="T64" fmla="*/ 166 w 205"/>
                  <a:gd name="T65" fmla="*/ 71 h 147"/>
                  <a:gd name="T66" fmla="*/ 175 w 205"/>
                  <a:gd name="T67" fmla="*/ 75 h 147"/>
                  <a:gd name="T68" fmla="*/ 184 w 205"/>
                  <a:gd name="T69" fmla="*/ 77 h 147"/>
                  <a:gd name="T70" fmla="*/ 193 w 205"/>
                  <a:gd name="T71" fmla="*/ 75 h 147"/>
                  <a:gd name="T72" fmla="*/ 202 w 205"/>
                  <a:gd name="T73" fmla="*/ 72 h 1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5"/>
                  <a:gd name="T112" fmla="*/ 0 h 147"/>
                  <a:gd name="T113" fmla="*/ 205 w 205"/>
                  <a:gd name="T114" fmla="*/ 147 h 1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5" h="147">
                    <a:moveTo>
                      <a:pt x="0" y="146"/>
                    </a:moveTo>
                    <a:lnTo>
                      <a:pt x="6" y="140"/>
                    </a:lnTo>
                    <a:lnTo>
                      <a:pt x="10" y="137"/>
                    </a:lnTo>
                    <a:lnTo>
                      <a:pt x="13" y="132"/>
                    </a:lnTo>
                    <a:lnTo>
                      <a:pt x="16" y="128"/>
                    </a:lnTo>
                    <a:lnTo>
                      <a:pt x="18" y="123"/>
                    </a:lnTo>
                    <a:lnTo>
                      <a:pt x="19" y="119"/>
                    </a:lnTo>
                    <a:lnTo>
                      <a:pt x="19" y="114"/>
                    </a:lnTo>
                    <a:lnTo>
                      <a:pt x="19" y="110"/>
                    </a:lnTo>
                    <a:lnTo>
                      <a:pt x="21" y="105"/>
                    </a:lnTo>
                    <a:lnTo>
                      <a:pt x="22" y="101"/>
                    </a:lnTo>
                    <a:lnTo>
                      <a:pt x="22" y="96"/>
                    </a:lnTo>
                    <a:lnTo>
                      <a:pt x="24" y="92"/>
                    </a:lnTo>
                    <a:lnTo>
                      <a:pt x="24" y="87"/>
                    </a:lnTo>
                    <a:lnTo>
                      <a:pt x="24" y="83"/>
                    </a:lnTo>
                    <a:lnTo>
                      <a:pt x="25" y="78"/>
                    </a:lnTo>
                    <a:lnTo>
                      <a:pt x="25" y="74"/>
                    </a:lnTo>
                    <a:lnTo>
                      <a:pt x="27" y="69"/>
                    </a:lnTo>
                    <a:lnTo>
                      <a:pt x="27" y="65"/>
                    </a:lnTo>
                    <a:lnTo>
                      <a:pt x="28" y="60"/>
                    </a:lnTo>
                    <a:lnTo>
                      <a:pt x="28" y="56"/>
                    </a:lnTo>
                    <a:lnTo>
                      <a:pt x="28" y="52"/>
                    </a:lnTo>
                    <a:lnTo>
                      <a:pt x="30" y="48"/>
                    </a:lnTo>
                    <a:lnTo>
                      <a:pt x="30" y="43"/>
                    </a:lnTo>
                    <a:lnTo>
                      <a:pt x="30" y="39"/>
                    </a:lnTo>
                    <a:lnTo>
                      <a:pt x="30" y="34"/>
                    </a:lnTo>
                    <a:lnTo>
                      <a:pt x="30" y="30"/>
                    </a:lnTo>
                    <a:lnTo>
                      <a:pt x="31" y="25"/>
                    </a:lnTo>
                    <a:lnTo>
                      <a:pt x="33" y="21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7" y="7"/>
                    </a:lnTo>
                    <a:lnTo>
                      <a:pt x="39" y="3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2" y="1"/>
                    </a:lnTo>
                    <a:lnTo>
                      <a:pt x="57" y="3"/>
                    </a:lnTo>
                    <a:lnTo>
                      <a:pt x="61" y="4"/>
                    </a:lnTo>
                    <a:lnTo>
                      <a:pt x="66" y="6"/>
                    </a:lnTo>
                    <a:lnTo>
                      <a:pt x="70" y="9"/>
                    </a:lnTo>
                    <a:lnTo>
                      <a:pt x="75" y="12"/>
                    </a:lnTo>
                    <a:lnTo>
                      <a:pt x="79" y="13"/>
                    </a:lnTo>
                    <a:lnTo>
                      <a:pt x="84" y="16"/>
                    </a:lnTo>
                    <a:lnTo>
                      <a:pt x="88" y="19"/>
                    </a:lnTo>
                    <a:lnTo>
                      <a:pt x="93" y="22"/>
                    </a:lnTo>
                    <a:lnTo>
                      <a:pt x="96" y="27"/>
                    </a:lnTo>
                    <a:lnTo>
                      <a:pt x="100" y="28"/>
                    </a:lnTo>
                    <a:lnTo>
                      <a:pt x="103" y="33"/>
                    </a:lnTo>
                    <a:lnTo>
                      <a:pt x="108" y="36"/>
                    </a:lnTo>
                    <a:lnTo>
                      <a:pt x="112" y="39"/>
                    </a:lnTo>
                    <a:lnTo>
                      <a:pt x="117" y="42"/>
                    </a:lnTo>
                    <a:lnTo>
                      <a:pt x="121" y="45"/>
                    </a:lnTo>
                    <a:lnTo>
                      <a:pt x="126" y="48"/>
                    </a:lnTo>
                    <a:lnTo>
                      <a:pt x="130" y="49"/>
                    </a:lnTo>
                    <a:lnTo>
                      <a:pt x="135" y="49"/>
                    </a:lnTo>
                    <a:lnTo>
                      <a:pt x="139" y="52"/>
                    </a:lnTo>
                    <a:lnTo>
                      <a:pt x="144" y="54"/>
                    </a:lnTo>
                    <a:lnTo>
                      <a:pt x="147" y="59"/>
                    </a:lnTo>
                    <a:lnTo>
                      <a:pt x="142" y="57"/>
                    </a:lnTo>
                    <a:lnTo>
                      <a:pt x="145" y="62"/>
                    </a:lnTo>
                    <a:lnTo>
                      <a:pt x="147" y="57"/>
                    </a:lnTo>
                    <a:lnTo>
                      <a:pt x="151" y="60"/>
                    </a:lnTo>
                    <a:lnTo>
                      <a:pt x="154" y="65"/>
                    </a:lnTo>
                    <a:lnTo>
                      <a:pt x="159" y="65"/>
                    </a:lnTo>
                    <a:lnTo>
                      <a:pt x="163" y="66"/>
                    </a:lnTo>
                    <a:lnTo>
                      <a:pt x="166" y="71"/>
                    </a:lnTo>
                    <a:lnTo>
                      <a:pt x="171" y="75"/>
                    </a:lnTo>
                    <a:lnTo>
                      <a:pt x="175" y="75"/>
                    </a:lnTo>
                    <a:lnTo>
                      <a:pt x="180" y="77"/>
                    </a:lnTo>
                    <a:lnTo>
                      <a:pt x="184" y="77"/>
                    </a:lnTo>
                    <a:lnTo>
                      <a:pt x="189" y="75"/>
                    </a:lnTo>
                    <a:lnTo>
                      <a:pt x="193" y="75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4" y="71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5" name="Freeform 86"/>
              <p:cNvSpPr>
                <a:spLocks/>
              </p:cNvSpPr>
              <p:nvPr/>
            </p:nvSpPr>
            <p:spPr bwMode="auto">
              <a:xfrm>
                <a:off x="2955" y="2343"/>
                <a:ext cx="118" cy="55"/>
              </a:xfrm>
              <a:custGeom>
                <a:avLst/>
                <a:gdLst>
                  <a:gd name="T0" fmla="*/ 117 w 118"/>
                  <a:gd name="T1" fmla="*/ 54 h 55"/>
                  <a:gd name="T2" fmla="*/ 110 w 118"/>
                  <a:gd name="T3" fmla="*/ 52 h 55"/>
                  <a:gd name="T4" fmla="*/ 104 w 118"/>
                  <a:gd name="T5" fmla="*/ 50 h 55"/>
                  <a:gd name="T6" fmla="*/ 100 w 118"/>
                  <a:gd name="T7" fmla="*/ 49 h 55"/>
                  <a:gd name="T8" fmla="*/ 96 w 118"/>
                  <a:gd name="T9" fmla="*/ 43 h 55"/>
                  <a:gd name="T10" fmla="*/ 91 w 118"/>
                  <a:gd name="T11" fmla="*/ 40 h 55"/>
                  <a:gd name="T12" fmla="*/ 86 w 118"/>
                  <a:gd name="T13" fmla="*/ 36 h 55"/>
                  <a:gd name="T14" fmla="*/ 81 w 118"/>
                  <a:gd name="T15" fmla="*/ 30 h 55"/>
                  <a:gd name="T16" fmla="*/ 76 w 118"/>
                  <a:gd name="T17" fmla="*/ 27 h 55"/>
                  <a:gd name="T18" fmla="*/ 70 w 118"/>
                  <a:gd name="T19" fmla="*/ 23 h 55"/>
                  <a:gd name="T20" fmla="*/ 67 w 118"/>
                  <a:gd name="T21" fmla="*/ 19 h 55"/>
                  <a:gd name="T22" fmla="*/ 63 w 118"/>
                  <a:gd name="T23" fmla="*/ 13 h 55"/>
                  <a:gd name="T24" fmla="*/ 59 w 118"/>
                  <a:gd name="T25" fmla="*/ 9 h 55"/>
                  <a:gd name="T26" fmla="*/ 54 w 118"/>
                  <a:gd name="T27" fmla="*/ 5 h 55"/>
                  <a:gd name="T28" fmla="*/ 49 w 118"/>
                  <a:gd name="T29" fmla="*/ 5 h 55"/>
                  <a:gd name="T30" fmla="*/ 43 w 118"/>
                  <a:gd name="T31" fmla="*/ 3 h 55"/>
                  <a:gd name="T32" fmla="*/ 39 w 118"/>
                  <a:gd name="T33" fmla="*/ 2 h 55"/>
                  <a:gd name="T34" fmla="*/ 33 w 118"/>
                  <a:gd name="T35" fmla="*/ 0 h 55"/>
                  <a:gd name="T36" fmla="*/ 29 w 118"/>
                  <a:gd name="T37" fmla="*/ 2 h 55"/>
                  <a:gd name="T38" fmla="*/ 23 w 118"/>
                  <a:gd name="T39" fmla="*/ 3 h 55"/>
                  <a:gd name="T40" fmla="*/ 19 w 118"/>
                  <a:gd name="T41" fmla="*/ 3 h 55"/>
                  <a:gd name="T42" fmla="*/ 13 w 118"/>
                  <a:gd name="T43" fmla="*/ 5 h 55"/>
                  <a:gd name="T44" fmla="*/ 9 w 118"/>
                  <a:gd name="T45" fmla="*/ 6 h 55"/>
                  <a:gd name="T46" fmla="*/ 3 w 118"/>
                  <a:gd name="T47" fmla="*/ 6 h 55"/>
                  <a:gd name="T48" fmla="*/ 0 w 118"/>
                  <a:gd name="T49" fmla="*/ 12 h 55"/>
                  <a:gd name="T50" fmla="*/ 0 w 118"/>
                  <a:gd name="T51" fmla="*/ 13 h 55"/>
                  <a:gd name="T52" fmla="*/ 0 w 118"/>
                  <a:gd name="T53" fmla="*/ 10 h 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8"/>
                  <a:gd name="T82" fmla="*/ 0 h 55"/>
                  <a:gd name="T83" fmla="*/ 118 w 118"/>
                  <a:gd name="T84" fmla="*/ 55 h 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8" h="55">
                    <a:moveTo>
                      <a:pt x="117" y="54"/>
                    </a:moveTo>
                    <a:lnTo>
                      <a:pt x="110" y="52"/>
                    </a:lnTo>
                    <a:lnTo>
                      <a:pt x="104" y="50"/>
                    </a:lnTo>
                    <a:lnTo>
                      <a:pt x="100" y="49"/>
                    </a:lnTo>
                    <a:lnTo>
                      <a:pt x="96" y="43"/>
                    </a:lnTo>
                    <a:lnTo>
                      <a:pt x="91" y="40"/>
                    </a:lnTo>
                    <a:lnTo>
                      <a:pt x="86" y="36"/>
                    </a:lnTo>
                    <a:lnTo>
                      <a:pt x="81" y="30"/>
                    </a:lnTo>
                    <a:lnTo>
                      <a:pt x="76" y="27"/>
                    </a:lnTo>
                    <a:lnTo>
                      <a:pt x="70" y="23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9" y="5"/>
                    </a:lnTo>
                    <a:lnTo>
                      <a:pt x="43" y="3"/>
                    </a:lnTo>
                    <a:lnTo>
                      <a:pt x="39" y="2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3" y="3"/>
                    </a:lnTo>
                    <a:lnTo>
                      <a:pt x="19" y="3"/>
                    </a:lnTo>
                    <a:lnTo>
                      <a:pt x="13" y="5"/>
                    </a:lnTo>
                    <a:lnTo>
                      <a:pt x="9" y="6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0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6" name="Freeform 87"/>
              <p:cNvSpPr>
                <a:spLocks/>
              </p:cNvSpPr>
              <p:nvPr/>
            </p:nvSpPr>
            <p:spPr bwMode="auto">
              <a:xfrm>
                <a:off x="2955" y="2349"/>
                <a:ext cx="21" cy="173"/>
              </a:xfrm>
              <a:custGeom>
                <a:avLst/>
                <a:gdLst>
                  <a:gd name="T0" fmla="*/ 6 w 21"/>
                  <a:gd name="T1" fmla="*/ 0 h 173"/>
                  <a:gd name="T2" fmla="*/ 5 w 21"/>
                  <a:gd name="T3" fmla="*/ 6 h 173"/>
                  <a:gd name="T4" fmla="*/ 3 w 21"/>
                  <a:gd name="T5" fmla="*/ 12 h 173"/>
                  <a:gd name="T6" fmla="*/ 3 w 21"/>
                  <a:gd name="T7" fmla="*/ 16 h 173"/>
                  <a:gd name="T8" fmla="*/ 5 w 21"/>
                  <a:gd name="T9" fmla="*/ 22 h 173"/>
                  <a:gd name="T10" fmla="*/ 5 w 21"/>
                  <a:gd name="T11" fmla="*/ 27 h 173"/>
                  <a:gd name="T12" fmla="*/ 5 w 21"/>
                  <a:gd name="T13" fmla="*/ 32 h 173"/>
                  <a:gd name="T14" fmla="*/ 6 w 21"/>
                  <a:gd name="T15" fmla="*/ 37 h 173"/>
                  <a:gd name="T16" fmla="*/ 6 w 21"/>
                  <a:gd name="T17" fmla="*/ 43 h 173"/>
                  <a:gd name="T18" fmla="*/ 8 w 21"/>
                  <a:gd name="T19" fmla="*/ 47 h 173"/>
                  <a:gd name="T20" fmla="*/ 10 w 21"/>
                  <a:gd name="T21" fmla="*/ 53 h 173"/>
                  <a:gd name="T22" fmla="*/ 10 w 21"/>
                  <a:gd name="T23" fmla="*/ 57 h 173"/>
                  <a:gd name="T24" fmla="*/ 10 w 21"/>
                  <a:gd name="T25" fmla="*/ 63 h 173"/>
                  <a:gd name="T26" fmla="*/ 12 w 21"/>
                  <a:gd name="T27" fmla="*/ 67 h 173"/>
                  <a:gd name="T28" fmla="*/ 13 w 21"/>
                  <a:gd name="T29" fmla="*/ 73 h 173"/>
                  <a:gd name="T30" fmla="*/ 13 w 21"/>
                  <a:gd name="T31" fmla="*/ 78 h 173"/>
                  <a:gd name="T32" fmla="*/ 15 w 21"/>
                  <a:gd name="T33" fmla="*/ 83 h 173"/>
                  <a:gd name="T34" fmla="*/ 15 w 21"/>
                  <a:gd name="T35" fmla="*/ 88 h 173"/>
                  <a:gd name="T36" fmla="*/ 15 w 21"/>
                  <a:gd name="T37" fmla="*/ 93 h 173"/>
                  <a:gd name="T38" fmla="*/ 16 w 21"/>
                  <a:gd name="T39" fmla="*/ 98 h 173"/>
                  <a:gd name="T40" fmla="*/ 16 w 21"/>
                  <a:gd name="T41" fmla="*/ 100 h 173"/>
                  <a:gd name="T42" fmla="*/ 16 w 21"/>
                  <a:gd name="T43" fmla="*/ 105 h 173"/>
                  <a:gd name="T44" fmla="*/ 18 w 21"/>
                  <a:gd name="T45" fmla="*/ 110 h 173"/>
                  <a:gd name="T46" fmla="*/ 18 w 21"/>
                  <a:gd name="T47" fmla="*/ 115 h 173"/>
                  <a:gd name="T48" fmla="*/ 18 w 21"/>
                  <a:gd name="T49" fmla="*/ 121 h 173"/>
                  <a:gd name="T50" fmla="*/ 18 w 21"/>
                  <a:gd name="T51" fmla="*/ 125 h 173"/>
                  <a:gd name="T52" fmla="*/ 20 w 21"/>
                  <a:gd name="T53" fmla="*/ 131 h 173"/>
                  <a:gd name="T54" fmla="*/ 20 w 21"/>
                  <a:gd name="T55" fmla="*/ 135 h 173"/>
                  <a:gd name="T56" fmla="*/ 20 w 21"/>
                  <a:gd name="T57" fmla="*/ 141 h 173"/>
                  <a:gd name="T58" fmla="*/ 18 w 21"/>
                  <a:gd name="T59" fmla="*/ 145 h 173"/>
                  <a:gd name="T60" fmla="*/ 16 w 21"/>
                  <a:gd name="T61" fmla="*/ 151 h 173"/>
                  <a:gd name="T62" fmla="*/ 15 w 21"/>
                  <a:gd name="T63" fmla="*/ 156 h 173"/>
                  <a:gd name="T64" fmla="*/ 13 w 21"/>
                  <a:gd name="T65" fmla="*/ 161 h 173"/>
                  <a:gd name="T66" fmla="*/ 10 w 21"/>
                  <a:gd name="T67" fmla="*/ 166 h 173"/>
                  <a:gd name="T68" fmla="*/ 5 w 21"/>
                  <a:gd name="T69" fmla="*/ 172 h 173"/>
                  <a:gd name="T70" fmla="*/ 0 w 21"/>
                  <a:gd name="T71" fmla="*/ 172 h 173"/>
                  <a:gd name="T72" fmla="*/ 2 w 21"/>
                  <a:gd name="T73" fmla="*/ 169 h 1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"/>
                  <a:gd name="T112" fmla="*/ 0 h 173"/>
                  <a:gd name="T113" fmla="*/ 21 w 21"/>
                  <a:gd name="T114" fmla="*/ 173 h 1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" h="173">
                    <a:moveTo>
                      <a:pt x="6" y="0"/>
                    </a:moveTo>
                    <a:lnTo>
                      <a:pt x="5" y="6"/>
                    </a:lnTo>
                    <a:lnTo>
                      <a:pt x="3" y="12"/>
                    </a:lnTo>
                    <a:lnTo>
                      <a:pt x="3" y="16"/>
                    </a:lnTo>
                    <a:lnTo>
                      <a:pt x="5" y="22"/>
                    </a:lnTo>
                    <a:lnTo>
                      <a:pt x="5" y="27"/>
                    </a:lnTo>
                    <a:lnTo>
                      <a:pt x="5" y="32"/>
                    </a:lnTo>
                    <a:lnTo>
                      <a:pt x="6" y="37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0" y="53"/>
                    </a:lnTo>
                    <a:lnTo>
                      <a:pt x="10" y="57"/>
                    </a:lnTo>
                    <a:lnTo>
                      <a:pt x="10" y="63"/>
                    </a:lnTo>
                    <a:lnTo>
                      <a:pt x="12" y="67"/>
                    </a:lnTo>
                    <a:lnTo>
                      <a:pt x="13" y="73"/>
                    </a:lnTo>
                    <a:lnTo>
                      <a:pt x="13" y="78"/>
                    </a:lnTo>
                    <a:lnTo>
                      <a:pt x="15" y="83"/>
                    </a:lnTo>
                    <a:lnTo>
                      <a:pt x="15" y="88"/>
                    </a:lnTo>
                    <a:lnTo>
                      <a:pt x="15" y="93"/>
                    </a:lnTo>
                    <a:lnTo>
                      <a:pt x="16" y="98"/>
                    </a:lnTo>
                    <a:lnTo>
                      <a:pt x="16" y="100"/>
                    </a:lnTo>
                    <a:lnTo>
                      <a:pt x="16" y="105"/>
                    </a:lnTo>
                    <a:lnTo>
                      <a:pt x="18" y="110"/>
                    </a:lnTo>
                    <a:lnTo>
                      <a:pt x="18" y="115"/>
                    </a:lnTo>
                    <a:lnTo>
                      <a:pt x="18" y="121"/>
                    </a:lnTo>
                    <a:lnTo>
                      <a:pt x="18" y="125"/>
                    </a:lnTo>
                    <a:lnTo>
                      <a:pt x="20" y="131"/>
                    </a:lnTo>
                    <a:lnTo>
                      <a:pt x="20" y="135"/>
                    </a:lnTo>
                    <a:lnTo>
                      <a:pt x="20" y="141"/>
                    </a:lnTo>
                    <a:lnTo>
                      <a:pt x="18" y="145"/>
                    </a:lnTo>
                    <a:lnTo>
                      <a:pt x="16" y="151"/>
                    </a:lnTo>
                    <a:lnTo>
                      <a:pt x="15" y="156"/>
                    </a:lnTo>
                    <a:lnTo>
                      <a:pt x="13" y="161"/>
                    </a:lnTo>
                    <a:lnTo>
                      <a:pt x="10" y="166"/>
                    </a:lnTo>
                    <a:lnTo>
                      <a:pt x="5" y="172"/>
                    </a:lnTo>
                    <a:lnTo>
                      <a:pt x="0" y="172"/>
                    </a:lnTo>
                    <a:lnTo>
                      <a:pt x="2" y="169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7" name="Freeform 88"/>
              <p:cNvSpPr>
                <a:spLocks/>
              </p:cNvSpPr>
              <p:nvPr/>
            </p:nvSpPr>
            <p:spPr bwMode="auto">
              <a:xfrm>
                <a:off x="2931" y="1864"/>
                <a:ext cx="48" cy="38"/>
              </a:xfrm>
              <a:custGeom>
                <a:avLst/>
                <a:gdLst>
                  <a:gd name="T0" fmla="*/ 0 w 48"/>
                  <a:gd name="T1" fmla="*/ 35 h 38"/>
                  <a:gd name="T2" fmla="*/ 6 w 48"/>
                  <a:gd name="T3" fmla="*/ 37 h 38"/>
                  <a:gd name="T4" fmla="*/ 12 w 48"/>
                  <a:gd name="T5" fmla="*/ 33 h 38"/>
                  <a:gd name="T6" fmla="*/ 15 w 48"/>
                  <a:gd name="T7" fmla="*/ 29 h 38"/>
                  <a:gd name="T8" fmla="*/ 19 w 48"/>
                  <a:gd name="T9" fmla="*/ 23 h 38"/>
                  <a:gd name="T10" fmla="*/ 22 w 48"/>
                  <a:gd name="T11" fmla="*/ 19 h 38"/>
                  <a:gd name="T12" fmla="*/ 25 w 48"/>
                  <a:gd name="T13" fmla="*/ 13 h 38"/>
                  <a:gd name="T14" fmla="*/ 29 w 48"/>
                  <a:gd name="T15" fmla="*/ 8 h 38"/>
                  <a:gd name="T16" fmla="*/ 33 w 48"/>
                  <a:gd name="T17" fmla="*/ 5 h 38"/>
                  <a:gd name="T18" fmla="*/ 39 w 48"/>
                  <a:gd name="T19" fmla="*/ 3 h 38"/>
                  <a:gd name="T20" fmla="*/ 43 w 48"/>
                  <a:gd name="T21" fmla="*/ 5 h 38"/>
                  <a:gd name="T22" fmla="*/ 45 w 48"/>
                  <a:gd name="T23" fmla="*/ 5 h 38"/>
                  <a:gd name="T24" fmla="*/ 45 w 48"/>
                  <a:gd name="T25" fmla="*/ 0 h 38"/>
                  <a:gd name="T26" fmla="*/ 45 w 48"/>
                  <a:gd name="T27" fmla="*/ 5 h 38"/>
                  <a:gd name="T28" fmla="*/ 47 w 48"/>
                  <a:gd name="T29" fmla="*/ 5 h 38"/>
                  <a:gd name="T30" fmla="*/ 47 w 48"/>
                  <a:gd name="T31" fmla="*/ 3 h 38"/>
                  <a:gd name="T32" fmla="*/ 47 w 48"/>
                  <a:gd name="T33" fmla="*/ 15 h 38"/>
                  <a:gd name="T34" fmla="*/ 47 w 48"/>
                  <a:gd name="T35" fmla="*/ 5 h 38"/>
                  <a:gd name="T36" fmla="*/ 45 w 48"/>
                  <a:gd name="T37" fmla="*/ 6 h 38"/>
                  <a:gd name="T38" fmla="*/ 47 w 48"/>
                  <a:gd name="T39" fmla="*/ 5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8"/>
                  <a:gd name="T61" fmla="*/ 0 h 38"/>
                  <a:gd name="T62" fmla="*/ 48 w 48"/>
                  <a:gd name="T63" fmla="*/ 38 h 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8" h="38">
                    <a:moveTo>
                      <a:pt x="0" y="35"/>
                    </a:moveTo>
                    <a:lnTo>
                      <a:pt x="6" y="37"/>
                    </a:lnTo>
                    <a:lnTo>
                      <a:pt x="12" y="33"/>
                    </a:lnTo>
                    <a:lnTo>
                      <a:pt x="15" y="29"/>
                    </a:lnTo>
                    <a:lnTo>
                      <a:pt x="19" y="23"/>
                    </a:lnTo>
                    <a:lnTo>
                      <a:pt x="22" y="19"/>
                    </a:lnTo>
                    <a:lnTo>
                      <a:pt x="25" y="13"/>
                    </a:lnTo>
                    <a:lnTo>
                      <a:pt x="29" y="8"/>
                    </a:lnTo>
                    <a:lnTo>
                      <a:pt x="33" y="5"/>
                    </a:lnTo>
                    <a:lnTo>
                      <a:pt x="39" y="3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5" y="0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3"/>
                    </a:lnTo>
                    <a:lnTo>
                      <a:pt x="47" y="15"/>
                    </a:lnTo>
                    <a:lnTo>
                      <a:pt x="47" y="5"/>
                    </a:lnTo>
                    <a:lnTo>
                      <a:pt x="45" y="6"/>
                    </a:lnTo>
                    <a:lnTo>
                      <a:pt x="47" y="5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8" name="Freeform 89"/>
              <p:cNvSpPr>
                <a:spLocks/>
              </p:cNvSpPr>
              <p:nvPr/>
            </p:nvSpPr>
            <p:spPr bwMode="auto">
              <a:xfrm>
                <a:off x="2978" y="1868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6 w 48"/>
                  <a:gd name="T3" fmla="*/ 4 h 96"/>
                  <a:gd name="T4" fmla="*/ 10 w 48"/>
                  <a:gd name="T5" fmla="*/ 10 h 96"/>
                  <a:gd name="T6" fmla="*/ 13 w 48"/>
                  <a:gd name="T7" fmla="*/ 14 h 96"/>
                  <a:gd name="T8" fmla="*/ 16 w 48"/>
                  <a:gd name="T9" fmla="*/ 20 h 96"/>
                  <a:gd name="T10" fmla="*/ 19 w 48"/>
                  <a:gd name="T11" fmla="*/ 24 h 96"/>
                  <a:gd name="T12" fmla="*/ 19 w 48"/>
                  <a:gd name="T13" fmla="*/ 30 h 96"/>
                  <a:gd name="T14" fmla="*/ 22 w 48"/>
                  <a:gd name="T15" fmla="*/ 35 h 96"/>
                  <a:gd name="T16" fmla="*/ 22 w 48"/>
                  <a:gd name="T17" fmla="*/ 40 h 96"/>
                  <a:gd name="T18" fmla="*/ 23 w 48"/>
                  <a:gd name="T19" fmla="*/ 45 h 96"/>
                  <a:gd name="T20" fmla="*/ 23 w 48"/>
                  <a:gd name="T21" fmla="*/ 50 h 96"/>
                  <a:gd name="T22" fmla="*/ 25 w 48"/>
                  <a:gd name="T23" fmla="*/ 55 h 96"/>
                  <a:gd name="T24" fmla="*/ 26 w 48"/>
                  <a:gd name="T25" fmla="*/ 61 h 96"/>
                  <a:gd name="T26" fmla="*/ 29 w 48"/>
                  <a:gd name="T27" fmla="*/ 65 h 96"/>
                  <a:gd name="T28" fmla="*/ 30 w 48"/>
                  <a:gd name="T29" fmla="*/ 71 h 96"/>
                  <a:gd name="T30" fmla="*/ 30 w 48"/>
                  <a:gd name="T31" fmla="*/ 75 h 96"/>
                  <a:gd name="T32" fmla="*/ 32 w 48"/>
                  <a:gd name="T33" fmla="*/ 81 h 96"/>
                  <a:gd name="T34" fmla="*/ 36 w 48"/>
                  <a:gd name="T35" fmla="*/ 84 h 96"/>
                  <a:gd name="T36" fmla="*/ 40 w 48"/>
                  <a:gd name="T37" fmla="*/ 89 h 96"/>
                  <a:gd name="T38" fmla="*/ 45 w 48"/>
                  <a:gd name="T39" fmla="*/ 95 h 96"/>
                  <a:gd name="T40" fmla="*/ 43 w 48"/>
                  <a:gd name="T41" fmla="*/ 89 h 96"/>
                  <a:gd name="T42" fmla="*/ 47 w 48"/>
                  <a:gd name="T43" fmla="*/ 95 h 96"/>
                  <a:gd name="T44" fmla="*/ 47 w 48"/>
                  <a:gd name="T45" fmla="*/ 91 h 9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8"/>
                  <a:gd name="T70" fmla="*/ 0 h 96"/>
                  <a:gd name="T71" fmla="*/ 48 w 48"/>
                  <a:gd name="T72" fmla="*/ 96 h 9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8" h="96">
                    <a:moveTo>
                      <a:pt x="0" y="0"/>
                    </a:moveTo>
                    <a:lnTo>
                      <a:pt x="6" y="4"/>
                    </a:lnTo>
                    <a:lnTo>
                      <a:pt x="10" y="10"/>
                    </a:lnTo>
                    <a:lnTo>
                      <a:pt x="13" y="14"/>
                    </a:lnTo>
                    <a:lnTo>
                      <a:pt x="16" y="20"/>
                    </a:lnTo>
                    <a:lnTo>
                      <a:pt x="19" y="24"/>
                    </a:lnTo>
                    <a:lnTo>
                      <a:pt x="19" y="30"/>
                    </a:lnTo>
                    <a:lnTo>
                      <a:pt x="22" y="35"/>
                    </a:lnTo>
                    <a:lnTo>
                      <a:pt x="22" y="40"/>
                    </a:lnTo>
                    <a:lnTo>
                      <a:pt x="23" y="45"/>
                    </a:lnTo>
                    <a:lnTo>
                      <a:pt x="23" y="50"/>
                    </a:lnTo>
                    <a:lnTo>
                      <a:pt x="25" y="55"/>
                    </a:lnTo>
                    <a:lnTo>
                      <a:pt x="26" y="61"/>
                    </a:lnTo>
                    <a:lnTo>
                      <a:pt x="29" y="65"/>
                    </a:lnTo>
                    <a:lnTo>
                      <a:pt x="30" y="71"/>
                    </a:lnTo>
                    <a:lnTo>
                      <a:pt x="30" y="75"/>
                    </a:lnTo>
                    <a:lnTo>
                      <a:pt x="32" y="81"/>
                    </a:lnTo>
                    <a:lnTo>
                      <a:pt x="36" y="84"/>
                    </a:lnTo>
                    <a:lnTo>
                      <a:pt x="40" y="89"/>
                    </a:lnTo>
                    <a:lnTo>
                      <a:pt x="45" y="95"/>
                    </a:lnTo>
                    <a:lnTo>
                      <a:pt x="43" y="89"/>
                    </a:lnTo>
                    <a:lnTo>
                      <a:pt x="47" y="95"/>
                    </a:lnTo>
                    <a:lnTo>
                      <a:pt x="47" y="91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9" name="Freeform 90"/>
              <p:cNvSpPr>
                <a:spLocks/>
              </p:cNvSpPr>
              <p:nvPr/>
            </p:nvSpPr>
            <p:spPr bwMode="auto">
              <a:xfrm>
                <a:off x="3068" y="1961"/>
                <a:ext cx="62" cy="109"/>
              </a:xfrm>
              <a:custGeom>
                <a:avLst/>
                <a:gdLst>
                  <a:gd name="T0" fmla="*/ 0 w 62"/>
                  <a:gd name="T1" fmla="*/ 0 h 109"/>
                  <a:gd name="T2" fmla="*/ 6 w 62"/>
                  <a:gd name="T3" fmla="*/ 2 h 109"/>
                  <a:gd name="T4" fmla="*/ 11 w 62"/>
                  <a:gd name="T5" fmla="*/ 6 h 109"/>
                  <a:gd name="T6" fmla="*/ 16 w 62"/>
                  <a:gd name="T7" fmla="*/ 10 h 109"/>
                  <a:gd name="T8" fmla="*/ 18 w 62"/>
                  <a:gd name="T9" fmla="*/ 15 h 109"/>
                  <a:gd name="T10" fmla="*/ 21 w 62"/>
                  <a:gd name="T11" fmla="*/ 20 h 109"/>
                  <a:gd name="T12" fmla="*/ 24 w 62"/>
                  <a:gd name="T13" fmla="*/ 26 h 109"/>
                  <a:gd name="T14" fmla="*/ 27 w 62"/>
                  <a:gd name="T15" fmla="*/ 30 h 109"/>
                  <a:gd name="T16" fmla="*/ 30 w 62"/>
                  <a:gd name="T17" fmla="*/ 36 h 109"/>
                  <a:gd name="T18" fmla="*/ 33 w 62"/>
                  <a:gd name="T19" fmla="*/ 40 h 109"/>
                  <a:gd name="T20" fmla="*/ 35 w 62"/>
                  <a:gd name="T21" fmla="*/ 46 h 109"/>
                  <a:gd name="T22" fmla="*/ 37 w 62"/>
                  <a:gd name="T23" fmla="*/ 51 h 109"/>
                  <a:gd name="T24" fmla="*/ 40 w 62"/>
                  <a:gd name="T25" fmla="*/ 56 h 109"/>
                  <a:gd name="T26" fmla="*/ 41 w 62"/>
                  <a:gd name="T27" fmla="*/ 61 h 109"/>
                  <a:gd name="T28" fmla="*/ 44 w 62"/>
                  <a:gd name="T29" fmla="*/ 67 h 109"/>
                  <a:gd name="T30" fmla="*/ 47 w 62"/>
                  <a:gd name="T31" fmla="*/ 71 h 109"/>
                  <a:gd name="T32" fmla="*/ 50 w 62"/>
                  <a:gd name="T33" fmla="*/ 77 h 109"/>
                  <a:gd name="T34" fmla="*/ 54 w 62"/>
                  <a:gd name="T35" fmla="*/ 81 h 109"/>
                  <a:gd name="T36" fmla="*/ 55 w 62"/>
                  <a:gd name="T37" fmla="*/ 87 h 109"/>
                  <a:gd name="T38" fmla="*/ 57 w 62"/>
                  <a:gd name="T39" fmla="*/ 92 h 109"/>
                  <a:gd name="T40" fmla="*/ 57 w 62"/>
                  <a:gd name="T41" fmla="*/ 97 h 109"/>
                  <a:gd name="T42" fmla="*/ 61 w 62"/>
                  <a:gd name="T43" fmla="*/ 102 h 109"/>
                  <a:gd name="T44" fmla="*/ 61 w 62"/>
                  <a:gd name="T45" fmla="*/ 108 h 109"/>
                  <a:gd name="T46" fmla="*/ 55 w 62"/>
                  <a:gd name="T47" fmla="*/ 108 h 109"/>
                  <a:gd name="T48" fmla="*/ 51 w 62"/>
                  <a:gd name="T49" fmla="*/ 102 h 109"/>
                  <a:gd name="T50" fmla="*/ 50 w 62"/>
                  <a:gd name="T51" fmla="*/ 97 h 109"/>
                  <a:gd name="T52" fmla="*/ 45 w 62"/>
                  <a:gd name="T53" fmla="*/ 94 h 109"/>
                  <a:gd name="T54" fmla="*/ 45 w 62"/>
                  <a:gd name="T55" fmla="*/ 88 h 109"/>
                  <a:gd name="T56" fmla="*/ 40 w 62"/>
                  <a:gd name="T57" fmla="*/ 87 h 109"/>
                  <a:gd name="T58" fmla="*/ 40 w 62"/>
                  <a:gd name="T59" fmla="*/ 78 h 109"/>
                  <a:gd name="T60" fmla="*/ 40 w 62"/>
                  <a:gd name="T61" fmla="*/ 87 h 109"/>
                  <a:gd name="T62" fmla="*/ 40 w 62"/>
                  <a:gd name="T63" fmla="*/ 85 h 109"/>
                  <a:gd name="T64" fmla="*/ 41 w 62"/>
                  <a:gd name="T65" fmla="*/ 85 h 10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"/>
                  <a:gd name="T100" fmla="*/ 0 h 109"/>
                  <a:gd name="T101" fmla="*/ 62 w 62"/>
                  <a:gd name="T102" fmla="*/ 109 h 10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" h="109">
                    <a:moveTo>
                      <a:pt x="0" y="0"/>
                    </a:moveTo>
                    <a:lnTo>
                      <a:pt x="6" y="2"/>
                    </a:lnTo>
                    <a:lnTo>
                      <a:pt x="11" y="6"/>
                    </a:lnTo>
                    <a:lnTo>
                      <a:pt x="16" y="10"/>
                    </a:lnTo>
                    <a:lnTo>
                      <a:pt x="18" y="15"/>
                    </a:lnTo>
                    <a:lnTo>
                      <a:pt x="21" y="20"/>
                    </a:lnTo>
                    <a:lnTo>
                      <a:pt x="24" y="26"/>
                    </a:lnTo>
                    <a:lnTo>
                      <a:pt x="27" y="30"/>
                    </a:lnTo>
                    <a:lnTo>
                      <a:pt x="30" y="36"/>
                    </a:lnTo>
                    <a:lnTo>
                      <a:pt x="33" y="40"/>
                    </a:lnTo>
                    <a:lnTo>
                      <a:pt x="35" y="46"/>
                    </a:lnTo>
                    <a:lnTo>
                      <a:pt x="37" y="51"/>
                    </a:lnTo>
                    <a:lnTo>
                      <a:pt x="40" y="56"/>
                    </a:lnTo>
                    <a:lnTo>
                      <a:pt x="41" y="61"/>
                    </a:lnTo>
                    <a:lnTo>
                      <a:pt x="44" y="67"/>
                    </a:lnTo>
                    <a:lnTo>
                      <a:pt x="47" y="71"/>
                    </a:lnTo>
                    <a:lnTo>
                      <a:pt x="50" y="77"/>
                    </a:lnTo>
                    <a:lnTo>
                      <a:pt x="54" y="81"/>
                    </a:lnTo>
                    <a:lnTo>
                      <a:pt x="55" y="87"/>
                    </a:lnTo>
                    <a:lnTo>
                      <a:pt x="57" y="92"/>
                    </a:lnTo>
                    <a:lnTo>
                      <a:pt x="57" y="97"/>
                    </a:lnTo>
                    <a:lnTo>
                      <a:pt x="61" y="102"/>
                    </a:lnTo>
                    <a:lnTo>
                      <a:pt x="61" y="108"/>
                    </a:lnTo>
                    <a:lnTo>
                      <a:pt x="55" y="108"/>
                    </a:lnTo>
                    <a:lnTo>
                      <a:pt x="51" y="102"/>
                    </a:lnTo>
                    <a:lnTo>
                      <a:pt x="50" y="97"/>
                    </a:lnTo>
                    <a:lnTo>
                      <a:pt x="45" y="94"/>
                    </a:lnTo>
                    <a:lnTo>
                      <a:pt x="45" y="88"/>
                    </a:lnTo>
                    <a:lnTo>
                      <a:pt x="40" y="87"/>
                    </a:lnTo>
                    <a:lnTo>
                      <a:pt x="40" y="78"/>
                    </a:lnTo>
                    <a:lnTo>
                      <a:pt x="40" y="87"/>
                    </a:lnTo>
                    <a:lnTo>
                      <a:pt x="40" y="85"/>
                    </a:lnTo>
                    <a:lnTo>
                      <a:pt x="41" y="85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0" name="Freeform 91"/>
              <p:cNvSpPr>
                <a:spLocks/>
              </p:cNvSpPr>
              <p:nvPr/>
            </p:nvSpPr>
            <p:spPr bwMode="auto">
              <a:xfrm>
                <a:off x="3096" y="2035"/>
                <a:ext cx="47" cy="179"/>
              </a:xfrm>
              <a:custGeom>
                <a:avLst/>
                <a:gdLst>
                  <a:gd name="T0" fmla="*/ 10 w 47"/>
                  <a:gd name="T1" fmla="*/ 5 h 179"/>
                  <a:gd name="T2" fmla="*/ 3 w 47"/>
                  <a:gd name="T3" fmla="*/ 0 h 179"/>
                  <a:gd name="T4" fmla="*/ 0 w 47"/>
                  <a:gd name="T5" fmla="*/ 5 h 179"/>
                  <a:gd name="T6" fmla="*/ 0 w 47"/>
                  <a:gd name="T7" fmla="*/ 10 h 179"/>
                  <a:gd name="T8" fmla="*/ 2 w 47"/>
                  <a:gd name="T9" fmla="*/ 15 h 179"/>
                  <a:gd name="T10" fmla="*/ 3 w 47"/>
                  <a:gd name="T11" fmla="*/ 20 h 179"/>
                  <a:gd name="T12" fmla="*/ 5 w 47"/>
                  <a:gd name="T13" fmla="*/ 25 h 179"/>
                  <a:gd name="T14" fmla="*/ 6 w 47"/>
                  <a:gd name="T15" fmla="*/ 30 h 179"/>
                  <a:gd name="T16" fmla="*/ 8 w 47"/>
                  <a:gd name="T17" fmla="*/ 36 h 179"/>
                  <a:gd name="T18" fmla="*/ 10 w 47"/>
                  <a:gd name="T19" fmla="*/ 40 h 179"/>
                  <a:gd name="T20" fmla="*/ 12 w 47"/>
                  <a:gd name="T21" fmla="*/ 46 h 179"/>
                  <a:gd name="T22" fmla="*/ 13 w 47"/>
                  <a:gd name="T23" fmla="*/ 50 h 179"/>
                  <a:gd name="T24" fmla="*/ 15 w 47"/>
                  <a:gd name="T25" fmla="*/ 56 h 179"/>
                  <a:gd name="T26" fmla="*/ 16 w 47"/>
                  <a:gd name="T27" fmla="*/ 60 h 179"/>
                  <a:gd name="T28" fmla="*/ 19 w 47"/>
                  <a:gd name="T29" fmla="*/ 66 h 179"/>
                  <a:gd name="T30" fmla="*/ 20 w 47"/>
                  <a:gd name="T31" fmla="*/ 70 h 179"/>
                  <a:gd name="T32" fmla="*/ 22 w 47"/>
                  <a:gd name="T33" fmla="*/ 76 h 179"/>
                  <a:gd name="T34" fmla="*/ 22 w 47"/>
                  <a:gd name="T35" fmla="*/ 81 h 179"/>
                  <a:gd name="T36" fmla="*/ 23 w 47"/>
                  <a:gd name="T37" fmla="*/ 86 h 179"/>
                  <a:gd name="T38" fmla="*/ 25 w 47"/>
                  <a:gd name="T39" fmla="*/ 91 h 179"/>
                  <a:gd name="T40" fmla="*/ 26 w 47"/>
                  <a:gd name="T41" fmla="*/ 96 h 179"/>
                  <a:gd name="T42" fmla="*/ 29 w 47"/>
                  <a:gd name="T43" fmla="*/ 101 h 179"/>
                  <a:gd name="T44" fmla="*/ 30 w 47"/>
                  <a:gd name="T45" fmla="*/ 107 h 179"/>
                  <a:gd name="T46" fmla="*/ 30 w 47"/>
                  <a:gd name="T47" fmla="*/ 111 h 179"/>
                  <a:gd name="T48" fmla="*/ 32 w 47"/>
                  <a:gd name="T49" fmla="*/ 117 h 179"/>
                  <a:gd name="T50" fmla="*/ 33 w 47"/>
                  <a:gd name="T51" fmla="*/ 121 h 179"/>
                  <a:gd name="T52" fmla="*/ 35 w 47"/>
                  <a:gd name="T53" fmla="*/ 127 h 179"/>
                  <a:gd name="T54" fmla="*/ 37 w 47"/>
                  <a:gd name="T55" fmla="*/ 131 h 179"/>
                  <a:gd name="T56" fmla="*/ 39 w 47"/>
                  <a:gd name="T57" fmla="*/ 137 h 179"/>
                  <a:gd name="T58" fmla="*/ 40 w 47"/>
                  <a:gd name="T59" fmla="*/ 141 h 179"/>
                  <a:gd name="T60" fmla="*/ 40 w 47"/>
                  <a:gd name="T61" fmla="*/ 147 h 179"/>
                  <a:gd name="T62" fmla="*/ 42 w 47"/>
                  <a:gd name="T63" fmla="*/ 152 h 179"/>
                  <a:gd name="T64" fmla="*/ 43 w 47"/>
                  <a:gd name="T65" fmla="*/ 157 h 179"/>
                  <a:gd name="T66" fmla="*/ 43 w 47"/>
                  <a:gd name="T67" fmla="*/ 162 h 179"/>
                  <a:gd name="T68" fmla="*/ 46 w 47"/>
                  <a:gd name="T69" fmla="*/ 167 h 179"/>
                  <a:gd name="T70" fmla="*/ 46 w 47"/>
                  <a:gd name="T71" fmla="*/ 172 h 179"/>
                  <a:gd name="T72" fmla="*/ 46 w 47"/>
                  <a:gd name="T73" fmla="*/ 178 h 179"/>
                  <a:gd name="T74" fmla="*/ 40 w 47"/>
                  <a:gd name="T75" fmla="*/ 178 h 179"/>
                  <a:gd name="T76" fmla="*/ 39 w 47"/>
                  <a:gd name="T77" fmla="*/ 172 h 179"/>
                  <a:gd name="T78" fmla="*/ 39 w 47"/>
                  <a:gd name="T79" fmla="*/ 171 h 17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7"/>
                  <a:gd name="T121" fmla="*/ 0 h 179"/>
                  <a:gd name="T122" fmla="*/ 47 w 47"/>
                  <a:gd name="T123" fmla="*/ 179 h 17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7" h="179">
                    <a:moveTo>
                      <a:pt x="10" y="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2" y="15"/>
                    </a:lnTo>
                    <a:lnTo>
                      <a:pt x="3" y="20"/>
                    </a:lnTo>
                    <a:lnTo>
                      <a:pt x="5" y="25"/>
                    </a:lnTo>
                    <a:lnTo>
                      <a:pt x="6" y="30"/>
                    </a:lnTo>
                    <a:lnTo>
                      <a:pt x="8" y="36"/>
                    </a:lnTo>
                    <a:lnTo>
                      <a:pt x="10" y="40"/>
                    </a:lnTo>
                    <a:lnTo>
                      <a:pt x="12" y="46"/>
                    </a:lnTo>
                    <a:lnTo>
                      <a:pt x="13" y="50"/>
                    </a:lnTo>
                    <a:lnTo>
                      <a:pt x="15" y="56"/>
                    </a:lnTo>
                    <a:lnTo>
                      <a:pt x="16" y="60"/>
                    </a:lnTo>
                    <a:lnTo>
                      <a:pt x="19" y="66"/>
                    </a:lnTo>
                    <a:lnTo>
                      <a:pt x="20" y="70"/>
                    </a:lnTo>
                    <a:lnTo>
                      <a:pt x="22" y="76"/>
                    </a:lnTo>
                    <a:lnTo>
                      <a:pt x="22" y="81"/>
                    </a:lnTo>
                    <a:lnTo>
                      <a:pt x="23" y="86"/>
                    </a:lnTo>
                    <a:lnTo>
                      <a:pt x="25" y="91"/>
                    </a:lnTo>
                    <a:lnTo>
                      <a:pt x="26" y="96"/>
                    </a:lnTo>
                    <a:lnTo>
                      <a:pt x="29" y="101"/>
                    </a:lnTo>
                    <a:lnTo>
                      <a:pt x="30" y="107"/>
                    </a:lnTo>
                    <a:lnTo>
                      <a:pt x="30" y="111"/>
                    </a:lnTo>
                    <a:lnTo>
                      <a:pt x="32" y="117"/>
                    </a:lnTo>
                    <a:lnTo>
                      <a:pt x="33" y="121"/>
                    </a:lnTo>
                    <a:lnTo>
                      <a:pt x="35" y="127"/>
                    </a:lnTo>
                    <a:lnTo>
                      <a:pt x="37" y="131"/>
                    </a:lnTo>
                    <a:lnTo>
                      <a:pt x="39" y="137"/>
                    </a:lnTo>
                    <a:lnTo>
                      <a:pt x="40" y="141"/>
                    </a:lnTo>
                    <a:lnTo>
                      <a:pt x="40" y="147"/>
                    </a:lnTo>
                    <a:lnTo>
                      <a:pt x="42" y="152"/>
                    </a:lnTo>
                    <a:lnTo>
                      <a:pt x="43" y="157"/>
                    </a:lnTo>
                    <a:lnTo>
                      <a:pt x="43" y="162"/>
                    </a:lnTo>
                    <a:lnTo>
                      <a:pt x="46" y="167"/>
                    </a:lnTo>
                    <a:lnTo>
                      <a:pt x="46" y="172"/>
                    </a:lnTo>
                    <a:lnTo>
                      <a:pt x="46" y="178"/>
                    </a:lnTo>
                    <a:lnTo>
                      <a:pt x="40" y="178"/>
                    </a:lnTo>
                    <a:lnTo>
                      <a:pt x="39" y="172"/>
                    </a:lnTo>
                    <a:lnTo>
                      <a:pt x="39" y="171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1" name="Freeform 92"/>
              <p:cNvSpPr>
                <a:spLocks/>
              </p:cNvSpPr>
              <p:nvPr/>
            </p:nvSpPr>
            <p:spPr bwMode="auto">
              <a:xfrm>
                <a:off x="3072" y="2184"/>
                <a:ext cx="34" cy="221"/>
              </a:xfrm>
              <a:custGeom>
                <a:avLst/>
                <a:gdLst>
                  <a:gd name="T0" fmla="*/ 20 w 34"/>
                  <a:gd name="T1" fmla="*/ 0 h 221"/>
                  <a:gd name="T2" fmla="*/ 20 w 34"/>
                  <a:gd name="T3" fmla="*/ 6 h 221"/>
                  <a:gd name="T4" fmla="*/ 20 w 34"/>
                  <a:gd name="T5" fmla="*/ 12 h 221"/>
                  <a:gd name="T6" fmla="*/ 20 w 34"/>
                  <a:gd name="T7" fmla="*/ 16 h 221"/>
                  <a:gd name="T8" fmla="*/ 20 w 34"/>
                  <a:gd name="T9" fmla="*/ 22 h 221"/>
                  <a:gd name="T10" fmla="*/ 20 w 34"/>
                  <a:gd name="T11" fmla="*/ 27 h 221"/>
                  <a:gd name="T12" fmla="*/ 20 w 34"/>
                  <a:gd name="T13" fmla="*/ 32 h 221"/>
                  <a:gd name="T14" fmla="*/ 20 w 34"/>
                  <a:gd name="T15" fmla="*/ 37 h 221"/>
                  <a:gd name="T16" fmla="*/ 23 w 34"/>
                  <a:gd name="T17" fmla="*/ 42 h 221"/>
                  <a:gd name="T18" fmla="*/ 23 w 34"/>
                  <a:gd name="T19" fmla="*/ 47 h 221"/>
                  <a:gd name="T20" fmla="*/ 24 w 34"/>
                  <a:gd name="T21" fmla="*/ 53 h 221"/>
                  <a:gd name="T22" fmla="*/ 24 w 34"/>
                  <a:gd name="T23" fmla="*/ 57 h 221"/>
                  <a:gd name="T24" fmla="*/ 26 w 34"/>
                  <a:gd name="T25" fmla="*/ 63 h 221"/>
                  <a:gd name="T26" fmla="*/ 26 w 34"/>
                  <a:gd name="T27" fmla="*/ 67 h 221"/>
                  <a:gd name="T28" fmla="*/ 27 w 34"/>
                  <a:gd name="T29" fmla="*/ 73 h 221"/>
                  <a:gd name="T30" fmla="*/ 27 w 34"/>
                  <a:gd name="T31" fmla="*/ 77 h 221"/>
                  <a:gd name="T32" fmla="*/ 27 w 34"/>
                  <a:gd name="T33" fmla="*/ 83 h 221"/>
                  <a:gd name="T34" fmla="*/ 27 w 34"/>
                  <a:gd name="T35" fmla="*/ 88 h 221"/>
                  <a:gd name="T36" fmla="*/ 27 w 34"/>
                  <a:gd name="T37" fmla="*/ 93 h 221"/>
                  <a:gd name="T38" fmla="*/ 27 w 34"/>
                  <a:gd name="T39" fmla="*/ 98 h 221"/>
                  <a:gd name="T40" fmla="*/ 29 w 34"/>
                  <a:gd name="T41" fmla="*/ 103 h 221"/>
                  <a:gd name="T42" fmla="*/ 29 w 34"/>
                  <a:gd name="T43" fmla="*/ 108 h 221"/>
                  <a:gd name="T44" fmla="*/ 30 w 34"/>
                  <a:gd name="T45" fmla="*/ 113 h 221"/>
                  <a:gd name="T46" fmla="*/ 30 w 34"/>
                  <a:gd name="T47" fmla="*/ 118 h 221"/>
                  <a:gd name="T48" fmla="*/ 30 w 34"/>
                  <a:gd name="T49" fmla="*/ 124 h 221"/>
                  <a:gd name="T50" fmla="*/ 33 w 34"/>
                  <a:gd name="T51" fmla="*/ 128 h 221"/>
                  <a:gd name="T52" fmla="*/ 33 w 34"/>
                  <a:gd name="T53" fmla="*/ 134 h 221"/>
                  <a:gd name="T54" fmla="*/ 33 w 34"/>
                  <a:gd name="T55" fmla="*/ 138 h 221"/>
                  <a:gd name="T56" fmla="*/ 33 w 34"/>
                  <a:gd name="T57" fmla="*/ 144 h 221"/>
                  <a:gd name="T58" fmla="*/ 33 w 34"/>
                  <a:gd name="T59" fmla="*/ 148 h 221"/>
                  <a:gd name="T60" fmla="*/ 33 w 34"/>
                  <a:gd name="T61" fmla="*/ 154 h 221"/>
                  <a:gd name="T62" fmla="*/ 33 w 34"/>
                  <a:gd name="T63" fmla="*/ 159 h 221"/>
                  <a:gd name="T64" fmla="*/ 33 w 34"/>
                  <a:gd name="T65" fmla="*/ 164 h 221"/>
                  <a:gd name="T66" fmla="*/ 33 w 34"/>
                  <a:gd name="T67" fmla="*/ 169 h 221"/>
                  <a:gd name="T68" fmla="*/ 33 w 34"/>
                  <a:gd name="T69" fmla="*/ 174 h 221"/>
                  <a:gd name="T70" fmla="*/ 33 w 34"/>
                  <a:gd name="T71" fmla="*/ 179 h 221"/>
                  <a:gd name="T72" fmla="*/ 30 w 34"/>
                  <a:gd name="T73" fmla="*/ 185 h 221"/>
                  <a:gd name="T74" fmla="*/ 30 w 34"/>
                  <a:gd name="T75" fmla="*/ 189 h 221"/>
                  <a:gd name="T76" fmla="*/ 30 w 34"/>
                  <a:gd name="T77" fmla="*/ 195 h 221"/>
                  <a:gd name="T78" fmla="*/ 30 w 34"/>
                  <a:gd name="T79" fmla="*/ 199 h 221"/>
                  <a:gd name="T80" fmla="*/ 29 w 34"/>
                  <a:gd name="T81" fmla="*/ 205 h 221"/>
                  <a:gd name="T82" fmla="*/ 27 w 34"/>
                  <a:gd name="T83" fmla="*/ 209 h 221"/>
                  <a:gd name="T84" fmla="*/ 26 w 34"/>
                  <a:gd name="T85" fmla="*/ 215 h 221"/>
                  <a:gd name="T86" fmla="*/ 20 w 34"/>
                  <a:gd name="T87" fmla="*/ 220 h 221"/>
                  <a:gd name="T88" fmla="*/ 16 w 34"/>
                  <a:gd name="T89" fmla="*/ 220 h 221"/>
                  <a:gd name="T90" fmla="*/ 11 w 34"/>
                  <a:gd name="T91" fmla="*/ 216 h 221"/>
                  <a:gd name="T92" fmla="*/ 6 w 34"/>
                  <a:gd name="T93" fmla="*/ 215 h 221"/>
                  <a:gd name="T94" fmla="*/ 1 w 34"/>
                  <a:gd name="T95" fmla="*/ 213 h 221"/>
                  <a:gd name="T96" fmla="*/ 1 w 34"/>
                  <a:gd name="T97" fmla="*/ 208 h 221"/>
                  <a:gd name="T98" fmla="*/ 3 w 34"/>
                  <a:gd name="T99" fmla="*/ 212 h 221"/>
                  <a:gd name="T100" fmla="*/ 1 w 34"/>
                  <a:gd name="T101" fmla="*/ 206 h 221"/>
                  <a:gd name="T102" fmla="*/ 3 w 34"/>
                  <a:gd name="T103" fmla="*/ 206 h 221"/>
                  <a:gd name="T104" fmla="*/ 1 w 34"/>
                  <a:gd name="T105" fmla="*/ 203 h 221"/>
                  <a:gd name="T106" fmla="*/ 0 w 34"/>
                  <a:gd name="T107" fmla="*/ 198 h 221"/>
                  <a:gd name="T108" fmla="*/ 0 w 34"/>
                  <a:gd name="T109" fmla="*/ 201 h 22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4"/>
                  <a:gd name="T166" fmla="*/ 0 h 221"/>
                  <a:gd name="T167" fmla="*/ 34 w 34"/>
                  <a:gd name="T168" fmla="*/ 221 h 22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4" h="221">
                    <a:moveTo>
                      <a:pt x="20" y="0"/>
                    </a:moveTo>
                    <a:lnTo>
                      <a:pt x="20" y="6"/>
                    </a:lnTo>
                    <a:lnTo>
                      <a:pt x="20" y="12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20" y="27"/>
                    </a:lnTo>
                    <a:lnTo>
                      <a:pt x="20" y="32"/>
                    </a:lnTo>
                    <a:lnTo>
                      <a:pt x="20" y="37"/>
                    </a:lnTo>
                    <a:lnTo>
                      <a:pt x="23" y="42"/>
                    </a:lnTo>
                    <a:lnTo>
                      <a:pt x="23" y="47"/>
                    </a:lnTo>
                    <a:lnTo>
                      <a:pt x="24" y="53"/>
                    </a:lnTo>
                    <a:lnTo>
                      <a:pt x="24" y="57"/>
                    </a:lnTo>
                    <a:lnTo>
                      <a:pt x="26" y="63"/>
                    </a:lnTo>
                    <a:lnTo>
                      <a:pt x="26" y="67"/>
                    </a:lnTo>
                    <a:lnTo>
                      <a:pt x="27" y="73"/>
                    </a:lnTo>
                    <a:lnTo>
                      <a:pt x="27" y="77"/>
                    </a:lnTo>
                    <a:lnTo>
                      <a:pt x="27" y="83"/>
                    </a:lnTo>
                    <a:lnTo>
                      <a:pt x="27" y="88"/>
                    </a:lnTo>
                    <a:lnTo>
                      <a:pt x="27" y="93"/>
                    </a:lnTo>
                    <a:lnTo>
                      <a:pt x="27" y="98"/>
                    </a:lnTo>
                    <a:lnTo>
                      <a:pt x="29" y="103"/>
                    </a:lnTo>
                    <a:lnTo>
                      <a:pt x="29" y="108"/>
                    </a:lnTo>
                    <a:lnTo>
                      <a:pt x="30" y="113"/>
                    </a:lnTo>
                    <a:lnTo>
                      <a:pt x="30" y="118"/>
                    </a:lnTo>
                    <a:lnTo>
                      <a:pt x="30" y="124"/>
                    </a:lnTo>
                    <a:lnTo>
                      <a:pt x="33" y="128"/>
                    </a:lnTo>
                    <a:lnTo>
                      <a:pt x="33" y="134"/>
                    </a:lnTo>
                    <a:lnTo>
                      <a:pt x="33" y="138"/>
                    </a:lnTo>
                    <a:lnTo>
                      <a:pt x="33" y="144"/>
                    </a:lnTo>
                    <a:lnTo>
                      <a:pt x="33" y="148"/>
                    </a:lnTo>
                    <a:lnTo>
                      <a:pt x="33" y="154"/>
                    </a:lnTo>
                    <a:lnTo>
                      <a:pt x="33" y="159"/>
                    </a:lnTo>
                    <a:lnTo>
                      <a:pt x="33" y="164"/>
                    </a:lnTo>
                    <a:lnTo>
                      <a:pt x="33" y="169"/>
                    </a:lnTo>
                    <a:lnTo>
                      <a:pt x="33" y="174"/>
                    </a:lnTo>
                    <a:lnTo>
                      <a:pt x="33" y="179"/>
                    </a:lnTo>
                    <a:lnTo>
                      <a:pt x="30" y="185"/>
                    </a:lnTo>
                    <a:lnTo>
                      <a:pt x="30" y="189"/>
                    </a:lnTo>
                    <a:lnTo>
                      <a:pt x="30" y="195"/>
                    </a:lnTo>
                    <a:lnTo>
                      <a:pt x="30" y="199"/>
                    </a:lnTo>
                    <a:lnTo>
                      <a:pt x="29" y="205"/>
                    </a:lnTo>
                    <a:lnTo>
                      <a:pt x="27" y="209"/>
                    </a:lnTo>
                    <a:lnTo>
                      <a:pt x="26" y="215"/>
                    </a:lnTo>
                    <a:lnTo>
                      <a:pt x="20" y="220"/>
                    </a:lnTo>
                    <a:lnTo>
                      <a:pt x="16" y="220"/>
                    </a:lnTo>
                    <a:lnTo>
                      <a:pt x="11" y="216"/>
                    </a:lnTo>
                    <a:lnTo>
                      <a:pt x="6" y="215"/>
                    </a:lnTo>
                    <a:lnTo>
                      <a:pt x="1" y="213"/>
                    </a:lnTo>
                    <a:lnTo>
                      <a:pt x="1" y="208"/>
                    </a:lnTo>
                    <a:lnTo>
                      <a:pt x="3" y="212"/>
                    </a:lnTo>
                    <a:lnTo>
                      <a:pt x="1" y="206"/>
                    </a:lnTo>
                    <a:lnTo>
                      <a:pt x="3" y="206"/>
                    </a:lnTo>
                    <a:lnTo>
                      <a:pt x="1" y="203"/>
                    </a:lnTo>
                    <a:lnTo>
                      <a:pt x="0" y="198"/>
                    </a:lnTo>
                    <a:lnTo>
                      <a:pt x="0" y="201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67" name="Rectangle 93"/>
            <p:cNvSpPr>
              <a:spLocks noChangeArrowheads="1"/>
            </p:cNvSpPr>
            <p:nvPr/>
          </p:nvSpPr>
          <p:spPr bwMode="auto">
            <a:xfrm>
              <a:off x="2003" y="2422"/>
              <a:ext cx="397" cy="28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37968" name="Freeform 94"/>
            <p:cNvSpPr>
              <a:spLocks/>
            </p:cNvSpPr>
            <p:nvPr/>
          </p:nvSpPr>
          <p:spPr bwMode="auto">
            <a:xfrm>
              <a:off x="1895" y="2520"/>
              <a:ext cx="62" cy="121"/>
            </a:xfrm>
            <a:custGeom>
              <a:avLst/>
              <a:gdLst>
                <a:gd name="T0" fmla="*/ 0 w 62"/>
                <a:gd name="T1" fmla="*/ 0 h 121"/>
                <a:gd name="T2" fmla="*/ 6 w 62"/>
                <a:gd name="T3" fmla="*/ 2 h 121"/>
                <a:gd name="T4" fmla="*/ 7 w 62"/>
                <a:gd name="T5" fmla="*/ 6 h 121"/>
                <a:gd name="T6" fmla="*/ 11 w 62"/>
                <a:gd name="T7" fmla="*/ 12 h 121"/>
                <a:gd name="T8" fmla="*/ 14 w 62"/>
                <a:gd name="T9" fmla="*/ 16 h 121"/>
                <a:gd name="T10" fmla="*/ 14 w 62"/>
                <a:gd name="T11" fmla="*/ 22 h 121"/>
                <a:gd name="T12" fmla="*/ 14 w 62"/>
                <a:gd name="T13" fmla="*/ 26 h 121"/>
                <a:gd name="T14" fmla="*/ 14 w 62"/>
                <a:gd name="T15" fmla="*/ 32 h 121"/>
                <a:gd name="T16" fmla="*/ 14 w 62"/>
                <a:gd name="T17" fmla="*/ 38 h 121"/>
                <a:gd name="T18" fmla="*/ 16 w 62"/>
                <a:gd name="T19" fmla="*/ 42 h 121"/>
                <a:gd name="T20" fmla="*/ 16 w 62"/>
                <a:gd name="T21" fmla="*/ 48 h 121"/>
                <a:gd name="T22" fmla="*/ 16 w 62"/>
                <a:gd name="T23" fmla="*/ 52 h 121"/>
                <a:gd name="T24" fmla="*/ 17 w 62"/>
                <a:gd name="T25" fmla="*/ 58 h 121"/>
                <a:gd name="T26" fmla="*/ 17 w 62"/>
                <a:gd name="T27" fmla="*/ 62 h 121"/>
                <a:gd name="T28" fmla="*/ 19 w 62"/>
                <a:gd name="T29" fmla="*/ 68 h 121"/>
                <a:gd name="T30" fmla="*/ 19 w 62"/>
                <a:gd name="T31" fmla="*/ 72 h 121"/>
                <a:gd name="T32" fmla="*/ 21 w 62"/>
                <a:gd name="T33" fmla="*/ 78 h 121"/>
                <a:gd name="T34" fmla="*/ 23 w 62"/>
                <a:gd name="T35" fmla="*/ 82 h 121"/>
                <a:gd name="T36" fmla="*/ 24 w 62"/>
                <a:gd name="T37" fmla="*/ 88 h 121"/>
                <a:gd name="T38" fmla="*/ 27 w 62"/>
                <a:gd name="T39" fmla="*/ 93 h 121"/>
                <a:gd name="T40" fmla="*/ 33 w 62"/>
                <a:gd name="T41" fmla="*/ 96 h 121"/>
                <a:gd name="T42" fmla="*/ 36 w 62"/>
                <a:gd name="T43" fmla="*/ 102 h 121"/>
                <a:gd name="T44" fmla="*/ 37 w 62"/>
                <a:gd name="T45" fmla="*/ 106 h 121"/>
                <a:gd name="T46" fmla="*/ 41 w 62"/>
                <a:gd name="T47" fmla="*/ 112 h 121"/>
                <a:gd name="T48" fmla="*/ 46 w 62"/>
                <a:gd name="T49" fmla="*/ 115 h 121"/>
                <a:gd name="T50" fmla="*/ 49 w 62"/>
                <a:gd name="T51" fmla="*/ 120 h 121"/>
                <a:gd name="T52" fmla="*/ 54 w 62"/>
                <a:gd name="T53" fmla="*/ 120 h 121"/>
                <a:gd name="T54" fmla="*/ 59 w 62"/>
                <a:gd name="T55" fmla="*/ 120 h 121"/>
                <a:gd name="T56" fmla="*/ 61 w 62"/>
                <a:gd name="T57" fmla="*/ 115 h 121"/>
                <a:gd name="T58" fmla="*/ 61 w 62"/>
                <a:gd name="T59" fmla="*/ 113 h 1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121"/>
                <a:gd name="T92" fmla="*/ 62 w 62"/>
                <a:gd name="T93" fmla="*/ 121 h 1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121">
                  <a:moveTo>
                    <a:pt x="0" y="0"/>
                  </a:moveTo>
                  <a:lnTo>
                    <a:pt x="6" y="2"/>
                  </a:lnTo>
                  <a:lnTo>
                    <a:pt x="7" y="6"/>
                  </a:lnTo>
                  <a:lnTo>
                    <a:pt x="11" y="12"/>
                  </a:lnTo>
                  <a:lnTo>
                    <a:pt x="14" y="16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32"/>
                  </a:lnTo>
                  <a:lnTo>
                    <a:pt x="14" y="38"/>
                  </a:lnTo>
                  <a:lnTo>
                    <a:pt x="16" y="42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7" y="58"/>
                  </a:lnTo>
                  <a:lnTo>
                    <a:pt x="17" y="62"/>
                  </a:lnTo>
                  <a:lnTo>
                    <a:pt x="19" y="68"/>
                  </a:lnTo>
                  <a:lnTo>
                    <a:pt x="19" y="72"/>
                  </a:lnTo>
                  <a:lnTo>
                    <a:pt x="21" y="78"/>
                  </a:lnTo>
                  <a:lnTo>
                    <a:pt x="23" y="82"/>
                  </a:lnTo>
                  <a:lnTo>
                    <a:pt x="24" y="88"/>
                  </a:lnTo>
                  <a:lnTo>
                    <a:pt x="27" y="93"/>
                  </a:lnTo>
                  <a:lnTo>
                    <a:pt x="33" y="96"/>
                  </a:lnTo>
                  <a:lnTo>
                    <a:pt x="36" y="102"/>
                  </a:lnTo>
                  <a:lnTo>
                    <a:pt x="37" y="106"/>
                  </a:lnTo>
                  <a:lnTo>
                    <a:pt x="41" y="112"/>
                  </a:lnTo>
                  <a:lnTo>
                    <a:pt x="46" y="115"/>
                  </a:lnTo>
                  <a:lnTo>
                    <a:pt x="49" y="120"/>
                  </a:lnTo>
                  <a:lnTo>
                    <a:pt x="54" y="120"/>
                  </a:lnTo>
                  <a:lnTo>
                    <a:pt x="59" y="120"/>
                  </a:lnTo>
                  <a:lnTo>
                    <a:pt x="61" y="115"/>
                  </a:lnTo>
                  <a:lnTo>
                    <a:pt x="61" y="113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9" name="Freeform 95"/>
            <p:cNvSpPr>
              <a:spLocks/>
            </p:cNvSpPr>
            <p:nvPr/>
          </p:nvSpPr>
          <p:spPr bwMode="auto">
            <a:xfrm>
              <a:off x="1790" y="2517"/>
              <a:ext cx="106" cy="103"/>
            </a:xfrm>
            <a:custGeom>
              <a:avLst/>
              <a:gdLst>
                <a:gd name="T0" fmla="*/ 105 w 106"/>
                <a:gd name="T1" fmla="*/ 0 h 103"/>
                <a:gd name="T2" fmla="*/ 98 w 106"/>
                <a:gd name="T3" fmla="*/ 0 h 103"/>
                <a:gd name="T4" fmla="*/ 92 w 106"/>
                <a:gd name="T5" fmla="*/ 1 h 103"/>
                <a:gd name="T6" fmla="*/ 88 w 106"/>
                <a:gd name="T7" fmla="*/ 4 h 103"/>
                <a:gd name="T8" fmla="*/ 82 w 106"/>
                <a:gd name="T9" fmla="*/ 7 h 103"/>
                <a:gd name="T10" fmla="*/ 77 w 106"/>
                <a:gd name="T11" fmla="*/ 11 h 103"/>
                <a:gd name="T12" fmla="*/ 72 w 106"/>
                <a:gd name="T13" fmla="*/ 14 h 103"/>
                <a:gd name="T14" fmla="*/ 68 w 106"/>
                <a:gd name="T15" fmla="*/ 20 h 103"/>
                <a:gd name="T16" fmla="*/ 64 w 106"/>
                <a:gd name="T17" fmla="*/ 23 h 103"/>
                <a:gd name="T18" fmla="*/ 58 w 106"/>
                <a:gd name="T19" fmla="*/ 28 h 103"/>
                <a:gd name="T20" fmla="*/ 55 w 106"/>
                <a:gd name="T21" fmla="*/ 34 h 103"/>
                <a:gd name="T22" fmla="*/ 50 w 106"/>
                <a:gd name="T23" fmla="*/ 37 h 103"/>
                <a:gd name="T24" fmla="*/ 48 w 106"/>
                <a:gd name="T25" fmla="*/ 43 h 103"/>
                <a:gd name="T26" fmla="*/ 45 w 106"/>
                <a:gd name="T27" fmla="*/ 47 h 103"/>
                <a:gd name="T28" fmla="*/ 40 w 106"/>
                <a:gd name="T29" fmla="*/ 53 h 103"/>
                <a:gd name="T30" fmla="*/ 38 w 106"/>
                <a:gd name="T31" fmla="*/ 57 h 103"/>
                <a:gd name="T32" fmla="*/ 35 w 106"/>
                <a:gd name="T33" fmla="*/ 63 h 103"/>
                <a:gd name="T34" fmla="*/ 33 w 106"/>
                <a:gd name="T35" fmla="*/ 68 h 103"/>
                <a:gd name="T36" fmla="*/ 30 w 106"/>
                <a:gd name="T37" fmla="*/ 73 h 103"/>
                <a:gd name="T38" fmla="*/ 27 w 106"/>
                <a:gd name="T39" fmla="*/ 78 h 103"/>
                <a:gd name="T40" fmla="*/ 24 w 106"/>
                <a:gd name="T41" fmla="*/ 83 h 103"/>
                <a:gd name="T42" fmla="*/ 20 w 106"/>
                <a:gd name="T43" fmla="*/ 88 h 103"/>
                <a:gd name="T44" fmla="*/ 16 w 106"/>
                <a:gd name="T45" fmla="*/ 94 h 103"/>
                <a:gd name="T46" fmla="*/ 11 w 106"/>
                <a:gd name="T47" fmla="*/ 98 h 103"/>
                <a:gd name="T48" fmla="*/ 6 w 106"/>
                <a:gd name="T49" fmla="*/ 100 h 103"/>
                <a:gd name="T50" fmla="*/ 1 w 106"/>
                <a:gd name="T51" fmla="*/ 102 h 103"/>
                <a:gd name="T52" fmla="*/ 0 w 106"/>
                <a:gd name="T53" fmla="*/ 102 h 103"/>
                <a:gd name="T54" fmla="*/ 3 w 106"/>
                <a:gd name="T55" fmla="*/ 97 h 103"/>
                <a:gd name="T56" fmla="*/ 4 w 106"/>
                <a:gd name="T57" fmla="*/ 97 h 103"/>
                <a:gd name="T58" fmla="*/ 1 w 106"/>
                <a:gd name="T59" fmla="*/ 97 h 1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6"/>
                <a:gd name="T91" fmla="*/ 0 h 103"/>
                <a:gd name="T92" fmla="*/ 106 w 106"/>
                <a:gd name="T93" fmla="*/ 103 h 1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6" h="103">
                  <a:moveTo>
                    <a:pt x="105" y="0"/>
                  </a:moveTo>
                  <a:lnTo>
                    <a:pt x="98" y="0"/>
                  </a:lnTo>
                  <a:lnTo>
                    <a:pt x="92" y="1"/>
                  </a:lnTo>
                  <a:lnTo>
                    <a:pt x="88" y="4"/>
                  </a:lnTo>
                  <a:lnTo>
                    <a:pt x="82" y="7"/>
                  </a:lnTo>
                  <a:lnTo>
                    <a:pt x="77" y="11"/>
                  </a:lnTo>
                  <a:lnTo>
                    <a:pt x="72" y="14"/>
                  </a:lnTo>
                  <a:lnTo>
                    <a:pt x="68" y="20"/>
                  </a:lnTo>
                  <a:lnTo>
                    <a:pt x="64" y="23"/>
                  </a:lnTo>
                  <a:lnTo>
                    <a:pt x="58" y="28"/>
                  </a:lnTo>
                  <a:lnTo>
                    <a:pt x="55" y="34"/>
                  </a:lnTo>
                  <a:lnTo>
                    <a:pt x="50" y="37"/>
                  </a:lnTo>
                  <a:lnTo>
                    <a:pt x="48" y="43"/>
                  </a:lnTo>
                  <a:lnTo>
                    <a:pt x="45" y="47"/>
                  </a:lnTo>
                  <a:lnTo>
                    <a:pt x="40" y="53"/>
                  </a:lnTo>
                  <a:lnTo>
                    <a:pt x="38" y="57"/>
                  </a:lnTo>
                  <a:lnTo>
                    <a:pt x="35" y="63"/>
                  </a:lnTo>
                  <a:lnTo>
                    <a:pt x="33" y="68"/>
                  </a:lnTo>
                  <a:lnTo>
                    <a:pt x="30" y="73"/>
                  </a:lnTo>
                  <a:lnTo>
                    <a:pt x="27" y="78"/>
                  </a:lnTo>
                  <a:lnTo>
                    <a:pt x="24" y="83"/>
                  </a:lnTo>
                  <a:lnTo>
                    <a:pt x="20" y="88"/>
                  </a:lnTo>
                  <a:lnTo>
                    <a:pt x="16" y="94"/>
                  </a:lnTo>
                  <a:lnTo>
                    <a:pt x="11" y="98"/>
                  </a:lnTo>
                  <a:lnTo>
                    <a:pt x="6" y="100"/>
                  </a:lnTo>
                  <a:lnTo>
                    <a:pt x="1" y="102"/>
                  </a:lnTo>
                  <a:lnTo>
                    <a:pt x="0" y="102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1" y="9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0" name="Freeform 96"/>
            <p:cNvSpPr>
              <a:spLocks/>
            </p:cNvSpPr>
            <p:nvPr/>
          </p:nvSpPr>
          <p:spPr bwMode="auto">
            <a:xfrm>
              <a:off x="1220" y="2053"/>
              <a:ext cx="51" cy="92"/>
            </a:xfrm>
            <a:custGeom>
              <a:avLst/>
              <a:gdLst>
                <a:gd name="T0" fmla="*/ 0 w 51"/>
                <a:gd name="T1" fmla="*/ 0 h 92"/>
                <a:gd name="T2" fmla="*/ 0 w 51"/>
                <a:gd name="T3" fmla="*/ 10 h 92"/>
                <a:gd name="T4" fmla="*/ 0 w 51"/>
                <a:gd name="T5" fmla="*/ 15 h 92"/>
                <a:gd name="T6" fmla="*/ 1 w 51"/>
                <a:gd name="T7" fmla="*/ 20 h 92"/>
                <a:gd name="T8" fmla="*/ 3 w 51"/>
                <a:gd name="T9" fmla="*/ 25 h 92"/>
                <a:gd name="T10" fmla="*/ 3 w 51"/>
                <a:gd name="T11" fmla="*/ 30 h 92"/>
                <a:gd name="T12" fmla="*/ 4 w 51"/>
                <a:gd name="T13" fmla="*/ 35 h 92"/>
                <a:gd name="T14" fmla="*/ 6 w 51"/>
                <a:gd name="T15" fmla="*/ 40 h 92"/>
                <a:gd name="T16" fmla="*/ 7 w 51"/>
                <a:gd name="T17" fmla="*/ 46 h 92"/>
                <a:gd name="T18" fmla="*/ 11 w 51"/>
                <a:gd name="T19" fmla="*/ 50 h 92"/>
                <a:gd name="T20" fmla="*/ 14 w 51"/>
                <a:gd name="T21" fmla="*/ 56 h 92"/>
                <a:gd name="T22" fmla="*/ 20 w 51"/>
                <a:gd name="T23" fmla="*/ 60 h 92"/>
                <a:gd name="T24" fmla="*/ 24 w 51"/>
                <a:gd name="T25" fmla="*/ 62 h 92"/>
                <a:gd name="T26" fmla="*/ 27 w 51"/>
                <a:gd name="T27" fmla="*/ 67 h 92"/>
                <a:gd name="T28" fmla="*/ 33 w 51"/>
                <a:gd name="T29" fmla="*/ 70 h 92"/>
                <a:gd name="T30" fmla="*/ 37 w 51"/>
                <a:gd name="T31" fmla="*/ 74 h 92"/>
                <a:gd name="T32" fmla="*/ 41 w 51"/>
                <a:gd name="T33" fmla="*/ 79 h 92"/>
                <a:gd name="T34" fmla="*/ 46 w 51"/>
                <a:gd name="T35" fmla="*/ 84 h 92"/>
                <a:gd name="T36" fmla="*/ 50 w 51"/>
                <a:gd name="T37" fmla="*/ 89 h 92"/>
                <a:gd name="T38" fmla="*/ 47 w 51"/>
                <a:gd name="T39" fmla="*/ 91 h 92"/>
                <a:gd name="T40" fmla="*/ 46 w 51"/>
                <a:gd name="T41" fmla="*/ 87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92"/>
                <a:gd name="T65" fmla="*/ 51 w 51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92">
                  <a:moveTo>
                    <a:pt x="0" y="0"/>
                  </a:moveTo>
                  <a:lnTo>
                    <a:pt x="0" y="10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3" y="25"/>
                  </a:lnTo>
                  <a:lnTo>
                    <a:pt x="3" y="30"/>
                  </a:lnTo>
                  <a:lnTo>
                    <a:pt x="4" y="35"/>
                  </a:lnTo>
                  <a:lnTo>
                    <a:pt x="6" y="40"/>
                  </a:lnTo>
                  <a:lnTo>
                    <a:pt x="7" y="46"/>
                  </a:lnTo>
                  <a:lnTo>
                    <a:pt x="11" y="50"/>
                  </a:lnTo>
                  <a:lnTo>
                    <a:pt x="14" y="56"/>
                  </a:lnTo>
                  <a:lnTo>
                    <a:pt x="20" y="60"/>
                  </a:lnTo>
                  <a:lnTo>
                    <a:pt x="24" y="62"/>
                  </a:lnTo>
                  <a:lnTo>
                    <a:pt x="27" y="67"/>
                  </a:lnTo>
                  <a:lnTo>
                    <a:pt x="33" y="70"/>
                  </a:lnTo>
                  <a:lnTo>
                    <a:pt x="37" y="74"/>
                  </a:lnTo>
                  <a:lnTo>
                    <a:pt x="41" y="79"/>
                  </a:lnTo>
                  <a:lnTo>
                    <a:pt x="46" y="84"/>
                  </a:lnTo>
                  <a:lnTo>
                    <a:pt x="50" y="89"/>
                  </a:lnTo>
                  <a:lnTo>
                    <a:pt x="47" y="91"/>
                  </a:lnTo>
                  <a:lnTo>
                    <a:pt x="46" y="87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1" name="Freeform 97"/>
            <p:cNvSpPr>
              <a:spLocks/>
            </p:cNvSpPr>
            <p:nvPr/>
          </p:nvSpPr>
          <p:spPr bwMode="auto">
            <a:xfrm>
              <a:off x="1354" y="2319"/>
              <a:ext cx="89" cy="127"/>
            </a:xfrm>
            <a:custGeom>
              <a:avLst/>
              <a:gdLst>
                <a:gd name="T0" fmla="*/ 0 w 89"/>
                <a:gd name="T1" fmla="*/ 0 h 127"/>
                <a:gd name="T2" fmla="*/ 6 w 89"/>
                <a:gd name="T3" fmla="*/ 2 h 127"/>
                <a:gd name="T4" fmla="*/ 4 w 89"/>
                <a:gd name="T5" fmla="*/ 6 h 127"/>
                <a:gd name="T6" fmla="*/ 4 w 89"/>
                <a:gd name="T7" fmla="*/ 12 h 127"/>
                <a:gd name="T8" fmla="*/ 4 w 89"/>
                <a:gd name="T9" fmla="*/ 17 h 127"/>
                <a:gd name="T10" fmla="*/ 6 w 89"/>
                <a:gd name="T11" fmla="*/ 22 h 127"/>
                <a:gd name="T12" fmla="*/ 6 w 89"/>
                <a:gd name="T13" fmla="*/ 27 h 127"/>
                <a:gd name="T14" fmla="*/ 6 w 89"/>
                <a:gd name="T15" fmla="*/ 32 h 127"/>
                <a:gd name="T16" fmla="*/ 6 w 89"/>
                <a:gd name="T17" fmla="*/ 37 h 127"/>
                <a:gd name="T18" fmla="*/ 7 w 89"/>
                <a:gd name="T19" fmla="*/ 43 h 127"/>
                <a:gd name="T20" fmla="*/ 7 w 89"/>
                <a:gd name="T21" fmla="*/ 47 h 127"/>
                <a:gd name="T22" fmla="*/ 7 w 89"/>
                <a:gd name="T23" fmla="*/ 53 h 127"/>
                <a:gd name="T24" fmla="*/ 10 w 89"/>
                <a:gd name="T25" fmla="*/ 57 h 127"/>
                <a:gd name="T26" fmla="*/ 10 w 89"/>
                <a:gd name="T27" fmla="*/ 63 h 127"/>
                <a:gd name="T28" fmla="*/ 10 w 89"/>
                <a:gd name="T29" fmla="*/ 68 h 127"/>
                <a:gd name="T30" fmla="*/ 11 w 89"/>
                <a:gd name="T31" fmla="*/ 73 h 127"/>
                <a:gd name="T32" fmla="*/ 11 w 89"/>
                <a:gd name="T33" fmla="*/ 78 h 127"/>
                <a:gd name="T34" fmla="*/ 11 w 89"/>
                <a:gd name="T35" fmla="*/ 84 h 127"/>
                <a:gd name="T36" fmla="*/ 11 w 89"/>
                <a:gd name="T37" fmla="*/ 88 h 127"/>
                <a:gd name="T38" fmla="*/ 11 w 89"/>
                <a:gd name="T39" fmla="*/ 94 h 127"/>
                <a:gd name="T40" fmla="*/ 13 w 89"/>
                <a:gd name="T41" fmla="*/ 98 h 127"/>
                <a:gd name="T42" fmla="*/ 13 w 89"/>
                <a:gd name="T43" fmla="*/ 104 h 127"/>
                <a:gd name="T44" fmla="*/ 14 w 89"/>
                <a:gd name="T45" fmla="*/ 108 h 127"/>
                <a:gd name="T46" fmla="*/ 16 w 89"/>
                <a:gd name="T47" fmla="*/ 114 h 127"/>
                <a:gd name="T48" fmla="*/ 18 w 89"/>
                <a:gd name="T49" fmla="*/ 119 h 127"/>
                <a:gd name="T50" fmla="*/ 23 w 89"/>
                <a:gd name="T51" fmla="*/ 121 h 127"/>
                <a:gd name="T52" fmla="*/ 28 w 89"/>
                <a:gd name="T53" fmla="*/ 124 h 127"/>
                <a:gd name="T54" fmla="*/ 33 w 89"/>
                <a:gd name="T55" fmla="*/ 126 h 127"/>
                <a:gd name="T56" fmla="*/ 38 w 89"/>
                <a:gd name="T57" fmla="*/ 124 h 127"/>
                <a:gd name="T58" fmla="*/ 44 w 89"/>
                <a:gd name="T59" fmla="*/ 121 h 127"/>
                <a:gd name="T60" fmla="*/ 47 w 89"/>
                <a:gd name="T61" fmla="*/ 115 h 127"/>
                <a:gd name="T62" fmla="*/ 50 w 89"/>
                <a:gd name="T63" fmla="*/ 111 h 127"/>
                <a:gd name="T64" fmla="*/ 54 w 89"/>
                <a:gd name="T65" fmla="*/ 105 h 127"/>
                <a:gd name="T66" fmla="*/ 57 w 89"/>
                <a:gd name="T67" fmla="*/ 101 h 127"/>
                <a:gd name="T68" fmla="*/ 62 w 89"/>
                <a:gd name="T69" fmla="*/ 97 h 127"/>
                <a:gd name="T70" fmla="*/ 65 w 89"/>
                <a:gd name="T71" fmla="*/ 91 h 127"/>
                <a:gd name="T72" fmla="*/ 71 w 89"/>
                <a:gd name="T73" fmla="*/ 88 h 127"/>
                <a:gd name="T74" fmla="*/ 75 w 89"/>
                <a:gd name="T75" fmla="*/ 85 h 127"/>
                <a:gd name="T76" fmla="*/ 81 w 89"/>
                <a:gd name="T77" fmla="*/ 81 h 127"/>
                <a:gd name="T78" fmla="*/ 85 w 89"/>
                <a:gd name="T79" fmla="*/ 80 h 127"/>
                <a:gd name="T80" fmla="*/ 85 w 89"/>
                <a:gd name="T81" fmla="*/ 74 h 127"/>
                <a:gd name="T82" fmla="*/ 84 w 89"/>
                <a:gd name="T83" fmla="*/ 78 h 127"/>
                <a:gd name="T84" fmla="*/ 88 w 89"/>
                <a:gd name="T85" fmla="*/ 78 h 1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9"/>
                <a:gd name="T130" fmla="*/ 0 h 127"/>
                <a:gd name="T131" fmla="*/ 89 w 89"/>
                <a:gd name="T132" fmla="*/ 127 h 1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9" h="127">
                  <a:moveTo>
                    <a:pt x="0" y="0"/>
                  </a:moveTo>
                  <a:lnTo>
                    <a:pt x="6" y="2"/>
                  </a:lnTo>
                  <a:lnTo>
                    <a:pt x="4" y="6"/>
                  </a:lnTo>
                  <a:lnTo>
                    <a:pt x="4" y="12"/>
                  </a:lnTo>
                  <a:lnTo>
                    <a:pt x="4" y="17"/>
                  </a:lnTo>
                  <a:lnTo>
                    <a:pt x="6" y="22"/>
                  </a:lnTo>
                  <a:lnTo>
                    <a:pt x="6" y="27"/>
                  </a:lnTo>
                  <a:lnTo>
                    <a:pt x="6" y="32"/>
                  </a:lnTo>
                  <a:lnTo>
                    <a:pt x="6" y="37"/>
                  </a:lnTo>
                  <a:lnTo>
                    <a:pt x="7" y="43"/>
                  </a:lnTo>
                  <a:lnTo>
                    <a:pt x="7" y="47"/>
                  </a:lnTo>
                  <a:lnTo>
                    <a:pt x="7" y="53"/>
                  </a:lnTo>
                  <a:lnTo>
                    <a:pt x="10" y="57"/>
                  </a:lnTo>
                  <a:lnTo>
                    <a:pt x="10" y="63"/>
                  </a:lnTo>
                  <a:lnTo>
                    <a:pt x="10" y="68"/>
                  </a:lnTo>
                  <a:lnTo>
                    <a:pt x="11" y="73"/>
                  </a:lnTo>
                  <a:lnTo>
                    <a:pt x="11" y="78"/>
                  </a:lnTo>
                  <a:lnTo>
                    <a:pt x="11" y="84"/>
                  </a:lnTo>
                  <a:lnTo>
                    <a:pt x="11" y="88"/>
                  </a:lnTo>
                  <a:lnTo>
                    <a:pt x="11" y="94"/>
                  </a:lnTo>
                  <a:lnTo>
                    <a:pt x="13" y="98"/>
                  </a:lnTo>
                  <a:lnTo>
                    <a:pt x="13" y="104"/>
                  </a:lnTo>
                  <a:lnTo>
                    <a:pt x="14" y="108"/>
                  </a:lnTo>
                  <a:lnTo>
                    <a:pt x="16" y="114"/>
                  </a:lnTo>
                  <a:lnTo>
                    <a:pt x="18" y="119"/>
                  </a:lnTo>
                  <a:lnTo>
                    <a:pt x="23" y="121"/>
                  </a:lnTo>
                  <a:lnTo>
                    <a:pt x="28" y="124"/>
                  </a:lnTo>
                  <a:lnTo>
                    <a:pt x="33" y="126"/>
                  </a:lnTo>
                  <a:lnTo>
                    <a:pt x="38" y="124"/>
                  </a:lnTo>
                  <a:lnTo>
                    <a:pt x="44" y="121"/>
                  </a:lnTo>
                  <a:lnTo>
                    <a:pt x="47" y="115"/>
                  </a:lnTo>
                  <a:lnTo>
                    <a:pt x="50" y="111"/>
                  </a:lnTo>
                  <a:lnTo>
                    <a:pt x="54" y="105"/>
                  </a:lnTo>
                  <a:lnTo>
                    <a:pt x="57" y="101"/>
                  </a:lnTo>
                  <a:lnTo>
                    <a:pt x="62" y="97"/>
                  </a:lnTo>
                  <a:lnTo>
                    <a:pt x="65" y="91"/>
                  </a:lnTo>
                  <a:lnTo>
                    <a:pt x="71" y="88"/>
                  </a:lnTo>
                  <a:lnTo>
                    <a:pt x="75" y="85"/>
                  </a:lnTo>
                  <a:lnTo>
                    <a:pt x="81" y="81"/>
                  </a:lnTo>
                  <a:lnTo>
                    <a:pt x="85" y="80"/>
                  </a:lnTo>
                  <a:lnTo>
                    <a:pt x="85" y="74"/>
                  </a:lnTo>
                  <a:lnTo>
                    <a:pt x="84" y="78"/>
                  </a:lnTo>
                  <a:lnTo>
                    <a:pt x="88" y="78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2" name="Freeform 98"/>
            <p:cNvSpPr>
              <a:spLocks/>
            </p:cNvSpPr>
            <p:nvPr/>
          </p:nvSpPr>
          <p:spPr bwMode="auto">
            <a:xfrm>
              <a:off x="1445" y="2397"/>
              <a:ext cx="122" cy="125"/>
            </a:xfrm>
            <a:custGeom>
              <a:avLst/>
              <a:gdLst>
                <a:gd name="T0" fmla="*/ 0 w 122"/>
                <a:gd name="T1" fmla="*/ 0 h 125"/>
                <a:gd name="T2" fmla="*/ 6 w 122"/>
                <a:gd name="T3" fmla="*/ 3 h 125"/>
                <a:gd name="T4" fmla="*/ 11 w 122"/>
                <a:gd name="T5" fmla="*/ 5 h 125"/>
                <a:gd name="T6" fmla="*/ 14 w 122"/>
                <a:gd name="T7" fmla="*/ 10 h 125"/>
                <a:gd name="T8" fmla="*/ 16 w 122"/>
                <a:gd name="T9" fmla="*/ 15 h 125"/>
                <a:gd name="T10" fmla="*/ 17 w 122"/>
                <a:gd name="T11" fmla="*/ 20 h 125"/>
                <a:gd name="T12" fmla="*/ 17 w 122"/>
                <a:gd name="T13" fmla="*/ 25 h 125"/>
                <a:gd name="T14" fmla="*/ 17 w 122"/>
                <a:gd name="T15" fmla="*/ 30 h 125"/>
                <a:gd name="T16" fmla="*/ 20 w 122"/>
                <a:gd name="T17" fmla="*/ 36 h 125"/>
                <a:gd name="T18" fmla="*/ 20 w 122"/>
                <a:gd name="T19" fmla="*/ 40 h 125"/>
                <a:gd name="T20" fmla="*/ 20 w 122"/>
                <a:gd name="T21" fmla="*/ 46 h 125"/>
                <a:gd name="T22" fmla="*/ 21 w 122"/>
                <a:gd name="T23" fmla="*/ 50 h 125"/>
                <a:gd name="T24" fmla="*/ 21 w 122"/>
                <a:gd name="T25" fmla="*/ 56 h 125"/>
                <a:gd name="T26" fmla="*/ 23 w 122"/>
                <a:gd name="T27" fmla="*/ 60 h 125"/>
                <a:gd name="T28" fmla="*/ 24 w 122"/>
                <a:gd name="T29" fmla="*/ 66 h 125"/>
                <a:gd name="T30" fmla="*/ 26 w 122"/>
                <a:gd name="T31" fmla="*/ 71 h 125"/>
                <a:gd name="T32" fmla="*/ 26 w 122"/>
                <a:gd name="T33" fmla="*/ 76 h 125"/>
                <a:gd name="T34" fmla="*/ 28 w 122"/>
                <a:gd name="T35" fmla="*/ 81 h 125"/>
                <a:gd name="T36" fmla="*/ 30 w 122"/>
                <a:gd name="T37" fmla="*/ 86 h 125"/>
                <a:gd name="T38" fmla="*/ 30 w 122"/>
                <a:gd name="T39" fmla="*/ 91 h 125"/>
                <a:gd name="T40" fmla="*/ 31 w 122"/>
                <a:gd name="T41" fmla="*/ 96 h 125"/>
                <a:gd name="T42" fmla="*/ 31 w 122"/>
                <a:gd name="T43" fmla="*/ 101 h 125"/>
                <a:gd name="T44" fmla="*/ 34 w 122"/>
                <a:gd name="T45" fmla="*/ 107 h 125"/>
                <a:gd name="T46" fmla="*/ 38 w 122"/>
                <a:gd name="T47" fmla="*/ 111 h 125"/>
                <a:gd name="T48" fmla="*/ 43 w 122"/>
                <a:gd name="T49" fmla="*/ 117 h 125"/>
                <a:gd name="T50" fmla="*/ 48 w 122"/>
                <a:gd name="T51" fmla="*/ 118 h 125"/>
                <a:gd name="T52" fmla="*/ 53 w 122"/>
                <a:gd name="T53" fmla="*/ 121 h 125"/>
                <a:gd name="T54" fmla="*/ 58 w 122"/>
                <a:gd name="T55" fmla="*/ 124 h 125"/>
                <a:gd name="T56" fmla="*/ 61 w 122"/>
                <a:gd name="T57" fmla="*/ 118 h 125"/>
                <a:gd name="T58" fmla="*/ 67 w 122"/>
                <a:gd name="T59" fmla="*/ 114 h 125"/>
                <a:gd name="T60" fmla="*/ 71 w 122"/>
                <a:gd name="T61" fmla="*/ 110 h 125"/>
                <a:gd name="T62" fmla="*/ 75 w 122"/>
                <a:gd name="T63" fmla="*/ 104 h 125"/>
                <a:gd name="T64" fmla="*/ 77 w 122"/>
                <a:gd name="T65" fmla="*/ 100 h 125"/>
                <a:gd name="T66" fmla="*/ 80 w 122"/>
                <a:gd name="T67" fmla="*/ 94 h 125"/>
                <a:gd name="T68" fmla="*/ 84 w 122"/>
                <a:gd name="T69" fmla="*/ 90 h 125"/>
                <a:gd name="T70" fmla="*/ 85 w 122"/>
                <a:gd name="T71" fmla="*/ 84 h 125"/>
                <a:gd name="T72" fmla="*/ 88 w 122"/>
                <a:gd name="T73" fmla="*/ 80 h 125"/>
                <a:gd name="T74" fmla="*/ 90 w 122"/>
                <a:gd name="T75" fmla="*/ 74 h 125"/>
                <a:gd name="T76" fmla="*/ 94 w 122"/>
                <a:gd name="T77" fmla="*/ 69 h 125"/>
                <a:gd name="T78" fmla="*/ 97 w 122"/>
                <a:gd name="T79" fmla="*/ 64 h 125"/>
                <a:gd name="T80" fmla="*/ 100 w 122"/>
                <a:gd name="T81" fmla="*/ 59 h 125"/>
                <a:gd name="T82" fmla="*/ 105 w 122"/>
                <a:gd name="T83" fmla="*/ 56 h 125"/>
                <a:gd name="T84" fmla="*/ 110 w 122"/>
                <a:gd name="T85" fmla="*/ 52 h 125"/>
                <a:gd name="T86" fmla="*/ 115 w 122"/>
                <a:gd name="T87" fmla="*/ 54 h 125"/>
                <a:gd name="T88" fmla="*/ 121 w 122"/>
                <a:gd name="T89" fmla="*/ 56 h 125"/>
                <a:gd name="T90" fmla="*/ 118 w 122"/>
                <a:gd name="T91" fmla="*/ 56 h 125"/>
                <a:gd name="T92" fmla="*/ 117 w 122"/>
                <a:gd name="T93" fmla="*/ 60 h 1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2"/>
                <a:gd name="T142" fmla="*/ 0 h 125"/>
                <a:gd name="T143" fmla="*/ 122 w 122"/>
                <a:gd name="T144" fmla="*/ 125 h 1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2" h="125">
                  <a:moveTo>
                    <a:pt x="0" y="0"/>
                  </a:moveTo>
                  <a:lnTo>
                    <a:pt x="6" y="3"/>
                  </a:lnTo>
                  <a:lnTo>
                    <a:pt x="11" y="5"/>
                  </a:lnTo>
                  <a:lnTo>
                    <a:pt x="14" y="10"/>
                  </a:lnTo>
                  <a:lnTo>
                    <a:pt x="16" y="15"/>
                  </a:lnTo>
                  <a:lnTo>
                    <a:pt x="17" y="20"/>
                  </a:lnTo>
                  <a:lnTo>
                    <a:pt x="17" y="25"/>
                  </a:lnTo>
                  <a:lnTo>
                    <a:pt x="17" y="30"/>
                  </a:lnTo>
                  <a:lnTo>
                    <a:pt x="20" y="36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1" y="50"/>
                  </a:lnTo>
                  <a:lnTo>
                    <a:pt x="21" y="56"/>
                  </a:lnTo>
                  <a:lnTo>
                    <a:pt x="23" y="60"/>
                  </a:lnTo>
                  <a:lnTo>
                    <a:pt x="24" y="66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28" y="81"/>
                  </a:lnTo>
                  <a:lnTo>
                    <a:pt x="30" y="86"/>
                  </a:lnTo>
                  <a:lnTo>
                    <a:pt x="30" y="91"/>
                  </a:lnTo>
                  <a:lnTo>
                    <a:pt x="31" y="96"/>
                  </a:lnTo>
                  <a:lnTo>
                    <a:pt x="31" y="101"/>
                  </a:lnTo>
                  <a:lnTo>
                    <a:pt x="34" y="107"/>
                  </a:lnTo>
                  <a:lnTo>
                    <a:pt x="38" y="111"/>
                  </a:lnTo>
                  <a:lnTo>
                    <a:pt x="43" y="117"/>
                  </a:lnTo>
                  <a:lnTo>
                    <a:pt x="48" y="118"/>
                  </a:lnTo>
                  <a:lnTo>
                    <a:pt x="53" y="121"/>
                  </a:lnTo>
                  <a:lnTo>
                    <a:pt x="58" y="124"/>
                  </a:lnTo>
                  <a:lnTo>
                    <a:pt x="61" y="118"/>
                  </a:lnTo>
                  <a:lnTo>
                    <a:pt x="67" y="114"/>
                  </a:lnTo>
                  <a:lnTo>
                    <a:pt x="71" y="110"/>
                  </a:lnTo>
                  <a:lnTo>
                    <a:pt x="75" y="104"/>
                  </a:lnTo>
                  <a:lnTo>
                    <a:pt x="77" y="100"/>
                  </a:lnTo>
                  <a:lnTo>
                    <a:pt x="80" y="94"/>
                  </a:lnTo>
                  <a:lnTo>
                    <a:pt x="84" y="90"/>
                  </a:lnTo>
                  <a:lnTo>
                    <a:pt x="85" y="84"/>
                  </a:lnTo>
                  <a:lnTo>
                    <a:pt x="88" y="80"/>
                  </a:lnTo>
                  <a:lnTo>
                    <a:pt x="90" y="74"/>
                  </a:lnTo>
                  <a:lnTo>
                    <a:pt x="94" y="69"/>
                  </a:lnTo>
                  <a:lnTo>
                    <a:pt x="97" y="64"/>
                  </a:lnTo>
                  <a:lnTo>
                    <a:pt x="100" y="59"/>
                  </a:lnTo>
                  <a:lnTo>
                    <a:pt x="105" y="56"/>
                  </a:lnTo>
                  <a:lnTo>
                    <a:pt x="110" y="52"/>
                  </a:lnTo>
                  <a:lnTo>
                    <a:pt x="115" y="54"/>
                  </a:lnTo>
                  <a:lnTo>
                    <a:pt x="121" y="56"/>
                  </a:lnTo>
                  <a:lnTo>
                    <a:pt x="118" y="56"/>
                  </a:lnTo>
                  <a:lnTo>
                    <a:pt x="117" y="6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3" name="Freeform 99"/>
            <p:cNvSpPr>
              <a:spLocks/>
            </p:cNvSpPr>
            <p:nvPr/>
          </p:nvSpPr>
          <p:spPr bwMode="auto">
            <a:xfrm>
              <a:off x="1573" y="2454"/>
              <a:ext cx="46" cy="118"/>
            </a:xfrm>
            <a:custGeom>
              <a:avLst/>
              <a:gdLst>
                <a:gd name="T0" fmla="*/ 0 w 46"/>
                <a:gd name="T1" fmla="*/ 0 h 118"/>
                <a:gd name="T2" fmla="*/ 0 w 46"/>
                <a:gd name="T3" fmla="*/ 6 h 118"/>
                <a:gd name="T4" fmla="*/ 3 w 46"/>
                <a:gd name="T5" fmla="*/ 12 h 118"/>
                <a:gd name="T6" fmla="*/ 6 w 46"/>
                <a:gd name="T7" fmla="*/ 17 h 118"/>
                <a:gd name="T8" fmla="*/ 7 w 46"/>
                <a:gd name="T9" fmla="*/ 22 h 118"/>
                <a:gd name="T10" fmla="*/ 10 w 46"/>
                <a:gd name="T11" fmla="*/ 27 h 118"/>
                <a:gd name="T12" fmla="*/ 11 w 46"/>
                <a:gd name="T13" fmla="*/ 32 h 118"/>
                <a:gd name="T14" fmla="*/ 11 w 46"/>
                <a:gd name="T15" fmla="*/ 37 h 118"/>
                <a:gd name="T16" fmla="*/ 11 w 46"/>
                <a:gd name="T17" fmla="*/ 43 h 118"/>
                <a:gd name="T18" fmla="*/ 11 w 46"/>
                <a:gd name="T19" fmla="*/ 47 h 118"/>
                <a:gd name="T20" fmla="*/ 13 w 46"/>
                <a:gd name="T21" fmla="*/ 53 h 118"/>
                <a:gd name="T22" fmla="*/ 14 w 46"/>
                <a:gd name="T23" fmla="*/ 57 h 118"/>
                <a:gd name="T24" fmla="*/ 16 w 46"/>
                <a:gd name="T25" fmla="*/ 63 h 118"/>
                <a:gd name="T26" fmla="*/ 16 w 46"/>
                <a:gd name="T27" fmla="*/ 68 h 118"/>
                <a:gd name="T28" fmla="*/ 18 w 46"/>
                <a:gd name="T29" fmla="*/ 73 h 118"/>
                <a:gd name="T30" fmla="*/ 18 w 46"/>
                <a:gd name="T31" fmla="*/ 78 h 118"/>
                <a:gd name="T32" fmla="*/ 18 w 46"/>
                <a:gd name="T33" fmla="*/ 84 h 118"/>
                <a:gd name="T34" fmla="*/ 18 w 46"/>
                <a:gd name="T35" fmla="*/ 88 h 118"/>
                <a:gd name="T36" fmla="*/ 20 w 46"/>
                <a:gd name="T37" fmla="*/ 94 h 118"/>
                <a:gd name="T38" fmla="*/ 21 w 46"/>
                <a:gd name="T39" fmla="*/ 99 h 118"/>
                <a:gd name="T40" fmla="*/ 23 w 46"/>
                <a:gd name="T41" fmla="*/ 104 h 118"/>
                <a:gd name="T42" fmla="*/ 27 w 46"/>
                <a:gd name="T43" fmla="*/ 110 h 118"/>
                <a:gd name="T44" fmla="*/ 31 w 46"/>
                <a:gd name="T45" fmla="*/ 113 h 118"/>
                <a:gd name="T46" fmla="*/ 37 w 46"/>
                <a:gd name="T47" fmla="*/ 117 h 118"/>
                <a:gd name="T48" fmla="*/ 41 w 46"/>
                <a:gd name="T49" fmla="*/ 114 h 118"/>
                <a:gd name="T50" fmla="*/ 45 w 46"/>
                <a:gd name="T51" fmla="*/ 114 h 118"/>
                <a:gd name="T52" fmla="*/ 43 w 46"/>
                <a:gd name="T53" fmla="*/ 110 h 118"/>
                <a:gd name="T54" fmla="*/ 45 w 46"/>
                <a:gd name="T55" fmla="*/ 111 h 118"/>
                <a:gd name="T56" fmla="*/ 40 w 46"/>
                <a:gd name="T57" fmla="*/ 111 h 118"/>
                <a:gd name="T58" fmla="*/ 38 w 46"/>
                <a:gd name="T59" fmla="*/ 111 h 1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"/>
                <a:gd name="T91" fmla="*/ 0 h 118"/>
                <a:gd name="T92" fmla="*/ 46 w 46"/>
                <a:gd name="T93" fmla="*/ 118 h 11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" h="118">
                  <a:moveTo>
                    <a:pt x="0" y="0"/>
                  </a:moveTo>
                  <a:lnTo>
                    <a:pt x="0" y="6"/>
                  </a:lnTo>
                  <a:lnTo>
                    <a:pt x="3" y="12"/>
                  </a:lnTo>
                  <a:lnTo>
                    <a:pt x="6" y="17"/>
                  </a:lnTo>
                  <a:lnTo>
                    <a:pt x="7" y="22"/>
                  </a:lnTo>
                  <a:lnTo>
                    <a:pt x="10" y="27"/>
                  </a:lnTo>
                  <a:lnTo>
                    <a:pt x="11" y="32"/>
                  </a:lnTo>
                  <a:lnTo>
                    <a:pt x="11" y="37"/>
                  </a:lnTo>
                  <a:lnTo>
                    <a:pt x="11" y="43"/>
                  </a:lnTo>
                  <a:lnTo>
                    <a:pt x="11" y="47"/>
                  </a:lnTo>
                  <a:lnTo>
                    <a:pt x="13" y="53"/>
                  </a:lnTo>
                  <a:lnTo>
                    <a:pt x="14" y="57"/>
                  </a:lnTo>
                  <a:lnTo>
                    <a:pt x="16" y="63"/>
                  </a:lnTo>
                  <a:lnTo>
                    <a:pt x="16" y="68"/>
                  </a:lnTo>
                  <a:lnTo>
                    <a:pt x="18" y="73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18" y="88"/>
                  </a:lnTo>
                  <a:lnTo>
                    <a:pt x="20" y="94"/>
                  </a:lnTo>
                  <a:lnTo>
                    <a:pt x="21" y="99"/>
                  </a:lnTo>
                  <a:lnTo>
                    <a:pt x="23" y="104"/>
                  </a:lnTo>
                  <a:lnTo>
                    <a:pt x="27" y="110"/>
                  </a:lnTo>
                  <a:lnTo>
                    <a:pt x="31" y="113"/>
                  </a:lnTo>
                  <a:lnTo>
                    <a:pt x="37" y="117"/>
                  </a:lnTo>
                  <a:lnTo>
                    <a:pt x="41" y="114"/>
                  </a:lnTo>
                  <a:lnTo>
                    <a:pt x="45" y="114"/>
                  </a:lnTo>
                  <a:lnTo>
                    <a:pt x="43" y="110"/>
                  </a:lnTo>
                  <a:lnTo>
                    <a:pt x="45" y="111"/>
                  </a:lnTo>
                  <a:lnTo>
                    <a:pt x="40" y="111"/>
                  </a:lnTo>
                  <a:lnTo>
                    <a:pt x="38" y="111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4" name="Freeform 100"/>
            <p:cNvSpPr>
              <a:spLocks/>
            </p:cNvSpPr>
            <p:nvPr/>
          </p:nvSpPr>
          <p:spPr bwMode="auto">
            <a:xfrm>
              <a:off x="1725" y="2490"/>
              <a:ext cx="67" cy="130"/>
            </a:xfrm>
            <a:custGeom>
              <a:avLst/>
              <a:gdLst>
                <a:gd name="T0" fmla="*/ 0 w 67"/>
                <a:gd name="T1" fmla="*/ 0 h 130"/>
                <a:gd name="T2" fmla="*/ 6 w 67"/>
                <a:gd name="T3" fmla="*/ 4 h 130"/>
                <a:gd name="T4" fmla="*/ 10 w 67"/>
                <a:gd name="T5" fmla="*/ 10 h 130"/>
                <a:gd name="T6" fmla="*/ 13 w 67"/>
                <a:gd name="T7" fmla="*/ 14 h 130"/>
                <a:gd name="T8" fmla="*/ 15 w 67"/>
                <a:gd name="T9" fmla="*/ 20 h 130"/>
                <a:gd name="T10" fmla="*/ 19 w 67"/>
                <a:gd name="T11" fmla="*/ 24 h 130"/>
                <a:gd name="T12" fmla="*/ 20 w 67"/>
                <a:gd name="T13" fmla="*/ 30 h 130"/>
                <a:gd name="T14" fmla="*/ 20 w 67"/>
                <a:gd name="T15" fmla="*/ 35 h 130"/>
                <a:gd name="T16" fmla="*/ 20 w 67"/>
                <a:gd name="T17" fmla="*/ 40 h 130"/>
                <a:gd name="T18" fmla="*/ 22 w 67"/>
                <a:gd name="T19" fmla="*/ 45 h 130"/>
                <a:gd name="T20" fmla="*/ 23 w 67"/>
                <a:gd name="T21" fmla="*/ 50 h 130"/>
                <a:gd name="T22" fmla="*/ 23 w 67"/>
                <a:gd name="T23" fmla="*/ 55 h 130"/>
                <a:gd name="T24" fmla="*/ 25 w 67"/>
                <a:gd name="T25" fmla="*/ 61 h 130"/>
                <a:gd name="T26" fmla="*/ 25 w 67"/>
                <a:gd name="T27" fmla="*/ 66 h 130"/>
                <a:gd name="T28" fmla="*/ 26 w 67"/>
                <a:gd name="T29" fmla="*/ 71 h 130"/>
                <a:gd name="T30" fmla="*/ 26 w 67"/>
                <a:gd name="T31" fmla="*/ 76 h 130"/>
                <a:gd name="T32" fmla="*/ 29 w 67"/>
                <a:gd name="T33" fmla="*/ 81 h 130"/>
                <a:gd name="T34" fmla="*/ 30 w 67"/>
                <a:gd name="T35" fmla="*/ 87 h 130"/>
                <a:gd name="T36" fmla="*/ 32 w 67"/>
                <a:gd name="T37" fmla="*/ 91 h 130"/>
                <a:gd name="T38" fmla="*/ 33 w 67"/>
                <a:gd name="T39" fmla="*/ 97 h 130"/>
                <a:gd name="T40" fmla="*/ 33 w 67"/>
                <a:gd name="T41" fmla="*/ 101 h 130"/>
                <a:gd name="T42" fmla="*/ 36 w 67"/>
                <a:gd name="T43" fmla="*/ 107 h 130"/>
                <a:gd name="T44" fmla="*/ 40 w 67"/>
                <a:gd name="T45" fmla="*/ 112 h 130"/>
                <a:gd name="T46" fmla="*/ 42 w 67"/>
                <a:gd name="T47" fmla="*/ 117 h 130"/>
                <a:gd name="T48" fmla="*/ 43 w 67"/>
                <a:gd name="T49" fmla="*/ 122 h 130"/>
                <a:gd name="T50" fmla="*/ 49 w 67"/>
                <a:gd name="T51" fmla="*/ 124 h 130"/>
                <a:gd name="T52" fmla="*/ 52 w 67"/>
                <a:gd name="T53" fmla="*/ 129 h 130"/>
                <a:gd name="T54" fmla="*/ 57 w 67"/>
                <a:gd name="T55" fmla="*/ 129 h 130"/>
                <a:gd name="T56" fmla="*/ 62 w 67"/>
                <a:gd name="T57" fmla="*/ 129 h 130"/>
                <a:gd name="T58" fmla="*/ 66 w 67"/>
                <a:gd name="T59" fmla="*/ 129 h 130"/>
                <a:gd name="T60" fmla="*/ 63 w 67"/>
                <a:gd name="T61" fmla="*/ 124 h 130"/>
                <a:gd name="T62" fmla="*/ 62 w 67"/>
                <a:gd name="T63" fmla="*/ 124 h 130"/>
                <a:gd name="T64" fmla="*/ 60 w 67"/>
                <a:gd name="T65" fmla="*/ 125 h 130"/>
                <a:gd name="T66" fmla="*/ 57 w 67"/>
                <a:gd name="T67" fmla="*/ 124 h 1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"/>
                <a:gd name="T103" fmla="*/ 0 h 130"/>
                <a:gd name="T104" fmla="*/ 67 w 67"/>
                <a:gd name="T105" fmla="*/ 130 h 1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" h="130">
                  <a:moveTo>
                    <a:pt x="0" y="0"/>
                  </a:moveTo>
                  <a:lnTo>
                    <a:pt x="6" y="4"/>
                  </a:lnTo>
                  <a:lnTo>
                    <a:pt x="10" y="10"/>
                  </a:lnTo>
                  <a:lnTo>
                    <a:pt x="13" y="14"/>
                  </a:lnTo>
                  <a:lnTo>
                    <a:pt x="15" y="20"/>
                  </a:lnTo>
                  <a:lnTo>
                    <a:pt x="19" y="24"/>
                  </a:lnTo>
                  <a:lnTo>
                    <a:pt x="20" y="30"/>
                  </a:lnTo>
                  <a:lnTo>
                    <a:pt x="20" y="35"/>
                  </a:lnTo>
                  <a:lnTo>
                    <a:pt x="20" y="40"/>
                  </a:lnTo>
                  <a:lnTo>
                    <a:pt x="22" y="45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5" y="61"/>
                  </a:lnTo>
                  <a:lnTo>
                    <a:pt x="25" y="66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29" y="81"/>
                  </a:lnTo>
                  <a:lnTo>
                    <a:pt x="30" y="87"/>
                  </a:lnTo>
                  <a:lnTo>
                    <a:pt x="32" y="91"/>
                  </a:lnTo>
                  <a:lnTo>
                    <a:pt x="33" y="97"/>
                  </a:lnTo>
                  <a:lnTo>
                    <a:pt x="33" y="101"/>
                  </a:lnTo>
                  <a:lnTo>
                    <a:pt x="36" y="107"/>
                  </a:lnTo>
                  <a:lnTo>
                    <a:pt x="40" y="112"/>
                  </a:lnTo>
                  <a:lnTo>
                    <a:pt x="42" y="117"/>
                  </a:lnTo>
                  <a:lnTo>
                    <a:pt x="43" y="122"/>
                  </a:lnTo>
                  <a:lnTo>
                    <a:pt x="49" y="124"/>
                  </a:lnTo>
                  <a:lnTo>
                    <a:pt x="52" y="129"/>
                  </a:lnTo>
                  <a:lnTo>
                    <a:pt x="57" y="129"/>
                  </a:lnTo>
                  <a:lnTo>
                    <a:pt x="62" y="129"/>
                  </a:lnTo>
                  <a:lnTo>
                    <a:pt x="66" y="129"/>
                  </a:lnTo>
                  <a:lnTo>
                    <a:pt x="63" y="124"/>
                  </a:lnTo>
                  <a:lnTo>
                    <a:pt x="62" y="124"/>
                  </a:lnTo>
                  <a:lnTo>
                    <a:pt x="60" y="125"/>
                  </a:lnTo>
                  <a:lnTo>
                    <a:pt x="57" y="124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5" name="Freeform 101"/>
            <p:cNvSpPr>
              <a:spLocks/>
            </p:cNvSpPr>
            <p:nvPr/>
          </p:nvSpPr>
          <p:spPr bwMode="auto">
            <a:xfrm>
              <a:off x="1626" y="2490"/>
              <a:ext cx="103" cy="82"/>
            </a:xfrm>
            <a:custGeom>
              <a:avLst/>
              <a:gdLst>
                <a:gd name="T0" fmla="*/ 102 w 103"/>
                <a:gd name="T1" fmla="*/ 3 h 82"/>
                <a:gd name="T2" fmla="*/ 95 w 103"/>
                <a:gd name="T3" fmla="*/ 0 h 82"/>
                <a:gd name="T4" fmla="*/ 91 w 103"/>
                <a:gd name="T5" fmla="*/ 4 h 82"/>
                <a:gd name="T6" fmla="*/ 87 w 103"/>
                <a:gd name="T7" fmla="*/ 6 h 82"/>
                <a:gd name="T8" fmla="*/ 84 w 103"/>
                <a:gd name="T9" fmla="*/ 11 h 82"/>
                <a:gd name="T10" fmla="*/ 78 w 103"/>
                <a:gd name="T11" fmla="*/ 13 h 82"/>
                <a:gd name="T12" fmla="*/ 75 w 103"/>
                <a:gd name="T13" fmla="*/ 18 h 82"/>
                <a:gd name="T14" fmla="*/ 70 w 103"/>
                <a:gd name="T15" fmla="*/ 20 h 82"/>
                <a:gd name="T16" fmla="*/ 65 w 103"/>
                <a:gd name="T17" fmla="*/ 23 h 82"/>
                <a:gd name="T18" fmla="*/ 60 w 103"/>
                <a:gd name="T19" fmla="*/ 28 h 82"/>
                <a:gd name="T20" fmla="*/ 57 w 103"/>
                <a:gd name="T21" fmla="*/ 34 h 82"/>
                <a:gd name="T22" fmla="*/ 51 w 103"/>
                <a:gd name="T23" fmla="*/ 37 h 82"/>
                <a:gd name="T24" fmla="*/ 48 w 103"/>
                <a:gd name="T25" fmla="*/ 42 h 82"/>
                <a:gd name="T26" fmla="*/ 43 w 103"/>
                <a:gd name="T27" fmla="*/ 45 h 82"/>
                <a:gd name="T28" fmla="*/ 40 w 103"/>
                <a:gd name="T29" fmla="*/ 51 h 82"/>
                <a:gd name="T30" fmla="*/ 34 w 103"/>
                <a:gd name="T31" fmla="*/ 54 h 82"/>
                <a:gd name="T32" fmla="*/ 30 w 103"/>
                <a:gd name="T33" fmla="*/ 59 h 82"/>
                <a:gd name="T34" fmla="*/ 26 w 103"/>
                <a:gd name="T35" fmla="*/ 63 h 82"/>
                <a:gd name="T36" fmla="*/ 21 w 103"/>
                <a:gd name="T37" fmla="*/ 67 h 82"/>
                <a:gd name="T38" fmla="*/ 16 w 103"/>
                <a:gd name="T39" fmla="*/ 70 h 82"/>
                <a:gd name="T40" fmla="*/ 11 w 103"/>
                <a:gd name="T41" fmla="*/ 74 h 82"/>
                <a:gd name="T42" fmla="*/ 6 w 103"/>
                <a:gd name="T43" fmla="*/ 75 h 82"/>
                <a:gd name="T44" fmla="*/ 1 w 103"/>
                <a:gd name="T45" fmla="*/ 77 h 82"/>
                <a:gd name="T46" fmla="*/ 1 w 103"/>
                <a:gd name="T47" fmla="*/ 75 h 82"/>
                <a:gd name="T48" fmla="*/ 0 w 103"/>
                <a:gd name="T49" fmla="*/ 81 h 82"/>
                <a:gd name="T50" fmla="*/ 1 w 103"/>
                <a:gd name="T51" fmla="*/ 78 h 82"/>
                <a:gd name="T52" fmla="*/ 3 w 103"/>
                <a:gd name="T53" fmla="*/ 74 h 82"/>
                <a:gd name="T54" fmla="*/ 1 w 103"/>
                <a:gd name="T55" fmla="*/ 75 h 82"/>
                <a:gd name="T56" fmla="*/ 4 w 103"/>
                <a:gd name="T57" fmla="*/ 65 h 82"/>
                <a:gd name="T58" fmla="*/ 4 w 103"/>
                <a:gd name="T59" fmla="*/ 71 h 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3"/>
                <a:gd name="T91" fmla="*/ 0 h 82"/>
                <a:gd name="T92" fmla="*/ 103 w 103"/>
                <a:gd name="T93" fmla="*/ 82 h 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3" h="82">
                  <a:moveTo>
                    <a:pt x="102" y="3"/>
                  </a:moveTo>
                  <a:lnTo>
                    <a:pt x="95" y="0"/>
                  </a:lnTo>
                  <a:lnTo>
                    <a:pt x="91" y="4"/>
                  </a:lnTo>
                  <a:lnTo>
                    <a:pt x="87" y="6"/>
                  </a:lnTo>
                  <a:lnTo>
                    <a:pt x="84" y="11"/>
                  </a:lnTo>
                  <a:lnTo>
                    <a:pt x="78" y="13"/>
                  </a:lnTo>
                  <a:lnTo>
                    <a:pt x="75" y="18"/>
                  </a:lnTo>
                  <a:lnTo>
                    <a:pt x="70" y="20"/>
                  </a:lnTo>
                  <a:lnTo>
                    <a:pt x="65" y="23"/>
                  </a:lnTo>
                  <a:lnTo>
                    <a:pt x="60" y="28"/>
                  </a:lnTo>
                  <a:lnTo>
                    <a:pt x="57" y="34"/>
                  </a:lnTo>
                  <a:lnTo>
                    <a:pt x="51" y="37"/>
                  </a:lnTo>
                  <a:lnTo>
                    <a:pt x="48" y="42"/>
                  </a:lnTo>
                  <a:lnTo>
                    <a:pt x="43" y="45"/>
                  </a:lnTo>
                  <a:lnTo>
                    <a:pt x="40" y="51"/>
                  </a:lnTo>
                  <a:lnTo>
                    <a:pt x="34" y="54"/>
                  </a:lnTo>
                  <a:lnTo>
                    <a:pt x="30" y="59"/>
                  </a:lnTo>
                  <a:lnTo>
                    <a:pt x="26" y="63"/>
                  </a:lnTo>
                  <a:lnTo>
                    <a:pt x="21" y="67"/>
                  </a:lnTo>
                  <a:lnTo>
                    <a:pt x="16" y="70"/>
                  </a:lnTo>
                  <a:lnTo>
                    <a:pt x="11" y="74"/>
                  </a:lnTo>
                  <a:lnTo>
                    <a:pt x="6" y="75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0" y="81"/>
                  </a:lnTo>
                  <a:lnTo>
                    <a:pt x="1" y="78"/>
                  </a:lnTo>
                  <a:lnTo>
                    <a:pt x="3" y="74"/>
                  </a:lnTo>
                  <a:lnTo>
                    <a:pt x="1" y="75"/>
                  </a:lnTo>
                  <a:lnTo>
                    <a:pt x="4" y="65"/>
                  </a:lnTo>
                  <a:lnTo>
                    <a:pt x="4" y="71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Freeform 102"/>
            <p:cNvSpPr>
              <a:spLocks/>
            </p:cNvSpPr>
            <p:nvPr/>
          </p:nvSpPr>
          <p:spPr bwMode="auto">
            <a:xfrm>
              <a:off x="1310" y="2277"/>
              <a:ext cx="46" cy="82"/>
            </a:xfrm>
            <a:custGeom>
              <a:avLst/>
              <a:gdLst>
                <a:gd name="T0" fmla="*/ 45 w 46"/>
                <a:gd name="T1" fmla="*/ 41 h 82"/>
                <a:gd name="T2" fmla="*/ 38 w 46"/>
                <a:gd name="T3" fmla="*/ 47 h 82"/>
                <a:gd name="T4" fmla="*/ 33 w 46"/>
                <a:gd name="T5" fmla="*/ 50 h 82"/>
                <a:gd name="T6" fmla="*/ 31 w 46"/>
                <a:gd name="T7" fmla="*/ 55 h 82"/>
                <a:gd name="T8" fmla="*/ 27 w 46"/>
                <a:gd name="T9" fmla="*/ 58 h 82"/>
                <a:gd name="T10" fmla="*/ 24 w 46"/>
                <a:gd name="T11" fmla="*/ 64 h 82"/>
                <a:gd name="T12" fmla="*/ 23 w 46"/>
                <a:gd name="T13" fmla="*/ 68 h 82"/>
                <a:gd name="T14" fmla="*/ 20 w 46"/>
                <a:gd name="T15" fmla="*/ 74 h 82"/>
                <a:gd name="T16" fmla="*/ 14 w 46"/>
                <a:gd name="T17" fmla="*/ 77 h 82"/>
                <a:gd name="T18" fmla="*/ 10 w 46"/>
                <a:gd name="T19" fmla="*/ 81 h 82"/>
                <a:gd name="T20" fmla="*/ 4 w 46"/>
                <a:gd name="T21" fmla="*/ 81 h 82"/>
                <a:gd name="T22" fmla="*/ 3 w 46"/>
                <a:gd name="T23" fmla="*/ 75 h 82"/>
                <a:gd name="T24" fmla="*/ 3 w 46"/>
                <a:gd name="T25" fmla="*/ 70 h 82"/>
                <a:gd name="T26" fmla="*/ 4 w 46"/>
                <a:gd name="T27" fmla="*/ 65 h 82"/>
                <a:gd name="T28" fmla="*/ 4 w 46"/>
                <a:gd name="T29" fmla="*/ 60 h 82"/>
                <a:gd name="T30" fmla="*/ 4 w 46"/>
                <a:gd name="T31" fmla="*/ 55 h 82"/>
                <a:gd name="T32" fmla="*/ 3 w 46"/>
                <a:gd name="T33" fmla="*/ 50 h 82"/>
                <a:gd name="T34" fmla="*/ 3 w 46"/>
                <a:gd name="T35" fmla="*/ 45 h 82"/>
                <a:gd name="T36" fmla="*/ 3 w 46"/>
                <a:gd name="T37" fmla="*/ 40 h 82"/>
                <a:gd name="T38" fmla="*/ 3 w 46"/>
                <a:gd name="T39" fmla="*/ 34 h 82"/>
                <a:gd name="T40" fmla="*/ 4 w 46"/>
                <a:gd name="T41" fmla="*/ 30 h 82"/>
                <a:gd name="T42" fmla="*/ 4 w 46"/>
                <a:gd name="T43" fmla="*/ 24 h 82"/>
                <a:gd name="T44" fmla="*/ 3 w 46"/>
                <a:gd name="T45" fmla="*/ 20 h 82"/>
                <a:gd name="T46" fmla="*/ 1 w 46"/>
                <a:gd name="T47" fmla="*/ 14 h 82"/>
                <a:gd name="T48" fmla="*/ 1 w 46"/>
                <a:gd name="T49" fmla="*/ 10 h 82"/>
                <a:gd name="T50" fmla="*/ 0 w 46"/>
                <a:gd name="T51" fmla="*/ 7 h 82"/>
                <a:gd name="T52" fmla="*/ 0 w 46"/>
                <a:gd name="T53" fmla="*/ 11 h 82"/>
                <a:gd name="T54" fmla="*/ 0 w 46"/>
                <a:gd name="T55" fmla="*/ 23 h 82"/>
                <a:gd name="T56" fmla="*/ 0 w 46"/>
                <a:gd name="T57" fmla="*/ 13 h 82"/>
                <a:gd name="T58" fmla="*/ 3 w 46"/>
                <a:gd name="T59" fmla="*/ 0 h 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"/>
                <a:gd name="T91" fmla="*/ 0 h 82"/>
                <a:gd name="T92" fmla="*/ 46 w 46"/>
                <a:gd name="T93" fmla="*/ 82 h 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" h="82">
                  <a:moveTo>
                    <a:pt x="45" y="41"/>
                  </a:moveTo>
                  <a:lnTo>
                    <a:pt x="38" y="47"/>
                  </a:lnTo>
                  <a:lnTo>
                    <a:pt x="33" y="50"/>
                  </a:lnTo>
                  <a:lnTo>
                    <a:pt x="31" y="55"/>
                  </a:lnTo>
                  <a:lnTo>
                    <a:pt x="27" y="58"/>
                  </a:lnTo>
                  <a:lnTo>
                    <a:pt x="24" y="64"/>
                  </a:lnTo>
                  <a:lnTo>
                    <a:pt x="23" y="68"/>
                  </a:lnTo>
                  <a:lnTo>
                    <a:pt x="20" y="74"/>
                  </a:lnTo>
                  <a:lnTo>
                    <a:pt x="14" y="77"/>
                  </a:lnTo>
                  <a:lnTo>
                    <a:pt x="10" y="81"/>
                  </a:lnTo>
                  <a:lnTo>
                    <a:pt x="4" y="81"/>
                  </a:lnTo>
                  <a:lnTo>
                    <a:pt x="3" y="75"/>
                  </a:lnTo>
                  <a:lnTo>
                    <a:pt x="3" y="70"/>
                  </a:lnTo>
                  <a:lnTo>
                    <a:pt x="4" y="65"/>
                  </a:lnTo>
                  <a:lnTo>
                    <a:pt x="4" y="60"/>
                  </a:lnTo>
                  <a:lnTo>
                    <a:pt x="4" y="55"/>
                  </a:lnTo>
                  <a:lnTo>
                    <a:pt x="3" y="50"/>
                  </a:lnTo>
                  <a:lnTo>
                    <a:pt x="3" y="45"/>
                  </a:lnTo>
                  <a:lnTo>
                    <a:pt x="3" y="40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4" y="24"/>
                  </a:lnTo>
                  <a:lnTo>
                    <a:pt x="3" y="20"/>
                  </a:lnTo>
                  <a:lnTo>
                    <a:pt x="1" y="14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3" y="0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7" name="Freeform 103"/>
            <p:cNvSpPr>
              <a:spLocks/>
            </p:cNvSpPr>
            <p:nvPr/>
          </p:nvSpPr>
          <p:spPr bwMode="auto">
            <a:xfrm>
              <a:off x="1278" y="2243"/>
              <a:ext cx="35" cy="53"/>
            </a:xfrm>
            <a:custGeom>
              <a:avLst/>
              <a:gdLst>
                <a:gd name="T0" fmla="*/ 34 w 35"/>
                <a:gd name="T1" fmla="*/ 32 h 53"/>
                <a:gd name="T2" fmla="*/ 27 w 35"/>
                <a:gd name="T3" fmla="*/ 29 h 53"/>
                <a:gd name="T4" fmla="*/ 22 w 35"/>
                <a:gd name="T5" fmla="*/ 29 h 53"/>
                <a:gd name="T6" fmla="*/ 19 w 35"/>
                <a:gd name="T7" fmla="*/ 35 h 53"/>
                <a:gd name="T8" fmla="*/ 15 w 35"/>
                <a:gd name="T9" fmla="*/ 39 h 53"/>
                <a:gd name="T10" fmla="*/ 13 w 35"/>
                <a:gd name="T11" fmla="*/ 45 h 53"/>
                <a:gd name="T12" fmla="*/ 10 w 35"/>
                <a:gd name="T13" fmla="*/ 49 h 53"/>
                <a:gd name="T14" fmla="*/ 5 w 35"/>
                <a:gd name="T15" fmla="*/ 52 h 53"/>
                <a:gd name="T16" fmla="*/ 2 w 35"/>
                <a:gd name="T17" fmla="*/ 46 h 53"/>
                <a:gd name="T18" fmla="*/ 2 w 35"/>
                <a:gd name="T19" fmla="*/ 42 h 53"/>
                <a:gd name="T20" fmla="*/ 0 w 35"/>
                <a:gd name="T21" fmla="*/ 36 h 53"/>
                <a:gd name="T22" fmla="*/ 2 w 35"/>
                <a:gd name="T23" fmla="*/ 32 h 53"/>
                <a:gd name="T24" fmla="*/ 2 w 35"/>
                <a:gd name="T25" fmla="*/ 26 h 53"/>
                <a:gd name="T26" fmla="*/ 3 w 35"/>
                <a:gd name="T27" fmla="*/ 22 h 53"/>
                <a:gd name="T28" fmla="*/ 5 w 35"/>
                <a:gd name="T29" fmla="*/ 16 h 53"/>
                <a:gd name="T30" fmla="*/ 5 w 35"/>
                <a:gd name="T31" fmla="*/ 12 h 53"/>
                <a:gd name="T32" fmla="*/ 6 w 35"/>
                <a:gd name="T33" fmla="*/ 6 h 53"/>
                <a:gd name="T34" fmla="*/ 6 w 35"/>
                <a:gd name="T35" fmla="*/ 5 h 53"/>
                <a:gd name="T36" fmla="*/ 6 w 35"/>
                <a:gd name="T37" fmla="*/ 0 h 53"/>
                <a:gd name="T38" fmla="*/ 5 w 35"/>
                <a:gd name="T39" fmla="*/ 2 h 53"/>
                <a:gd name="T40" fmla="*/ 3 w 35"/>
                <a:gd name="T41" fmla="*/ 2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53"/>
                <a:gd name="T65" fmla="*/ 35 w 35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53">
                  <a:moveTo>
                    <a:pt x="34" y="32"/>
                  </a:moveTo>
                  <a:lnTo>
                    <a:pt x="27" y="29"/>
                  </a:lnTo>
                  <a:lnTo>
                    <a:pt x="22" y="29"/>
                  </a:lnTo>
                  <a:lnTo>
                    <a:pt x="19" y="35"/>
                  </a:lnTo>
                  <a:lnTo>
                    <a:pt x="15" y="39"/>
                  </a:lnTo>
                  <a:lnTo>
                    <a:pt x="13" y="45"/>
                  </a:lnTo>
                  <a:lnTo>
                    <a:pt x="10" y="49"/>
                  </a:lnTo>
                  <a:lnTo>
                    <a:pt x="5" y="52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5" y="16"/>
                  </a:lnTo>
                  <a:lnTo>
                    <a:pt x="5" y="12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0"/>
                  </a:lnTo>
                  <a:lnTo>
                    <a:pt x="5" y="2"/>
                  </a:lnTo>
                  <a:lnTo>
                    <a:pt x="3" y="2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8" name="Freeform 104"/>
            <p:cNvSpPr>
              <a:spLocks/>
            </p:cNvSpPr>
            <p:nvPr/>
          </p:nvSpPr>
          <p:spPr bwMode="auto">
            <a:xfrm>
              <a:off x="1245" y="2183"/>
              <a:ext cx="40" cy="58"/>
            </a:xfrm>
            <a:custGeom>
              <a:avLst/>
              <a:gdLst>
                <a:gd name="T0" fmla="*/ 39 w 40"/>
                <a:gd name="T1" fmla="*/ 57 h 58"/>
                <a:gd name="T2" fmla="*/ 32 w 40"/>
                <a:gd name="T3" fmla="*/ 53 h 58"/>
                <a:gd name="T4" fmla="*/ 26 w 40"/>
                <a:gd name="T5" fmla="*/ 53 h 58"/>
                <a:gd name="T6" fmla="*/ 22 w 40"/>
                <a:gd name="T7" fmla="*/ 53 h 58"/>
                <a:gd name="T8" fmla="*/ 18 w 40"/>
                <a:gd name="T9" fmla="*/ 48 h 58"/>
                <a:gd name="T10" fmla="*/ 18 w 40"/>
                <a:gd name="T11" fmla="*/ 43 h 58"/>
                <a:gd name="T12" fmla="*/ 23 w 40"/>
                <a:gd name="T13" fmla="*/ 40 h 58"/>
                <a:gd name="T14" fmla="*/ 28 w 40"/>
                <a:gd name="T15" fmla="*/ 36 h 58"/>
                <a:gd name="T16" fmla="*/ 33 w 40"/>
                <a:gd name="T17" fmla="*/ 31 h 58"/>
                <a:gd name="T18" fmla="*/ 35 w 40"/>
                <a:gd name="T19" fmla="*/ 26 h 58"/>
                <a:gd name="T20" fmla="*/ 33 w 40"/>
                <a:gd name="T21" fmla="*/ 21 h 58"/>
                <a:gd name="T22" fmla="*/ 28 w 40"/>
                <a:gd name="T23" fmla="*/ 16 h 58"/>
                <a:gd name="T24" fmla="*/ 23 w 40"/>
                <a:gd name="T25" fmla="*/ 14 h 58"/>
                <a:gd name="T26" fmla="*/ 18 w 40"/>
                <a:gd name="T27" fmla="*/ 13 h 58"/>
                <a:gd name="T28" fmla="*/ 13 w 40"/>
                <a:gd name="T29" fmla="*/ 10 h 58"/>
                <a:gd name="T30" fmla="*/ 8 w 40"/>
                <a:gd name="T31" fmla="*/ 6 h 58"/>
                <a:gd name="T32" fmla="*/ 3 w 40"/>
                <a:gd name="T33" fmla="*/ 4 h 58"/>
                <a:gd name="T34" fmla="*/ 0 w 40"/>
                <a:gd name="T35" fmla="*/ 0 h 58"/>
                <a:gd name="T36" fmla="*/ 0 w 40"/>
                <a:gd name="T37" fmla="*/ 4 h 58"/>
                <a:gd name="T38" fmla="*/ 0 w 40"/>
                <a:gd name="T39" fmla="*/ 10 h 58"/>
                <a:gd name="T40" fmla="*/ 0 w 40"/>
                <a:gd name="T41" fmla="*/ 6 h 58"/>
                <a:gd name="T42" fmla="*/ 2 w 40"/>
                <a:gd name="T43" fmla="*/ 3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58"/>
                <a:gd name="T68" fmla="*/ 40 w 40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58">
                  <a:moveTo>
                    <a:pt x="39" y="57"/>
                  </a:moveTo>
                  <a:lnTo>
                    <a:pt x="32" y="53"/>
                  </a:lnTo>
                  <a:lnTo>
                    <a:pt x="26" y="53"/>
                  </a:lnTo>
                  <a:lnTo>
                    <a:pt x="22" y="53"/>
                  </a:lnTo>
                  <a:lnTo>
                    <a:pt x="18" y="48"/>
                  </a:lnTo>
                  <a:lnTo>
                    <a:pt x="18" y="43"/>
                  </a:lnTo>
                  <a:lnTo>
                    <a:pt x="23" y="40"/>
                  </a:lnTo>
                  <a:lnTo>
                    <a:pt x="28" y="36"/>
                  </a:lnTo>
                  <a:lnTo>
                    <a:pt x="33" y="31"/>
                  </a:lnTo>
                  <a:lnTo>
                    <a:pt x="35" y="26"/>
                  </a:lnTo>
                  <a:lnTo>
                    <a:pt x="33" y="21"/>
                  </a:lnTo>
                  <a:lnTo>
                    <a:pt x="28" y="16"/>
                  </a:lnTo>
                  <a:lnTo>
                    <a:pt x="23" y="14"/>
                  </a:lnTo>
                  <a:lnTo>
                    <a:pt x="18" y="13"/>
                  </a:lnTo>
                  <a:lnTo>
                    <a:pt x="13" y="10"/>
                  </a:lnTo>
                  <a:lnTo>
                    <a:pt x="8" y="6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9" name="Rectangle 105"/>
            <p:cNvSpPr>
              <a:spLocks noChangeArrowheads="1"/>
            </p:cNvSpPr>
            <p:nvPr/>
          </p:nvSpPr>
          <p:spPr bwMode="auto">
            <a:xfrm>
              <a:off x="2003" y="2422"/>
              <a:ext cx="397" cy="28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37980" name="Freeform 106"/>
            <p:cNvSpPr>
              <a:spLocks/>
            </p:cNvSpPr>
            <p:nvPr/>
          </p:nvSpPr>
          <p:spPr bwMode="auto">
            <a:xfrm>
              <a:off x="1895" y="2520"/>
              <a:ext cx="62" cy="121"/>
            </a:xfrm>
            <a:custGeom>
              <a:avLst/>
              <a:gdLst>
                <a:gd name="T0" fmla="*/ 0 w 62"/>
                <a:gd name="T1" fmla="*/ 0 h 121"/>
                <a:gd name="T2" fmla="*/ 6 w 62"/>
                <a:gd name="T3" fmla="*/ 2 h 121"/>
                <a:gd name="T4" fmla="*/ 7 w 62"/>
                <a:gd name="T5" fmla="*/ 6 h 121"/>
                <a:gd name="T6" fmla="*/ 11 w 62"/>
                <a:gd name="T7" fmla="*/ 12 h 121"/>
                <a:gd name="T8" fmla="*/ 14 w 62"/>
                <a:gd name="T9" fmla="*/ 16 h 121"/>
                <a:gd name="T10" fmla="*/ 14 w 62"/>
                <a:gd name="T11" fmla="*/ 22 h 121"/>
                <a:gd name="T12" fmla="*/ 14 w 62"/>
                <a:gd name="T13" fmla="*/ 26 h 121"/>
                <a:gd name="T14" fmla="*/ 14 w 62"/>
                <a:gd name="T15" fmla="*/ 32 h 121"/>
                <a:gd name="T16" fmla="*/ 14 w 62"/>
                <a:gd name="T17" fmla="*/ 38 h 121"/>
                <a:gd name="T18" fmla="*/ 16 w 62"/>
                <a:gd name="T19" fmla="*/ 42 h 121"/>
                <a:gd name="T20" fmla="*/ 16 w 62"/>
                <a:gd name="T21" fmla="*/ 48 h 121"/>
                <a:gd name="T22" fmla="*/ 16 w 62"/>
                <a:gd name="T23" fmla="*/ 52 h 121"/>
                <a:gd name="T24" fmla="*/ 17 w 62"/>
                <a:gd name="T25" fmla="*/ 58 h 121"/>
                <a:gd name="T26" fmla="*/ 17 w 62"/>
                <a:gd name="T27" fmla="*/ 62 h 121"/>
                <a:gd name="T28" fmla="*/ 19 w 62"/>
                <a:gd name="T29" fmla="*/ 68 h 121"/>
                <a:gd name="T30" fmla="*/ 19 w 62"/>
                <a:gd name="T31" fmla="*/ 72 h 121"/>
                <a:gd name="T32" fmla="*/ 21 w 62"/>
                <a:gd name="T33" fmla="*/ 78 h 121"/>
                <a:gd name="T34" fmla="*/ 23 w 62"/>
                <a:gd name="T35" fmla="*/ 82 h 121"/>
                <a:gd name="T36" fmla="*/ 24 w 62"/>
                <a:gd name="T37" fmla="*/ 88 h 121"/>
                <a:gd name="T38" fmla="*/ 27 w 62"/>
                <a:gd name="T39" fmla="*/ 93 h 121"/>
                <a:gd name="T40" fmla="*/ 33 w 62"/>
                <a:gd name="T41" fmla="*/ 96 h 121"/>
                <a:gd name="T42" fmla="*/ 36 w 62"/>
                <a:gd name="T43" fmla="*/ 102 h 121"/>
                <a:gd name="T44" fmla="*/ 37 w 62"/>
                <a:gd name="T45" fmla="*/ 106 h 121"/>
                <a:gd name="T46" fmla="*/ 41 w 62"/>
                <a:gd name="T47" fmla="*/ 112 h 121"/>
                <a:gd name="T48" fmla="*/ 46 w 62"/>
                <a:gd name="T49" fmla="*/ 115 h 121"/>
                <a:gd name="T50" fmla="*/ 49 w 62"/>
                <a:gd name="T51" fmla="*/ 120 h 121"/>
                <a:gd name="T52" fmla="*/ 54 w 62"/>
                <a:gd name="T53" fmla="*/ 120 h 121"/>
                <a:gd name="T54" fmla="*/ 59 w 62"/>
                <a:gd name="T55" fmla="*/ 120 h 121"/>
                <a:gd name="T56" fmla="*/ 61 w 62"/>
                <a:gd name="T57" fmla="*/ 115 h 121"/>
                <a:gd name="T58" fmla="*/ 61 w 62"/>
                <a:gd name="T59" fmla="*/ 113 h 1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"/>
                <a:gd name="T91" fmla="*/ 0 h 121"/>
                <a:gd name="T92" fmla="*/ 62 w 62"/>
                <a:gd name="T93" fmla="*/ 121 h 1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" h="121">
                  <a:moveTo>
                    <a:pt x="0" y="0"/>
                  </a:moveTo>
                  <a:lnTo>
                    <a:pt x="6" y="2"/>
                  </a:lnTo>
                  <a:lnTo>
                    <a:pt x="7" y="6"/>
                  </a:lnTo>
                  <a:lnTo>
                    <a:pt x="11" y="12"/>
                  </a:lnTo>
                  <a:lnTo>
                    <a:pt x="14" y="16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32"/>
                  </a:lnTo>
                  <a:lnTo>
                    <a:pt x="14" y="38"/>
                  </a:lnTo>
                  <a:lnTo>
                    <a:pt x="16" y="42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7" y="58"/>
                  </a:lnTo>
                  <a:lnTo>
                    <a:pt x="17" y="62"/>
                  </a:lnTo>
                  <a:lnTo>
                    <a:pt x="19" y="68"/>
                  </a:lnTo>
                  <a:lnTo>
                    <a:pt x="19" y="72"/>
                  </a:lnTo>
                  <a:lnTo>
                    <a:pt x="21" y="78"/>
                  </a:lnTo>
                  <a:lnTo>
                    <a:pt x="23" y="82"/>
                  </a:lnTo>
                  <a:lnTo>
                    <a:pt x="24" y="88"/>
                  </a:lnTo>
                  <a:lnTo>
                    <a:pt x="27" y="93"/>
                  </a:lnTo>
                  <a:lnTo>
                    <a:pt x="33" y="96"/>
                  </a:lnTo>
                  <a:lnTo>
                    <a:pt x="36" y="102"/>
                  </a:lnTo>
                  <a:lnTo>
                    <a:pt x="37" y="106"/>
                  </a:lnTo>
                  <a:lnTo>
                    <a:pt x="41" y="112"/>
                  </a:lnTo>
                  <a:lnTo>
                    <a:pt x="46" y="115"/>
                  </a:lnTo>
                  <a:lnTo>
                    <a:pt x="49" y="120"/>
                  </a:lnTo>
                  <a:lnTo>
                    <a:pt x="54" y="120"/>
                  </a:lnTo>
                  <a:lnTo>
                    <a:pt x="59" y="120"/>
                  </a:lnTo>
                  <a:lnTo>
                    <a:pt x="61" y="115"/>
                  </a:lnTo>
                  <a:lnTo>
                    <a:pt x="61" y="113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1" name="Freeform 107"/>
            <p:cNvSpPr>
              <a:spLocks/>
            </p:cNvSpPr>
            <p:nvPr/>
          </p:nvSpPr>
          <p:spPr bwMode="auto">
            <a:xfrm>
              <a:off x="1790" y="2517"/>
              <a:ext cx="106" cy="103"/>
            </a:xfrm>
            <a:custGeom>
              <a:avLst/>
              <a:gdLst>
                <a:gd name="T0" fmla="*/ 105 w 106"/>
                <a:gd name="T1" fmla="*/ 0 h 103"/>
                <a:gd name="T2" fmla="*/ 98 w 106"/>
                <a:gd name="T3" fmla="*/ 0 h 103"/>
                <a:gd name="T4" fmla="*/ 92 w 106"/>
                <a:gd name="T5" fmla="*/ 1 h 103"/>
                <a:gd name="T6" fmla="*/ 88 w 106"/>
                <a:gd name="T7" fmla="*/ 4 h 103"/>
                <a:gd name="T8" fmla="*/ 82 w 106"/>
                <a:gd name="T9" fmla="*/ 7 h 103"/>
                <a:gd name="T10" fmla="*/ 77 w 106"/>
                <a:gd name="T11" fmla="*/ 11 h 103"/>
                <a:gd name="T12" fmla="*/ 72 w 106"/>
                <a:gd name="T13" fmla="*/ 14 h 103"/>
                <a:gd name="T14" fmla="*/ 68 w 106"/>
                <a:gd name="T15" fmla="*/ 20 h 103"/>
                <a:gd name="T16" fmla="*/ 64 w 106"/>
                <a:gd name="T17" fmla="*/ 23 h 103"/>
                <a:gd name="T18" fmla="*/ 58 w 106"/>
                <a:gd name="T19" fmla="*/ 28 h 103"/>
                <a:gd name="T20" fmla="*/ 55 w 106"/>
                <a:gd name="T21" fmla="*/ 34 h 103"/>
                <a:gd name="T22" fmla="*/ 50 w 106"/>
                <a:gd name="T23" fmla="*/ 37 h 103"/>
                <a:gd name="T24" fmla="*/ 48 w 106"/>
                <a:gd name="T25" fmla="*/ 43 h 103"/>
                <a:gd name="T26" fmla="*/ 45 w 106"/>
                <a:gd name="T27" fmla="*/ 47 h 103"/>
                <a:gd name="T28" fmla="*/ 40 w 106"/>
                <a:gd name="T29" fmla="*/ 53 h 103"/>
                <a:gd name="T30" fmla="*/ 38 w 106"/>
                <a:gd name="T31" fmla="*/ 57 h 103"/>
                <a:gd name="T32" fmla="*/ 35 w 106"/>
                <a:gd name="T33" fmla="*/ 63 h 103"/>
                <a:gd name="T34" fmla="*/ 33 w 106"/>
                <a:gd name="T35" fmla="*/ 68 h 103"/>
                <a:gd name="T36" fmla="*/ 30 w 106"/>
                <a:gd name="T37" fmla="*/ 73 h 103"/>
                <a:gd name="T38" fmla="*/ 27 w 106"/>
                <a:gd name="T39" fmla="*/ 78 h 103"/>
                <a:gd name="T40" fmla="*/ 24 w 106"/>
                <a:gd name="T41" fmla="*/ 83 h 103"/>
                <a:gd name="T42" fmla="*/ 20 w 106"/>
                <a:gd name="T43" fmla="*/ 88 h 103"/>
                <a:gd name="T44" fmla="*/ 16 w 106"/>
                <a:gd name="T45" fmla="*/ 94 h 103"/>
                <a:gd name="T46" fmla="*/ 11 w 106"/>
                <a:gd name="T47" fmla="*/ 98 h 103"/>
                <a:gd name="T48" fmla="*/ 6 w 106"/>
                <a:gd name="T49" fmla="*/ 100 h 103"/>
                <a:gd name="T50" fmla="*/ 1 w 106"/>
                <a:gd name="T51" fmla="*/ 102 h 103"/>
                <a:gd name="T52" fmla="*/ 0 w 106"/>
                <a:gd name="T53" fmla="*/ 102 h 103"/>
                <a:gd name="T54" fmla="*/ 3 w 106"/>
                <a:gd name="T55" fmla="*/ 97 h 103"/>
                <a:gd name="T56" fmla="*/ 4 w 106"/>
                <a:gd name="T57" fmla="*/ 97 h 103"/>
                <a:gd name="T58" fmla="*/ 1 w 106"/>
                <a:gd name="T59" fmla="*/ 97 h 1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6"/>
                <a:gd name="T91" fmla="*/ 0 h 103"/>
                <a:gd name="T92" fmla="*/ 106 w 106"/>
                <a:gd name="T93" fmla="*/ 103 h 1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6" h="103">
                  <a:moveTo>
                    <a:pt x="105" y="0"/>
                  </a:moveTo>
                  <a:lnTo>
                    <a:pt x="98" y="0"/>
                  </a:lnTo>
                  <a:lnTo>
                    <a:pt x="92" y="1"/>
                  </a:lnTo>
                  <a:lnTo>
                    <a:pt x="88" y="4"/>
                  </a:lnTo>
                  <a:lnTo>
                    <a:pt x="82" y="7"/>
                  </a:lnTo>
                  <a:lnTo>
                    <a:pt x="77" y="11"/>
                  </a:lnTo>
                  <a:lnTo>
                    <a:pt x="72" y="14"/>
                  </a:lnTo>
                  <a:lnTo>
                    <a:pt x="68" y="20"/>
                  </a:lnTo>
                  <a:lnTo>
                    <a:pt x="64" y="23"/>
                  </a:lnTo>
                  <a:lnTo>
                    <a:pt x="58" y="28"/>
                  </a:lnTo>
                  <a:lnTo>
                    <a:pt x="55" y="34"/>
                  </a:lnTo>
                  <a:lnTo>
                    <a:pt x="50" y="37"/>
                  </a:lnTo>
                  <a:lnTo>
                    <a:pt x="48" y="43"/>
                  </a:lnTo>
                  <a:lnTo>
                    <a:pt x="45" y="47"/>
                  </a:lnTo>
                  <a:lnTo>
                    <a:pt x="40" y="53"/>
                  </a:lnTo>
                  <a:lnTo>
                    <a:pt x="38" y="57"/>
                  </a:lnTo>
                  <a:lnTo>
                    <a:pt x="35" y="63"/>
                  </a:lnTo>
                  <a:lnTo>
                    <a:pt x="33" y="68"/>
                  </a:lnTo>
                  <a:lnTo>
                    <a:pt x="30" y="73"/>
                  </a:lnTo>
                  <a:lnTo>
                    <a:pt x="27" y="78"/>
                  </a:lnTo>
                  <a:lnTo>
                    <a:pt x="24" y="83"/>
                  </a:lnTo>
                  <a:lnTo>
                    <a:pt x="20" y="88"/>
                  </a:lnTo>
                  <a:lnTo>
                    <a:pt x="16" y="94"/>
                  </a:lnTo>
                  <a:lnTo>
                    <a:pt x="11" y="98"/>
                  </a:lnTo>
                  <a:lnTo>
                    <a:pt x="6" y="100"/>
                  </a:lnTo>
                  <a:lnTo>
                    <a:pt x="1" y="102"/>
                  </a:lnTo>
                  <a:lnTo>
                    <a:pt x="0" y="102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1" y="97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82" name="Group 108"/>
            <p:cNvGrpSpPr>
              <a:grpSpLocks/>
            </p:cNvGrpSpPr>
            <p:nvPr/>
          </p:nvGrpSpPr>
          <p:grpSpPr bwMode="auto">
            <a:xfrm>
              <a:off x="1220" y="1605"/>
              <a:ext cx="1712" cy="1099"/>
              <a:chOff x="1220" y="1605"/>
              <a:chExt cx="1712" cy="1099"/>
            </a:xfrm>
          </p:grpSpPr>
          <p:sp>
            <p:nvSpPr>
              <p:cNvPr id="37983" name="Freeform 109"/>
              <p:cNvSpPr>
                <a:spLocks/>
              </p:cNvSpPr>
              <p:nvPr/>
            </p:nvSpPr>
            <p:spPr bwMode="auto">
              <a:xfrm>
                <a:off x="2021" y="1606"/>
                <a:ext cx="141" cy="126"/>
              </a:xfrm>
              <a:custGeom>
                <a:avLst/>
                <a:gdLst>
                  <a:gd name="T0" fmla="*/ 140 w 141"/>
                  <a:gd name="T1" fmla="*/ 0 h 126"/>
                  <a:gd name="T2" fmla="*/ 133 w 141"/>
                  <a:gd name="T3" fmla="*/ 1 h 126"/>
                  <a:gd name="T4" fmla="*/ 127 w 141"/>
                  <a:gd name="T5" fmla="*/ 3 h 126"/>
                  <a:gd name="T6" fmla="*/ 123 w 141"/>
                  <a:gd name="T7" fmla="*/ 4 h 126"/>
                  <a:gd name="T8" fmla="*/ 117 w 141"/>
                  <a:gd name="T9" fmla="*/ 6 h 126"/>
                  <a:gd name="T10" fmla="*/ 113 w 141"/>
                  <a:gd name="T11" fmla="*/ 7 h 126"/>
                  <a:gd name="T12" fmla="*/ 107 w 141"/>
                  <a:gd name="T13" fmla="*/ 10 h 126"/>
                  <a:gd name="T14" fmla="*/ 103 w 141"/>
                  <a:gd name="T15" fmla="*/ 13 h 126"/>
                  <a:gd name="T16" fmla="*/ 97 w 141"/>
                  <a:gd name="T17" fmla="*/ 17 h 126"/>
                  <a:gd name="T18" fmla="*/ 93 w 141"/>
                  <a:gd name="T19" fmla="*/ 20 h 126"/>
                  <a:gd name="T20" fmla="*/ 90 w 141"/>
                  <a:gd name="T21" fmla="*/ 25 h 126"/>
                  <a:gd name="T22" fmla="*/ 86 w 141"/>
                  <a:gd name="T23" fmla="*/ 29 h 126"/>
                  <a:gd name="T24" fmla="*/ 83 w 141"/>
                  <a:gd name="T25" fmla="*/ 35 h 126"/>
                  <a:gd name="T26" fmla="*/ 77 w 141"/>
                  <a:gd name="T27" fmla="*/ 36 h 126"/>
                  <a:gd name="T28" fmla="*/ 76 w 141"/>
                  <a:gd name="T29" fmla="*/ 41 h 126"/>
                  <a:gd name="T30" fmla="*/ 73 w 141"/>
                  <a:gd name="T31" fmla="*/ 45 h 126"/>
                  <a:gd name="T32" fmla="*/ 70 w 141"/>
                  <a:gd name="T33" fmla="*/ 51 h 126"/>
                  <a:gd name="T34" fmla="*/ 67 w 141"/>
                  <a:gd name="T35" fmla="*/ 55 h 126"/>
                  <a:gd name="T36" fmla="*/ 66 w 141"/>
                  <a:gd name="T37" fmla="*/ 60 h 126"/>
                  <a:gd name="T38" fmla="*/ 63 w 141"/>
                  <a:gd name="T39" fmla="*/ 65 h 126"/>
                  <a:gd name="T40" fmla="*/ 61 w 141"/>
                  <a:gd name="T41" fmla="*/ 70 h 126"/>
                  <a:gd name="T42" fmla="*/ 57 w 141"/>
                  <a:gd name="T43" fmla="*/ 74 h 126"/>
                  <a:gd name="T44" fmla="*/ 54 w 141"/>
                  <a:gd name="T45" fmla="*/ 80 h 126"/>
                  <a:gd name="T46" fmla="*/ 51 w 141"/>
                  <a:gd name="T47" fmla="*/ 84 h 126"/>
                  <a:gd name="T48" fmla="*/ 47 w 141"/>
                  <a:gd name="T49" fmla="*/ 89 h 126"/>
                  <a:gd name="T50" fmla="*/ 44 w 141"/>
                  <a:gd name="T51" fmla="*/ 94 h 126"/>
                  <a:gd name="T52" fmla="*/ 40 w 141"/>
                  <a:gd name="T53" fmla="*/ 99 h 126"/>
                  <a:gd name="T54" fmla="*/ 36 w 141"/>
                  <a:gd name="T55" fmla="*/ 103 h 126"/>
                  <a:gd name="T56" fmla="*/ 31 w 141"/>
                  <a:gd name="T57" fmla="*/ 106 h 126"/>
                  <a:gd name="T58" fmla="*/ 27 w 141"/>
                  <a:gd name="T59" fmla="*/ 112 h 126"/>
                  <a:gd name="T60" fmla="*/ 23 w 141"/>
                  <a:gd name="T61" fmla="*/ 115 h 126"/>
                  <a:gd name="T62" fmla="*/ 20 w 141"/>
                  <a:gd name="T63" fmla="*/ 119 h 126"/>
                  <a:gd name="T64" fmla="*/ 14 w 141"/>
                  <a:gd name="T65" fmla="*/ 121 h 126"/>
                  <a:gd name="T66" fmla="*/ 10 w 141"/>
                  <a:gd name="T67" fmla="*/ 122 h 126"/>
                  <a:gd name="T68" fmla="*/ 4 w 141"/>
                  <a:gd name="T69" fmla="*/ 125 h 126"/>
                  <a:gd name="T70" fmla="*/ 0 w 141"/>
                  <a:gd name="T71" fmla="*/ 125 h 126"/>
                  <a:gd name="T72" fmla="*/ 3 w 141"/>
                  <a:gd name="T73" fmla="*/ 121 h 12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1"/>
                  <a:gd name="T112" fmla="*/ 0 h 126"/>
                  <a:gd name="T113" fmla="*/ 141 w 141"/>
                  <a:gd name="T114" fmla="*/ 126 h 12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1" h="126">
                    <a:moveTo>
                      <a:pt x="140" y="0"/>
                    </a:moveTo>
                    <a:lnTo>
                      <a:pt x="133" y="1"/>
                    </a:lnTo>
                    <a:lnTo>
                      <a:pt x="127" y="3"/>
                    </a:lnTo>
                    <a:lnTo>
                      <a:pt x="123" y="4"/>
                    </a:lnTo>
                    <a:lnTo>
                      <a:pt x="117" y="6"/>
                    </a:lnTo>
                    <a:lnTo>
                      <a:pt x="113" y="7"/>
                    </a:lnTo>
                    <a:lnTo>
                      <a:pt x="107" y="10"/>
                    </a:lnTo>
                    <a:lnTo>
                      <a:pt x="103" y="13"/>
                    </a:lnTo>
                    <a:lnTo>
                      <a:pt x="97" y="17"/>
                    </a:lnTo>
                    <a:lnTo>
                      <a:pt x="93" y="20"/>
                    </a:lnTo>
                    <a:lnTo>
                      <a:pt x="90" y="25"/>
                    </a:lnTo>
                    <a:lnTo>
                      <a:pt x="86" y="29"/>
                    </a:lnTo>
                    <a:lnTo>
                      <a:pt x="83" y="35"/>
                    </a:lnTo>
                    <a:lnTo>
                      <a:pt x="77" y="36"/>
                    </a:lnTo>
                    <a:lnTo>
                      <a:pt x="76" y="41"/>
                    </a:lnTo>
                    <a:lnTo>
                      <a:pt x="73" y="45"/>
                    </a:lnTo>
                    <a:lnTo>
                      <a:pt x="70" y="51"/>
                    </a:lnTo>
                    <a:lnTo>
                      <a:pt x="67" y="55"/>
                    </a:lnTo>
                    <a:lnTo>
                      <a:pt x="66" y="60"/>
                    </a:lnTo>
                    <a:lnTo>
                      <a:pt x="63" y="65"/>
                    </a:lnTo>
                    <a:lnTo>
                      <a:pt x="61" y="70"/>
                    </a:lnTo>
                    <a:lnTo>
                      <a:pt x="57" y="74"/>
                    </a:lnTo>
                    <a:lnTo>
                      <a:pt x="54" y="80"/>
                    </a:lnTo>
                    <a:lnTo>
                      <a:pt x="51" y="84"/>
                    </a:lnTo>
                    <a:lnTo>
                      <a:pt x="47" y="89"/>
                    </a:lnTo>
                    <a:lnTo>
                      <a:pt x="44" y="94"/>
                    </a:lnTo>
                    <a:lnTo>
                      <a:pt x="40" y="99"/>
                    </a:lnTo>
                    <a:lnTo>
                      <a:pt x="36" y="103"/>
                    </a:lnTo>
                    <a:lnTo>
                      <a:pt x="31" y="106"/>
                    </a:lnTo>
                    <a:lnTo>
                      <a:pt x="27" y="112"/>
                    </a:lnTo>
                    <a:lnTo>
                      <a:pt x="23" y="115"/>
                    </a:lnTo>
                    <a:lnTo>
                      <a:pt x="20" y="119"/>
                    </a:lnTo>
                    <a:lnTo>
                      <a:pt x="14" y="121"/>
                    </a:lnTo>
                    <a:lnTo>
                      <a:pt x="10" y="122"/>
                    </a:lnTo>
                    <a:lnTo>
                      <a:pt x="4" y="125"/>
                    </a:lnTo>
                    <a:lnTo>
                      <a:pt x="0" y="125"/>
                    </a:lnTo>
                    <a:lnTo>
                      <a:pt x="3" y="121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4" name="Freeform 110"/>
              <p:cNvSpPr>
                <a:spLocks/>
              </p:cNvSpPr>
              <p:nvPr/>
            </p:nvSpPr>
            <p:spPr bwMode="auto">
              <a:xfrm>
                <a:off x="1866" y="1626"/>
                <a:ext cx="155" cy="106"/>
              </a:xfrm>
              <a:custGeom>
                <a:avLst/>
                <a:gdLst>
                  <a:gd name="T0" fmla="*/ 154 w 155"/>
                  <a:gd name="T1" fmla="*/ 102 h 106"/>
                  <a:gd name="T2" fmla="*/ 147 w 155"/>
                  <a:gd name="T3" fmla="*/ 99 h 106"/>
                  <a:gd name="T4" fmla="*/ 145 w 155"/>
                  <a:gd name="T5" fmla="*/ 105 h 106"/>
                  <a:gd name="T6" fmla="*/ 140 w 155"/>
                  <a:gd name="T7" fmla="*/ 105 h 106"/>
                  <a:gd name="T8" fmla="*/ 134 w 155"/>
                  <a:gd name="T9" fmla="*/ 105 h 106"/>
                  <a:gd name="T10" fmla="*/ 130 w 155"/>
                  <a:gd name="T11" fmla="*/ 102 h 106"/>
                  <a:gd name="T12" fmla="*/ 124 w 155"/>
                  <a:gd name="T13" fmla="*/ 101 h 106"/>
                  <a:gd name="T14" fmla="*/ 120 w 155"/>
                  <a:gd name="T15" fmla="*/ 98 h 106"/>
                  <a:gd name="T16" fmla="*/ 116 w 155"/>
                  <a:gd name="T17" fmla="*/ 92 h 106"/>
                  <a:gd name="T18" fmla="*/ 111 w 155"/>
                  <a:gd name="T19" fmla="*/ 91 h 106"/>
                  <a:gd name="T20" fmla="*/ 106 w 155"/>
                  <a:gd name="T21" fmla="*/ 85 h 106"/>
                  <a:gd name="T22" fmla="*/ 103 w 155"/>
                  <a:gd name="T23" fmla="*/ 81 h 106"/>
                  <a:gd name="T24" fmla="*/ 97 w 155"/>
                  <a:gd name="T25" fmla="*/ 79 h 106"/>
                  <a:gd name="T26" fmla="*/ 96 w 155"/>
                  <a:gd name="T27" fmla="*/ 74 h 106"/>
                  <a:gd name="T28" fmla="*/ 91 w 155"/>
                  <a:gd name="T29" fmla="*/ 71 h 106"/>
                  <a:gd name="T30" fmla="*/ 89 w 155"/>
                  <a:gd name="T31" fmla="*/ 65 h 106"/>
                  <a:gd name="T32" fmla="*/ 89 w 155"/>
                  <a:gd name="T33" fmla="*/ 60 h 106"/>
                  <a:gd name="T34" fmla="*/ 84 w 155"/>
                  <a:gd name="T35" fmla="*/ 57 h 106"/>
                  <a:gd name="T36" fmla="*/ 79 w 155"/>
                  <a:gd name="T37" fmla="*/ 54 h 106"/>
                  <a:gd name="T38" fmla="*/ 74 w 155"/>
                  <a:gd name="T39" fmla="*/ 50 h 106"/>
                  <a:gd name="T40" fmla="*/ 70 w 155"/>
                  <a:gd name="T41" fmla="*/ 45 h 106"/>
                  <a:gd name="T42" fmla="*/ 69 w 155"/>
                  <a:gd name="T43" fmla="*/ 40 h 106"/>
                  <a:gd name="T44" fmla="*/ 64 w 155"/>
                  <a:gd name="T45" fmla="*/ 35 h 106"/>
                  <a:gd name="T46" fmla="*/ 59 w 155"/>
                  <a:gd name="T47" fmla="*/ 31 h 106"/>
                  <a:gd name="T48" fmla="*/ 53 w 155"/>
                  <a:gd name="T49" fmla="*/ 28 h 106"/>
                  <a:gd name="T50" fmla="*/ 52 w 155"/>
                  <a:gd name="T51" fmla="*/ 23 h 106"/>
                  <a:gd name="T52" fmla="*/ 47 w 155"/>
                  <a:gd name="T53" fmla="*/ 20 h 106"/>
                  <a:gd name="T54" fmla="*/ 43 w 155"/>
                  <a:gd name="T55" fmla="*/ 14 h 106"/>
                  <a:gd name="T56" fmla="*/ 39 w 155"/>
                  <a:gd name="T57" fmla="*/ 11 h 106"/>
                  <a:gd name="T58" fmla="*/ 37 w 155"/>
                  <a:gd name="T59" fmla="*/ 6 h 106"/>
                  <a:gd name="T60" fmla="*/ 0 w 155"/>
                  <a:gd name="T61" fmla="*/ 0 h 106"/>
                  <a:gd name="T62" fmla="*/ 5 w 155"/>
                  <a:gd name="T63" fmla="*/ 0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5"/>
                  <a:gd name="T97" fmla="*/ 0 h 106"/>
                  <a:gd name="T98" fmla="*/ 155 w 155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5" h="106">
                    <a:moveTo>
                      <a:pt x="154" y="102"/>
                    </a:moveTo>
                    <a:lnTo>
                      <a:pt x="147" y="99"/>
                    </a:lnTo>
                    <a:lnTo>
                      <a:pt x="145" y="105"/>
                    </a:lnTo>
                    <a:lnTo>
                      <a:pt x="140" y="105"/>
                    </a:lnTo>
                    <a:lnTo>
                      <a:pt x="134" y="105"/>
                    </a:lnTo>
                    <a:lnTo>
                      <a:pt x="130" y="102"/>
                    </a:lnTo>
                    <a:lnTo>
                      <a:pt x="124" y="101"/>
                    </a:lnTo>
                    <a:lnTo>
                      <a:pt x="120" y="98"/>
                    </a:lnTo>
                    <a:lnTo>
                      <a:pt x="116" y="92"/>
                    </a:lnTo>
                    <a:lnTo>
                      <a:pt x="111" y="91"/>
                    </a:lnTo>
                    <a:lnTo>
                      <a:pt x="106" y="85"/>
                    </a:lnTo>
                    <a:lnTo>
                      <a:pt x="103" y="81"/>
                    </a:lnTo>
                    <a:lnTo>
                      <a:pt x="97" y="79"/>
                    </a:lnTo>
                    <a:lnTo>
                      <a:pt x="96" y="74"/>
                    </a:lnTo>
                    <a:lnTo>
                      <a:pt x="91" y="71"/>
                    </a:lnTo>
                    <a:lnTo>
                      <a:pt x="89" y="65"/>
                    </a:lnTo>
                    <a:lnTo>
                      <a:pt x="89" y="60"/>
                    </a:lnTo>
                    <a:lnTo>
                      <a:pt x="84" y="57"/>
                    </a:lnTo>
                    <a:lnTo>
                      <a:pt x="79" y="54"/>
                    </a:lnTo>
                    <a:lnTo>
                      <a:pt x="74" y="50"/>
                    </a:lnTo>
                    <a:lnTo>
                      <a:pt x="70" y="45"/>
                    </a:lnTo>
                    <a:lnTo>
                      <a:pt x="69" y="40"/>
                    </a:lnTo>
                    <a:lnTo>
                      <a:pt x="64" y="35"/>
                    </a:lnTo>
                    <a:lnTo>
                      <a:pt x="59" y="31"/>
                    </a:lnTo>
                    <a:lnTo>
                      <a:pt x="53" y="28"/>
                    </a:lnTo>
                    <a:lnTo>
                      <a:pt x="52" y="23"/>
                    </a:lnTo>
                    <a:lnTo>
                      <a:pt x="47" y="20"/>
                    </a:lnTo>
                    <a:lnTo>
                      <a:pt x="43" y="14"/>
                    </a:lnTo>
                    <a:lnTo>
                      <a:pt x="39" y="11"/>
                    </a:lnTo>
                    <a:lnTo>
                      <a:pt x="37" y="6"/>
                    </a:ln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5" name="Freeform 111"/>
              <p:cNvSpPr>
                <a:spLocks/>
              </p:cNvSpPr>
              <p:nvPr/>
            </p:nvSpPr>
            <p:spPr bwMode="auto">
              <a:xfrm>
                <a:off x="1746" y="1628"/>
                <a:ext cx="118" cy="154"/>
              </a:xfrm>
              <a:custGeom>
                <a:avLst/>
                <a:gdLst>
                  <a:gd name="T0" fmla="*/ 117 w 118"/>
                  <a:gd name="T1" fmla="*/ 0 h 154"/>
                  <a:gd name="T2" fmla="*/ 110 w 118"/>
                  <a:gd name="T3" fmla="*/ 0 h 154"/>
                  <a:gd name="T4" fmla="*/ 104 w 118"/>
                  <a:gd name="T5" fmla="*/ 2 h 154"/>
                  <a:gd name="T6" fmla="*/ 100 w 118"/>
                  <a:gd name="T7" fmla="*/ 5 h 154"/>
                  <a:gd name="T8" fmla="*/ 94 w 118"/>
                  <a:gd name="T9" fmla="*/ 8 h 154"/>
                  <a:gd name="T10" fmla="*/ 90 w 118"/>
                  <a:gd name="T11" fmla="*/ 12 h 154"/>
                  <a:gd name="T12" fmla="*/ 84 w 118"/>
                  <a:gd name="T13" fmla="*/ 15 h 154"/>
                  <a:gd name="T14" fmla="*/ 79 w 118"/>
                  <a:gd name="T15" fmla="*/ 20 h 154"/>
                  <a:gd name="T16" fmla="*/ 74 w 118"/>
                  <a:gd name="T17" fmla="*/ 23 h 154"/>
                  <a:gd name="T18" fmla="*/ 73 w 118"/>
                  <a:gd name="T19" fmla="*/ 29 h 154"/>
                  <a:gd name="T20" fmla="*/ 69 w 118"/>
                  <a:gd name="T21" fmla="*/ 33 h 154"/>
                  <a:gd name="T22" fmla="*/ 66 w 118"/>
                  <a:gd name="T23" fmla="*/ 39 h 154"/>
                  <a:gd name="T24" fmla="*/ 64 w 118"/>
                  <a:gd name="T25" fmla="*/ 43 h 154"/>
                  <a:gd name="T26" fmla="*/ 60 w 118"/>
                  <a:gd name="T27" fmla="*/ 49 h 154"/>
                  <a:gd name="T28" fmla="*/ 59 w 118"/>
                  <a:gd name="T29" fmla="*/ 53 h 154"/>
                  <a:gd name="T30" fmla="*/ 57 w 118"/>
                  <a:gd name="T31" fmla="*/ 59 h 154"/>
                  <a:gd name="T32" fmla="*/ 54 w 118"/>
                  <a:gd name="T33" fmla="*/ 63 h 154"/>
                  <a:gd name="T34" fmla="*/ 54 w 118"/>
                  <a:gd name="T35" fmla="*/ 69 h 154"/>
                  <a:gd name="T36" fmla="*/ 50 w 118"/>
                  <a:gd name="T37" fmla="*/ 73 h 154"/>
                  <a:gd name="T38" fmla="*/ 49 w 118"/>
                  <a:gd name="T39" fmla="*/ 79 h 154"/>
                  <a:gd name="T40" fmla="*/ 47 w 118"/>
                  <a:gd name="T41" fmla="*/ 83 h 154"/>
                  <a:gd name="T42" fmla="*/ 47 w 118"/>
                  <a:gd name="T43" fmla="*/ 89 h 154"/>
                  <a:gd name="T44" fmla="*/ 46 w 118"/>
                  <a:gd name="T45" fmla="*/ 93 h 154"/>
                  <a:gd name="T46" fmla="*/ 43 w 118"/>
                  <a:gd name="T47" fmla="*/ 99 h 154"/>
                  <a:gd name="T48" fmla="*/ 42 w 118"/>
                  <a:gd name="T49" fmla="*/ 103 h 154"/>
                  <a:gd name="T50" fmla="*/ 40 w 118"/>
                  <a:gd name="T51" fmla="*/ 109 h 154"/>
                  <a:gd name="T52" fmla="*/ 37 w 118"/>
                  <a:gd name="T53" fmla="*/ 113 h 154"/>
                  <a:gd name="T54" fmla="*/ 36 w 118"/>
                  <a:gd name="T55" fmla="*/ 119 h 154"/>
                  <a:gd name="T56" fmla="*/ 32 w 118"/>
                  <a:gd name="T57" fmla="*/ 123 h 154"/>
                  <a:gd name="T58" fmla="*/ 29 w 118"/>
                  <a:gd name="T59" fmla="*/ 129 h 154"/>
                  <a:gd name="T60" fmla="*/ 27 w 118"/>
                  <a:gd name="T61" fmla="*/ 134 h 154"/>
                  <a:gd name="T62" fmla="*/ 23 w 118"/>
                  <a:gd name="T63" fmla="*/ 139 h 154"/>
                  <a:gd name="T64" fmla="*/ 20 w 118"/>
                  <a:gd name="T65" fmla="*/ 144 h 154"/>
                  <a:gd name="T66" fmla="*/ 15 w 118"/>
                  <a:gd name="T67" fmla="*/ 147 h 154"/>
                  <a:gd name="T68" fmla="*/ 10 w 118"/>
                  <a:gd name="T69" fmla="*/ 150 h 154"/>
                  <a:gd name="T70" fmla="*/ 5 w 118"/>
                  <a:gd name="T71" fmla="*/ 150 h 154"/>
                  <a:gd name="T72" fmla="*/ 0 w 118"/>
                  <a:gd name="T73" fmla="*/ 153 h 154"/>
                  <a:gd name="T74" fmla="*/ 0 w 118"/>
                  <a:gd name="T75" fmla="*/ 147 h 154"/>
                  <a:gd name="T76" fmla="*/ 2 w 118"/>
                  <a:gd name="T77" fmla="*/ 146 h 15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8"/>
                  <a:gd name="T118" fmla="*/ 0 h 154"/>
                  <a:gd name="T119" fmla="*/ 118 w 118"/>
                  <a:gd name="T120" fmla="*/ 154 h 15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8" h="154">
                    <a:moveTo>
                      <a:pt x="117" y="0"/>
                    </a:moveTo>
                    <a:lnTo>
                      <a:pt x="110" y="0"/>
                    </a:lnTo>
                    <a:lnTo>
                      <a:pt x="104" y="2"/>
                    </a:lnTo>
                    <a:lnTo>
                      <a:pt x="100" y="5"/>
                    </a:lnTo>
                    <a:lnTo>
                      <a:pt x="94" y="8"/>
                    </a:lnTo>
                    <a:lnTo>
                      <a:pt x="90" y="12"/>
                    </a:lnTo>
                    <a:lnTo>
                      <a:pt x="84" y="15"/>
                    </a:lnTo>
                    <a:lnTo>
                      <a:pt x="79" y="20"/>
                    </a:lnTo>
                    <a:lnTo>
                      <a:pt x="74" y="23"/>
                    </a:lnTo>
                    <a:lnTo>
                      <a:pt x="73" y="29"/>
                    </a:lnTo>
                    <a:lnTo>
                      <a:pt x="69" y="33"/>
                    </a:lnTo>
                    <a:lnTo>
                      <a:pt x="66" y="39"/>
                    </a:lnTo>
                    <a:lnTo>
                      <a:pt x="64" y="43"/>
                    </a:lnTo>
                    <a:lnTo>
                      <a:pt x="60" y="49"/>
                    </a:lnTo>
                    <a:lnTo>
                      <a:pt x="59" y="53"/>
                    </a:lnTo>
                    <a:lnTo>
                      <a:pt x="57" y="59"/>
                    </a:lnTo>
                    <a:lnTo>
                      <a:pt x="54" y="63"/>
                    </a:lnTo>
                    <a:lnTo>
                      <a:pt x="54" y="69"/>
                    </a:lnTo>
                    <a:lnTo>
                      <a:pt x="50" y="73"/>
                    </a:lnTo>
                    <a:lnTo>
                      <a:pt x="49" y="79"/>
                    </a:lnTo>
                    <a:lnTo>
                      <a:pt x="47" y="83"/>
                    </a:lnTo>
                    <a:lnTo>
                      <a:pt x="47" y="89"/>
                    </a:lnTo>
                    <a:lnTo>
                      <a:pt x="46" y="93"/>
                    </a:lnTo>
                    <a:lnTo>
                      <a:pt x="43" y="99"/>
                    </a:lnTo>
                    <a:lnTo>
                      <a:pt x="42" y="103"/>
                    </a:lnTo>
                    <a:lnTo>
                      <a:pt x="40" y="109"/>
                    </a:lnTo>
                    <a:lnTo>
                      <a:pt x="37" y="113"/>
                    </a:lnTo>
                    <a:lnTo>
                      <a:pt x="36" y="119"/>
                    </a:lnTo>
                    <a:lnTo>
                      <a:pt x="32" y="123"/>
                    </a:lnTo>
                    <a:lnTo>
                      <a:pt x="29" y="129"/>
                    </a:lnTo>
                    <a:lnTo>
                      <a:pt x="27" y="134"/>
                    </a:lnTo>
                    <a:lnTo>
                      <a:pt x="23" y="139"/>
                    </a:lnTo>
                    <a:lnTo>
                      <a:pt x="20" y="144"/>
                    </a:lnTo>
                    <a:lnTo>
                      <a:pt x="15" y="147"/>
                    </a:lnTo>
                    <a:lnTo>
                      <a:pt x="10" y="150"/>
                    </a:lnTo>
                    <a:lnTo>
                      <a:pt x="5" y="150"/>
                    </a:lnTo>
                    <a:lnTo>
                      <a:pt x="0" y="153"/>
                    </a:lnTo>
                    <a:lnTo>
                      <a:pt x="0" y="147"/>
                    </a:lnTo>
                    <a:lnTo>
                      <a:pt x="2" y="146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6" name="Freeform 112"/>
              <p:cNvSpPr>
                <a:spLocks/>
              </p:cNvSpPr>
              <p:nvPr/>
            </p:nvSpPr>
            <p:spPr bwMode="auto">
              <a:xfrm>
                <a:off x="1618" y="1678"/>
                <a:ext cx="129" cy="106"/>
              </a:xfrm>
              <a:custGeom>
                <a:avLst/>
                <a:gdLst>
                  <a:gd name="T0" fmla="*/ 128 w 129"/>
                  <a:gd name="T1" fmla="*/ 105 h 106"/>
                  <a:gd name="T2" fmla="*/ 121 w 129"/>
                  <a:gd name="T3" fmla="*/ 100 h 106"/>
                  <a:gd name="T4" fmla="*/ 115 w 129"/>
                  <a:gd name="T5" fmla="*/ 98 h 106"/>
                  <a:gd name="T6" fmla="*/ 111 w 129"/>
                  <a:gd name="T7" fmla="*/ 94 h 106"/>
                  <a:gd name="T8" fmla="*/ 105 w 129"/>
                  <a:gd name="T9" fmla="*/ 91 h 106"/>
                  <a:gd name="T10" fmla="*/ 101 w 129"/>
                  <a:gd name="T11" fmla="*/ 90 h 106"/>
                  <a:gd name="T12" fmla="*/ 95 w 129"/>
                  <a:gd name="T13" fmla="*/ 86 h 106"/>
                  <a:gd name="T14" fmla="*/ 92 w 129"/>
                  <a:gd name="T15" fmla="*/ 81 h 106"/>
                  <a:gd name="T16" fmla="*/ 88 w 129"/>
                  <a:gd name="T17" fmla="*/ 76 h 106"/>
                  <a:gd name="T18" fmla="*/ 87 w 129"/>
                  <a:gd name="T19" fmla="*/ 71 h 106"/>
                  <a:gd name="T20" fmla="*/ 81 w 129"/>
                  <a:gd name="T21" fmla="*/ 67 h 106"/>
                  <a:gd name="T22" fmla="*/ 78 w 129"/>
                  <a:gd name="T23" fmla="*/ 63 h 106"/>
                  <a:gd name="T24" fmla="*/ 74 w 129"/>
                  <a:gd name="T25" fmla="*/ 59 h 106"/>
                  <a:gd name="T26" fmla="*/ 74 w 129"/>
                  <a:gd name="T27" fmla="*/ 54 h 106"/>
                  <a:gd name="T28" fmla="*/ 68 w 129"/>
                  <a:gd name="T29" fmla="*/ 50 h 106"/>
                  <a:gd name="T30" fmla="*/ 67 w 129"/>
                  <a:gd name="T31" fmla="*/ 46 h 106"/>
                  <a:gd name="T32" fmla="*/ 64 w 129"/>
                  <a:gd name="T33" fmla="*/ 40 h 106"/>
                  <a:gd name="T34" fmla="*/ 60 w 129"/>
                  <a:gd name="T35" fmla="*/ 36 h 106"/>
                  <a:gd name="T36" fmla="*/ 58 w 129"/>
                  <a:gd name="T37" fmla="*/ 30 h 106"/>
                  <a:gd name="T38" fmla="*/ 53 w 129"/>
                  <a:gd name="T39" fmla="*/ 25 h 106"/>
                  <a:gd name="T40" fmla="*/ 48 w 129"/>
                  <a:gd name="T41" fmla="*/ 22 h 106"/>
                  <a:gd name="T42" fmla="*/ 43 w 129"/>
                  <a:gd name="T43" fmla="*/ 19 h 106"/>
                  <a:gd name="T44" fmla="*/ 38 w 129"/>
                  <a:gd name="T45" fmla="*/ 16 h 106"/>
                  <a:gd name="T46" fmla="*/ 34 w 129"/>
                  <a:gd name="T47" fmla="*/ 12 h 106"/>
                  <a:gd name="T48" fmla="*/ 30 w 129"/>
                  <a:gd name="T49" fmla="*/ 9 h 106"/>
                  <a:gd name="T50" fmla="*/ 24 w 129"/>
                  <a:gd name="T51" fmla="*/ 5 h 106"/>
                  <a:gd name="T52" fmla="*/ 20 w 129"/>
                  <a:gd name="T53" fmla="*/ 2 h 106"/>
                  <a:gd name="T54" fmla="*/ 14 w 129"/>
                  <a:gd name="T55" fmla="*/ 2 h 106"/>
                  <a:gd name="T56" fmla="*/ 10 w 129"/>
                  <a:gd name="T57" fmla="*/ 0 h 106"/>
                  <a:gd name="T58" fmla="*/ 4 w 129"/>
                  <a:gd name="T59" fmla="*/ 0 h 106"/>
                  <a:gd name="T60" fmla="*/ 0 w 129"/>
                  <a:gd name="T61" fmla="*/ 0 h 106"/>
                  <a:gd name="T62" fmla="*/ 3 w 129"/>
                  <a:gd name="T63" fmla="*/ 9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9"/>
                  <a:gd name="T97" fmla="*/ 0 h 106"/>
                  <a:gd name="T98" fmla="*/ 129 w 129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9" h="106">
                    <a:moveTo>
                      <a:pt x="128" y="105"/>
                    </a:moveTo>
                    <a:lnTo>
                      <a:pt x="121" y="100"/>
                    </a:lnTo>
                    <a:lnTo>
                      <a:pt x="115" y="98"/>
                    </a:lnTo>
                    <a:lnTo>
                      <a:pt x="111" y="94"/>
                    </a:lnTo>
                    <a:lnTo>
                      <a:pt x="105" y="91"/>
                    </a:lnTo>
                    <a:lnTo>
                      <a:pt x="101" y="90"/>
                    </a:lnTo>
                    <a:lnTo>
                      <a:pt x="95" y="86"/>
                    </a:lnTo>
                    <a:lnTo>
                      <a:pt x="92" y="81"/>
                    </a:lnTo>
                    <a:lnTo>
                      <a:pt x="88" y="76"/>
                    </a:lnTo>
                    <a:lnTo>
                      <a:pt x="87" y="71"/>
                    </a:lnTo>
                    <a:lnTo>
                      <a:pt x="81" y="67"/>
                    </a:lnTo>
                    <a:lnTo>
                      <a:pt x="78" y="63"/>
                    </a:lnTo>
                    <a:lnTo>
                      <a:pt x="74" y="59"/>
                    </a:lnTo>
                    <a:lnTo>
                      <a:pt x="74" y="54"/>
                    </a:lnTo>
                    <a:lnTo>
                      <a:pt x="68" y="50"/>
                    </a:lnTo>
                    <a:lnTo>
                      <a:pt x="67" y="46"/>
                    </a:lnTo>
                    <a:lnTo>
                      <a:pt x="64" y="40"/>
                    </a:lnTo>
                    <a:lnTo>
                      <a:pt x="60" y="36"/>
                    </a:lnTo>
                    <a:lnTo>
                      <a:pt x="58" y="30"/>
                    </a:lnTo>
                    <a:lnTo>
                      <a:pt x="53" y="25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0" y="9"/>
                    </a:lnTo>
                    <a:lnTo>
                      <a:pt x="24" y="5"/>
                    </a:lnTo>
                    <a:lnTo>
                      <a:pt x="20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3" y="9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7" name="Freeform 113"/>
              <p:cNvSpPr>
                <a:spLocks/>
              </p:cNvSpPr>
              <p:nvPr/>
            </p:nvSpPr>
            <p:spPr bwMode="auto">
              <a:xfrm>
                <a:off x="1546" y="1671"/>
                <a:ext cx="79" cy="177"/>
              </a:xfrm>
              <a:custGeom>
                <a:avLst/>
                <a:gdLst>
                  <a:gd name="T0" fmla="*/ 0 w 79"/>
                  <a:gd name="T1" fmla="*/ 172 h 177"/>
                  <a:gd name="T2" fmla="*/ 6 w 79"/>
                  <a:gd name="T3" fmla="*/ 176 h 177"/>
                  <a:gd name="T4" fmla="*/ 12 w 79"/>
                  <a:gd name="T5" fmla="*/ 176 h 177"/>
                  <a:gd name="T6" fmla="*/ 13 w 79"/>
                  <a:gd name="T7" fmla="*/ 171 h 177"/>
                  <a:gd name="T8" fmla="*/ 19 w 79"/>
                  <a:gd name="T9" fmla="*/ 168 h 177"/>
                  <a:gd name="T10" fmla="*/ 20 w 79"/>
                  <a:gd name="T11" fmla="*/ 162 h 177"/>
                  <a:gd name="T12" fmla="*/ 23 w 79"/>
                  <a:gd name="T13" fmla="*/ 157 h 177"/>
                  <a:gd name="T14" fmla="*/ 26 w 79"/>
                  <a:gd name="T15" fmla="*/ 152 h 177"/>
                  <a:gd name="T16" fmla="*/ 27 w 79"/>
                  <a:gd name="T17" fmla="*/ 147 h 177"/>
                  <a:gd name="T18" fmla="*/ 29 w 79"/>
                  <a:gd name="T19" fmla="*/ 142 h 177"/>
                  <a:gd name="T20" fmla="*/ 30 w 79"/>
                  <a:gd name="T21" fmla="*/ 137 h 177"/>
                  <a:gd name="T22" fmla="*/ 32 w 79"/>
                  <a:gd name="T23" fmla="*/ 132 h 177"/>
                  <a:gd name="T24" fmla="*/ 32 w 79"/>
                  <a:gd name="T25" fmla="*/ 127 h 177"/>
                  <a:gd name="T26" fmla="*/ 30 w 79"/>
                  <a:gd name="T27" fmla="*/ 121 h 177"/>
                  <a:gd name="T28" fmla="*/ 30 w 79"/>
                  <a:gd name="T29" fmla="*/ 117 h 177"/>
                  <a:gd name="T30" fmla="*/ 32 w 79"/>
                  <a:gd name="T31" fmla="*/ 111 h 177"/>
                  <a:gd name="T32" fmla="*/ 33 w 79"/>
                  <a:gd name="T33" fmla="*/ 107 h 177"/>
                  <a:gd name="T34" fmla="*/ 33 w 79"/>
                  <a:gd name="T35" fmla="*/ 101 h 177"/>
                  <a:gd name="T36" fmla="*/ 36 w 79"/>
                  <a:gd name="T37" fmla="*/ 97 h 177"/>
                  <a:gd name="T38" fmla="*/ 37 w 79"/>
                  <a:gd name="T39" fmla="*/ 91 h 177"/>
                  <a:gd name="T40" fmla="*/ 39 w 79"/>
                  <a:gd name="T41" fmla="*/ 86 h 177"/>
                  <a:gd name="T42" fmla="*/ 39 w 79"/>
                  <a:gd name="T43" fmla="*/ 81 h 177"/>
                  <a:gd name="T44" fmla="*/ 40 w 79"/>
                  <a:gd name="T45" fmla="*/ 76 h 177"/>
                  <a:gd name="T46" fmla="*/ 40 w 79"/>
                  <a:gd name="T47" fmla="*/ 71 h 177"/>
                  <a:gd name="T48" fmla="*/ 40 w 79"/>
                  <a:gd name="T49" fmla="*/ 66 h 177"/>
                  <a:gd name="T50" fmla="*/ 40 w 79"/>
                  <a:gd name="T51" fmla="*/ 60 h 177"/>
                  <a:gd name="T52" fmla="*/ 42 w 79"/>
                  <a:gd name="T53" fmla="*/ 56 h 177"/>
                  <a:gd name="T54" fmla="*/ 40 w 79"/>
                  <a:gd name="T55" fmla="*/ 50 h 177"/>
                  <a:gd name="T56" fmla="*/ 42 w 79"/>
                  <a:gd name="T57" fmla="*/ 46 h 177"/>
                  <a:gd name="T58" fmla="*/ 46 w 79"/>
                  <a:gd name="T59" fmla="*/ 40 h 177"/>
                  <a:gd name="T60" fmla="*/ 47 w 79"/>
                  <a:gd name="T61" fmla="*/ 36 h 177"/>
                  <a:gd name="T62" fmla="*/ 50 w 79"/>
                  <a:gd name="T63" fmla="*/ 30 h 177"/>
                  <a:gd name="T64" fmla="*/ 54 w 79"/>
                  <a:gd name="T65" fmla="*/ 25 h 177"/>
                  <a:gd name="T66" fmla="*/ 57 w 79"/>
                  <a:gd name="T67" fmla="*/ 20 h 177"/>
                  <a:gd name="T68" fmla="*/ 63 w 79"/>
                  <a:gd name="T69" fmla="*/ 16 h 177"/>
                  <a:gd name="T70" fmla="*/ 67 w 79"/>
                  <a:gd name="T71" fmla="*/ 13 h 177"/>
                  <a:gd name="T72" fmla="*/ 73 w 79"/>
                  <a:gd name="T73" fmla="*/ 9 h 177"/>
                  <a:gd name="T74" fmla="*/ 78 w 79"/>
                  <a:gd name="T75" fmla="*/ 5 h 177"/>
                  <a:gd name="T76" fmla="*/ 78 w 79"/>
                  <a:gd name="T77" fmla="*/ 0 h 177"/>
                  <a:gd name="T78" fmla="*/ 74 w 79"/>
                  <a:gd name="T79" fmla="*/ 6 h 17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"/>
                  <a:gd name="T121" fmla="*/ 0 h 177"/>
                  <a:gd name="T122" fmla="*/ 79 w 79"/>
                  <a:gd name="T123" fmla="*/ 177 h 17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" h="177">
                    <a:moveTo>
                      <a:pt x="0" y="172"/>
                    </a:moveTo>
                    <a:lnTo>
                      <a:pt x="6" y="176"/>
                    </a:lnTo>
                    <a:lnTo>
                      <a:pt x="12" y="176"/>
                    </a:lnTo>
                    <a:lnTo>
                      <a:pt x="13" y="171"/>
                    </a:lnTo>
                    <a:lnTo>
                      <a:pt x="19" y="168"/>
                    </a:lnTo>
                    <a:lnTo>
                      <a:pt x="20" y="162"/>
                    </a:lnTo>
                    <a:lnTo>
                      <a:pt x="23" y="157"/>
                    </a:lnTo>
                    <a:lnTo>
                      <a:pt x="26" y="152"/>
                    </a:lnTo>
                    <a:lnTo>
                      <a:pt x="27" y="147"/>
                    </a:lnTo>
                    <a:lnTo>
                      <a:pt x="29" y="142"/>
                    </a:lnTo>
                    <a:lnTo>
                      <a:pt x="30" y="137"/>
                    </a:lnTo>
                    <a:lnTo>
                      <a:pt x="32" y="132"/>
                    </a:lnTo>
                    <a:lnTo>
                      <a:pt x="32" y="127"/>
                    </a:lnTo>
                    <a:lnTo>
                      <a:pt x="30" y="121"/>
                    </a:lnTo>
                    <a:lnTo>
                      <a:pt x="30" y="117"/>
                    </a:lnTo>
                    <a:lnTo>
                      <a:pt x="32" y="111"/>
                    </a:lnTo>
                    <a:lnTo>
                      <a:pt x="33" y="107"/>
                    </a:lnTo>
                    <a:lnTo>
                      <a:pt x="33" y="101"/>
                    </a:lnTo>
                    <a:lnTo>
                      <a:pt x="36" y="97"/>
                    </a:lnTo>
                    <a:lnTo>
                      <a:pt x="37" y="91"/>
                    </a:lnTo>
                    <a:lnTo>
                      <a:pt x="39" y="86"/>
                    </a:lnTo>
                    <a:lnTo>
                      <a:pt x="39" y="81"/>
                    </a:lnTo>
                    <a:lnTo>
                      <a:pt x="40" y="76"/>
                    </a:lnTo>
                    <a:lnTo>
                      <a:pt x="40" y="71"/>
                    </a:lnTo>
                    <a:lnTo>
                      <a:pt x="40" y="66"/>
                    </a:lnTo>
                    <a:lnTo>
                      <a:pt x="40" y="60"/>
                    </a:lnTo>
                    <a:lnTo>
                      <a:pt x="42" y="56"/>
                    </a:lnTo>
                    <a:lnTo>
                      <a:pt x="40" y="50"/>
                    </a:lnTo>
                    <a:lnTo>
                      <a:pt x="42" y="46"/>
                    </a:lnTo>
                    <a:lnTo>
                      <a:pt x="46" y="40"/>
                    </a:lnTo>
                    <a:lnTo>
                      <a:pt x="47" y="36"/>
                    </a:lnTo>
                    <a:lnTo>
                      <a:pt x="50" y="30"/>
                    </a:lnTo>
                    <a:lnTo>
                      <a:pt x="54" y="25"/>
                    </a:lnTo>
                    <a:lnTo>
                      <a:pt x="57" y="20"/>
                    </a:lnTo>
                    <a:lnTo>
                      <a:pt x="63" y="16"/>
                    </a:lnTo>
                    <a:lnTo>
                      <a:pt x="67" y="13"/>
                    </a:lnTo>
                    <a:lnTo>
                      <a:pt x="73" y="9"/>
                    </a:lnTo>
                    <a:lnTo>
                      <a:pt x="78" y="5"/>
                    </a:lnTo>
                    <a:lnTo>
                      <a:pt x="78" y="0"/>
                    </a:lnTo>
                    <a:lnTo>
                      <a:pt x="74" y="6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8" name="Freeform 114"/>
              <p:cNvSpPr>
                <a:spLocks/>
              </p:cNvSpPr>
              <p:nvPr/>
            </p:nvSpPr>
            <p:spPr bwMode="auto">
              <a:xfrm>
                <a:off x="1452" y="1740"/>
                <a:ext cx="93" cy="112"/>
              </a:xfrm>
              <a:custGeom>
                <a:avLst/>
                <a:gdLst>
                  <a:gd name="T0" fmla="*/ 92 w 93"/>
                  <a:gd name="T1" fmla="*/ 111 h 112"/>
                  <a:gd name="T2" fmla="*/ 85 w 93"/>
                  <a:gd name="T3" fmla="*/ 106 h 112"/>
                  <a:gd name="T4" fmla="*/ 81 w 93"/>
                  <a:gd name="T5" fmla="*/ 102 h 112"/>
                  <a:gd name="T6" fmla="*/ 76 w 93"/>
                  <a:gd name="T7" fmla="*/ 99 h 112"/>
                  <a:gd name="T8" fmla="*/ 72 w 93"/>
                  <a:gd name="T9" fmla="*/ 96 h 112"/>
                  <a:gd name="T10" fmla="*/ 69 w 93"/>
                  <a:gd name="T11" fmla="*/ 92 h 112"/>
                  <a:gd name="T12" fmla="*/ 65 w 93"/>
                  <a:gd name="T13" fmla="*/ 86 h 112"/>
                  <a:gd name="T14" fmla="*/ 63 w 93"/>
                  <a:gd name="T15" fmla="*/ 81 h 112"/>
                  <a:gd name="T16" fmla="*/ 59 w 93"/>
                  <a:gd name="T17" fmla="*/ 75 h 112"/>
                  <a:gd name="T18" fmla="*/ 56 w 93"/>
                  <a:gd name="T19" fmla="*/ 70 h 112"/>
                  <a:gd name="T20" fmla="*/ 54 w 93"/>
                  <a:gd name="T21" fmla="*/ 64 h 112"/>
                  <a:gd name="T22" fmla="*/ 51 w 93"/>
                  <a:gd name="T23" fmla="*/ 60 h 112"/>
                  <a:gd name="T24" fmla="*/ 48 w 93"/>
                  <a:gd name="T25" fmla="*/ 54 h 112"/>
                  <a:gd name="T26" fmla="*/ 43 w 93"/>
                  <a:gd name="T27" fmla="*/ 50 h 112"/>
                  <a:gd name="T28" fmla="*/ 40 w 93"/>
                  <a:gd name="T29" fmla="*/ 46 h 112"/>
                  <a:gd name="T30" fmla="*/ 37 w 93"/>
                  <a:gd name="T31" fmla="*/ 40 h 112"/>
                  <a:gd name="T32" fmla="*/ 34 w 93"/>
                  <a:gd name="T33" fmla="*/ 35 h 112"/>
                  <a:gd name="T34" fmla="*/ 31 w 93"/>
                  <a:gd name="T35" fmla="*/ 29 h 112"/>
                  <a:gd name="T36" fmla="*/ 26 w 93"/>
                  <a:gd name="T37" fmla="*/ 25 h 112"/>
                  <a:gd name="T38" fmla="*/ 23 w 93"/>
                  <a:gd name="T39" fmla="*/ 21 h 112"/>
                  <a:gd name="T40" fmla="*/ 21 w 93"/>
                  <a:gd name="T41" fmla="*/ 15 h 112"/>
                  <a:gd name="T42" fmla="*/ 18 w 93"/>
                  <a:gd name="T43" fmla="*/ 10 h 112"/>
                  <a:gd name="T44" fmla="*/ 13 w 93"/>
                  <a:gd name="T45" fmla="*/ 7 h 112"/>
                  <a:gd name="T46" fmla="*/ 9 w 93"/>
                  <a:gd name="T47" fmla="*/ 3 h 112"/>
                  <a:gd name="T48" fmla="*/ 4 w 93"/>
                  <a:gd name="T49" fmla="*/ 4 h 112"/>
                  <a:gd name="T50" fmla="*/ 0 w 93"/>
                  <a:gd name="T51" fmla="*/ 4 h 112"/>
                  <a:gd name="T52" fmla="*/ 3 w 93"/>
                  <a:gd name="T53" fmla="*/ 10 h 112"/>
                  <a:gd name="T54" fmla="*/ 7 w 93"/>
                  <a:gd name="T55" fmla="*/ 8 h 112"/>
                  <a:gd name="T56" fmla="*/ 4 w 93"/>
                  <a:gd name="T57" fmla="*/ 0 h 1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12"/>
                  <a:gd name="T89" fmla="*/ 93 w 93"/>
                  <a:gd name="T90" fmla="*/ 112 h 11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12">
                    <a:moveTo>
                      <a:pt x="92" y="111"/>
                    </a:moveTo>
                    <a:lnTo>
                      <a:pt x="85" y="106"/>
                    </a:lnTo>
                    <a:lnTo>
                      <a:pt x="81" y="102"/>
                    </a:lnTo>
                    <a:lnTo>
                      <a:pt x="76" y="99"/>
                    </a:lnTo>
                    <a:lnTo>
                      <a:pt x="72" y="96"/>
                    </a:lnTo>
                    <a:lnTo>
                      <a:pt x="69" y="92"/>
                    </a:lnTo>
                    <a:lnTo>
                      <a:pt x="65" y="86"/>
                    </a:lnTo>
                    <a:lnTo>
                      <a:pt x="63" y="81"/>
                    </a:lnTo>
                    <a:lnTo>
                      <a:pt x="59" y="75"/>
                    </a:lnTo>
                    <a:lnTo>
                      <a:pt x="56" y="70"/>
                    </a:lnTo>
                    <a:lnTo>
                      <a:pt x="54" y="64"/>
                    </a:lnTo>
                    <a:lnTo>
                      <a:pt x="51" y="60"/>
                    </a:lnTo>
                    <a:lnTo>
                      <a:pt x="48" y="54"/>
                    </a:lnTo>
                    <a:lnTo>
                      <a:pt x="43" y="50"/>
                    </a:lnTo>
                    <a:lnTo>
                      <a:pt x="40" y="46"/>
                    </a:lnTo>
                    <a:lnTo>
                      <a:pt x="37" y="40"/>
                    </a:lnTo>
                    <a:lnTo>
                      <a:pt x="34" y="35"/>
                    </a:lnTo>
                    <a:lnTo>
                      <a:pt x="31" y="29"/>
                    </a:lnTo>
                    <a:lnTo>
                      <a:pt x="26" y="25"/>
                    </a:lnTo>
                    <a:lnTo>
                      <a:pt x="23" y="21"/>
                    </a:lnTo>
                    <a:lnTo>
                      <a:pt x="21" y="15"/>
                    </a:lnTo>
                    <a:lnTo>
                      <a:pt x="18" y="10"/>
                    </a:lnTo>
                    <a:lnTo>
                      <a:pt x="13" y="7"/>
                    </a:lnTo>
                    <a:lnTo>
                      <a:pt x="9" y="3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3" y="10"/>
                    </a:lnTo>
                    <a:lnTo>
                      <a:pt x="7" y="8"/>
                    </a:lnTo>
                    <a:lnTo>
                      <a:pt x="4" y="0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9" name="Freeform 115"/>
              <p:cNvSpPr>
                <a:spLocks/>
              </p:cNvSpPr>
              <p:nvPr/>
            </p:nvSpPr>
            <p:spPr bwMode="auto">
              <a:xfrm>
                <a:off x="1396" y="1746"/>
                <a:ext cx="49" cy="183"/>
              </a:xfrm>
              <a:custGeom>
                <a:avLst/>
                <a:gdLst>
                  <a:gd name="T0" fmla="*/ 48 w 49"/>
                  <a:gd name="T1" fmla="*/ 0 h 183"/>
                  <a:gd name="T2" fmla="*/ 41 w 49"/>
                  <a:gd name="T3" fmla="*/ 2 h 183"/>
                  <a:gd name="T4" fmla="*/ 37 w 49"/>
                  <a:gd name="T5" fmla="*/ 6 h 183"/>
                  <a:gd name="T6" fmla="*/ 34 w 49"/>
                  <a:gd name="T7" fmla="*/ 12 h 183"/>
                  <a:gd name="T8" fmla="*/ 33 w 49"/>
                  <a:gd name="T9" fmla="*/ 16 h 183"/>
                  <a:gd name="T10" fmla="*/ 33 w 49"/>
                  <a:gd name="T11" fmla="*/ 22 h 183"/>
                  <a:gd name="T12" fmla="*/ 31 w 49"/>
                  <a:gd name="T13" fmla="*/ 27 h 183"/>
                  <a:gd name="T14" fmla="*/ 31 w 49"/>
                  <a:gd name="T15" fmla="*/ 32 h 183"/>
                  <a:gd name="T16" fmla="*/ 30 w 49"/>
                  <a:gd name="T17" fmla="*/ 37 h 183"/>
                  <a:gd name="T18" fmla="*/ 30 w 49"/>
                  <a:gd name="T19" fmla="*/ 42 h 183"/>
                  <a:gd name="T20" fmla="*/ 30 w 49"/>
                  <a:gd name="T21" fmla="*/ 47 h 183"/>
                  <a:gd name="T22" fmla="*/ 30 w 49"/>
                  <a:gd name="T23" fmla="*/ 53 h 183"/>
                  <a:gd name="T24" fmla="*/ 30 w 49"/>
                  <a:gd name="T25" fmla="*/ 57 h 183"/>
                  <a:gd name="T26" fmla="*/ 30 w 49"/>
                  <a:gd name="T27" fmla="*/ 63 h 183"/>
                  <a:gd name="T28" fmla="*/ 30 w 49"/>
                  <a:gd name="T29" fmla="*/ 67 h 183"/>
                  <a:gd name="T30" fmla="*/ 30 w 49"/>
                  <a:gd name="T31" fmla="*/ 73 h 183"/>
                  <a:gd name="T32" fmla="*/ 30 w 49"/>
                  <a:gd name="T33" fmla="*/ 78 h 183"/>
                  <a:gd name="T34" fmla="*/ 27 w 49"/>
                  <a:gd name="T35" fmla="*/ 83 h 183"/>
                  <a:gd name="T36" fmla="*/ 27 w 49"/>
                  <a:gd name="T37" fmla="*/ 88 h 183"/>
                  <a:gd name="T38" fmla="*/ 26 w 49"/>
                  <a:gd name="T39" fmla="*/ 93 h 183"/>
                  <a:gd name="T40" fmla="*/ 26 w 49"/>
                  <a:gd name="T41" fmla="*/ 98 h 183"/>
                  <a:gd name="T42" fmla="*/ 27 w 49"/>
                  <a:gd name="T43" fmla="*/ 88 h 183"/>
                  <a:gd name="T44" fmla="*/ 26 w 49"/>
                  <a:gd name="T45" fmla="*/ 93 h 183"/>
                  <a:gd name="T46" fmla="*/ 24 w 49"/>
                  <a:gd name="T47" fmla="*/ 98 h 183"/>
                  <a:gd name="T48" fmla="*/ 24 w 49"/>
                  <a:gd name="T49" fmla="*/ 104 h 183"/>
                  <a:gd name="T50" fmla="*/ 23 w 49"/>
                  <a:gd name="T51" fmla="*/ 108 h 183"/>
                  <a:gd name="T52" fmla="*/ 23 w 49"/>
                  <a:gd name="T53" fmla="*/ 114 h 183"/>
                  <a:gd name="T54" fmla="*/ 21 w 49"/>
                  <a:gd name="T55" fmla="*/ 118 h 183"/>
                  <a:gd name="T56" fmla="*/ 21 w 49"/>
                  <a:gd name="T57" fmla="*/ 124 h 183"/>
                  <a:gd name="T58" fmla="*/ 20 w 49"/>
                  <a:gd name="T59" fmla="*/ 128 h 183"/>
                  <a:gd name="T60" fmla="*/ 20 w 49"/>
                  <a:gd name="T61" fmla="*/ 134 h 183"/>
                  <a:gd name="T62" fmla="*/ 17 w 49"/>
                  <a:gd name="T63" fmla="*/ 139 h 183"/>
                  <a:gd name="T64" fmla="*/ 17 w 49"/>
                  <a:gd name="T65" fmla="*/ 144 h 183"/>
                  <a:gd name="T66" fmla="*/ 17 w 49"/>
                  <a:gd name="T67" fmla="*/ 149 h 183"/>
                  <a:gd name="T68" fmla="*/ 17 w 49"/>
                  <a:gd name="T69" fmla="*/ 154 h 183"/>
                  <a:gd name="T70" fmla="*/ 17 w 49"/>
                  <a:gd name="T71" fmla="*/ 159 h 183"/>
                  <a:gd name="T72" fmla="*/ 16 w 49"/>
                  <a:gd name="T73" fmla="*/ 165 h 183"/>
                  <a:gd name="T74" fmla="*/ 16 w 49"/>
                  <a:gd name="T75" fmla="*/ 169 h 183"/>
                  <a:gd name="T76" fmla="*/ 14 w 49"/>
                  <a:gd name="T77" fmla="*/ 175 h 183"/>
                  <a:gd name="T78" fmla="*/ 11 w 49"/>
                  <a:gd name="T79" fmla="*/ 179 h 183"/>
                  <a:gd name="T80" fmla="*/ 6 w 49"/>
                  <a:gd name="T81" fmla="*/ 182 h 183"/>
                  <a:gd name="T82" fmla="*/ 4 w 49"/>
                  <a:gd name="T83" fmla="*/ 176 h 183"/>
                  <a:gd name="T84" fmla="*/ 3 w 49"/>
                  <a:gd name="T85" fmla="*/ 171 h 183"/>
                  <a:gd name="T86" fmla="*/ 1 w 49"/>
                  <a:gd name="T87" fmla="*/ 168 h 183"/>
                  <a:gd name="T88" fmla="*/ 0 w 49"/>
                  <a:gd name="T89" fmla="*/ 166 h 18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"/>
                  <a:gd name="T136" fmla="*/ 0 h 183"/>
                  <a:gd name="T137" fmla="*/ 49 w 49"/>
                  <a:gd name="T138" fmla="*/ 183 h 18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" h="183">
                    <a:moveTo>
                      <a:pt x="48" y="0"/>
                    </a:moveTo>
                    <a:lnTo>
                      <a:pt x="41" y="2"/>
                    </a:lnTo>
                    <a:lnTo>
                      <a:pt x="37" y="6"/>
                    </a:lnTo>
                    <a:lnTo>
                      <a:pt x="34" y="12"/>
                    </a:lnTo>
                    <a:lnTo>
                      <a:pt x="33" y="16"/>
                    </a:lnTo>
                    <a:lnTo>
                      <a:pt x="33" y="22"/>
                    </a:lnTo>
                    <a:lnTo>
                      <a:pt x="31" y="27"/>
                    </a:lnTo>
                    <a:lnTo>
                      <a:pt x="31" y="32"/>
                    </a:lnTo>
                    <a:lnTo>
                      <a:pt x="30" y="37"/>
                    </a:lnTo>
                    <a:lnTo>
                      <a:pt x="30" y="42"/>
                    </a:lnTo>
                    <a:lnTo>
                      <a:pt x="30" y="47"/>
                    </a:lnTo>
                    <a:lnTo>
                      <a:pt x="30" y="53"/>
                    </a:lnTo>
                    <a:lnTo>
                      <a:pt x="30" y="57"/>
                    </a:lnTo>
                    <a:lnTo>
                      <a:pt x="30" y="63"/>
                    </a:lnTo>
                    <a:lnTo>
                      <a:pt x="30" y="67"/>
                    </a:lnTo>
                    <a:lnTo>
                      <a:pt x="30" y="73"/>
                    </a:lnTo>
                    <a:lnTo>
                      <a:pt x="30" y="78"/>
                    </a:lnTo>
                    <a:lnTo>
                      <a:pt x="27" y="83"/>
                    </a:lnTo>
                    <a:lnTo>
                      <a:pt x="27" y="88"/>
                    </a:lnTo>
                    <a:lnTo>
                      <a:pt x="26" y="93"/>
                    </a:lnTo>
                    <a:lnTo>
                      <a:pt x="26" y="98"/>
                    </a:lnTo>
                    <a:lnTo>
                      <a:pt x="27" y="88"/>
                    </a:lnTo>
                    <a:lnTo>
                      <a:pt x="26" y="93"/>
                    </a:lnTo>
                    <a:lnTo>
                      <a:pt x="24" y="98"/>
                    </a:lnTo>
                    <a:lnTo>
                      <a:pt x="24" y="104"/>
                    </a:lnTo>
                    <a:lnTo>
                      <a:pt x="23" y="108"/>
                    </a:lnTo>
                    <a:lnTo>
                      <a:pt x="23" y="114"/>
                    </a:lnTo>
                    <a:lnTo>
                      <a:pt x="21" y="118"/>
                    </a:lnTo>
                    <a:lnTo>
                      <a:pt x="21" y="124"/>
                    </a:lnTo>
                    <a:lnTo>
                      <a:pt x="20" y="128"/>
                    </a:lnTo>
                    <a:lnTo>
                      <a:pt x="20" y="134"/>
                    </a:lnTo>
                    <a:lnTo>
                      <a:pt x="17" y="139"/>
                    </a:lnTo>
                    <a:lnTo>
                      <a:pt x="17" y="144"/>
                    </a:lnTo>
                    <a:lnTo>
                      <a:pt x="17" y="149"/>
                    </a:lnTo>
                    <a:lnTo>
                      <a:pt x="17" y="154"/>
                    </a:lnTo>
                    <a:lnTo>
                      <a:pt x="17" y="159"/>
                    </a:lnTo>
                    <a:lnTo>
                      <a:pt x="16" y="165"/>
                    </a:lnTo>
                    <a:lnTo>
                      <a:pt x="16" y="169"/>
                    </a:lnTo>
                    <a:lnTo>
                      <a:pt x="14" y="175"/>
                    </a:lnTo>
                    <a:lnTo>
                      <a:pt x="11" y="179"/>
                    </a:lnTo>
                    <a:lnTo>
                      <a:pt x="6" y="182"/>
                    </a:lnTo>
                    <a:lnTo>
                      <a:pt x="4" y="176"/>
                    </a:lnTo>
                    <a:lnTo>
                      <a:pt x="3" y="171"/>
                    </a:lnTo>
                    <a:lnTo>
                      <a:pt x="1" y="168"/>
                    </a:lnTo>
                    <a:lnTo>
                      <a:pt x="0" y="166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0" name="Freeform 116"/>
              <p:cNvSpPr>
                <a:spLocks/>
              </p:cNvSpPr>
              <p:nvPr/>
            </p:nvSpPr>
            <p:spPr bwMode="auto">
              <a:xfrm>
                <a:off x="1315" y="1809"/>
                <a:ext cx="82" cy="187"/>
              </a:xfrm>
              <a:custGeom>
                <a:avLst/>
                <a:gdLst>
                  <a:gd name="T0" fmla="*/ 81 w 82"/>
                  <a:gd name="T1" fmla="*/ 102 h 187"/>
                  <a:gd name="T2" fmla="*/ 74 w 82"/>
                  <a:gd name="T3" fmla="*/ 98 h 187"/>
                  <a:gd name="T4" fmla="*/ 73 w 82"/>
                  <a:gd name="T5" fmla="*/ 92 h 187"/>
                  <a:gd name="T6" fmla="*/ 69 w 82"/>
                  <a:gd name="T7" fmla="*/ 87 h 187"/>
                  <a:gd name="T8" fmla="*/ 66 w 82"/>
                  <a:gd name="T9" fmla="*/ 82 h 187"/>
                  <a:gd name="T10" fmla="*/ 63 w 82"/>
                  <a:gd name="T11" fmla="*/ 77 h 187"/>
                  <a:gd name="T12" fmla="*/ 63 w 82"/>
                  <a:gd name="T13" fmla="*/ 72 h 187"/>
                  <a:gd name="T14" fmla="*/ 61 w 82"/>
                  <a:gd name="T15" fmla="*/ 67 h 187"/>
                  <a:gd name="T16" fmla="*/ 59 w 82"/>
                  <a:gd name="T17" fmla="*/ 62 h 187"/>
                  <a:gd name="T18" fmla="*/ 57 w 82"/>
                  <a:gd name="T19" fmla="*/ 57 h 187"/>
                  <a:gd name="T20" fmla="*/ 56 w 82"/>
                  <a:gd name="T21" fmla="*/ 51 h 187"/>
                  <a:gd name="T22" fmla="*/ 54 w 82"/>
                  <a:gd name="T23" fmla="*/ 47 h 187"/>
                  <a:gd name="T24" fmla="*/ 51 w 82"/>
                  <a:gd name="T25" fmla="*/ 41 h 187"/>
                  <a:gd name="T26" fmla="*/ 49 w 82"/>
                  <a:gd name="T27" fmla="*/ 37 h 187"/>
                  <a:gd name="T28" fmla="*/ 46 w 82"/>
                  <a:gd name="T29" fmla="*/ 31 h 187"/>
                  <a:gd name="T30" fmla="*/ 43 w 82"/>
                  <a:gd name="T31" fmla="*/ 27 h 187"/>
                  <a:gd name="T32" fmla="*/ 39 w 82"/>
                  <a:gd name="T33" fmla="*/ 21 h 187"/>
                  <a:gd name="T34" fmla="*/ 36 w 82"/>
                  <a:gd name="T35" fmla="*/ 16 h 187"/>
                  <a:gd name="T36" fmla="*/ 33 w 82"/>
                  <a:gd name="T37" fmla="*/ 11 h 187"/>
                  <a:gd name="T38" fmla="*/ 29 w 82"/>
                  <a:gd name="T39" fmla="*/ 6 h 187"/>
                  <a:gd name="T40" fmla="*/ 24 w 82"/>
                  <a:gd name="T41" fmla="*/ 3 h 187"/>
                  <a:gd name="T42" fmla="*/ 19 w 82"/>
                  <a:gd name="T43" fmla="*/ 0 h 187"/>
                  <a:gd name="T44" fmla="*/ 14 w 82"/>
                  <a:gd name="T45" fmla="*/ 3 h 187"/>
                  <a:gd name="T46" fmla="*/ 13 w 82"/>
                  <a:gd name="T47" fmla="*/ 7 h 187"/>
                  <a:gd name="T48" fmla="*/ 13 w 82"/>
                  <a:gd name="T49" fmla="*/ 13 h 187"/>
                  <a:gd name="T50" fmla="*/ 13 w 82"/>
                  <a:gd name="T51" fmla="*/ 18 h 187"/>
                  <a:gd name="T52" fmla="*/ 13 w 82"/>
                  <a:gd name="T53" fmla="*/ 23 h 187"/>
                  <a:gd name="T54" fmla="*/ 14 w 82"/>
                  <a:gd name="T55" fmla="*/ 28 h 187"/>
                  <a:gd name="T56" fmla="*/ 14 w 82"/>
                  <a:gd name="T57" fmla="*/ 33 h 187"/>
                  <a:gd name="T58" fmla="*/ 14 w 82"/>
                  <a:gd name="T59" fmla="*/ 38 h 187"/>
                  <a:gd name="T60" fmla="*/ 14 w 82"/>
                  <a:gd name="T61" fmla="*/ 43 h 187"/>
                  <a:gd name="T62" fmla="*/ 14 w 82"/>
                  <a:gd name="T63" fmla="*/ 48 h 187"/>
                  <a:gd name="T64" fmla="*/ 13 w 82"/>
                  <a:gd name="T65" fmla="*/ 54 h 187"/>
                  <a:gd name="T66" fmla="*/ 13 w 82"/>
                  <a:gd name="T67" fmla="*/ 58 h 187"/>
                  <a:gd name="T68" fmla="*/ 13 w 82"/>
                  <a:gd name="T69" fmla="*/ 64 h 187"/>
                  <a:gd name="T70" fmla="*/ 13 w 82"/>
                  <a:gd name="T71" fmla="*/ 68 h 187"/>
                  <a:gd name="T72" fmla="*/ 13 w 82"/>
                  <a:gd name="T73" fmla="*/ 74 h 187"/>
                  <a:gd name="T74" fmla="*/ 13 w 82"/>
                  <a:gd name="T75" fmla="*/ 78 h 187"/>
                  <a:gd name="T76" fmla="*/ 13 w 82"/>
                  <a:gd name="T77" fmla="*/ 84 h 187"/>
                  <a:gd name="T78" fmla="*/ 13 w 82"/>
                  <a:gd name="T79" fmla="*/ 89 h 187"/>
                  <a:gd name="T80" fmla="*/ 13 w 82"/>
                  <a:gd name="T81" fmla="*/ 94 h 187"/>
                  <a:gd name="T82" fmla="*/ 13 w 82"/>
                  <a:gd name="T83" fmla="*/ 99 h 187"/>
                  <a:gd name="T84" fmla="*/ 13 w 82"/>
                  <a:gd name="T85" fmla="*/ 104 h 187"/>
                  <a:gd name="T86" fmla="*/ 13 w 82"/>
                  <a:gd name="T87" fmla="*/ 109 h 187"/>
                  <a:gd name="T88" fmla="*/ 13 w 82"/>
                  <a:gd name="T89" fmla="*/ 114 h 187"/>
                  <a:gd name="T90" fmla="*/ 13 w 82"/>
                  <a:gd name="T91" fmla="*/ 119 h 187"/>
                  <a:gd name="T92" fmla="*/ 13 w 82"/>
                  <a:gd name="T93" fmla="*/ 125 h 187"/>
                  <a:gd name="T94" fmla="*/ 13 w 82"/>
                  <a:gd name="T95" fmla="*/ 129 h 187"/>
                  <a:gd name="T96" fmla="*/ 14 w 82"/>
                  <a:gd name="T97" fmla="*/ 135 h 187"/>
                  <a:gd name="T98" fmla="*/ 14 w 82"/>
                  <a:gd name="T99" fmla="*/ 139 h 187"/>
                  <a:gd name="T100" fmla="*/ 14 w 82"/>
                  <a:gd name="T101" fmla="*/ 145 h 187"/>
                  <a:gd name="T102" fmla="*/ 14 w 82"/>
                  <a:gd name="T103" fmla="*/ 149 h 187"/>
                  <a:gd name="T104" fmla="*/ 16 w 82"/>
                  <a:gd name="T105" fmla="*/ 155 h 187"/>
                  <a:gd name="T106" fmla="*/ 16 w 82"/>
                  <a:gd name="T107" fmla="*/ 160 h 187"/>
                  <a:gd name="T108" fmla="*/ 14 w 82"/>
                  <a:gd name="T109" fmla="*/ 165 h 187"/>
                  <a:gd name="T110" fmla="*/ 13 w 82"/>
                  <a:gd name="T111" fmla="*/ 170 h 187"/>
                  <a:gd name="T112" fmla="*/ 11 w 82"/>
                  <a:gd name="T113" fmla="*/ 175 h 187"/>
                  <a:gd name="T114" fmla="*/ 9 w 82"/>
                  <a:gd name="T115" fmla="*/ 180 h 187"/>
                  <a:gd name="T116" fmla="*/ 9 w 82"/>
                  <a:gd name="T117" fmla="*/ 186 h 187"/>
                  <a:gd name="T118" fmla="*/ 4 w 82"/>
                  <a:gd name="T119" fmla="*/ 186 h 187"/>
                  <a:gd name="T120" fmla="*/ 3 w 82"/>
                  <a:gd name="T121" fmla="*/ 180 h 187"/>
                  <a:gd name="T122" fmla="*/ 0 w 82"/>
                  <a:gd name="T123" fmla="*/ 182 h 1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2"/>
                  <a:gd name="T187" fmla="*/ 0 h 187"/>
                  <a:gd name="T188" fmla="*/ 82 w 82"/>
                  <a:gd name="T189" fmla="*/ 187 h 1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2" h="187">
                    <a:moveTo>
                      <a:pt x="81" y="102"/>
                    </a:moveTo>
                    <a:lnTo>
                      <a:pt x="74" y="98"/>
                    </a:lnTo>
                    <a:lnTo>
                      <a:pt x="73" y="92"/>
                    </a:lnTo>
                    <a:lnTo>
                      <a:pt x="69" y="87"/>
                    </a:lnTo>
                    <a:lnTo>
                      <a:pt x="66" y="82"/>
                    </a:lnTo>
                    <a:lnTo>
                      <a:pt x="63" y="77"/>
                    </a:lnTo>
                    <a:lnTo>
                      <a:pt x="63" y="72"/>
                    </a:lnTo>
                    <a:lnTo>
                      <a:pt x="61" y="67"/>
                    </a:lnTo>
                    <a:lnTo>
                      <a:pt x="59" y="62"/>
                    </a:lnTo>
                    <a:lnTo>
                      <a:pt x="57" y="57"/>
                    </a:lnTo>
                    <a:lnTo>
                      <a:pt x="56" y="51"/>
                    </a:lnTo>
                    <a:lnTo>
                      <a:pt x="54" y="47"/>
                    </a:lnTo>
                    <a:lnTo>
                      <a:pt x="51" y="41"/>
                    </a:lnTo>
                    <a:lnTo>
                      <a:pt x="49" y="37"/>
                    </a:lnTo>
                    <a:lnTo>
                      <a:pt x="46" y="31"/>
                    </a:lnTo>
                    <a:lnTo>
                      <a:pt x="43" y="27"/>
                    </a:lnTo>
                    <a:lnTo>
                      <a:pt x="39" y="21"/>
                    </a:lnTo>
                    <a:lnTo>
                      <a:pt x="36" y="16"/>
                    </a:lnTo>
                    <a:lnTo>
                      <a:pt x="33" y="11"/>
                    </a:lnTo>
                    <a:lnTo>
                      <a:pt x="29" y="6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14" y="3"/>
                    </a:lnTo>
                    <a:lnTo>
                      <a:pt x="13" y="7"/>
                    </a:lnTo>
                    <a:lnTo>
                      <a:pt x="13" y="13"/>
                    </a:lnTo>
                    <a:lnTo>
                      <a:pt x="13" y="18"/>
                    </a:lnTo>
                    <a:lnTo>
                      <a:pt x="13" y="23"/>
                    </a:lnTo>
                    <a:lnTo>
                      <a:pt x="14" y="28"/>
                    </a:lnTo>
                    <a:lnTo>
                      <a:pt x="14" y="33"/>
                    </a:lnTo>
                    <a:lnTo>
                      <a:pt x="14" y="38"/>
                    </a:lnTo>
                    <a:lnTo>
                      <a:pt x="14" y="43"/>
                    </a:lnTo>
                    <a:lnTo>
                      <a:pt x="14" y="48"/>
                    </a:lnTo>
                    <a:lnTo>
                      <a:pt x="13" y="54"/>
                    </a:lnTo>
                    <a:lnTo>
                      <a:pt x="13" y="58"/>
                    </a:lnTo>
                    <a:lnTo>
                      <a:pt x="13" y="64"/>
                    </a:lnTo>
                    <a:lnTo>
                      <a:pt x="13" y="68"/>
                    </a:lnTo>
                    <a:lnTo>
                      <a:pt x="13" y="74"/>
                    </a:lnTo>
                    <a:lnTo>
                      <a:pt x="13" y="78"/>
                    </a:lnTo>
                    <a:lnTo>
                      <a:pt x="13" y="84"/>
                    </a:lnTo>
                    <a:lnTo>
                      <a:pt x="13" y="89"/>
                    </a:lnTo>
                    <a:lnTo>
                      <a:pt x="13" y="94"/>
                    </a:lnTo>
                    <a:lnTo>
                      <a:pt x="13" y="99"/>
                    </a:lnTo>
                    <a:lnTo>
                      <a:pt x="13" y="104"/>
                    </a:lnTo>
                    <a:lnTo>
                      <a:pt x="13" y="109"/>
                    </a:lnTo>
                    <a:lnTo>
                      <a:pt x="13" y="114"/>
                    </a:lnTo>
                    <a:lnTo>
                      <a:pt x="13" y="119"/>
                    </a:lnTo>
                    <a:lnTo>
                      <a:pt x="13" y="125"/>
                    </a:lnTo>
                    <a:lnTo>
                      <a:pt x="13" y="129"/>
                    </a:lnTo>
                    <a:lnTo>
                      <a:pt x="14" y="135"/>
                    </a:lnTo>
                    <a:lnTo>
                      <a:pt x="14" y="139"/>
                    </a:lnTo>
                    <a:lnTo>
                      <a:pt x="14" y="145"/>
                    </a:lnTo>
                    <a:lnTo>
                      <a:pt x="14" y="149"/>
                    </a:lnTo>
                    <a:lnTo>
                      <a:pt x="16" y="155"/>
                    </a:lnTo>
                    <a:lnTo>
                      <a:pt x="16" y="160"/>
                    </a:lnTo>
                    <a:lnTo>
                      <a:pt x="14" y="165"/>
                    </a:lnTo>
                    <a:lnTo>
                      <a:pt x="13" y="170"/>
                    </a:lnTo>
                    <a:lnTo>
                      <a:pt x="11" y="175"/>
                    </a:lnTo>
                    <a:lnTo>
                      <a:pt x="9" y="180"/>
                    </a:lnTo>
                    <a:lnTo>
                      <a:pt x="9" y="186"/>
                    </a:lnTo>
                    <a:lnTo>
                      <a:pt x="4" y="186"/>
                    </a:lnTo>
                    <a:lnTo>
                      <a:pt x="3" y="180"/>
                    </a:lnTo>
                    <a:lnTo>
                      <a:pt x="0" y="182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1" name="Freeform 117"/>
              <p:cNvSpPr>
                <a:spLocks/>
              </p:cNvSpPr>
              <p:nvPr/>
            </p:nvSpPr>
            <p:spPr bwMode="auto">
              <a:xfrm>
                <a:off x="2156" y="1605"/>
                <a:ext cx="177" cy="134"/>
              </a:xfrm>
              <a:custGeom>
                <a:avLst/>
                <a:gdLst>
                  <a:gd name="T0" fmla="*/ 0 w 177"/>
                  <a:gd name="T1" fmla="*/ 0 h 134"/>
                  <a:gd name="T2" fmla="*/ 9 w 177"/>
                  <a:gd name="T3" fmla="*/ 2 h 134"/>
                  <a:gd name="T4" fmla="*/ 15 w 177"/>
                  <a:gd name="T5" fmla="*/ 6 h 134"/>
                  <a:gd name="T6" fmla="*/ 22 w 177"/>
                  <a:gd name="T7" fmla="*/ 9 h 134"/>
                  <a:gd name="T8" fmla="*/ 29 w 177"/>
                  <a:gd name="T9" fmla="*/ 11 h 134"/>
                  <a:gd name="T10" fmla="*/ 36 w 177"/>
                  <a:gd name="T11" fmla="*/ 13 h 134"/>
                  <a:gd name="T12" fmla="*/ 42 w 177"/>
                  <a:gd name="T13" fmla="*/ 13 h 134"/>
                  <a:gd name="T14" fmla="*/ 49 w 177"/>
                  <a:gd name="T15" fmla="*/ 18 h 134"/>
                  <a:gd name="T16" fmla="*/ 56 w 177"/>
                  <a:gd name="T17" fmla="*/ 24 h 134"/>
                  <a:gd name="T18" fmla="*/ 63 w 177"/>
                  <a:gd name="T19" fmla="*/ 29 h 134"/>
                  <a:gd name="T20" fmla="*/ 69 w 177"/>
                  <a:gd name="T21" fmla="*/ 33 h 134"/>
                  <a:gd name="T22" fmla="*/ 76 w 177"/>
                  <a:gd name="T23" fmla="*/ 40 h 134"/>
                  <a:gd name="T24" fmla="*/ 81 w 177"/>
                  <a:gd name="T25" fmla="*/ 47 h 134"/>
                  <a:gd name="T26" fmla="*/ 88 w 177"/>
                  <a:gd name="T27" fmla="*/ 51 h 134"/>
                  <a:gd name="T28" fmla="*/ 88 w 177"/>
                  <a:gd name="T29" fmla="*/ 58 h 134"/>
                  <a:gd name="T30" fmla="*/ 94 w 177"/>
                  <a:gd name="T31" fmla="*/ 63 h 134"/>
                  <a:gd name="T32" fmla="*/ 99 w 177"/>
                  <a:gd name="T33" fmla="*/ 69 h 134"/>
                  <a:gd name="T34" fmla="*/ 101 w 177"/>
                  <a:gd name="T35" fmla="*/ 76 h 134"/>
                  <a:gd name="T36" fmla="*/ 106 w 177"/>
                  <a:gd name="T37" fmla="*/ 83 h 134"/>
                  <a:gd name="T38" fmla="*/ 110 w 177"/>
                  <a:gd name="T39" fmla="*/ 90 h 134"/>
                  <a:gd name="T40" fmla="*/ 115 w 177"/>
                  <a:gd name="T41" fmla="*/ 96 h 134"/>
                  <a:gd name="T42" fmla="*/ 119 w 177"/>
                  <a:gd name="T43" fmla="*/ 103 h 134"/>
                  <a:gd name="T44" fmla="*/ 126 w 177"/>
                  <a:gd name="T45" fmla="*/ 108 h 134"/>
                  <a:gd name="T46" fmla="*/ 130 w 177"/>
                  <a:gd name="T47" fmla="*/ 114 h 134"/>
                  <a:gd name="T48" fmla="*/ 137 w 177"/>
                  <a:gd name="T49" fmla="*/ 117 h 134"/>
                  <a:gd name="T50" fmla="*/ 144 w 177"/>
                  <a:gd name="T51" fmla="*/ 119 h 134"/>
                  <a:gd name="T52" fmla="*/ 151 w 177"/>
                  <a:gd name="T53" fmla="*/ 121 h 134"/>
                  <a:gd name="T54" fmla="*/ 157 w 177"/>
                  <a:gd name="T55" fmla="*/ 126 h 134"/>
                  <a:gd name="T56" fmla="*/ 164 w 177"/>
                  <a:gd name="T57" fmla="*/ 128 h 134"/>
                  <a:gd name="T58" fmla="*/ 171 w 177"/>
                  <a:gd name="T59" fmla="*/ 128 h 134"/>
                  <a:gd name="T60" fmla="*/ 176 w 177"/>
                  <a:gd name="T61" fmla="*/ 133 h 134"/>
                  <a:gd name="T62" fmla="*/ 176 w 177"/>
                  <a:gd name="T63" fmla="*/ 126 h 1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7"/>
                  <a:gd name="T97" fmla="*/ 0 h 134"/>
                  <a:gd name="T98" fmla="*/ 177 w 177"/>
                  <a:gd name="T99" fmla="*/ 134 h 13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7" h="134">
                    <a:moveTo>
                      <a:pt x="0" y="0"/>
                    </a:moveTo>
                    <a:lnTo>
                      <a:pt x="9" y="2"/>
                    </a:lnTo>
                    <a:lnTo>
                      <a:pt x="15" y="6"/>
                    </a:lnTo>
                    <a:lnTo>
                      <a:pt x="22" y="9"/>
                    </a:lnTo>
                    <a:lnTo>
                      <a:pt x="29" y="11"/>
                    </a:lnTo>
                    <a:lnTo>
                      <a:pt x="36" y="13"/>
                    </a:lnTo>
                    <a:lnTo>
                      <a:pt x="42" y="13"/>
                    </a:lnTo>
                    <a:lnTo>
                      <a:pt x="49" y="18"/>
                    </a:lnTo>
                    <a:lnTo>
                      <a:pt x="56" y="24"/>
                    </a:lnTo>
                    <a:lnTo>
                      <a:pt x="63" y="29"/>
                    </a:lnTo>
                    <a:lnTo>
                      <a:pt x="69" y="33"/>
                    </a:lnTo>
                    <a:lnTo>
                      <a:pt x="76" y="40"/>
                    </a:lnTo>
                    <a:lnTo>
                      <a:pt x="81" y="47"/>
                    </a:lnTo>
                    <a:lnTo>
                      <a:pt x="88" y="51"/>
                    </a:lnTo>
                    <a:lnTo>
                      <a:pt x="88" y="58"/>
                    </a:lnTo>
                    <a:lnTo>
                      <a:pt x="94" y="63"/>
                    </a:lnTo>
                    <a:lnTo>
                      <a:pt x="99" y="69"/>
                    </a:lnTo>
                    <a:lnTo>
                      <a:pt x="101" y="76"/>
                    </a:lnTo>
                    <a:lnTo>
                      <a:pt x="106" y="83"/>
                    </a:lnTo>
                    <a:lnTo>
                      <a:pt x="110" y="90"/>
                    </a:lnTo>
                    <a:lnTo>
                      <a:pt x="115" y="96"/>
                    </a:lnTo>
                    <a:lnTo>
                      <a:pt x="119" y="103"/>
                    </a:lnTo>
                    <a:lnTo>
                      <a:pt x="126" y="108"/>
                    </a:lnTo>
                    <a:lnTo>
                      <a:pt x="130" y="114"/>
                    </a:lnTo>
                    <a:lnTo>
                      <a:pt x="137" y="117"/>
                    </a:lnTo>
                    <a:lnTo>
                      <a:pt x="144" y="119"/>
                    </a:lnTo>
                    <a:lnTo>
                      <a:pt x="151" y="121"/>
                    </a:lnTo>
                    <a:lnTo>
                      <a:pt x="157" y="126"/>
                    </a:lnTo>
                    <a:lnTo>
                      <a:pt x="164" y="128"/>
                    </a:lnTo>
                    <a:lnTo>
                      <a:pt x="171" y="128"/>
                    </a:lnTo>
                    <a:lnTo>
                      <a:pt x="176" y="133"/>
                    </a:lnTo>
                    <a:lnTo>
                      <a:pt x="176" y="126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2" name="Freeform 118"/>
              <p:cNvSpPr>
                <a:spLocks/>
              </p:cNvSpPr>
              <p:nvPr/>
            </p:nvSpPr>
            <p:spPr bwMode="auto">
              <a:xfrm>
                <a:off x="2330" y="1643"/>
                <a:ext cx="199" cy="98"/>
              </a:xfrm>
              <a:custGeom>
                <a:avLst/>
                <a:gdLst>
                  <a:gd name="T0" fmla="*/ 0 w 199"/>
                  <a:gd name="T1" fmla="*/ 92 h 98"/>
                  <a:gd name="T2" fmla="*/ 9 w 199"/>
                  <a:gd name="T3" fmla="*/ 97 h 98"/>
                  <a:gd name="T4" fmla="*/ 15 w 199"/>
                  <a:gd name="T5" fmla="*/ 97 h 98"/>
                  <a:gd name="T6" fmla="*/ 22 w 199"/>
                  <a:gd name="T7" fmla="*/ 97 h 98"/>
                  <a:gd name="T8" fmla="*/ 29 w 199"/>
                  <a:gd name="T9" fmla="*/ 94 h 98"/>
                  <a:gd name="T10" fmla="*/ 36 w 199"/>
                  <a:gd name="T11" fmla="*/ 92 h 98"/>
                  <a:gd name="T12" fmla="*/ 42 w 199"/>
                  <a:gd name="T13" fmla="*/ 90 h 98"/>
                  <a:gd name="T14" fmla="*/ 49 w 199"/>
                  <a:gd name="T15" fmla="*/ 87 h 98"/>
                  <a:gd name="T16" fmla="*/ 56 w 199"/>
                  <a:gd name="T17" fmla="*/ 85 h 98"/>
                  <a:gd name="T18" fmla="*/ 60 w 199"/>
                  <a:gd name="T19" fmla="*/ 78 h 98"/>
                  <a:gd name="T20" fmla="*/ 67 w 199"/>
                  <a:gd name="T21" fmla="*/ 74 h 98"/>
                  <a:gd name="T22" fmla="*/ 72 w 199"/>
                  <a:gd name="T23" fmla="*/ 67 h 98"/>
                  <a:gd name="T24" fmla="*/ 76 w 199"/>
                  <a:gd name="T25" fmla="*/ 60 h 98"/>
                  <a:gd name="T26" fmla="*/ 83 w 199"/>
                  <a:gd name="T27" fmla="*/ 56 h 98"/>
                  <a:gd name="T28" fmla="*/ 90 w 199"/>
                  <a:gd name="T29" fmla="*/ 51 h 98"/>
                  <a:gd name="T30" fmla="*/ 96 w 199"/>
                  <a:gd name="T31" fmla="*/ 45 h 98"/>
                  <a:gd name="T32" fmla="*/ 103 w 199"/>
                  <a:gd name="T33" fmla="*/ 40 h 98"/>
                  <a:gd name="T34" fmla="*/ 108 w 199"/>
                  <a:gd name="T35" fmla="*/ 33 h 98"/>
                  <a:gd name="T36" fmla="*/ 114 w 199"/>
                  <a:gd name="T37" fmla="*/ 29 h 98"/>
                  <a:gd name="T38" fmla="*/ 117 w 199"/>
                  <a:gd name="T39" fmla="*/ 22 h 98"/>
                  <a:gd name="T40" fmla="*/ 123 w 199"/>
                  <a:gd name="T41" fmla="*/ 18 h 98"/>
                  <a:gd name="T42" fmla="*/ 130 w 199"/>
                  <a:gd name="T43" fmla="*/ 15 h 98"/>
                  <a:gd name="T44" fmla="*/ 137 w 199"/>
                  <a:gd name="T45" fmla="*/ 13 h 98"/>
                  <a:gd name="T46" fmla="*/ 144 w 199"/>
                  <a:gd name="T47" fmla="*/ 9 h 98"/>
                  <a:gd name="T48" fmla="*/ 150 w 199"/>
                  <a:gd name="T49" fmla="*/ 6 h 98"/>
                  <a:gd name="T50" fmla="*/ 157 w 199"/>
                  <a:gd name="T51" fmla="*/ 6 h 98"/>
                  <a:gd name="T52" fmla="*/ 164 w 199"/>
                  <a:gd name="T53" fmla="*/ 4 h 98"/>
                  <a:gd name="T54" fmla="*/ 171 w 199"/>
                  <a:gd name="T55" fmla="*/ 4 h 98"/>
                  <a:gd name="T56" fmla="*/ 177 w 199"/>
                  <a:gd name="T57" fmla="*/ 4 h 98"/>
                  <a:gd name="T58" fmla="*/ 198 w 199"/>
                  <a:gd name="T59" fmla="*/ 0 h 9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9"/>
                  <a:gd name="T91" fmla="*/ 0 h 98"/>
                  <a:gd name="T92" fmla="*/ 199 w 199"/>
                  <a:gd name="T93" fmla="*/ 98 h 9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9" h="98">
                    <a:moveTo>
                      <a:pt x="0" y="92"/>
                    </a:moveTo>
                    <a:lnTo>
                      <a:pt x="9" y="97"/>
                    </a:lnTo>
                    <a:lnTo>
                      <a:pt x="15" y="97"/>
                    </a:lnTo>
                    <a:lnTo>
                      <a:pt x="22" y="97"/>
                    </a:lnTo>
                    <a:lnTo>
                      <a:pt x="29" y="94"/>
                    </a:lnTo>
                    <a:lnTo>
                      <a:pt x="36" y="92"/>
                    </a:lnTo>
                    <a:lnTo>
                      <a:pt x="42" y="90"/>
                    </a:lnTo>
                    <a:lnTo>
                      <a:pt x="49" y="87"/>
                    </a:lnTo>
                    <a:lnTo>
                      <a:pt x="56" y="85"/>
                    </a:lnTo>
                    <a:lnTo>
                      <a:pt x="60" y="78"/>
                    </a:lnTo>
                    <a:lnTo>
                      <a:pt x="67" y="74"/>
                    </a:lnTo>
                    <a:lnTo>
                      <a:pt x="72" y="67"/>
                    </a:lnTo>
                    <a:lnTo>
                      <a:pt x="76" y="60"/>
                    </a:lnTo>
                    <a:lnTo>
                      <a:pt x="83" y="56"/>
                    </a:lnTo>
                    <a:lnTo>
                      <a:pt x="90" y="51"/>
                    </a:lnTo>
                    <a:lnTo>
                      <a:pt x="96" y="45"/>
                    </a:lnTo>
                    <a:lnTo>
                      <a:pt x="103" y="40"/>
                    </a:lnTo>
                    <a:lnTo>
                      <a:pt x="108" y="33"/>
                    </a:lnTo>
                    <a:lnTo>
                      <a:pt x="114" y="29"/>
                    </a:lnTo>
                    <a:lnTo>
                      <a:pt x="117" y="22"/>
                    </a:lnTo>
                    <a:lnTo>
                      <a:pt x="123" y="18"/>
                    </a:lnTo>
                    <a:lnTo>
                      <a:pt x="130" y="15"/>
                    </a:lnTo>
                    <a:lnTo>
                      <a:pt x="137" y="13"/>
                    </a:lnTo>
                    <a:lnTo>
                      <a:pt x="144" y="9"/>
                    </a:lnTo>
                    <a:lnTo>
                      <a:pt x="150" y="6"/>
                    </a:lnTo>
                    <a:lnTo>
                      <a:pt x="157" y="6"/>
                    </a:lnTo>
                    <a:lnTo>
                      <a:pt x="164" y="4"/>
                    </a:lnTo>
                    <a:lnTo>
                      <a:pt x="171" y="4"/>
                    </a:lnTo>
                    <a:lnTo>
                      <a:pt x="177" y="4"/>
                    </a:lnTo>
                    <a:lnTo>
                      <a:pt x="198" y="0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3" name="Freeform 119"/>
              <p:cNvSpPr>
                <a:spLocks/>
              </p:cNvSpPr>
              <p:nvPr/>
            </p:nvSpPr>
            <p:spPr bwMode="auto">
              <a:xfrm>
                <a:off x="2532" y="1641"/>
                <a:ext cx="91" cy="143"/>
              </a:xfrm>
              <a:custGeom>
                <a:avLst/>
                <a:gdLst>
                  <a:gd name="T0" fmla="*/ 0 w 91"/>
                  <a:gd name="T1" fmla="*/ 0 h 143"/>
                  <a:gd name="T2" fmla="*/ 9 w 91"/>
                  <a:gd name="T3" fmla="*/ 4 h 143"/>
                  <a:gd name="T4" fmla="*/ 15 w 91"/>
                  <a:gd name="T5" fmla="*/ 6 h 143"/>
                  <a:gd name="T6" fmla="*/ 22 w 91"/>
                  <a:gd name="T7" fmla="*/ 11 h 143"/>
                  <a:gd name="T8" fmla="*/ 27 w 91"/>
                  <a:gd name="T9" fmla="*/ 18 h 143"/>
                  <a:gd name="T10" fmla="*/ 33 w 91"/>
                  <a:gd name="T11" fmla="*/ 24 h 143"/>
                  <a:gd name="T12" fmla="*/ 36 w 91"/>
                  <a:gd name="T13" fmla="*/ 31 h 143"/>
                  <a:gd name="T14" fmla="*/ 40 w 91"/>
                  <a:gd name="T15" fmla="*/ 38 h 143"/>
                  <a:gd name="T16" fmla="*/ 42 w 91"/>
                  <a:gd name="T17" fmla="*/ 45 h 143"/>
                  <a:gd name="T18" fmla="*/ 45 w 91"/>
                  <a:gd name="T19" fmla="*/ 51 h 143"/>
                  <a:gd name="T20" fmla="*/ 47 w 91"/>
                  <a:gd name="T21" fmla="*/ 58 h 143"/>
                  <a:gd name="T22" fmla="*/ 49 w 91"/>
                  <a:gd name="T23" fmla="*/ 65 h 143"/>
                  <a:gd name="T24" fmla="*/ 51 w 91"/>
                  <a:gd name="T25" fmla="*/ 72 h 143"/>
                  <a:gd name="T26" fmla="*/ 54 w 91"/>
                  <a:gd name="T27" fmla="*/ 78 h 143"/>
                  <a:gd name="T28" fmla="*/ 54 w 91"/>
                  <a:gd name="T29" fmla="*/ 85 h 143"/>
                  <a:gd name="T30" fmla="*/ 56 w 91"/>
                  <a:gd name="T31" fmla="*/ 92 h 143"/>
                  <a:gd name="T32" fmla="*/ 58 w 91"/>
                  <a:gd name="T33" fmla="*/ 99 h 143"/>
                  <a:gd name="T34" fmla="*/ 60 w 91"/>
                  <a:gd name="T35" fmla="*/ 105 h 143"/>
                  <a:gd name="T36" fmla="*/ 63 w 91"/>
                  <a:gd name="T37" fmla="*/ 112 h 143"/>
                  <a:gd name="T38" fmla="*/ 67 w 91"/>
                  <a:gd name="T39" fmla="*/ 119 h 143"/>
                  <a:gd name="T40" fmla="*/ 72 w 91"/>
                  <a:gd name="T41" fmla="*/ 126 h 143"/>
                  <a:gd name="T42" fmla="*/ 74 w 91"/>
                  <a:gd name="T43" fmla="*/ 132 h 143"/>
                  <a:gd name="T44" fmla="*/ 81 w 91"/>
                  <a:gd name="T45" fmla="*/ 135 h 143"/>
                  <a:gd name="T46" fmla="*/ 87 w 91"/>
                  <a:gd name="T47" fmla="*/ 137 h 143"/>
                  <a:gd name="T48" fmla="*/ 90 w 91"/>
                  <a:gd name="T49" fmla="*/ 139 h 143"/>
                  <a:gd name="T50" fmla="*/ 87 w 91"/>
                  <a:gd name="T51" fmla="*/ 142 h 143"/>
                  <a:gd name="T52" fmla="*/ 85 w 91"/>
                  <a:gd name="T53" fmla="*/ 135 h 143"/>
                  <a:gd name="T54" fmla="*/ 87 w 91"/>
                  <a:gd name="T55" fmla="*/ 135 h 143"/>
                  <a:gd name="T56" fmla="*/ 85 w 91"/>
                  <a:gd name="T57" fmla="*/ 132 h 14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1"/>
                  <a:gd name="T88" fmla="*/ 0 h 143"/>
                  <a:gd name="T89" fmla="*/ 91 w 91"/>
                  <a:gd name="T90" fmla="*/ 143 h 14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1" h="143">
                    <a:moveTo>
                      <a:pt x="0" y="0"/>
                    </a:moveTo>
                    <a:lnTo>
                      <a:pt x="9" y="4"/>
                    </a:lnTo>
                    <a:lnTo>
                      <a:pt x="15" y="6"/>
                    </a:lnTo>
                    <a:lnTo>
                      <a:pt x="22" y="11"/>
                    </a:lnTo>
                    <a:lnTo>
                      <a:pt x="27" y="18"/>
                    </a:lnTo>
                    <a:lnTo>
                      <a:pt x="33" y="24"/>
                    </a:lnTo>
                    <a:lnTo>
                      <a:pt x="36" y="31"/>
                    </a:lnTo>
                    <a:lnTo>
                      <a:pt x="40" y="38"/>
                    </a:lnTo>
                    <a:lnTo>
                      <a:pt x="42" y="45"/>
                    </a:lnTo>
                    <a:lnTo>
                      <a:pt x="45" y="51"/>
                    </a:lnTo>
                    <a:lnTo>
                      <a:pt x="47" y="58"/>
                    </a:lnTo>
                    <a:lnTo>
                      <a:pt x="49" y="65"/>
                    </a:lnTo>
                    <a:lnTo>
                      <a:pt x="51" y="72"/>
                    </a:lnTo>
                    <a:lnTo>
                      <a:pt x="54" y="78"/>
                    </a:lnTo>
                    <a:lnTo>
                      <a:pt x="54" y="85"/>
                    </a:lnTo>
                    <a:lnTo>
                      <a:pt x="56" y="92"/>
                    </a:lnTo>
                    <a:lnTo>
                      <a:pt x="58" y="99"/>
                    </a:lnTo>
                    <a:lnTo>
                      <a:pt x="60" y="105"/>
                    </a:lnTo>
                    <a:lnTo>
                      <a:pt x="63" y="112"/>
                    </a:lnTo>
                    <a:lnTo>
                      <a:pt x="67" y="119"/>
                    </a:lnTo>
                    <a:lnTo>
                      <a:pt x="72" y="126"/>
                    </a:lnTo>
                    <a:lnTo>
                      <a:pt x="74" y="132"/>
                    </a:lnTo>
                    <a:lnTo>
                      <a:pt x="81" y="135"/>
                    </a:lnTo>
                    <a:lnTo>
                      <a:pt x="87" y="137"/>
                    </a:lnTo>
                    <a:lnTo>
                      <a:pt x="90" y="139"/>
                    </a:lnTo>
                    <a:lnTo>
                      <a:pt x="87" y="142"/>
                    </a:lnTo>
                    <a:lnTo>
                      <a:pt x="85" y="135"/>
                    </a:lnTo>
                    <a:lnTo>
                      <a:pt x="87" y="135"/>
                    </a:lnTo>
                    <a:lnTo>
                      <a:pt x="85" y="132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4" name="Freeform 120"/>
              <p:cNvSpPr>
                <a:spLocks/>
              </p:cNvSpPr>
              <p:nvPr/>
            </p:nvSpPr>
            <p:spPr bwMode="auto">
              <a:xfrm>
                <a:off x="2620" y="1713"/>
                <a:ext cx="125" cy="64"/>
              </a:xfrm>
              <a:custGeom>
                <a:avLst/>
                <a:gdLst>
                  <a:gd name="T0" fmla="*/ 0 w 125"/>
                  <a:gd name="T1" fmla="*/ 63 h 64"/>
                  <a:gd name="T2" fmla="*/ 9 w 125"/>
                  <a:gd name="T3" fmla="*/ 60 h 64"/>
                  <a:gd name="T4" fmla="*/ 15 w 125"/>
                  <a:gd name="T5" fmla="*/ 63 h 64"/>
                  <a:gd name="T6" fmla="*/ 22 w 125"/>
                  <a:gd name="T7" fmla="*/ 63 h 64"/>
                  <a:gd name="T8" fmla="*/ 29 w 125"/>
                  <a:gd name="T9" fmla="*/ 60 h 64"/>
                  <a:gd name="T10" fmla="*/ 36 w 125"/>
                  <a:gd name="T11" fmla="*/ 58 h 64"/>
                  <a:gd name="T12" fmla="*/ 42 w 125"/>
                  <a:gd name="T13" fmla="*/ 54 h 64"/>
                  <a:gd name="T14" fmla="*/ 49 w 125"/>
                  <a:gd name="T15" fmla="*/ 49 h 64"/>
                  <a:gd name="T16" fmla="*/ 54 w 125"/>
                  <a:gd name="T17" fmla="*/ 42 h 64"/>
                  <a:gd name="T18" fmla="*/ 58 w 125"/>
                  <a:gd name="T19" fmla="*/ 36 h 64"/>
                  <a:gd name="T20" fmla="*/ 63 w 125"/>
                  <a:gd name="T21" fmla="*/ 29 h 64"/>
                  <a:gd name="T22" fmla="*/ 69 w 125"/>
                  <a:gd name="T23" fmla="*/ 22 h 64"/>
                  <a:gd name="T24" fmla="*/ 76 w 125"/>
                  <a:gd name="T25" fmla="*/ 18 h 64"/>
                  <a:gd name="T26" fmla="*/ 83 w 125"/>
                  <a:gd name="T27" fmla="*/ 13 h 64"/>
                  <a:gd name="T28" fmla="*/ 90 w 125"/>
                  <a:gd name="T29" fmla="*/ 9 h 64"/>
                  <a:gd name="T30" fmla="*/ 96 w 125"/>
                  <a:gd name="T31" fmla="*/ 6 h 64"/>
                  <a:gd name="T32" fmla="*/ 103 w 125"/>
                  <a:gd name="T33" fmla="*/ 4 h 64"/>
                  <a:gd name="T34" fmla="*/ 110 w 125"/>
                  <a:gd name="T35" fmla="*/ 2 h 64"/>
                  <a:gd name="T36" fmla="*/ 117 w 125"/>
                  <a:gd name="T37" fmla="*/ 0 h 64"/>
                  <a:gd name="T38" fmla="*/ 124 w 125"/>
                  <a:gd name="T39" fmla="*/ 4 h 64"/>
                  <a:gd name="T40" fmla="*/ 124 w 125"/>
                  <a:gd name="T41" fmla="*/ 2 h 64"/>
                  <a:gd name="T42" fmla="*/ 124 w 125"/>
                  <a:gd name="T43" fmla="*/ 4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5"/>
                  <a:gd name="T67" fmla="*/ 0 h 64"/>
                  <a:gd name="T68" fmla="*/ 125 w 125"/>
                  <a:gd name="T69" fmla="*/ 64 h 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5" h="64">
                    <a:moveTo>
                      <a:pt x="0" y="63"/>
                    </a:moveTo>
                    <a:lnTo>
                      <a:pt x="9" y="60"/>
                    </a:lnTo>
                    <a:lnTo>
                      <a:pt x="15" y="63"/>
                    </a:lnTo>
                    <a:lnTo>
                      <a:pt x="22" y="63"/>
                    </a:lnTo>
                    <a:lnTo>
                      <a:pt x="29" y="60"/>
                    </a:lnTo>
                    <a:lnTo>
                      <a:pt x="36" y="58"/>
                    </a:lnTo>
                    <a:lnTo>
                      <a:pt x="42" y="54"/>
                    </a:lnTo>
                    <a:lnTo>
                      <a:pt x="49" y="49"/>
                    </a:lnTo>
                    <a:lnTo>
                      <a:pt x="54" y="42"/>
                    </a:lnTo>
                    <a:lnTo>
                      <a:pt x="58" y="36"/>
                    </a:lnTo>
                    <a:lnTo>
                      <a:pt x="63" y="29"/>
                    </a:lnTo>
                    <a:lnTo>
                      <a:pt x="69" y="22"/>
                    </a:lnTo>
                    <a:lnTo>
                      <a:pt x="76" y="18"/>
                    </a:lnTo>
                    <a:lnTo>
                      <a:pt x="83" y="13"/>
                    </a:lnTo>
                    <a:lnTo>
                      <a:pt x="90" y="9"/>
                    </a:lnTo>
                    <a:lnTo>
                      <a:pt x="96" y="6"/>
                    </a:lnTo>
                    <a:lnTo>
                      <a:pt x="103" y="4"/>
                    </a:lnTo>
                    <a:lnTo>
                      <a:pt x="110" y="2"/>
                    </a:lnTo>
                    <a:lnTo>
                      <a:pt x="117" y="0"/>
                    </a:lnTo>
                    <a:lnTo>
                      <a:pt x="124" y="4"/>
                    </a:lnTo>
                    <a:lnTo>
                      <a:pt x="124" y="2"/>
                    </a:lnTo>
                    <a:lnTo>
                      <a:pt x="124" y="4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5" name="Freeform 121"/>
              <p:cNvSpPr>
                <a:spLocks/>
              </p:cNvSpPr>
              <p:nvPr/>
            </p:nvSpPr>
            <p:spPr bwMode="auto">
              <a:xfrm>
                <a:off x="2752" y="1718"/>
                <a:ext cx="47" cy="118"/>
              </a:xfrm>
              <a:custGeom>
                <a:avLst/>
                <a:gdLst>
                  <a:gd name="T0" fmla="*/ 0 w 47"/>
                  <a:gd name="T1" fmla="*/ 0 h 118"/>
                  <a:gd name="T2" fmla="*/ 6 w 47"/>
                  <a:gd name="T3" fmla="*/ 6 h 118"/>
                  <a:gd name="T4" fmla="*/ 12 w 47"/>
                  <a:gd name="T5" fmla="*/ 10 h 118"/>
                  <a:gd name="T6" fmla="*/ 13 w 47"/>
                  <a:gd name="T7" fmla="*/ 14 h 118"/>
                  <a:gd name="T8" fmla="*/ 16 w 47"/>
                  <a:gd name="T9" fmla="*/ 20 h 118"/>
                  <a:gd name="T10" fmla="*/ 20 w 47"/>
                  <a:gd name="T11" fmla="*/ 24 h 118"/>
                  <a:gd name="T12" fmla="*/ 22 w 47"/>
                  <a:gd name="T13" fmla="*/ 30 h 118"/>
                  <a:gd name="T14" fmla="*/ 22 w 47"/>
                  <a:gd name="T15" fmla="*/ 34 h 118"/>
                  <a:gd name="T16" fmla="*/ 22 w 47"/>
                  <a:gd name="T17" fmla="*/ 40 h 118"/>
                  <a:gd name="T18" fmla="*/ 23 w 47"/>
                  <a:gd name="T19" fmla="*/ 44 h 118"/>
                  <a:gd name="T20" fmla="*/ 25 w 47"/>
                  <a:gd name="T21" fmla="*/ 50 h 118"/>
                  <a:gd name="T22" fmla="*/ 25 w 47"/>
                  <a:gd name="T23" fmla="*/ 54 h 118"/>
                  <a:gd name="T24" fmla="*/ 26 w 47"/>
                  <a:gd name="T25" fmla="*/ 60 h 118"/>
                  <a:gd name="T26" fmla="*/ 29 w 47"/>
                  <a:gd name="T27" fmla="*/ 64 h 118"/>
                  <a:gd name="T28" fmla="*/ 29 w 47"/>
                  <a:gd name="T29" fmla="*/ 70 h 118"/>
                  <a:gd name="T30" fmla="*/ 29 w 47"/>
                  <a:gd name="T31" fmla="*/ 74 h 118"/>
                  <a:gd name="T32" fmla="*/ 29 w 47"/>
                  <a:gd name="T33" fmla="*/ 80 h 118"/>
                  <a:gd name="T34" fmla="*/ 30 w 47"/>
                  <a:gd name="T35" fmla="*/ 84 h 118"/>
                  <a:gd name="T36" fmla="*/ 30 w 47"/>
                  <a:gd name="T37" fmla="*/ 90 h 118"/>
                  <a:gd name="T38" fmla="*/ 32 w 47"/>
                  <a:gd name="T39" fmla="*/ 94 h 118"/>
                  <a:gd name="T40" fmla="*/ 35 w 47"/>
                  <a:gd name="T41" fmla="*/ 100 h 118"/>
                  <a:gd name="T42" fmla="*/ 37 w 47"/>
                  <a:gd name="T43" fmla="*/ 104 h 118"/>
                  <a:gd name="T44" fmla="*/ 37 w 47"/>
                  <a:gd name="T45" fmla="*/ 110 h 118"/>
                  <a:gd name="T46" fmla="*/ 42 w 47"/>
                  <a:gd name="T47" fmla="*/ 111 h 118"/>
                  <a:gd name="T48" fmla="*/ 43 w 47"/>
                  <a:gd name="T49" fmla="*/ 117 h 118"/>
                  <a:gd name="T50" fmla="*/ 46 w 47"/>
                  <a:gd name="T51" fmla="*/ 111 h 118"/>
                  <a:gd name="T52" fmla="*/ 46 w 47"/>
                  <a:gd name="T53" fmla="*/ 110 h 118"/>
                  <a:gd name="T54" fmla="*/ 46 w 47"/>
                  <a:gd name="T55" fmla="*/ 104 h 118"/>
                  <a:gd name="T56" fmla="*/ 42 w 47"/>
                  <a:gd name="T57" fmla="*/ 111 h 1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"/>
                  <a:gd name="T88" fmla="*/ 0 h 118"/>
                  <a:gd name="T89" fmla="*/ 47 w 47"/>
                  <a:gd name="T90" fmla="*/ 118 h 11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" h="118">
                    <a:moveTo>
                      <a:pt x="0" y="0"/>
                    </a:moveTo>
                    <a:lnTo>
                      <a:pt x="6" y="6"/>
                    </a:lnTo>
                    <a:lnTo>
                      <a:pt x="12" y="10"/>
                    </a:lnTo>
                    <a:lnTo>
                      <a:pt x="13" y="14"/>
                    </a:lnTo>
                    <a:lnTo>
                      <a:pt x="16" y="20"/>
                    </a:lnTo>
                    <a:lnTo>
                      <a:pt x="20" y="24"/>
                    </a:lnTo>
                    <a:lnTo>
                      <a:pt x="22" y="30"/>
                    </a:lnTo>
                    <a:lnTo>
                      <a:pt x="22" y="34"/>
                    </a:lnTo>
                    <a:lnTo>
                      <a:pt x="22" y="40"/>
                    </a:lnTo>
                    <a:lnTo>
                      <a:pt x="23" y="44"/>
                    </a:lnTo>
                    <a:lnTo>
                      <a:pt x="25" y="50"/>
                    </a:lnTo>
                    <a:lnTo>
                      <a:pt x="25" y="54"/>
                    </a:lnTo>
                    <a:lnTo>
                      <a:pt x="26" y="60"/>
                    </a:lnTo>
                    <a:lnTo>
                      <a:pt x="29" y="64"/>
                    </a:lnTo>
                    <a:lnTo>
                      <a:pt x="29" y="70"/>
                    </a:lnTo>
                    <a:lnTo>
                      <a:pt x="29" y="74"/>
                    </a:lnTo>
                    <a:lnTo>
                      <a:pt x="29" y="80"/>
                    </a:lnTo>
                    <a:lnTo>
                      <a:pt x="30" y="84"/>
                    </a:lnTo>
                    <a:lnTo>
                      <a:pt x="30" y="90"/>
                    </a:lnTo>
                    <a:lnTo>
                      <a:pt x="32" y="94"/>
                    </a:lnTo>
                    <a:lnTo>
                      <a:pt x="35" y="100"/>
                    </a:lnTo>
                    <a:lnTo>
                      <a:pt x="37" y="104"/>
                    </a:lnTo>
                    <a:lnTo>
                      <a:pt x="37" y="110"/>
                    </a:lnTo>
                    <a:lnTo>
                      <a:pt x="42" y="111"/>
                    </a:lnTo>
                    <a:lnTo>
                      <a:pt x="43" y="117"/>
                    </a:lnTo>
                    <a:lnTo>
                      <a:pt x="46" y="111"/>
                    </a:lnTo>
                    <a:lnTo>
                      <a:pt x="46" y="110"/>
                    </a:lnTo>
                    <a:lnTo>
                      <a:pt x="46" y="104"/>
                    </a:lnTo>
                    <a:lnTo>
                      <a:pt x="42" y="111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6" name="Freeform 122"/>
              <p:cNvSpPr>
                <a:spLocks/>
              </p:cNvSpPr>
              <p:nvPr/>
            </p:nvSpPr>
            <p:spPr bwMode="auto">
              <a:xfrm>
                <a:off x="2797" y="1793"/>
                <a:ext cx="114" cy="49"/>
              </a:xfrm>
              <a:custGeom>
                <a:avLst/>
                <a:gdLst>
                  <a:gd name="T0" fmla="*/ 0 w 114"/>
                  <a:gd name="T1" fmla="*/ 38 h 49"/>
                  <a:gd name="T2" fmla="*/ 5 w 114"/>
                  <a:gd name="T3" fmla="*/ 45 h 49"/>
                  <a:gd name="T4" fmla="*/ 10 w 114"/>
                  <a:gd name="T5" fmla="*/ 48 h 49"/>
                  <a:gd name="T6" fmla="*/ 15 w 114"/>
                  <a:gd name="T7" fmla="*/ 45 h 49"/>
                  <a:gd name="T8" fmla="*/ 20 w 114"/>
                  <a:gd name="T9" fmla="*/ 45 h 49"/>
                  <a:gd name="T10" fmla="*/ 25 w 114"/>
                  <a:gd name="T11" fmla="*/ 44 h 49"/>
                  <a:gd name="T12" fmla="*/ 30 w 114"/>
                  <a:gd name="T13" fmla="*/ 41 h 49"/>
                  <a:gd name="T14" fmla="*/ 35 w 114"/>
                  <a:gd name="T15" fmla="*/ 37 h 49"/>
                  <a:gd name="T16" fmla="*/ 40 w 114"/>
                  <a:gd name="T17" fmla="*/ 32 h 49"/>
                  <a:gd name="T18" fmla="*/ 45 w 114"/>
                  <a:gd name="T19" fmla="*/ 28 h 49"/>
                  <a:gd name="T20" fmla="*/ 50 w 114"/>
                  <a:gd name="T21" fmla="*/ 25 h 49"/>
                  <a:gd name="T22" fmla="*/ 55 w 114"/>
                  <a:gd name="T23" fmla="*/ 21 h 49"/>
                  <a:gd name="T24" fmla="*/ 60 w 114"/>
                  <a:gd name="T25" fmla="*/ 17 h 49"/>
                  <a:gd name="T26" fmla="*/ 66 w 114"/>
                  <a:gd name="T27" fmla="*/ 13 h 49"/>
                  <a:gd name="T28" fmla="*/ 70 w 114"/>
                  <a:gd name="T29" fmla="*/ 10 h 49"/>
                  <a:gd name="T30" fmla="*/ 76 w 114"/>
                  <a:gd name="T31" fmla="*/ 6 h 49"/>
                  <a:gd name="T32" fmla="*/ 80 w 114"/>
                  <a:gd name="T33" fmla="*/ 3 h 49"/>
                  <a:gd name="T34" fmla="*/ 86 w 114"/>
                  <a:gd name="T35" fmla="*/ 1 h 49"/>
                  <a:gd name="T36" fmla="*/ 90 w 114"/>
                  <a:gd name="T37" fmla="*/ 0 h 49"/>
                  <a:gd name="T38" fmla="*/ 96 w 114"/>
                  <a:gd name="T39" fmla="*/ 0 h 49"/>
                  <a:gd name="T40" fmla="*/ 100 w 114"/>
                  <a:gd name="T41" fmla="*/ 0 h 49"/>
                  <a:gd name="T42" fmla="*/ 106 w 114"/>
                  <a:gd name="T43" fmla="*/ 1 h 49"/>
                  <a:gd name="T44" fmla="*/ 110 w 114"/>
                  <a:gd name="T45" fmla="*/ 1 h 49"/>
                  <a:gd name="T46" fmla="*/ 113 w 114"/>
                  <a:gd name="T47" fmla="*/ 4 h 49"/>
                  <a:gd name="T48" fmla="*/ 110 w 114"/>
                  <a:gd name="T49" fmla="*/ 4 h 49"/>
                  <a:gd name="T50" fmla="*/ 110 w 114"/>
                  <a:gd name="T51" fmla="*/ 3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4"/>
                  <a:gd name="T79" fmla="*/ 0 h 49"/>
                  <a:gd name="T80" fmla="*/ 114 w 114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4" h="49">
                    <a:moveTo>
                      <a:pt x="0" y="38"/>
                    </a:moveTo>
                    <a:lnTo>
                      <a:pt x="5" y="45"/>
                    </a:lnTo>
                    <a:lnTo>
                      <a:pt x="10" y="48"/>
                    </a:lnTo>
                    <a:lnTo>
                      <a:pt x="15" y="45"/>
                    </a:lnTo>
                    <a:lnTo>
                      <a:pt x="20" y="45"/>
                    </a:lnTo>
                    <a:lnTo>
                      <a:pt x="25" y="44"/>
                    </a:lnTo>
                    <a:lnTo>
                      <a:pt x="30" y="41"/>
                    </a:lnTo>
                    <a:lnTo>
                      <a:pt x="35" y="37"/>
                    </a:lnTo>
                    <a:lnTo>
                      <a:pt x="40" y="32"/>
                    </a:lnTo>
                    <a:lnTo>
                      <a:pt x="45" y="28"/>
                    </a:lnTo>
                    <a:lnTo>
                      <a:pt x="50" y="25"/>
                    </a:lnTo>
                    <a:lnTo>
                      <a:pt x="55" y="21"/>
                    </a:lnTo>
                    <a:lnTo>
                      <a:pt x="60" y="17"/>
                    </a:lnTo>
                    <a:lnTo>
                      <a:pt x="66" y="13"/>
                    </a:lnTo>
                    <a:lnTo>
                      <a:pt x="70" y="10"/>
                    </a:lnTo>
                    <a:lnTo>
                      <a:pt x="76" y="6"/>
                    </a:lnTo>
                    <a:lnTo>
                      <a:pt x="80" y="3"/>
                    </a:lnTo>
                    <a:lnTo>
                      <a:pt x="86" y="1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0" y="0"/>
                    </a:lnTo>
                    <a:lnTo>
                      <a:pt x="106" y="1"/>
                    </a:lnTo>
                    <a:lnTo>
                      <a:pt x="110" y="1"/>
                    </a:lnTo>
                    <a:lnTo>
                      <a:pt x="113" y="4"/>
                    </a:lnTo>
                    <a:lnTo>
                      <a:pt x="110" y="4"/>
                    </a:lnTo>
                    <a:lnTo>
                      <a:pt x="110" y="3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7" name="Freeform 123"/>
              <p:cNvSpPr>
                <a:spLocks/>
              </p:cNvSpPr>
              <p:nvPr/>
            </p:nvSpPr>
            <p:spPr bwMode="auto">
              <a:xfrm>
                <a:off x="2913" y="1796"/>
                <a:ext cx="19" cy="105"/>
              </a:xfrm>
              <a:custGeom>
                <a:avLst/>
                <a:gdLst>
                  <a:gd name="T0" fmla="*/ 0 w 19"/>
                  <a:gd name="T1" fmla="*/ 0 h 105"/>
                  <a:gd name="T2" fmla="*/ 7 w 19"/>
                  <a:gd name="T3" fmla="*/ 3 h 105"/>
                  <a:gd name="T4" fmla="*/ 7 w 19"/>
                  <a:gd name="T5" fmla="*/ 9 h 105"/>
                  <a:gd name="T6" fmla="*/ 8 w 19"/>
                  <a:gd name="T7" fmla="*/ 13 h 105"/>
                  <a:gd name="T8" fmla="*/ 8 w 19"/>
                  <a:gd name="T9" fmla="*/ 19 h 105"/>
                  <a:gd name="T10" fmla="*/ 8 w 19"/>
                  <a:gd name="T11" fmla="*/ 23 h 105"/>
                  <a:gd name="T12" fmla="*/ 8 w 19"/>
                  <a:gd name="T13" fmla="*/ 29 h 105"/>
                  <a:gd name="T14" fmla="*/ 8 w 19"/>
                  <a:gd name="T15" fmla="*/ 33 h 105"/>
                  <a:gd name="T16" fmla="*/ 8 w 19"/>
                  <a:gd name="T17" fmla="*/ 39 h 105"/>
                  <a:gd name="T18" fmla="*/ 10 w 19"/>
                  <a:gd name="T19" fmla="*/ 44 h 105"/>
                  <a:gd name="T20" fmla="*/ 10 w 19"/>
                  <a:gd name="T21" fmla="*/ 49 h 105"/>
                  <a:gd name="T22" fmla="*/ 8 w 19"/>
                  <a:gd name="T23" fmla="*/ 54 h 105"/>
                  <a:gd name="T24" fmla="*/ 7 w 19"/>
                  <a:gd name="T25" fmla="*/ 59 h 105"/>
                  <a:gd name="T26" fmla="*/ 7 w 19"/>
                  <a:gd name="T27" fmla="*/ 64 h 105"/>
                  <a:gd name="T28" fmla="*/ 7 w 19"/>
                  <a:gd name="T29" fmla="*/ 70 h 105"/>
                  <a:gd name="T30" fmla="*/ 8 w 19"/>
                  <a:gd name="T31" fmla="*/ 74 h 105"/>
                  <a:gd name="T32" fmla="*/ 8 w 19"/>
                  <a:gd name="T33" fmla="*/ 80 h 105"/>
                  <a:gd name="T34" fmla="*/ 10 w 19"/>
                  <a:gd name="T35" fmla="*/ 84 h 105"/>
                  <a:gd name="T36" fmla="*/ 12 w 19"/>
                  <a:gd name="T37" fmla="*/ 90 h 105"/>
                  <a:gd name="T38" fmla="*/ 12 w 19"/>
                  <a:gd name="T39" fmla="*/ 94 h 105"/>
                  <a:gd name="T40" fmla="*/ 14 w 19"/>
                  <a:gd name="T41" fmla="*/ 100 h 105"/>
                  <a:gd name="T42" fmla="*/ 15 w 19"/>
                  <a:gd name="T43" fmla="*/ 104 h 105"/>
                  <a:gd name="T44" fmla="*/ 18 w 19"/>
                  <a:gd name="T45" fmla="*/ 100 h 105"/>
                  <a:gd name="T46" fmla="*/ 15 w 19"/>
                  <a:gd name="T47" fmla="*/ 101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"/>
                  <a:gd name="T73" fmla="*/ 0 h 105"/>
                  <a:gd name="T74" fmla="*/ 19 w 19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" h="105">
                    <a:moveTo>
                      <a:pt x="0" y="0"/>
                    </a:moveTo>
                    <a:lnTo>
                      <a:pt x="7" y="3"/>
                    </a:lnTo>
                    <a:lnTo>
                      <a:pt x="7" y="9"/>
                    </a:lnTo>
                    <a:lnTo>
                      <a:pt x="8" y="13"/>
                    </a:lnTo>
                    <a:lnTo>
                      <a:pt x="8" y="19"/>
                    </a:lnTo>
                    <a:lnTo>
                      <a:pt x="8" y="23"/>
                    </a:lnTo>
                    <a:lnTo>
                      <a:pt x="8" y="29"/>
                    </a:lnTo>
                    <a:lnTo>
                      <a:pt x="8" y="33"/>
                    </a:lnTo>
                    <a:lnTo>
                      <a:pt x="8" y="39"/>
                    </a:lnTo>
                    <a:lnTo>
                      <a:pt x="10" y="44"/>
                    </a:lnTo>
                    <a:lnTo>
                      <a:pt x="10" y="49"/>
                    </a:lnTo>
                    <a:lnTo>
                      <a:pt x="8" y="54"/>
                    </a:lnTo>
                    <a:lnTo>
                      <a:pt x="7" y="59"/>
                    </a:lnTo>
                    <a:lnTo>
                      <a:pt x="7" y="64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8" y="80"/>
                    </a:lnTo>
                    <a:lnTo>
                      <a:pt x="10" y="84"/>
                    </a:lnTo>
                    <a:lnTo>
                      <a:pt x="12" y="90"/>
                    </a:lnTo>
                    <a:lnTo>
                      <a:pt x="12" y="94"/>
                    </a:lnTo>
                    <a:lnTo>
                      <a:pt x="14" y="100"/>
                    </a:lnTo>
                    <a:lnTo>
                      <a:pt x="15" y="104"/>
                    </a:lnTo>
                    <a:lnTo>
                      <a:pt x="18" y="100"/>
                    </a:lnTo>
                    <a:lnTo>
                      <a:pt x="15" y="101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8" name="Freeform 124"/>
              <p:cNvSpPr>
                <a:spLocks/>
              </p:cNvSpPr>
              <p:nvPr/>
            </p:nvSpPr>
            <p:spPr bwMode="auto">
              <a:xfrm>
                <a:off x="1254" y="1923"/>
                <a:ext cx="68" cy="69"/>
              </a:xfrm>
              <a:custGeom>
                <a:avLst/>
                <a:gdLst>
                  <a:gd name="T0" fmla="*/ 67 w 68"/>
                  <a:gd name="T1" fmla="*/ 68 h 69"/>
                  <a:gd name="T2" fmla="*/ 60 w 68"/>
                  <a:gd name="T3" fmla="*/ 68 h 69"/>
                  <a:gd name="T4" fmla="*/ 60 w 68"/>
                  <a:gd name="T5" fmla="*/ 62 h 69"/>
                  <a:gd name="T6" fmla="*/ 56 w 68"/>
                  <a:gd name="T7" fmla="*/ 57 h 69"/>
                  <a:gd name="T8" fmla="*/ 52 w 68"/>
                  <a:gd name="T9" fmla="*/ 55 h 69"/>
                  <a:gd name="T10" fmla="*/ 49 w 68"/>
                  <a:gd name="T11" fmla="*/ 51 h 69"/>
                  <a:gd name="T12" fmla="*/ 45 w 68"/>
                  <a:gd name="T13" fmla="*/ 45 h 69"/>
                  <a:gd name="T14" fmla="*/ 46 w 68"/>
                  <a:gd name="T15" fmla="*/ 40 h 69"/>
                  <a:gd name="T16" fmla="*/ 45 w 68"/>
                  <a:gd name="T17" fmla="*/ 35 h 69"/>
                  <a:gd name="T18" fmla="*/ 42 w 68"/>
                  <a:gd name="T19" fmla="*/ 30 h 69"/>
                  <a:gd name="T20" fmla="*/ 39 w 68"/>
                  <a:gd name="T21" fmla="*/ 24 h 69"/>
                  <a:gd name="T22" fmla="*/ 36 w 68"/>
                  <a:gd name="T23" fmla="*/ 20 h 69"/>
                  <a:gd name="T24" fmla="*/ 33 w 68"/>
                  <a:gd name="T25" fmla="*/ 14 h 69"/>
                  <a:gd name="T26" fmla="*/ 30 w 68"/>
                  <a:gd name="T27" fmla="*/ 10 h 69"/>
                  <a:gd name="T28" fmla="*/ 25 w 68"/>
                  <a:gd name="T29" fmla="*/ 6 h 69"/>
                  <a:gd name="T30" fmla="*/ 22 w 68"/>
                  <a:gd name="T31" fmla="*/ 1 h 69"/>
                  <a:gd name="T32" fmla="*/ 16 w 68"/>
                  <a:gd name="T33" fmla="*/ 0 h 69"/>
                  <a:gd name="T34" fmla="*/ 12 w 68"/>
                  <a:gd name="T35" fmla="*/ 0 h 69"/>
                  <a:gd name="T36" fmla="*/ 6 w 68"/>
                  <a:gd name="T37" fmla="*/ 3 h 69"/>
                  <a:gd name="T38" fmla="*/ 6 w 68"/>
                  <a:gd name="T39" fmla="*/ 7 h 69"/>
                  <a:gd name="T40" fmla="*/ 5 w 68"/>
                  <a:gd name="T41" fmla="*/ 13 h 69"/>
                  <a:gd name="T42" fmla="*/ 3 w 68"/>
                  <a:gd name="T43" fmla="*/ 13 h 69"/>
                  <a:gd name="T44" fmla="*/ 0 w 68"/>
                  <a:gd name="T45" fmla="*/ 18 h 69"/>
                  <a:gd name="T46" fmla="*/ 5 w 68"/>
                  <a:gd name="T47" fmla="*/ 7 h 69"/>
                  <a:gd name="T48" fmla="*/ 5 w 68"/>
                  <a:gd name="T49" fmla="*/ 13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8"/>
                  <a:gd name="T76" fmla="*/ 0 h 69"/>
                  <a:gd name="T77" fmla="*/ 68 w 68"/>
                  <a:gd name="T78" fmla="*/ 69 h 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8" h="69">
                    <a:moveTo>
                      <a:pt x="67" y="68"/>
                    </a:moveTo>
                    <a:lnTo>
                      <a:pt x="60" y="68"/>
                    </a:lnTo>
                    <a:lnTo>
                      <a:pt x="60" y="62"/>
                    </a:lnTo>
                    <a:lnTo>
                      <a:pt x="56" y="57"/>
                    </a:lnTo>
                    <a:lnTo>
                      <a:pt x="52" y="55"/>
                    </a:lnTo>
                    <a:lnTo>
                      <a:pt x="49" y="51"/>
                    </a:lnTo>
                    <a:lnTo>
                      <a:pt x="45" y="45"/>
                    </a:lnTo>
                    <a:lnTo>
                      <a:pt x="46" y="40"/>
                    </a:lnTo>
                    <a:lnTo>
                      <a:pt x="45" y="35"/>
                    </a:lnTo>
                    <a:lnTo>
                      <a:pt x="42" y="30"/>
                    </a:lnTo>
                    <a:lnTo>
                      <a:pt x="39" y="24"/>
                    </a:lnTo>
                    <a:lnTo>
                      <a:pt x="36" y="20"/>
                    </a:lnTo>
                    <a:lnTo>
                      <a:pt x="33" y="14"/>
                    </a:lnTo>
                    <a:lnTo>
                      <a:pt x="30" y="10"/>
                    </a:lnTo>
                    <a:lnTo>
                      <a:pt x="25" y="6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6" y="7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0" y="18"/>
                    </a:lnTo>
                    <a:lnTo>
                      <a:pt x="5" y="7"/>
                    </a:lnTo>
                    <a:lnTo>
                      <a:pt x="5" y="13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9" name="Freeform 125"/>
              <p:cNvSpPr>
                <a:spLocks/>
              </p:cNvSpPr>
              <p:nvPr/>
            </p:nvSpPr>
            <p:spPr bwMode="auto">
              <a:xfrm>
                <a:off x="1255" y="1951"/>
                <a:ext cx="27" cy="119"/>
              </a:xfrm>
              <a:custGeom>
                <a:avLst/>
                <a:gdLst>
                  <a:gd name="T0" fmla="*/ 0 w 27"/>
                  <a:gd name="T1" fmla="*/ 0 h 119"/>
                  <a:gd name="T2" fmla="*/ 2 w 27"/>
                  <a:gd name="T3" fmla="*/ 6 h 119"/>
                  <a:gd name="T4" fmla="*/ 3 w 27"/>
                  <a:gd name="T5" fmla="*/ 11 h 119"/>
                  <a:gd name="T6" fmla="*/ 5 w 27"/>
                  <a:gd name="T7" fmla="*/ 16 h 119"/>
                  <a:gd name="T8" fmla="*/ 5 w 27"/>
                  <a:gd name="T9" fmla="*/ 21 h 119"/>
                  <a:gd name="T10" fmla="*/ 6 w 27"/>
                  <a:gd name="T11" fmla="*/ 26 h 119"/>
                  <a:gd name="T12" fmla="*/ 9 w 27"/>
                  <a:gd name="T13" fmla="*/ 31 h 119"/>
                  <a:gd name="T14" fmla="*/ 10 w 27"/>
                  <a:gd name="T15" fmla="*/ 37 h 119"/>
                  <a:gd name="T16" fmla="*/ 10 w 27"/>
                  <a:gd name="T17" fmla="*/ 41 h 119"/>
                  <a:gd name="T18" fmla="*/ 12 w 27"/>
                  <a:gd name="T19" fmla="*/ 47 h 119"/>
                  <a:gd name="T20" fmla="*/ 13 w 27"/>
                  <a:gd name="T21" fmla="*/ 51 h 119"/>
                  <a:gd name="T22" fmla="*/ 13 w 27"/>
                  <a:gd name="T23" fmla="*/ 57 h 119"/>
                  <a:gd name="T24" fmla="*/ 15 w 27"/>
                  <a:gd name="T25" fmla="*/ 61 h 119"/>
                  <a:gd name="T26" fmla="*/ 15 w 27"/>
                  <a:gd name="T27" fmla="*/ 67 h 119"/>
                  <a:gd name="T28" fmla="*/ 16 w 27"/>
                  <a:gd name="T29" fmla="*/ 71 h 119"/>
                  <a:gd name="T30" fmla="*/ 20 w 27"/>
                  <a:gd name="T31" fmla="*/ 77 h 119"/>
                  <a:gd name="T32" fmla="*/ 22 w 27"/>
                  <a:gd name="T33" fmla="*/ 82 h 119"/>
                  <a:gd name="T34" fmla="*/ 23 w 27"/>
                  <a:gd name="T35" fmla="*/ 87 h 119"/>
                  <a:gd name="T36" fmla="*/ 23 w 27"/>
                  <a:gd name="T37" fmla="*/ 92 h 119"/>
                  <a:gd name="T38" fmla="*/ 26 w 27"/>
                  <a:gd name="T39" fmla="*/ 97 h 119"/>
                  <a:gd name="T40" fmla="*/ 26 w 27"/>
                  <a:gd name="T41" fmla="*/ 102 h 119"/>
                  <a:gd name="T42" fmla="*/ 26 w 27"/>
                  <a:gd name="T43" fmla="*/ 107 h 119"/>
                  <a:gd name="T44" fmla="*/ 26 w 27"/>
                  <a:gd name="T45" fmla="*/ 112 h 119"/>
                  <a:gd name="T46" fmla="*/ 23 w 27"/>
                  <a:gd name="T47" fmla="*/ 118 h 119"/>
                  <a:gd name="T48" fmla="*/ 22 w 27"/>
                  <a:gd name="T49" fmla="*/ 118 h 119"/>
                  <a:gd name="T50" fmla="*/ 22 w 27"/>
                  <a:gd name="T51" fmla="*/ 109 h 119"/>
                  <a:gd name="T52" fmla="*/ 22 w 27"/>
                  <a:gd name="T53" fmla="*/ 115 h 119"/>
                  <a:gd name="T54" fmla="*/ 22 w 27"/>
                  <a:gd name="T55" fmla="*/ 118 h 119"/>
                  <a:gd name="T56" fmla="*/ 20 w 27"/>
                  <a:gd name="T57" fmla="*/ 115 h 1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"/>
                  <a:gd name="T88" fmla="*/ 0 h 119"/>
                  <a:gd name="T89" fmla="*/ 27 w 27"/>
                  <a:gd name="T90" fmla="*/ 119 h 1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" h="119">
                    <a:moveTo>
                      <a:pt x="0" y="0"/>
                    </a:moveTo>
                    <a:lnTo>
                      <a:pt x="2" y="6"/>
                    </a:lnTo>
                    <a:lnTo>
                      <a:pt x="3" y="11"/>
                    </a:lnTo>
                    <a:lnTo>
                      <a:pt x="5" y="16"/>
                    </a:lnTo>
                    <a:lnTo>
                      <a:pt x="5" y="21"/>
                    </a:lnTo>
                    <a:lnTo>
                      <a:pt x="6" y="26"/>
                    </a:lnTo>
                    <a:lnTo>
                      <a:pt x="9" y="31"/>
                    </a:lnTo>
                    <a:lnTo>
                      <a:pt x="10" y="37"/>
                    </a:lnTo>
                    <a:lnTo>
                      <a:pt x="10" y="41"/>
                    </a:lnTo>
                    <a:lnTo>
                      <a:pt x="12" y="47"/>
                    </a:lnTo>
                    <a:lnTo>
                      <a:pt x="13" y="51"/>
                    </a:lnTo>
                    <a:lnTo>
                      <a:pt x="13" y="57"/>
                    </a:lnTo>
                    <a:lnTo>
                      <a:pt x="15" y="61"/>
                    </a:lnTo>
                    <a:lnTo>
                      <a:pt x="15" y="67"/>
                    </a:lnTo>
                    <a:lnTo>
                      <a:pt x="16" y="71"/>
                    </a:lnTo>
                    <a:lnTo>
                      <a:pt x="20" y="77"/>
                    </a:lnTo>
                    <a:lnTo>
                      <a:pt x="22" y="82"/>
                    </a:lnTo>
                    <a:lnTo>
                      <a:pt x="23" y="87"/>
                    </a:lnTo>
                    <a:lnTo>
                      <a:pt x="23" y="92"/>
                    </a:lnTo>
                    <a:lnTo>
                      <a:pt x="26" y="97"/>
                    </a:lnTo>
                    <a:lnTo>
                      <a:pt x="26" y="102"/>
                    </a:lnTo>
                    <a:lnTo>
                      <a:pt x="26" y="107"/>
                    </a:lnTo>
                    <a:lnTo>
                      <a:pt x="26" y="112"/>
                    </a:lnTo>
                    <a:lnTo>
                      <a:pt x="23" y="118"/>
                    </a:lnTo>
                    <a:lnTo>
                      <a:pt x="22" y="118"/>
                    </a:lnTo>
                    <a:lnTo>
                      <a:pt x="22" y="109"/>
                    </a:lnTo>
                    <a:lnTo>
                      <a:pt x="22" y="115"/>
                    </a:lnTo>
                    <a:lnTo>
                      <a:pt x="22" y="118"/>
                    </a:lnTo>
                    <a:lnTo>
                      <a:pt x="20" y="115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0" name="Freeform 126"/>
              <p:cNvSpPr>
                <a:spLocks/>
              </p:cNvSpPr>
              <p:nvPr/>
            </p:nvSpPr>
            <p:spPr bwMode="auto">
              <a:xfrm>
                <a:off x="1220" y="2053"/>
                <a:ext cx="51" cy="92"/>
              </a:xfrm>
              <a:custGeom>
                <a:avLst/>
                <a:gdLst>
                  <a:gd name="T0" fmla="*/ 0 w 51"/>
                  <a:gd name="T1" fmla="*/ 0 h 92"/>
                  <a:gd name="T2" fmla="*/ 0 w 51"/>
                  <a:gd name="T3" fmla="*/ 10 h 92"/>
                  <a:gd name="T4" fmla="*/ 0 w 51"/>
                  <a:gd name="T5" fmla="*/ 15 h 92"/>
                  <a:gd name="T6" fmla="*/ 1 w 51"/>
                  <a:gd name="T7" fmla="*/ 20 h 92"/>
                  <a:gd name="T8" fmla="*/ 3 w 51"/>
                  <a:gd name="T9" fmla="*/ 25 h 92"/>
                  <a:gd name="T10" fmla="*/ 3 w 51"/>
                  <a:gd name="T11" fmla="*/ 30 h 92"/>
                  <a:gd name="T12" fmla="*/ 4 w 51"/>
                  <a:gd name="T13" fmla="*/ 35 h 92"/>
                  <a:gd name="T14" fmla="*/ 6 w 51"/>
                  <a:gd name="T15" fmla="*/ 40 h 92"/>
                  <a:gd name="T16" fmla="*/ 7 w 51"/>
                  <a:gd name="T17" fmla="*/ 46 h 92"/>
                  <a:gd name="T18" fmla="*/ 11 w 51"/>
                  <a:gd name="T19" fmla="*/ 50 h 92"/>
                  <a:gd name="T20" fmla="*/ 14 w 51"/>
                  <a:gd name="T21" fmla="*/ 56 h 92"/>
                  <a:gd name="T22" fmla="*/ 20 w 51"/>
                  <a:gd name="T23" fmla="*/ 60 h 92"/>
                  <a:gd name="T24" fmla="*/ 24 w 51"/>
                  <a:gd name="T25" fmla="*/ 62 h 92"/>
                  <a:gd name="T26" fmla="*/ 27 w 51"/>
                  <a:gd name="T27" fmla="*/ 67 h 92"/>
                  <a:gd name="T28" fmla="*/ 33 w 51"/>
                  <a:gd name="T29" fmla="*/ 70 h 92"/>
                  <a:gd name="T30" fmla="*/ 37 w 51"/>
                  <a:gd name="T31" fmla="*/ 74 h 92"/>
                  <a:gd name="T32" fmla="*/ 41 w 51"/>
                  <a:gd name="T33" fmla="*/ 79 h 92"/>
                  <a:gd name="T34" fmla="*/ 46 w 51"/>
                  <a:gd name="T35" fmla="*/ 84 h 92"/>
                  <a:gd name="T36" fmla="*/ 50 w 51"/>
                  <a:gd name="T37" fmla="*/ 89 h 92"/>
                  <a:gd name="T38" fmla="*/ 47 w 51"/>
                  <a:gd name="T39" fmla="*/ 91 h 92"/>
                  <a:gd name="T40" fmla="*/ 46 w 51"/>
                  <a:gd name="T41" fmla="*/ 87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"/>
                  <a:gd name="T64" fmla="*/ 0 h 92"/>
                  <a:gd name="T65" fmla="*/ 51 w 51"/>
                  <a:gd name="T66" fmla="*/ 92 h 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" h="92">
                    <a:moveTo>
                      <a:pt x="0" y="0"/>
                    </a:moveTo>
                    <a:lnTo>
                      <a:pt x="0" y="10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3" y="25"/>
                    </a:lnTo>
                    <a:lnTo>
                      <a:pt x="3" y="30"/>
                    </a:lnTo>
                    <a:lnTo>
                      <a:pt x="4" y="35"/>
                    </a:lnTo>
                    <a:lnTo>
                      <a:pt x="6" y="40"/>
                    </a:lnTo>
                    <a:lnTo>
                      <a:pt x="7" y="46"/>
                    </a:lnTo>
                    <a:lnTo>
                      <a:pt x="11" y="50"/>
                    </a:lnTo>
                    <a:lnTo>
                      <a:pt x="14" y="56"/>
                    </a:lnTo>
                    <a:lnTo>
                      <a:pt x="20" y="60"/>
                    </a:lnTo>
                    <a:lnTo>
                      <a:pt x="24" y="62"/>
                    </a:lnTo>
                    <a:lnTo>
                      <a:pt x="27" y="67"/>
                    </a:lnTo>
                    <a:lnTo>
                      <a:pt x="33" y="70"/>
                    </a:lnTo>
                    <a:lnTo>
                      <a:pt x="37" y="74"/>
                    </a:lnTo>
                    <a:lnTo>
                      <a:pt x="41" y="79"/>
                    </a:lnTo>
                    <a:lnTo>
                      <a:pt x="46" y="84"/>
                    </a:lnTo>
                    <a:lnTo>
                      <a:pt x="50" y="89"/>
                    </a:lnTo>
                    <a:lnTo>
                      <a:pt x="47" y="91"/>
                    </a:lnTo>
                    <a:lnTo>
                      <a:pt x="46" y="87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1" name="Freeform 127"/>
              <p:cNvSpPr>
                <a:spLocks/>
              </p:cNvSpPr>
              <p:nvPr/>
            </p:nvSpPr>
            <p:spPr bwMode="auto">
              <a:xfrm>
                <a:off x="1354" y="2319"/>
                <a:ext cx="89" cy="127"/>
              </a:xfrm>
              <a:custGeom>
                <a:avLst/>
                <a:gdLst>
                  <a:gd name="T0" fmla="*/ 0 w 89"/>
                  <a:gd name="T1" fmla="*/ 0 h 127"/>
                  <a:gd name="T2" fmla="*/ 6 w 89"/>
                  <a:gd name="T3" fmla="*/ 2 h 127"/>
                  <a:gd name="T4" fmla="*/ 4 w 89"/>
                  <a:gd name="T5" fmla="*/ 6 h 127"/>
                  <a:gd name="T6" fmla="*/ 4 w 89"/>
                  <a:gd name="T7" fmla="*/ 12 h 127"/>
                  <a:gd name="T8" fmla="*/ 4 w 89"/>
                  <a:gd name="T9" fmla="*/ 17 h 127"/>
                  <a:gd name="T10" fmla="*/ 6 w 89"/>
                  <a:gd name="T11" fmla="*/ 22 h 127"/>
                  <a:gd name="T12" fmla="*/ 6 w 89"/>
                  <a:gd name="T13" fmla="*/ 27 h 127"/>
                  <a:gd name="T14" fmla="*/ 6 w 89"/>
                  <a:gd name="T15" fmla="*/ 32 h 127"/>
                  <a:gd name="T16" fmla="*/ 6 w 89"/>
                  <a:gd name="T17" fmla="*/ 37 h 127"/>
                  <a:gd name="T18" fmla="*/ 7 w 89"/>
                  <a:gd name="T19" fmla="*/ 43 h 127"/>
                  <a:gd name="T20" fmla="*/ 7 w 89"/>
                  <a:gd name="T21" fmla="*/ 47 h 127"/>
                  <a:gd name="T22" fmla="*/ 7 w 89"/>
                  <a:gd name="T23" fmla="*/ 53 h 127"/>
                  <a:gd name="T24" fmla="*/ 10 w 89"/>
                  <a:gd name="T25" fmla="*/ 57 h 127"/>
                  <a:gd name="T26" fmla="*/ 10 w 89"/>
                  <a:gd name="T27" fmla="*/ 63 h 127"/>
                  <a:gd name="T28" fmla="*/ 10 w 89"/>
                  <a:gd name="T29" fmla="*/ 68 h 127"/>
                  <a:gd name="T30" fmla="*/ 11 w 89"/>
                  <a:gd name="T31" fmla="*/ 73 h 127"/>
                  <a:gd name="T32" fmla="*/ 11 w 89"/>
                  <a:gd name="T33" fmla="*/ 78 h 127"/>
                  <a:gd name="T34" fmla="*/ 11 w 89"/>
                  <a:gd name="T35" fmla="*/ 84 h 127"/>
                  <a:gd name="T36" fmla="*/ 11 w 89"/>
                  <a:gd name="T37" fmla="*/ 88 h 127"/>
                  <a:gd name="T38" fmla="*/ 11 w 89"/>
                  <a:gd name="T39" fmla="*/ 94 h 127"/>
                  <a:gd name="T40" fmla="*/ 13 w 89"/>
                  <a:gd name="T41" fmla="*/ 98 h 127"/>
                  <a:gd name="T42" fmla="*/ 13 w 89"/>
                  <a:gd name="T43" fmla="*/ 104 h 127"/>
                  <a:gd name="T44" fmla="*/ 14 w 89"/>
                  <a:gd name="T45" fmla="*/ 108 h 127"/>
                  <a:gd name="T46" fmla="*/ 16 w 89"/>
                  <a:gd name="T47" fmla="*/ 114 h 127"/>
                  <a:gd name="T48" fmla="*/ 18 w 89"/>
                  <a:gd name="T49" fmla="*/ 119 h 127"/>
                  <a:gd name="T50" fmla="*/ 23 w 89"/>
                  <a:gd name="T51" fmla="*/ 121 h 127"/>
                  <a:gd name="T52" fmla="*/ 28 w 89"/>
                  <a:gd name="T53" fmla="*/ 124 h 127"/>
                  <a:gd name="T54" fmla="*/ 33 w 89"/>
                  <a:gd name="T55" fmla="*/ 126 h 127"/>
                  <a:gd name="T56" fmla="*/ 38 w 89"/>
                  <a:gd name="T57" fmla="*/ 124 h 127"/>
                  <a:gd name="T58" fmla="*/ 44 w 89"/>
                  <a:gd name="T59" fmla="*/ 121 h 127"/>
                  <a:gd name="T60" fmla="*/ 47 w 89"/>
                  <a:gd name="T61" fmla="*/ 115 h 127"/>
                  <a:gd name="T62" fmla="*/ 50 w 89"/>
                  <a:gd name="T63" fmla="*/ 111 h 127"/>
                  <a:gd name="T64" fmla="*/ 54 w 89"/>
                  <a:gd name="T65" fmla="*/ 105 h 127"/>
                  <a:gd name="T66" fmla="*/ 57 w 89"/>
                  <a:gd name="T67" fmla="*/ 101 h 127"/>
                  <a:gd name="T68" fmla="*/ 62 w 89"/>
                  <a:gd name="T69" fmla="*/ 97 h 127"/>
                  <a:gd name="T70" fmla="*/ 65 w 89"/>
                  <a:gd name="T71" fmla="*/ 91 h 127"/>
                  <a:gd name="T72" fmla="*/ 71 w 89"/>
                  <a:gd name="T73" fmla="*/ 88 h 127"/>
                  <a:gd name="T74" fmla="*/ 75 w 89"/>
                  <a:gd name="T75" fmla="*/ 85 h 127"/>
                  <a:gd name="T76" fmla="*/ 81 w 89"/>
                  <a:gd name="T77" fmla="*/ 81 h 127"/>
                  <a:gd name="T78" fmla="*/ 85 w 89"/>
                  <a:gd name="T79" fmla="*/ 80 h 127"/>
                  <a:gd name="T80" fmla="*/ 85 w 89"/>
                  <a:gd name="T81" fmla="*/ 74 h 127"/>
                  <a:gd name="T82" fmla="*/ 84 w 89"/>
                  <a:gd name="T83" fmla="*/ 78 h 127"/>
                  <a:gd name="T84" fmla="*/ 88 w 89"/>
                  <a:gd name="T85" fmla="*/ 78 h 1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"/>
                  <a:gd name="T130" fmla="*/ 0 h 127"/>
                  <a:gd name="T131" fmla="*/ 89 w 89"/>
                  <a:gd name="T132" fmla="*/ 127 h 1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" h="127">
                    <a:moveTo>
                      <a:pt x="0" y="0"/>
                    </a:moveTo>
                    <a:lnTo>
                      <a:pt x="6" y="2"/>
                    </a:lnTo>
                    <a:lnTo>
                      <a:pt x="4" y="6"/>
                    </a:lnTo>
                    <a:lnTo>
                      <a:pt x="4" y="12"/>
                    </a:lnTo>
                    <a:lnTo>
                      <a:pt x="4" y="17"/>
                    </a:lnTo>
                    <a:lnTo>
                      <a:pt x="6" y="22"/>
                    </a:lnTo>
                    <a:lnTo>
                      <a:pt x="6" y="27"/>
                    </a:lnTo>
                    <a:lnTo>
                      <a:pt x="6" y="32"/>
                    </a:lnTo>
                    <a:lnTo>
                      <a:pt x="6" y="37"/>
                    </a:lnTo>
                    <a:lnTo>
                      <a:pt x="7" y="43"/>
                    </a:lnTo>
                    <a:lnTo>
                      <a:pt x="7" y="47"/>
                    </a:lnTo>
                    <a:lnTo>
                      <a:pt x="7" y="53"/>
                    </a:lnTo>
                    <a:lnTo>
                      <a:pt x="10" y="57"/>
                    </a:lnTo>
                    <a:lnTo>
                      <a:pt x="10" y="63"/>
                    </a:lnTo>
                    <a:lnTo>
                      <a:pt x="10" y="68"/>
                    </a:lnTo>
                    <a:lnTo>
                      <a:pt x="11" y="73"/>
                    </a:lnTo>
                    <a:lnTo>
                      <a:pt x="11" y="78"/>
                    </a:lnTo>
                    <a:lnTo>
                      <a:pt x="11" y="84"/>
                    </a:lnTo>
                    <a:lnTo>
                      <a:pt x="11" y="88"/>
                    </a:lnTo>
                    <a:lnTo>
                      <a:pt x="11" y="94"/>
                    </a:lnTo>
                    <a:lnTo>
                      <a:pt x="13" y="98"/>
                    </a:lnTo>
                    <a:lnTo>
                      <a:pt x="13" y="104"/>
                    </a:lnTo>
                    <a:lnTo>
                      <a:pt x="14" y="108"/>
                    </a:lnTo>
                    <a:lnTo>
                      <a:pt x="16" y="114"/>
                    </a:lnTo>
                    <a:lnTo>
                      <a:pt x="18" y="119"/>
                    </a:lnTo>
                    <a:lnTo>
                      <a:pt x="23" y="121"/>
                    </a:lnTo>
                    <a:lnTo>
                      <a:pt x="28" y="124"/>
                    </a:lnTo>
                    <a:lnTo>
                      <a:pt x="33" y="126"/>
                    </a:lnTo>
                    <a:lnTo>
                      <a:pt x="38" y="124"/>
                    </a:lnTo>
                    <a:lnTo>
                      <a:pt x="44" y="121"/>
                    </a:lnTo>
                    <a:lnTo>
                      <a:pt x="47" y="115"/>
                    </a:lnTo>
                    <a:lnTo>
                      <a:pt x="50" y="111"/>
                    </a:lnTo>
                    <a:lnTo>
                      <a:pt x="54" y="105"/>
                    </a:lnTo>
                    <a:lnTo>
                      <a:pt x="57" y="101"/>
                    </a:lnTo>
                    <a:lnTo>
                      <a:pt x="62" y="97"/>
                    </a:lnTo>
                    <a:lnTo>
                      <a:pt x="65" y="91"/>
                    </a:lnTo>
                    <a:lnTo>
                      <a:pt x="71" y="88"/>
                    </a:lnTo>
                    <a:lnTo>
                      <a:pt x="75" y="85"/>
                    </a:lnTo>
                    <a:lnTo>
                      <a:pt x="81" y="81"/>
                    </a:lnTo>
                    <a:lnTo>
                      <a:pt x="85" y="80"/>
                    </a:lnTo>
                    <a:lnTo>
                      <a:pt x="85" y="74"/>
                    </a:lnTo>
                    <a:lnTo>
                      <a:pt x="84" y="78"/>
                    </a:lnTo>
                    <a:lnTo>
                      <a:pt x="88" y="78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2" name="Freeform 128"/>
              <p:cNvSpPr>
                <a:spLocks/>
              </p:cNvSpPr>
              <p:nvPr/>
            </p:nvSpPr>
            <p:spPr bwMode="auto">
              <a:xfrm>
                <a:off x="1445" y="2397"/>
                <a:ext cx="122" cy="125"/>
              </a:xfrm>
              <a:custGeom>
                <a:avLst/>
                <a:gdLst>
                  <a:gd name="T0" fmla="*/ 0 w 122"/>
                  <a:gd name="T1" fmla="*/ 0 h 125"/>
                  <a:gd name="T2" fmla="*/ 6 w 122"/>
                  <a:gd name="T3" fmla="*/ 3 h 125"/>
                  <a:gd name="T4" fmla="*/ 11 w 122"/>
                  <a:gd name="T5" fmla="*/ 5 h 125"/>
                  <a:gd name="T6" fmla="*/ 14 w 122"/>
                  <a:gd name="T7" fmla="*/ 10 h 125"/>
                  <a:gd name="T8" fmla="*/ 16 w 122"/>
                  <a:gd name="T9" fmla="*/ 15 h 125"/>
                  <a:gd name="T10" fmla="*/ 17 w 122"/>
                  <a:gd name="T11" fmla="*/ 20 h 125"/>
                  <a:gd name="T12" fmla="*/ 17 w 122"/>
                  <a:gd name="T13" fmla="*/ 25 h 125"/>
                  <a:gd name="T14" fmla="*/ 17 w 122"/>
                  <a:gd name="T15" fmla="*/ 30 h 125"/>
                  <a:gd name="T16" fmla="*/ 20 w 122"/>
                  <a:gd name="T17" fmla="*/ 36 h 125"/>
                  <a:gd name="T18" fmla="*/ 20 w 122"/>
                  <a:gd name="T19" fmla="*/ 40 h 125"/>
                  <a:gd name="T20" fmla="*/ 20 w 122"/>
                  <a:gd name="T21" fmla="*/ 46 h 125"/>
                  <a:gd name="T22" fmla="*/ 21 w 122"/>
                  <a:gd name="T23" fmla="*/ 50 h 125"/>
                  <a:gd name="T24" fmla="*/ 21 w 122"/>
                  <a:gd name="T25" fmla="*/ 56 h 125"/>
                  <a:gd name="T26" fmla="*/ 23 w 122"/>
                  <a:gd name="T27" fmla="*/ 60 h 125"/>
                  <a:gd name="T28" fmla="*/ 24 w 122"/>
                  <a:gd name="T29" fmla="*/ 66 h 125"/>
                  <a:gd name="T30" fmla="*/ 26 w 122"/>
                  <a:gd name="T31" fmla="*/ 71 h 125"/>
                  <a:gd name="T32" fmla="*/ 26 w 122"/>
                  <a:gd name="T33" fmla="*/ 76 h 125"/>
                  <a:gd name="T34" fmla="*/ 28 w 122"/>
                  <a:gd name="T35" fmla="*/ 81 h 125"/>
                  <a:gd name="T36" fmla="*/ 30 w 122"/>
                  <a:gd name="T37" fmla="*/ 86 h 125"/>
                  <a:gd name="T38" fmla="*/ 30 w 122"/>
                  <a:gd name="T39" fmla="*/ 91 h 125"/>
                  <a:gd name="T40" fmla="*/ 31 w 122"/>
                  <a:gd name="T41" fmla="*/ 96 h 125"/>
                  <a:gd name="T42" fmla="*/ 31 w 122"/>
                  <a:gd name="T43" fmla="*/ 101 h 125"/>
                  <a:gd name="T44" fmla="*/ 34 w 122"/>
                  <a:gd name="T45" fmla="*/ 107 h 125"/>
                  <a:gd name="T46" fmla="*/ 38 w 122"/>
                  <a:gd name="T47" fmla="*/ 111 h 125"/>
                  <a:gd name="T48" fmla="*/ 43 w 122"/>
                  <a:gd name="T49" fmla="*/ 117 h 125"/>
                  <a:gd name="T50" fmla="*/ 48 w 122"/>
                  <a:gd name="T51" fmla="*/ 118 h 125"/>
                  <a:gd name="T52" fmla="*/ 53 w 122"/>
                  <a:gd name="T53" fmla="*/ 121 h 125"/>
                  <a:gd name="T54" fmla="*/ 58 w 122"/>
                  <a:gd name="T55" fmla="*/ 124 h 125"/>
                  <a:gd name="T56" fmla="*/ 61 w 122"/>
                  <a:gd name="T57" fmla="*/ 118 h 125"/>
                  <a:gd name="T58" fmla="*/ 67 w 122"/>
                  <a:gd name="T59" fmla="*/ 114 h 125"/>
                  <a:gd name="T60" fmla="*/ 71 w 122"/>
                  <a:gd name="T61" fmla="*/ 110 h 125"/>
                  <a:gd name="T62" fmla="*/ 75 w 122"/>
                  <a:gd name="T63" fmla="*/ 104 h 125"/>
                  <a:gd name="T64" fmla="*/ 77 w 122"/>
                  <a:gd name="T65" fmla="*/ 100 h 125"/>
                  <a:gd name="T66" fmla="*/ 80 w 122"/>
                  <a:gd name="T67" fmla="*/ 94 h 125"/>
                  <a:gd name="T68" fmla="*/ 84 w 122"/>
                  <a:gd name="T69" fmla="*/ 90 h 125"/>
                  <a:gd name="T70" fmla="*/ 85 w 122"/>
                  <a:gd name="T71" fmla="*/ 84 h 125"/>
                  <a:gd name="T72" fmla="*/ 88 w 122"/>
                  <a:gd name="T73" fmla="*/ 80 h 125"/>
                  <a:gd name="T74" fmla="*/ 90 w 122"/>
                  <a:gd name="T75" fmla="*/ 74 h 125"/>
                  <a:gd name="T76" fmla="*/ 94 w 122"/>
                  <a:gd name="T77" fmla="*/ 69 h 125"/>
                  <a:gd name="T78" fmla="*/ 97 w 122"/>
                  <a:gd name="T79" fmla="*/ 64 h 125"/>
                  <a:gd name="T80" fmla="*/ 100 w 122"/>
                  <a:gd name="T81" fmla="*/ 59 h 125"/>
                  <a:gd name="T82" fmla="*/ 105 w 122"/>
                  <a:gd name="T83" fmla="*/ 56 h 125"/>
                  <a:gd name="T84" fmla="*/ 110 w 122"/>
                  <a:gd name="T85" fmla="*/ 52 h 125"/>
                  <a:gd name="T86" fmla="*/ 115 w 122"/>
                  <a:gd name="T87" fmla="*/ 54 h 125"/>
                  <a:gd name="T88" fmla="*/ 121 w 122"/>
                  <a:gd name="T89" fmla="*/ 56 h 125"/>
                  <a:gd name="T90" fmla="*/ 118 w 122"/>
                  <a:gd name="T91" fmla="*/ 56 h 125"/>
                  <a:gd name="T92" fmla="*/ 117 w 122"/>
                  <a:gd name="T93" fmla="*/ 60 h 1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2"/>
                  <a:gd name="T142" fmla="*/ 0 h 125"/>
                  <a:gd name="T143" fmla="*/ 122 w 122"/>
                  <a:gd name="T144" fmla="*/ 125 h 1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2" h="125">
                    <a:moveTo>
                      <a:pt x="0" y="0"/>
                    </a:moveTo>
                    <a:lnTo>
                      <a:pt x="6" y="3"/>
                    </a:lnTo>
                    <a:lnTo>
                      <a:pt x="11" y="5"/>
                    </a:lnTo>
                    <a:lnTo>
                      <a:pt x="14" y="10"/>
                    </a:lnTo>
                    <a:lnTo>
                      <a:pt x="16" y="15"/>
                    </a:lnTo>
                    <a:lnTo>
                      <a:pt x="17" y="20"/>
                    </a:lnTo>
                    <a:lnTo>
                      <a:pt x="17" y="25"/>
                    </a:lnTo>
                    <a:lnTo>
                      <a:pt x="17" y="30"/>
                    </a:lnTo>
                    <a:lnTo>
                      <a:pt x="20" y="36"/>
                    </a:lnTo>
                    <a:lnTo>
                      <a:pt x="20" y="40"/>
                    </a:lnTo>
                    <a:lnTo>
                      <a:pt x="20" y="46"/>
                    </a:lnTo>
                    <a:lnTo>
                      <a:pt x="21" y="50"/>
                    </a:lnTo>
                    <a:lnTo>
                      <a:pt x="21" y="56"/>
                    </a:lnTo>
                    <a:lnTo>
                      <a:pt x="23" y="60"/>
                    </a:lnTo>
                    <a:lnTo>
                      <a:pt x="24" y="66"/>
                    </a:lnTo>
                    <a:lnTo>
                      <a:pt x="26" y="71"/>
                    </a:lnTo>
                    <a:lnTo>
                      <a:pt x="26" y="76"/>
                    </a:lnTo>
                    <a:lnTo>
                      <a:pt x="28" y="81"/>
                    </a:lnTo>
                    <a:lnTo>
                      <a:pt x="30" y="86"/>
                    </a:lnTo>
                    <a:lnTo>
                      <a:pt x="30" y="91"/>
                    </a:lnTo>
                    <a:lnTo>
                      <a:pt x="31" y="96"/>
                    </a:lnTo>
                    <a:lnTo>
                      <a:pt x="31" y="101"/>
                    </a:lnTo>
                    <a:lnTo>
                      <a:pt x="34" y="107"/>
                    </a:lnTo>
                    <a:lnTo>
                      <a:pt x="38" y="111"/>
                    </a:lnTo>
                    <a:lnTo>
                      <a:pt x="43" y="117"/>
                    </a:lnTo>
                    <a:lnTo>
                      <a:pt x="48" y="118"/>
                    </a:lnTo>
                    <a:lnTo>
                      <a:pt x="53" y="121"/>
                    </a:lnTo>
                    <a:lnTo>
                      <a:pt x="58" y="124"/>
                    </a:lnTo>
                    <a:lnTo>
                      <a:pt x="61" y="118"/>
                    </a:lnTo>
                    <a:lnTo>
                      <a:pt x="67" y="114"/>
                    </a:lnTo>
                    <a:lnTo>
                      <a:pt x="71" y="110"/>
                    </a:lnTo>
                    <a:lnTo>
                      <a:pt x="75" y="104"/>
                    </a:lnTo>
                    <a:lnTo>
                      <a:pt x="77" y="100"/>
                    </a:lnTo>
                    <a:lnTo>
                      <a:pt x="80" y="94"/>
                    </a:lnTo>
                    <a:lnTo>
                      <a:pt x="84" y="90"/>
                    </a:lnTo>
                    <a:lnTo>
                      <a:pt x="85" y="84"/>
                    </a:lnTo>
                    <a:lnTo>
                      <a:pt x="88" y="80"/>
                    </a:lnTo>
                    <a:lnTo>
                      <a:pt x="90" y="74"/>
                    </a:lnTo>
                    <a:lnTo>
                      <a:pt x="94" y="69"/>
                    </a:lnTo>
                    <a:lnTo>
                      <a:pt x="97" y="64"/>
                    </a:lnTo>
                    <a:lnTo>
                      <a:pt x="100" y="59"/>
                    </a:lnTo>
                    <a:lnTo>
                      <a:pt x="105" y="56"/>
                    </a:lnTo>
                    <a:lnTo>
                      <a:pt x="110" y="52"/>
                    </a:lnTo>
                    <a:lnTo>
                      <a:pt x="115" y="54"/>
                    </a:lnTo>
                    <a:lnTo>
                      <a:pt x="121" y="56"/>
                    </a:lnTo>
                    <a:lnTo>
                      <a:pt x="118" y="56"/>
                    </a:lnTo>
                    <a:lnTo>
                      <a:pt x="117" y="60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3" name="Freeform 129"/>
              <p:cNvSpPr>
                <a:spLocks/>
              </p:cNvSpPr>
              <p:nvPr/>
            </p:nvSpPr>
            <p:spPr bwMode="auto">
              <a:xfrm>
                <a:off x="1573" y="2454"/>
                <a:ext cx="46" cy="118"/>
              </a:xfrm>
              <a:custGeom>
                <a:avLst/>
                <a:gdLst>
                  <a:gd name="T0" fmla="*/ 0 w 46"/>
                  <a:gd name="T1" fmla="*/ 0 h 118"/>
                  <a:gd name="T2" fmla="*/ 0 w 46"/>
                  <a:gd name="T3" fmla="*/ 6 h 118"/>
                  <a:gd name="T4" fmla="*/ 3 w 46"/>
                  <a:gd name="T5" fmla="*/ 12 h 118"/>
                  <a:gd name="T6" fmla="*/ 6 w 46"/>
                  <a:gd name="T7" fmla="*/ 17 h 118"/>
                  <a:gd name="T8" fmla="*/ 7 w 46"/>
                  <a:gd name="T9" fmla="*/ 22 h 118"/>
                  <a:gd name="T10" fmla="*/ 10 w 46"/>
                  <a:gd name="T11" fmla="*/ 27 h 118"/>
                  <a:gd name="T12" fmla="*/ 11 w 46"/>
                  <a:gd name="T13" fmla="*/ 32 h 118"/>
                  <a:gd name="T14" fmla="*/ 11 w 46"/>
                  <a:gd name="T15" fmla="*/ 37 h 118"/>
                  <a:gd name="T16" fmla="*/ 11 w 46"/>
                  <a:gd name="T17" fmla="*/ 43 h 118"/>
                  <a:gd name="T18" fmla="*/ 11 w 46"/>
                  <a:gd name="T19" fmla="*/ 47 h 118"/>
                  <a:gd name="T20" fmla="*/ 13 w 46"/>
                  <a:gd name="T21" fmla="*/ 53 h 118"/>
                  <a:gd name="T22" fmla="*/ 14 w 46"/>
                  <a:gd name="T23" fmla="*/ 57 h 118"/>
                  <a:gd name="T24" fmla="*/ 16 w 46"/>
                  <a:gd name="T25" fmla="*/ 63 h 118"/>
                  <a:gd name="T26" fmla="*/ 16 w 46"/>
                  <a:gd name="T27" fmla="*/ 68 h 118"/>
                  <a:gd name="T28" fmla="*/ 18 w 46"/>
                  <a:gd name="T29" fmla="*/ 73 h 118"/>
                  <a:gd name="T30" fmla="*/ 18 w 46"/>
                  <a:gd name="T31" fmla="*/ 78 h 118"/>
                  <a:gd name="T32" fmla="*/ 18 w 46"/>
                  <a:gd name="T33" fmla="*/ 84 h 118"/>
                  <a:gd name="T34" fmla="*/ 18 w 46"/>
                  <a:gd name="T35" fmla="*/ 88 h 118"/>
                  <a:gd name="T36" fmla="*/ 20 w 46"/>
                  <a:gd name="T37" fmla="*/ 94 h 118"/>
                  <a:gd name="T38" fmla="*/ 21 w 46"/>
                  <a:gd name="T39" fmla="*/ 99 h 118"/>
                  <a:gd name="T40" fmla="*/ 23 w 46"/>
                  <a:gd name="T41" fmla="*/ 104 h 118"/>
                  <a:gd name="T42" fmla="*/ 27 w 46"/>
                  <a:gd name="T43" fmla="*/ 110 h 118"/>
                  <a:gd name="T44" fmla="*/ 31 w 46"/>
                  <a:gd name="T45" fmla="*/ 113 h 118"/>
                  <a:gd name="T46" fmla="*/ 37 w 46"/>
                  <a:gd name="T47" fmla="*/ 117 h 118"/>
                  <a:gd name="T48" fmla="*/ 41 w 46"/>
                  <a:gd name="T49" fmla="*/ 114 h 118"/>
                  <a:gd name="T50" fmla="*/ 45 w 46"/>
                  <a:gd name="T51" fmla="*/ 114 h 118"/>
                  <a:gd name="T52" fmla="*/ 43 w 46"/>
                  <a:gd name="T53" fmla="*/ 110 h 118"/>
                  <a:gd name="T54" fmla="*/ 45 w 46"/>
                  <a:gd name="T55" fmla="*/ 111 h 118"/>
                  <a:gd name="T56" fmla="*/ 40 w 46"/>
                  <a:gd name="T57" fmla="*/ 111 h 118"/>
                  <a:gd name="T58" fmla="*/ 38 w 46"/>
                  <a:gd name="T59" fmla="*/ 111 h 11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6"/>
                  <a:gd name="T91" fmla="*/ 0 h 118"/>
                  <a:gd name="T92" fmla="*/ 46 w 46"/>
                  <a:gd name="T93" fmla="*/ 118 h 11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6" h="118">
                    <a:moveTo>
                      <a:pt x="0" y="0"/>
                    </a:moveTo>
                    <a:lnTo>
                      <a:pt x="0" y="6"/>
                    </a:lnTo>
                    <a:lnTo>
                      <a:pt x="3" y="12"/>
                    </a:lnTo>
                    <a:lnTo>
                      <a:pt x="6" y="17"/>
                    </a:lnTo>
                    <a:lnTo>
                      <a:pt x="7" y="22"/>
                    </a:lnTo>
                    <a:lnTo>
                      <a:pt x="10" y="27"/>
                    </a:lnTo>
                    <a:lnTo>
                      <a:pt x="11" y="32"/>
                    </a:lnTo>
                    <a:lnTo>
                      <a:pt x="11" y="37"/>
                    </a:lnTo>
                    <a:lnTo>
                      <a:pt x="11" y="43"/>
                    </a:lnTo>
                    <a:lnTo>
                      <a:pt x="11" y="47"/>
                    </a:lnTo>
                    <a:lnTo>
                      <a:pt x="13" y="53"/>
                    </a:lnTo>
                    <a:lnTo>
                      <a:pt x="14" y="57"/>
                    </a:lnTo>
                    <a:lnTo>
                      <a:pt x="16" y="63"/>
                    </a:lnTo>
                    <a:lnTo>
                      <a:pt x="16" y="68"/>
                    </a:lnTo>
                    <a:lnTo>
                      <a:pt x="18" y="73"/>
                    </a:lnTo>
                    <a:lnTo>
                      <a:pt x="18" y="78"/>
                    </a:lnTo>
                    <a:lnTo>
                      <a:pt x="18" y="84"/>
                    </a:lnTo>
                    <a:lnTo>
                      <a:pt x="18" y="88"/>
                    </a:lnTo>
                    <a:lnTo>
                      <a:pt x="20" y="94"/>
                    </a:lnTo>
                    <a:lnTo>
                      <a:pt x="21" y="99"/>
                    </a:lnTo>
                    <a:lnTo>
                      <a:pt x="23" y="104"/>
                    </a:lnTo>
                    <a:lnTo>
                      <a:pt x="27" y="110"/>
                    </a:lnTo>
                    <a:lnTo>
                      <a:pt x="31" y="113"/>
                    </a:lnTo>
                    <a:lnTo>
                      <a:pt x="37" y="117"/>
                    </a:lnTo>
                    <a:lnTo>
                      <a:pt x="41" y="114"/>
                    </a:lnTo>
                    <a:lnTo>
                      <a:pt x="45" y="114"/>
                    </a:lnTo>
                    <a:lnTo>
                      <a:pt x="43" y="110"/>
                    </a:lnTo>
                    <a:lnTo>
                      <a:pt x="45" y="111"/>
                    </a:lnTo>
                    <a:lnTo>
                      <a:pt x="40" y="111"/>
                    </a:lnTo>
                    <a:lnTo>
                      <a:pt x="38" y="111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4" name="Freeform 130"/>
              <p:cNvSpPr>
                <a:spLocks/>
              </p:cNvSpPr>
              <p:nvPr/>
            </p:nvSpPr>
            <p:spPr bwMode="auto">
              <a:xfrm>
                <a:off x="1725" y="2490"/>
                <a:ext cx="67" cy="130"/>
              </a:xfrm>
              <a:custGeom>
                <a:avLst/>
                <a:gdLst>
                  <a:gd name="T0" fmla="*/ 0 w 67"/>
                  <a:gd name="T1" fmla="*/ 0 h 130"/>
                  <a:gd name="T2" fmla="*/ 6 w 67"/>
                  <a:gd name="T3" fmla="*/ 4 h 130"/>
                  <a:gd name="T4" fmla="*/ 10 w 67"/>
                  <a:gd name="T5" fmla="*/ 10 h 130"/>
                  <a:gd name="T6" fmla="*/ 13 w 67"/>
                  <a:gd name="T7" fmla="*/ 14 h 130"/>
                  <a:gd name="T8" fmla="*/ 15 w 67"/>
                  <a:gd name="T9" fmla="*/ 20 h 130"/>
                  <a:gd name="T10" fmla="*/ 19 w 67"/>
                  <a:gd name="T11" fmla="*/ 24 h 130"/>
                  <a:gd name="T12" fmla="*/ 20 w 67"/>
                  <a:gd name="T13" fmla="*/ 30 h 130"/>
                  <a:gd name="T14" fmla="*/ 20 w 67"/>
                  <a:gd name="T15" fmla="*/ 35 h 130"/>
                  <a:gd name="T16" fmla="*/ 20 w 67"/>
                  <a:gd name="T17" fmla="*/ 40 h 130"/>
                  <a:gd name="T18" fmla="*/ 22 w 67"/>
                  <a:gd name="T19" fmla="*/ 45 h 130"/>
                  <a:gd name="T20" fmla="*/ 23 w 67"/>
                  <a:gd name="T21" fmla="*/ 50 h 130"/>
                  <a:gd name="T22" fmla="*/ 23 w 67"/>
                  <a:gd name="T23" fmla="*/ 55 h 130"/>
                  <a:gd name="T24" fmla="*/ 25 w 67"/>
                  <a:gd name="T25" fmla="*/ 61 h 130"/>
                  <a:gd name="T26" fmla="*/ 25 w 67"/>
                  <a:gd name="T27" fmla="*/ 66 h 130"/>
                  <a:gd name="T28" fmla="*/ 26 w 67"/>
                  <a:gd name="T29" fmla="*/ 71 h 130"/>
                  <a:gd name="T30" fmla="*/ 26 w 67"/>
                  <a:gd name="T31" fmla="*/ 76 h 130"/>
                  <a:gd name="T32" fmla="*/ 29 w 67"/>
                  <a:gd name="T33" fmla="*/ 81 h 130"/>
                  <a:gd name="T34" fmla="*/ 30 w 67"/>
                  <a:gd name="T35" fmla="*/ 87 h 130"/>
                  <a:gd name="T36" fmla="*/ 32 w 67"/>
                  <a:gd name="T37" fmla="*/ 91 h 130"/>
                  <a:gd name="T38" fmla="*/ 33 w 67"/>
                  <a:gd name="T39" fmla="*/ 97 h 130"/>
                  <a:gd name="T40" fmla="*/ 33 w 67"/>
                  <a:gd name="T41" fmla="*/ 101 h 130"/>
                  <a:gd name="T42" fmla="*/ 36 w 67"/>
                  <a:gd name="T43" fmla="*/ 107 h 130"/>
                  <a:gd name="T44" fmla="*/ 40 w 67"/>
                  <a:gd name="T45" fmla="*/ 112 h 130"/>
                  <a:gd name="T46" fmla="*/ 42 w 67"/>
                  <a:gd name="T47" fmla="*/ 117 h 130"/>
                  <a:gd name="T48" fmla="*/ 43 w 67"/>
                  <a:gd name="T49" fmla="*/ 122 h 130"/>
                  <a:gd name="T50" fmla="*/ 49 w 67"/>
                  <a:gd name="T51" fmla="*/ 124 h 130"/>
                  <a:gd name="T52" fmla="*/ 52 w 67"/>
                  <a:gd name="T53" fmla="*/ 129 h 130"/>
                  <a:gd name="T54" fmla="*/ 57 w 67"/>
                  <a:gd name="T55" fmla="*/ 129 h 130"/>
                  <a:gd name="T56" fmla="*/ 62 w 67"/>
                  <a:gd name="T57" fmla="*/ 129 h 130"/>
                  <a:gd name="T58" fmla="*/ 66 w 67"/>
                  <a:gd name="T59" fmla="*/ 129 h 130"/>
                  <a:gd name="T60" fmla="*/ 63 w 67"/>
                  <a:gd name="T61" fmla="*/ 124 h 130"/>
                  <a:gd name="T62" fmla="*/ 62 w 67"/>
                  <a:gd name="T63" fmla="*/ 124 h 130"/>
                  <a:gd name="T64" fmla="*/ 60 w 67"/>
                  <a:gd name="T65" fmla="*/ 125 h 130"/>
                  <a:gd name="T66" fmla="*/ 57 w 67"/>
                  <a:gd name="T67" fmla="*/ 124 h 1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"/>
                  <a:gd name="T103" fmla="*/ 0 h 130"/>
                  <a:gd name="T104" fmla="*/ 67 w 67"/>
                  <a:gd name="T105" fmla="*/ 130 h 1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" h="130">
                    <a:moveTo>
                      <a:pt x="0" y="0"/>
                    </a:moveTo>
                    <a:lnTo>
                      <a:pt x="6" y="4"/>
                    </a:lnTo>
                    <a:lnTo>
                      <a:pt x="10" y="10"/>
                    </a:lnTo>
                    <a:lnTo>
                      <a:pt x="13" y="14"/>
                    </a:lnTo>
                    <a:lnTo>
                      <a:pt x="15" y="20"/>
                    </a:lnTo>
                    <a:lnTo>
                      <a:pt x="19" y="24"/>
                    </a:lnTo>
                    <a:lnTo>
                      <a:pt x="20" y="30"/>
                    </a:lnTo>
                    <a:lnTo>
                      <a:pt x="20" y="35"/>
                    </a:lnTo>
                    <a:lnTo>
                      <a:pt x="20" y="40"/>
                    </a:lnTo>
                    <a:lnTo>
                      <a:pt x="22" y="45"/>
                    </a:lnTo>
                    <a:lnTo>
                      <a:pt x="23" y="50"/>
                    </a:lnTo>
                    <a:lnTo>
                      <a:pt x="23" y="55"/>
                    </a:lnTo>
                    <a:lnTo>
                      <a:pt x="25" y="61"/>
                    </a:lnTo>
                    <a:lnTo>
                      <a:pt x="25" y="66"/>
                    </a:lnTo>
                    <a:lnTo>
                      <a:pt x="26" y="71"/>
                    </a:lnTo>
                    <a:lnTo>
                      <a:pt x="26" y="76"/>
                    </a:lnTo>
                    <a:lnTo>
                      <a:pt x="29" y="81"/>
                    </a:lnTo>
                    <a:lnTo>
                      <a:pt x="30" y="87"/>
                    </a:lnTo>
                    <a:lnTo>
                      <a:pt x="32" y="91"/>
                    </a:lnTo>
                    <a:lnTo>
                      <a:pt x="33" y="97"/>
                    </a:lnTo>
                    <a:lnTo>
                      <a:pt x="33" y="101"/>
                    </a:lnTo>
                    <a:lnTo>
                      <a:pt x="36" y="107"/>
                    </a:lnTo>
                    <a:lnTo>
                      <a:pt x="40" y="112"/>
                    </a:lnTo>
                    <a:lnTo>
                      <a:pt x="42" y="117"/>
                    </a:lnTo>
                    <a:lnTo>
                      <a:pt x="43" y="122"/>
                    </a:lnTo>
                    <a:lnTo>
                      <a:pt x="49" y="124"/>
                    </a:lnTo>
                    <a:lnTo>
                      <a:pt x="52" y="129"/>
                    </a:lnTo>
                    <a:lnTo>
                      <a:pt x="57" y="129"/>
                    </a:lnTo>
                    <a:lnTo>
                      <a:pt x="62" y="129"/>
                    </a:lnTo>
                    <a:lnTo>
                      <a:pt x="66" y="129"/>
                    </a:lnTo>
                    <a:lnTo>
                      <a:pt x="63" y="124"/>
                    </a:lnTo>
                    <a:lnTo>
                      <a:pt x="62" y="124"/>
                    </a:lnTo>
                    <a:lnTo>
                      <a:pt x="60" y="125"/>
                    </a:lnTo>
                    <a:lnTo>
                      <a:pt x="57" y="124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5" name="Freeform 131"/>
              <p:cNvSpPr>
                <a:spLocks/>
              </p:cNvSpPr>
              <p:nvPr/>
            </p:nvSpPr>
            <p:spPr bwMode="auto">
              <a:xfrm>
                <a:off x="1626" y="2490"/>
                <a:ext cx="103" cy="82"/>
              </a:xfrm>
              <a:custGeom>
                <a:avLst/>
                <a:gdLst>
                  <a:gd name="T0" fmla="*/ 102 w 103"/>
                  <a:gd name="T1" fmla="*/ 3 h 82"/>
                  <a:gd name="T2" fmla="*/ 95 w 103"/>
                  <a:gd name="T3" fmla="*/ 0 h 82"/>
                  <a:gd name="T4" fmla="*/ 91 w 103"/>
                  <a:gd name="T5" fmla="*/ 4 h 82"/>
                  <a:gd name="T6" fmla="*/ 87 w 103"/>
                  <a:gd name="T7" fmla="*/ 6 h 82"/>
                  <a:gd name="T8" fmla="*/ 84 w 103"/>
                  <a:gd name="T9" fmla="*/ 11 h 82"/>
                  <a:gd name="T10" fmla="*/ 78 w 103"/>
                  <a:gd name="T11" fmla="*/ 13 h 82"/>
                  <a:gd name="T12" fmla="*/ 75 w 103"/>
                  <a:gd name="T13" fmla="*/ 18 h 82"/>
                  <a:gd name="T14" fmla="*/ 70 w 103"/>
                  <a:gd name="T15" fmla="*/ 20 h 82"/>
                  <a:gd name="T16" fmla="*/ 65 w 103"/>
                  <a:gd name="T17" fmla="*/ 23 h 82"/>
                  <a:gd name="T18" fmla="*/ 60 w 103"/>
                  <a:gd name="T19" fmla="*/ 28 h 82"/>
                  <a:gd name="T20" fmla="*/ 57 w 103"/>
                  <a:gd name="T21" fmla="*/ 34 h 82"/>
                  <a:gd name="T22" fmla="*/ 51 w 103"/>
                  <a:gd name="T23" fmla="*/ 37 h 82"/>
                  <a:gd name="T24" fmla="*/ 48 w 103"/>
                  <a:gd name="T25" fmla="*/ 42 h 82"/>
                  <a:gd name="T26" fmla="*/ 43 w 103"/>
                  <a:gd name="T27" fmla="*/ 45 h 82"/>
                  <a:gd name="T28" fmla="*/ 40 w 103"/>
                  <a:gd name="T29" fmla="*/ 51 h 82"/>
                  <a:gd name="T30" fmla="*/ 34 w 103"/>
                  <a:gd name="T31" fmla="*/ 54 h 82"/>
                  <a:gd name="T32" fmla="*/ 30 w 103"/>
                  <a:gd name="T33" fmla="*/ 59 h 82"/>
                  <a:gd name="T34" fmla="*/ 26 w 103"/>
                  <a:gd name="T35" fmla="*/ 63 h 82"/>
                  <a:gd name="T36" fmla="*/ 21 w 103"/>
                  <a:gd name="T37" fmla="*/ 67 h 82"/>
                  <a:gd name="T38" fmla="*/ 16 w 103"/>
                  <a:gd name="T39" fmla="*/ 70 h 82"/>
                  <a:gd name="T40" fmla="*/ 11 w 103"/>
                  <a:gd name="T41" fmla="*/ 74 h 82"/>
                  <a:gd name="T42" fmla="*/ 6 w 103"/>
                  <a:gd name="T43" fmla="*/ 75 h 82"/>
                  <a:gd name="T44" fmla="*/ 1 w 103"/>
                  <a:gd name="T45" fmla="*/ 77 h 82"/>
                  <a:gd name="T46" fmla="*/ 1 w 103"/>
                  <a:gd name="T47" fmla="*/ 75 h 82"/>
                  <a:gd name="T48" fmla="*/ 0 w 103"/>
                  <a:gd name="T49" fmla="*/ 81 h 82"/>
                  <a:gd name="T50" fmla="*/ 1 w 103"/>
                  <a:gd name="T51" fmla="*/ 78 h 82"/>
                  <a:gd name="T52" fmla="*/ 3 w 103"/>
                  <a:gd name="T53" fmla="*/ 74 h 82"/>
                  <a:gd name="T54" fmla="*/ 1 w 103"/>
                  <a:gd name="T55" fmla="*/ 75 h 82"/>
                  <a:gd name="T56" fmla="*/ 4 w 103"/>
                  <a:gd name="T57" fmla="*/ 65 h 82"/>
                  <a:gd name="T58" fmla="*/ 4 w 103"/>
                  <a:gd name="T59" fmla="*/ 71 h 8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3"/>
                  <a:gd name="T91" fmla="*/ 0 h 82"/>
                  <a:gd name="T92" fmla="*/ 103 w 103"/>
                  <a:gd name="T93" fmla="*/ 82 h 8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3" h="82">
                    <a:moveTo>
                      <a:pt x="102" y="3"/>
                    </a:moveTo>
                    <a:lnTo>
                      <a:pt x="95" y="0"/>
                    </a:lnTo>
                    <a:lnTo>
                      <a:pt x="91" y="4"/>
                    </a:lnTo>
                    <a:lnTo>
                      <a:pt x="87" y="6"/>
                    </a:lnTo>
                    <a:lnTo>
                      <a:pt x="84" y="11"/>
                    </a:lnTo>
                    <a:lnTo>
                      <a:pt x="78" y="13"/>
                    </a:lnTo>
                    <a:lnTo>
                      <a:pt x="75" y="18"/>
                    </a:lnTo>
                    <a:lnTo>
                      <a:pt x="70" y="20"/>
                    </a:lnTo>
                    <a:lnTo>
                      <a:pt x="65" y="23"/>
                    </a:lnTo>
                    <a:lnTo>
                      <a:pt x="60" y="28"/>
                    </a:lnTo>
                    <a:lnTo>
                      <a:pt x="57" y="34"/>
                    </a:lnTo>
                    <a:lnTo>
                      <a:pt x="51" y="37"/>
                    </a:lnTo>
                    <a:lnTo>
                      <a:pt x="48" y="42"/>
                    </a:lnTo>
                    <a:lnTo>
                      <a:pt x="43" y="45"/>
                    </a:lnTo>
                    <a:lnTo>
                      <a:pt x="40" y="51"/>
                    </a:lnTo>
                    <a:lnTo>
                      <a:pt x="34" y="54"/>
                    </a:lnTo>
                    <a:lnTo>
                      <a:pt x="30" y="59"/>
                    </a:lnTo>
                    <a:lnTo>
                      <a:pt x="26" y="63"/>
                    </a:lnTo>
                    <a:lnTo>
                      <a:pt x="21" y="67"/>
                    </a:lnTo>
                    <a:lnTo>
                      <a:pt x="16" y="70"/>
                    </a:lnTo>
                    <a:lnTo>
                      <a:pt x="11" y="74"/>
                    </a:lnTo>
                    <a:lnTo>
                      <a:pt x="6" y="75"/>
                    </a:lnTo>
                    <a:lnTo>
                      <a:pt x="1" y="77"/>
                    </a:lnTo>
                    <a:lnTo>
                      <a:pt x="1" y="75"/>
                    </a:lnTo>
                    <a:lnTo>
                      <a:pt x="0" y="81"/>
                    </a:lnTo>
                    <a:lnTo>
                      <a:pt x="1" y="78"/>
                    </a:lnTo>
                    <a:lnTo>
                      <a:pt x="3" y="74"/>
                    </a:lnTo>
                    <a:lnTo>
                      <a:pt x="1" y="75"/>
                    </a:lnTo>
                    <a:lnTo>
                      <a:pt x="4" y="65"/>
                    </a:lnTo>
                    <a:lnTo>
                      <a:pt x="4" y="71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6" name="Freeform 132"/>
              <p:cNvSpPr>
                <a:spLocks/>
              </p:cNvSpPr>
              <p:nvPr/>
            </p:nvSpPr>
            <p:spPr bwMode="auto">
              <a:xfrm>
                <a:off x="1310" y="2277"/>
                <a:ext cx="46" cy="82"/>
              </a:xfrm>
              <a:custGeom>
                <a:avLst/>
                <a:gdLst>
                  <a:gd name="T0" fmla="*/ 45 w 46"/>
                  <a:gd name="T1" fmla="*/ 41 h 82"/>
                  <a:gd name="T2" fmla="*/ 38 w 46"/>
                  <a:gd name="T3" fmla="*/ 47 h 82"/>
                  <a:gd name="T4" fmla="*/ 33 w 46"/>
                  <a:gd name="T5" fmla="*/ 50 h 82"/>
                  <a:gd name="T6" fmla="*/ 31 w 46"/>
                  <a:gd name="T7" fmla="*/ 55 h 82"/>
                  <a:gd name="T8" fmla="*/ 27 w 46"/>
                  <a:gd name="T9" fmla="*/ 58 h 82"/>
                  <a:gd name="T10" fmla="*/ 24 w 46"/>
                  <a:gd name="T11" fmla="*/ 64 h 82"/>
                  <a:gd name="T12" fmla="*/ 23 w 46"/>
                  <a:gd name="T13" fmla="*/ 68 h 82"/>
                  <a:gd name="T14" fmla="*/ 20 w 46"/>
                  <a:gd name="T15" fmla="*/ 74 h 82"/>
                  <a:gd name="T16" fmla="*/ 14 w 46"/>
                  <a:gd name="T17" fmla="*/ 77 h 82"/>
                  <a:gd name="T18" fmla="*/ 10 w 46"/>
                  <a:gd name="T19" fmla="*/ 81 h 82"/>
                  <a:gd name="T20" fmla="*/ 4 w 46"/>
                  <a:gd name="T21" fmla="*/ 81 h 82"/>
                  <a:gd name="T22" fmla="*/ 3 w 46"/>
                  <a:gd name="T23" fmla="*/ 75 h 82"/>
                  <a:gd name="T24" fmla="*/ 3 w 46"/>
                  <a:gd name="T25" fmla="*/ 70 h 82"/>
                  <a:gd name="T26" fmla="*/ 4 w 46"/>
                  <a:gd name="T27" fmla="*/ 65 h 82"/>
                  <a:gd name="T28" fmla="*/ 4 w 46"/>
                  <a:gd name="T29" fmla="*/ 60 h 82"/>
                  <a:gd name="T30" fmla="*/ 4 w 46"/>
                  <a:gd name="T31" fmla="*/ 55 h 82"/>
                  <a:gd name="T32" fmla="*/ 3 w 46"/>
                  <a:gd name="T33" fmla="*/ 50 h 82"/>
                  <a:gd name="T34" fmla="*/ 3 w 46"/>
                  <a:gd name="T35" fmla="*/ 45 h 82"/>
                  <a:gd name="T36" fmla="*/ 3 w 46"/>
                  <a:gd name="T37" fmla="*/ 40 h 82"/>
                  <a:gd name="T38" fmla="*/ 3 w 46"/>
                  <a:gd name="T39" fmla="*/ 34 h 82"/>
                  <a:gd name="T40" fmla="*/ 4 w 46"/>
                  <a:gd name="T41" fmla="*/ 30 h 82"/>
                  <a:gd name="T42" fmla="*/ 4 w 46"/>
                  <a:gd name="T43" fmla="*/ 24 h 82"/>
                  <a:gd name="T44" fmla="*/ 3 w 46"/>
                  <a:gd name="T45" fmla="*/ 20 h 82"/>
                  <a:gd name="T46" fmla="*/ 1 w 46"/>
                  <a:gd name="T47" fmla="*/ 14 h 82"/>
                  <a:gd name="T48" fmla="*/ 1 w 46"/>
                  <a:gd name="T49" fmla="*/ 10 h 82"/>
                  <a:gd name="T50" fmla="*/ 0 w 46"/>
                  <a:gd name="T51" fmla="*/ 7 h 82"/>
                  <a:gd name="T52" fmla="*/ 0 w 46"/>
                  <a:gd name="T53" fmla="*/ 11 h 82"/>
                  <a:gd name="T54" fmla="*/ 0 w 46"/>
                  <a:gd name="T55" fmla="*/ 23 h 82"/>
                  <a:gd name="T56" fmla="*/ 0 w 46"/>
                  <a:gd name="T57" fmla="*/ 13 h 82"/>
                  <a:gd name="T58" fmla="*/ 3 w 46"/>
                  <a:gd name="T59" fmla="*/ 0 h 8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6"/>
                  <a:gd name="T91" fmla="*/ 0 h 82"/>
                  <a:gd name="T92" fmla="*/ 46 w 46"/>
                  <a:gd name="T93" fmla="*/ 82 h 8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6" h="82">
                    <a:moveTo>
                      <a:pt x="45" y="41"/>
                    </a:moveTo>
                    <a:lnTo>
                      <a:pt x="38" y="47"/>
                    </a:lnTo>
                    <a:lnTo>
                      <a:pt x="33" y="50"/>
                    </a:lnTo>
                    <a:lnTo>
                      <a:pt x="31" y="55"/>
                    </a:lnTo>
                    <a:lnTo>
                      <a:pt x="27" y="58"/>
                    </a:lnTo>
                    <a:lnTo>
                      <a:pt x="24" y="64"/>
                    </a:lnTo>
                    <a:lnTo>
                      <a:pt x="23" y="68"/>
                    </a:lnTo>
                    <a:lnTo>
                      <a:pt x="20" y="74"/>
                    </a:lnTo>
                    <a:lnTo>
                      <a:pt x="14" y="77"/>
                    </a:lnTo>
                    <a:lnTo>
                      <a:pt x="10" y="81"/>
                    </a:lnTo>
                    <a:lnTo>
                      <a:pt x="4" y="81"/>
                    </a:lnTo>
                    <a:lnTo>
                      <a:pt x="3" y="75"/>
                    </a:lnTo>
                    <a:lnTo>
                      <a:pt x="3" y="70"/>
                    </a:lnTo>
                    <a:lnTo>
                      <a:pt x="4" y="65"/>
                    </a:lnTo>
                    <a:lnTo>
                      <a:pt x="4" y="60"/>
                    </a:lnTo>
                    <a:lnTo>
                      <a:pt x="4" y="55"/>
                    </a:lnTo>
                    <a:lnTo>
                      <a:pt x="3" y="50"/>
                    </a:lnTo>
                    <a:lnTo>
                      <a:pt x="3" y="45"/>
                    </a:lnTo>
                    <a:lnTo>
                      <a:pt x="3" y="40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3" y="20"/>
                    </a:lnTo>
                    <a:lnTo>
                      <a:pt x="1" y="14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0" y="13"/>
                    </a:lnTo>
                    <a:lnTo>
                      <a:pt x="3" y="0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7" name="Freeform 133"/>
              <p:cNvSpPr>
                <a:spLocks/>
              </p:cNvSpPr>
              <p:nvPr/>
            </p:nvSpPr>
            <p:spPr bwMode="auto">
              <a:xfrm>
                <a:off x="1278" y="2243"/>
                <a:ext cx="35" cy="53"/>
              </a:xfrm>
              <a:custGeom>
                <a:avLst/>
                <a:gdLst>
                  <a:gd name="T0" fmla="*/ 34 w 35"/>
                  <a:gd name="T1" fmla="*/ 32 h 53"/>
                  <a:gd name="T2" fmla="*/ 27 w 35"/>
                  <a:gd name="T3" fmla="*/ 29 h 53"/>
                  <a:gd name="T4" fmla="*/ 22 w 35"/>
                  <a:gd name="T5" fmla="*/ 29 h 53"/>
                  <a:gd name="T6" fmla="*/ 19 w 35"/>
                  <a:gd name="T7" fmla="*/ 35 h 53"/>
                  <a:gd name="T8" fmla="*/ 15 w 35"/>
                  <a:gd name="T9" fmla="*/ 39 h 53"/>
                  <a:gd name="T10" fmla="*/ 13 w 35"/>
                  <a:gd name="T11" fmla="*/ 45 h 53"/>
                  <a:gd name="T12" fmla="*/ 10 w 35"/>
                  <a:gd name="T13" fmla="*/ 49 h 53"/>
                  <a:gd name="T14" fmla="*/ 5 w 35"/>
                  <a:gd name="T15" fmla="*/ 52 h 53"/>
                  <a:gd name="T16" fmla="*/ 2 w 35"/>
                  <a:gd name="T17" fmla="*/ 46 h 53"/>
                  <a:gd name="T18" fmla="*/ 2 w 35"/>
                  <a:gd name="T19" fmla="*/ 42 h 53"/>
                  <a:gd name="T20" fmla="*/ 0 w 35"/>
                  <a:gd name="T21" fmla="*/ 36 h 53"/>
                  <a:gd name="T22" fmla="*/ 2 w 35"/>
                  <a:gd name="T23" fmla="*/ 32 h 53"/>
                  <a:gd name="T24" fmla="*/ 2 w 35"/>
                  <a:gd name="T25" fmla="*/ 26 h 53"/>
                  <a:gd name="T26" fmla="*/ 3 w 35"/>
                  <a:gd name="T27" fmla="*/ 22 h 53"/>
                  <a:gd name="T28" fmla="*/ 5 w 35"/>
                  <a:gd name="T29" fmla="*/ 16 h 53"/>
                  <a:gd name="T30" fmla="*/ 5 w 35"/>
                  <a:gd name="T31" fmla="*/ 12 h 53"/>
                  <a:gd name="T32" fmla="*/ 6 w 35"/>
                  <a:gd name="T33" fmla="*/ 6 h 53"/>
                  <a:gd name="T34" fmla="*/ 6 w 35"/>
                  <a:gd name="T35" fmla="*/ 5 h 53"/>
                  <a:gd name="T36" fmla="*/ 6 w 35"/>
                  <a:gd name="T37" fmla="*/ 0 h 53"/>
                  <a:gd name="T38" fmla="*/ 5 w 35"/>
                  <a:gd name="T39" fmla="*/ 2 h 53"/>
                  <a:gd name="T40" fmla="*/ 3 w 35"/>
                  <a:gd name="T41" fmla="*/ 2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53"/>
                  <a:gd name="T65" fmla="*/ 35 w 35"/>
                  <a:gd name="T66" fmla="*/ 53 h 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53">
                    <a:moveTo>
                      <a:pt x="34" y="32"/>
                    </a:moveTo>
                    <a:lnTo>
                      <a:pt x="27" y="29"/>
                    </a:lnTo>
                    <a:lnTo>
                      <a:pt x="22" y="29"/>
                    </a:lnTo>
                    <a:lnTo>
                      <a:pt x="19" y="35"/>
                    </a:lnTo>
                    <a:lnTo>
                      <a:pt x="15" y="39"/>
                    </a:lnTo>
                    <a:lnTo>
                      <a:pt x="13" y="45"/>
                    </a:lnTo>
                    <a:lnTo>
                      <a:pt x="10" y="49"/>
                    </a:lnTo>
                    <a:lnTo>
                      <a:pt x="5" y="52"/>
                    </a:lnTo>
                    <a:lnTo>
                      <a:pt x="2" y="4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3" y="22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3" y="2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8" name="Freeform 134"/>
              <p:cNvSpPr>
                <a:spLocks/>
              </p:cNvSpPr>
              <p:nvPr/>
            </p:nvSpPr>
            <p:spPr bwMode="auto">
              <a:xfrm>
                <a:off x="1245" y="2183"/>
                <a:ext cx="40" cy="58"/>
              </a:xfrm>
              <a:custGeom>
                <a:avLst/>
                <a:gdLst>
                  <a:gd name="T0" fmla="*/ 39 w 40"/>
                  <a:gd name="T1" fmla="*/ 57 h 58"/>
                  <a:gd name="T2" fmla="*/ 32 w 40"/>
                  <a:gd name="T3" fmla="*/ 53 h 58"/>
                  <a:gd name="T4" fmla="*/ 26 w 40"/>
                  <a:gd name="T5" fmla="*/ 53 h 58"/>
                  <a:gd name="T6" fmla="*/ 22 w 40"/>
                  <a:gd name="T7" fmla="*/ 53 h 58"/>
                  <a:gd name="T8" fmla="*/ 18 w 40"/>
                  <a:gd name="T9" fmla="*/ 48 h 58"/>
                  <a:gd name="T10" fmla="*/ 18 w 40"/>
                  <a:gd name="T11" fmla="*/ 43 h 58"/>
                  <a:gd name="T12" fmla="*/ 23 w 40"/>
                  <a:gd name="T13" fmla="*/ 40 h 58"/>
                  <a:gd name="T14" fmla="*/ 28 w 40"/>
                  <a:gd name="T15" fmla="*/ 36 h 58"/>
                  <a:gd name="T16" fmla="*/ 33 w 40"/>
                  <a:gd name="T17" fmla="*/ 31 h 58"/>
                  <a:gd name="T18" fmla="*/ 35 w 40"/>
                  <a:gd name="T19" fmla="*/ 26 h 58"/>
                  <a:gd name="T20" fmla="*/ 33 w 40"/>
                  <a:gd name="T21" fmla="*/ 21 h 58"/>
                  <a:gd name="T22" fmla="*/ 28 w 40"/>
                  <a:gd name="T23" fmla="*/ 16 h 58"/>
                  <a:gd name="T24" fmla="*/ 23 w 40"/>
                  <a:gd name="T25" fmla="*/ 14 h 58"/>
                  <a:gd name="T26" fmla="*/ 18 w 40"/>
                  <a:gd name="T27" fmla="*/ 13 h 58"/>
                  <a:gd name="T28" fmla="*/ 13 w 40"/>
                  <a:gd name="T29" fmla="*/ 10 h 58"/>
                  <a:gd name="T30" fmla="*/ 8 w 40"/>
                  <a:gd name="T31" fmla="*/ 6 h 58"/>
                  <a:gd name="T32" fmla="*/ 3 w 40"/>
                  <a:gd name="T33" fmla="*/ 4 h 58"/>
                  <a:gd name="T34" fmla="*/ 0 w 40"/>
                  <a:gd name="T35" fmla="*/ 0 h 58"/>
                  <a:gd name="T36" fmla="*/ 0 w 40"/>
                  <a:gd name="T37" fmla="*/ 4 h 58"/>
                  <a:gd name="T38" fmla="*/ 0 w 40"/>
                  <a:gd name="T39" fmla="*/ 10 h 58"/>
                  <a:gd name="T40" fmla="*/ 0 w 40"/>
                  <a:gd name="T41" fmla="*/ 6 h 58"/>
                  <a:gd name="T42" fmla="*/ 2 w 40"/>
                  <a:gd name="T43" fmla="*/ 3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58"/>
                  <a:gd name="T68" fmla="*/ 40 w 40"/>
                  <a:gd name="T69" fmla="*/ 58 h 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58">
                    <a:moveTo>
                      <a:pt x="39" y="57"/>
                    </a:moveTo>
                    <a:lnTo>
                      <a:pt x="32" y="53"/>
                    </a:lnTo>
                    <a:lnTo>
                      <a:pt x="26" y="53"/>
                    </a:lnTo>
                    <a:lnTo>
                      <a:pt x="22" y="53"/>
                    </a:lnTo>
                    <a:lnTo>
                      <a:pt x="18" y="48"/>
                    </a:lnTo>
                    <a:lnTo>
                      <a:pt x="18" y="43"/>
                    </a:lnTo>
                    <a:lnTo>
                      <a:pt x="23" y="40"/>
                    </a:lnTo>
                    <a:lnTo>
                      <a:pt x="28" y="36"/>
                    </a:lnTo>
                    <a:lnTo>
                      <a:pt x="33" y="31"/>
                    </a:lnTo>
                    <a:lnTo>
                      <a:pt x="35" y="26"/>
                    </a:lnTo>
                    <a:lnTo>
                      <a:pt x="33" y="21"/>
                    </a:lnTo>
                    <a:lnTo>
                      <a:pt x="28" y="16"/>
                    </a:lnTo>
                    <a:lnTo>
                      <a:pt x="23" y="14"/>
                    </a:lnTo>
                    <a:lnTo>
                      <a:pt x="18" y="13"/>
                    </a:lnTo>
                    <a:lnTo>
                      <a:pt x="13" y="10"/>
                    </a:lnTo>
                    <a:lnTo>
                      <a:pt x="8" y="6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3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9" name="Rectangle 135"/>
              <p:cNvSpPr>
                <a:spLocks noChangeArrowheads="1"/>
              </p:cNvSpPr>
              <p:nvPr/>
            </p:nvSpPr>
            <p:spPr bwMode="auto">
              <a:xfrm>
                <a:off x="2003" y="2422"/>
                <a:ext cx="397" cy="282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 sz="1600"/>
              </a:p>
            </p:txBody>
          </p:sp>
          <p:sp>
            <p:nvSpPr>
              <p:cNvPr id="38010" name="Freeform 136"/>
              <p:cNvSpPr>
                <a:spLocks/>
              </p:cNvSpPr>
              <p:nvPr/>
            </p:nvSpPr>
            <p:spPr bwMode="auto">
              <a:xfrm>
                <a:off x="1895" y="2520"/>
                <a:ext cx="62" cy="121"/>
              </a:xfrm>
              <a:custGeom>
                <a:avLst/>
                <a:gdLst>
                  <a:gd name="T0" fmla="*/ 0 w 62"/>
                  <a:gd name="T1" fmla="*/ 0 h 121"/>
                  <a:gd name="T2" fmla="*/ 6 w 62"/>
                  <a:gd name="T3" fmla="*/ 2 h 121"/>
                  <a:gd name="T4" fmla="*/ 7 w 62"/>
                  <a:gd name="T5" fmla="*/ 6 h 121"/>
                  <a:gd name="T6" fmla="*/ 11 w 62"/>
                  <a:gd name="T7" fmla="*/ 12 h 121"/>
                  <a:gd name="T8" fmla="*/ 14 w 62"/>
                  <a:gd name="T9" fmla="*/ 16 h 121"/>
                  <a:gd name="T10" fmla="*/ 14 w 62"/>
                  <a:gd name="T11" fmla="*/ 22 h 121"/>
                  <a:gd name="T12" fmla="*/ 14 w 62"/>
                  <a:gd name="T13" fmla="*/ 26 h 121"/>
                  <a:gd name="T14" fmla="*/ 14 w 62"/>
                  <a:gd name="T15" fmla="*/ 32 h 121"/>
                  <a:gd name="T16" fmla="*/ 14 w 62"/>
                  <a:gd name="T17" fmla="*/ 38 h 121"/>
                  <a:gd name="T18" fmla="*/ 16 w 62"/>
                  <a:gd name="T19" fmla="*/ 42 h 121"/>
                  <a:gd name="T20" fmla="*/ 16 w 62"/>
                  <a:gd name="T21" fmla="*/ 48 h 121"/>
                  <a:gd name="T22" fmla="*/ 16 w 62"/>
                  <a:gd name="T23" fmla="*/ 52 h 121"/>
                  <a:gd name="T24" fmla="*/ 17 w 62"/>
                  <a:gd name="T25" fmla="*/ 58 h 121"/>
                  <a:gd name="T26" fmla="*/ 17 w 62"/>
                  <a:gd name="T27" fmla="*/ 62 h 121"/>
                  <a:gd name="T28" fmla="*/ 19 w 62"/>
                  <a:gd name="T29" fmla="*/ 68 h 121"/>
                  <a:gd name="T30" fmla="*/ 19 w 62"/>
                  <a:gd name="T31" fmla="*/ 72 h 121"/>
                  <a:gd name="T32" fmla="*/ 21 w 62"/>
                  <a:gd name="T33" fmla="*/ 78 h 121"/>
                  <a:gd name="T34" fmla="*/ 23 w 62"/>
                  <a:gd name="T35" fmla="*/ 82 h 121"/>
                  <a:gd name="T36" fmla="*/ 24 w 62"/>
                  <a:gd name="T37" fmla="*/ 88 h 121"/>
                  <a:gd name="T38" fmla="*/ 27 w 62"/>
                  <a:gd name="T39" fmla="*/ 93 h 121"/>
                  <a:gd name="T40" fmla="*/ 33 w 62"/>
                  <a:gd name="T41" fmla="*/ 96 h 121"/>
                  <a:gd name="T42" fmla="*/ 36 w 62"/>
                  <a:gd name="T43" fmla="*/ 102 h 121"/>
                  <a:gd name="T44" fmla="*/ 37 w 62"/>
                  <a:gd name="T45" fmla="*/ 106 h 121"/>
                  <a:gd name="T46" fmla="*/ 41 w 62"/>
                  <a:gd name="T47" fmla="*/ 112 h 121"/>
                  <a:gd name="T48" fmla="*/ 46 w 62"/>
                  <a:gd name="T49" fmla="*/ 115 h 121"/>
                  <a:gd name="T50" fmla="*/ 49 w 62"/>
                  <a:gd name="T51" fmla="*/ 120 h 121"/>
                  <a:gd name="T52" fmla="*/ 54 w 62"/>
                  <a:gd name="T53" fmla="*/ 120 h 121"/>
                  <a:gd name="T54" fmla="*/ 59 w 62"/>
                  <a:gd name="T55" fmla="*/ 120 h 121"/>
                  <a:gd name="T56" fmla="*/ 61 w 62"/>
                  <a:gd name="T57" fmla="*/ 115 h 121"/>
                  <a:gd name="T58" fmla="*/ 61 w 62"/>
                  <a:gd name="T59" fmla="*/ 113 h 1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"/>
                  <a:gd name="T91" fmla="*/ 0 h 121"/>
                  <a:gd name="T92" fmla="*/ 62 w 62"/>
                  <a:gd name="T93" fmla="*/ 121 h 12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" h="121">
                    <a:moveTo>
                      <a:pt x="0" y="0"/>
                    </a:moveTo>
                    <a:lnTo>
                      <a:pt x="6" y="2"/>
                    </a:lnTo>
                    <a:lnTo>
                      <a:pt x="7" y="6"/>
                    </a:lnTo>
                    <a:lnTo>
                      <a:pt x="11" y="12"/>
                    </a:lnTo>
                    <a:lnTo>
                      <a:pt x="14" y="16"/>
                    </a:lnTo>
                    <a:lnTo>
                      <a:pt x="14" y="22"/>
                    </a:lnTo>
                    <a:lnTo>
                      <a:pt x="14" y="26"/>
                    </a:lnTo>
                    <a:lnTo>
                      <a:pt x="14" y="32"/>
                    </a:lnTo>
                    <a:lnTo>
                      <a:pt x="14" y="38"/>
                    </a:lnTo>
                    <a:lnTo>
                      <a:pt x="16" y="42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7" y="58"/>
                    </a:lnTo>
                    <a:lnTo>
                      <a:pt x="17" y="62"/>
                    </a:lnTo>
                    <a:lnTo>
                      <a:pt x="19" y="68"/>
                    </a:lnTo>
                    <a:lnTo>
                      <a:pt x="19" y="72"/>
                    </a:lnTo>
                    <a:lnTo>
                      <a:pt x="21" y="78"/>
                    </a:lnTo>
                    <a:lnTo>
                      <a:pt x="23" y="82"/>
                    </a:lnTo>
                    <a:lnTo>
                      <a:pt x="24" y="88"/>
                    </a:lnTo>
                    <a:lnTo>
                      <a:pt x="27" y="93"/>
                    </a:lnTo>
                    <a:lnTo>
                      <a:pt x="33" y="96"/>
                    </a:lnTo>
                    <a:lnTo>
                      <a:pt x="36" y="102"/>
                    </a:lnTo>
                    <a:lnTo>
                      <a:pt x="37" y="106"/>
                    </a:lnTo>
                    <a:lnTo>
                      <a:pt x="41" y="112"/>
                    </a:lnTo>
                    <a:lnTo>
                      <a:pt x="46" y="115"/>
                    </a:lnTo>
                    <a:lnTo>
                      <a:pt x="49" y="120"/>
                    </a:lnTo>
                    <a:lnTo>
                      <a:pt x="54" y="120"/>
                    </a:lnTo>
                    <a:lnTo>
                      <a:pt x="59" y="120"/>
                    </a:lnTo>
                    <a:lnTo>
                      <a:pt x="61" y="115"/>
                    </a:lnTo>
                    <a:lnTo>
                      <a:pt x="61" y="113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1" name="Freeform 137"/>
              <p:cNvSpPr>
                <a:spLocks/>
              </p:cNvSpPr>
              <p:nvPr/>
            </p:nvSpPr>
            <p:spPr bwMode="auto">
              <a:xfrm>
                <a:off x="1790" y="2517"/>
                <a:ext cx="106" cy="103"/>
              </a:xfrm>
              <a:custGeom>
                <a:avLst/>
                <a:gdLst>
                  <a:gd name="T0" fmla="*/ 105 w 106"/>
                  <a:gd name="T1" fmla="*/ 0 h 103"/>
                  <a:gd name="T2" fmla="*/ 98 w 106"/>
                  <a:gd name="T3" fmla="*/ 0 h 103"/>
                  <a:gd name="T4" fmla="*/ 92 w 106"/>
                  <a:gd name="T5" fmla="*/ 1 h 103"/>
                  <a:gd name="T6" fmla="*/ 88 w 106"/>
                  <a:gd name="T7" fmla="*/ 4 h 103"/>
                  <a:gd name="T8" fmla="*/ 82 w 106"/>
                  <a:gd name="T9" fmla="*/ 7 h 103"/>
                  <a:gd name="T10" fmla="*/ 77 w 106"/>
                  <a:gd name="T11" fmla="*/ 11 h 103"/>
                  <a:gd name="T12" fmla="*/ 72 w 106"/>
                  <a:gd name="T13" fmla="*/ 14 h 103"/>
                  <a:gd name="T14" fmla="*/ 68 w 106"/>
                  <a:gd name="T15" fmla="*/ 20 h 103"/>
                  <a:gd name="T16" fmla="*/ 64 w 106"/>
                  <a:gd name="T17" fmla="*/ 23 h 103"/>
                  <a:gd name="T18" fmla="*/ 58 w 106"/>
                  <a:gd name="T19" fmla="*/ 28 h 103"/>
                  <a:gd name="T20" fmla="*/ 55 w 106"/>
                  <a:gd name="T21" fmla="*/ 34 h 103"/>
                  <a:gd name="T22" fmla="*/ 50 w 106"/>
                  <a:gd name="T23" fmla="*/ 37 h 103"/>
                  <a:gd name="T24" fmla="*/ 48 w 106"/>
                  <a:gd name="T25" fmla="*/ 43 h 103"/>
                  <a:gd name="T26" fmla="*/ 45 w 106"/>
                  <a:gd name="T27" fmla="*/ 47 h 103"/>
                  <a:gd name="T28" fmla="*/ 40 w 106"/>
                  <a:gd name="T29" fmla="*/ 53 h 103"/>
                  <a:gd name="T30" fmla="*/ 38 w 106"/>
                  <a:gd name="T31" fmla="*/ 57 h 103"/>
                  <a:gd name="T32" fmla="*/ 35 w 106"/>
                  <a:gd name="T33" fmla="*/ 63 h 103"/>
                  <a:gd name="T34" fmla="*/ 33 w 106"/>
                  <a:gd name="T35" fmla="*/ 68 h 103"/>
                  <a:gd name="T36" fmla="*/ 30 w 106"/>
                  <a:gd name="T37" fmla="*/ 73 h 103"/>
                  <a:gd name="T38" fmla="*/ 27 w 106"/>
                  <a:gd name="T39" fmla="*/ 78 h 103"/>
                  <a:gd name="T40" fmla="*/ 24 w 106"/>
                  <a:gd name="T41" fmla="*/ 83 h 103"/>
                  <a:gd name="T42" fmla="*/ 20 w 106"/>
                  <a:gd name="T43" fmla="*/ 88 h 103"/>
                  <a:gd name="T44" fmla="*/ 16 w 106"/>
                  <a:gd name="T45" fmla="*/ 94 h 103"/>
                  <a:gd name="T46" fmla="*/ 11 w 106"/>
                  <a:gd name="T47" fmla="*/ 98 h 103"/>
                  <a:gd name="T48" fmla="*/ 6 w 106"/>
                  <a:gd name="T49" fmla="*/ 100 h 103"/>
                  <a:gd name="T50" fmla="*/ 1 w 106"/>
                  <a:gd name="T51" fmla="*/ 102 h 103"/>
                  <a:gd name="T52" fmla="*/ 0 w 106"/>
                  <a:gd name="T53" fmla="*/ 102 h 103"/>
                  <a:gd name="T54" fmla="*/ 3 w 106"/>
                  <a:gd name="T55" fmla="*/ 97 h 103"/>
                  <a:gd name="T56" fmla="*/ 4 w 106"/>
                  <a:gd name="T57" fmla="*/ 97 h 103"/>
                  <a:gd name="T58" fmla="*/ 1 w 106"/>
                  <a:gd name="T59" fmla="*/ 97 h 10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6"/>
                  <a:gd name="T91" fmla="*/ 0 h 103"/>
                  <a:gd name="T92" fmla="*/ 106 w 106"/>
                  <a:gd name="T93" fmla="*/ 103 h 10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6" h="103">
                    <a:moveTo>
                      <a:pt x="105" y="0"/>
                    </a:moveTo>
                    <a:lnTo>
                      <a:pt x="98" y="0"/>
                    </a:lnTo>
                    <a:lnTo>
                      <a:pt x="92" y="1"/>
                    </a:lnTo>
                    <a:lnTo>
                      <a:pt x="88" y="4"/>
                    </a:lnTo>
                    <a:lnTo>
                      <a:pt x="82" y="7"/>
                    </a:lnTo>
                    <a:lnTo>
                      <a:pt x="77" y="11"/>
                    </a:lnTo>
                    <a:lnTo>
                      <a:pt x="72" y="14"/>
                    </a:lnTo>
                    <a:lnTo>
                      <a:pt x="68" y="20"/>
                    </a:lnTo>
                    <a:lnTo>
                      <a:pt x="64" y="23"/>
                    </a:lnTo>
                    <a:lnTo>
                      <a:pt x="58" y="28"/>
                    </a:lnTo>
                    <a:lnTo>
                      <a:pt x="55" y="34"/>
                    </a:lnTo>
                    <a:lnTo>
                      <a:pt x="50" y="37"/>
                    </a:lnTo>
                    <a:lnTo>
                      <a:pt x="48" y="43"/>
                    </a:lnTo>
                    <a:lnTo>
                      <a:pt x="45" y="47"/>
                    </a:lnTo>
                    <a:lnTo>
                      <a:pt x="40" y="53"/>
                    </a:lnTo>
                    <a:lnTo>
                      <a:pt x="38" y="57"/>
                    </a:lnTo>
                    <a:lnTo>
                      <a:pt x="35" y="63"/>
                    </a:lnTo>
                    <a:lnTo>
                      <a:pt x="33" y="68"/>
                    </a:lnTo>
                    <a:lnTo>
                      <a:pt x="30" y="73"/>
                    </a:lnTo>
                    <a:lnTo>
                      <a:pt x="27" y="78"/>
                    </a:lnTo>
                    <a:lnTo>
                      <a:pt x="24" y="83"/>
                    </a:lnTo>
                    <a:lnTo>
                      <a:pt x="20" y="88"/>
                    </a:lnTo>
                    <a:lnTo>
                      <a:pt x="16" y="94"/>
                    </a:lnTo>
                    <a:lnTo>
                      <a:pt x="11" y="98"/>
                    </a:lnTo>
                    <a:lnTo>
                      <a:pt x="6" y="100"/>
                    </a:lnTo>
                    <a:lnTo>
                      <a:pt x="1" y="102"/>
                    </a:lnTo>
                    <a:lnTo>
                      <a:pt x="0" y="102"/>
                    </a:lnTo>
                    <a:lnTo>
                      <a:pt x="3" y="97"/>
                    </a:lnTo>
                    <a:lnTo>
                      <a:pt x="4" y="97"/>
                    </a:lnTo>
                    <a:lnTo>
                      <a:pt x="1" y="97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893" name="Text Box 140"/>
          <p:cNvSpPr txBox="1">
            <a:spLocks noChangeArrowheads="1"/>
          </p:cNvSpPr>
          <p:nvPr/>
        </p:nvSpPr>
        <p:spPr bwMode="auto">
          <a:xfrm>
            <a:off x="2524125" y="1560513"/>
            <a:ext cx="313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Best description of a </a:t>
            </a:r>
            <a:r>
              <a:rPr lang="en-US" altLang="en-US" b="1" i="1">
                <a:solidFill>
                  <a:schemeClr val="accent2"/>
                </a:solidFill>
              </a:rPr>
              <a:t>laser gyro:</a:t>
            </a:r>
          </a:p>
        </p:txBody>
      </p:sp>
      <p:pic>
        <p:nvPicPr>
          <p:cNvPr id="142" name="Picture 14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083300" y="3089275"/>
            <a:ext cx="2032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14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556500" y="4884738"/>
            <a:ext cx="18161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Line 150"/>
          <p:cNvSpPr>
            <a:spLocks noChangeShapeType="1"/>
          </p:cNvSpPr>
          <p:nvPr/>
        </p:nvSpPr>
        <p:spPr bwMode="auto">
          <a:xfrm flipH="1">
            <a:off x="5253038" y="3627438"/>
            <a:ext cx="2417762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" name="Line 151"/>
          <p:cNvSpPr>
            <a:spLocks noChangeShapeType="1"/>
          </p:cNvSpPr>
          <p:nvPr/>
        </p:nvSpPr>
        <p:spPr bwMode="auto">
          <a:xfrm flipV="1">
            <a:off x="5476875" y="5181600"/>
            <a:ext cx="167640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" name="Text Box 154"/>
          <p:cNvSpPr txBox="1">
            <a:spLocks noChangeArrowheads="1"/>
          </p:cNvSpPr>
          <p:nvPr/>
        </p:nvSpPr>
        <p:spPr bwMode="auto">
          <a:xfrm>
            <a:off x="6083300" y="2293938"/>
            <a:ext cx="5832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Other description:  There is a different phase shift (Sagnac phase shift) in the 2 senses of rotation </a:t>
            </a:r>
          </a:p>
        </p:txBody>
      </p:sp>
      <p:pic>
        <p:nvPicPr>
          <p:cNvPr id="147" name="Picture 15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991600" y="2627313"/>
            <a:ext cx="1778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Text Box 150"/>
          <p:cNvSpPr txBox="1">
            <a:spLocks noChangeArrowheads="1"/>
          </p:cNvSpPr>
          <p:nvPr/>
        </p:nvSpPr>
        <p:spPr bwMode="auto">
          <a:xfrm>
            <a:off x="8740775" y="2963863"/>
            <a:ext cx="1895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cs typeface="Arial" charset="0"/>
              </a:rPr>
              <a:t>Fiber optic gyro (FOG):</a:t>
            </a:r>
          </a:p>
        </p:txBody>
      </p:sp>
      <p:sp>
        <p:nvSpPr>
          <p:cNvPr id="149" name="Text Box 151"/>
          <p:cNvSpPr txBox="1">
            <a:spLocks noChangeArrowheads="1"/>
          </p:cNvSpPr>
          <p:nvPr/>
        </p:nvSpPr>
        <p:spPr bwMode="auto">
          <a:xfrm>
            <a:off x="8772525" y="3206750"/>
            <a:ext cx="2711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cs typeface="Arial" charset="0"/>
              </a:rPr>
              <a:t>phase accumulates with Nb of coils</a:t>
            </a:r>
          </a:p>
        </p:txBody>
      </p:sp>
      <p:sp>
        <p:nvSpPr>
          <p:cNvPr id="150" name="Text Box 152"/>
          <p:cNvSpPr txBox="1">
            <a:spLocks noChangeArrowheads="1"/>
          </p:cNvSpPr>
          <p:nvPr/>
        </p:nvSpPr>
        <p:spPr bwMode="auto">
          <a:xfrm>
            <a:off x="8670925" y="3635375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cs typeface="Arial" charset="0"/>
              </a:rPr>
              <a:t>Laser gyro: </a:t>
            </a:r>
          </a:p>
        </p:txBody>
      </p:sp>
      <p:pic>
        <p:nvPicPr>
          <p:cNvPr id="151" name="Picture 15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575675" y="3917950"/>
            <a:ext cx="3381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Line 155"/>
          <p:cNvSpPr>
            <a:spLocks noChangeShapeType="1"/>
          </p:cNvSpPr>
          <p:nvPr/>
        </p:nvSpPr>
        <p:spPr bwMode="auto">
          <a:xfrm>
            <a:off x="8151813" y="3425825"/>
            <a:ext cx="482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46" grpId="0"/>
      <p:bldP spid="148" grpId="0"/>
      <p:bldP spid="149" grpId="0"/>
      <p:bldP spid="150" grpId="0"/>
      <p:bldP spid="1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val 6"/>
          <p:cNvSpPr>
            <a:spLocks noChangeArrowheads="1"/>
          </p:cNvSpPr>
          <p:nvPr/>
        </p:nvSpPr>
        <p:spPr bwMode="auto">
          <a:xfrm>
            <a:off x="8142288" y="1808163"/>
            <a:ext cx="2289175" cy="229870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38914" name="Text Box 7"/>
          <p:cNvSpPr txBox="1">
            <a:spLocks noChangeArrowheads="1"/>
          </p:cNvSpPr>
          <p:nvPr/>
        </p:nvSpPr>
        <p:spPr bwMode="auto">
          <a:xfrm>
            <a:off x="10672763" y="2813050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/>
              <a:t>R</a:t>
            </a:r>
            <a:r>
              <a:rPr lang="en-US" altLang="en-US" sz="2400" b="1">
                <a:latin typeface="Symbol" pitchFamily="18" charset="2"/>
              </a:rPr>
              <a:t>W</a:t>
            </a:r>
          </a:p>
        </p:txBody>
      </p:sp>
      <p:sp>
        <p:nvSpPr>
          <p:cNvPr id="38915" name="Arc 8"/>
          <p:cNvSpPr>
            <a:spLocks/>
          </p:cNvSpPr>
          <p:nvPr/>
        </p:nvSpPr>
        <p:spPr bwMode="auto">
          <a:xfrm>
            <a:off x="8847138" y="2147888"/>
            <a:ext cx="1851025" cy="1363662"/>
          </a:xfrm>
          <a:custGeom>
            <a:avLst/>
            <a:gdLst>
              <a:gd name="T0" fmla="*/ 2147483647 w 21600"/>
              <a:gd name="T1" fmla="*/ 0 h 16198"/>
              <a:gd name="T2" fmla="*/ 2147483647 w 21600"/>
              <a:gd name="T3" fmla="*/ 2147483647 h 16198"/>
              <a:gd name="T4" fmla="*/ 0 w 21600"/>
              <a:gd name="T5" fmla="*/ 2147483647 h 16198"/>
              <a:gd name="T6" fmla="*/ 0 60000 65536"/>
              <a:gd name="T7" fmla="*/ 0 60000 65536"/>
              <a:gd name="T8" fmla="*/ 0 60000 65536"/>
              <a:gd name="T9" fmla="*/ 0 w 21600"/>
              <a:gd name="T10" fmla="*/ 0 h 16198"/>
              <a:gd name="T11" fmla="*/ 21600 w 21600"/>
              <a:gd name="T12" fmla="*/ 16198 h 16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198" fill="none" extrusionOk="0">
                <a:moveTo>
                  <a:pt x="18897" y="0"/>
                </a:moveTo>
                <a:cubicBezTo>
                  <a:pt x="20670" y="3201"/>
                  <a:pt x="21600" y="6801"/>
                  <a:pt x="21600" y="10461"/>
                </a:cubicBezTo>
                <a:cubicBezTo>
                  <a:pt x="21600" y="12399"/>
                  <a:pt x="21339" y="14329"/>
                  <a:pt x="20824" y="16198"/>
                </a:cubicBezTo>
              </a:path>
              <a:path w="21600" h="16198" stroke="0" extrusionOk="0">
                <a:moveTo>
                  <a:pt x="18897" y="0"/>
                </a:moveTo>
                <a:cubicBezTo>
                  <a:pt x="20670" y="3201"/>
                  <a:pt x="21600" y="6801"/>
                  <a:pt x="21600" y="10461"/>
                </a:cubicBezTo>
                <a:cubicBezTo>
                  <a:pt x="21600" y="12399"/>
                  <a:pt x="21339" y="14329"/>
                  <a:pt x="20824" y="16198"/>
                </a:cubicBezTo>
                <a:lnTo>
                  <a:pt x="0" y="10461"/>
                </a:lnTo>
                <a:lnTo>
                  <a:pt x="18897" y="0"/>
                </a:lnTo>
                <a:close/>
              </a:path>
            </a:pathLst>
          </a:custGeom>
          <a:noFill/>
          <a:ln w="38100" cmpd="dbl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9313863" y="3906838"/>
            <a:ext cx="0" cy="517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9215438" y="4052888"/>
            <a:ext cx="146050" cy="131762"/>
          </a:xfrm>
          <a:prstGeom prst="ellipse">
            <a:avLst/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38918" name="Line 11"/>
          <p:cNvSpPr>
            <a:spLocks noChangeShapeType="1"/>
          </p:cNvSpPr>
          <p:nvPr/>
        </p:nvSpPr>
        <p:spPr bwMode="auto">
          <a:xfrm>
            <a:off x="9291638" y="390683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2956" name="Picture 1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79413" y="1300163"/>
            <a:ext cx="37623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7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58925" y="2328863"/>
            <a:ext cx="32940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1468438" y="2320925"/>
            <a:ext cx="3638550" cy="477838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82959" name="Oval 15"/>
          <p:cNvSpPr>
            <a:spLocks noChangeArrowheads="1"/>
          </p:cNvSpPr>
          <p:nvPr/>
        </p:nvSpPr>
        <p:spPr bwMode="auto">
          <a:xfrm>
            <a:off x="9220200" y="4068763"/>
            <a:ext cx="144463" cy="131762"/>
          </a:xfrm>
          <a:prstGeom prst="ellipse">
            <a:avLst/>
          </a:prstGeom>
          <a:solidFill>
            <a:srgbClr val="00008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 flipH="1">
            <a:off x="4735513" y="1716088"/>
            <a:ext cx="1004887" cy="406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4449763" y="1419225"/>
            <a:ext cx="863600" cy="1111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82964" name="Picture 2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880100" y="1254125"/>
            <a:ext cx="11922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5" name="Text Box 21"/>
          <p:cNvSpPr txBox="1">
            <a:spLocks noChangeArrowheads="1"/>
          </p:cNvSpPr>
          <p:nvPr/>
        </p:nvSpPr>
        <p:spPr bwMode="auto">
          <a:xfrm>
            <a:off x="928688" y="3922713"/>
            <a:ext cx="6334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For the laser to be at resonance, you need an integer number of wavelenths.</a:t>
            </a:r>
          </a:p>
        </p:txBody>
      </p:sp>
      <p:pic>
        <p:nvPicPr>
          <p:cNvPr id="82970" name="Picture 2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679825" y="4643438"/>
            <a:ext cx="19542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71" name="Picture 27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649663" y="5038725"/>
            <a:ext cx="19526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73" name="Picture 29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3667125" y="5476875"/>
            <a:ext cx="19796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0" name="TextBox 19"/>
          <p:cNvSpPr txBox="1">
            <a:spLocks noChangeArrowheads="1"/>
          </p:cNvSpPr>
          <p:nvPr/>
        </p:nvSpPr>
        <p:spPr bwMode="auto">
          <a:xfrm>
            <a:off x="4527550" y="531813"/>
            <a:ext cx="2954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33CC"/>
                </a:solidFill>
                <a:cs typeface="Arial" charset="0"/>
              </a:rPr>
              <a:t>LASER GYRO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8143E-7 -4.07407E-6 C 0.0047 0.00047 0.00914 0.00162 0.01684 -0.00254 C 0.02454 -0.00625 0.0372 -0.0125 0.04621 -0.02314 C 0.05548 -0.03379 0.06474 -0.05046 0.0714 -0.06713 C 0.07819 -0.08379 0.08367 -0.10324 0.08693 -0.12268 C 0.08994 -0.14259 0.09202 -0.16296 0.09007 -0.18426 C 0.08876 -0.20555 0.08302 -0.23356 0.07819 -0.25162 C 0.07323 -0.26944 0.065 -0.28287 0.06083 -0.29166 C 0.05665 -0.3 0.05678 -0.29814 0.05273 -0.30301 C 0.04869 -0.30856 0.04425 -0.31689 0.03642 -0.32291 C 0.02846 -0.32847 0.01553 -0.33564 0.00574 -0.3375 C -0.00457 -0.33935 -0.01384 -0.33935 -0.02376 -0.33495 C -0.03394 -0.33078 -0.04569 -0.3206 -0.0543 -0.31111 C -0.06292 -0.30138 -0.06944 -0.29236 -0.07571 -0.27801 C -0.0821 -0.26319 -0.08902 -0.24259 -0.09268 -0.22407 C -0.0962 -0.20532 -0.09672 -0.18333 -0.09672 -0.1662 C -0.09672 -0.14907 -0.0949 -0.13356 -0.0932 -0.12106 C -0.09137 -0.10879 -0.0885 -0.10069 -0.08615 -0.09166 C -0.08367 -0.0824 -0.08224 -0.07476 -0.07858 -0.06597 C -0.07506 -0.05763 -0.0697 -0.04676 -0.06487 -0.03958 C -0.06031 -0.03217 -0.05561 -0.02754 -0.05052 -0.02222 C -0.04529 -0.01713 -0.03981 -0.01134 -0.03355 -0.00787 C -0.02728 -0.00416 -0.02062 -0.00162 -0.01318 -0.00046 C -0.00614 0.00047 0.00274 0.00047 0.00979 -0.00115 C 0.01684 -0.00277 0.0231 -0.00578 0.02937 -0.00995 C 0.0355 -0.01388 0.04125 -0.02013 0.04699 -0.02592 " pathEditMode="relative" rAng="0" ptsTypes="aaaaaaaaaaaaaaaaaaaaaaaaaA">
                                      <p:cBhvr>
                                        <p:cTn id="6" dur="3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6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6061E-6 1.11111E-6 C -0.00274 0.00069 -0.00548 0.00185 -0.01187 1.11111E-6 C -0.01814 -0.00185 -0.0291 -0.00347 -0.03798 -0.01065 C -0.04699 -0.01759 -0.0573 -0.02732 -0.06552 -0.0419 C -0.07349 -0.05671 -0.08184 -0.08033 -0.08693 -0.09908 C -0.09189 -0.11783 -0.09411 -0.13611 -0.09515 -0.15463 C -0.09594 -0.17292 -0.09581 -0.19051 -0.0928 -0.20903 C -0.0898 -0.22755 -0.08341 -0.24977 -0.07753 -0.26574 C -0.07166 -0.28148 -0.06578 -0.29352 -0.05795 -0.30417 C -0.04973 -0.31482 -0.03628 -0.325 -0.02963 -0.32986 C -0.02297 -0.33472 -0.02519 -0.33333 -0.01801 -0.3338 C -0.01096 -0.33403 0.00483 -0.33403 0.01332 -0.33148 C 0.0218 -0.32917 0.02637 -0.325 0.03277 -0.31945 C 0.03916 -0.31389 0.0453 -0.30741 0.0513 -0.29861 C 0.05731 -0.28958 0.0637 -0.27824 0.06853 -0.26574 C 0.07349 -0.25301 0.0778 -0.23611 0.08041 -0.22315 C 0.08315 -0.21019 0.0838 -0.20023 0.08446 -0.18866 C 0.08511 -0.17685 0.08485 -0.16389 0.08446 -0.15232 C 0.0838 -0.14097 0.08302 -0.13056 0.08159 -0.11991 C 0.08002 -0.10926 0.07793 -0.09769 0.07532 -0.0882 C 0.07284 -0.07847 0.06984 -0.07083 0.06605 -0.0625 C 0.06214 -0.05417 0.05587 -0.04398 0.05222 -0.03796 C 0.04869 -0.03171 0.0466 -0.02894 0.04451 -0.02616 " pathEditMode="relative" rAng="0" ptsTypes="aaaaaaaaaaaaaaaaaaaaaaA">
                                      <p:cBhvr>
                                        <p:cTn id="8" dur="3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" y="-166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0" dur="3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C 0.00313 -0.00047 0.00643 -0.0007 0.01146 -0.00162 C 0.0165 -0.00278 0.02344 -0.00394 0.03021 -0.00695 C 0.03716 -0.00973 0.04705 -0.01551 0.05261 -0.01898 C 0.05816 -0.02269 0.06077 -0.02523 0.06355 -0.02778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 animBg="1"/>
      <p:bldP spid="82953" grpId="1" animBg="1"/>
      <p:bldP spid="82954" grpId="0" animBg="1"/>
      <p:bldP spid="82958" grpId="0" animBg="1"/>
      <p:bldP spid="82959" grpId="0" animBg="1"/>
      <p:bldP spid="82961" grpId="0" animBg="1"/>
      <p:bldP spid="82962" grpId="0" animBg="1"/>
      <p:bldP spid="829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3500" y="401638"/>
            <a:ext cx="3001963" cy="2124075"/>
            <a:chOff x="840" y="253"/>
            <a:chExt cx="1891" cy="1338"/>
          </a:xfrm>
        </p:grpSpPr>
        <p:sp>
          <p:nvSpPr>
            <p:cNvPr id="39977" name="Oval 3"/>
            <p:cNvSpPr>
              <a:spLocks noChangeArrowheads="1"/>
            </p:cNvSpPr>
            <p:nvPr/>
          </p:nvSpPr>
          <p:spPr bwMode="auto">
            <a:xfrm>
              <a:off x="840" y="352"/>
              <a:ext cx="1450" cy="1239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39978" name="Arc 15"/>
            <p:cNvSpPr>
              <a:spLocks/>
            </p:cNvSpPr>
            <p:nvPr/>
          </p:nvSpPr>
          <p:spPr bwMode="auto">
            <a:xfrm>
              <a:off x="1551" y="361"/>
              <a:ext cx="729" cy="615"/>
            </a:xfrm>
            <a:custGeom>
              <a:avLst/>
              <a:gdLst>
                <a:gd name="T0" fmla="*/ 0 w 21600"/>
                <a:gd name="T1" fmla="*/ 0 h 21600"/>
                <a:gd name="T2" fmla="*/ 1573 w 21600"/>
                <a:gd name="T3" fmla="*/ 943 h 21600"/>
                <a:gd name="T4" fmla="*/ 0 w 21600"/>
                <a:gd name="T5" fmla="*/ 943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79" name="Text Box 21"/>
            <p:cNvSpPr txBox="1">
              <a:spLocks noChangeArrowheads="1"/>
            </p:cNvSpPr>
            <p:nvPr/>
          </p:nvSpPr>
          <p:spPr bwMode="auto">
            <a:xfrm rot="2554918">
              <a:off x="1933" y="401"/>
              <a:ext cx="455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rgbClr val="0000FF"/>
                  </a:solidFill>
                  <a:cs typeface="Arial" charset="0"/>
                </a:rPr>
                <a:t>0.471m</a:t>
              </a:r>
            </a:p>
          </p:txBody>
        </p:sp>
        <p:sp>
          <p:nvSpPr>
            <p:cNvPr id="39980" name="Text Box 22"/>
            <p:cNvSpPr txBox="1">
              <a:spLocks noChangeArrowheads="1"/>
            </p:cNvSpPr>
            <p:nvPr/>
          </p:nvSpPr>
          <p:spPr bwMode="auto">
            <a:xfrm rot="-3314971">
              <a:off x="1911" y="1143"/>
              <a:ext cx="428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cs typeface="Arial" charset="0"/>
                </a:rPr>
                <a:t>1.06 m</a:t>
              </a:r>
            </a:p>
          </p:txBody>
        </p:sp>
        <p:sp>
          <p:nvSpPr>
            <p:cNvPr id="39981" name="Text Box 23"/>
            <p:cNvSpPr txBox="1">
              <a:spLocks noChangeArrowheads="1"/>
            </p:cNvSpPr>
            <p:nvPr/>
          </p:nvSpPr>
          <p:spPr bwMode="auto">
            <a:xfrm rot="-1738151">
              <a:off x="966" y="253"/>
              <a:ext cx="427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cs typeface="Arial" charset="0"/>
                </a:rPr>
                <a:t>1.21 m</a:t>
              </a:r>
            </a:p>
          </p:txBody>
        </p:sp>
        <p:sp>
          <p:nvSpPr>
            <p:cNvPr id="39982" name="Text Box 20"/>
            <p:cNvSpPr txBox="1">
              <a:spLocks noChangeArrowheads="1"/>
            </p:cNvSpPr>
            <p:nvPr/>
          </p:nvSpPr>
          <p:spPr bwMode="auto">
            <a:xfrm>
              <a:off x="2323" y="670"/>
              <a:ext cx="408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solidFill>
                    <a:srgbClr val="0000FF"/>
                  </a:solidFill>
                  <a:cs typeface="Arial" charset="0"/>
                </a:rPr>
                <a:t>HNLF</a:t>
              </a:r>
            </a:p>
          </p:txBody>
        </p:sp>
      </p:grpSp>
      <p:sp>
        <p:nvSpPr>
          <p:cNvPr id="39938" name="Text Box 9"/>
          <p:cNvSpPr txBox="1">
            <a:spLocks noChangeArrowheads="1"/>
          </p:cNvSpPr>
          <p:nvPr/>
        </p:nvSpPr>
        <p:spPr bwMode="auto">
          <a:xfrm>
            <a:off x="4610100" y="376238"/>
            <a:ext cx="276701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cs typeface="Arial" charset="0"/>
              </a:rPr>
              <a:t>The fiber ring OPO</a:t>
            </a: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735138" y="2416175"/>
            <a:ext cx="2386012" cy="1322388"/>
            <a:chOff x="1093" y="1522"/>
            <a:chExt cx="1503" cy="833"/>
          </a:xfrm>
        </p:grpSpPr>
        <p:sp>
          <p:nvSpPr>
            <p:cNvPr id="39974" name="Arc 11"/>
            <p:cNvSpPr>
              <a:spLocks/>
            </p:cNvSpPr>
            <p:nvPr/>
          </p:nvSpPr>
          <p:spPr bwMode="auto">
            <a:xfrm flipV="1">
              <a:off x="1844" y="1979"/>
              <a:ext cx="750" cy="368"/>
            </a:xfrm>
            <a:custGeom>
              <a:avLst/>
              <a:gdLst>
                <a:gd name="T0" fmla="*/ 675 w 21588"/>
                <a:gd name="T1" fmla="*/ 0 h 19858"/>
                <a:gd name="T2" fmla="*/ 1715 w 21588"/>
                <a:gd name="T3" fmla="*/ 230 h 19858"/>
                <a:gd name="T4" fmla="*/ 0 w 21588"/>
                <a:gd name="T5" fmla="*/ 239 h 19858"/>
                <a:gd name="T6" fmla="*/ 0 60000 65536"/>
                <a:gd name="T7" fmla="*/ 0 60000 65536"/>
                <a:gd name="T8" fmla="*/ 0 60000 65536"/>
                <a:gd name="T9" fmla="*/ 0 w 21588"/>
                <a:gd name="T10" fmla="*/ 0 h 19858"/>
                <a:gd name="T11" fmla="*/ 21588 w 21588"/>
                <a:gd name="T12" fmla="*/ 19858 h 198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8" h="19858" fill="none" extrusionOk="0">
                  <a:moveTo>
                    <a:pt x="8498" y="-1"/>
                  </a:moveTo>
                  <a:cubicBezTo>
                    <a:pt x="16202" y="3296"/>
                    <a:pt x="21304" y="10752"/>
                    <a:pt x="21587" y="19127"/>
                  </a:cubicBezTo>
                </a:path>
                <a:path w="21588" h="19858" stroke="0" extrusionOk="0">
                  <a:moveTo>
                    <a:pt x="8498" y="-1"/>
                  </a:moveTo>
                  <a:cubicBezTo>
                    <a:pt x="16202" y="3296"/>
                    <a:pt x="21304" y="10752"/>
                    <a:pt x="21587" y="19127"/>
                  </a:cubicBezTo>
                  <a:lnTo>
                    <a:pt x="0" y="19858"/>
                  </a:lnTo>
                  <a:lnTo>
                    <a:pt x="8498" y="-1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75" name="Arc 12"/>
            <p:cNvSpPr>
              <a:spLocks/>
            </p:cNvSpPr>
            <p:nvPr/>
          </p:nvSpPr>
          <p:spPr bwMode="auto">
            <a:xfrm flipH="1" flipV="1">
              <a:off x="1093" y="1573"/>
              <a:ext cx="1503" cy="782"/>
            </a:xfrm>
            <a:custGeom>
              <a:avLst/>
              <a:gdLst>
                <a:gd name="T0" fmla="*/ 2299 w 43200"/>
                <a:gd name="T1" fmla="*/ 0 h 41963"/>
                <a:gd name="T2" fmla="*/ 2 w 43200"/>
                <a:gd name="T3" fmla="*/ 238 h 41963"/>
                <a:gd name="T4" fmla="*/ 1724 w 43200"/>
                <a:gd name="T5" fmla="*/ 249 h 41963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963"/>
                <a:gd name="T11" fmla="*/ 43200 w 43200"/>
                <a:gd name="T12" fmla="*/ 41963 h 4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963" fill="none" extrusionOk="0">
                  <a:moveTo>
                    <a:pt x="28804" y="0"/>
                  </a:moveTo>
                  <a:cubicBezTo>
                    <a:pt x="37432" y="3052"/>
                    <a:pt x="43200" y="11211"/>
                    <a:pt x="43200" y="20363"/>
                  </a:cubicBezTo>
                  <a:cubicBezTo>
                    <a:pt x="43200" y="32292"/>
                    <a:pt x="33529" y="41963"/>
                    <a:pt x="21600" y="41963"/>
                  </a:cubicBezTo>
                  <a:cubicBezTo>
                    <a:pt x="9670" y="41963"/>
                    <a:pt x="0" y="32292"/>
                    <a:pt x="0" y="20363"/>
                  </a:cubicBezTo>
                  <a:cubicBezTo>
                    <a:pt x="0" y="20052"/>
                    <a:pt x="6" y="19742"/>
                    <a:pt x="20" y="19432"/>
                  </a:cubicBezTo>
                </a:path>
                <a:path w="43200" h="41963" stroke="0" extrusionOk="0">
                  <a:moveTo>
                    <a:pt x="28804" y="0"/>
                  </a:moveTo>
                  <a:cubicBezTo>
                    <a:pt x="37432" y="3052"/>
                    <a:pt x="43200" y="11211"/>
                    <a:pt x="43200" y="20363"/>
                  </a:cubicBezTo>
                  <a:cubicBezTo>
                    <a:pt x="43200" y="32292"/>
                    <a:pt x="33529" y="41963"/>
                    <a:pt x="21600" y="41963"/>
                  </a:cubicBezTo>
                  <a:cubicBezTo>
                    <a:pt x="9670" y="41963"/>
                    <a:pt x="0" y="32292"/>
                    <a:pt x="0" y="20363"/>
                  </a:cubicBezTo>
                  <a:cubicBezTo>
                    <a:pt x="0" y="20052"/>
                    <a:pt x="6" y="19742"/>
                    <a:pt x="20" y="19432"/>
                  </a:cubicBezTo>
                  <a:lnTo>
                    <a:pt x="21600" y="20363"/>
                  </a:lnTo>
                  <a:lnTo>
                    <a:pt x="28804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76" name="AutoShape 14"/>
            <p:cNvSpPr>
              <a:spLocks noChangeArrowheads="1"/>
            </p:cNvSpPr>
            <p:nvPr/>
          </p:nvSpPr>
          <p:spPr bwMode="auto">
            <a:xfrm rot="-385464">
              <a:off x="1453" y="1522"/>
              <a:ext cx="386" cy="122"/>
            </a:xfrm>
            <a:prstGeom prst="roundRect">
              <a:avLst>
                <a:gd name="adj" fmla="val 681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57240" rIns="90000" bIns="45000" anchor="ctr"/>
            <a:lstStyle/>
            <a:p>
              <a:pPr algn="ctr" defTabSz="457200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en-US" sz="1200">
                  <a:solidFill>
                    <a:srgbClr val="000000"/>
                  </a:solidFill>
                  <a:cs typeface="Arial" charset="0"/>
                </a:rPr>
                <a:t>WDM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811213" y="3724275"/>
            <a:ext cx="4695825" cy="1217613"/>
            <a:chOff x="511" y="2346"/>
            <a:chExt cx="2958" cy="767"/>
          </a:xfrm>
        </p:grpSpPr>
        <p:sp>
          <p:nvSpPr>
            <p:cNvPr id="39964" name="Arc 2"/>
            <p:cNvSpPr>
              <a:spLocks/>
            </p:cNvSpPr>
            <p:nvPr/>
          </p:nvSpPr>
          <p:spPr bwMode="auto">
            <a:xfrm flipV="1">
              <a:off x="918" y="2758"/>
              <a:ext cx="927" cy="255"/>
            </a:xfrm>
            <a:custGeom>
              <a:avLst/>
              <a:gdLst>
                <a:gd name="T0" fmla="*/ 0 w 21600"/>
                <a:gd name="T1" fmla="*/ 0 h 21600"/>
                <a:gd name="T2" fmla="*/ 3284 w 21600"/>
                <a:gd name="T3" fmla="*/ 79 h 21600"/>
                <a:gd name="T4" fmla="*/ 0 w 21600"/>
                <a:gd name="T5" fmla="*/ 7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65" name="Arc 3"/>
            <p:cNvSpPr>
              <a:spLocks/>
            </p:cNvSpPr>
            <p:nvPr/>
          </p:nvSpPr>
          <p:spPr bwMode="auto">
            <a:xfrm flipH="1" flipV="1">
              <a:off x="1880" y="2755"/>
              <a:ext cx="781" cy="256"/>
            </a:xfrm>
            <a:custGeom>
              <a:avLst/>
              <a:gdLst>
                <a:gd name="T0" fmla="*/ 340 w 21600"/>
                <a:gd name="T1" fmla="*/ 0 h 21273"/>
                <a:gd name="T2" fmla="*/ 1959 w 21600"/>
                <a:gd name="T3" fmla="*/ 80 h 21273"/>
                <a:gd name="T4" fmla="*/ 0 w 21600"/>
                <a:gd name="T5" fmla="*/ 80 h 2127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273"/>
                <a:gd name="T11" fmla="*/ 21600 w 21600"/>
                <a:gd name="T12" fmla="*/ 21273 h 212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273" fill="none" extrusionOk="0">
                  <a:moveTo>
                    <a:pt x="3744" y="-1"/>
                  </a:moveTo>
                  <a:cubicBezTo>
                    <a:pt x="14070" y="1817"/>
                    <a:pt x="21600" y="10788"/>
                    <a:pt x="21600" y="21273"/>
                  </a:cubicBezTo>
                </a:path>
                <a:path w="21600" h="21273" stroke="0" extrusionOk="0">
                  <a:moveTo>
                    <a:pt x="3744" y="-1"/>
                  </a:moveTo>
                  <a:cubicBezTo>
                    <a:pt x="14070" y="1817"/>
                    <a:pt x="21600" y="10788"/>
                    <a:pt x="21600" y="21273"/>
                  </a:cubicBezTo>
                  <a:lnTo>
                    <a:pt x="0" y="21273"/>
                  </a:lnTo>
                  <a:lnTo>
                    <a:pt x="3744" y="-1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66" name="Text Box 5"/>
            <p:cNvSpPr txBox="1">
              <a:spLocks noChangeArrowheads="1"/>
            </p:cNvSpPr>
            <p:nvPr/>
          </p:nvSpPr>
          <p:spPr bwMode="auto">
            <a:xfrm>
              <a:off x="1671" y="2558"/>
              <a:ext cx="371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cs typeface="Arial" charset="0"/>
                </a:rPr>
                <a:t>50/50</a:t>
              </a:r>
            </a:p>
          </p:txBody>
        </p:sp>
        <p:sp>
          <p:nvSpPr>
            <p:cNvPr id="39967" name="Rectangle 6"/>
            <p:cNvSpPr>
              <a:spLocks noChangeArrowheads="1"/>
            </p:cNvSpPr>
            <p:nvPr/>
          </p:nvSpPr>
          <p:spPr bwMode="auto">
            <a:xfrm>
              <a:off x="1649" y="2552"/>
              <a:ext cx="416" cy="20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39968" name="Arc 9"/>
            <p:cNvSpPr>
              <a:spLocks/>
            </p:cNvSpPr>
            <p:nvPr/>
          </p:nvSpPr>
          <p:spPr bwMode="auto">
            <a:xfrm>
              <a:off x="904" y="2354"/>
              <a:ext cx="940" cy="206"/>
            </a:xfrm>
            <a:custGeom>
              <a:avLst/>
              <a:gdLst>
                <a:gd name="T0" fmla="*/ 2453 w 21600"/>
                <a:gd name="T1" fmla="*/ 0 h 14841"/>
                <a:gd name="T2" fmla="*/ 3376 w 21600"/>
                <a:gd name="T3" fmla="*/ 75 h 14841"/>
                <a:gd name="T4" fmla="*/ 0 w 21600"/>
                <a:gd name="T5" fmla="*/ 75 h 1484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841"/>
                <a:gd name="T11" fmla="*/ 21600 w 21600"/>
                <a:gd name="T12" fmla="*/ 14841 h 148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841" fill="none" extrusionOk="0">
                  <a:moveTo>
                    <a:pt x="15694" y="-1"/>
                  </a:moveTo>
                  <a:cubicBezTo>
                    <a:pt x="19486" y="4010"/>
                    <a:pt x="21600" y="9321"/>
                    <a:pt x="21600" y="14841"/>
                  </a:cubicBezTo>
                </a:path>
                <a:path w="21600" h="14841" stroke="0" extrusionOk="0">
                  <a:moveTo>
                    <a:pt x="15694" y="-1"/>
                  </a:moveTo>
                  <a:cubicBezTo>
                    <a:pt x="19486" y="4010"/>
                    <a:pt x="21600" y="9321"/>
                    <a:pt x="21600" y="14841"/>
                  </a:cubicBezTo>
                  <a:lnTo>
                    <a:pt x="0" y="14841"/>
                  </a:lnTo>
                  <a:lnTo>
                    <a:pt x="15694" y="-1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9" name="Arc 10"/>
            <p:cNvSpPr>
              <a:spLocks/>
            </p:cNvSpPr>
            <p:nvPr/>
          </p:nvSpPr>
          <p:spPr bwMode="auto">
            <a:xfrm flipH="1">
              <a:off x="1855" y="2346"/>
              <a:ext cx="942" cy="214"/>
            </a:xfrm>
            <a:custGeom>
              <a:avLst/>
              <a:gdLst>
                <a:gd name="T0" fmla="*/ 2360 w 21600"/>
                <a:gd name="T1" fmla="*/ 0 h 15510"/>
                <a:gd name="T2" fmla="*/ 3391 w 21600"/>
                <a:gd name="T3" fmla="*/ 77 h 15510"/>
                <a:gd name="T4" fmla="*/ 0 w 21600"/>
                <a:gd name="T5" fmla="*/ 77 h 1551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510"/>
                <a:gd name="T11" fmla="*/ 21600 w 21600"/>
                <a:gd name="T12" fmla="*/ 15510 h 155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510" fill="none" extrusionOk="0">
                  <a:moveTo>
                    <a:pt x="15033" y="-1"/>
                  </a:moveTo>
                  <a:cubicBezTo>
                    <a:pt x="19230" y="4068"/>
                    <a:pt x="21600" y="9664"/>
                    <a:pt x="21600" y="15510"/>
                  </a:cubicBezTo>
                </a:path>
                <a:path w="21600" h="15510" stroke="0" extrusionOk="0">
                  <a:moveTo>
                    <a:pt x="15033" y="-1"/>
                  </a:moveTo>
                  <a:cubicBezTo>
                    <a:pt x="19230" y="4068"/>
                    <a:pt x="21600" y="9664"/>
                    <a:pt x="21600" y="15510"/>
                  </a:cubicBezTo>
                  <a:lnTo>
                    <a:pt x="0" y="15510"/>
                  </a:lnTo>
                  <a:lnTo>
                    <a:pt x="15033" y="-1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70" name="Text Box 16"/>
            <p:cNvSpPr txBox="1">
              <a:spLocks noChangeArrowheads="1"/>
            </p:cNvSpPr>
            <p:nvPr/>
          </p:nvSpPr>
          <p:spPr bwMode="auto">
            <a:xfrm>
              <a:off x="524" y="2905"/>
              <a:ext cx="377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cs typeface="Arial" charset="0"/>
                </a:rPr>
                <a:t>Pump</a:t>
              </a:r>
            </a:p>
          </p:txBody>
        </p:sp>
        <p:sp>
          <p:nvSpPr>
            <p:cNvPr id="39971" name="Rectangle 17"/>
            <p:cNvSpPr>
              <a:spLocks noChangeArrowheads="1"/>
            </p:cNvSpPr>
            <p:nvPr/>
          </p:nvSpPr>
          <p:spPr bwMode="auto">
            <a:xfrm>
              <a:off x="511" y="2903"/>
              <a:ext cx="413" cy="20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1400">
                <a:cs typeface="Arial" charset="0"/>
              </a:endParaRPr>
            </a:p>
          </p:txBody>
        </p:sp>
        <p:sp>
          <p:nvSpPr>
            <p:cNvPr id="39972" name="Text Box 18"/>
            <p:cNvSpPr txBox="1">
              <a:spLocks noChangeArrowheads="1"/>
            </p:cNvSpPr>
            <p:nvPr/>
          </p:nvSpPr>
          <p:spPr bwMode="auto">
            <a:xfrm>
              <a:off x="2506" y="2910"/>
              <a:ext cx="931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cs typeface="Arial" charset="0"/>
                </a:rPr>
                <a:t>Beat note detector</a:t>
              </a:r>
            </a:p>
          </p:txBody>
        </p:sp>
        <p:sp>
          <p:nvSpPr>
            <p:cNvPr id="39973" name="Rectangle 19"/>
            <p:cNvSpPr>
              <a:spLocks noChangeArrowheads="1"/>
            </p:cNvSpPr>
            <p:nvPr/>
          </p:nvSpPr>
          <p:spPr bwMode="auto">
            <a:xfrm>
              <a:off x="2520" y="2909"/>
              <a:ext cx="949" cy="20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1400">
                <a:cs typeface="Arial" charset="0"/>
              </a:endParaRPr>
            </a:p>
          </p:txBody>
        </p:sp>
      </p:grp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212975" y="1327150"/>
            <a:ext cx="739775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cs typeface="Arial" charset="0"/>
              </a:rPr>
              <a:t>O</a:t>
            </a:r>
            <a:r>
              <a:rPr lang="en-US" altLang="en-US" sz="3200">
                <a:cs typeface="Arial" charset="0"/>
              </a:rPr>
              <a:t>P</a:t>
            </a:r>
            <a:r>
              <a:rPr lang="en-US" altLang="en-US">
                <a:cs typeface="Arial" charset="0"/>
              </a:rPr>
              <a:t>O</a:t>
            </a:r>
          </a:p>
        </p:txBody>
      </p:sp>
      <p:pic>
        <p:nvPicPr>
          <p:cNvPr id="26" name="Picture 3" descr="Chart, histogram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8450" y="1022350"/>
            <a:ext cx="3652838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Chart, histogram&#10;&#10;Description automatically generat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296863"/>
            <a:ext cx="464343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8" descr="beat-r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2200" y="4940300"/>
            <a:ext cx="28717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6759575" y="5348288"/>
            <a:ext cx="1920875" cy="346075"/>
            <a:chOff x="4258" y="3369"/>
            <a:chExt cx="1210" cy="218"/>
          </a:xfrm>
        </p:grpSpPr>
        <p:sp>
          <p:nvSpPr>
            <p:cNvPr id="39962" name="Line 30"/>
            <p:cNvSpPr>
              <a:spLocks noChangeShapeType="1"/>
            </p:cNvSpPr>
            <p:nvPr/>
          </p:nvSpPr>
          <p:spPr bwMode="auto">
            <a:xfrm>
              <a:off x="4258" y="3587"/>
              <a:ext cx="121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3" name="Text Box 31"/>
            <p:cNvSpPr txBox="1">
              <a:spLocks noChangeArrowheads="1"/>
            </p:cNvSpPr>
            <p:nvPr/>
          </p:nvSpPr>
          <p:spPr bwMode="auto">
            <a:xfrm>
              <a:off x="4323" y="3369"/>
              <a:ext cx="102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Fourier transform</a:t>
              </a:r>
            </a:p>
          </p:txBody>
        </p:sp>
      </p:grp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8637588" y="3975100"/>
            <a:ext cx="3017837" cy="2873375"/>
            <a:chOff x="4673" y="398"/>
            <a:chExt cx="1901" cy="1810"/>
          </a:xfrm>
        </p:grpSpPr>
        <p:pic>
          <p:nvPicPr>
            <p:cNvPr id="39952" name="Picture 33" descr="beat-spectru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89" y="398"/>
              <a:ext cx="1785" cy="1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3" name="Line 34"/>
            <p:cNvSpPr>
              <a:spLocks noChangeShapeType="1"/>
            </p:cNvSpPr>
            <p:nvPr/>
          </p:nvSpPr>
          <p:spPr bwMode="auto">
            <a:xfrm flipV="1">
              <a:off x="6082" y="1895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Line 35"/>
            <p:cNvSpPr>
              <a:spLocks noChangeShapeType="1"/>
            </p:cNvSpPr>
            <p:nvPr/>
          </p:nvSpPr>
          <p:spPr bwMode="auto">
            <a:xfrm flipV="1">
              <a:off x="5658" y="1897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Line 36"/>
            <p:cNvSpPr>
              <a:spLocks noChangeShapeType="1"/>
            </p:cNvSpPr>
            <p:nvPr/>
          </p:nvSpPr>
          <p:spPr bwMode="auto">
            <a:xfrm flipV="1">
              <a:off x="6507" y="1893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Line 37"/>
            <p:cNvSpPr>
              <a:spLocks noChangeShapeType="1"/>
            </p:cNvSpPr>
            <p:nvPr/>
          </p:nvSpPr>
          <p:spPr bwMode="auto">
            <a:xfrm flipV="1">
              <a:off x="5232" y="1897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957" name="Text Box 38"/>
            <p:cNvSpPr txBox="1">
              <a:spLocks noChangeArrowheads="1"/>
            </p:cNvSpPr>
            <p:nvPr/>
          </p:nvSpPr>
          <p:spPr bwMode="auto">
            <a:xfrm>
              <a:off x="4673" y="1897"/>
              <a:ext cx="24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45</a:t>
              </a:r>
            </a:p>
          </p:txBody>
        </p:sp>
        <p:sp>
          <p:nvSpPr>
            <p:cNvPr id="39958" name="Text Box 39"/>
            <p:cNvSpPr txBox="1">
              <a:spLocks noChangeArrowheads="1"/>
            </p:cNvSpPr>
            <p:nvPr/>
          </p:nvSpPr>
          <p:spPr bwMode="auto">
            <a:xfrm>
              <a:off x="5107" y="1897"/>
              <a:ext cx="24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50</a:t>
              </a:r>
            </a:p>
          </p:txBody>
        </p:sp>
        <p:sp>
          <p:nvSpPr>
            <p:cNvPr id="39959" name="Text Box 40"/>
            <p:cNvSpPr txBox="1">
              <a:spLocks noChangeArrowheads="1"/>
            </p:cNvSpPr>
            <p:nvPr/>
          </p:nvSpPr>
          <p:spPr bwMode="auto">
            <a:xfrm>
              <a:off x="5534" y="1897"/>
              <a:ext cx="24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55</a:t>
              </a:r>
            </a:p>
          </p:txBody>
        </p:sp>
        <p:sp>
          <p:nvSpPr>
            <p:cNvPr id="39960" name="Text Box 41"/>
            <p:cNvSpPr txBox="1">
              <a:spLocks noChangeArrowheads="1"/>
            </p:cNvSpPr>
            <p:nvPr/>
          </p:nvSpPr>
          <p:spPr bwMode="auto">
            <a:xfrm>
              <a:off x="5960" y="1897"/>
              <a:ext cx="24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60</a:t>
              </a:r>
            </a:p>
          </p:txBody>
        </p:sp>
        <p:sp>
          <p:nvSpPr>
            <p:cNvPr id="39961" name="Text Box 42"/>
            <p:cNvSpPr txBox="1">
              <a:spLocks noChangeArrowheads="1"/>
            </p:cNvSpPr>
            <p:nvPr/>
          </p:nvSpPr>
          <p:spPr bwMode="auto">
            <a:xfrm>
              <a:off x="5060" y="1996"/>
              <a:ext cx="102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Frequency  (kHz)</a:t>
              </a:r>
            </a:p>
          </p:txBody>
        </p:sp>
      </p:grp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4989513" y="1423988"/>
            <a:ext cx="965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Spectrum</a:t>
            </a:r>
          </a:p>
        </p:txBody>
      </p:sp>
      <p:grpSp>
        <p:nvGrpSpPr>
          <p:cNvPr id="44" name="Group 44"/>
          <p:cNvGrpSpPr>
            <a:grpSpLocks/>
          </p:cNvGrpSpPr>
          <p:nvPr/>
        </p:nvGrpSpPr>
        <p:grpSpPr bwMode="auto">
          <a:xfrm>
            <a:off x="1887538" y="1035050"/>
            <a:ext cx="1303337" cy="1006475"/>
            <a:chOff x="1327" y="924"/>
            <a:chExt cx="977" cy="754"/>
          </a:xfrm>
        </p:grpSpPr>
        <p:sp>
          <p:nvSpPr>
            <p:cNvPr id="39949" name="Arc 25"/>
            <p:cNvSpPr>
              <a:spLocks/>
            </p:cNvSpPr>
            <p:nvPr/>
          </p:nvSpPr>
          <p:spPr bwMode="auto">
            <a:xfrm flipH="1" flipV="1">
              <a:off x="1343" y="1422"/>
              <a:ext cx="961" cy="256"/>
            </a:xfrm>
            <a:custGeom>
              <a:avLst/>
              <a:gdLst>
                <a:gd name="T0" fmla="*/ 0 w 39655"/>
                <a:gd name="T1" fmla="*/ 41 h 21600"/>
                <a:gd name="T2" fmla="*/ 898 w 39655"/>
                <a:gd name="T3" fmla="*/ 30 h 21600"/>
                <a:gd name="T4" fmla="*/ 468 w 39655"/>
                <a:gd name="T5" fmla="*/ 57 h 21600"/>
                <a:gd name="T6" fmla="*/ 0 60000 65536"/>
                <a:gd name="T7" fmla="*/ 0 60000 65536"/>
                <a:gd name="T8" fmla="*/ 0 60000 65536"/>
                <a:gd name="T9" fmla="*/ 0 w 39655"/>
                <a:gd name="T10" fmla="*/ 0 h 21600"/>
                <a:gd name="T11" fmla="*/ 39655 w 396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655" h="21600" fill="none" extrusionOk="0">
                  <a:moveTo>
                    <a:pt x="0" y="15352"/>
                  </a:moveTo>
                  <a:cubicBezTo>
                    <a:pt x="2754" y="6236"/>
                    <a:pt x="11154" y="0"/>
                    <a:pt x="20677" y="0"/>
                  </a:cubicBezTo>
                  <a:cubicBezTo>
                    <a:pt x="28593" y="0"/>
                    <a:pt x="35875" y="4330"/>
                    <a:pt x="39655" y="11285"/>
                  </a:cubicBezTo>
                </a:path>
                <a:path w="39655" h="21600" stroke="0" extrusionOk="0">
                  <a:moveTo>
                    <a:pt x="0" y="15352"/>
                  </a:moveTo>
                  <a:cubicBezTo>
                    <a:pt x="2754" y="6236"/>
                    <a:pt x="11154" y="0"/>
                    <a:pt x="20677" y="0"/>
                  </a:cubicBezTo>
                  <a:cubicBezTo>
                    <a:pt x="28593" y="0"/>
                    <a:pt x="35875" y="4330"/>
                    <a:pt x="39655" y="11285"/>
                  </a:cubicBezTo>
                  <a:lnTo>
                    <a:pt x="20677" y="21600"/>
                  </a:lnTo>
                  <a:lnTo>
                    <a:pt x="0" y="15352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Text Box 46"/>
            <p:cNvSpPr txBox="1">
              <a:spLocks noChangeArrowheads="1"/>
            </p:cNvSpPr>
            <p:nvPr/>
          </p:nvSpPr>
          <p:spPr bwMode="auto">
            <a:xfrm>
              <a:off x="1327" y="931"/>
              <a:ext cx="248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O</a:t>
              </a:r>
            </a:p>
          </p:txBody>
        </p:sp>
        <p:sp>
          <p:nvSpPr>
            <p:cNvPr id="39951" name="Text Box 47"/>
            <p:cNvSpPr txBox="1">
              <a:spLocks noChangeArrowheads="1"/>
            </p:cNvSpPr>
            <p:nvPr/>
          </p:nvSpPr>
          <p:spPr bwMode="auto">
            <a:xfrm>
              <a:off x="1926" y="924"/>
              <a:ext cx="247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5659438" y="4584700"/>
            <a:ext cx="1920875" cy="366713"/>
            <a:chOff x="4258" y="3369"/>
            <a:chExt cx="1210" cy="231"/>
          </a:xfrm>
        </p:grpSpPr>
        <p:sp>
          <p:nvSpPr>
            <p:cNvPr id="62494" name="Line 30"/>
            <p:cNvSpPr>
              <a:spLocks noChangeShapeType="1"/>
            </p:cNvSpPr>
            <p:nvPr/>
          </p:nvSpPr>
          <p:spPr bwMode="auto">
            <a:xfrm>
              <a:off x="4258" y="3587"/>
              <a:ext cx="121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495" name="Text Box 31"/>
            <p:cNvSpPr txBox="1">
              <a:spLocks noChangeArrowheads="1"/>
            </p:cNvSpPr>
            <p:nvPr/>
          </p:nvSpPr>
          <p:spPr bwMode="auto">
            <a:xfrm>
              <a:off x="4323" y="3369"/>
              <a:ext cx="113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Fourier transform</a:t>
              </a:r>
            </a:p>
          </p:txBody>
        </p:sp>
      </p:grpSp>
      <p:grpSp>
        <p:nvGrpSpPr>
          <p:cNvPr id="32" name="Group 32"/>
          <p:cNvGrpSpPr>
            <a:grpSpLocks/>
          </p:cNvGrpSpPr>
          <p:nvPr/>
        </p:nvGrpSpPr>
        <p:grpSpPr bwMode="auto">
          <a:xfrm>
            <a:off x="7537450" y="3211513"/>
            <a:ext cx="3017838" cy="2903537"/>
            <a:chOff x="4673" y="398"/>
            <a:chExt cx="1901" cy="1829"/>
          </a:xfrm>
        </p:grpSpPr>
        <p:pic>
          <p:nvPicPr>
            <p:cNvPr id="62497" name="Picture 33" descr="beat-spectr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9" y="398"/>
              <a:ext cx="1785" cy="1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98" name="Line 34"/>
            <p:cNvSpPr>
              <a:spLocks noChangeShapeType="1"/>
            </p:cNvSpPr>
            <p:nvPr/>
          </p:nvSpPr>
          <p:spPr bwMode="auto">
            <a:xfrm flipV="1">
              <a:off x="6082" y="1895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2499" name="Line 35"/>
            <p:cNvSpPr>
              <a:spLocks noChangeShapeType="1"/>
            </p:cNvSpPr>
            <p:nvPr/>
          </p:nvSpPr>
          <p:spPr bwMode="auto">
            <a:xfrm flipV="1">
              <a:off x="5658" y="1897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2500" name="Line 36"/>
            <p:cNvSpPr>
              <a:spLocks noChangeShapeType="1"/>
            </p:cNvSpPr>
            <p:nvPr/>
          </p:nvSpPr>
          <p:spPr bwMode="auto">
            <a:xfrm flipV="1">
              <a:off x="6507" y="1893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2501" name="Line 37"/>
            <p:cNvSpPr>
              <a:spLocks noChangeShapeType="1"/>
            </p:cNvSpPr>
            <p:nvPr/>
          </p:nvSpPr>
          <p:spPr bwMode="auto">
            <a:xfrm flipV="1">
              <a:off x="5232" y="1897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2502" name="Text Box 38"/>
            <p:cNvSpPr txBox="1">
              <a:spLocks noChangeArrowheads="1"/>
            </p:cNvSpPr>
            <p:nvPr/>
          </p:nvSpPr>
          <p:spPr bwMode="auto">
            <a:xfrm>
              <a:off x="4673" y="1897"/>
              <a:ext cx="2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45</a:t>
              </a:r>
            </a:p>
          </p:txBody>
        </p:sp>
        <p:sp>
          <p:nvSpPr>
            <p:cNvPr id="62503" name="Text Box 39"/>
            <p:cNvSpPr txBox="1">
              <a:spLocks noChangeArrowheads="1"/>
            </p:cNvSpPr>
            <p:nvPr/>
          </p:nvSpPr>
          <p:spPr bwMode="auto">
            <a:xfrm>
              <a:off x="5107" y="1897"/>
              <a:ext cx="2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50</a:t>
              </a:r>
            </a:p>
          </p:txBody>
        </p:sp>
        <p:sp>
          <p:nvSpPr>
            <p:cNvPr id="62504" name="Text Box 40"/>
            <p:cNvSpPr txBox="1">
              <a:spLocks noChangeArrowheads="1"/>
            </p:cNvSpPr>
            <p:nvPr/>
          </p:nvSpPr>
          <p:spPr bwMode="auto">
            <a:xfrm>
              <a:off x="5534" y="1897"/>
              <a:ext cx="2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55</a:t>
              </a:r>
            </a:p>
          </p:txBody>
        </p:sp>
        <p:sp>
          <p:nvSpPr>
            <p:cNvPr id="62505" name="Text Box 41"/>
            <p:cNvSpPr txBox="1">
              <a:spLocks noChangeArrowheads="1"/>
            </p:cNvSpPr>
            <p:nvPr/>
          </p:nvSpPr>
          <p:spPr bwMode="auto">
            <a:xfrm>
              <a:off x="5960" y="1897"/>
              <a:ext cx="2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60</a:t>
              </a:r>
            </a:p>
          </p:txBody>
        </p:sp>
        <p:sp>
          <p:nvSpPr>
            <p:cNvPr id="62506" name="Text Box 42"/>
            <p:cNvSpPr txBox="1">
              <a:spLocks noChangeArrowheads="1"/>
            </p:cNvSpPr>
            <p:nvPr/>
          </p:nvSpPr>
          <p:spPr bwMode="auto">
            <a:xfrm>
              <a:off x="5060" y="1996"/>
              <a:ext cx="113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Frequency  (kHz)</a:t>
              </a:r>
            </a:p>
          </p:txBody>
        </p:sp>
      </p:grp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7161213" y="2570163"/>
            <a:ext cx="148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Scale matters!</a:t>
            </a:r>
          </a:p>
        </p:txBody>
      </p:sp>
      <p:grpSp>
        <p:nvGrpSpPr>
          <p:cNvPr id="62539" name="Group 75"/>
          <p:cNvGrpSpPr>
            <a:grpSpLocks/>
          </p:cNvGrpSpPr>
          <p:nvPr/>
        </p:nvGrpSpPr>
        <p:grpSpPr bwMode="auto">
          <a:xfrm>
            <a:off x="811213" y="401638"/>
            <a:ext cx="4695825" cy="4540250"/>
            <a:chOff x="511" y="253"/>
            <a:chExt cx="2958" cy="2860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840" y="253"/>
              <a:ext cx="1891" cy="1338"/>
              <a:chOff x="840" y="253"/>
              <a:chExt cx="1891" cy="1338"/>
            </a:xfrm>
          </p:grpSpPr>
          <p:sp>
            <p:nvSpPr>
              <p:cNvPr id="62513" name="Oval 3"/>
              <p:cNvSpPr>
                <a:spLocks noChangeArrowheads="1"/>
              </p:cNvSpPr>
              <p:nvPr/>
            </p:nvSpPr>
            <p:spPr bwMode="auto">
              <a:xfrm>
                <a:off x="840" y="352"/>
                <a:ext cx="1450" cy="1239"/>
              </a:xfrm>
              <a:prstGeom prst="ellips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62514" name="Arc 15"/>
              <p:cNvSpPr>
                <a:spLocks/>
              </p:cNvSpPr>
              <p:nvPr/>
            </p:nvSpPr>
            <p:spPr bwMode="auto">
              <a:xfrm>
                <a:off x="1551" y="361"/>
                <a:ext cx="729" cy="615"/>
              </a:xfrm>
              <a:custGeom>
                <a:avLst/>
                <a:gdLst>
                  <a:gd name="T0" fmla="*/ 0 w 21600"/>
                  <a:gd name="T1" fmla="*/ 0 h 21600"/>
                  <a:gd name="T2" fmla="*/ 1573 w 21600"/>
                  <a:gd name="T3" fmla="*/ 943 h 21600"/>
                  <a:gd name="T4" fmla="*/ 0 w 21600"/>
                  <a:gd name="T5" fmla="*/ 94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515" name="Text Box 21"/>
              <p:cNvSpPr txBox="1">
                <a:spLocks noChangeArrowheads="1"/>
              </p:cNvSpPr>
              <p:nvPr/>
            </p:nvSpPr>
            <p:spPr bwMode="auto">
              <a:xfrm rot="2554918">
                <a:off x="1933" y="401"/>
                <a:ext cx="455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solidFill>
                      <a:srgbClr val="0000FF"/>
                    </a:solidFill>
                    <a:cs typeface="Arial" charset="0"/>
                  </a:rPr>
                  <a:t>0.471m</a:t>
                </a:r>
              </a:p>
            </p:txBody>
          </p:sp>
          <p:sp>
            <p:nvSpPr>
              <p:cNvPr id="62516" name="Text Box 22"/>
              <p:cNvSpPr txBox="1">
                <a:spLocks noChangeArrowheads="1"/>
              </p:cNvSpPr>
              <p:nvPr/>
            </p:nvSpPr>
            <p:spPr bwMode="auto">
              <a:xfrm rot="-3314971">
                <a:off x="1911" y="1143"/>
                <a:ext cx="428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cs typeface="Arial" charset="0"/>
                  </a:rPr>
                  <a:t>1.06 m</a:t>
                </a:r>
              </a:p>
            </p:txBody>
          </p:sp>
          <p:sp>
            <p:nvSpPr>
              <p:cNvPr id="62517" name="Text Box 23"/>
              <p:cNvSpPr txBox="1">
                <a:spLocks noChangeArrowheads="1"/>
              </p:cNvSpPr>
              <p:nvPr/>
            </p:nvSpPr>
            <p:spPr bwMode="auto">
              <a:xfrm rot="-1738151">
                <a:off x="966" y="253"/>
                <a:ext cx="427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cs typeface="Arial" charset="0"/>
                  </a:rPr>
                  <a:t>1.21 m</a:t>
                </a:r>
              </a:p>
            </p:txBody>
          </p:sp>
          <p:sp>
            <p:nvSpPr>
              <p:cNvPr id="62518" name="Text Box 20"/>
              <p:cNvSpPr txBox="1">
                <a:spLocks noChangeArrowheads="1"/>
              </p:cNvSpPr>
              <p:nvPr/>
            </p:nvSpPr>
            <p:spPr bwMode="auto">
              <a:xfrm>
                <a:off x="2323" y="670"/>
                <a:ext cx="408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solidFill>
                      <a:srgbClr val="0000FF"/>
                    </a:solidFill>
                    <a:cs typeface="Arial" charset="0"/>
                  </a:rPr>
                  <a:t>HNLF</a:t>
                </a:r>
              </a:p>
            </p:txBody>
          </p: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1093" y="1522"/>
              <a:ext cx="1503" cy="833"/>
              <a:chOff x="1093" y="1522"/>
              <a:chExt cx="1503" cy="833"/>
            </a:xfrm>
          </p:grpSpPr>
          <p:sp>
            <p:nvSpPr>
              <p:cNvPr id="62520" name="Arc 11"/>
              <p:cNvSpPr>
                <a:spLocks/>
              </p:cNvSpPr>
              <p:nvPr/>
            </p:nvSpPr>
            <p:spPr bwMode="auto">
              <a:xfrm flipV="1">
                <a:off x="1844" y="1979"/>
                <a:ext cx="750" cy="368"/>
              </a:xfrm>
              <a:custGeom>
                <a:avLst/>
                <a:gdLst>
                  <a:gd name="T0" fmla="*/ 675 w 21588"/>
                  <a:gd name="T1" fmla="*/ 0 h 19858"/>
                  <a:gd name="T2" fmla="*/ 1715 w 21588"/>
                  <a:gd name="T3" fmla="*/ 230 h 19858"/>
                  <a:gd name="T4" fmla="*/ 0 w 21588"/>
                  <a:gd name="T5" fmla="*/ 239 h 19858"/>
                  <a:gd name="T6" fmla="*/ 0 60000 65536"/>
                  <a:gd name="T7" fmla="*/ 0 60000 65536"/>
                  <a:gd name="T8" fmla="*/ 0 60000 65536"/>
                  <a:gd name="T9" fmla="*/ 0 w 21588"/>
                  <a:gd name="T10" fmla="*/ 0 h 19858"/>
                  <a:gd name="T11" fmla="*/ 21588 w 21588"/>
                  <a:gd name="T12" fmla="*/ 19858 h 198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88" h="19858" fill="none" extrusionOk="0">
                    <a:moveTo>
                      <a:pt x="8498" y="-1"/>
                    </a:moveTo>
                    <a:cubicBezTo>
                      <a:pt x="16202" y="3296"/>
                      <a:pt x="21304" y="10752"/>
                      <a:pt x="21587" y="19127"/>
                    </a:cubicBezTo>
                  </a:path>
                  <a:path w="21588" h="19858" stroke="0" extrusionOk="0">
                    <a:moveTo>
                      <a:pt x="8498" y="-1"/>
                    </a:moveTo>
                    <a:cubicBezTo>
                      <a:pt x="16202" y="3296"/>
                      <a:pt x="21304" y="10752"/>
                      <a:pt x="21587" y="19127"/>
                    </a:cubicBezTo>
                    <a:lnTo>
                      <a:pt x="0" y="19858"/>
                    </a:lnTo>
                    <a:lnTo>
                      <a:pt x="8498" y="-1"/>
                    </a:lnTo>
                    <a:close/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521" name="Arc 12"/>
              <p:cNvSpPr>
                <a:spLocks/>
              </p:cNvSpPr>
              <p:nvPr/>
            </p:nvSpPr>
            <p:spPr bwMode="auto">
              <a:xfrm flipH="1" flipV="1">
                <a:off x="1093" y="1573"/>
                <a:ext cx="1503" cy="782"/>
              </a:xfrm>
              <a:custGeom>
                <a:avLst/>
                <a:gdLst>
                  <a:gd name="T0" fmla="*/ 2299 w 43200"/>
                  <a:gd name="T1" fmla="*/ 0 h 41963"/>
                  <a:gd name="T2" fmla="*/ 2 w 43200"/>
                  <a:gd name="T3" fmla="*/ 238 h 41963"/>
                  <a:gd name="T4" fmla="*/ 1724 w 43200"/>
                  <a:gd name="T5" fmla="*/ 249 h 41963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1963"/>
                  <a:gd name="T11" fmla="*/ 43200 w 43200"/>
                  <a:gd name="T12" fmla="*/ 41963 h 419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1963" fill="none" extrusionOk="0">
                    <a:moveTo>
                      <a:pt x="28804" y="0"/>
                    </a:moveTo>
                    <a:cubicBezTo>
                      <a:pt x="37432" y="3052"/>
                      <a:pt x="43200" y="11211"/>
                      <a:pt x="43200" y="20363"/>
                    </a:cubicBezTo>
                    <a:cubicBezTo>
                      <a:pt x="43200" y="32292"/>
                      <a:pt x="33529" y="41963"/>
                      <a:pt x="21600" y="41963"/>
                    </a:cubicBezTo>
                    <a:cubicBezTo>
                      <a:pt x="9670" y="41963"/>
                      <a:pt x="0" y="32292"/>
                      <a:pt x="0" y="20363"/>
                    </a:cubicBezTo>
                    <a:cubicBezTo>
                      <a:pt x="0" y="20052"/>
                      <a:pt x="6" y="19742"/>
                      <a:pt x="20" y="19432"/>
                    </a:cubicBezTo>
                  </a:path>
                  <a:path w="43200" h="41963" stroke="0" extrusionOk="0">
                    <a:moveTo>
                      <a:pt x="28804" y="0"/>
                    </a:moveTo>
                    <a:cubicBezTo>
                      <a:pt x="37432" y="3052"/>
                      <a:pt x="43200" y="11211"/>
                      <a:pt x="43200" y="20363"/>
                    </a:cubicBezTo>
                    <a:cubicBezTo>
                      <a:pt x="43200" y="32292"/>
                      <a:pt x="33529" y="41963"/>
                      <a:pt x="21600" y="41963"/>
                    </a:cubicBezTo>
                    <a:cubicBezTo>
                      <a:pt x="9670" y="41963"/>
                      <a:pt x="0" y="32292"/>
                      <a:pt x="0" y="20363"/>
                    </a:cubicBezTo>
                    <a:cubicBezTo>
                      <a:pt x="0" y="20052"/>
                      <a:pt x="6" y="19742"/>
                      <a:pt x="20" y="19432"/>
                    </a:cubicBezTo>
                    <a:lnTo>
                      <a:pt x="21600" y="20363"/>
                    </a:lnTo>
                    <a:lnTo>
                      <a:pt x="28804" y="0"/>
                    </a:lnTo>
                    <a:close/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522" name="AutoShape 14"/>
              <p:cNvSpPr>
                <a:spLocks noChangeArrowheads="1"/>
              </p:cNvSpPr>
              <p:nvPr/>
            </p:nvSpPr>
            <p:spPr bwMode="auto">
              <a:xfrm rot="-385464">
                <a:off x="1453" y="1522"/>
                <a:ext cx="386" cy="122"/>
              </a:xfrm>
              <a:prstGeom prst="roundRect">
                <a:avLst>
                  <a:gd name="adj" fmla="val 681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0000" tIns="57240" rIns="90000" bIns="45000" anchor="ctr"/>
              <a:lstStyle/>
              <a:p>
                <a:pPr algn="ctr" defTabSz="457200">
                  <a:lnSpc>
                    <a:spcPct val="93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US" altLang="en-US" sz="1200">
                    <a:solidFill>
                      <a:srgbClr val="000000"/>
                    </a:solidFill>
                    <a:cs typeface="Arial" charset="0"/>
                  </a:rPr>
                  <a:t>WDM</a:t>
                </a:r>
              </a:p>
            </p:txBody>
          </p:sp>
        </p:grp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511" y="2346"/>
              <a:ext cx="2958" cy="767"/>
              <a:chOff x="511" y="2346"/>
              <a:chExt cx="2958" cy="767"/>
            </a:xfrm>
          </p:grpSpPr>
          <p:sp>
            <p:nvSpPr>
              <p:cNvPr id="62524" name="Arc 2"/>
              <p:cNvSpPr>
                <a:spLocks/>
              </p:cNvSpPr>
              <p:nvPr/>
            </p:nvSpPr>
            <p:spPr bwMode="auto">
              <a:xfrm flipV="1">
                <a:off x="918" y="2758"/>
                <a:ext cx="927" cy="255"/>
              </a:xfrm>
              <a:custGeom>
                <a:avLst/>
                <a:gdLst>
                  <a:gd name="T0" fmla="*/ 0 w 21600"/>
                  <a:gd name="T1" fmla="*/ 0 h 21600"/>
                  <a:gd name="T2" fmla="*/ 3284 w 21600"/>
                  <a:gd name="T3" fmla="*/ 79 h 21600"/>
                  <a:gd name="T4" fmla="*/ 0 w 21600"/>
                  <a:gd name="T5" fmla="*/ 79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525" name="Arc 3"/>
              <p:cNvSpPr>
                <a:spLocks/>
              </p:cNvSpPr>
              <p:nvPr/>
            </p:nvSpPr>
            <p:spPr bwMode="auto">
              <a:xfrm flipH="1" flipV="1">
                <a:off x="1880" y="2755"/>
                <a:ext cx="781" cy="256"/>
              </a:xfrm>
              <a:custGeom>
                <a:avLst/>
                <a:gdLst>
                  <a:gd name="T0" fmla="*/ 340 w 21600"/>
                  <a:gd name="T1" fmla="*/ 0 h 21273"/>
                  <a:gd name="T2" fmla="*/ 1959 w 21600"/>
                  <a:gd name="T3" fmla="*/ 80 h 21273"/>
                  <a:gd name="T4" fmla="*/ 0 w 21600"/>
                  <a:gd name="T5" fmla="*/ 80 h 2127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273"/>
                  <a:gd name="T11" fmla="*/ 21600 w 21600"/>
                  <a:gd name="T12" fmla="*/ 21273 h 2127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273" fill="none" extrusionOk="0">
                    <a:moveTo>
                      <a:pt x="3744" y="-1"/>
                    </a:moveTo>
                    <a:cubicBezTo>
                      <a:pt x="14070" y="1817"/>
                      <a:pt x="21600" y="10788"/>
                      <a:pt x="21600" y="21273"/>
                    </a:cubicBezTo>
                  </a:path>
                  <a:path w="21600" h="21273" stroke="0" extrusionOk="0">
                    <a:moveTo>
                      <a:pt x="3744" y="-1"/>
                    </a:moveTo>
                    <a:cubicBezTo>
                      <a:pt x="14070" y="1817"/>
                      <a:pt x="21600" y="10788"/>
                      <a:pt x="21600" y="21273"/>
                    </a:cubicBezTo>
                    <a:lnTo>
                      <a:pt x="0" y="21273"/>
                    </a:lnTo>
                    <a:lnTo>
                      <a:pt x="3744" y="-1"/>
                    </a:lnTo>
                    <a:close/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526" name="Text Box 5"/>
              <p:cNvSpPr txBox="1">
                <a:spLocks noChangeArrowheads="1"/>
              </p:cNvSpPr>
              <p:nvPr/>
            </p:nvSpPr>
            <p:spPr bwMode="auto">
              <a:xfrm>
                <a:off x="1671" y="2558"/>
                <a:ext cx="371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cs typeface="Arial" charset="0"/>
                  </a:rPr>
                  <a:t>50/50</a:t>
                </a:r>
              </a:p>
            </p:txBody>
          </p:sp>
          <p:sp>
            <p:nvSpPr>
              <p:cNvPr id="62527" name="Rectangle 6"/>
              <p:cNvSpPr>
                <a:spLocks noChangeArrowheads="1"/>
              </p:cNvSpPr>
              <p:nvPr/>
            </p:nvSpPr>
            <p:spPr bwMode="auto">
              <a:xfrm>
                <a:off x="1649" y="2552"/>
                <a:ext cx="416" cy="20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62528" name="Arc 9"/>
              <p:cNvSpPr>
                <a:spLocks/>
              </p:cNvSpPr>
              <p:nvPr/>
            </p:nvSpPr>
            <p:spPr bwMode="auto">
              <a:xfrm>
                <a:off x="904" y="2354"/>
                <a:ext cx="940" cy="206"/>
              </a:xfrm>
              <a:custGeom>
                <a:avLst/>
                <a:gdLst>
                  <a:gd name="T0" fmla="*/ 2453 w 21600"/>
                  <a:gd name="T1" fmla="*/ 0 h 14841"/>
                  <a:gd name="T2" fmla="*/ 3376 w 21600"/>
                  <a:gd name="T3" fmla="*/ 75 h 14841"/>
                  <a:gd name="T4" fmla="*/ 0 w 21600"/>
                  <a:gd name="T5" fmla="*/ 75 h 148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841"/>
                  <a:gd name="T11" fmla="*/ 21600 w 21600"/>
                  <a:gd name="T12" fmla="*/ 14841 h 148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841" fill="none" extrusionOk="0">
                    <a:moveTo>
                      <a:pt x="15694" y="-1"/>
                    </a:moveTo>
                    <a:cubicBezTo>
                      <a:pt x="19486" y="4010"/>
                      <a:pt x="21600" y="9321"/>
                      <a:pt x="21600" y="14841"/>
                    </a:cubicBezTo>
                  </a:path>
                  <a:path w="21600" h="14841" stroke="0" extrusionOk="0">
                    <a:moveTo>
                      <a:pt x="15694" y="-1"/>
                    </a:moveTo>
                    <a:cubicBezTo>
                      <a:pt x="19486" y="4010"/>
                      <a:pt x="21600" y="9321"/>
                      <a:pt x="21600" y="14841"/>
                    </a:cubicBezTo>
                    <a:lnTo>
                      <a:pt x="0" y="14841"/>
                    </a:lnTo>
                    <a:lnTo>
                      <a:pt x="15694" y="-1"/>
                    </a:lnTo>
                    <a:close/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529" name="Arc 10"/>
              <p:cNvSpPr>
                <a:spLocks/>
              </p:cNvSpPr>
              <p:nvPr/>
            </p:nvSpPr>
            <p:spPr bwMode="auto">
              <a:xfrm flipH="1">
                <a:off x="1855" y="2346"/>
                <a:ext cx="942" cy="214"/>
              </a:xfrm>
              <a:custGeom>
                <a:avLst/>
                <a:gdLst>
                  <a:gd name="T0" fmla="*/ 2360 w 21600"/>
                  <a:gd name="T1" fmla="*/ 0 h 15510"/>
                  <a:gd name="T2" fmla="*/ 3391 w 21600"/>
                  <a:gd name="T3" fmla="*/ 77 h 15510"/>
                  <a:gd name="T4" fmla="*/ 0 w 21600"/>
                  <a:gd name="T5" fmla="*/ 77 h 1551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5510"/>
                  <a:gd name="T11" fmla="*/ 21600 w 21600"/>
                  <a:gd name="T12" fmla="*/ 15510 h 155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5510" fill="none" extrusionOk="0">
                    <a:moveTo>
                      <a:pt x="15033" y="-1"/>
                    </a:moveTo>
                    <a:cubicBezTo>
                      <a:pt x="19230" y="4068"/>
                      <a:pt x="21600" y="9664"/>
                      <a:pt x="21600" y="15510"/>
                    </a:cubicBezTo>
                  </a:path>
                  <a:path w="21600" h="15510" stroke="0" extrusionOk="0">
                    <a:moveTo>
                      <a:pt x="15033" y="-1"/>
                    </a:moveTo>
                    <a:cubicBezTo>
                      <a:pt x="19230" y="4068"/>
                      <a:pt x="21600" y="9664"/>
                      <a:pt x="21600" y="15510"/>
                    </a:cubicBezTo>
                    <a:lnTo>
                      <a:pt x="0" y="15510"/>
                    </a:lnTo>
                    <a:lnTo>
                      <a:pt x="15033" y="-1"/>
                    </a:lnTo>
                    <a:close/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530" name="Text Box 16"/>
              <p:cNvSpPr txBox="1">
                <a:spLocks noChangeArrowheads="1"/>
              </p:cNvSpPr>
              <p:nvPr/>
            </p:nvSpPr>
            <p:spPr bwMode="auto">
              <a:xfrm>
                <a:off x="524" y="2905"/>
                <a:ext cx="377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cs typeface="Arial" charset="0"/>
                  </a:rPr>
                  <a:t>Pump</a:t>
                </a:r>
              </a:p>
            </p:txBody>
          </p:sp>
          <p:sp>
            <p:nvSpPr>
              <p:cNvPr id="62531" name="Rectangle 17"/>
              <p:cNvSpPr>
                <a:spLocks noChangeArrowheads="1"/>
              </p:cNvSpPr>
              <p:nvPr/>
            </p:nvSpPr>
            <p:spPr bwMode="auto">
              <a:xfrm>
                <a:off x="511" y="2903"/>
                <a:ext cx="413" cy="20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1400">
                  <a:cs typeface="Arial" charset="0"/>
                </a:endParaRPr>
              </a:p>
            </p:txBody>
          </p:sp>
          <p:sp>
            <p:nvSpPr>
              <p:cNvPr id="62532" name="Text Box 18"/>
              <p:cNvSpPr txBox="1">
                <a:spLocks noChangeArrowheads="1"/>
              </p:cNvSpPr>
              <p:nvPr/>
            </p:nvSpPr>
            <p:spPr bwMode="auto">
              <a:xfrm>
                <a:off x="2506" y="2910"/>
                <a:ext cx="931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>
                    <a:cs typeface="Arial" charset="0"/>
                  </a:rPr>
                  <a:t>Beat note detector</a:t>
                </a:r>
              </a:p>
            </p:txBody>
          </p:sp>
          <p:sp>
            <p:nvSpPr>
              <p:cNvPr id="62533" name="Rectangle 19"/>
              <p:cNvSpPr>
                <a:spLocks noChangeArrowheads="1"/>
              </p:cNvSpPr>
              <p:nvPr/>
            </p:nvSpPr>
            <p:spPr bwMode="auto">
              <a:xfrm>
                <a:off x="2520" y="2909"/>
                <a:ext cx="949" cy="204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1400">
                  <a:cs typeface="Arial" charset="0"/>
                </a:endParaRPr>
              </a:p>
            </p:txBody>
          </p:sp>
        </p:grp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1394" y="836"/>
              <a:ext cx="466" cy="3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cs typeface="Arial" charset="0"/>
                </a:rPr>
                <a:t>O</a:t>
              </a:r>
              <a:r>
                <a:rPr lang="en-US" altLang="en-US" sz="3200">
                  <a:cs typeface="Arial" charset="0"/>
                </a:rPr>
                <a:t>P</a:t>
              </a:r>
              <a:r>
                <a:rPr lang="en-US" altLang="en-US">
                  <a:cs typeface="Arial" charset="0"/>
                </a:rPr>
                <a:t>O</a:t>
              </a:r>
            </a:p>
          </p:txBody>
        </p:sp>
      </p:grpSp>
      <p:sp>
        <p:nvSpPr>
          <p:cNvPr id="62540" name="TextBox 1"/>
          <p:cNvSpPr txBox="1">
            <a:spLocks noChangeArrowheads="1"/>
          </p:cNvSpPr>
          <p:nvPr/>
        </p:nvSpPr>
        <p:spPr bwMode="auto">
          <a:xfrm>
            <a:off x="4467225" y="393700"/>
            <a:ext cx="683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THIRD ORDER OPO FOR FREQUENCY COMB GENERATORS</a:t>
            </a:r>
          </a:p>
        </p:txBody>
      </p:sp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5032375" y="1044575"/>
            <a:ext cx="3663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Noisy combs in macroscopic cavities!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3836988" y="4391025"/>
            <a:ext cx="4376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33CC"/>
                </a:solidFill>
              </a:rPr>
              <a:t>MICROCOMB GENERATION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7161213" y="2570163"/>
            <a:ext cx="1485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Scale matters!</a:t>
            </a: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4467225" y="393700"/>
            <a:ext cx="683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THIRD ORDER OPO FOR FREQUENCY COMB GENERATORS</a:t>
            </a:r>
          </a:p>
        </p:txBody>
      </p:sp>
      <p:sp>
        <p:nvSpPr>
          <p:cNvPr id="2" name="Text Box 43"/>
          <p:cNvSpPr txBox="1">
            <a:spLocks noChangeArrowheads="1"/>
          </p:cNvSpPr>
          <p:nvPr/>
        </p:nvSpPr>
        <p:spPr bwMode="auto">
          <a:xfrm>
            <a:off x="5032375" y="1044575"/>
            <a:ext cx="3663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Noisy combs in macroscopic cavities!</a:t>
            </a:r>
          </a:p>
        </p:txBody>
      </p:sp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3644900" y="3519488"/>
            <a:ext cx="2578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Considerably less noise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2614613" y="393700"/>
            <a:ext cx="768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THIRD ORDER OPO FOR MICRORESONATOR COMB GENERATORS</a:t>
            </a:r>
          </a:p>
        </p:txBody>
      </p:sp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2368550" y="1797050"/>
            <a:ext cx="6715125" cy="1346200"/>
            <a:chOff x="589280" y="2401922"/>
            <a:chExt cx="10529449" cy="2113280"/>
          </a:xfrm>
        </p:grpSpPr>
        <p:sp>
          <p:nvSpPr>
            <p:cNvPr id="4" name="Rectangle 3"/>
            <p:cNvSpPr/>
            <p:nvPr/>
          </p:nvSpPr>
          <p:spPr>
            <a:xfrm rot="720000" flipV="1">
              <a:off x="6526098" y="3902151"/>
              <a:ext cx="4592631" cy="421162"/>
            </a:xfrm>
            <a:prstGeom prst="rect">
              <a:avLst/>
            </a:prstGeom>
            <a:gradFill>
              <a:gsLst>
                <a:gs pos="49000">
                  <a:schemeClr val="accent4">
                    <a:lumMod val="60000"/>
                    <a:lumOff val="40000"/>
                  </a:schemeClr>
                </a:gs>
                <a:gs pos="5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16200000" scaled="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-720000">
              <a:off x="6526409" y="2433041"/>
              <a:ext cx="4592320" cy="420414"/>
            </a:xfrm>
            <a:prstGeom prst="rect">
              <a:avLst/>
            </a:prstGeom>
            <a:gradFill flip="none" rotWithShape="1">
              <a:gsLst>
                <a:gs pos="49000">
                  <a:srgbClr val="FF0000">
                    <a:lumMod val="96000"/>
                    <a:alpha val="78000"/>
                  </a:srgbClr>
                </a:gs>
                <a:gs pos="5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89280" y="2556431"/>
              <a:ext cx="4592633" cy="1746946"/>
            </a:xfrm>
            <a:prstGeom prst="rect">
              <a:avLst/>
            </a:prstGeom>
            <a:gradFill flip="none" rotWithShape="1">
              <a:gsLst>
                <a:gs pos="49000">
                  <a:srgbClr val="0070C0"/>
                </a:gs>
                <a:gs pos="79000">
                  <a:srgbClr val="B2D2EB"/>
                </a:gs>
                <a:gs pos="2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62955" y="2401922"/>
              <a:ext cx="2387174" cy="21132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005" name="TextBox 6"/>
            <p:cNvSpPr txBox="1">
              <a:spLocks noChangeArrowheads="1"/>
            </p:cNvSpPr>
            <p:nvPr/>
          </p:nvSpPr>
          <p:spPr bwMode="auto">
            <a:xfrm flipH="1">
              <a:off x="4395113" y="2796460"/>
              <a:ext cx="2355989" cy="917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cs typeface="Arial" charset="0"/>
                </a:rPr>
                <a:t>MICRO-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cs typeface="Arial" charset="0"/>
                </a:rPr>
                <a:t>RESONATOR</a:t>
              </a:r>
            </a:p>
          </p:txBody>
        </p:sp>
      </p:grpSp>
      <p:pic>
        <p:nvPicPr>
          <p:cNvPr id="41987" name="Picture 16" descr="\documentclass{article}&#10;\usepackage{amsmath}&#10;\pagestyle{empty}&#10;\begin{document}&#10;\noindent&#10;Third order:\\&#10;$2\omega_3  \rightarrow \omega_1 + \omega_2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6088" y="1909763"/>
            <a:ext cx="160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9" descr="\documentclass{article}&#10;\usepackage{amsmath}&#10;\pagestyle{empty}&#10;\begin{document}&#10;\noindent&#10;$\omega_3 $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949575" y="2401888"/>
            <a:ext cx="5175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0" descr="\documentclass{article}&#10;\usepackage{amsmath}&#10;\pagestyle{empty}&#10;\begin{document}&#10;\noindent&#10;$\omega_1 $&#10;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578850" y="1874838"/>
            <a:ext cx="5000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1" descr="\documentclass{article}&#10;\usepackage{amsmath}&#10;\pagestyle{empty}&#10;\begin{document}&#10;\noindent&#10;$\omega_2 $&#10;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566150" y="2695575"/>
            <a:ext cx="5127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12"/>
          <p:cNvSpPr txBox="1">
            <a:spLocks noChangeArrowheads="1"/>
          </p:cNvSpPr>
          <p:nvPr/>
        </p:nvSpPr>
        <p:spPr bwMode="auto">
          <a:xfrm>
            <a:off x="333375" y="3709988"/>
            <a:ext cx="1287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CW PUMP </a:t>
            </a:r>
          </a:p>
        </p:txBody>
      </p:sp>
      <p:sp>
        <p:nvSpPr>
          <p:cNvPr id="41992" name="TextBox 13"/>
          <p:cNvSpPr txBox="1">
            <a:spLocks noChangeArrowheads="1"/>
          </p:cNvSpPr>
          <p:nvPr/>
        </p:nvSpPr>
        <p:spPr bwMode="auto">
          <a:xfrm>
            <a:off x="2255838" y="3709988"/>
            <a:ext cx="4089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Arial" charset="0"/>
              </a:rPr>
              <a:t>INTENSITY ENHANCED IN RESONATOR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82650" y="2679700"/>
            <a:ext cx="211138" cy="836613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4" name="TextBox 17"/>
          <p:cNvSpPr txBox="1">
            <a:spLocks noChangeArrowheads="1"/>
          </p:cNvSpPr>
          <p:nvPr/>
        </p:nvSpPr>
        <p:spPr bwMode="auto">
          <a:xfrm>
            <a:off x="3065463" y="4524375"/>
            <a:ext cx="5500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Description in </a:t>
            </a:r>
            <a:r>
              <a:rPr lang="en-US" b="1" i="1">
                <a:cs typeface="Arial" charset="0"/>
              </a:rPr>
              <a:t>frequency domain </a:t>
            </a:r>
            <a:r>
              <a:rPr lang="en-US">
                <a:cs typeface="Arial" charset="0"/>
              </a:rPr>
              <a:t>rather than time domain</a:t>
            </a:r>
          </a:p>
        </p:txBody>
      </p:sp>
      <p:sp>
        <p:nvSpPr>
          <p:cNvPr id="41995" name="TextBox 18"/>
          <p:cNvSpPr txBox="1">
            <a:spLocks noChangeArrowheads="1"/>
          </p:cNvSpPr>
          <p:nvPr/>
        </p:nvSpPr>
        <p:spPr bwMode="auto">
          <a:xfrm>
            <a:off x="7000875" y="3703638"/>
            <a:ext cx="4576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cs typeface="Arial" charset="0"/>
              </a:rPr>
              <a:t>GENERATION OF FREQUENCIES AT THE RESONATOR RESONANCES BY FWM</a:t>
            </a:r>
          </a:p>
        </p:txBody>
      </p:sp>
      <p:cxnSp>
        <p:nvCxnSpPr>
          <p:cNvPr id="20" name="Straight Connector 19"/>
          <p:cNvCxnSpPr>
            <a:stCxn id="41991" idx="3"/>
          </p:cNvCxnSpPr>
          <p:nvPr/>
        </p:nvCxnSpPr>
        <p:spPr>
          <a:xfrm flipV="1">
            <a:off x="1620838" y="3886200"/>
            <a:ext cx="533400" cy="9525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45238" y="3878263"/>
            <a:ext cx="533400" cy="9525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8" name="Picture 2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57388" y="4919663"/>
            <a:ext cx="7386637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152441" y="210809"/>
            <a:ext cx="2775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Generating new frequencies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2" name="Picture 1" descr="\documentclass{article}&#10;\usepackage{amsmath}&#10;\pagestyle{empty}&#10;\begin{document}&#10;You have a pump at $\omega_0$, a signal at $\omega_s = \omega_0 - \Delta$.\\&#10;In a nonlinear medium that will generate $\omega_i = 2\omega_0 - \omega_s = \omega_0 + \Delta$&#10;So far $\Delta$ can be anything, so you could cover the whole spectrum given&#10;sufficient pump intensity.\\&#10;How do you get that intensity? By accumulating energy inside a high Q resonator.&#10;Start injecting a weak beam into a Fabry-Perot of microring.&#10;If you are below resonance, no light accumulates inside the resonator.&#10;Increase the light optical frequency: when $\omega_0$ hits a resonator mode, the&#10;intensity increases until it is sufficient to amplify any other wavelength&#10;by DFWM. The seed can be the vacuum fluctuation. Of all possible wavelengths,&#10;the one that is a mode of the resonator will grow, since it is trapped in the resonator.&#10;It will grow so much as to become a pump, itself creating a signal at $- 2\Delta$. This is how you generate a&#10;comb of frequencies separated by $\Delta$, in phase if the ring has the proper dispersion.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2540000"/>
            <a:ext cx="7844571" cy="375771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765040" y="2011680"/>
            <a:ext cx="1097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13680" y="1355834"/>
            <a:ext cx="0" cy="655846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13680" y="699988"/>
            <a:ext cx="0" cy="655846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91865" y="1355834"/>
            <a:ext cx="63657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23735" y="699988"/>
            <a:ext cx="0" cy="41936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44814" y="705243"/>
            <a:ext cx="63657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63102" y="1145627"/>
            <a:ext cx="63657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03111" y="1145627"/>
            <a:ext cx="0" cy="8660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\documentclass{article}&#10;\usepackage{amsmath}&#10;\pagestyle{empty}&#10;\begin{document}&#10;$\omega_0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96" y="1671330"/>
            <a:ext cx="246857" cy="15238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$\omega_0$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44" y="1015484"/>
            <a:ext cx="246857" cy="152381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$\omega_s$&#10;&#10;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79" y="872913"/>
            <a:ext cx="239238" cy="150857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$\omega_i$&#10;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53" y="1671330"/>
            <a:ext cx="217905" cy="150857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$\Delta$&#10;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87" y="1204977"/>
            <a:ext cx="188953" cy="181333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5463102" y="1355834"/>
            <a:ext cx="60020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56" name="Group 48"/>
          <p:cNvGrpSpPr>
            <a:grpSpLocks/>
          </p:cNvGrpSpPr>
          <p:nvPr/>
        </p:nvGrpSpPr>
        <p:grpSpPr bwMode="auto">
          <a:xfrm>
            <a:off x="2513013" y="647700"/>
            <a:ext cx="6518275" cy="2379663"/>
            <a:chOff x="1932" y="685"/>
            <a:chExt cx="3687" cy="1346"/>
          </a:xfrm>
        </p:grpSpPr>
        <p:pic>
          <p:nvPicPr>
            <p:cNvPr id="43057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32" y="765"/>
              <a:ext cx="3687" cy="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58" name="Rectangle 50"/>
            <p:cNvSpPr>
              <a:spLocks noChangeArrowheads="1"/>
            </p:cNvSpPr>
            <p:nvPr/>
          </p:nvSpPr>
          <p:spPr bwMode="auto">
            <a:xfrm>
              <a:off x="1991" y="685"/>
              <a:ext cx="1545" cy="4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9" name="Rectangle 51"/>
            <p:cNvSpPr>
              <a:spLocks noChangeArrowheads="1"/>
            </p:cNvSpPr>
            <p:nvPr/>
          </p:nvSpPr>
          <p:spPr bwMode="auto">
            <a:xfrm>
              <a:off x="2255" y="919"/>
              <a:ext cx="1115" cy="5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2614613" y="393700"/>
            <a:ext cx="768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THIRD ORDER OPO FOR MICRORESONATOR COMB GENERATORS</a:t>
            </a:r>
          </a:p>
        </p:txBody>
      </p:sp>
      <p:grpSp>
        <p:nvGrpSpPr>
          <p:cNvPr id="43017" name="Group 3"/>
          <p:cNvGrpSpPr>
            <a:grpSpLocks/>
          </p:cNvGrpSpPr>
          <p:nvPr/>
        </p:nvGrpSpPr>
        <p:grpSpPr bwMode="auto">
          <a:xfrm>
            <a:off x="365125" y="1387475"/>
            <a:ext cx="1911350" cy="1135063"/>
            <a:chOff x="1300099" y="19004043"/>
            <a:chExt cx="4236876" cy="3094412"/>
          </a:xfrm>
        </p:grpSpPr>
        <p:cxnSp>
          <p:nvCxnSpPr>
            <p:cNvPr id="5" name="Straight Connector 4">
              <a:extLst/>
            </p:cNvPr>
            <p:cNvCxnSpPr>
              <a:cxnSpLocks/>
            </p:cNvCxnSpPr>
            <p:nvPr/>
          </p:nvCxnSpPr>
          <p:spPr>
            <a:xfrm flipH="1">
              <a:off x="2686585" y="20137939"/>
              <a:ext cx="0" cy="1112258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/>
            </p:cNvPr>
            <p:cNvCxnSpPr>
              <a:cxnSpLocks/>
            </p:cNvCxnSpPr>
            <p:nvPr/>
          </p:nvCxnSpPr>
          <p:spPr>
            <a:xfrm flipH="1">
              <a:off x="3851375" y="20137939"/>
              <a:ext cx="0" cy="1107929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/>
            </p:cNvPr>
            <p:cNvCxnSpPr>
              <a:cxnSpLocks/>
            </p:cNvCxnSpPr>
            <p:nvPr/>
          </p:nvCxnSpPr>
          <p:spPr>
            <a:xfrm flipH="1">
              <a:off x="3006815" y="19735451"/>
              <a:ext cx="0" cy="1514746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/>
            </p:cNvPr>
            <p:cNvCxnSpPr>
              <a:cxnSpLocks/>
            </p:cNvCxnSpPr>
            <p:nvPr/>
          </p:nvCxnSpPr>
          <p:spPr>
            <a:xfrm flipH="1">
              <a:off x="3534665" y="19735451"/>
              <a:ext cx="0" cy="151041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22" name="Group 8"/>
            <p:cNvGrpSpPr>
              <a:grpSpLocks/>
            </p:cNvGrpSpPr>
            <p:nvPr/>
          </p:nvGrpSpPr>
          <p:grpSpPr bwMode="auto">
            <a:xfrm>
              <a:off x="1300099" y="19250934"/>
              <a:ext cx="4236876" cy="2094552"/>
              <a:chOff x="6800737" y="896889"/>
              <a:chExt cx="4236876" cy="2094552"/>
            </a:xfrm>
          </p:grpSpPr>
          <p:sp>
            <p:nvSpPr>
              <p:cNvPr id="19" name="Isosceles Triangle 18"/>
              <p:cNvSpPr>
                <a:spLocks noChangeArrowheads="1"/>
              </p:cNvSpPr>
              <p:nvPr/>
            </p:nvSpPr>
            <p:spPr bwMode="auto">
              <a:xfrm rot="5400000">
                <a:off x="10814799" y="2768626"/>
                <a:ext cx="192976" cy="25265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397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3024" name="Group 19"/>
              <p:cNvGrpSpPr>
                <a:grpSpLocks/>
              </p:cNvGrpSpPr>
              <p:nvPr/>
            </p:nvGrpSpPr>
            <p:grpSpPr bwMode="auto">
              <a:xfrm flipH="1">
                <a:off x="6800737" y="896889"/>
                <a:ext cx="4162924" cy="1998268"/>
                <a:chOff x="8063665" y="3195398"/>
                <a:chExt cx="3166793" cy="1315642"/>
              </a:xfrm>
            </p:grpSpPr>
            <p:cxnSp>
              <p:nvCxnSpPr>
                <p:cNvPr id="21" name="Straight Connector 20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9734042" y="3195265"/>
                  <a:ext cx="0" cy="1316430"/>
                </a:xfrm>
                <a:prstGeom prst="line">
                  <a:avLst/>
                </a:prstGeom>
                <a:ln w="38100">
                  <a:solidFill>
                    <a:srgbClr val="A5002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9728688" y="3195265"/>
                  <a:ext cx="0" cy="131643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8063625" y="4511695"/>
                  <a:ext cx="3166833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Arc 9">
              <a:extLst/>
            </p:cNvPr>
            <p:cNvSpPr/>
            <p:nvPr/>
          </p:nvSpPr>
          <p:spPr>
            <a:xfrm>
              <a:off x="3232031" y="19120896"/>
              <a:ext cx="327266" cy="817962"/>
            </a:xfrm>
            <a:prstGeom prst="arc">
              <a:avLst>
                <a:gd name="adj1" fmla="val 14974620"/>
                <a:gd name="adj2" fmla="val 329650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11" name="Arc 10">
              <a:extLst/>
            </p:cNvPr>
            <p:cNvSpPr/>
            <p:nvPr/>
          </p:nvSpPr>
          <p:spPr>
            <a:xfrm flipH="1">
              <a:off x="3006815" y="19120896"/>
              <a:ext cx="309672" cy="822291"/>
            </a:xfrm>
            <a:prstGeom prst="arc">
              <a:avLst>
                <a:gd name="adj1" fmla="val 14974620"/>
                <a:gd name="adj2" fmla="val 329650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43030" name="TextBox 11"/>
            <p:cNvSpPr txBox="1">
              <a:spLocks noChangeArrowheads="1"/>
            </p:cNvSpPr>
            <p:nvPr/>
          </p:nvSpPr>
          <p:spPr bwMode="auto">
            <a:xfrm>
              <a:off x="2186887" y="21098722"/>
              <a:ext cx="2607579" cy="99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/>
              <a:r>
                <a:rPr lang="en-US"/>
                <a:t>frequency</a:t>
              </a:r>
            </a:p>
          </p:txBody>
        </p:sp>
        <p:sp>
          <p:nvSpPr>
            <p:cNvPr id="13" name="Arc 12">
              <a:extLst/>
            </p:cNvPr>
            <p:cNvSpPr/>
            <p:nvPr/>
          </p:nvSpPr>
          <p:spPr>
            <a:xfrm>
              <a:off x="3158131" y="19055977"/>
              <a:ext cx="689724" cy="1501764"/>
            </a:xfrm>
            <a:prstGeom prst="arc">
              <a:avLst>
                <a:gd name="adj1" fmla="val 14974620"/>
                <a:gd name="adj2" fmla="val 329650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14" name="Arc 13">
              <a:extLst/>
            </p:cNvPr>
            <p:cNvSpPr/>
            <p:nvPr/>
          </p:nvSpPr>
          <p:spPr>
            <a:xfrm flipH="1">
              <a:off x="2711219" y="19042995"/>
              <a:ext cx="658052" cy="1506091"/>
            </a:xfrm>
            <a:prstGeom prst="arc">
              <a:avLst>
                <a:gd name="adj1" fmla="val 14974620"/>
                <a:gd name="adj2" fmla="val 329650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/>
            </p:cNvPr>
            <p:cNvCxnSpPr>
              <a:cxnSpLocks/>
            </p:cNvCxnSpPr>
            <p:nvPr/>
          </p:nvCxnSpPr>
          <p:spPr>
            <a:xfrm flipH="1">
              <a:off x="2394509" y="20384628"/>
              <a:ext cx="0" cy="865569"/>
            </a:xfrm>
            <a:prstGeom prst="line">
              <a:avLst/>
            </a:prstGeom>
            <a:ln w="38100">
              <a:solidFill>
                <a:srgbClr val="66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/>
            </p:cNvPr>
            <p:cNvCxnSpPr>
              <a:cxnSpLocks/>
            </p:cNvCxnSpPr>
            <p:nvPr/>
          </p:nvCxnSpPr>
          <p:spPr>
            <a:xfrm flipH="1">
              <a:off x="4146971" y="20384628"/>
              <a:ext cx="0" cy="86124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/>
            </p:cNvPr>
            <p:cNvSpPr/>
            <p:nvPr/>
          </p:nvSpPr>
          <p:spPr>
            <a:xfrm flipH="1">
              <a:off x="2394509" y="19004043"/>
              <a:ext cx="1090890" cy="2081696"/>
            </a:xfrm>
            <a:prstGeom prst="arc">
              <a:avLst>
                <a:gd name="adj1" fmla="val 14974620"/>
                <a:gd name="adj2" fmla="val 329650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18" name="Arc 17">
              <a:extLst/>
            </p:cNvPr>
            <p:cNvSpPr/>
            <p:nvPr/>
          </p:nvSpPr>
          <p:spPr>
            <a:xfrm>
              <a:off x="3084233" y="19004043"/>
              <a:ext cx="1062738" cy="2081696"/>
            </a:xfrm>
            <a:prstGeom prst="arc">
              <a:avLst>
                <a:gd name="adj1" fmla="val 14974620"/>
                <a:gd name="adj2" fmla="val 329650"/>
              </a:avLst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43055" name="TextBox 42"/>
          <p:cNvSpPr txBox="1">
            <a:spLocks noChangeArrowheads="1"/>
          </p:cNvSpPr>
          <p:nvPr/>
        </p:nvSpPr>
        <p:spPr bwMode="auto">
          <a:xfrm>
            <a:off x="150813" y="3325813"/>
            <a:ext cx="4370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/>
              <a:t>Each sideband can become a source of FWM, leading to cascaded FWM. </a:t>
            </a:r>
          </a:p>
        </p:txBody>
      </p:sp>
      <p:grpSp>
        <p:nvGrpSpPr>
          <p:cNvPr id="43060" name="Group 23"/>
          <p:cNvGrpSpPr>
            <a:grpSpLocks/>
          </p:cNvGrpSpPr>
          <p:nvPr/>
        </p:nvGrpSpPr>
        <p:grpSpPr bwMode="auto">
          <a:xfrm>
            <a:off x="361950" y="4267200"/>
            <a:ext cx="2260600" cy="1112838"/>
            <a:chOff x="9536463" y="13511774"/>
            <a:chExt cx="4236876" cy="2832314"/>
          </a:xfrm>
        </p:grpSpPr>
        <p:grpSp>
          <p:nvGrpSpPr>
            <p:cNvPr id="43061" name="Group 24"/>
            <p:cNvGrpSpPr>
              <a:grpSpLocks/>
            </p:cNvGrpSpPr>
            <p:nvPr/>
          </p:nvGrpSpPr>
          <p:grpSpPr bwMode="auto">
            <a:xfrm>
              <a:off x="9536463" y="13511774"/>
              <a:ext cx="4236876" cy="2094552"/>
              <a:chOff x="6800737" y="896889"/>
              <a:chExt cx="4236876" cy="2094552"/>
            </a:xfrm>
          </p:grpSpPr>
          <p:sp>
            <p:nvSpPr>
              <p:cNvPr id="37" name="Isosceles Triangle 36"/>
              <p:cNvSpPr>
                <a:spLocks noChangeArrowheads="1"/>
              </p:cNvSpPr>
              <p:nvPr/>
            </p:nvSpPr>
            <p:spPr bwMode="auto">
              <a:xfrm rot="5400000">
                <a:off x="10814799" y="2768626"/>
                <a:ext cx="192976" cy="252653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397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43063" name="Group 37"/>
              <p:cNvGrpSpPr>
                <a:grpSpLocks/>
              </p:cNvGrpSpPr>
              <p:nvPr/>
            </p:nvGrpSpPr>
            <p:grpSpPr bwMode="auto">
              <a:xfrm flipH="1">
                <a:off x="6800737" y="896889"/>
                <a:ext cx="4162924" cy="1998268"/>
                <a:chOff x="8063665" y="3195398"/>
                <a:chExt cx="3166793" cy="1315642"/>
              </a:xfrm>
            </p:grpSpPr>
            <p:cxnSp>
              <p:nvCxnSpPr>
                <p:cNvPr id="39" name="Straight Connector 38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9734365" y="3195398"/>
                  <a:ext cx="0" cy="1314117"/>
                </a:xfrm>
                <a:prstGeom prst="line">
                  <a:avLst/>
                </a:prstGeom>
                <a:ln w="38100">
                  <a:solidFill>
                    <a:srgbClr val="A5002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9729838" y="3195398"/>
                  <a:ext cx="0" cy="131411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8063993" y="4509515"/>
                  <a:ext cx="3166465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067" name="Group 25"/>
            <p:cNvGrpSpPr>
              <a:grpSpLocks/>
            </p:cNvGrpSpPr>
            <p:nvPr/>
          </p:nvGrpSpPr>
          <p:grpSpPr bwMode="auto">
            <a:xfrm>
              <a:off x="10449893" y="13535540"/>
              <a:ext cx="2720125" cy="2808548"/>
              <a:chOff x="10449893" y="13535540"/>
              <a:chExt cx="2720125" cy="2808548"/>
            </a:xfrm>
          </p:grpSpPr>
          <p:cxnSp>
            <p:nvCxnSpPr>
              <p:cNvPr id="27" name="Straight Connector 26">
                <a:extLst/>
              </p:cNvPr>
              <p:cNvCxnSpPr>
                <a:cxnSpLocks/>
              </p:cNvCxnSpPr>
              <p:nvPr/>
            </p:nvCxnSpPr>
            <p:spPr>
              <a:xfrm flipH="1">
                <a:off x="10922968" y="14400659"/>
                <a:ext cx="0" cy="1111108"/>
              </a:xfrm>
              <a:prstGeom prst="line">
                <a:avLst/>
              </a:prstGeom>
              <a:ln w="38100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/>
              </p:cNvPr>
              <p:cNvCxnSpPr>
                <a:cxnSpLocks/>
              </p:cNvCxnSpPr>
              <p:nvPr/>
            </p:nvCxnSpPr>
            <p:spPr>
              <a:xfrm flipH="1">
                <a:off x="12089300" y="14396620"/>
                <a:ext cx="0" cy="1111106"/>
              </a:xfrm>
              <a:prstGeom prst="line">
                <a:avLst/>
              </a:prstGeom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/>
              </p:cNvPr>
              <p:cNvCxnSpPr>
                <a:cxnSpLocks/>
              </p:cNvCxnSpPr>
              <p:nvPr/>
            </p:nvCxnSpPr>
            <p:spPr>
              <a:xfrm flipH="1">
                <a:off x="11241330" y="13996620"/>
                <a:ext cx="0" cy="1515147"/>
              </a:xfrm>
              <a:prstGeom prst="line">
                <a:avLst/>
              </a:prstGeom>
              <a:ln w="38100">
                <a:solidFill>
                  <a:srgbClr val="A500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/>
              </p:cNvPr>
              <p:cNvCxnSpPr>
                <a:cxnSpLocks/>
              </p:cNvCxnSpPr>
              <p:nvPr/>
            </p:nvCxnSpPr>
            <p:spPr>
              <a:xfrm flipH="1">
                <a:off x="11767963" y="13996620"/>
                <a:ext cx="0" cy="151110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Arc 30">
                <a:extLst/>
              </p:cNvPr>
              <p:cNvSpPr/>
              <p:nvPr/>
            </p:nvSpPr>
            <p:spPr>
              <a:xfrm flipH="1">
                <a:off x="12104177" y="13544097"/>
                <a:ext cx="318360" cy="1535348"/>
              </a:xfrm>
              <a:prstGeom prst="arc">
                <a:avLst>
                  <a:gd name="adj1" fmla="val 7530373"/>
                  <a:gd name="adj2" fmla="val 1001443"/>
                </a:avLst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43073" name="TextBox 31"/>
              <p:cNvSpPr txBox="1">
                <a:spLocks noChangeArrowheads="1"/>
              </p:cNvSpPr>
              <p:nvPr/>
            </p:nvSpPr>
            <p:spPr bwMode="auto">
              <a:xfrm>
                <a:off x="10449893" y="15410599"/>
                <a:ext cx="2720125" cy="933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/>
                <a:r>
                  <a:rPr lang="en-US"/>
                  <a:t>frequency</a:t>
                </a:r>
              </a:p>
            </p:txBody>
          </p:sp>
          <p:cxnSp>
            <p:nvCxnSpPr>
              <p:cNvPr id="33" name="Straight Connector 32">
                <a:extLst/>
              </p:cNvPr>
              <p:cNvCxnSpPr>
                <a:cxnSpLocks/>
              </p:cNvCxnSpPr>
              <p:nvPr/>
            </p:nvCxnSpPr>
            <p:spPr>
              <a:xfrm flipH="1">
                <a:off x="10628411" y="14647124"/>
                <a:ext cx="0" cy="864643"/>
              </a:xfrm>
              <a:prstGeom prst="line">
                <a:avLst/>
              </a:prstGeom>
              <a:ln w="38100">
                <a:solidFill>
                  <a:srgbClr val="6600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/>
              </p:cNvPr>
              <p:cNvCxnSpPr>
                <a:cxnSpLocks/>
              </p:cNvCxnSpPr>
              <p:nvPr/>
            </p:nvCxnSpPr>
            <p:spPr>
              <a:xfrm flipH="1">
                <a:off x="12380882" y="14643083"/>
                <a:ext cx="0" cy="864643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Arc 34">
                <a:extLst/>
              </p:cNvPr>
              <p:cNvSpPr/>
              <p:nvPr/>
            </p:nvSpPr>
            <p:spPr>
              <a:xfrm>
                <a:off x="11699532" y="13536016"/>
                <a:ext cx="972934" cy="1886863"/>
              </a:xfrm>
              <a:prstGeom prst="arc">
                <a:avLst>
                  <a:gd name="adj1" fmla="val 13914720"/>
                  <a:gd name="adj2" fmla="val 332827"/>
                </a:avLst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6" name="Straight Connector 35">
                <a:extLst/>
              </p:cNvPr>
              <p:cNvCxnSpPr>
                <a:cxnSpLocks/>
              </p:cNvCxnSpPr>
              <p:nvPr/>
            </p:nvCxnSpPr>
            <p:spPr>
              <a:xfrm flipH="1">
                <a:off x="12675441" y="14889548"/>
                <a:ext cx="0" cy="61817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079" name="Line 71"/>
          <p:cNvSpPr>
            <a:spLocks noChangeShapeType="1"/>
          </p:cNvSpPr>
          <p:nvPr/>
        </p:nvSpPr>
        <p:spPr bwMode="auto">
          <a:xfrm>
            <a:off x="1265238" y="1004888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80" name="Text Box 72"/>
          <p:cNvSpPr txBox="1">
            <a:spLocks noChangeArrowheads="1"/>
          </p:cNvSpPr>
          <p:nvPr/>
        </p:nvSpPr>
        <p:spPr bwMode="auto">
          <a:xfrm>
            <a:off x="879475" y="601663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pump</a:t>
            </a:r>
          </a:p>
        </p:txBody>
      </p:sp>
      <p:pic>
        <p:nvPicPr>
          <p:cNvPr id="43081" name="Picture 73" descr="different typ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0" y="3173413"/>
            <a:ext cx="2624138" cy="2293937"/>
          </a:xfrm>
          <a:prstGeom prst="rect">
            <a:avLst/>
          </a:prstGeom>
          <a:noFill/>
        </p:spPr>
      </p:pic>
      <p:pic>
        <p:nvPicPr>
          <p:cNvPr id="43082" name="Picture 74" descr="different size microcomb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0525" y="3113088"/>
            <a:ext cx="2798763" cy="2160587"/>
          </a:xfrm>
          <a:prstGeom prst="rect">
            <a:avLst/>
          </a:prstGeom>
          <a:noFill/>
        </p:spPr>
      </p:pic>
      <p:sp>
        <p:nvSpPr>
          <p:cNvPr id="43083" name="Text Box 75"/>
          <p:cNvSpPr txBox="1">
            <a:spLocks noChangeArrowheads="1"/>
          </p:cNvSpPr>
          <p:nvPr/>
        </p:nvSpPr>
        <p:spPr bwMode="auto">
          <a:xfrm>
            <a:off x="2524125" y="6007100"/>
            <a:ext cx="582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Kippenberg, Hozwarth and Diddams,  Science </a:t>
            </a:r>
            <a:r>
              <a:rPr lang="en-US" sz="1400" b="1"/>
              <a:t>332</a:t>
            </a:r>
            <a:r>
              <a:rPr lang="en-US"/>
              <a:t>:555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52441" y="210809"/>
            <a:ext cx="27943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Dispersion should be small?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1379" y="1198179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should match the self phase modulation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0"/>
          <p:cNvSpPr>
            <a:spLocks noChangeArrowheads="1"/>
          </p:cNvSpPr>
          <p:nvPr/>
        </p:nvSpPr>
        <p:spPr bwMode="auto">
          <a:xfrm>
            <a:off x="6859588" y="5715000"/>
            <a:ext cx="3657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altLang="en-US">
              <a:latin typeface="Calibri" pitchFamily="34" charset="0"/>
              <a:cs typeface="Arial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875088" y="1905000"/>
            <a:ext cx="5486400" cy="2514600"/>
          </a:xfrm>
          <a:prstGeom prst="rect">
            <a:avLst/>
          </a:prstGeom>
          <a:solidFill>
            <a:srgbClr val="B2B2B2"/>
          </a:solidFill>
          <a:ln w="57150" cmpd="thinThick">
            <a:solidFill>
              <a:srgbClr val="777777"/>
            </a:solidFill>
            <a:miter lim="800000"/>
            <a:headEnd/>
            <a:tailEnd/>
          </a:ln>
          <a:effectLst>
            <a:outerShdw blurRad="63500" dist="71842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16387" name="Group 79"/>
          <p:cNvGrpSpPr>
            <a:grpSpLocks/>
          </p:cNvGrpSpPr>
          <p:nvPr/>
        </p:nvGrpSpPr>
        <p:grpSpPr bwMode="auto">
          <a:xfrm>
            <a:off x="6618288" y="2525713"/>
            <a:ext cx="381000" cy="381000"/>
            <a:chOff x="4416" y="3600"/>
            <a:chExt cx="240" cy="240"/>
          </a:xfrm>
        </p:grpSpPr>
        <p:sp>
          <p:nvSpPr>
            <p:cNvPr id="16448" name="Oval 76"/>
            <p:cNvSpPr>
              <a:spLocks noChangeArrowheads="1"/>
            </p:cNvSpPr>
            <p:nvPr/>
          </p:nvSpPr>
          <p:spPr bwMode="auto">
            <a:xfrm>
              <a:off x="4416" y="360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altLang="en-US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6449" name="Oval 78"/>
            <p:cNvSpPr>
              <a:spLocks noChangeArrowheads="1"/>
            </p:cNvSpPr>
            <p:nvPr/>
          </p:nvSpPr>
          <p:spPr bwMode="auto">
            <a:xfrm>
              <a:off x="4437" y="3627"/>
              <a:ext cx="192" cy="192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altLang="en-US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6388" name="Rectangle 75"/>
          <p:cNvSpPr>
            <a:spLocks noChangeArrowheads="1"/>
          </p:cNvSpPr>
          <p:nvPr/>
        </p:nvSpPr>
        <p:spPr bwMode="auto">
          <a:xfrm>
            <a:off x="5240338" y="3724275"/>
            <a:ext cx="476250" cy="379413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altLang="en-US">
              <a:latin typeface="Calibri" pitchFamily="34" charset="0"/>
              <a:cs typeface="Arial" charset="0"/>
            </a:endParaRPr>
          </a:p>
        </p:txBody>
      </p:sp>
      <p:sp>
        <p:nvSpPr>
          <p:cNvPr id="16389" name="Rectangle 72"/>
          <p:cNvSpPr>
            <a:spLocks noChangeArrowheads="1"/>
          </p:cNvSpPr>
          <p:nvPr/>
        </p:nvSpPr>
        <p:spPr bwMode="auto">
          <a:xfrm>
            <a:off x="7216775" y="3700463"/>
            <a:ext cx="468313" cy="414337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altLang="en-US">
              <a:latin typeface="Calibri" pitchFamily="34" charset="0"/>
              <a:cs typeface="Arial" charset="0"/>
            </a:endParaRPr>
          </a:p>
        </p:txBody>
      </p:sp>
      <p:sp>
        <p:nvSpPr>
          <p:cNvPr id="16390" name="Rectangle 54"/>
          <p:cNvSpPr>
            <a:spLocks noChangeArrowheads="1"/>
          </p:cNvSpPr>
          <p:nvPr/>
        </p:nvSpPr>
        <p:spPr bwMode="auto">
          <a:xfrm rot="-1064680">
            <a:off x="8383588" y="2517775"/>
            <a:ext cx="450850" cy="404813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altLang="en-US">
              <a:latin typeface="Calibri" pitchFamily="34" charset="0"/>
              <a:cs typeface="Arial" charset="0"/>
            </a:endParaRPr>
          </a:p>
        </p:txBody>
      </p:sp>
      <p:sp>
        <p:nvSpPr>
          <p:cNvPr id="16391" name="Freeform 5"/>
          <p:cNvSpPr>
            <a:spLocks/>
          </p:cNvSpPr>
          <p:nvPr/>
        </p:nvSpPr>
        <p:spPr bwMode="auto">
          <a:xfrm rot="600000" flipH="1">
            <a:off x="7326313" y="3757613"/>
            <a:ext cx="98425" cy="242887"/>
          </a:xfrm>
          <a:custGeom>
            <a:avLst/>
            <a:gdLst>
              <a:gd name="T0" fmla="*/ 0 w 432"/>
              <a:gd name="T1" fmla="*/ 0 h 1200"/>
              <a:gd name="T2" fmla="*/ 0 w 432"/>
              <a:gd name="T3" fmla="*/ 2147483647 h 1200"/>
              <a:gd name="T4" fmla="*/ 2147483647 w 432"/>
              <a:gd name="T5" fmla="*/ 2147483647 h 1200"/>
              <a:gd name="T6" fmla="*/ 2147483647 w 432"/>
              <a:gd name="T7" fmla="*/ 2147483647 h 1200"/>
              <a:gd name="T8" fmla="*/ 2147483647 w 432"/>
              <a:gd name="T9" fmla="*/ 2147483647 h 1200"/>
              <a:gd name="T10" fmla="*/ 2147483647 w 432"/>
              <a:gd name="T11" fmla="*/ 2147483647 h 1200"/>
              <a:gd name="T12" fmla="*/ 2147483647 w 432"/>
              <a:gd name="T13" fmla="*/ 2147483647 h 1200"/>
              <a:gd name="T14" fmla="*/ 2147483647 w 432"/>
              <a:gd name="T15" fmla="*/ 2147483647 h 1200"/>
              <a:gd name="T16" fmla="*/ 2147483647 w 432"/>
              <a:gd name="T17" fmla="*/ 0 h 1200"/>
              <a:gd name="T18" fmla="*/ 0 w 432"/>
              <a:gd name="T19" fmla="*/ 0 h 12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2"/>
              <a:gd name="T31" fmla="*/ 0 h 1200"/>
              <a:gd name="T32" fmla="*/ 432 w 432"/>
              <a:gd name="T33" fmla="*/ 1200 h 12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2" h="1200">
                <a:moveTo>
                  <a:pt x="0" y="0"/>
                </a:moveTo>
                <a:lnTo>
                  <a:pt x="0" y="1200"/>
                </a:lnTo>
                <a:lnTo>
                  <a:pt x="432" y="1200"/>
                </a:lnTo>
                <a:lnTo>
                  <a:pt x="384" y="1104"/>
                </a:lnTo>
                <a:lnTo>
                  <a:pt x="336" y="912"/>
                </a:lnTo>
                <a:lnTo>
                  <a:pt x="288" y="720"/>
                </a:lnTo>
                <a:lnTo>
                  <a:pt x="288" y="528"/>
                </a:lnTo>
                <a:lnTo>
                  <a:pt x="336" y="288"/>
                </a:lnTo>
                <a:lnTo>
                  <a:pt x="43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 rot="17139417">
            <a:off x="4674394" y="2672557"/>
            <a:ext cx="185737" cy="889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333333"/>
            </a:solidFill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6154" name="AutoShape 7"/>
          <p:cNvCxnSpPr>
            <a:cxnSpLocks noChangeShapeType="1"/>
            <a:stCxn id="16391" idx="6"/>
            <a:endCxn id="6153" idx="2"/>
          </p:cNvCxnSpPr>
          <p:nvPr/>
        </p:nvCxnSpPr>
        <p:spPr bwMode="auto">
          <a:xfrm flipH="1" flipV="1">
            <a:off x="4808538" y="2730500"/>
            <a:ext cx="2552700" cy="11303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>
            <a:outerShdw blurRad="63500" dist="46662" dir="3284183"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</a:extLst>
        </p:spPr>
      </p:cxnSp>
      <p:cxnSp>
        <p:nvCxnSpPr>
          <p:cNvPr id="6155" name="AutoShape 8"/>
          <p:cNvCxnSpPr>
            <a:cxnSpLocks noChangeShapeType="1"/>
            <a:stCxn id="6153" idx="2"/>
            <a:endCxn id="6158" idx="2"/>
          </p:cNvCxnSpPr>
          <p:nvPr/>
        </p:nvCxnSpPr>
        <p:spPr bwMode="auto">
          <a:xfrm>
            <a:off x="4810125" y="2730500"/>
            <a:ext cx="3725863" cy="15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>
            <a:outerShdw blurRad="63500" dist="46662" dir="3284183"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</a:extLst>
        </p:spPr>
      </p:cxnSp>
      <p:sp>
        <p:nvSpPr>
          <p:cNvPr id="6156" name="Rectangle 9"/>
          <p:cNvSpPr>
            <a:spLocks noChangeArrowheads="1"/>
          </p:cNvSpPr>
          <p:nvPr/>
        </p:nvSpPr>
        <p:spPr bwMode="auto">
          <a:xfrm rot="3600000">
            <a:off x="6760369" y="2469357"/>
            <a:ext cx="65087" cy="48260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solidFill>
              <a:srgbClr val="777777"/>
            </a:solidFill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157" name="Rectangle 14" descr="Zig zag"/>
          <p:cNvSpPr>
            <a:spLocks noChangeArrowheads="1"/>
          </p:cNvSpPr>
          <p:nvPr/>
        </p:nvSpPr>
        <p:spPr bwMode="auto">
          <a:xfrm rot="17220000">
            <a:off x="4496595" y="2634456"/>
            <a:ext cx="347662" cy="98425"/>
          </a:xfrm>
          <a:prstGeom prst="rect">
            <a:avLst/>
          </a:prstGeom>
          <a:pattFill prst="zigZag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158" name="Rectangle 15"/>
          <p:cNvSpPr>
            <a:spLocks noChangeArrowheads="1"/>
          </p:cNvSpPr>
          <p:nvPr/>
        </p:nvSpPr>
        <p:spPr bwMode="auto">
          <a:xfrm rot="4310112" flipH="1">
            <a:off x="8455025" y="2668588"/>
            <a:ext cx="257175" cy="98425"/>
          </a:xfrm>
          <a:prstGeom prst="rect">
            <a:avLst/>
          </a:prstGeom>
          <a:solidFill>
            <a:schemeClr val="accent1">
              <a:alpha val="79999"/>
            </a:schemeClr>
          </a:solidFill>
          <a:ln w="9525">
            <a:solidFill>
              <a:srgbClr val="333333"/>
            </a:solidFill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159" name="Text Box 16"/>
          <p:cNvSpPr txBox="1">
            <a:spLocks noChangeArrowheads="1"/>
          </p:cNvSpPr>
          <p:nvPr/>
        </p:nvSpPr>
        <p:spPr bwMode="auto">
          <a:xfrm>
            <a:off x="4789488" y="152400"/>
            <a:ext cx="1765300" cy="712788"/>
          </a:xfrm>
          <a:prstGeom prst="rect">
            <a:avLst/>
          </a:prstGeom>
          <a:solidFill>
            <a:srgbClr val="DDDDDD"/>
          </a:solidFill>
          <a:ln w="9525">
            <a:solidFill>
              <a:srgbClr val="777777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cs typeface="+mn-cs"/>
              </a:rPr>
              <a:t>Verdi 8W pump </a:t>
            </a:r>
          </a:p>
          <a:p>
            <a:pPr algn="ctr" defTabSz="4572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>
                <a:cs typeface="+mn-cs"/>
              </a:rPr>
              <a:t>532 nm</a:t>
            </a:r>
          </a:p>
        </p:txBody>
      </p:sp>
      <p:sp>
        <p:nvSpPr>
          <p:cNvPr id="6160" name="Line 18"/>
          <p:cNvSpPr>
            <a:spLocks noChangeShapeType="1"/>
          </p:cNvSpPr>
          <p:nvPr/>
        </p:nvSpPr>
        <p:spPr bwMode="auto">
          <a:xfrm flipV="1">
            <a:off x="6161088" y="3883025"/>
            <a:ext cx="1195387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>
            <a:outerShdw blurRad="63500" dist="46662" dir="3284183"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161" name="AutoShape 19"/>
          <p:cNvSpPr>
            <a:spLocks noChangeAspect="1" noChangeArrowheads="1"/>
          </p:cNvSpPr>
          <p:nvPr/>
        </p:nvSpPr>
        <p:spPr bwMode="auto">
          <a:xfrm>
            <a:off x="6621463" y="3829050"/>
            <a:ext cx="390525" cy="92075"/>
          </a:xfrm>
          <a:prstGeom prst="parallelogram">
            <a:avLst>
              <a:gd name="adj" fmla="val 106466"/>
            </a:avLst>
          </a:prstGeom>
          <a:solidFill>
            <a:srgbClr val="FF99FF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162" name="Rectangle 20"/>
          <p:cNvSpPr>
            <a:spLocks noChangeArrowheads="1"/>
          </p:cNvSpPr>
          <p:nvPr/>
        </p:nvSpPr>
        <p:spPr bwMode="auto">
          <a:xfrm rot="2786746" flipH="1">
            <a:off x="2857501" y="3860800"/>
            <a:ext cx="450850" cy="53975"/>
          </a:xfrm>
          <a:prstGeom prst="rect">
            <a:avLst/>
          </a:prstGeom>
          <a:solidFill>
            <a:srgbClr val="C0C0C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16402" name="AutoShape 32"/>
          <p:cNvCxnSpPr>
            <a:cxnSpLocks noChangeShapeType="1"/>
            <a:stCxn id="16415" idx="2"/>
            <a:endCxn id="6171" idx="1"/>
          </p:cNvCxnSpPr>
          <p:nvPr/>
        </p:nvCxnSpPr>
        <p:spPr bwMode="auto">
          <a:xfrm rot="16200000" flipH="1">
            <a:off x="2208213" y="838200"/>
            <a:ext cx="323850" cy="444500"/>
          </a:xfrm>
          <a:prstGeom prst="bentConnector2">
            <a:avLst/>
          </a:prstGeom>
          <a:noFill/>
          <a:ln w="28575">
            <a:solidFill>
              <a:schemeClr val="bg2"/>
            </a:solidFill>
            <a:prstDash val="sysDot"/>
            <a:miter lim="800000"/>
            <a:headEnd/>
            <a:tailEnd type="triangle" w="med" len="med"/>
          </a:ln>
        </p:spPr>
      </p:cxnSp>
      <p:cxnSp>
        <p:nvCxnSpPr>
          <p:cNvPr id="6164" name="AutoShape 43"/>
          <p:cNvCxnSpPr>
            <a:cxnSpLocks noChangeShapeType="1"/>
            <a:stCxn id="16414" idx="1"/>
            <a:endCxn id="6157" idx="3"/>
          </p:cNvCxnSpPr>
          <p:nvPr/>
        </p:nvCxnSpPr>
        <p:spPr bwMode="auto">
          <a:xfrm rot="10800000" flipV="1">
            <a:off x="4722813" y="1392238"/>
            <a:ext cx="307975" cy="1127125"/>
          </a:xfrm>
          <a:prstGeom prst="bentConnector2">
            <a:avLst/>
          </a:prstGeom>
          <a:noFill/>
          <a:ln w="28575">
            <a:solidFill>
              <a:srgbClr val="5F5F5F"/>
            </a:solidFill>
            <a:prstDash val="sysDot"/>
            <a:miter lim="800000"/>
            <a:headEnd/>
            <a:tailEnd type="triangle" w="med" len="med"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</a:extLst>
        </p:spPr>
      </p:cxnSp>
      <p:sp>
        <p:nvSpPr>
          <p:cNvPr id="6165" name="Text Box 46"/>
          <p:cNvSpPr txBox="1">
            <a:spLocks noChangeArrowheads="1"/>
          </p:cNvSpPr>
          <p:nvPr/>
        </p:nvSpPr>
        <p:spPr bwMode="auto">
          <a:xfrm>
            <a:off x="7656513" y="3505200"/>
            <a:ext cx="650875" cy="3048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cs typeface="+mn-cs"/>
              </a:rPr>
              <a:t>M2</a:t>
            </a:r>
          </a:p>
        </p:txBody>
      </p:sp>
      <p:sp>
        <p:nvSpPr>
          <p:cNvPr id="6166" name="Text Box 47"/>
          <p:cNvSpPr txBox="1">
            <a:spLocks noChangeArrowheads="1"/>
          </p:cNvSpPr>
          <p:nvPr/>
        </p:nvSpPr>
        <p:spPr bwMode="auto">
          <a:xfrm>
            <a:off x="4465638" y="2905125"/>
            <a:ext cx="654050" cy="3048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cs typeface="+mn-cs"/>
              </a:rPr>
              <a:t>M3</a:t>
            </a:r>
          </a:p>
        </p:txBody>
      </p:sp>
      <p:sp>
        <p:nvSpPr>
          <p:cNvPr id="6167" name="Text Box 48"/>
          <p:cNvSpPr txBox="1">
            <a:spLocks noChangeArrowheads="1"/>
          </p:cNvSpPr>
          <p:nvPr/>
        </p:nvSpPr>
        <p:spPr bwMode="auto">
          <a:xfrm>
            <a:off x="6859588" y="5737225"/>
            <a:ext cx="1981200" cy="10160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cs typeface="+mn-cs"/>
              </a:rPr>
              <a:t>OC 1% (750-950 nm) ½</a:t>
            </a:r>
            <a:r>
              <a:rPr lang="ja-JP" altLang="en-US" sz="1200" b="1">
                <a:cs typeface="+mn-cs"/>
              </a:rPr>
              <a:t>”</a:t>
            </a:r>
            <a:r>
              <a:rPr lang="en-US" sz="1200" b="1">
                <a:cs typeface="+mn-cs"/>
              </a:rPr>
              <a:t> Laser components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1">
              <a:cs typeface="+mn-cs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cs typeface="+mn-cs"/>
              </a:rPr>
              <a:t>M1 – c-cave 1.5 cm ½</a:t>
            </a:r>
            <a:r>
              <a:rPr lang="ja-JP" altLang="en-US" sz="1200" b="1">
                <a:cs typeface="+mn-cs"/>
              </a:rPr>
              <a:t>”</a:t>
            </a:r>
            <a:endParaRPr lang="en-US" sz="1200" b="1">
              <a:cs typeface="+mn-cs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cs typeface="+mn-cs"/>
              </a:rPr>
              <a:t>LT F0603013</a:t>
            </a:r>
          </a:p>
        </p:txBody>
      </p:sp>
      <p:sp>
        <p:nvSpPr>
          <p:cNvPr id="6168" name="Text Box 49"/>
          <p:cNvSpPr txBox="1">
            <a:spLocks noChangeArrowheads="1"/>
          </p:cNvSpPr>
          <p:nvPr/>
        </p:nvSpPr>
        <p:spPr bwMode="auto">
          <a:xfrm>
            <a:off x="5751513" y="3406775"/>
            <a:ext cx="650875" cy="3048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cs typeface="+mn-cs"/>
              </a:rPr>
              <a:t>M1</a:t>
            </a:r>
          </a:p>
        </p:txBody>
      </p:sp>
      <p:sp>
        <p:nvSpPr>
          <p:cNvPr id="6169" name="Freeform 50"/>
          <p:cNvSpPr>
            <a:spLocks/>
          </p:cNvSpPr>
          <p:nvPr/>
        </p:nvSpPr>
        <p:spPr bwMode="auto">
          <a:xfrm rot="21000000">
            <a:off x="6113463" y="3757613"/>
            <a:ext cx="101600" cy="249237"/>
          </a:xfrm>
          <a:custGeom>
            <a:avLst/>
            <a:gdLst>
              <a:gd name="T0" fmla="*/ 0 w 432"/>
              <a:gd name="T1" fmla="*/ 0 h 1200"/>
              <a:gd name="T2" fmla="*/ 0 w 432"/>
              <a:gd name="T3" fmla="*/ 249237 h 1200"/>
              <a:gd name="T4" fmla="*/ 101600 w 432"/>
              <a:gd name="T5" fmla="*/ 249237 h 1200"/>
              <a:gd name="T6" fmla="*/ 90311 w 432"/>
              <a:gd name="T7" fmla="*/ 229298 h 1200"/>
              <a:gd name="T8" fmla="*/ 79022 w 432"/>
              <a:gd name="T9" fmla="*/ 189420 h 1200"/>
              <a:gd name="T10" fmla="*/ 67733 w 432"/>
              <a:gd name="T11" fmla="*/ 149542 h 1200"/>
              <a:gd name="T12" fmla="*/ 67733 w 432"/>
              <a:gd name="T13" fmla="*/ 109664 h 1200"/>
              <a:gd name="T14" fmla="*/ 79022 w 432"/>
              <a:gd name="T15" fmla="*/ 59817 h 1200"/>
              <a:gd name="T16" fmla="*/ 101600 w 432"/>
              <a:gd name="T17" fmla="*/ 0 h 1200"/>
              <a:gd name="T18" fmla="*/ 0 w 432"/>
              <a:gd name="T19" fmla="*/ 0 h 12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2" h="1200">
                <a:moveTo>
                  <a:pt x="0" y="0"/>
                </a:moveTo>
                <a:lnTo>
                  <a:pt x="0" y="1200"/>
                </a:lnTo>
                <a:lnTo>
                  <a:pt x="432" y="1200"/>
                </a:lnTo>
                <a:lnTo>
                  <a:pt x="384" y="1104"/>
                </a:lnTo>
                <a:lnTo>
                  <a:pt x="336" y="912"/>
                </a:lnTo>
                <a:lnTo>
                  <a:pt x="288" y="720"/>
                </a:lnTo>
                <a:lnTo>
                  <a:pt x="288" y="528"/>
                </a:lnTo>
                <a:lnTo>
                  <a:pt x="336" y="288"/>
                </a:lnTo>
                <a:lnTo>
                  <a:pt x="43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6170" name="AutoShape 51"/>
          <p:cNvCxnSpPr>
            <a:cxnSpLocks noChangeShapeType="1"/>
            <a:stCxn id="6159" idx="1"/>
            <a:endCxn id="16435" idx="3"/>
          </p:cNvCxnSpPr>
          <p:nvPr/>
        </p:nvCxnSpPr>
        <p:spPr bwMode="auto">
          <a:xfrm rot="10800000" flipH="1" flipV="1">
            <a:off x="4789488" y="509588"/>
            <a:ext cx="1219200" cy="3395662"/>
          </a:xfrm>
          <a:prstGeom prst="bentConnector3">
            <a:avLst>
              <a:gd name="adj1" fmla="val -136069"/>
            </a:avLst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</a:extLst>
        </p:spPr>
      </p:cxnSp>
      <p:sp>
        <p:nvSpPr>
          <p:cNvPr id="6171" name="Text Box 52"/>
          <p:cNvSpPr txBox="1">
            <a:spLocks noChangeArrowheads="1"/>
          </p:cNvSpPr>
          <p:nvPr/>
        </p:nvSpPr>
        <p:spPr bwMode="auto">
          <a:xfrm>
            <a:off x="2592388" y="990600"/>
            <a:ext cx="1066800" cy="46672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cs typeface="+mn-cs"/>
              </a:rPr>
              <a:t>AOM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cs typeface="+mn-cs"/>
              </a:rPr>
              <a:t>Intra-action</a:t>
            </a:r>
          </a:p>
        </p:txBody>
      </p:sp>
      <p:cxnSp>
        <p:nvCxnSpPr>
          <p:cNvPr id="16411" name="AutoShape 56"/>
          <p:cNvCxnSpPr>
            <a:cxnSpLocks noChangeShapeType="1"/>
            <a:stCxn id="6169" idx="5"/>
            <a:endCxn id="6158" idx="2"/>
          </p:cNvCxnSpPr>
          <p:nvPr/>
        </p:nvCxnSpPr>
        <p:spPr bwMode="auto">
          <a:xfrm flipV="1">
            <a:off x="6183313" y="2732088"/>
            <a:ext cx="2352675" cy="117157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</p:cxnSp>
      <p:sp>
        <p:nvSpPr>
          <p:cNvPr id="6201" name="Rectangle 57"/>
          <p:cNvSpPr>
            <a:spLocks noChangeArrowheads="1"/>
          </p:cNvSpPr>
          <p:nvPr/>
        </p:nvSpPr>
        <p:spPr bwMode="auto">
          <a:xfrm rot="20449260">
            <a:off x="8439150" y="2395538"/>
            <a:ext cx="227013" cy="730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EAEAEA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413" name="Rectangle 58" descr="Zig zag"/>
          <p:cNvSpPr>
            <a:spLocks noChangeArrowheads="1"/>
          </p:cNvSpPr>
          <p:nvPr/>
        </p:nvSpPr>
        <p:spPr bwMode="auto">
          <a:xfrm rot="4200000">
            <a:off x="8307388" y="2435225"/>
            <a:ext cx="219075" cy="920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altLang="en-US">
              <a:latin typeface="Calibri" pitchFamily="34" charset="0"/>
              <a:cs typeface="Arial" charset="0"/>
            </a:endParaRPr>
          </a:p>
        </p:txBody>
      </p:sp>
      <p:sp>
        <p:nvSpPr>
          <p:cNvPr id="16414" name="Text Box 59"/>
          <p:cNvSpPr txBox="1">
            <a:spLocks noChangeArrowheads="1"/>
          </p:cNvSpPr>
          <p:nvPr/>
        </p:nvSpPr>
        <p:spPr bwMode="auto">
          <a:xfrm>
            <a:off x="5030788" y="1066800"/>
            <a:ext cx="2057400" cy="649288"/>
          </a:xfrm>
          <a:prstGeom prst="rect">
            <a:avLst/>
          </a:prstGeom>
          <a:solidFill>
            <a:schemeClr val="bg1"/>
          </a:solidFill>
          <a:ln w="9525" cap="rnd">
            <a:solidFill>
              <a:srgbClr val="5F5F5F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altLang="en-US" sz="1200" b="1">
                <a:solidFill>
                  <a:srgbClr val="5F5F5F"/>
                </a:solidFill>
                <a:latin typeface="Arial" charset="0"/>
                <a:ea typeface="ＭＳ Ｐゴシック" pitchFamily="34" charset="-128"/>
                <a:cs typeface="Arial" charset="0"/>
              </a:rPr>
              <a:t>from fast PZT servo (52 kHz bandwidth- actuator limited)</a:t>
            </a:r>
          </a:p>
        </p:txBody>
      </p:sp>
      <p:sp>
        <p:nvSpPr>
          <p:cNvPr id="16415" name="Text Box 60"/>
          <p:cNvSpPr txBox="1">
            <a:spLocks noChangeArrowheads="1"/>
          </p:cNvSpPr>
          <p:nvPr/>
        </p:nvSpPr>
        <p:spPr bwMode="auto">
          <a:xfrm>
            <a:off x="1449388" y="76200"/>
            <a:ext cx="139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altLang="en-US" sz="1200" b="1">
                <a:solidFill>
                  <a:srgbClr val="5F5F5F"/>
                </a:solidFill>
                <a:latin typeface="Arial" charset="0"/>
                <a:ea typeface="ＭＳ Ｐゴシック" pitchFamily="34" charset="-128"/>
                <a:cs typeface="Arial" charset="0"/>
              </a:rPr>
              <a:t>from fo servo/</a:t>
            </a:r>
          </a:p>
          <a:p>
            <a:pPr algn="ctr" defTabSz="457200"/>
            <a:r>
              <a:rPr lang="en-US" altLang="en-US" sz="1200" b="1">
                <a:solidFill>
                  <a:srgbClr val="5F5F5F"/>
                </a:solidFill>
                <a:latin typeface="Arial" charset="0"/>
                <a:ea typeface="ＭＳ Ｐゴシック" pitchFamily="34" charset="-128"/>
                <a:cs typeface="Arial" charset="0"/>
              </a:rPr>
              <a:t>(AOM driver)</a:t>
            </a:r>
          </a:p>
          <a:p>
            <a:pPr algn="ctr" defTabSz="457200"/>
            <a:r>
              <a:rPr lang="en-US" altLang="en-US" sz="1200" b="1">
                <a:solidFill>
                  <a:srgbClr val="5F5F5F"/>
                </a:solidFill>
                <a:latin typeface="Arial" charset="0"/>
                <a:ea typeface="ＭＳ Ｐゴシック" pitchFamily="34" charset="-128"/>
                <a:cs typeface="Arial" charset="0"/>
              </a:rPr>
              <a:t>175 kHz bandwidth</a:t>
            </a:r>
          </a:p>
        </p:txBody>
      </p:sp>
      <p:sp>
        <p:nvSpPr>
          <p:cNvPr id="16416" name="Text Box 61"/>
          <p:cNvSpPr txBox="1">
            <a:spLocks noChangeArrowheads="1"/>
          </p:cNvSpPr>
          <p:nvPr/>
        </p:nvSpPr>
        <p:spPr bwMode="auto">
          <a:xfrm>
            <a:off x="8828088" y="523875"/>
            <a:ext cx="1536700" cy="466725"/>
          </a:xfrm>
          <a:prstGeom prst="rect">
            <a:avLst/>
          </a:prstGeom>
          <a:solidFill>
            <a:schemeClr val="bg1"/>
          </a:solidFill>
          <a:ln w="9525" cap="rnd">
            <a:solidFill>
              <a:srgbClr val="5F5F5F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altLang="en-US" sz="1200" b="1">
                <a:solidFill>
                  <a:srgbClr val="5F5F5F"/>
                </a:solidFill>
                <a:latin typeface="Arial" charset="0"/>
                <a:ea typeface="ＭＳ Ｐゴシック" pitchFamily="34" charset="-128"/>
                <a:cs typeface="Arial" charset="0"/>
              </a:rPr>
              <a:t>From slow PZT driver</a:t>
            </a:r>
          </a:p>
        </p:txBody>
      </p:sp>
      <p:cxnSp>
        <p:nvCxnSpPr>
          <p:cNvPr id="16417" name="AutoShape 62"/>
          <p:cNvCxnSpPr>
            <a:cxnSpLocks noChangeShapeType="1"/>
            <a:stCxn id="16416" idx="1"/>
            <a:endCxn id="16413" idx="1"/>
          </p:cNvCxnSpPr>
          <p:nvPr/>
        </p:nvCxnSpPr>
        <p:spPr bwMode="auto">
          <a:xfrm rot="10800000" flipV="1">
            <a:off x="8378825" y="757238"/>
            <a:ext cx="449263" cy="1620837"/>
          </a:xfrm>
          <a:prstGeom prst="bentConnector2">
            <a:avLst/>
          </a:prstGeom>
          <a:noFill/>
          <a:ln w="28575">
            <a:solidFill>
              <a:srgbClr val="5F5F5F"/>
            </a:solidFill>
            <a:prstDash val="sysDot"/>
            <a:miter lim="800000"/>
            <a:headEnd/>
            <a:tailEnd type="triangle" w="med" len="med"/>
          </a:ln>
        </p:spPr>
      </p:cxnSp>
      <p:sp>
        <p:nvSpPr>
          <p:cNvPr id="6179" name="Rectangle 63"/>
          <p:cNvSpPr>
            <a:spLocks noChangeArrowheads="1"/>
          </p:cNvSpPr>
          <p:nvPr/>
        </p:nvSpPr>
        <p:spPr bwMode="auto">
          <a:xfrm rot="8186746" flipH="1">
            <a:off x="2868613" y="446088"/>
            <a:ext cx="485775" cy="49212"/>
          </a:xfrm>
          <a:prstGeom prst="rect">
            <a:avLst/>
          </a:prstGeom>
          <a:solidFill>
            <a:srgbClr val="C0C0C0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419" name="Line 64"/>
          <p:cNvSpPr>
            <a:spLocks noChangeShapeType="1"/>
          </p:cNvSpPr>
          <p:nvPr/>
        </p:nvSpPr>
        <p:spPr bwMode="auto">
          <a:xfrm flipV="1">
            <a:off x="8621713" y="2225675"/>
            <a:ext cx="282575" cy="87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1" name="Text Box 65"/>
          <p:cNvSpPr txBox="1">
            <a:spLocks noChangeArrowheads="1"/>
          </p:cNvSpPr>
          <p:nvPr/>
        </p:nvSpPr>
        <p:spPr bwMode="auto">
          <a:xfrm>
            <a:off x="5826125" y="4730750"/>
            <a:ext cx="2009775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cs typeface="+mn-cs"/>
              </a:rPr>
              <a:t>2.51 mm path length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cs typeface="+mn-cs"/>
              </a:rPr>
              <a:t>Tanya</a:t>
            </a:r>
            <a:r>
              <a:rPr lang="ja-JP" altLang="en-US" sz="1400" b="1">
                <a:cs typeface="+mn-cs"/>
              </a:rPr>
              <a:t>’</a:t>
            </a:r>
            <a:r>
              <a:rPr lang="en-US" sz="1400" b="1">
                <a:cs typeface="+mn-cs"/>
              </a:rPr>
              <a:t>s burnt crystal</a:t>
            </a:r>
          </a:p>
        </p:txBody>
      </p:sp>
      <p:sp>
        <p:nvSpPr>
          <p:cNvPr id="16421" name="Text Box 67"/>
          <p:cNvSpPr txBox="1">
            <a:spLocks noChangeArrowheads="1"/>
          </p:cNvSpPr>
          <p:nvPr/>
        </p:nvSpPr>
        <p:spPr bwMode="auto">
          <a:xfrm>
            <a:off x="5868988" y="2057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altLang="en-US" sz="1200" b="1">
                <a:latin typeface="Arial" charset="0"/>
                <a:ea typeface="ＭＳ Ｐゴシック" pitchFamily="34" charset="-128"/>
                <a:cs typeface="Arial" charset="0"/>
              </a:rPr>
              <a:t>1mm thick UV grade fused silica CVI laser</a:t>
            </a:r>
          </a:p>
        </p:txBody>
      </p:sp>
      <p:sp>
        <p:nvSpPr>
          <p:cNvPr id="6183" name="Text Box 69"/>
          <p:cNvSpPr txBox="1">
            <a:spLocks noChangeArrowheads="1"/>
          </p:cNvSpPr>
          <p:nvPr/>
        </p:nvSpPr>
        <p:spPr bwMode="auto">
          <a:xfrm>
            <a:off x="4759325" y="4762500"/>
            <a:ext cx="7651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cs typeface="+mn-cs"/>
              </a:rPr>
              <a:t>Singlet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cs typeface="+mn-cs"/>
              </a:rPr>
              <a:t>f = 3 cm</a:t>
            </a:r>
          </a:p>
        </p:txBody>
      </p:sp>
      <p:sp>
        <p:nvSpPr>
          <p:cNvPr id="16423" name="Text Box 71"/>
          <p:cNvSpPr txBox="1">
            <a:spLocks noChangeArrowheads="1"/>
          </p:cNvSpPr>
          <p:nvPr/>
        </p:nvSpPr>
        <p:spPr bwMode="auto">
          <a:xfrm>
            <a:off x="1601788" y="5307013"/>
            <a:ext cx="2276475" cy="1474787"/>
          </a:xfrm>
          <a:prstGeom prst="rect">
            <a:avLst/>
          </a:prstGeom>
          <a:solidFill>
            <a:srgbClr val="FFFF0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altLang="en-US">
                <a:latin typeface="Arial" charset="0"/>
                <a:ea typeface="ＭＳ Ｐゴシック" pitchFamily="34" charset="-128"/>
                <a:cs typeface="Arial" charset="0"/>
              </a:rPr>
              <a:t>Laser power:</a:t>
            </a:r>
          </a:p>
          <a:p>
            <a:pPr defTabSz="457200"/>
            <a:r>
              <a:rPr lang="en-US" altLang="en-US" u="sng">
                <a:latin typeface="Arial" charset="0"/>
                <a:ea typeface="ＭＳ Ｐゴシック" pitchFamily="34" charset="-128"/>
                <a:cs typeface="Arial" charset="0"/>
              </a:rPr>
              <a:t>Pump    Modelocked</a:t>
            </a:r>
          </a:p>
          <a:p>
            <a:pPr defTabSz="457200"/>
            <a:r>
              <a:rPr lang="en-US" altLang="en-US">
                <a:latin typeface="Arial" charset="0"/>
                <a:ea typeface="ＭＳ Ｐゴシック" pitchFamily="34" charset="-128"/>
                <a:cs typeface="Arial" charset="0"/>
              </a:rPr>
              <a:t>8.5 W	 1.1 W </a:t>
            </a:r>
          </a:p>
          <a:p>
            <a:pPr defTabSz="457200"/>
            <a:r>
              <a:rPr lang="en-US" altLang="en-US">
                <a:latin typeface="Arial" charset="0"/>
                <a:ea typeface="ＭＳ Ｐゴシック" pitchFamily="34" charset="-128"/>
                <a:cs typeface="Arial" charset="0"/>
              </a:rPr>
              <a:t>7.5 W	 0.95 W</a:t>
            </a:r>
          </a:p>
          <a:p>
            <a:pPr defTabSz="457200"/>
            <a:r>
              <a:rPr lang="en-US" altLang="en-US">
                <a:latin typeface="Arial" charset="0"/>
                <a:ea typeface="ＭＳ Ｐゴシック" pitchFamily="34" charset="-128"/>
                <a:cs typeface="Arial" charset="0"/>
              </a:rPr>
              <a:t>6.5 W	 0.86 W</a:t>
            </a:r>
          </a:p>
        </p:txBody>
      </p:sp>
      <p:sp>
        <p:nvSpPr>
          <p:cNvPr id="6217" name="Rectangle 73"/>
          <p:cNvSpPr>
            <a:spLocks noChangeArrowheads="1"/>
          </p:cNvSpPr>
          <p:nvPr/>
        </p:nvSpPr>
        <p:spPr bwMode="auto">
          <a:xfrm>
            <a:off x="7315200" y="4127500"/>
            <a:ext cx="227013" cy="730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EAEAEA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425" name="Rectangle 74"/>
          <p:cNvSpPr>
            <a:spLocks noChangeArrowheads="1"/>
          </p:cNvSpPr>
          <p:nvPr/>
        </p:nvSpPr>
        <p:spPr bwMode="auto">
          <a:xfrm>
            <a:off x="7250113" y="4094163"/>
            <a:ext cx="76200" cy="152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altLang="en-US">
              <a:latin typeface="Calibri" pitchFamily="34" charset="0"/>
              <a:cs typeface="Arial" charset="0"/>
            </a:endParaRPr>
          </a:p>
        </p:txBody>
      </p:sp>
      <p:sp>
        <p:nvSpPr>
          <p:cNvPr id="16426" name="Freeform 80"/>
          <p:cNvSpPr>
            <a:spLocks/>
          </p:cNvSpPr>
          <p:nvPr/>
        </p:nvSpPr>
        <p:spPr bwMode="auto">
          <a:xfrm>
            <a:off x="6586538" y="2862263"/>
            <a:ext cx="457200" cy="152400"/>
          </a:xfrm>
          <a:custGeom>
            <a:avLst/>
            <a:gdLst>
              <a:gd name="T0" fmla="*/ 0 w 528"/>
              <a:gd name="T1" fmla="*/ 0 h 168"/>
              <a:gd name="T2" fmla="*/ 2147483647 w 528"/>
              <a:gd name="T3" fmla="*/ 2147483647 h 168"/>
              <a:gd name="T4" fmla="*/ 2147483647 w 528"/>
              <a:gd name="T5" fmla="*/ 2147483647 h 168"/>
              <a:gd name="T6" fmla="*/ 2147483647 w 528"/>
              <a:gd name="T7" fmla="*/ 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168"/>
              <a:gd name="T14" fmla="*/ 528 w 52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168">
                <a:moveTo>
                  <a:pt x="0" y="0"/>
                </a:moveTo>
                <a:cubicBezTo>
                  <a:pt x="64" y="60"/>
                  <a:pt x="128" y="120"/>
                  <a:pt x="192" y="144"/>
                </a:cubicBezTo>
                <a:cubicBezTo>
                  <a:pt x="256" y="168"/>
                  <a:pt x="328" y="168"/>
                  <a:pt x="384" y="144"/>
                </a:cubicBezTo>
                <a:cubicBezTo>
                  <a:pt x="440" y="120"/>
                  <a:pt x="504" y="24"/>
                  <a:pt x="52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6427" name="Group 83"/>
          <p:cNvGrpSpPr>
            <a:grpSpLocks/>
          </p:cNvGrpSpPr>
          <p:nvPr/>
        </p:nvGrpSpPr>
        <p:grpSpPr bwMode="auto">
          <a:xfrm flipH="1">
            <a:off x="5348288" y="3603625"/>
            <a:ext cx="292100" cy="152400"/>
            <a:chOff x="3710" y="2928"/>
            <a:chExt cx="184" cy="96"/>
          </a:xfrm>
        </p:grpSpPr>
        <p:sp>
          <p:nvSpPr>
            <p:cNvPr id="6225" name="Rectangle 81"/>
            <p:cNvSpPr>
              <a:spLocks noChangeArrowheads="1"/>
            </p:cNvSpPr>
            <p:nvPr/>
          </p:nvSpPr>
          <p:spPr bwMode="auto">
            <a:xfrm>
              <a:off x="3751" y="2949"/>
              <a:ext cx="143" cy="46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rgbClr val="EAEAEA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6447" name="Rectangle 82"/>
            <p:cNvSpPr>
              <a:spLocks noChangeArrowheads="1"/>
            </p:cNvSpPr>
            <p:nvPr/>
          </p:nvSpPr>
          <p:spPr bwMode="auto">
            <a:xfrm>
              <a:off x="3710" y="2928"/>
              <a:ext cx="48" cy="9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altLang="en-US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6189" name="Text Box 84"/>
          <p:cNvSpPr txBox="1">
            <a:spLocks noChangeArrowheads="1"/>
          </p:cNvSpPr>
          <p:nvPr/>
        </p:nvSpPr>
        <p:spPr bwMode="auto">
          <a:xfrm>
            <a:off x="8764588" y="1484313"/>
            <a:ext cx="1717675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cs typeface="+mn-cs"/>
              </a:rPr>
              <a:t>Mirror mounts: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cs typeface="+mn-cs"/>
              </a:rPr>
              <a:t>M2/OC 0.5</a:t>
            </a:r>
            <a:r>
              <a:rPr lang="ja-JP" altLang="en-US" sz="1200" b="1">
                <a:cs typeface="+mn-cs"/>
              </a:rPr>
              <a:t>”</a:t>
            </a:r>
            <a:r>
              <a:rPr lang="en-US" sz="1200" b="1">
                <a:cs typeface="+mn-cs"/>
              </a:rPr>
              <a:t> Thorlabs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cs typeface="+mn-cs"/>
              </a:rPr>
              <a:t>M3 0.5</a:t>
            </a:r>
            <a:r>
              <a:rPr lang="ja-JP" altLang="en-US" sz="1200" b="1">
                <a:cs typeface="+mn-cs"/>
              </a:rPr>
              <a:t>”</a:t>
            </a:r>
            <a:r>
              <a:rPr lang="en-US" sz="1200" b="1">
                <a:cs typeface="+mn-cs"/>
              </a:rPr>
              <a:t> Lees mounts</a:t>
            </a:r>
          </a:p>
        </p:txBody>
      </p:sp>
      <p:sp>
        <p:nvSpPr>
          <p:cNvPr id="6190" name="Text Box 85"/>
          <p:cNvSpPr txBox="1">
            <a:spLocks noChangeArrowheads="1"/>
          </p:cNvSpPr>
          <p:nvPr/>
        </p:nvSpPr>
        <p:spPr bwMode="auto">
          <a:xfrm>
            <a:off x="8564563" y="4114800"/>
            <a:ext cx="1600200" cy="466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cs typeface="+mn-cs"/>
              </a:rPr>
              <a:t>Optosigma 1</a:t>
            </a:r>
            <a:r>
              <a:rPr lang="ja-JP" altLang="en-US" sz="1200" b="1">
                <a:cs typeface="+mn-cs"/>
              </a:rPr>
              <a:t>”</a:t>
            </a:r>
            <a:r>
              <a:rPr lang="en-US" sz="1200" b="1">
                <a:cs typeface="+mn-cs"/>
              </a:rPr>
              <a:t>x1</a:t>
            </a:r>
            <a:r>
              <a:rPr lang="ja-JP" altLang="en-US" sz="1200" b="1">
                <a:cs typeface="+mn-cs"/>
              </a:rPr>
              <a:t>”</a:t>
            </a:r>
            <a:r>
              <a:rPr lang="en-US" sz="1200" b="1">
                <a:cs typeface="+mn-cs"/>
              </a:rPr>
              <a:t> aluminum stages</a:t>
            </a:r>
          </a:p>
        </p:txBody>
      </p:sp>
      <p:sp>
        <p:nvSpPr>
          <p:cNvPr id="16430" name="Line 86"/>
          <p:cNvSpPr>
            <a:spLocks noChangeShapeType="1"/>
          </p:cNvSpPr>
          <p:nvPr/>
        </p:nvSpPr>
        <p:spPr bwMode="auto">
          <a:xfrm flipH="1" flipV="1">
            <a:off x="7573963" y="3940175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1" name="Rectangle 87"/>
          <p:cNvSpPr>
            <a:spLocks noChangeArrowheads="1"/>
          </p:cNvSpPr>
          <p:nvPr/>
        </p:nvSpPr>
        <p:spPr bwMode="auto">
          <a:xfrm rot="1200000">
            <a:off x="4183063" y="2405063"/>
            <a:ext cx="466725" cy="339725"/>
          </a:xfrm>
          <a:prstGeom prst="rect">
            <a:avLst/>
          </a:prstGeom>
          <a:gradFill rotWithShape="1">
            <a:gsLst>
              <a:gs pos="0">
                <a:srgbClr val="2C2C2C"/>
              </a:gs>
              <a:gs pos="50000">
                <a:srgbClr val="5F5F5F"/>
              </a:gs>
              <a:gs pos="100000">
                <a:srgbClr val="2C2C2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altLang="en-US">
              <a:latin typeface="Calibri" pitchFamily="34" charset="0"/>
              <a:cs typeface="Arial" charset="0"/>
            </a:endParaRPr>
          </a:p>
        </p:txBody>
      </p:sp>
      <p:sp>
        <p:nvSpPr>
          <p:cNvPr id="16432" name="Rectangle 88"/>
          <p:cNvSpPr>
            <a:spLocks noChangeArrowheads="1"/>
          </p:cNvSpPr>
          <p:nvPr/>
        </p:nvSpPr>
        <p:spPr bwMode="auto">
          <a:xfrm rot="1200000">
            <a:off x="4460875" y="2387600"/>
            <a:ext cx="130175" cy="468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altLang="en-US">
              <a:latin typeface="Calibri" pitchFamily="34" charset="0"/>
              <a:cs typeface="Arial" charset="0"/>
            </a:endParaRPr>
          </a:p>
        </p:txBody>
      </p:sp>
      <p:sp>
        <p:nvSpPr>
          <p:cNvPr id="16433" name="Rectangle 91"/>
          <p:cNvSpPr>
            <a:spLocks noChangeArrowheads="1"/>
          </p:cNvSpPr>
          <p:nvPr/>
        </p:nvSpPr>
        <p:spPr bwMode="auto">
          <a:xfrm rot="-1080000">
            <a:off x="8610600" y="2471738"/>
            <a:ext cx="130175" cy="468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altLang="en-US">
              <a:latin typeface="Calibri" pitchFamily="34" charset="0"/>
              <a:cs typeface="Arial" charset="0"/>
            </a:endParaRPr>
          </a:p>
        </p:txBody>
      </p:sp>
      <p:sp>
        <p:nvSpPr>
          <p:cNvPr id="16434" name="Rectangle 92"/>
          <p:cNvSpPr>
            <a:spLocks noChangeArrowheads="1"/>
          </p:cNvSpPr>
          <p:nvPr/>
        </p:nvSpPr>
        <p:spPr bwMode="auto">
          <a:xfrm rot="720000">
            <a:off x="7400925" y="3657600"/>
            <a:ext cx="130175" cy="468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altLang="en-US">
              <a:latin typeface="Calibri" pitchFamily="34" charset="0"/>
              <a:cs typeface="Arial" charset="0"/>
            </a:endParaRPr>
          </a:p>
        </p:txBody>
      </p:sp>
      <p:sp>
        <p:nvSpPr>
          <p:cNvPr id="16435" name="Rectangle 93"/>
          <p:cNvSpPr>
            <a:spLocks noChangeArrowheads="1"/>
          </p:cNvSpPr>
          <p:nvPr/>
        </p:nvSpPr>
        <p:spPr bwMode="auto">
          <a:xfrm rot="20880000" flipH="1">
            <a:off x="6008688" y="3657600"/>
            <a:ext cx="130175" cy="468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US" altLang="en-US">
              <a:latin typeface="Calibri" pitchFamily="34" charset="0"/>
              <a:cs typeface="Arial" charset="0"/>
            </a:endParaRPr>
          </a:p>
        </p:txBody>
      </p:sp>
      <p:sp>
        <p:nvSpPr>
          <p:cNvPr id="6197" name="Oval 45"/>
          <p:cNvSpPr>
            <a:spLocks noChangeArrowheads="1"/>
          </p:cNvSpPr>
          <p:nvPr/>
        </p:nvSpPr>
        <p:spPr bwMode="auto">
          <a:xfrm>
            <a:off x="5794375" y="3787775"/>
            <a:ext cx="74613" cy="233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437" name="Line 94"/>
          <p:cNvSpPr>
            <a:spLocks noChangeShapeType="1"/>
          </p:cNvSpPr>
          <p:nvPr/>
        </p:nvSpPr>
        <p:spPr bwMode="auto">
          <a:xfrm rot="10800000">
            <a:off x="2865438" y="3148013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8" name="Text Box 95"/>
          <p:cNvSpPr txBox="1">
            <a:spLocks noChangeArrowheads="1"/>
          </p:cNvSpPr>
          <p:nvPr/>
        </p:nvSpPr>
        <p:spPr bwMode="auto">
          <a:xfrm>
            <a:off x="2211388" y="289718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altLang="en-US" sz="1200" b="1">
                <a:latin typeface="Symbol" pitchFamily="18" charset="2"/>
                <a:ea typeface="ＭＳ Ｐゴシック" pitchFamily="34" charset="-128"/>
                <a:cs typeface="Arial" charset="0"/>
              </a:rPr>
              <a:t>l</a:t>
            </a:r>
            <a:r>
              <a:rPr lang="en-US" altLang="en-US" sz="1200" b="1">
                <a:latin typeface="Arial" charset="0"/>
                <a:ea typeface="ＭＳ Ｐゴシック" pitchFamily="34" charset="-128"/>
                <a:cs typeface="Arial" charset="0"/>
              </a:rPr>
              <a:t>/2 @ 532 nm</a:t>
            </a:r>
          </a:p>
        </p:txBody>
      </p:sp>
      <p:cxnSp>
        <p:nvCxnSpPr>
          <p:cNvPr id="16439" name="AutoShape 96"/>
          <p:cNvCxnSpPr>
            <a:cxnSpLocks noChangeShapeType="1"/>
            <a:stCxn id="6183" idx="0"/>
            <a:endCxn id="6197" idx="4"/>
          </p:cNvCxnSpPr>
          <p:nvPr/>
        </p:nvCxnSpPr>
        <p:spPr bwMode="auto">
          <a:xfrm flipV="1">
            <a:off x="5141913" y="4021138"/>
            <a:ext cx="688975" cy="741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Text Box 98"/>
          <p:cNvSpPr txBox="1">
            <a:spLocks noChangeArrowheads="1"/>
          </p:cNvSpPr>
          <p:nvPr/>
        </p:nvSpPr>
        <p:spPr bwMode="auto">
          <a:xfrm>
            <a:off x="8494713" y="2971800"/>
            <a:ext cx="650875" cy="3048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cs typeface="+mn-cs"/>
              </a:rPr>
              <a:t>OC</a:t>
            </a:r>
          </a:p>
        </p:txBody>
      </p:sp>
      <p:sp>
        <p:nvSpPr>
          <p:cNvPr id="16441" name="Text Box 99"/>
          <p:cNvSpPr txBox="1">
            <a:spLocks noChangeArrowheads="1"/>
          </p:cNvSpPr>
          <p:nvPr/>
        </p:nvSpPr>
        <p:spPr bwMode="auto">
          <a:xfrm>
            <a:off x="8753475" y="5732463"/>
            <a:ext cx="18145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altLang="en-US" sz="1200" b="1">
                <a:latin typeface="Arial" charset="0"/>
                <a:ea typeface="ＭＳ Ｐゴシック" pitchFamily="34" charset="-128"/>
                <a:cs typeface="Arial" charset="0"/>
              </a:rPr>
              <a:t>M2 – c-cave 1.5 cm ½</a:t>
            </a:r>
            <a:r>
              <a:rPr lang="ja-JP" altLang="en-US" sz="1200" b="1">
                <a:latin typeface="Arial" charset="0"/>
                <a:ea typeface="ＭＳ Ｐゴシック" pitchFamily="34" charset="-128"/>
                <a:cs typeface="Arial" charset="0"/>
              </a:rPr>
              <a:t>”</a:t>
            </a:r>
            <a:endParaRPr lang="en-US" altLang="en-US" sz="1200" b="1">
              <a:latin typeface="Arial" charset="0"/>
              <a:ea typeface="ＭＳ Ｐゴシック" pitchFamily="34" charset="-128"/>
              <a:cs typeface="Arial" charset="0"/>
            </a:endParaRPr>
          </a:p>
          <a:p>
            <a:pPr defTabSz="457200"/>
            <a:r>
              <a:rPr lang="en-US" altLang="en-US" sz="1200" b="1">
                <a:latin typeface="Arial" charset="0"/>
                <a:ea typeface="ＭＳ Ｐゴシック" pitchFamily="34" charset="-128"/>
                <a:cs typeface="Arial" charset="0"/>
              </a:rPr>
              <a:t> LT F0603005</a:t>
            </a:r>
          </a:p>
          <a:p>
            <a:pPr defTabSz="457200"/>
            <a:endParaRPr lang="en-US" altLang="en-US" sz="1200" b="1">
              <a:latin typeface="Arial" charset="0"/>
              <a:ea typeface="ＭＳ Ｐゴシック" pitchFamily="34" charset="-128"/>
              <a:cs typeface="Arial" charset="0"/>
            </a:endParaRPr>
          </a:p>
          <a:p>
            <a:pPr defTabSz="457200"/>
            <a:r>
              <a:rPr lang="en-US" altLang="en-US" sz="1200" b="1">
                <a:latin typeface="Arial" charset="0"/>
                <a:ea typeface="ＭＳ Ｐゴシック" pitchFamily="34" charset="-128"/>
                <a:cs typeface="Arial" charset="0"/>
              </a:rPr>
              <a:t>M3 – c-vex 100 cm </a:t>
            </a:r>
          </a:p>
          <a:p>
            <a:pPr defTabSz="457200"/>
            <a:r>
              <a:rPr lang="en-US" altLang="en-US" sz="1200" b="1">
                <a:latin typeface="Arial" charset="0"/>
                <a:ea typeface="ＭＳ Ｐゴシック" pitchFamily="34" charset="-128"/>
                <a:cs typeface="Arial" charset="0"/>
              </a:rPr>
              <a:t>6.25mm LT F0603013</a:t>
            </a:r>
          </a:p>
        </p:txBody>
      </p:sp>
      <p:sp>
        <p:nvSpPr>
          <p:cNvPr id="6246" name="Rectangle 102"/>
          <p:cNvSpPr>
            <a:spLocks noChangeArrowheads="1"/>
          </p:cNvSpPr>
          <p:nvPr/>
        </p:nvSpPr>
        <p:spPr bwMode="auto">
          <a:xfrm>
            <a:off x="5221288" y="3798888"/>
            <a:ext cx="609600" cy="228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5F5F5F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16443" name="AutoShape 103"/>
          <p:cNvCxnSpPr>
            <a:cxnSpLocks noChangeShapeType="1"/>
            <a:stCxn id="6181" idx="0"/>
            <a:endCxn id="6161" idx="4"/>
          </p:cNvCxnSpPr>
          <p:nvPr/>
        </p:nvCxnSpPr>
        <p:spPr bwMode="auto">
          <a:xfrm flipV="1">
            <a:off x="6818313" y="3921125"/>
            <a:ext cx="0" cy="809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444" name="Text Box 104"/>
          <p:cNvSpPr txBox="1">
            <a:spLocks noChangeArrowheads="1"/>
          </p:cNvSpPr>
          <p:nvPr/>
        </p:nvSpPr>
        <p:spPr bwMode="auto">
          <a:xfrm>
            <a:off x="8002588" y="5370513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altLang="en-US">
                <a:latin typeface="Arial" charset="0"/>
                <a:ea typeface="ＭＳ Ｐゴシック" pitchFamily="34" charset="-128"/>
                <a:cs typeface="Arial" charset="0"/>
              </a:rPr>
              <a:t>Laser mirrors</a:t>
            </a:r>
          </a:p>
        </p:txBody>
      </p:sp>
      <p:sp>
        <p:nvSpPr>
          <p:cNvPr id="16445" name="Text Box 105"/>
          <p:cNvSpPr txBox="1">
            <a:spLocks noChangeArrowheads="1"/>
          </p:cNvSpPr>
          <p:nvPr/>
        </p:nvSpPr>
        <p:spPr bwMode="auto">
          <a:xfrm>
            <a:off x="3887788" y="20113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altLang="en-US" sz="1200">
                <a:latin typeface="Arial" charset="0"/>
                <a:ea typeface="ＭＳ Ｐゴシック" pitchFamily="34" charset="-128"/>
                <a:cs typeface="Arial" charset="0"/>
              </a:rPr>
              <a:t>Lead rod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4418014" y="395288"/>
            <a:ext cx="3810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PHASE MODULATION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5283200" y="1284289"/>
            <a:ext cx="1620838" cy="14319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697149" y="1395414"/>
            <a:ext cx="7040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n(t)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k(t)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660650" y="928689"/>
            <a:ext cx="25202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E(t) = </a:t>
            </a:r>
            <a:r>
              <a:rPr lang="en-US" altLang="en-US" sz="440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aseline="3000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t-kz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6985001" y="1557339"/>
            <a:ext cx="20329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(t,0)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ik(t)d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5287964" y="3429000"/>
            <a:ext cx="1620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5903913" y="292893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5102226" y="3714750"/>
            <a:ext cx="2263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DISPERSION</a:t>
            </a:r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5280025" y="4429126"/>
            <a:ext cx="1620838" cy="14319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5606603" y="4535489"/>
            <a:ext cx="88037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n(</a:t>
            </a:r>
            <a:r>
              <a:rPr lang="en-US" altLang="en-US" sz="280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k(</a:t>
            </a:r>
            <a:r>
              <a:rPr lang="en-US" altLang="en-US" sz="280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3432175" y="4643439"/>
            <a:ext cx="14382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>
                <a:latin typeface="Symbol" panose="05050102010706020507" pitchFamily="18" charset="2"/>
                <a:cs typeface="Times New Roman" panose="02020603050405020304" pitchFamily="18" charset="0"/>
              </a:rPr>
              <a:t>DW,0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7064376" y="4714876"/>
            <a:ext cx="27494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>
                <a:latin typeface="Symbol" panose="05050102010706020507" pitchFamily="18" charset="2"/>
                <a:cs typeface="Times New Roman" panose="02020603050405020304" pitchFamily="18" charset="0"/>
              </a:rPr>
              <a:t>DW,0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-ik</a:t>
            </a:r>
            <a:r>
              <a:rPr lang="en-US" altLang="en-US" sz="3600" baseline="30000">
                <a:latin typeface="Symbol" panose="05050102010706020507" pitchFamily="18" charset="2"/>
                <a:cs typeface="Times New Roman" panose="02020603050405020304" pitchFamily="18" charset="0"/>
              </a:rPr>
              <a:t>(DW)</a:t>
            </a:r>
            <a:r>
              <a:rPr lang="en-US" altLang="en-US"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3965576" y="1631951"/>
            <a:ext cx="1042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(t,0)</a:t>
            </a:r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>
            <a:off x="4283076" y="2357438"/>
            <a:ext cx="84931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>
            <a:off x="7064376" y="2357438"/>
            <a:ext cx="84931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7" name="Line 17"/>
          <p:cNvSpPr>
            <a:spLocks noChangeShapeType="1"/>
          </p:cNvSpPr>
          <p:nvPr/>
        </p:nvSpPr>
        <p:spPr bwMode="auto">
          <a:xfrm>
            <a:off x="4205288" y="5429250"/>
            <a:ext cx="8509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>
            <a:off x="7140576" y="5429250"/>
            <a:ext cx="84931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4025900" y="276166"/>
            <a:ext cx="5049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 in the time domain</a:t>
            </a:r>
            <a:endParaRPr lang="fr-FR" alt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4889501" y="1387475"/>
            <a:ext cx="38109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PHASE MODULATION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5526088" y="2605089"/>
            <a:ext cx="1200150" cy="15271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5746362" y="2724151"/>
            <a:ext cx="7040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n(t)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k(t)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3589338" y="2225676"/>
            <a:ext cx="25202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E(t) = </a:t>
            </a:r>
            <a:r>
              <a:rPr lang="en-US" altLang="en-US" sz="440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aseline="3000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t-kz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6789739" y="2895601"/>
            <a:ext cx="20329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(t,0)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ik(t)d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4556126" y="2974976"/>
            <a:ext cx="1042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(t,0)</a:t>
            </a:r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>
            <a:off x="4789488" y="3749675"/>
            <a:ext cx="6286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6846888" y="3749675"/>
            <a:ext cx="6286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6" y="4397376"/>
            <a:ext cx="361156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4025900" y="5676901"/>
            <a:ext cx="4349750" cy="379413"/>
            <a:chOff x="1999" y="3648"/>
            <a:chExt cx="2554" cy="167"/>
          </a:xfrm>
        </p:grpSpPr>
        <p:pic>
          <p:nvPicPr>
            <p:cNvPr id="113677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9" y="3649"/>
              <a:ext cx="28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78" name="Line 14"/>
            <p:cNvSpPr>
              <a:spLocks noChangeShapeType="1"/>
            </p:cNvSpPr>
            <p:nvPr/>
          </p:nvSpPr>
          <p:spPr bwMode="auto">
            <a:xfrm>
              <a:off x="2479" y="3719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3679" name="Picture 1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" y="3648"/>
              <a:ext cx="12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2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4774709" y="1010815"/>
            <a:ext cx="1669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4835973" y="1549109"/>
            <a:ext cx="1200150" cy="15271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4964907" y="1661822"/>
            <a:ext cx="88037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n(</a:t>
            </a:r>
            <a:r>
              <a:rPr lang="en-US" altLang="en-US" sz="280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k(</a:t>
            </a:r>
            <a:r>
              <a:rPr lang="en-US" altLang="en-US" sz="280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3470723" y="1777709"/>
            <a:ext cx="14382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>
                <a:latin typeface="Symbol" panose="05050102010706020507" pitchFamily="18" charset="2"/>
                <a:cs typeface="Times New Roman" panose="02020603050405020304" pitchFamily="18" charset="0"/>
              </a:rPr>
              <a:t>DW,0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6156774" y="1853909"/>
            <a:ext cx="27494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>
                <a:latin typeface="Symbol" panose="05050102010706020507" pitchFamily="18" charset="2"/>
                <a:cs typeface="Times New Roman" panose="02020603050405020304" pitchFamily="18" charset="0"/>
              </a:rPr>
              <a:t>DW,0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-ik</a:t>
            </a:r>
            <a:r>
              <a:rPr lang="en-US" altLang="en-US" sz="3600" baseline="30000">
                <a:latin typeface="Symbol" panose="05050102010706020507" pitchFamily="18" charset="2"/>
                <a:cs typeface="Times New Roman" panose="02020603050405020304" pitchFamily="18" charset="0"/>
              </a:rPr>
              <a:t>(DW)</a:t>
            </a:r>
            <a:r>
              <a:rPr lang="en-US" altLang="en-US"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4042223" y="2615908"/>
            <a:ext cx="6286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6213923" y="2615908"/>
            <a:ext cx="6286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3611244" y="359808"/>
            <a:ext cx="4261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Propagation in the frequency domain</a:t>
            </a:r>
            <a:endParaRPr lang="fr-FR" alt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48" y="2748033"/>
            <a:ext cx="42878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\documentclass{slides}\pagestyle{empty}&#10;\begin{document}&#10;\begin{displaymath}&#10;{\cal E} \rightarrow \left [1 - \frac{i \Delta z}{2}\frac{d^2k}{d\Omega^2} &#10;\frac{\partial}{\partial t^2} \right ]{\cal E}&#10;\end{displaymath}&#10;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5" y="4045035"/>
            <a:ext cx="3603546" cy="81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26393" y="3518997"/>
            <a:ext cx="4084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Retarded frame and taking the inverse FT:</a:t>
            </a:r>
            <a:endParaRPr lang="fr-FR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\documentclass{slides}\pagestyle{empty}&#10;\begin{document}&#10;GVD creates  pulse broadening and  down-chirp \\&#10;Change of second derivative of phase versus time (chirp):&#10;$$&#10;\Delta\left( \frac{\partial^2}{\partial t^2}\varphi(t)\right)=&#10;\frac{4 k''_{\ell}}{\tau^4_{G0}}\Delta z&#10;$$&#10;&#10;\end{document}&#10;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32" y="4293687"/>
            <a:ext cx="5716494" cy="1781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791239"/>
              </p:ext>
            </p:extLst>
          </p:nvPr>
        </p:nvGraphicFramePr>
        <p:xfrm>
          <a:off x="2324099" y="1733281"/>
          <a:ext cx="4872183" cy="492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Acrobat Document" r:id="rId3" imgW="2679478" imgH="2711090" progId="Acrobat.Document.DC">
                  <p:embed/>
                </p:oleObj>
              </mc:Choice>
              <mc:Fallback>
                <p:oleObj name="Acrobat Document" r:id="rId3" imgW="2679478" imgH="271109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4099" y="1733281"/>
                        <a:ext cx="4872183" cy="4929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91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837113" y="106363"/>
            <a:ext cx="2333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33CC"/>
                </a:solidFill>
                <a:latin typeface="Times New Roman" panose="02020603050405020304" pitchFamily="18" charset="0"/>
              </a:rPr>
              <a:t>Time-space analogy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659063" y="541338"/>
            <a:ext cx="1592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33CC"/>
                </a:solidFill>
                <a:latin typeface="Times New Roman" panose="02020603050405020304" pitchFamily="18" charset="0"/>
              </a:rPr>
              <a:t>Gaussian beams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558088" y="555625"/>
            <a:ext cx="157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33CC"/>
                </a:solidFill>
                <a:latin typeface="Times New Roman" panose="02020603050405020304" pitchFamily="18" charset="0"/>
              </a:rPr>
              <a:t>Gaussian pulses</a:t>
            </a: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2189163" y="1017588"/>
            <a:ext cx="7107237" cy="615950"/>
            <a:chOff x="419" y="641"/>
            <a:chExt cx="4477" cy="388"/>
          </a:xfrm>
        </p:grpSpPr>
        <p:pic>
          <p:nvPicPr>
            <p:cNvPr id="19480" name="Picture 6" descr="TP_tmp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" y="641"/>
              <a:ext cx="1543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81" name="Picture 7" descr="TP_tmp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" y="643"/>
              <a:ext cx="121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462" name="Group 8"/>
          <p:cNvGrpSpPr>
            <a:grpSpLocks/>
          </p:cNvGrpSpPr>
          <p:nvPr/>
        </p:nvGrpSpPr>
        <p:grpSpPr bwMode="auto">
          <a:xfrm>
            <a:off x="2274888" y="1666875"/>
            <a:ext cx="6846887" cy="315913"/>
            <a:chOff x="473" y="1050"/>
            <a:chExt cx="4313" cy="199"/>
          </a:xfrm>
        </p:grpSpPr>
        <p:pic>
          <p:nvPicPr>
            <p:cNvPr id="19478" name="Picture 9" descr="TP_tmp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1050"/>
              <a:ext cx="103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479" name="Picture 10" descr="TP_tmp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" y="1075"/>
              <a:ext cx="121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463" name="Group 11"/>
          <p:cNvGrpSpPr>
            <a:grpSpLocks/>
          </p:cNvGrpSpPr>
          <p:nvPr/>
        </p:nvGrpSpPr>
        <p:grpSpPr bwMode="auto">
          <a:xfrm>
            <a:off x="4749800" y="1982788"/>
            <a:ext cx="5643563" cy="473075"/>
            <a:chOff x="1813" y="3039"/>
            <a:chExt cx="3555" cy="298"/>
          </a:xfrm>
        </p:grpSpPr>
        <p:pic>
          <p:nvPicPr>
            <p:cNvPr id="19476" name="Picture 12" descr="TP_tmp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" y="3039"/>
              <a:ext cx="609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477" name="Picture 13" descr="TP_tmp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" y="3039"/>
              <a:ext cx="63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464" name="Picture 1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349625"/>
            <a:ext cx="889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1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4019550"/>
            <a:ext cx="736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1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3462338"/>
            <a:ext cx="1041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7" name="Picture 1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4060825"/>
            <a:ext cx="939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468" name="Group 18"/>
          <p:cNvGrpSpPr>
            <a:grpSpLocks/>
          </p:cNvGrpSpPr>
          <p:nvPr/>
        </p:nvGrpSpPr>
        <p:grpSpPr bwMode="auto">
          <a:xfrm>
            <a:off x="2578100" y="2540000"/>
            <a:ext cx="7040563" cy="731838"/>
            <a:chOff x="664" y="1600"/>
            <a:chExt cx="4435" cy="461"/>
          </a:xfrm>
        </p:grpSpPr>
        <p:pic>
          <p:nvPicPr>
            <p:cNvPr id="19473" name="Picture 19" descr="TP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" y="1616"/>
              <a:ext cx="1168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474" name="Picture 20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" y="1620"/>
              <a:ext cx="1379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75" name="Rectangle 21"/>
            <p:cNvSpPr>
              <a:spLocks noChangeArrowheads="1"/>
            </p:cNvSpPr>
            <p:nvPr/>
          </p:nvSpPr>
          <p:spPr bwMode="auto">
            <a:xfrm>
              <a:off x="664" y="1600"/>
              <a:ext cx="4435" cy="461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4835525" y="4271963"/>
            <a:ext cx="1582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33CC"/>
                </a:solidFill>
                <a:latin typeface="Times New Roman" panose="02020603050405020304" pitchFamily="18" charset="0"/>
              </a:rPr>
              <a:t>Geometric optic</a:t>
            </a: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1779588" y="4768850"/>
            <a:ext cx="33401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Propagation in a straight line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making an angle </a:t>
            </a:r>
            <a:r>
              <a:rPr lang="en-US" altLang="en-US" sz="1600">
                <a:latin typeface="Symbol" panose="05050102010706020507" pitchFamily="18" charset="2"/>
              </a:rPr>
              <a:t>a</a:t>
            </a:r>
            <a:r>
              <a:rPr lang="en-US" altLang="en-US" sz="1600">
                <a:latin typeface="Times New Roman" panose="02020603050405020304" pitchFamily="18" charset="0"/>
              </a:rPr>
              <a:t> with the optics axis</a:t>
            </a:r>
          </a:p>
        </p:txBody>
      </p:sp>
      <p:pic>
        <p:nvPicPr>
          <p:cNvPr id="65560" name="Picture 24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5570538"/>
            <a:ext cx="4175125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61" name="Picture 25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5624513"/>
            <a:ext cx="180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8" grpId="0"/>
      <p:bldP spid="6555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documentclass{article}&#10;\usepackage{amsmath}&#10;\pagestyle{empty}&#10;\begin{document}&#10;The effect of GVD is to create a pulse broadening and a down-chirp, with&#10;the change of the second derivative of the phase versus time equal to:&#10;$$&#10;\Delta\left( \frac{\partial^2}{\partial t^2}\varphi(t)\right)=&#10;\frac{4 k''_{\ell}}{\tau^4_{G0}}\Delta z&#10;$$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38" y="583520"/>
            <a:ext cx="6537326" cy="1436687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 The chirp induced by self-phase modulation&#10;is:&#10;$$&#10;\Delta\left( \frac{\partial^2}{\partial t^2}\varphi(t)\right)=&#10;-\frac{2\pi}{\lambda_{\ell}}{\bar n}_2\frac{\partial^2 I}{\partial t^2}\Delta z \approx &#10;\frac{8 \pi I_0 \ell_k}{\lambda \tau_{G0}^2}&#10;$$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41513" y="2219325"/>
            <a:ext cx="4667250" cy="1133475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Equating both relations for the chirp in the pulse center, we find as condition&#10;for the pulse parameters:&#10;$$&#10;I_{0}\tau^2_{G0}= \frac{\lambda_{\ell}k_{\ell}''}{2\pi{\bar n}_2}&#10;$$&#10;where $I_{0}$ is the peak intensity.&#10;&#10;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03350" y="3671888"/>
            <a:ext cx="6538913" cy="1531937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 flipH="1">
            <a:off x="2112963" y="5626100"/>
            <a:ext cx="4919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actions of nonlinearity and GVD exactly compensate each other.</a:t>
            </a:r>
          </a:p>
        </p:txBody>
      </p:sp>
    </p:spTree>
    <p:extLst>
      <p:ext uri="{BB962C8B-B14F-4D97-AF65-F5344CB8AC3E}">
        <p14:creationId xmlns:p14="http://schemas.microsoft.com/office/powerpoint/2010/main" val="42413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From&#10;$$&#10;I_{0}\tau^2_{G0}= \frac{\lambda_{\ell}k_{\ell}''}{2\pi{\bar n}_2}&#10;$$&#10;we get:&#10;$$\tau_{G0}^2 = \frac{\lambda_{\ell}k_{\ell}''}{2\pi{\bar n}_2 I_0}&#10;$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37063" y="2263776"/>
            <a:ext cx="3829050" cy="1751013"/>
          </a:xfrm>
          <a:prstGeom prst="rect">
            <a:avLst/>
          </a:prstGeom>
        </p:spPr>
      </p:pic>
      <p:sp>
        <p:nvSpPr>
          <p:cNvPr id="117763" name="TextBox 4"/>
          <p:cNvSpPr txBox="1">
            <a:spLocks noChangeArrowheads="1"/>
          </p:cNvSpPr>
          <p:nvPr/>
        </p:nvSpPr>
        <p:spPr bwMode="auto">
          <a:xfrm flipH="1">
            <a:off x="3732213" y="679451"/>
            <a:ext cx="4919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actions of nonlinearity and GVD exactly compensate each other.</a:t>
            </a:r>
          </a:p>
        </p:txBody>
      </p:sp>
    </p:spTree>
    <p:extLst>
      <p:ext uri="{BB962C8B-B14F-4D97-AF65-F5344CB8AC3E}">
        <p14:creationId xmlns:p14="http://schemas.microsoft.com/office/powerpoint/2010/main" val="6867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524001" y="273051"/>
            <a:ext cx="5643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99"/>
                </a:solidFill>
              </a:rPr>
              <a:t>A purely dispersive mechanism, creates the soliton</a:t>
            </a:r>
          </a:p>
        </p:txBody>
      </p:sp>
      <p:grpSp>
        <p:nvGrpSpPr>
          <p:cNvPr id="105475" name="Group 3"/>
          <p:cNvGrpSpPr>
            <a:grpSpLocks/>
          </p:cNvGrpSpPr>
          <p:nvPr/>
        </p:nvGrpSpPr>
        <p:grpSpPr bwMode="auto">
          <a:xfrm>
            <a:off x="1909764" y="889001"/>
            <a:ext cx="8123237" cy="3967163"/>
            <a:chOff x="475" y="1480"/>
            <a:chExt cx="5117" cy="2499"/>
          </a:xfrm>
        </p:grpSpPr>
        <p:sp>
          <p:nvSpPr>
            <p:cNvPr id="105476" name="Oval 4"/>
            <p:cNvSpPr>
              <a:spLocks noChangeArrowheads="1"/>
            </p:cNvSpPr>
            <p:nvPr/>
          </p:nvSpPr>
          <p:spPr bwMode="auto">
            <a:xfrm>
              <a:off x="1444" y="3828"/>
              <a:ext cx="59" cy="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7" name="Freeform 5"/>
            <p:cNvSpPr>
              <a:spLocks/>
            </p:cNvSpPr>
            <p:nvPr/>
          </p:nvSpPr>
          <p:spPr bwMode="auto">
            <a:xfrm>
              <a:off x="475" y="1770"/>
              <a:ext cx="4373" cy="2209"/>
            </a:xfrm>
            <a:custGeom>
              <a:avLst/>
              <a:gdLst>
                <a:gd name="T0" fmla="*/ 935 w 4373"/>
                <a:gd name="T1" fmla="*/ 2202 h 2209"/>
                <a:gd name="T2" fmla="*/ 659 w 4373"/>
                <a:gd name="T3" fmla="*/ 2190 h 2209"/>
                <a:gd name="T4" fmla="*/ 329 w 4373"/>
                <a:gd name="T5" fmla="*/ 2088 h 2209"/>
                <a:gd name="T6" fmla="*/ 137 w 4373"/>
                <a:gd name="T7" fmla="*/ 1896 h 2209"/>
                <a:gd name="T8" fmla="*/ 23 w 4373"/>
                <a:gd name="T9" fmla="*/ 1590 h 2209"/>
                <a:gd name="T10" fmla="*/ 11 w 4373"/>
                <a:gd name="T11" fmla="*/ 1314 h 2209"/>
                <a:gd name="T12" fmla="*/ 89 w 4373"/>
                <a:gd name="T13" fmla="*/ 984 h 2209"/>
                <a:gd name="T14" fmla="*/ 311 w 4373"/>
                <a:gd name="T15" fmla="*/ 726 h 2209"/>
                <a:gd name="T16" fmla="*/ 533 w 4373"/>
                <a:gd name="T17" fmla="*/ 630 h 2209"/>
                <a:gd name="T18" fmla="*/ 707 w 4373"/>
                <a:gd name="T19" fmla="*/ 594 h 2209"/>
                <a:gd name="T20" fmla="*/ 1739 w 4373"/>
                <a:gd name="T21" fmla="*/ 576 h 2209"/>
                <a:gd name="T22" fmla="*/ 3011 w 4373"/>
                <a:gd name="T23" fmla="*/ 378 h 2209"/>
                <a:gd name="T24" fmla="*/ 4373 w 4373"/>
                <a:gd name="T25" fmla="*/ 0 h 2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73" h="2209">
                  <a:moveTo>
                    <a:pt x="935" y="2202"/>
                  </a:moveTo>
                  <a:cubicBezTo>
                    <a:pt x="847" y="2205"/>
                    <a:pt x="760" y="2209"/>
                    <a:pt x="659" y="2190"/>
                  </a:cubicBezTo>
                  <a:cubicBezTo>
                    <a:pt x="558" y="2171"/>
                    <a:pt x="416" y="2137"/>
                    <a:pt x="329" y="2088"/>
                  </a:cubicBezTo>
                  <a:cubicBezTo>
                    <a:pt x="242" y="2039"/>
                    <a:pt x="188" y="1979"/>
                    <a:pt x="137" y="1896"/>
                  </a:cubicBezTo>
                  <a:cubicBezTo>
                    <a:pt x="86" y="1813"/>
                    <a:pt x="44" y="1687"/>
                    <a:pt x="23" y="1590"/>
                  </a:cubicBezTo>
                  <a:cubicBezTo>
                    <a:pt x="2" y="1493"/>
                    <a:pt x="0" y="1415"/>
                    <a:pt x="11" y="1314"/>
                  </a:cubicBezTo>
                  <a:cubicBezTo>
                    <a:pt x="22" y="1213"/>
                    <a:pt x="39" y="1082"/>
                    <a:pt x="89" y="984"/>
                  </a:cubicBezTo>
                  <a:cubicBezTo>
                    <a:pt x="139" y="886"/>
                    <a:pt x="237" y="785"/>
                    <a:pt x="311" y="726"/>
                  </a:cubicBezTo>
                  <a:cubicBezTo>
                    <a:pt x="385" y="667"/>
                    <a:pt x="467" y="652"/>
                    <a:pt x="533" y="630"/>
                  </a:cubicBezTo>
                  <a:cubicBezTo>
                    <a:pt x="599" y="608"/>
                    <a:pt x="506" y="603"/>
                    <a:pt x="707" y="594"/>
                  </a:cubicBezTo>
                  <a:cubicBezTo>
                    <a:pt x="908" y="585"/>
                    <a:pt x="1355" y="612"/>
                    <a:pt x="1739" y="576"/>
                  </a:cubicBezTo>
                  <a:cubicBezTo>
                    <a:pt x="2123" y="540"/>
                    <a:pt x="2572" y="474"/>
                    <a:pt x="3011" y="378"/>
                  </a:cubicBezTo>
                  <a:cubicBezTo>
                    <a:pt x="3450" y="282"/>
                    <a:pt x="3911" y="141"/>
                    <a:pt x="437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8" name="Freeform 6"/>
            <p:cNvSpPr>
              <a:spLocks/>
            </p:cNvSpPr>
            <p:nvPr/>
          </p:nvSpPr>
          <p:spPr bwMode="auto">
            <a:xfrm>
              <a:off x="611" y="1970"/>
              <a:ext cx="4069" cy="1865"/>
            </a:xfrm>
            <a:custGeom>
              <a:avLst/>
              <a:gdLst>
                <a:gd name="T0" fmla="*/ 935 w 4373"/>
                <a:gd name="T1" fmla="*/ 2202 h 2209"/>
                <a:gd name="T2" fmla="*/ 659 w 4373"/>
                <a:gd name="T3" fmla="*/ 2190 h 2209"/>
                <a:gd name="T4" fmla="*/ 329 w 4373"/>
                <a:gd name="T5" fmla="*/ 2088 h 2209"/>
                <a:gd name="T6" fmla="*/ 137 w 4373"/>
                <a:gd name="T7" fmla="*/ 1896 h 2209"/>
                <a:gd name="T8" fmla="*/ 23 w 4373"/>
                <a:gd name="T9" fmla="*/ 1590 h 2209"/>
                <a:gd name="T10" fmla="*/ 11 w 4373"/>
                <a:gd name="T11" fmla="*/ 1314 h 2209"/>
                <a:gd name="T12" fmla="*/ 89 w 4373"/>
                <a:gd name="T13" fmla="*/ 984 h 2209"/>
                <a:gd name="T14" fmla="*/ 311 w 4373"/>
                <a:gd name="T15" fmla="*/ 726 h 2209"/>
                <a:gd name="T16" fmla="*/ 533 w 4373"/>
                <a:gd name="T17" fmla="*/ 630 h 2209"/>
                <a:gd name="T18" fmla="*/ 707 w 4373"/>
                <a:gd name="T19" fmla="*/ 594 h 2209"/>
                <a:gd name="T20" fmla="*/ 1739 w 4373"/>
                <a:gd name="T21" fmla="*/ 576 h 2209"/>
                <a:gd name="T22" fmla="*/ 3011 w 4373"/>
                <a:gd name="T23" fmla="*/ 378 h 2209"/>
                <a:gd name="T24" fmla="*/ 4373 w 4373"/>
                <a:gd name="T25" fmla="*/ 0 h 2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73" h="2209">
                  <a:moveTo>
                    <a:pt x="935" y="2202"/>
                  </a:moveTo>
                  <a:cubicBezTo>
                    <a:pt x="847" y="2205"/>
                    <a:pt x="760" y="2209"/>
                    <a:pt x="659" y="2190"/>
                  </a:cubicBezTo>
                  <a:cubicBezTo>
                    <a:pt x="558" y="2171"/>
                    <a:pt x="416" y="2137"/>
                    <a:pt x="329" y="2088"/>
                  </a:cubicBezTo>
                  <a:cubicBezTo>
                    <a:pt x="242" y="2039"/>
                    <a:pt x="188" y="1979"/>
                    <a:pt x="137" y="1896"/>
                  </a:cubicBezTo>
                  <a:cubicBezTo>
                    <a:pt x="86" y="1813"/>
                    <a:pt x="44" y="1687"/>
                    <a:pt x="23" y="1590"/>
                  </a:cubicBezTo>
                  <a:cubicBezTo>
                    <a:pt x="2" y="1493"/>
                    <a:pt x="0" y="1415"/>
                    <a:pt x="11" y="1314"/>
                  </a:cubicBezTo>
                  <a:cubicBezTo>
                    <a:pt x="22" y="1213"/>
                    <a:pt x="39" y="1082"/>
                    <a:pt x="89" y="984"/>
                  </a:cubicBezTo>
                  <a:cubicBezTo>
                    <a:pt x="139" y="886"/>
                    <a:pt x="237" y="785"/>
                    <a:pt x="311" y="726"/>
                  </a:cubicBezTo>
                  <a:cubicBezTo>
                    <a:pt x="385" y="667"/>
                    <a:pt x="467" y="652"/>
                    <a:pt x="533" y="630"/>
                  </a:cubicBezTo>
                  <a:cubicBezTo>
                    <a:pt x="599" y="608"/>
                    <a:pt x="506" y="603"/>
                    <a:pt x="707" y="594"/>
                  </a:cubicBezTo>
                  <a:cubicBezTo>
                    <a:pt x="908" y="585"/>
                    <a:pt x="1355" y="612"/>
                    <a:pt x="1739" y="576"/>
                  </a:cubicBezTo>
                  <a:cubicBezTo>
                    <a:pt x="2123" y="540"/>
                    <a:pt x="2572" y="474"/>
                    <a:pt x="3011" y="378"/>
                  </a:cubicBezTo>
                  <a:cubicBezTo>
                    <a:pt x="3450" y="282"/>
                    <a:pt x="3911" y="141"/>
                    <a:pt x="437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9" name="Freeform 7"/>
            <p:cNvSpPr>
              <a:spLocks/>
            </p:cNvSpPr>
            <p:nvPr/>
          </p:nvSpPr>
          <p:spPr bwMode="auto">
            <a:xfrm>
              <a:off x="1407" y="3968"/>
              <a:ext cx="68" cy="4"/>
            </a:xfrm>
            <a:custGeom>
              <a:avLst/>
              <a:gdLst>
                <a:gd name="T0" fmla="*/ 0 w 68"/>
                <a:gd name="T1" fmla="*/ 4 h 4"/>
                <a:gd name="T2" fmla="*/ 68 w 68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4">
                  <a:moveTo>
                    <a:pt x="0" y="4"/>
                  </a:moveTo>
                  <a:cubicBezTo>
                    <a:pt x="28" y="2"/>
                    <a:pt x="57" y="1"/>
                    <a:pt x="6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0" name="Freeform 8"/>
            <p:cNvSpPr>
              <a:spLocks/>
            </p:cNvSpPr>
            <p:nvPr/>
          </p:nvSpPr>
          <p:spPr bwMode="auto">
            <a:xfrm>
              <a:off x="4641" y="1632"/>
              <a:ext cx="903" cy="345"/>
            </a:xfrm>
            <a:custGeom>
              <a:avLst/>
              <a:gdLst>
                <a:gd name="T0" fmla="*/ 23 w 903"/>
                <a:gd name="T1" fmla="*/ 336 h 345"/>
                <a:gd name="T2" fmla="*/ 71 w 903"/>
                <a:gd name="T3" fmla="*/ 320 h 345"/>
                <a:gd name="T4" fmla="*/ 447 w 903"/>
                <a:gd name="T5" fmla="*/ 184 h 345"/>
                <a:gd name="T6" fmla="*/ 903 w 903"/>
                <a:gd name="T7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3" h="345">
                  <a:moveTo>
                    <a:pt x="23" y="336"/>
                  </a:moveTo>
                  <a:cubicBezTo>
                    <a:pt x="11" y="340"/>
                    <a:pt x="0" y="345"/>
                    <a:pt x="71" y="320"/>
                  </a:cubicBezTo>
                  <a:cubicBezTo>
                    <a:pt x="142" y="295"/>
                    <a:pt x="308" y="237"/>
                    <a:pt x="447" y="184"/>
                  </a:cubicBezTo>
                  <a:cubicBezTo>
                    <a:pt x="586" y="131"/>
                    <a:pt x="744" y="65"/>
                    <a:pt x="903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1" name="Freeform 9"/>
            <p:cNvSpPr>
              <a:spLocks/>
            </p:cNvSpPr>
            <p:nvPr/>
          </p:nvSpPr>
          <p:spPr bwMode="auto">
            <a:xfrm>
              <a:off x="4689" y="1480"/>
              <a:ext cx="903" cy="345"/>
            </a:xfrm>
            <a:custGeom>
              <a:avLst/>
              <a:gdLst>
                <a:gd name="T0" fmla="*/ 23 w 903"/>
                <a:gd name="T1" fmla="*/ 336 h 345"/>
                <a:gd name="T2" fmla="*/ 71 w 903"/>
                <a:gd name="T3" fmla="*/ 320 h 345"/>
                <a:gd name="T4" fmla="*/ 447 w 903"/>
                <a:gd name="T5" fmla="*/ 184 h 345"/>
                <a:gd name="T6" fmla="*/ 903 w 903"/>
                <a:gd name="T7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3" h="345">
                  <a:moveTo>
                    <a:pt x="23" y="336"/>
                  </a:moveTo>
                  <a:cubicBezTo>
                    <a:pt x="11" y="340"/>
                    <a:pt x="0" y="345"/>
                    <a:pt x="71" y="320"/>
                  </a:cubicBezTo>
                  <a:cubicBezTo>
                    <a:pt x="142" y="295"/>
                    <a:pt x="308" y="237"/>
                    <a:pt x="447" y="184"/>
                  </a:cubicBezTo>
                  <a:cubicBezTo>
                    <a:pt x="586" y="131"/>
                    <a:pt x="744" y="65"/>
                    <a:pt x="903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482" name="Group 10"/>
          <p:cNvGrpSpPr>
            <a:grpSpLocks/>
          </p:cNvGrpSpPr>
          <p:nvPr/>
        </p:nvGrpSpPr>
        <p:grpSpPr bwMode="auto">
          <a:xfrm>
            <a:off x="3171825" y="2030413"/>
            <a:ext cx="1112838" cy="692150"/>
            <a:chOff x="1038" y="1279"/>
            <a:chExt cx="701" cy="436"/>
          </a:xfrm>
        </p:grpSpPr>
        <p:sp>
          <p:nvSpPr>
            <p:cNvPr id="105483" name="Text Box 11"/>
            <p:cNvSpPr txBox="1">
              <a:spLocks noChangeArrowheads="1"/>
            </p:cNvSpPr>
            <p:nvPr/>
          </p:nvSpPr>
          <p:spPr bwMode="auto">
            <a:xfrm>
              <a:off x="1150" y="1279"/>
              <a:ext cx="4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Phase</a:t>
              </a:r>
            </a:p>
          </p:txBody>
        </p:sp>
        <p:sp>
          <p:nvSpPr>
            <p:cNvPr id="105484" name="Text Box 12"/>
            <p:cNvSpPr txBox="1">
              <a:spLocks noChangeArrowheads="1"/>
            </p:cNvSpPr>
            <p:nvPr/>
          </p:nvSpPr>
          <p:spPr bwMode="auto">
            <a:xfrm>
              <a:off x="1038" y="1503"/>
              <a:ext cx="7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modulation</a:t>
              </a:r>
            </a:p>
          </p:txBody>
        </p:sp>
      </p:grpSp>
      <p:sp>
        <p:nvSpPr>
          <p:cNvPr id="105485" name="Text Box 13"/>
          <p:cNvSpPr txBox="1">
            <a:spLocks noChangeArrowheads="1"/>
          </p:cNvSpPr>
          <p:nvPr/>
        </p:nvSpPr>
        <p:spPr bwMode="auto">
          <a:xfrm rot="21426252">
            <a:off x="4111625" y="2157413"/>
            <a:ext cx="1022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dispersion</a:t>
            </a:r>
          </a:p>
        </p:txBody>
      </p:sp>
      <p:grpSp>
        <p:nvGrpSpPr>
          <p:cNvPr id="105486" name="Group 14"/>
          <p:cNvGrpSpPr>
            <a:grpSpLocks/>
          </p:cNvGrpSpPr>
          <p:nvPr/>
        </p:nvGrpSpPr>
        <p:grpSpPr bwMode="auto">
          <a:xfrm rot="21081770">
            <a:off x="5089525" y="1878013"/>
            <a:ext cx="1112838" cy="692150"/>
            <a:chOff x="1038" y="1279"/>
            <a:chExt cx="701" cy="436"/>
          </a:xfrm>
        </p:grpSpPr>
        <p:sp>
          <p:nvSpPr>
            <p:cNvPr id="105487" name="Text Box 15"/>
            <p:cNvSpPr txBox="1">
              <a:spLocks noChangeArrowheads="1"/>
            </p:cNvSpPr>
            <p:nvPr/>
          </p:nvSpPr>
          <p:spPr bwMode="auto">
            <a:xfrm>
              <a:off x="1150" y="1279"/>
              <a:ext cx="4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Phase</a:t>
              </a:r>
            </a:p>
          </p:txBody>
        </p:sp>
        <p:sp>
          <p:nvSpPr>
            <p:cNvPr id="105488" name="Text Box 16"/>
            <p:cNvSpPr txBox="1">
              <a:spLocks noChangeArrowheads="1"/>
            </p:cNvSpPr>
            <p:nvPr/>
          </p:nvSpPr>
          <p:spPr bwMode="auto">
            <a:xfrm>
              <a:off x="1038" y="1503"/>
              <a:ext cx="7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modulation</a:t>
              </a:r>
            </a:p>
          </p:txBody>
        </p:sp>
      </p:grpSp>
      <p:sp>
        <p:nvSpPr>
          <p:cNvPr id="105489" name="Text Box 17"/>
          <p:cNvSpPr txBox="1">
            <a:spLocks noChangeArrowheads="1"/>
          </p:cNvSpPr>
          <p:nvPr/>
        </p:nvSpPr>
        <p:spPr bwMode="auto">
          <a:xfrm rot="20945821">
            <a:off x="6100763" y="1878013"/>
            <a:ext cx="1022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dispersion</a:t>
            </a:r>
          </a:p>
        </p:txBody>
      </p:sp>
      <p:grpSp>
        <p:nvGrpSpPr>
          <p:cNvPr id="105490" name="Group 18"/>
          <p:cNvGrpSpPr>
            <a:grpSpLocks/>
          </p:cNvGrpSpPr>
          <p:nvPr/>
        </p:nvGrpSpPr>
        <p:grpSpPr bwMode="auto">
          <a:xfrm rot="20788316">
            <a:off x="7134225" y="1458913"/>
            <a:ext cx="1112838" cy="692150"/>
            <a:chOff x="1038" y="1279"/>
            <a:chExt cx="701" cy="436"/>
          </a:xfrm>
        </p:grpSpPr>
        <p:sp>
          <p:nvSpPr>
            <p:cNvPr id="105491" name="Text Box 19"/>
            <p:cNvSpPr txBox="1">
              <a:spLocks noChangeArrowheads="1"/>
            </p:cNvSpPr>
            <p:nvPr/>
          </p:nvSpPr>
          <p:spPr bwMode="auto">
            <a:xfrm>
              <a:off x="1150" y="1279"/>
              <a:ext cx="41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Phase</a:t>
              </a:r>
            </a:p>
          </p:txBody>
        </p:sp>
        <p:sp>
          <p:nvSpPr>
            <p:cNvPr id="105492" name="Text Box 20"/>
            <p:cNvSpPr txBox="1">
              <a:spLocks noChangeArrowheads="1"/>
            </p:cNvSpPr>
            <p:nvPr/>
          </p:nvSpPr>
          <p:spPr bwMode="auto">
            <a:xfrm>
              <a:off x="1038" y="1503"/>
              <a:ext cx="7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modulation</a:t>
              </a:r>
            </a:p>
          </p:txBody>
        </p:sp>
      </p:grpSp>
      <p:sp>
        <p:nvSpPr>
          <p:cNvPr id="105493" name="Text Box 21"/>
          <p:cNvSpPr txBox="1">
            <a:spLocks noChangeArrowheads="1"/>
          </p:cNvSpPr>
          <p:nvPr/>
        </p:nvSpPr>
        <p:spPr bwMode="auto">
          <a:xfrm rot="20620807">
            <a:off x="8145463" y="1293813"/>
            <a:ext cx="1022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dispersion</a:t>
            </a:r>
          </a:p>
        </p:txBody>
      </p:sp>
      <p:sp>
        <p:nvSpPr>
          <p:cNvPr id="105494" name="Oval 22"/>
          <p:cNvSpPr>
            <a:spLocks noChangeArrowheads="1"/>
          </p:cNvSpPr>
          <p:nvPr/>
        </p:nvSpPr>
        <p:spPr bwMode="auto">
          <a:xfrm>
            <a:off x="5168900" y="3416300"/>
            <a:ext cx="2730500" cy="275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Oval 23"/>
          <p:cNvSpPr>
            <a:spLocks noChangeArrowheads="1"/>
          </p:cNvSpPr>
          <p:nvPr/>
        </p:nvSpPr>
        <p:spPr bwMode="auto">
          <a:xfrm>
            <a:off x="5422900" y="3657600"/>
            <a:ext cx="2197100" cy="2222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6" name="Rectangle 24"/>
          <p:cNvSpPr>
            <a:spLocks noChangeArrowheads="1"/>
          </p:cNvSpPr>
          <p:nvPr/>
        </p:nvSpPr>
        <p:spPr bwMode="auto">
          <a:xfrm>
            <a:off x="4775201" y="4483100"/>
            <a:ext cx="1223963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/>
              <a:t>Phase</a:t>
            </a:r>
          </a:p>
          <a:p>
            <a:pPr algn="ctr"/>
            <a:r>
              <a:rPr lang="en-US" altLang="en-US" sz="1600"/>
              <a:t>modulation</a:t>
            </a:r>
          </a:p>
        </p:txBody>
      </p:sp>
      <p:sp>
        <p:nvSpPr>
          <p:cNvPr id="105497" name="Text Box 25"/>
          <p:cNvSpPr txBox="1">
            <a:spLocks noChangeArrowheads="1"/>
          </p:cNvSpPr>
          <p:nvPr/>
        </p:nvSpPr>
        <p:spPr bwMode="auto">
          <a:xfrm rot="20945821">
            <a:off x="6253163" y="2030413"/>
            <a:ext cx="1022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dispersion</a:t>
            </a:r>
          </a:p>
        </p:txBody>
      </p: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7137401" y="4419600"/>
            <a:ext cx="1223963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/>
              <a:t>Dispersion</a:t>
            </a:r>
          </a:p>
        </p:txBody>
      </p:sp>
      <p:sp>
        <p:nvSpPr>
          <p:cNvPr id="105499" name="Text Box 27"/>
          <p:cNvSpPr txBox="1">
            <a:spLocks noChangeArrowheads="1"/>
          </p:cNvSpPr>
          <p:nvPr/>
        </p:nvSpPr>
        <p:spPr bwMode="auto">
          <a:xfrm>
            <a:off x="2155826" y="1425575"/>
            <a:ext cx="889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cs typeface="Times New Roman" panose="02020603050405020304" pitchFamily="18" charset="0"/>
              </a:rPr>
              <a:t>FIBER</a:t>
            </a:r>
          </a:p>
        </p:txBody>
      </p:sp>
      <p:sp>
        <p:nvSpPr>
          <p:cNvPr id="105500" name="Text Box 28"/>
          <p:cNvSpPr txBox="1">
            <a:spLocks noChangeArrowheads="1"/>
          </p:cNvSpPr>
          <p:nvPr/>
        </p:nvSpPr>
        <p:spPr bwMode="auto">
          <a:xfrm>
            <a:off x="8442325" y="5311775"/>
            <a:ext cx="9541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cs typeface="Times New Roman" panose="02020603050405020304" pitchFamily="18" charset="0"/>
              </a:rPr>
              <a:t>LASER</a:t>
            </a:r>
          </a:p>
        </p:txBody>
      </p:sp>
    </p:spTree>
    <p:extLst>
      <p:ext uri="{BB962C8B-B14F-4D97-AF65-F5344CB8AC3E}">
        <p14:creationId xmlns:p14="http://schemas.microsoft.com/office/powerpoint/2010/main" val="39025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6" y="1"/>
            <a:ext cx="28098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524001" y="273051"/>
            <a:ext cx="5643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99"/>
                </a:solidFill>
              </a:rPr>
              <a:t>A purely dispersive mechanism, creates the soliton</a:t>
            </a:r>
          </a:p>
        </p:txBody>
      </p:sp>
      <p:sp>
        <p:nvSpPr>
          <p:cNvPr id="106500" name="Freeform 4"/>
          <p:cNvSpPr>
            <a:spLocks/>
          </p:cNvSpPr>
          <p:nvPr/>
        </p:nvSpPr>
        <p:spPr bwMode="auto">
          <a:xfrm>
            <a:off x="6200775" y="4184651"/>
            <a:ext cx="762000" cy="119063"/>
          </a:xfrm>
          <a:custGeom>
            <a:avLst/>
            <a:gdLst>
              <a:gd name="T0" fmla="*/ 8 w 668"/>
              <a:gd name="T1" fmla="*/ 488 h 521"/>
              <a:gd name="T2" fmla="*/ 20 w 668"/>
              <a:gd name="T3" fmla="*/ 373 h 521"/>
              <a:gd name="T4" fmla="*/ 30 w 668"/>
              <a:gd name="T5" fmla="*/ 210 h 521"/>
              <a:gd name="T6" fmla="*/ 40 w 668"/>
              <a:gd name="T7" fmla="*/ 63 h 521"/>
              <a:gd name="T8" fmla="*/ 51 w 668"/>
              <a:gd name="T9" fmla="*/ 8 h 521"/>
              <a:gd name="T10" fmla="*/ 62 w 668"/>
              <a:gd name="T11" fmla="*/ 63 h 521"/>
              <a:gd name="T12" fmla="*/ 72 w 668"/>
              <a:gd name="T13" fmla="*/ 194 h 521"/>
              <a:gd name="T14" fmla="*/ 84 w 668"/>
              <a:gd name="T15" fmla="*/ 357 h 521"/>
              <a:gd name="T16" fmla="*/ 94 w 668"/>
              <a:gd name="T17" fmla="*/ 481 h 521"/>
              <a:gd name="T18" fmla="*/ 105 w 668"/>
              <a:gd name="T19" fmla="*/ 520 h 521"/>
              <a:gd name="T20" fmla="*/ 117 w 668"/>
              <a:gd name="T21" fmla="*/ 443 h 521"/>
              <a:gd name="T22" fmla="*/ 127 w 668"/>
              <a:gd name="T23" fmla="*/ 287 h 521"/>
              <a:gd name="T24" fmla="*/ 138 w 668"/>
              <a:gd name="T25" fmla="*/ 117 h 521"/>
              <a:gd name="T26" fmla="*/ 148 w 668"/>
              <a:gd name="T27" fmla="*/ 15 h 521"/>
              <a:gd name="T28" fmla="*/ 160 w 668"/>
              <a:gd name="T29" fmla="*/ 24 h 521"/>
              <a:gd name="T30" fmla="*/ 171 w 668"/>
              <a:gd name="T31" fmla="*/ 124 h 521"/>
              <a:gd name="T32" fmla="*/ 181 w 668"/>
              <a:gd name="T33" fmla="*/ 280 h 521"/>
              <a:gd name="T34" fmla="*/ 191 w 668"/>
              <a:gd name="T35" fmla="*/ 427 h 521"/>
              <a:gd name="T36" fmla="*/ 202 w 668"/>
              <a:gd name="T37" fmla="*/ 513 h 521"/>
              <a:gd name="T38" fmla="*/ 214 w 668"/>
              <a:gd name="T39" fmla="*/ 473 h 521"/>
              <a:gd name="T40" fmla="*/ 224 w 668"/>
              <a:gd name="T41" fmla="*/ 341 h 521"/>
              <a:gd name="T42" fmla="*/ 235 w 668"/>
              <a:gd name="T43" fmla="*/ 178 h 521"/>
              <a:gd name="T44" fmla="*/ 245 w 668"/>
              <a:gd name="T45" fmla="*/ 47 h 521"/>
              <a:gd name="T46" fmla="*/ 257 w 668"/>
              <a:gd name="T47" fmla="*/ 8 h 521"/>
              <a:gd name="T48" fmla="*/ 268 w 668"/>
              <a:gd name="T49" fmla="*/ 70 h 521"/>
              <a:gd name="T50" fmla="*/ 278 w 668"/>
              <a:gd name="T51" fmla="*/ 217 h 521"/>
              <a:gd name="T52" fmla="*/ 290 w 668"/>
              <a:gd name="T53" fmla="*/ 388 h 521"/>
              <a:gd name="T54" fmla="*/ 300 w 668"/>
              <a:gd name="T55" fmla="*/ 488 h 521"/>
              <a:gd name="T56" fmla="*/ 310 w 668"/>
              <a:gd name="T57" fmla="*/ 504 h 521"/>
              <a:gd name="T58" fmla="*/ 321 w 668"/>
              <a:gd name="T59" fmla="*/ 418 h 521"/>
              <a:gd name="T60" fmla="*/ 331 w 668"/>
              <a:gd name="T61" fmla="*/ 248 h 521"/>
              <a:gd name="T62" fmla="*/ 341 w 668"/>
              <a:gd name="T63" fmla="*/ 101 h 521"/>
              <a:gd name="T64" fmla="*/ 352 w 668"/>
              <a:gd name="T65" fmla="*/ 8 h 521"/>
              <a:gd name="T66" fmla="*/ 362 w 668"/>
              <a:gd name="T67" fmla="*/ 31 h 521"/>
              <a:gd name="T68" fmla="*/ 374 w 668"/>
              <a:gd name="T69" fmla="*/ 124 h 521"/>
              <a:gd name="T70" fmla="*/ 384 w 668"/>
              <a:gd name="T71" fmla="*/ 295 h 521"/>
              <a:gd name="T72" fmla="*/ 394 w 668"/>
              <a:gd name="T73" fmla="*/ 450 h 521"/>
              <a:gd name="T74" fmla="*/ 405 w 668"/>
              <a:gd name="T75" fmla="*/ 513 h 521"/>
              <a:gd name="T76" fmla="*/ 415 w 668"/>
              <a:gd name="T77" fmla="*/ 473 h 521"/>
              <a:gd name="T78" fmla="*/ 427 w 668"/>
              <a:gd name="T79" fmla="*/ 350 h 521"/>
              <a:gd name="T80" fmla="*/ 437 w 668"/>
              <a:gd name="T81" fmla="*/ 210 h 521"/>
              <a:gd name="T82" fmla="*/ 447 w 668"/>
              <a:gd name="T83" fmla="*/ 70 h 521"/>
              <a:gd name="T84" fmla="*/ 458 w 668"/>
              <a:gd name="T85" fmla="*/ 15 h 521"/>
              <a:gd name="T86" fmla="*/ 470 w 668"/>
              <a:gd name="T87" fmla="*/ 78 h 521"/>
              <a:gd name="T88" fmla="*/ 480 w 668"/>
              <a:gd name="T89" fmla="*/ 217 h 521"/>
              <a:gd name="T90" fmla="*/ 491 w 668"/>
              <a:gd name="T91" fmla="*/ 380 h 521"/>
              <a:gd name="T92" fmla="*/ 501 w 668"/>
              <a:gd name="T93" fmla="*/ 488 h 521"/>
              <a:gd name="T94" fmla="*/ 511 w 668"/>
              <a:gd name="T95" fmla="*/ 504 h 521"/>
              <a:gd name="T96" fmla="*/ 522 w 668"/>
              <a:gd name="T97" fmla="*/ 427 h 521"/>
              <a:gd name="T98" fmla="*/ 532 w 668"/>
              <a:gd name="T99" fmla="*/ 255 h 521"/>
              <a:gd name="T100" fmla="*/ 544 w 668"/>
              <a:gd name="T101" fmla="*/ 108 h 521"/>
              <a:gd name="T102" fmla="*/ 554 w 668"/>
              <a:gd name="T103" fmla="*/ 24 h 521"/>
              <a:gd name="T104" fmla="*/ 564 w 668"/>
              <a:gd name="T105" fmla="*/ 38 h 521"/>
              <a:gd name="T106" fmla="*/ 575 w 668"/>
              <a:gd name="T107" fmla="*/ 140 h 521"/>
              <a:gd name="T108" fmla="*/ 585 w 668"/>
              <a:gd name="T109" fmla="*/ 295 h 521"/>
              <a:gd name="T110" fmla="*/ 597 w 668"/>
              <a:gd name="T111" fmla="*/ 443 h 521"/>
              <a:gd name="T112" fmla="*/ 607 w 668"/>
              <a:gd name="T113" fmla="*/ 520 h 521"/>
              <a:gd name="T114" fmla="*/ 618 w 668"/>
              <a:gd name="T115" fmla="*/ 488 h 521"/>
              <a:gd name="T116" fmla="*/ 630 w 668"/>
              <a:gd name="T117" fmla="*/ 357 h 521"/>
              <a:gd name="T118" fmla="*/ 640 w 668"/>
              <a:gd name="T119" fmla="*/ 187 h 521"/>
              <a:gd name="T120" fmla="*/ 650 w 668"/>
              <a:gd name="T121" fmla="*/ 54 h 521"/>
              <a:gd name="T122" fmla="*/ 661 w 668"/>
              <a:gd name="T123" fmla="*/ 8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8" h="521">
                <a:moveTo>
                  <a:pt x="0" y="520"/>
                </a:moveTo>
                <a:lnTo>
                  <a:pt x="1" y="520"/>
                </a:lnTo>
                <a:lnTo>
                  <a:pt x="2" y="520"/>
                </a:lnTo>
                <a:lnTo>
                  <a:pt x="2" y="513"/>
                </a:lnTo>
                <a:lnTo>
                  <a:pt x="4" y="513"/>
                </a:lnTo>
                <a:lnTo>
                  <a:pt x="5" y="504"/>
                </a:lnTo>
                <a:lnTo>
                  <a:pt x="7" y="497"/>
                </a:lnTo>
                <a:lnTo>
                  <a:pt x="8" y="488"/>
                </a:lnTo>
                <a:lnTo>
                  <a:pt x="10" y="481"/>
                </a:lnTo>
                <a:lnTo>
                  <a:pt x="11" y="465"/>
                </a:lnTo>
                <a:lnTo>
                  <a:pt x="12" y="458"/>
                </a:lnTo>
                <a:lnTo>
                  <a:pt x="14" y="443"/>
                </a:lnTo>
                <a:lnTo>
                  <a:pt x="15" y="434"/>
                </a:lnTo>
                <a:lnTo>
                  <a:pt x="17" y="411"/>
                </a:lnTo>
                <a:lnTo>
                  <a:pt x="18" y="395"/>
                </a:lnTo>
                <a:lnTo>
                  <a:pt x="20" y="373"/>
                </a:lnTo>
                <a:lnTo>
                  <a:pt x="20" y="357"/>
                </a:lnTo>
                <a:lnTo>
                  <a:pt x="21" y="334"/>
                </a:lnTo>
                <a:lnTo>
                  <a:pt x="22" y="318"/>
                </a:lnTo>
                <a:lnTo>
                  <a:pt x="24" y="295"/>
                </a:lnTo>
                <a:lnTo>
                  <a:pt x="25" y="271"/>
                </a:lnTo>
                <a:lnTo>
                  <a:pt x="27" y="248"/>
                </a:lnTo>
                <a:lnTo>
                  <a:pt x="28" y="225"/>
                </a:lnTo>
                <a:lnTo>
                  <a:pt x="30" y="210"/>
                </a:lnTo>
                <a:lnTo>
                  <a:pt x="31" y="178"/>
                </a:lnTo>
                <a:lnTo>
                  <a:pt x="32" y="163"/>
                </a:lnTo>
                <a:lnTo>
                  <a:pt x="34" y="147"/>
                </a:lnTo>
                <a:lnTo>
                  <a:pt x="35" y="124"/>
                </a:lnTo>
                <a:lnTo>
                  <a:pt x="35" y="108"/>
                </a:lnTo>
                <a:lnTo>
                  <a:pt x="37" y="93"/>
                </a:lnTo>
                <a:lnTo>
                  <a:pt x="38" y="85"/>
                </a:lnTo>
                <a:lnTo>
                  <a:pt x="40" y="63"/>
                </a:lnTo>
                <a:lnTo>
                  <a:pt x="41" y="47"/>
                </a:lnTo>
                <a:lnTo>
                  <a:pt x="42" y="38"/>
                </a:lnTo>
                <a:lnTo>
                  <a:pt x="44" y="31"/>
                </a:lnTo>
                <a:lnTo>
                  <a:pt x="45" y="24"/>
                </a:lnTo>
                <a:lnTo>
                  <a:pt x="47" y="15"/>
                </a:lnTo>
                <a:lnTo>
                  <a:pt x="48" y="8"/>
                </a:lnTo>
                <a:lnTo>
                  <a:pt x="50" y="8"/>
                </a:lnTo>
                <a:lnTo>
                  <a:pt x="51" y="8"/>
                </a:lnTo>
                <a:lnTo>
                  <a:pt x="52" y="8"/>
                </a:lnTo>
                <a:lnTo>
                  <a:pt x="54" y="15"/>
                </a:lnTo>
                <a:lnTo>
                  <a:pt x="55" y="24"/>
                </a:lnTo>
                <a:lnTo>
                  <a:pt x="57" y="24"/>
                </a:lnTo>
                <a:lnTo>
                  <a:pt x="58" y="31"/>
                </a:lnTo>
                <a:lnTo>
                  <a:pt x="60" y="38"/>
                </a:lnTo>
                <a:lnTo>
                  <a:pt x="61" y="54"/>
                </a:lnTo>
                <a:lnTo>
                  <a:pt x="62" y="63"/>
                </a:lnTo>
                <a:lnTo>
                  <a:pt x="64" y="78"/>
                </a:lnTo>
                <a:lnTo>
                  <a:pt x="65" y="85"/>
                </a:lnTo>
                <a:lnTo>
                  <a:pt x="67" y="108"/>
                </a:lnTo>
                <a:lnTo>
                  <a:pt x="68" y="124"/>
                </a:lnTo>
                <a:lnTo>
                  <a:pt x="70" y="140"/>
                </a:lnTo>
                <a:lnTo>
                  <a:pt x="70" y="155"/>
                </a:lnTo>
                <a:lnTo>
                  <a:pt x="71" y="178"/>
                </a:lnTo>
                <a:lnTo>
                  <a:pt x="72" y="194"/>
                </a:lnTo>
                <a:lnTo>
                  <a:pt x="74" y="217"/>
                </a:lnTo>
                <a:lnTo>
                  <a:pt x="75" y="233"/>
                </a:lnTo>
                <a:lnTo>
                  <a:pt x="77" y="264"/>
                </a:lnTo>
                <a:lnTo>
                  <a:pt x="78" y="280"/>
                </a:lnTo>
                <a:lnTo>
                  <a:pt x="80" y="295"/>
                </a:lnTo>
                <a:lnTo>
                  <a:pt x="81" y="325"/>
                </a:lnTo>
                <a:lnTo>
                  <a:pt x="82" y="341"/>
                </a:lnTo>
                <a:lnTo>
                  <a:pt x="84" y="357"/>
                </a:lnTo>
                <a:lnTo>
                  <a:pt x="85" y="380"/>
                </a:lnTo>
                <a:lnTo>
                  <a:pt x="87" y="395"/>
                </a:lnTo>
                <a:lnTo>
                  <a:pt x="87" y="411"/>
                </a:lnTo>
                <a:lnTo>
                  <a:pt x="88" y="434"/>
                </a:lnTo>
                <a:lnTo>
                  <a:pt x="90" y="450"/>
                </a:lnTo>
                <a:lnTo>
                  <a:pt x="91" y="458"/>
                </a:lnTo>
                <a:lnTo>
                  <a:pt x="92" y="481"/>
                </a:lnTo>
                <a:lnTo>
                  <a:pt x="94" y="481"/>
                </a:lnTo>
                <a:lnTo>
                  <a:pt x="95" y="497"/>
                </a:lnTo>
                <a:lnTo>
                  <a:pt x="97" y="504"/>
                </a:lnTo>
                <a:lnTo>
                  <a:pt x="98" y="513"/>
                </a:lnTo>
                <a:lnTo>
                  <a:pt x="100" y="513"/>
                </a:lnTo>
                <a:lnTo>
                  <a:pt x="101" y="520"/>
                </a:lnTo>
                <a:lnTo>
                  <a:pt x="102" y="520"/>
                </a:lnTo>
                <a:lnTo>
                  <a:pt x="104" y="520"/>
                </a:lnTo>
                <a:lnTo>
                  <a:pt x="105" y="520"/>
                </a:lnTo>
                <a:lnTo>
                  <a:pt x="107" y="513"/>
                </a:lnTo>
                <a:lnTo>
                  <a:pt x="108" y="504"/>
                </a:lnTo>
                <a:lnTo>
                  <a:pt x="110" y="497"/>
                </a:lnTo>
                <a:lnTo>
                  <a:pt x="111" y="488"/>
                </a:lnTo>
                <a:lnTo>
                  <a:pt x="112" y="473"/>
                </a:lnTo>
                <a:lnTo>
                  <a:pt x="114" y="473"/>
                </a:lnTo>
                <a:lnTo>
                  <a:pt x="115" y="450"/>
                </a:lnTo>
                <a:lnTo>
                  <a:pt x="117" y="443"/>
                </a:lnTo>
                <a:lnTo>
                  <a:pt x="118" y="427"/>
                </a:lnTo>
                <a:lnTo>
                  <a:pt x="120" y="404"/>
                </a:lnTo>
                <a:lnTo>
                  <a:pt x="121" y="388"/>
                </a:lnTo>
                <a:lnTo>
                  <a:pt x="121" y="364"/>
                </a:lnTo>
                <a:lnTo>
                  <a:pt x="122" y="350"/>
                </a:lnTo>
                <a:lnTo>
                  <a:pt x="124" y="325"/>
                </a:lnTo>
                <a:lnTo>
                  <a:pt x="125" y="310"/>
                </a:lnTo>
                <a:lnTo>
                  <a:pt x="127" y="287"/>
                </a:lnTo>
                <a:lnTo>
                  <a:pt x="128" y="264"/>
                </a:lnTo>
                <a:lnTo>
                  <a:pt x="130" y="241"/>
                </a:lnTo>
                <a:lnTo>
                  <a:pt x="131" y="225"/>
                </a:lnTo>
                <a:lnTo>
                  <a:pt x="132" y="201"/>
                </a:lnTo>
                <a:lnTo>
                  <a:pt x="134" y="178"/>
                </a:lnTo>
                <a:lnTo>
                  <a:pt x="135" y="163"/>
                </a:lnTo>
                <a:lnTo>
                  <a:pt x="137" y="140"/>
                </a:lnTo>
                <a:lnTo>
                  <a:pt x="138" y="117"/>
                </a:lnTo>
                <a:lnTo>
                  <a:pt x="138" y="101"/>
                </a:lnTo>
                <a:lnTo>
                  <a:pt x="140" y="85"/>
                </a:lnTo>
                <a:lnTo>
                  <a:pt x="141" y="78"/>
                </a:lnTo>
                <a:lnTo>
                  <a:pt x="142" y="63"/>
                </a:lnTo>
                <a:lnTo>
                  <a:pt x="144" y="38"/>
                </a:lnTo>
                <a:lnTo>
                  <a:pt x="145" y="38"/>
                </a:lnTo>
                <a:lnTo>
                  <a:pt x="147" y="31"/>
                </a:lnTo>
                <a:lnTo>
                  <a:pt x="148" y="15"/>
                </a:lnTo>
                <a:lnTo>
                  <a:pt x="150" y="15"/>
                </a:lnTo>
                <a:lnTo>
                  <a:pt x="151" y="8"/>
                </a:lnTo>
                <a:lnTo>
                  <a:pt x="152" y="8"/>
                </a:lnTo>
                <a:lnTo>
                  <a:pt x="154" y="8"/>
                </a:lnTo>
                <a:lnTo>
                  <a:pt x="155" y="8"/>
                </a:lnTo>
                <a:lnTo>
                  <a:pt x="157" y="8"/>
                </a:lnTo>
                <a:lnTo>
                  <a:pt x="158" y="15"/>
                </a:lnTo>
                <a:lnTo>
                  <a:pt x="160" y="24"/>
                </a:lnTo>
                <a:lnTo>
                  <a:pt x="161" y="38"/>
                </a:lnTo>
                <a:lnTo>
                  <a:pt x="162" y="38"/>
                </a:lnTo>
                <a:lnTo>
                  <a:pt x="164" y="54"/>
                </a:lnTo>
                <a:lnTo>
                  <a:pt x="165" y="63"/>
                </a:lnTo>
                <a:lnTo>
                  <a:pt x="167" y="78"/>
                </a:lnTo>
                <a:lnTo>
                  <a:pt x="168" y="93"/>
                </a:lnTo>
                <a:lnTo>
                  <a:pt x="170" y="108"/>
                </a:lnTo>
                <a:lnTo>
                  <a:pt x="171" y="124"/>
                </a:lnTo>
                <a:lnTo>
                  <a:pt x="172" y="133"/>
                </a:lnTo>
                <a:lnTo>
                  <a:pt x="172" y="155"/>
                </a:lnTo>
                <a:lnTo>
                  <a:pt x="174" y="171"/>
                </a:lnTo>
                <a:lnTo>
                  <a:pt x="175" y="194"/>
                </a:lnTo>
                <a:lnTo>
                  <a:pt x="177" y="210"/>
                </a:lnTo>
                <a:lnTo>
                  <a:pt x="178" y="233"/>
                </a:lnTo>
                <a:lnTo>
                  <a:pt x="180" y="255"/>
                </a:lnTo>
                <a:lnTo>
                  <a:pt x="181" y="280"/>
                </a:lnTo>
                <a:lnTo>
                  <a:pt x="182" y="295"/>
                </a:lnTo>
                <a:lnTo>
                  <a:pt x="184" y="318"/>
                </a:lnTo>
                <a:lnTo>
                  <a:pt x="185" y="341"/>
                </a:lnTo>
                <a:lnTo>
                  <a:pt x="187" y="357"/>
                </a:lnTo>
                <a:lnTo>
                  <a:pt x="188" y="380"/>
                </a:lnTo>
                <a:lnTo>
                  <a:pt x="188" y="404"/>
                </a:lnTo>
                <a:lnTo>
                  <a:pt x="190" y="418"/>
                </a:lnTo>
                <a:lnTo>
                  <a:pt x="191" y="427"/>
                </a:lnTo>
                <a:lnTo>
                  <a:pt x="192" y="450"/>
                </a:lnTo>
                <a:lnTo>
                  <a:pt x="194" y="465"/>
                </a:lnTo>
                <a:lnTo>
                  <a:pt x="195" y="481"/>
                </a:lnTo>
                <a:lnTo>
                  <a:pt x="197" y="488"/>
                </a:lnTo>
                <a:lnTo>
                  <a:pt x="198" y="497"/>
                </a:lnTo>
                <a:lnTo>
                  <a:pt x="200" y="497"/>
                </a:lnTo>
                <a:lnTo>
                  <a:pt x="201" y="504"/>
                </a:lnTo>
                <a:lnTo>
                  <a:pt x="202" y="513"/>
                </a:lnTo>
                <a:lnTo>
                  <a:pt x="204" y="513"/>
                </a:lnTo>
                <a:lnTo>
                  <a:pt x="205" y="513"/>
                </a:lnTo>
                <a:lnTo>
                  <a:pt x="207" y="513"/>
                </a:lnTo>
                <a:lnTo>
                  <a:pt x="208" y="513"/>
                </a:lnTo>
                <a:lnTo>
                  <a:pt x="210" y="497"/>
                </a:lnTo>
                <a:lnTo>
                  <a:pt x="211" y="497"/>
                </a:lnTo>
                <a:lnTo>
                  <a:pt x="212" y="481"/>
                </a:lnTo>
                <a:lnTo>
                  <a:pt x="214" y="473"/>
                </a:lnTo>
                <a:lnTo>
                  <a:pt x="215" y="458"/>
                </a:lnTo>
                <a:lnTo>
                  <a:pt x="217" y="450"/>
                </a:lnTo>
                <a:lnTo>
                  <a:pt x="218" y="427"/>
                </a:lnTo>
                <a:lnTo>
                  <a:pt x="220" y="418"/>
                </a:lnTo>
                <a:lnTo>
                  <a:pt x="221" y="404"/>
                </a:lnTo>
                <a:lnTo>
                  <a:pt x="222" y="388"/>
                </a:lnTo>
                <a:lnTo>
                  <a:pt x="222" y="364"/>
                </a:lnTo>
                <a:lnTo>
                  <a:pt x="224" y="341"/>
                </a:lnTo>
                <a:lnTo>
                  <a:pt x="225" y="325"/>
                </a:lnTo>
                <a:lnTo>
                  <a:pt x="227" y="310"/>
                </a:lnTo>
                <a:lnTo>
                  <a:pt x="228" y="287"/>
                </a:lnTo>
                <a:lnTo>
                  <a:pt x="230" y="264"/>
                </a:lnTo>
                <a:lnTo>
                  <a:pt x="231" y="248"/>
                </a:lnTo>
                <a:lnTo>
                  <a:pt x="232" y="217"/>
                </a:lnTo>
                <a:lnTo>
                  <a:pt x="234" y="201"/>
                </a:lnTo>
                <a:lnTo>
                  <a:pt x="235" y="178"/>
                </a:lnTo>
                <a:lnTo>
                  <a:pt x="237" y="163"/>
                </a:lnTo>
                <a:lnTo>
                  <a:pt x="238" y="140"/>
                </a:lnTo>
                <a:lnTo>
                  <a:pt x="240" y="124"/>
                </a:lnTo>
                <a:lnTo>
                  <a:pt x="240" y="108"/>
                </a:lnTo>
                <a:lnTo>
                  <a:pt x="241" y="85"/>
                </a:lnTo>
                <a:lnTo>
                  <a:pt x="242" y="78"/>
                </a:lnTo>
                <a:lnTo>
                  <a:pt x="244" y="63"/>
                </a:lnTo>
                <a:lnTo>
                  <a:pt x="245" y="47"/>
                </a:lnTo>
                <a:lnTo>
                  <a:pt x="247" y="38"/>
                </a:lnTo>
                <a:lnTo>
                  <a:pt x="248" y="31"/>
                </a:lnTo>
                <a:lnTo>
                  <a:pt x="250" y="15"/>
                </a:lnTo>
                <a:lnTo>
                  <a:pt x="251" y="15"/>
                </a:lnTo>
                <a:lnTo>
                  <a:pt x="252" y="8"/>
                </a:lnTo>
                <a:lnTo>
                  <a:pt x="254" y="8"/>
                </a:lnTo>
                <a:lnTo>
                  <a:pt x="255" y="8"/>
                </a:lnTo>
                <a:lnTo>
                  <a:pt x="257" y="8"/>
                </a:lnTo>
                <a:lnTo>
                  <a:pt x="258" y="8"/>
                </a:lnTo>
                <a:lnTo>
                  <a:pt x="260" y="15"/>
                </a:lnTo>
                <a:lnTo>
                  <a:pt x="261" y="24"/>
                </a:lnTo>
                <a:lnTo>
                  <a:pt x="262" y="31"/>
                </a:lnTo>
                <a:lnTo>
                  <a:pt x="264" y="31"/>
                </a:lnTo>
                <a:lnTo>
                  <a:pt x="265" y="47"/>
                </a:lnTo>
                <a:lnTo>
                  <a:pt x="267" y="63"/>
                </a:lnTo>
                <a:lnTo>
                  <a:pt x="268" y="70"/>
                </a:lnTo>
                <a:lnTo>
                  <a:pt x="270" y="85"/>
                </a:lnTo>
                <a:lnTo>
                  <a:pt x="271" y="101"/>
                </a:lnTo>
                <a:lnTo>
                  <a:pt x="272" y="117"/>
                </a:lnTo>
                <a:lnTo>
                  <a:pt x="274" y="133"/>
                </a:lnTo>
                <a:lnTo>
                  <a:pt x="274" y="155"/>
                </a:lnTo>
                <a:lnTo>
                  <a:pt x="275" y="178"/>
                </a:lnTo>
                <a:lnTo>
                  <a:pt x="277" y="194"/>
                </a:lnTo>
                <a:lnTo>
                  <a:pt x="278" y="217"/>
                </a:lnTo>
                <a:lnTo>
                  <a:pt x="280" y="233"/>
                </a:lnTo>
                <a:lnTo>
                  <a:pt x="281" y="255"/>
                </a:lnTo>
                <a:lnTo>
                  <a:pt x="282" y="287"/>
                </a:lnTo>
                <a:lnTo>
                  <a:pt x="284" y="303"/>
                </a:lnTo>
                <a:lnTo>
                  <a:pt x="285" y="318"/>
                </a:lnTo>
                <a:lnTo>
                  <a:pt x="287" y="341"/>
                </a:lnTo>
                <a:lnTo>
                  <a:pt x="288" y="364"/>
                </a:lnTo>
                <a:lnTo>
                  <a:pt x="290" y="388"/>
                </a:lnTo>
                <a:lnTo>
                  <a:pt x="291" y="404"/>
                </a:lnTo>
                <a:lnTo>
                  <a:pt x="291" y="418"/>
                </a:lnTo>
                <a:lnTo>
                  <a:pt x="292" y="434"/>
                </a:lnTo>
                <a:lnTo>
                  <a:pt x="294" y="450"/>
                </a:lnTo>
                <a:lnTo>
                  <a:pt x="295" y="458"/>
                </a:lnTo>
                <a:lnTo>
                  <a:pt x="297" y="473"/>
                </a:lnTo>
                <a:lnTo>
                  <a:pt x="298" y="488"/>
                </a:lnTo>
                <a:lnTo>
                  <a:pt x="300" y="488"/>
                </a:lnTo>
                <a:lnTo>
                  <a:pt x="301" y="497"/>
                </a:lnTo>
                <a:lnTo>
                  <a:pt x="302" y="513"/>
                </a:lnTo>
                <a:lnTo>
                  <a:pt x="304" y="513"/>
                </a:lnTo>
                <a:lnTo>
                  <a:pt x="305" y="520"/>
                </a:lnTo>
                <a:lnTo>
                  <a:pt x="307" y="513"/>
                </a:lnTo>
                <a:lnTo>
                  <a:pt x="308" y="513"/>
                </a:lnTo>
                <a:lnTo>
                  <a:pt x="308" y="504"/>
                </a:lnTo>
                <a:lnTo>
                  <a:pt x="310" y="504"/>
                </a:lnTo>
                <a:lnTo>
                  <a:pt x="311" y="497"/>
                </a:lnTo>
                <a:lnTo>
                  <a:pt x="312" y="497"/>
                </a:lnTo>
                <a:lnTo>
                  <a:pt x="314" y="473"/>
                </a:lnTo>
                <a:lnTo>
                  <a:pt x="315" y="473"/>
                </a:lnTo>
                <a:lnTo>
                  <a:pt x="317" y="450"/>
                </a:lnTo>
                <a:lnTo>
                  <a:pt x="318" y="443"/>
                </a:lnTo>
                <a:lnTo>
                  <a:pt x="320" y="427"/>
                </a:lnTo>
                <a:lnTo>
                  <a:pt x="321" y="418"/>
                </a:lnTo>
                <a:lnTo>
                  <a:pt x="322" y="388"/>
                </a:lnTo>
                <a:lnTo>
                  <a:pt x="324" y="380"/>
                </a:lnTo>
                <a:lnTo>
                  <a:pt x="325" y="357"/>
                </a:lnTo>
                <a:lnTo>
                  <a:pt x="325" y="341"/>
                </a:lnTo>
                <a:lnTo>
                  <a:pt x="327" y="318"/>
                </a:lnTo>
                <a:lnTo>
                  <a:pt x="328" y="303"/>
                </a:lnTo>
                <a:lnTo>
                  <a:pt x="330" y="271"/>
                </a:lnTo>
                <a:lnTo>
                  <a:pt x="331" y="248"/>
                </a:lnTo>
                <a:lnTo>
                  <a:pt x="332" y="225"/>
                </a:lnTo>
                <a:lnTo>
                  <a:pt x="334" y="217"/>
                </a:lnTo>
                <a:lnTo>
                  <a:pt x="335" y="194"/>
                </a:lnTo>
                <a:lnTo>
                  <a:pt x="337" y="171"/>
                </a:lnTo>
                <a:lnTo>
                  <a:pt x="338" y="147"/>
                </a:lnTo>
                <a:lnTo>
                  <a:pt x="340" y="133"/>
                </a:lnTo>
                <a:lnTo>
                  <a:pt x="341" y="108"/>
                </a:lnTo>
                <a:lnTo>
                  <a:pt x="341" y="101"/>
                </a:lnTo>
                <a:lnTo>
                  <a:pt x="342" y="78"/>
                </a:lnTo>
                <a:lnTo>
                  <a:pt x="344" y="70"/>
                </a:lnTo>
                <a:lnTo>
                  <a:pt x="345" y="54"/>
                </a:lnTo>
                <a:lnTo>
                  <a:pt x="347" y="38"/>
                </a:lnTo>
                <a:lnTo>
                  <a:pt x="348" y="38"/>
                </a:lnTo>
                <a:lnTo>
                  <a:pt x="350" y="24"/>
                </a:lnTo>
                <a:lnTo>
                  <a:pt x="351" y="15"/>
                </a:lnTo>
                <a:lnTo>
                  <a:pt x="352" y="8"/>
                </a:lnTo>
                <a:lnTo>
                  <a:pt x="354" y="8"/>
                </a:lnTo>
                <a:lnTo>
                  <a:pt x="355" y="8"/>
                </a:lnTo>
                <a:lnTo>
                  <a:pt x="357" y="8"/>
                </a:lnTo>
                <a:lnTo>
                  <a:pt x="358" y="0"/>
                </a:lnTo>
                <a:lnTo>
                  <a:pt x="358" y="8"/>
                </a:lnTo>
                <a:lnTo>
                  <a:pt x="360" y="8"/>
                </a:lnTo>
                <a:lnTo>
                  <a:pt x="361" y="8"/>
                </a:lnTo>
                <a:lnTo>
                  <a:pt x="362" y="31"/>
                </a:lnTo>
                <a:lnTo>
                  <a:pt x="364" y="24"/>
                </a:lnTo>
                <a:lnTo>
                  <a:pt x="365" y="38"/>
                </a:lnTo>
                <a:lnTo>
                  <a:pt x="367" y="47"/>
                </a:lnTo>
                <a:lnTo>
                  <a:pt x="368" y="63"/>
                </a:lnTo>
                <a:lnTo>
                  <a:pt x="370" y="78"/>
                </a:lnTo>
                <a:lnTo>
                  <a:pt x="371" y="101"/>
                </a:lnTo>
                <a:lnTo>
                  <a:pt x="372" y="108"/>
                </a:lnTo>
                <a:lnTo>
                  <a:pt x="374" y="124"/>
                </a:lnTo>
                <a:lnTo>
                  <a:pt x="375" y="147"/>
                </a:lnTo>
                <a:lnTo>
                  <a:pt x="375" y="163"/>
                </a:lnTo>
                <a:lnTo>
                  <a:pt x="377" y="187"/>
                </a:lnTo>
                <a:lnTo>
                  <a:pt x="378" y="201"/>
                </a:lnTo>
                <a:lnTo>
                  <a:pt x="380" y="225"/>
                </a:lnTo>
                <a:lnTo>
                  <a:pt x="381" y="241"/>
                </a:lnTo>
                <a:lnTo>
                  <a:pt x="382" y="271"/>
                </a:lnTo>
                <a:lnTo>
                  <a:pt x="384" y="295"/>
                </a:lnTo>
                <a:lnTo>
                  <a:pt x="385" y="318"/>
                </a:lnTo>
                <a:lnTo>
                  <a:pt x="387" y="341"/>
                </a:lnTo>
                <a:lnTo>
                  <a:pt x="388" y="357"/>
                </a:lnTo>
                <a:lnTo>
                  <a:pt x="390" y="380"/>
                </a:lnTo>
                <a:lnTo>
                  <a:pt x="391" y="395"/>
                </a:lnTo>
                <a:lnTo>
                  <a:pt x="392" y="418"/>
                </a:lnTo>
                <a:lnTo>
                  <a:pt x="392" y="434"/>
                </a:lnTo>
                <a:lnTo>
                  <a:pt x="394" y="450"/>
                </a:lnTo>
                <a:lnTo>
                  <a:pt x="395" y="458"/>
                </a:lnTo>
                <a:lnTo>
                  <a:pt x="397" y="473"/>
                </a:lnTo>
                <a:lnTo>
                  <a:pt x="398" y="488"/>
                </a:lnTo>
                <a:lnTo>
                  <a:pt x="400" y="497"/>
                </a:lnTo>
                <a:lnTo>
                  <a:pt x="401" y="497"/>
                </a:lnTo>
                <a:lnTo>
                  <a:pt x="402" y="504"/>
                </a:lnTo>
                <a:lnTo>
                  <a:pt x="404" y="513"/>
                </a:lnTo>
                <a:lnTo>
                  <a:pt x="405" y="513"/>
                </a:lnTo>
                <a:lnTo>
                  <a:pt x="407" y="520"/>
                </a:lnTo>
                <a:lnTo>
                  <a:pt x="408" y="513"/>
                </a:lnTo>
                <a:lnTo>
                  <a:pt x="410" y="520"/>
                </a:lnTo>
                <a:lnTo>
                  <a:pt x="410" y="504"/>
                </a:lnTo>
                <a:lnTo>
                  <a:pt x="411" y="497"/>
                </a:lnTo>
                <a:lnTo>
                  <a:pt x="412" y="497"/>
                </a:lnTo>
                <a:lnTo>
                  <a:pt x="414" y="488"/>
                </a:lnTo>
                <a:lnTo>
                  <a:pt x="415" y="473"/>
                </a:lnTo>
                <a:lnTo>
                  <a:pt x="417" y="465"/>
                </a:lnTo>
                <a:lnTo>
                  <a:pt x="418" y="450"/>
                </a:lnTo>
                <a:lnTo>
                  <a:pt x="420" y="443"/>
                </a:lnTo>
                <a:lnTo>
                  <a:pt x="421" y="427"/>
                </a:lnTo>
                <a:lnTo>
                  <a:pt x="422" y="411"/>
                </a:lnTo>
                <a:lnTo>
                  <a:pt x="424" y="388"/>
                </a:lnTo>
                <a:lnTo>
                  <a:pt x="425" y="373"/>
                </a:lnTo>
                <a:lnTo>
                  <a:pt x="427" y="350"/>
                </a:lnTo>
                <a:lnTo>
                  <a:pt x="427" y="334"/>
                </a:lnTo>
                <a:lnTo>
                  <a:pt x="428" y="303"/>
                </a:lnTo>
                <a:lnTo>
                  <a:pt x="430" y="287"/>
                </a:lnTo>
                <a:lnTo>
                  <a:pt x="431" y="264"/>
                </a:lnTo>
                <a:lnTo>
                  <a:pt x="432" y="248"/>
                </a:lnTo>
                <a:lnTo>
                  <a:pt x="434" y="225"/>
                </a:lnTo>
                <a:lnTo>
                  <a:pt x="435" y="225"/>
                </a:lnTo>
                <a:lnTo>
                  <a:pt x="437" y="210"/>
                </a:lnTo>
                <a:lnTo>
                  <a:pt x="438" y="187"/>
                </a:lnTo>
                <a:lnTo>
                  <a:pt x="440" y="171"/>
                </a:lnTo>
                <a:lnTo>
                  <a:pt x="441" y="155"/>
                </a:lnTo>
                <a:lnTo>
                  <a:pt x="442" y="140"/>
                </a:lnTo>
                <a:lnTo>
                  <a:pt x="444" y="117"/>
                </a:lnTo>
                <a:lnTo>
                  <a:pt x="444" y="101"/>
                </a:lnTo>
                <a:lnTo>
                  <a:pt x="445" y="93"/>
                </a:lnTo>
                <a:lnTo>
                  <a:pt x="447" y="70"/>
                </a:lnTo>
                <a:lnTo>
                  <a:pt x="448" y="63"/>
                </a:lnTo>
                <a:lnTo>
                  <a:pt x="450" y="47"/>
                </a:lnTo>
                <a:lnTo>
                  <a:pt x="451" y="38"/>
                </a:lnTo>
                <a:lnTo>
                  <a:pt x="452" y="31"/>
                </a:lnTo>
                <a:lnTo>
                  <a:pt x="454" y="24"/>
                </a:lnTo>
                <a:lnTo>
                  <a:pt x="455" y="24"/>
                </a:lnTo>
                <a:lnTo>
                  <a:pt x="457" y="15"/>
                </a:lnTo>
                <a:lnTo>
                  <a:pt x="458" y="15"/>
                </a:lnTo>
                <a:lnTo>
                  <a:pt x="460" y="24"/>
                </a:lnTo>
                <a:lnTo>
                  <a:pt x="461" y="24"/>
                </a:lnTo>
                <a:lnTo>
                  <a:pt x="462" y="31"/>
                </a:lnTo>
                <a:lnTo>
                  <a:pt x="464" y="38"/>
                </a:lnTo>
                <a:lnTo>
                  <a:pt x="465" y="47"/>
                </a:lnTo>
                <a:lnTo>
                  <a:pt x="467" y="54"/>
                </a:lnTo>
                <a:lnTo>
                  <a:pt x="468" y="70"/>
                </a:lnTo>
                <a:lnTo>
                  <a:pt x="470" y="78"/>
                </a:lnTo>
                <a:lnTo>
                  <a:pt x="471" y="93"/>
                </a:lnTo>
                <a:lnTo>
                  <a:pt x="472" y="101"/>
                </a:lnTo>
                <a:lnTo>
                  <a:pt x="474" y="117"/>
                </a:lnTo>
                <a:lnTo>
                  <a:pt x="475" y="140"/>
                </a:lnTo>
                <a:lnTo>
                  <a:pt x="477" y="163"/>
                </a:lnTo>
                <a:lnTo>
                  <a:pt x="478" y="178"/>
                </a:lnTo>
                <a:lnTo>
                  <a:pt x="478" y="187"/>
                </a:lnTo>
                <a:lnTo>
                  <a:pt x="480" y="217"/>
                </a:lnTo>
                <a:lnTo>
                  <a:pt x="481" y="233"/>
                </a:lnTo>
                <a:lnTo>
                  <a:pt x="482" y="255"/>
                </a:lnTo>
                <a:lnTo>
                  <a:pt x="484" y="271"/>
                </a:lnTo>
                <a:lnTo>
                  <a:pt x="485" y="295"/>
                </a:lnTo>
                <a:lnTo>
                  <a:pt x="487" y="318"/>
                </a:lnTo>
                <a:lnTo>
                  <a:pt x="488" y="341"/>
                </a:lnTo>
                <a:lnTo>
                  <a:pt x="490" y="364"/>
                </a:lnTo>
                <a:lnTo>
                  <a:pt x="491" y="380"/>
                </a:lnTo>
                <a:lnTo>
                  <a:pt x="492" y="395"/>
                </a:lnTo>
                <a:lnTo>
                  <a:pt x="494" y="411"/>
                </a:lnTo>
                <a:lnTo>
                  <a:pt x="494" y="427"/>
                </a:lnTo>
                <a:lnTo>
                  <a:pt x="495" y="443"/>
                </a:lnTo>
                <a:lnTo>
                  <a:pt x="497" y="458"/>
                </a:lnTo>
                <a:lnTo>
                  <a:pt x="498" y="473"/>
                </a:lnTo>
                <a:lnTo>
                  <a:pt x="500" y="481"/>
                </a:lnTo>
                <a:lnTo>
                  <a:pt x="501" y="488"/>
                </a:lnTo>
                <a:lnTo>
                  <a:pt x="502" y="504"/>
                </a:lnTo>
                <a:lnTo>
                  <a:pt x="504" y="497"/>
                </a:lnTo>
                <a:lnTo>
                  <a:pt x="505" y="513"/>
                </a:lnTo>
                <a:lnTo>
                  <a:pt x="507" y="513"/>
                </a:lnTo>
                <a:lnTo>
                  <a:pt x="508" y="513"/>
                </a:lnTo>
                <a:lnTo>
                  <a:pt x="510" y="513"/>
                </a:lnTo>
                <a:lnTo>
                  <a:pt x="511" y="513"/>
                </a:lnTo>
                <a:lnTo>
                  <a:pt x="511" y="504"/>
                </a:lnTo>
                <a:lnTo>
                  <a:pt x="512" y="497"/>
                </a:lnTo>
                <a:lnTo>
                  <a:pt x="514" y="497"/>
                </a:lnTo>
                <a:lnTo>
                  <a:pt x="515" y="488"/>
                </a:lnTo>
                <a:lnTo>
                  <a:pt x="517" y="465"/>
                </a:lnTo>
                <a:lnTo>
                  <a:pt x="518" y="465"/>
                </a:lnTo>
                <a:lnTo>
                  <a:pt x="520" y="458"/>
                </a:lnTo>
                <a:lnTo>
                  <a:pt x="521" y="434"/>
                </a:lnTo>
                <a:lnTo>
                  <a:pt x="522" y="427"/>
                </a:lnTo>
                <a:lnTo>
                  <a:pt x="524" y="404"/>
                </a:lnTo>
                <a:lnTo>
                  <a:pt x="525" y="388"/>
                </a:lnTo>
                <a:lnTo>
                  <a:pt x="527" y="364"/>
                </a:lnTo>
                <a:lnTo>
                  <a:pt x="528" y="350"/>
                </a:lnTo>
                <a:lnTo>
                  <a:pt x="528" y="325"/>
                </a:lnTo>
                <a:lnTo>
                  <a:pt x="530" y="303"/>
                </a:lnTo>
                <a:lnTo>
                  <a:pt x="531" y="287"/>
                </a:lnTo>
                <a:lnTo>
                  <a:pt x="532" y="255"/>
                </a:lnTo>
                <a:lnTo>
                  <a:pt x="534" y="241"/>
                </a:lnTo>
                <a:lnTo>
                  <a:pt x="535" y="217"/>
                </a:lnTo>
                <a:lnTo>
                  <a:pt x="537" y="201"/>
                </a:lnTo>
                <a:lnTo>
                  <a:pt x="538" y="178"/>
                </a:lnTo>
                <a:lnTo>
                  <a:pt x="540" y="163"/>
                </a:lnTo>
                <a:lnTo>
                  <a:pt x="541" y="140"/>
                </a:lnTo>
                <a:lnTo>
                  <a:pt x="542" y="124"/>
                </a:lnTo>
                <a:lnTo>
                  <a:pt x="544" y="108"/>
                </a:lnTo>
                <a:lnTo>
                  <a:pt x="545" y="93"/>
                </a:lnTo>
                <a:lnTo>
                  <a:pt x="545" y="78"/>
                </a:lnTo>
                <a:lnTo>
                  <a:pt x="547" y="63"/>
                </a:lnTo>
                <a:lnTo>
                  <a:pt x="548" y="47"/>
                </a:lnTo>
                <a:lnTo>
                  <a:pt x="550" y="38"/>
                </a:lnTo>
                <a:lnTo>
                  <a:pt x="551" y="31"/>
                </a:lnTo>
                <a:lnTo>
                  <a:pt x="552" y="24"/>
                </a:lnTo>
                <a:lnTo>
                  <a:pt x="554" y="24"/>
                </a:lnTo>
                <a:lnTo>
                  <a:pt x="555" y="15"/>
                </a:lnTo>
                <a:lnTo>
                  <a:pt x="557" y="15"/>
                </a:lnTo>
                <a:lnTo>
                  <a:pt x="558" y="15"/>
                </a:lnTo>
                <a:lnTo>
                  <a:pt x="560" y="15"/>
                </a:lnTo>
                <a:lnTo>
                  <a:pt x="561" y="15"/>
                </a:lnTo>
                <a:lnTo>
                  <a:pt x="562" y="24"/>
                </a:lnTo>
                <a:lnTo>
                  <a:pt x="562" y="31"/>
                </a:lnTo>
                <a:lnTo>
                  <a:pt x="564" y="38"/>
                </a:lnTo>
                <a:lnTo>
                  <a:pt x="565" y="47"/>
                </a:lnTo>
                <a:lnTo>
                  <a:pt x="567" y="54"/>
                </a:lnTo>
                <a:lnTo>
                  <a:pt x="568" y="70"/>
                </a:lnTo>
                <a:lnTo>
                  <a:pt x="570" y="78"/>
                </a:lnTo>
                <a:lnTo>
                  <a:pt x="571" y="93"/>
                </a:lnTo>
                <a:lnTo>
                  <a:pt x="572" y="108"/>
                </a:lnTo>
                <a:lnTo>
                  <a:pt x="574" y="124"/>
                </a:lnTo>
                <a:lnTo>
                  <a:pt x="575" y="140"/>
                </a:lnTo>
                <a:lnTo>
                  <a:pt x="577" y="163"/>
                </a:lnTo>
                <a:lnTo>
                  <a:pt x="578" y="178"/>
                </a:lnTo>
                <a:lnTo>
                  <a:pt x="580" y="194"/>
                </a:lnTo>
                <a:lnTo>
                  <a:pt x="580" y="217"/>
                </a:lnTo>
                <a:lnTo>
                  <a:pt x="581" y="241"/>
                </a:lnTo>
                <a:lnTo>
                  <a:pt x="582" y="264"/>
                </a:lnTo>
                <a:lnTo>
                  <a:pt x="584" y="280"/>
                </a:lnTo>
                <a:lnTo>
                  <a:pt x="585" y="295"/>
                </a:lnTo>
                <a:lnTo>
                  <a:pt x="587" y="318"/>
                </a:lnTo>
                <a:lnTo>
                  <a:pt x="588" y="334"/>
                </a:lnTo>
                <a:lnTo>
                  <a:pt x="590" y="357"/>
                </a:lnTo>
                <a:lnTo>
                  <a:pt x="591" y="373"/>
                </a:lnTo>
                <a:lnTo>
                  <a:pt x="592" y="388"/>
                </a:lnTo>
                <a:lnTo>
                  <a:pt x="594" y="411"/>
                </a:lnTo>
                <a:lnTo>
                  <a:pt x="595" y="434"/>
                </a:lnTo>
                <a:lnTo>
                  <a:pt x="597" y="443"/>
                </a:lnTo>
                <a:lnTo>
                  <a:pt x="597" y="458"/>
                </a:lnTo>
                <a:lnTo>
                  <a:pt x="598" y="465"/>
                </a:lnTo>
                <a:lnTo>
                  <a:pt x="600" y="488"/>
                </a:lnTo>
                <a:lnTo>
                  <a:pt x="601" y="497"/>
                </a:lnTo>
                <a:lnTo>
                  <a:pt x="602" y="504"/>
                </a:lnTo>
                <a:lnTo>
                  <a:pt x="604" y="504"/>
                </a:lnTo>
                <a:lnTo>
                  <a:pt x="605" y="513"/>
                </a:lnTo>
                <a:lnTo>
                  <a:pt x="607" y="520"/>
                </a:lnTo>
                <a:lnTo>
                  <a:pt x="608" y="520"/>
                </a:lnTo>
                <a:lnTo>
                  <a:pt x="610" y="520"/>
                </a:lnTo>
                <a:lnTo>
                  <a:pt x="611" y="520"/>
                </a:lnTo>
                <a:lnTo>
                  <a:pt x="612" y="520"/>
                </a:lnTo>
                <a:lnTo>
                  <a:pt x="614" y="513"/>
                </a:lnTo>
                <a:lnTo>
                  <a:pt x="615" y="497"/>
                </a:lnTo>
                <a:lnTo>
                  <a:pt x="617" y="497"/>
                </a:lnTo>
                <a:lnTo>
                  <a:pt x="618" y="488"/>
                </a:lnTo>
                <a:lnTo>
                  <a:pt x="620" y="473"/>
                </a:lnTo>
                <a:lnTo>
                  <a:pt x="621" y="465"/>
                </a:lnTo>
                <a:lnTo>
                  <a:pt x="622" y="450"/>
                </a:lnTo>
                <a:lnTo>
                  <a:pt x="624" y="434"/>
                </a:lnTo>
                <a:lnTo>
                  <a:pt x="625" y="418"/>
                </a:lnTo>
                <a:lnTo>
                  <a:pt x="627" y="395"/>
                </a:lnTo>
                <a:lnTo>
                  <a:pt x="628" y="380"/>
                </a:lnTo>
                <a:lnTo>
                  <a:pt x="630" y="357"/>
                </a:lnTo>
                <a:lnTo>
                  <a:pt x="630" y="334"/>
                </a:lnTo>
                <a:lnTo>
                  <a:pt x="631" y="318"/>
                </a:lnTo>
                <a:lnTo>
                  <a:pt x="632" y="295"/>
                </a:lnTo>
                <a:lnTo>
                  <a:pt x="634" y="271"/>
                </a:lnTo>
                <a:lnTo>
                  <a:pt x="635" y="248"/>
                </a:lnTo>
                <a:lnTo>
                  <a:pt x="637" y="233"/>
                </a:lnTo>
                <a:lnTo>
                  <a:pt x="638" y="210"/>
                </a:lnTo>
                <a:lnTo>
                  <a:pt x="640" y="187"/>
                </a:lnTo>
                <a:lnTo>
                  <a:pt x="641" y="171"/>
                </a:lnTo>
                <a:lnTo>
                  <a:pt x="642" y="147"/>
                </a:lnTo>
                <a:lnTo>
                  <a:pt x="644" y="133"/>
                </a:lnTo>
                <a:lnTo>
                  <a:pt x="645" y="108"/>
                </a:lnTo>
                <a:lnTo>
                  <a:pt x="647" y="93"/>
                </a:lnTo>
                <a:lnTo>
                  <a:pt x="647" y="78"/>
                </a:lnTo>
                <a:lnTo>
                  <a:pt x="648" y="63"/>
                </a:lnTo>
                <a:lnTo>
                  <a:pt x="650" y="54"/>
                </a:lnTo>
                <a:lnTo>
                  <a:pt x="651" y="47"/>
                </a:lnTo>
                <a:lnTo>
                  <a:pt x="652" y="31"/>
                </a:lnTo>
                <a:lnTo>
                  <a:pt x="654" y="24"/>
                </a:lnTo>
                <a:lnTo>
                  <a:pt x="655" y="15"/>
                </a:lnTo>
                <a:lnTo>
                  <a:pt x="657" y="15"/>
                </a:lnTo>
                <a:lnTo>
                  <a:pt x="658" y="15"/>
                </a:lnTo>
                <a:lnTo>
                  <a:pt x="660" y="8"/>
                </a:lnTo>
                <a:lnTo>
                  <a:pt x="661" y="8"/>
                </a:lnTo>
                <a:lnTo>
                  <a:pt x="662" y="15"/>
                </a:lnTo>
                <a:lnTo>
                  <a:pt x="664" y="15"/>
                </a:lnTo>
                <a:lnTo>
                  <a:pt x="665" y="24"/>
                </a:lnTo>
                <a:lnTo>
                  <a:pt x="667" y="31"/>
                </a:lnTo>
              </a:path>
            </a:pathLst>
          </a:custGeom>
          <a:noFill/>
          <a:ln w="19050" cap="rnd" cmpd="sng">
            <a:solidFill>
              <a:srgbClr val="00008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824288" y="2351088"/>
            <a:ext cx="59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6545263" y="815975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Electric field</a:t>
            </a:r>
          </a:p>
          <a:p>
            <a:r>
              <a:rPr lang="en-US" altLang="en-US"/>
              <a:t>amplitude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7835900" y="1204913"/>
            <a:ext cx="1588" cy="1263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4227514" y="2374900"/>
            <a:ext cx="363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5" name="Freeform 9"/>
          <p:cNvSpPr>
            <a:spLocks/>
          </p:cNvSpPr>
          <p:nvPr/>
        </p:nvSpPr>
        <p:spPr bwMode="auto">
          <a:xfrm>
            <a:off x="4768850" y="1400175"/>
            <a:ext cx="762000" cy="1976438"/>
          </a:xfrm>
          <a:custGeom>
            <a:avLst/>
            <a:gdLst>
              <a:gd name="T0" fmla="*/ 8 w 669"/>
              <a:gd name="T1" fmla="*/ 93 h 520"/>
              <a:gd name="T2" fmla="*/ 20 w 669"/>
              <a:gd name="T3" fmla="*/ 7 h 520"/>
              <a:gd name="T4" fmla="*/ 31 w 669"/>
              <a:gd name="T5" fmla="*/ 23 h 520"/>
              <a:gd name="T6" fmla="*/ 42 w 669"/>
              <a:gd name="T7" fmla="*/ 125 h 520"/>
              <a:gd name="T8" fmla="*/ 52 w 669"/>
              <a:gd name="T9" fmla="*/ 302 h 520"/>
              <a:gd name="T10" fmla="*/ 62 w 669"/>
              <a:gd name="T11" fmla="*/ 450 h 520"/>
              <a:gd name="T12" fmla="*/ 74 w 669"/>
              <a:gd name="T13" fmla="*/ 496 h 520"/>
              <a:gd name="T14" fmla="*/ 85 w 669"/>
              <a:gd name="T15" fmla="*/ 450 h 520"/>
              <a:gd name="T16" fmla="*/ 95 w 669"/>
              <a:gd name="T17" fmla="*/ 302 h 520"/>
              <a:gd name="T18" fmla="*/ 107 w 669"/>
              <a:gd name="T19" fmla="*/ 132 h 520"/>
              <a:gd name="T20" fmla="*/ 117 w 669"/>
              <a:gd name="T21" fmla="*/ 23 h 520"/>
              <a:gd name="T22" fmla="*/ 128 w 669"/>
              <a:gd name="T23" fmla="*/ 16 h 520"/>
              <a:gd name="T24" fmla="*/ 140 w 669"/>
              <a:gd name="T25" fmla="*/ 100 h 520"/>
              <a:gd name="T26" fmla="*/ 150 w 669"/>
              <a:gd name="T27" fmla="*/ 263 h 520"/>
              <a:gd name="T28" fmla="*/ 161 w 669"/>
              <a:gd name="T29" fmla="*/ 410 h 520"/>
              <a:gd name="T30" fmla="*/ 171 w 669"/>
              <a:gd name="T31" fmla="*/ 496 h 520"/>
              <a:gd name="T32" fmla="*/ 182 w 669"/>
              <a:gd name="T33" fmla="*/ 480 h 520"/>
              <a:gd name="T34" fmla="*/ 194 w 669"/>
              <a:gd name="T35" fmla="*/ 380 h 520"/>
              <a:gd name="T36" fmla="*/ 204 w 669"/>
              <a:gd name="T37" fmla="*/ 202 h 520"/>
              <a:gd name="T38" fmla="*/ 214 w 669"/>
              <a:gd name="T39" fmla="*/ 55 h 520"/>
              <a:gd name="T40" fmla="*/ 225 w 669"/>
              <a:gd name="T41" fmla="*/ 0 h 520"/>
              <a:gd name="T42" fmla="*/ 237 w 669"/>
              <a:gd name="T43" fmla="*/ 55 h 520"/>
              <a:gd name="T44" fmla="*/ 247 w 669"/>
              <a:gd name="T45" fmla="*/ 186 h 520"/>
              <a:gd name="T46" fmla="*/ 258 w 669"/>
              <a:gd name="T47" fmla="*/ 349 h 520"/>
              <a:gd name="T48" fmla="*/ 268 w 669"/>
              <a:gd name="T49" fmla="*/ 473 h 520"/>
              <a:gd name="T50" fmla="*/ 280 w 669"/>
              <a:gd name="T51" fmla="*/ 512 h 520"/>
              <a:gd name="T52" fmla="*/ 290 w 669"/>
              <a:gd name="T53" fmla="*/ 435 h 520"/>
              <a:gd name="T54" fmla="*/ 300 w 669"/>
              <a:gd name="T55" fmla="*/ 295 h 520"/>
              <a:gd name="T56" fmla="*/ 311 w 669"/>
              <a:gd name="T57" fmla="*/ 125 h 520"/>
              <a:gd name="T58" fmla="*/ 321 w 669"/>
              <a:gd name="T59" fmla="*/ 23 h 520"/>
              <a:gd name="T60" fmla="*/ 332 w 669"/>
              <a:gd name="T61" fmla="*/ 23 h 520"/>
              <a:gd name="T62" fmla="*/ 344 w 669"/>
              <a:gd name="T63" fmla="*/ 109 h 520"/>
              <a:gd name="T64" fmla="*/ 354 w 669"/>
              <a:gd name="T65" fmla="*/ 256 h 520"/>
              <a:gd name="T66" fmla="*/ 365 w 669"/>
              <a:gd name="T67" fmla="*/ 410 h 520"/>
              <a:gd name="T68" fmla="*/ 375 w 669"/>
              <a:gd name="T69" fmla="*/ 505 h 520"/>
              <a:gd name="T70" fmla="*/ 385 w 669"/>
              <a:gd name="T71" fmla="*/ 480 h 520"/>
              <a:gd name="T72" fmla="*/ 397 w 669"/>
              <a:gd name="T73" fmla="*/ 365 h 520"/>
              <a:gd name="T74" fmla="*/ 407 w 669"/>
              <a:gd name="T75" fmla="*/ 202 h 520"/>
              <a:gd name="T76" fmla="*/ 417 w 669"/>
              <a:gd name="T77" fmla="*/ 55 h 520"/>
              <a:gd name="T78" fmla="*/ 428 w 669"/>
              <a:gd name="T79" fmla="*/ 0 h 520"/>
              <a:gd name="T80" fmla="*/ 440 w 669"/>
              <a:gd name="T81" fmla="*/ 46 h 520"/>
              <a:gd name="T82" fmla="*/ 450 w 669"/>
              <a:gd name="T83" fmla="*/ 179 h 520"/>
              <a:gd name="T84" fmla="*/ 461 w 669"/>
              <a:gd name="T85" fmla="*/ 342 h 520"/>
              <a:gd name="T86" fmla="*/ 471 w 669"/>
              <a:gd name="T87" fmla="*/ 473 h 520"/>
              <a:gd name="T88" fmla="*/ 482 w 669"/>
              <a:gd name="T89" fmla="*/ 512 h 520"/>
              <a:gd name="T90" fmla="*/ 492 w 669"/>
              <a:gd name="T91" fmla="*/ 442 h 520"/>
              <a:gd name="T92" fmla="*/ 502 w 669"/>
              <a:gd name="T93" fmla="*/ 295 h 520"/>
              <a:gd name="T94" fmla="*/ 514 w 669"/>
              <a:gd name="T95" fmla="*/ 125 h 520"/>
              <a:gd name="T96" fmla="*/ 524 w 669"/>
              <a:gd name="T97" fmla="*/ 23 h 520"/>
              <a:gd name="T98" fmla="*/ 535 w 669"/>
              <a:gd name="T99" fmla="*/ 16 h 520"/>
              <a:gd name="T100" fmla="*/ 547 w 669"/>
              <a:gd name="T101" fmla="*/ 100 h 520"/>
              <a:gd name="T102" fmla="*/ 557 w 669"/>
              <a:gd name="T103" fmla="*/ 263 h 520"/>
              <a:gd name="T104" fmla="*/ 568 w 669"/>
              <a:gd name="T105" fmla="*/ 419 h 520"/>
              <a:gd name="T106" fmla="*/ 578 w 669"/>
              <a:gd name="T107" fmla="*/ 505 h 520"/>
              <a:gd name="T108" fmla="*/ 588 w 669"/>
              <a:gd name="T109" fmla="*/ 473 h 520"/>
              <a:gd name="T110" fmla="*/ 600 w 669"/>
              <a:gd name="T111" fmla="*/ 356 h 520"/>
              <a:gd name="T112" fmla="*/ 610 w 669"/>
              <a:gd name="T113" fmla="*/ 186 h 520"/>
              <a:gd name="T114" fmla="*/ 620 w 669"/>
              <a:gd name="T115" fmla="*/ 46 h 520"/>
              <a:gd name="T116" fmla="*/ 631 w 669"/>
              <a:gd name="T117" fmla="*/ 0 h 520"/>
              <a:gd name="T118" fmla="*/ 641 w 669"/>
              <a:gd name="T119" fmla="*/ 46 h 520"/>
              <a:gd name="T120" fmla="*/ 652 w 669"/>
              <a:gd name="T121" fmla="*/ 179 h 520"/>
              <a:gd name="T122" fmla="*/ 662 w 669"/>
              <a:gd name="T123" fmla="*/ 349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9" h="520">
                <a:moveTo>
                  <a:pt x="0" y="240"/>
                </a:moveTo>
                <a:lnTo>
                  <a:pt x="1" y="217"/>
                </a:lnTo>
                <a:lnTo>
                  <a:pt x="2" y="193"/>
                </a:lnTo>
                <a:lnTo>
                  <a:pt x="4" y="170"/>
                </a:lnTo>
                <a:lnTo>
                  <a:pt x="5" y="155"/>
                </a:lnTo>
                <a:lnTo>
                  <a:pt x="7" y="125"/>
                </a:lnTo>
                <a:lnTo>
                  <a:pt x="8" y="109"/>
                </a:lnTo>
                <a:lnTo>
                  <a:pt x="8" y="93"/>
                </a:lnTo>
                <a:lnTo>
                  <a:pt x="10" y="77"/>
                </a:lnTo>
                <a:lnTo>
                  <a:pt x="11" y="62"/>
                </a:lnTo>
                <a:lnTo>
                  <a:pt x="12" y="46"/>
                </a:lnTo>
                <a:lnTo>
                  <a:pt x="14" y="39"/>
                </a:lnTo>
                <a:lnTo>
                  <a:pt x="15" y="30"/>
                </a:lnTo>
                <a:lnTo>
                  <a:pt x="17" y="16"/>
                </a:lnTo>
                <a:lnTo>
                  <a:pt x="18" y="16"/>
                </a:lnTo>
                <a:lnTo>
                  <a:pt x="20" y="7"/>
                </a:lnTo>
                <a:lnTo>
                  <a:pt x="21" y="7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7" y="7"/>
                </a:lnTo>
                <a:lnTo>
                  <a:pt x="28" y="7"/>
                </a:lnTo>
                <a:lnTo>
                  <a:pt x="30" y="16"/>
                </a:lnTo>
                <a:lnTo>
                  <a:pt x="31" y="23"/>
                </a:lnTo>
                <a:lnTo>
                  <a:pt x="32" y="39"/>
                </a:lnTo>
                <a:lnTo>
                  <a:pt x="34" y="39"/>
                </a:lnTo>
                <a:lnTo>
                  <a:pt x="35" y="62"/>
                </a:lnTo>
                <a:lnTo>
                  <a:pt x="37" y="70"/>
                </a:lnTo>
                <a:lnTo>
                  <a:pt x="38" y="77"/>
                </a:lnTo>
                <a:lnTo>
                  <a:pt x="40" y="100"/>
                </a:lnTo>
                <a:lnTo>
                  <a:pt x="41" y="116"/>
                </a:lnTo>
                <a:lnTo>
                  <a:pt x="42" y="125"/>
                </a:lnTo>
                <a:lnTo>
                  <a:pt x="42" y="155"/>
                </a:lnTo>
                <a:lnTo>
                  <a:pt x="44" y="179"/>
                </a:lnTo>
                <a:lnTo>
                  <a:pt x="45" y="193"/>
                </a:lnTo>
                <a:lnTo>
                  <a:pt x="47" y="209"/>
                </a:lnTo>
                <a:lnTo>
                  <a:pt x="48" y="233"/>
                </a:lnTo>
                <a:lnTo>
                  <a:pt x="50" y="247"/>
                </a:lnTo>
                <a:lnTo>
                  <a:pt x="51" y="279"/>
                </a:lnTo>
                <a:lnTo>
                  <a:pt x="52" y="302"/>
                </a:lnTo>
                <a:lnTo>
                  <a:pt x="54" y="317"/>
                </a:lnTo>
                <a:lnTo>
                  <a:pt x="55" y="342"/>
                </a:lnTo>
                <a:lnTo>
                  <a:pt x="57" y="356"/>
                </a:lnTo>
                <a:lnTo>
                  <a:pt x="58" y="372"/>
                </a:lnTo>
                <a:lnTo>
                  <a:pt x="60" y="396"/>
                </a:lnTo>
                <a:lnTo>
                  <a:pt x="60" y="410"/>
                </a:lnTo>
                <a:lnTo>
                  <a:pt x="61" y="435"/>
                </a:lnTo>
                <a:lnTo>
                  <a:pt x="62" y="450"/>
                </a:lnTo>
                <a:lnTo>
                  <a:pt x="64" y="457"/>
                </a:lnTo>
                <a:lnTo>
                  <a:pt x="65" y="473"/>
                </a:lnTo>
                <a:lnTo>
                  <a:pt x="67" y="480"/>
                </a:lnTo>
                <a:lnTo>
                  <a:pt x="68" y="489"/>
                </a:lnTo>
                <a:lnTo>
                  <a:pt x="70" y="496"/>
                </a:lnTo>
                <a:lnTo>
                  <a:pt x="71" y="496"/>
                </a:lnTo>
                <a:lnTo>
                  <a:pt x="72" y="496"/>
                </a:lnTo>
                <a:lnTo>
                  <a:pt x="74" y="496"/>
                </a:lnTo>
                <a:lnTo>
                  <a:pt x="75" y="505"/>
                </a:lnTo>
                <a:lnTo>
                  <a:pt x="77" y="505"/>
                </a:lnTo>
                <a:lnTo>
                  <a:pt x="78" y="489"/>
                </a:lnTo>
                <a:lnTo>
                  <a:pt x="80" y="489"/>
                </a:lnTo>
                <a:lnTo>
                  <a:pt x="81" y="480"/>
                </a:lnTo>
                <a:lnTo>
                  <a:pt x="82" y="473"/>
                </a:lnTo>
                <a:lnTo>
                  <a:pt x="84" y="457"/>
                </a:lnTo>
                <a:lnTo>
                  <a:pt x="85" y="450"/>
                </a:lnTo>
                <a:lnTo>
                  <a:pt x="87" y="426"/>
                </a:lnTo>
                <a:lnTo>
                  <a:pt x="88" y="419"/>
                </a:lnTo>
                <a:lnTo>
                  <a:pt x="90" y="403"/>
                </a:lnTo>
                <a:lnTo>
                  <a:pt x="91" y="380"/>
                </a:lnTo>
                <a:lnTo>
                  <a:pt x="92" y="365"/>
                </a:lnTo>
                <a:lnTo>
                  <a:pt x="92" y="342"/>
                </a:lnTo>
                <a:lnTo>
                  <a:pt x="94" y="326"/>
                </a:lnTo>
                <a:lnTo>
                  <a:pt x="95" y="302"/>
                </a:lnTo>
                <a:lnTo>
                  <a:pt x="97" y="287"/>
                </a:lnTo>
                <a:lnTo>
                  <a:pt x="98" y="256"/>
                </a:lnTo>
                <a:lnTo>
                  <a:pt x="100" y="240"/>
                </a:lnTo>
                <a:lnTo>
                  <a:pt x="101" y="217"/>
                </a:lnTo>
                <a:lnTo>
                  <a:pt x="102" y="193"/>
                </a:lnTo>
                <a:lnTo>
                  <a:pt x="104" y="179"/>
                </a:lnTo>
                <a:lnTo>
                  <a:pt x="105" y="155"/>
                </a:lnTo>
                <a:lnTo>
                  <a:pt x="107" y="132"/>
                </a:lnTo>
                <a:lnTo>
                  <a:pt x="108" y="116"/>
                </a:lnTo>
                <a:lnTo>
                  <a:pt x="110" y="100"/>
                </a:lnTo>
                <a:lnTo>
                  <a:pt x="110" y="85"/>
                </a:lnTo>
                <a:lnTo>
                  <a:pt x="111" y="70"/>
                </a:lnTo>
                <a:lnTo>
                  <a:pt x="112" y="55"/>
                </a:lnTo>
                <a:lnTo>
                  <a:pt x="114" y="39"/>
                </a:lnTo>
                <a:lnTo>
                  <a:pt x="115" y="30"/>
                </a:lnTo>
                <a:lnTo>
                  <a:pt x="117" y="23"/>
                </a:lnTo>
                <a:lnTo>
                  <a:pt x="118" y="16"/>
                </a:lnTo>
                <a:lnTo>
                  <a:pt x="120" y="16"/>
                </a:lnTo>
                <a:lnTo>
                  <a:pt x="121" y="7"/>
                </a:lnTo>
                <a:lnTo>
                  <a:pt x="122" y="0"/>
                </a:lnTo>
                <a:lnTo>
                  <a:pt x="124" y="0"/>
                </a:lnTo>
                <a:lnTo>
                  <a:pt x="125" y="0"/>
                </a:lnTo>
                <a:lnTo>
                  <a:pt x="127" y="7"/>
                </a:lnTo>
                <a:lnTo>
                  <a:pt x="128" y="16"/>
                </a:lnTo>
                <a:lnTo>
                  <a:pt x="130" y="23"/>
                </a:lnTo>
                <a:lnTo>
                  <a:pt x="131" y="30"/>
                </a:lnTo>
                <a:lnTo>
                  <a:pt x="132" y="39"/>
                </a:lnTo>
                <a:lnTo>
                  <a:pt x="134" y="46"/>
                </a:lnTo>
                <a:lnTo>
                  <a:pt x="135" y="62"/>
                </a:lnTo>
                <a:lnTo>
                  <a:pt x="137" y="77"/>
                </a:lnTo>
                <a:lnTo>
                  <a:pt x="138" y="93"/>
                </a:lnTo>
                <a:lnTo>
                  <a:pt x="140" y="100"/>
                </a:lnTo>
                <a:lnTo>
                  <a:pt x="141" y="125"/>
                </a:lnTo>
                <a:lnTo>
                  <a:pt x="142" y="139"/>
                </a:lnTo>
                <a:lnTo>
                  <a:pt x="144" y="155"/>
                </a:lnTo>
                <a:lnTo>
                  <a:pt x="144" y="170"/>
                </a:lnTo>
                <a:lnTo>
                  <a:pt x="145" y="193"/>
                </a:lnTo>
                <a:lnTo>
                  <a:pt x="147" y="217"/>
                </a:lnTo>
                <a:lnTo>
                  <a:pt x="148" y="240"/>
                </a:lnTo>
                <a:lnTo>
                  <a:pt x="150" y="263"/>
                </a:lnTo>
                <a:lnTo>
                  <a:pt x="151" y="279"/>
                </a:lnTo>
                <a:lnTo>
                  <a:pt x="152" y="295"/>
                </a:lnTo>
                <a:lnTo>
                  <a:pt x="154" y="326"/>
                </a:lnTo>
                <a:lnTo>
                  <a:pt x="155" y="342"/>
                </a:lnTo>
                <a:lnTo>
                  <a:pt x="157" y="365"/>
                </a:lnTo>
                <a:lnTo>
                  <a:pt x="158" y="380"/>
                </a:lnTo>
                <a:lnTo>
                  <a:pt x="160" y="396"/>
                </a:lnTo>
                <a:lnTo>
                  <a:pt x="161" y="410"/>
                </a:lnTo>
                <a:lnTo>
                  <a:pt x="161" y="426"/>
                </a:lnTo>
                <a:lnTo>
                  <a:pt x="162" y="442"/>
                </a:lnTo>
                <a:lnTo>
                  <a:pt x="164" y="457"/>
                </a:lnTo>
                <a:lnTo>
                  <a:pt x="165" y="473"/>
                </a:lnTo>
                <a:lnTo>
                  <a:pt x="167" y="480"/>
                </a:lnTo>
                <a:lnTo>
                  <a:pt x="168" y="489"/>
                </a:lnTo>
                <a:lnTo>
                  <a:pt x="170" y="496"/>
                </a:lnTo>
                <a:lnTo>
                  <a:pt x="171" y="496"/>
                </a:lnTo>
                <a:lnTo>
                  <a:pt x="172" y="505"/>
                </a:lnTo>
                <a:lnTo>
                  <a:pt x="174" y="505"/>
                </a:lnTo>
                <a:lnTo>
                  <a:pt x="175" y="505"/>
                </a:lnTo>
                <a:lnTo>
                  <a:pt x="177" y="512"/>
                </a:lnTo>
                <a:lnTo>
                  <a:pt x="178" y="505"/>
                </a:lnTo>
                <a:lnTo>
                  <a:pt x="180" y="496"/>
                </a:lnTo>
                <a:lnTo>
                  <a:pt x="181" y="489"/>
                </a:lnTo>
                <a:lnTo>
                  <a:pt x="182" y="480"/>
                </a:lnTo>
                <a:lnTo>
                  <a:pt x="184" y="473"/>
                </a:lnTo>
                <a:lnTo>
                  <a:pt x="185" y="465"/>
                </a:lnTo>
                <a:lnTo>
                  <a:pt x="187" y="450"/>
                </a:lnTo>
                <a:lnTo>
                  <a:pt x="188" y="442"/>
                </a:lnTo>
                <a:lnTo>
                  <a:pt x="190" y="419"/>
                </a:lnTo>
                <a:lnTo>
                  <a:pt x="191" y="403"/>
                </a:lnTo>
                <a:lnTo>
                  <a:pt x="192" y="387"/>
                </a:lnTo>
                <a:lnTo>
                  <a:pt x="194" y="380"/>
                </a:lnTo>
                <a:lnTo>
                  <a:pt x="195" y="356"/>
                </a:lnTo>
                <a:lnTo>
                  <a:pt x="195" y="333"/>
                </a:lnTo>
                <a:lnTo>
                  <a:pt x="197" y="310"/>
                </a:lnTo>
                <a:lnTo>
                  <a:pt x="198" y="287"/>
                </a:lnTo>
                <a:lnTo>
                  <a:pt x="200" y="272"/>
                </a:lnTo>
                <a:lnTo>
                  <a:pt x="201" y="240"/>
                </a:lnTo>
                <a:lnTo>
                  <a:pt x="202" y="225"/>
                </a:lnTo>
                <a:lnTo>
                  <a:pt x="204" y="202"/>
                </a:lnTo>
                <a:lnTo>
                  <a:pt x="205" y="179"/>
                </a:lnTo>
                <a:lnTo>
                  <a:pt x="207" y="155"/>
                </a:lnTo>
                <a:lnTo>
                  <a:pt x="208" y="139"/>
                </a:lnTo>
                <a:lnTo>
                  <a:pt x="210" y="125"/>
                </a:lnTo>
                <a:lnTo>
                  <a:pt x="211" y="100"/>
                </a:lnTo>
                <a:lnTo>
                  <a:pt x="212" y="85"/>
                </a:lnTo>
                <a:lnTo>
                  <a:pt x="212" y="70"/>
                </a:lnTo>
                <a:lnTo>
                  <a:pt x="214" y="55"/>
                </a:lnTo>
                <a:lnTo>
                  <a:pt x="215" y="39"/>
                </a:lnTo>
                <a:lnTo>
                  <a:pt x="217" y="23"/>
                </a:lnTo>
                <a:lnTo>
                  <a:pt x="218" y="23"/>
                </a:lnTo>
                <a:lnTo>
                  <a:pt x="220" y="16"/>
                </a:lnTo>
                <a:lnTo>
                  <a:pt x="221" y="7"/>
                </a:lnTo>
                <a:lnTo>
                  <a:pt x="222" y="7"/>
                </a:lnTo>
                <a:lnTo>
                  <a:pt x="224" y="0"/>
                </a:lnTo>
                <a:lnTo>
                  <a:pt x="225" y="0"/>
                </a:lnTo>
                <a:lnTo>
                  <a:pt x="227" y="0"/>
                </a:lnTo>
                <a:lnTo>
                  <a:pt x="228" y="0"/>
                </a:lnTo>
                <a:lnTo>
                  <a:pt x="230" y="7"/>
                </a:lnTo>
                <a:lnTo>
                  <a:pt x="231" y="16"/>
                </a:lnTo>
                <a:lnTo>
                  <a:pt x="232" y="23"/>
                </a:lnTo>
                <a:lnTo>
                  <a:pt x="234" y="30"/>
                </a:lnTo>
                <a:lnTo>
                  <a:pt x="235" y="39"/>
                </a:lnTo>
                <a:lnTo>
                  <a:pt x="237" y="55"/>
                </a:lnTo>
                <a:lnTo>
                  <a:pt x="238" y="70"/>
                </a:lnTo>
                <a:lnTo>
                  <a:pt x="240" y="77"/>
                </a:lnTo>
                <a:lnTo>
                  <a:pt x="241" y="100"/>
                </a:lnTo>
                <a:lnTo>
                  <a:pt x="242" y="116"/>
                </a:lnTo>
                <a:lnTo>
                  <a:pt x="244" y="132"/>
                </a:lnTo>
                <a:lnTo>
                  <a:pt x="245" y="147"/>
                </a:lnTo>
                <a:lnTo>
                  <a:pt x="245" y="170"/>
                </a:lnTo>
                <a:lnTo>
                  <a:pt x="247" y="186"/>
                </a:lnTo>
                <a:lnTo>
                  <a:pt x="248" y="209"/>
                </a:lnTo>
                <a:lnTo>
                  <a:pt x="250" y="225"/>
                </a:lnTo>
                <a:lnTo>
                  <a:pt x="251" y="247"/>
                </a:lnTo>
                <a:lnTo>
                  <a:pt x="252" y="272"/>
                </a:lnTo>
                <a:lnTo>
                  <a:pt x="254" y="295"/>
                </a:lnTo>
                <a:lnTo>
                  <a:pt x="255" y="310"/>
                </a:lnTo>
                <a:lnTo>
                  <a:pt x="257" y="326"/>
                </a:lnTo>
                <a:lnTo>
                  <a:pt x="258" y="349"/>
                </a:lnTo>
                <a:lnTo>
                  <a:pt x="260" y="372"/>
                </a:lnTo>
                <a:lnTo>
                  <a:pt x="261" y="387"/>
                </a:lnTo>
                <a:lnTo>
                  <a:pt x="262" y="410"/>
                </a:lnTo>
                <a:lnTo>
                  <a:pt x="262" y="426"/>
                </a:lnTo>
                <a:lnTo>
                  <a:pt x="264" y="435"/>
                </a:lnTo>
                <a:lnTo>
                  <a:pt x="265" y="457"/>
                </a:lnTo>
                <a:lnTo>
                  <a:pt x="267" y="465"/>
                </a:lnTo>
                <a:lnTo>
                  <a:pt x="268" y="473"/>
                </a:lnTo>
                <a:lnTo>
                  <a:pt x="270" y="489"/>
                </a:lnTo>
                <a:lnTo>
                  <a:pt x="271" y="489"/>
                </a:lnTo>
                <a:lnTo>
                  <a:pt x="272" y="496"/>
                </a:lnTo>
                <a:lnTo>
                  <a:pt x="274" y="512"/>
                </a:lnTo>
                <a:lnTo>
                  <a:pt x="275" y="505"/>
                </a:lnTo>
                <a:lnTo>
                  <a:pt x="277" y="512"/>
                </a:lnTo>
                <a:lnTo>
                  <a:pt x="278" y="505"/>
                </a:lnTo>
                <a:lnTo>
                  <a:pt x="280" y="512"/>
                </a:lnTo>
                <a:lnTo>
                  <a:pt x="280" y="505"/>
                </a:lnTo>
                <a:lnTo>
                  <a:pt x="281" y="505"/>
                </a:lnTo>
                <a:lnTo>
                  <a:pt x="282" y="496"/>
                </a:lnTo>
                <a:lnTo>
                  <a:pt x="284" y="480"/>
                </a:lnTo>
                <a:lnTo>
                  <a:pt x="285" y="480"/>
                </a:lnTo>
                <a:lnTo>
                  <a:pt x="287" y="465"/>
                </a:lnTo>
                <a:lnTo>
                  <a:pt x="288" y="450"/>
                </a:lnTo>
                <a:lnTo>
                  <a:pt x="290" y="435"/>
                </a:lnTo>
                <a:lnTo>
                  <a:pt x="291" y="419"/>
                </a:lnTo>
                <a:lnTo>
                  <a:pt x="292" y="403"/>
                </a:lnTo>
                <a:lnTo>
                  <a:pt x="294" y="396"/>
                </a:lnTo>
                <a:lnTo>
                  <a:pt x="295" y="372"/>
                </a:lnTo>
                <a:lnTo>
                  <a:pt x="297" y="349"/>
                </a:lnTo>
                <a:lnTo>
                  <a:pt x="297" y="333"/>
                </a:lnTo>
                <a:lnTo>
                  <a:pt x="298" y="310"/>
                </a:lnTo>
                <a:lnTo>
                  <a:pt x="300" y="295"/>
                </a:lnTo>
                <a:lnTo>
                  <a:pt x="301" y="263"/>
                </a:lnTo>
                <a:lnTo>
                  <a:pt x="302" y="247"/>
                </a:lnTo>
                <a:lnTo>
                  <a:pt x="304" y="225"/>
                </a:lnTo>
                <a:lnTo>
                  <a:pt x="305" y="202"/>
                </a:lnTo>
                <a:lnTo>
                  <a:pt x="307" y="179"/>
                </a:lnTo>
                <a:lnTo>
                  <a:pt x="308" y="155"/>
                </a:lnTo>
                <a:lnTo>
                  <a:pt x="310" y="139"/>
                </a:lnTo>
                <a:lnTo>
                  <a:pt x="311" y="125"/>
                </a:lnTo>
                <a:lnTo>
                  <a:pt x="312" y="100"/>
                </a:lnTo>
                <a:lnTo>
                  <a:pt x="314" y="85"/>
                </a:lnTo>
                <a:lnTo>
                  <a:pt x="314" y="70"/>
                </a:lnTo>
                <a:lnTo>
                  <a:pt x="315" y="62"/>
                </a:lnTo>
                <a:lnTo>
                  <a:pt x="317" y="62"/>
                </a:lnTo>
                <a:lnTo>
                  <a:pt x="318" y="46"/>
                </a:lnTo>
                <a:lnTo>
                  <a:pt x="320" y="39"/>
                </a:lnTo>
                <a:lnTo>
                  <a:pt x="321" y="23"/>
                </a:lnTo>
                <a:lnTo>
                  <a:pt x="322" y="23"/>
                </a:lnTo>
                <a:lnTo>
                  <a:pt x="324" y="16"/>
                </a:lnTo>
                <a:lnTo>
                  <a:pt x="325" y="7"/>
                </a:lnTo>
                <a:lnTo>
                  <a:pt x="327" y="7"/>
                </a:lnTo>
                <a:lnTo>
                  <a:pt x="328" y="16"/>
                </a:lnTo>
                <a:lnTo>
                  <a:pt x="330" y="7"/>
                </a:lnTo>
                <a:lnTo>
                  <a:pt x="331" y="7"/>
                </a:lnTo>
                <a:lnTo>
                  <a:pt x="332" y="23"/>
                </a:lnTo>
                <a:lnTo>
                  <a:pt x="334" y="23"/>
                </a:lnTo>
                <a:lnTo>
                  <a:pt x="335" y="39"/>
                </a:lnTo>
                <a:lnTo>
                  <a:pt x="337" y="46"/>
                </a:lnTo>
                <a:lnTo>
                  <a:pt x="338" y="55"/>
                </a:lnTo>
                <a:lnTo>
                  <a:pt x="340" y="70"/>
                </a:lnTo>
                <a:lnTo>
                  <a:pt x="341" y="77"/>
                </a:lnTo>
                <a:lnTo>
                  <a:pt x="342" y="93"/>
                </a:lnTo>
                <a:lnTo>
                  <a:pt x="344" y="109"/>
                </a:lnTo>
                <a:lnTo>
                  <a:pt x="345" y="125"/>
                </a:lnTo>
                <a:lnTo>
                  <a:pt x="347" y="139"/>
                </a:lnTo>
                <a:lnTo>
                  <a:pt x="348" y="163"/>
                </a:lnTo>
                <a:lnTo>
                  <a:pt x="348" y="179"/>
                </a:lnTo>
                <a:lnTo>
                  <a:pt x="350" y="202"/>
                </a:lnTo>
                <a:lnTo>
                  <a:pt x="351" y="217"/>
                </a:lnTo>
                <a:lnTo>
                  <a:pt x="352" y="240"/>
                </a:lnTo>
                <a:lnTo>
                  <a:pt x="354" y="256"/>
                </a:lnTo>
                <a:lnTo>
                  <a:pt x="355" y="279"/>
                </a:lnTo>
                <a:lnTo>
                  <a:pt x="357" y="302"/>
                </a:lnTo>
                <a:lnTo>
                  <a:pt x="358" y="317"/>
                </a:lnTo>
                <a:lnTo>
                  <a:pt x="360" y="342"/>
                </a:lnTo>
                <a:lnTo>
                  <a:pt x="361" y="365"/>
                </a:lnTo>
                <a:lnTo>
                  <a:pt x="362" y="380"/>
                </a:lnTo>
                <a:lnTo>
                  <a:pt x="364" y="396"/>
                </a:lnTo>
                <a:lnTo>
                  <a:pt x="365" y="410"/>
                </a:lnTo>
                <a:lnTo>
                  <a:pt x="365" y="435"/>
                </a:lnTo>
                <a:lnTo>
                  <a:pt x="367" y="450"/>
                </a:lnTo>
                <a:lnTo>
                  <a:pt x="368" y="457"/>
                </a:lnTo>
                <a:lnTo>
                  <a:pt x="370" y="473"/>
                </a:lnTo>
                <a:lnTo>
                  <a:pt x="371" y="480"/>
                </a:lnTo>
                <a:lnTo>
                  <a:pt x="372" y="489"/>
                </a:lnTo>
                <a:lnTo>
                  <a:pt x="374" y="496"/>
                </a:lnTo>
                <a:lnTo>
                  <a:pt x="375" y="505"/>
                </a:lnTo>
                <a:lnTo>
                  <a:pt x="377" y="505"/>
                </a:lnTo>
                <a:lnTo>
                  <a:pt x="378" y="519"/>
                </a:lnTo>
                <a:lnTo>
                  <a:pt x="380" y="512"/>
                </a:lnTo>
                <a:lnTo>
                  <a:pt x="381" y="512"/>
                </a:lnTo>
                <a:lnTo>
                  <a:pt x="381" y="505"/>
                </a:lnTo>
                <a:lnTo>
                  <a:pt x="382" y="496"/>
                </a:lnTo>
                <a:lnTo>
                  <a:pt x="384" y="489"/>
                </a:lnTo>
                <a:lnTo>
                  <a:pt x="385" y="480"/>
                </a:lnTo>
                <a:lnTo>
                  <a:pt x="387" y="473"/>
                </a:lnTo>
                <a:lnTo>
                  <a:pt x="388" y="465"/>
                </a:lnTo>
                <a:lnTo>
                  <a:pt x="390" y="450"/>
                </a:lnTo>
                <a:lnTo>
                  <a:pt x="391" y="435"/>
                </a:lnTo>
                <a:lnTo>
                  <a:pt x="392" y="419"/>
                </a:lnTo>
                <a:lnTo>
                  <a:pt x="394" y="410"/>
                </a:lnTo>
                <a:lnTo>
                  <a:pt x="395" y="387"/>
                </a:lnTo>
                <a:lnTo>
                  <a:pt x="397" y="365"/>
                </a:lnTo>
                <a:lnTo>
                  <a:pt x="398" y="342"/>
                </a:lnTo>
                <a:lnTo>
                  <a:pt x="398" y="326"/>
                </a:lnTo>
                <a:lnTo>
                  <a:pt x="400" y="310"/>
                </a:lnTo>
                <a:lnTo>
                  <a:pt x="401" y="287"/>
                </a:lnTo>
                <a:lnTo>
                  <a:pt x="402" y="263"/>
                </a:lnTo>
                <a:lnTo>
                  <a:pt x="404" y="247"/>
                </a:lnTo>
                <a:lnTo>
                  <a:pt x="405" y="217"/>
                </a:lnTo>
                <a:lnTo>
                  <a:pt x="407" y="202"/>
                </a:lnTo>
                <a:lnTo>
                  <a:pt x="408" y="179"/>
                </a:lnTo>
                <a:lnTo>
                  <a:pt x="410" y="155"/>
                </a:lnTo>
                <a:lnTo>
                  <a:pt x="411" y="132"/>
                </a:lnTo>
                <a:lnTo>
                  <a:pt x="412" y="125"/>
                </a:lnTo>
                <a:lnTo>
                  <a:pt x="414" y="109"/>
                </a:lnTo>
                <a:lnTo>
                  <a:pt x="415" y="85"/>
                </a:lnTo>
                <a:lnTo>
                  <a:pt x="415" y="70"/>
                </a:lnTo>
                <a:lnTo>
                  <a:pt x="417" y="55"/>
                </a:lnTo>
                <a:lnTo>
                  <a:pt x="418" y="46"/>
                </a:lnTo>
                <a:lnTo>
                  <a:pt x="420" y="23"/>
                </a:lnTo>
                <a:lnTo>
                  <a:pt x="421" y="23"/>
                </a:lnTo>
                <a:lnTo>
                  <a:pt x="422" y="16"/>
                </a:lnTo>
                <a:lnTo>
                  <a:pt x="424" y="7"/>
                </a:lnTo>
                <a:lnTo>
                  <a:pt x="425" y="0"/>
                </a:lnTo>
                <a:lnTo>
                  <a:pt x="427" y="0"/>
                </a:lnTo>
                <a:lnTo>
                  <a:pt x="428" y="0"/>
                </a:lnTo>
                <a:lnTo>
                  <a:pt x="430" y="0"/>
                </a:lnTo>
                <a:lnTo>
                  <a:pt x="431" y="0"/>
                </a:lnTo>
                <a:lnTo>
                  <a:pt x="432" y="0"/>
                </a:lnTo>
                <a:lnTo>
                  <a:pt x="434" y="7"/>
                </a:lnTo>
                <a:lnTo>
                  <a:pt x="435" y="16"/>
                </a:lnTo>
                <a:lnTo>
                  <a:pt x="437" y="30"/>
                </a:lnTo>
                <a:lnTo>
                  <a:pt x="438" y="30"/>
                </a:lnTo>
                <a:lnTo>
                  <a:pt x="440" y="46"/>
                </a:lnTo>
                <a:lnTo>
                  <a:pt x="441" y="55"/>
                </a:lnTo>
                <a:lnTo>
                  <a:pt x="442" y="70"/>
                </a:lnTo>
                <a:lnTo>
                  <a:pt x="444" y="85"/>
                </a:lnTo>
                <a:lnTo>
                  <a:pt x="445" y="100"/>
                </a:lnTo>
                <a:lnTo>
                  <a:pt x="447" y="116"/>
                </a:lnTo>
                <a:lnTo>
                  <a:pt x="448" y="132"/>
                </a:lnTo>
                <a:lnTo>
                  <a:pt x="450" y="155"/>
                </a:lnTo>
                <a:lnTo>
                  <a:pt x="450" y="179"/>
                </a:lnTo>
                <a:lnTo>
                  <a:pt x="451" y="193"/>
                </a:lnTo>
                <a:lnTo>
                  <a:pt x="452" y="217"/>
                </a:lnTo>
                <a:lnTo>
                  <a:pt x="454" y="240"/>
                </a:lnTo>
                <a:lnTo>
                  <a:pt x="455" y="263"/>
                </a:lnTo>
                <a:lnTo>
                  <a:pt x="457" y="279"/>
                </a:lnTo>
                <a:lnTo>
                  <a:pt x="458" y="302"/>
                </a:lnTo>
                <a:lnTo>
                  <a:pt x="460" y="326"/>
                </a:lnTo>
                <a:lnTo>
                  <a:pt x="461" y="342"/>
                </a:lnTo>
                <a:lnTo>
                  <a:pt x="462" y="365"/>
                </a:lnTo>
                <a:lnTo>
                  <a:pt x="464" y="387"/>
                </a:lnTo>
                <a:lnTo>
                  <a:pt x="465" y="403"/>
                </a:lnTo>
                <a:lnTo>
                  <a:pt x="467" y="419"/>
                </a:lnTo>
                <a:lnTo>
                  <a:pt x="467" y="435"/>
                </a:lnTo>
                <a:lnTo>
                  <a:pt x="468" y="450"/>
                </a:lnTo>
                <a:lnTo>
                  <a:pt x="470" y="465"/>
                </a:lnTo>
                <a:lnTo>
                  <a:pt x="471" y="473"/>
                </a:lnTo>
                <a:lnTo>
                  <a:pt x="472" y="489"/>
                </a:lnTo>
                <a:lnTo>
                  <a:pt x="474" y="489"/>
                </a:lnTo>
                <a:lnTo>
                  <a:pt x="475" y="505"/>
                </a:lnTo>
                <a:lnTo>
                  <a:pt x="477" y="505"/>
                </a:lnTo>
                <a:lnTo>
                  <a:pt x="478" y="505"/>
                </a:lnTo>
                <a:lnTo>
                  <a:pt x="480" y="512"/>
                </a:lnTo>
                <a:lnTo>
                  <a:pt x="481" y="505"/>
                </a:lnTo>
                <a:lnTo>
                  <a:pt x="482" y="512"/>
                </a:lnTo>
                <a:lnTo>
                  <a:pt x="484" y="505"/>
                </a:lnTo>
                <a:lnTo>
                  <a:pt x="484" y="496"/>
                </a:lnTo>
                <a:lnTo>
                  <a:pt x="485" y="489"/>
                </a:lnTo>
                <a:lnTo>
                  <a:pt x="487" y="489"/>
                </a:lnTo>
                <a:lnTo>
                  <a:pt x="488" y="473"/>
                </a:lnTo>
                <a:lnTo>
                  <a:pt x="490" y="465"/>
                </a:lnTo>
                <a:lnTo>
                  <a:pt x="491" y="450"/>
                </a:lnTo>
                <a:lnTo>
                  <a:pt x="492" y="442"/>
                </a:lnTo>
                <a:lnTo>
                  <a:pt x="494" y="419"/>
                </a:lnTo>
                <a:lnTo>
                  <a:pt x="495" y="403"/>
                </a:lnTo>
                <a:lnTo>
                  <a:pt x="497" y="396"/>
                </a:lnTo>
                <a:lnTo>
                  <a:pt x="498" y="365"/>
                </a:lnTo>
                <a:lnTo>
                  <a:pt x="500" y="356"/>
                </a:lnTo>
                <a:lnTo>
                  <a:pt x="501" y="333"/>
                </a:lnTo>
                <a:lnTo>
                  <a:pt x="501" y="317"/>
                </a:lnTo>
                <a:lnTo>
                  <a:pt x="502" y="295"/>
                </a:lnTo>
                <a:lnTo>
                  <a:pt x="504" y="272"/>
                </a:lnTo>
                <a:lnTo>
                  <a:pt x="505" y="247"/>
                </a:lnTo>
                <a:lnTo>
                  <a:pt x="507" y="233"/>
                </a:lnTo>
                <a:lnTo>
                  <a:pt x="508" y="202"/>
                </a:lnTo>
                <a:lnTo>
                  <a:pt x="510" y="179"/>
                </a:lnTo>
                <a:lnTo>
                  <a:pt x="511" y="163"/>
                </a:lnTo>
                <a:lnTo>
                  <a:pt x="512" y="147"/>
                </a:lnTo>
                <a:lnTo>
                  <a:pt x="514" y="125"/>
                </a:lnTo>
                <a:lnTo>
                  <a:pt x="515" y="109"/>
                </a:lnTo>
                <a:lnTo>
                  <a:pt x="517" y="85"/>
                </a:lnTo>
                <a:lnTo>
                  <a:pt x="518" y="77"/>
                </a:lnTo>
                <a:lnTo>
                  <a:pt x="518" y="62"/>
                </a:lnTo>
                <a:lnTo>
                  <a:pt x="520" y="46"/>
                </a:lnTo>
                <a:lnTo>
                  <a:pt x="521" y="30"/>
                </a:lnTo>
                <a:lnTo>
                  <a:pt x="522" y="23"/>
                </a:lnTo>
                <a:lnTo>
                  <a:pt x="524" y="23"/>
                </a:lnTo>
                <a:lnTo>
                  <a:pt x="525" y="7"/>
                </a:lnTo>
                <a:lnTo>
                  <a:pt x="527" y="7"/>
                </a:lnTo>
                <a:lnTo>
                  <a:pt x="528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4" y="0"/>
                </a:lnTo>
                <a:lnTo>
                  <a:pt x="535" y="16"/>
                </a:lnTo>
                <a:lnTo>
                  <a:pt x="537" y="16"/>
                </a:lnTo>
                <a:lnTo>
                  <a:pt x="538" y="23"/>
                </a:lnTo>
                <a:lnTo>
                  <a:pt x="540" y="39"/>
                </a:lnTo>
                <a:lnTo>
                  <a:pt x="541" y="46"/>
                </a:lnTo>
                <a:lnTo>
                  <a:pt x="542" y="62"/>
                </a:lnTo>
                <a:lnTo>
                  <a:pt x="544" y="70"/>
                </a:lnTo>
                <a:lnTo>
                  <a:pt x="545" y="85"/>
                </a:lnTo>
                <a:lnTo>
                  <a:pt x="547" y="100"/>
                </a:lnTo>
                <a:lnTo>
                  <a:pt x="548" y="116"/>
                </a:lnTo>
                <a:lnTo>
                  <a:pt x="550" y="139"/>
                </a:lnTo>
                <a:lnTo>
                  <a:pt x="551" y="155"/>
                </a:lnTo>
                <a:lnTo>
                  <a:pt x="551" y="186"/>
                </a:lnTo>
                <a:lnTo>
                  <a:pt x="552" y="202"/>
                </a:lnTo>
                <a:lnTo>
                  <a:pt x="554" y="225"/>
                </a:lnTo>
                <a:lnTo>
                  <a:pt x="555" y="240"/>
                </a:lnTo>
                <a:lnTo>
                  <a:pt x="557" y="263"/>
                </a:lnTo>
                <a:lnTo>
                  <a:pt x="558" y="287"/>
                </a:lnTo>
                <a:lnTo>
                  <a:pt x="560" y="310"/>
                </a:lnTo>
                <a:lnTo>
                  <a:pt x="561" y="333"/>
                </a:lnTo>
                <a:lnTo>
                  <a:pt x="562" y="356"/>
                </a:lnTo>
                <a:lnTo>
                  <a:pt x="564" y="372"/>
                </a:lnTo>
                <a:lnTo>
                  <a:pt x="565" y="387"/>
                </a:lnTo>
                <a:lnTo>
                  <a:pt x="567" y="403"/>
                </a:lnTo>
                <a:lnTo>
                  <a:pt x="568" y="419"/>
                </a:lnTo>
                <a:lnTo>
                  <a:pt x="568" y="435"/>
                </a:lnTo>
                <a:lnTo>
                  <a:pt x="570" y="450"/>
                </a:lnTo>
                <a:lnTo>
                  <a:pt x="571" y="465"/>
                </a:lnTo>
                <a:lnTo>
                  <a:pt x="572" y="473"/>
                </a:lnTo>
                <a:lnTo>
                  <a:pt x="574" y="489"/>
                </a:lnTo>
                <a:lnTo>
                  <a:pt x="575" y="496"/>
                </a:lnTo>
                <a:lnTo>
                  <a:pt x="577" y="496"/>
                </a:lnTo>
                <a:lnTo>
                  <a:pt x="578" y="505"/>
                </a:lnTo>
                <a:lnTo>
                  <a:pt x="580" y="505"/>
                </a:lnTo>
                <a:lnTo>
                  <a:pt x="581" y="496"/>
                </a:lnTo>
                <a:lnTo>
                  <a:pt x="582" y="505"/>
                </a:lnTo>
                <a:lnTo>
                  <a:pt x="584" y="505"/>
                </a:lnTo>
                <a:lnTo>
                  <a:pt x="585" y="496"/>
                </a:lnTo>
                <a:lnTo>
                  <a:pt x="585" y="489"/>
                </a:lnTo>
                <a:lnTo>
                  <a:pt x="587" y="489"/>
                </a:lnTo>
                <a:lnTo>
                  <a:pt x="588" y="473"/>
                </a:lnTo>
                <a:lnTo>
                  <a:pt x="590" y="457"/>
                </a:lnTo>
                <a:lnTo>
                  <a:pt x="591" y="450"/>
                </a:lnTo>
                <a:lnTo>
                  <a:pt x="592" y="435"/>
                </a:lnTo>
                <a:lnTo>
                  <a:pt x="594" y="419"/>
                </a:lnTo>
                <a:lnTo>
                  <a:pt x="595" y="403"/>
                </a:lnTo>
                <a:lnTo>
                  <a:pt x="597" y="387"/>
                </a:lnTo>
                <a:lnTo>
                  <a:pt x="598" y="372"/>
                </a:lnTo>
                <a:lnTo>
                  <a:pt x="600" y="356"/>
                </a:lnTo>
                <a:lnTo>
                  <a:pt x="601" y="342"/>
                </a:lnTo>
                <a:lnTo>
                  <a:pt x="602" y="310"/>
                </a:lnTo>
                <a:lnTo>
                  <a:pt x="602" y="295"/>
                </a:lnTo>
                <a:lnTo>
                  <a:pt x="604" y="272"/>
                </a:lnTo>
                <a:lnTo>
                  <a:pt x="605" y="247"/>
                </a:lnTo>
                <a:lnTo>
                  <a:pt x="607" y="233"/>
                </a:lnTo>
                <a:lnTo>
                  <a:pt x="608" y="209"/>
                </a:lnTo>
                <a:lnTo>
                  <a:pt x="610" y="186"/>
                </a:lnTo>
                <a:lnTo>
                  <a:pt x="611" y="170"/>
                </a:lnTo>
                <a:lnTo>
                  <a:pt x="612" y="139"/>
                </a:lnTo>
                <a:lnTo>
                  <a:pt x="614" y="125"/>
                </a:lnTo>
                <a:lnTo>
                  <a:pt x="615" y="109"/>
                </a:lnTo>
                <a:lnTo>
                  <a:pt x="617" y="93"/>
                </a:lnTo>
                <a:lnTo>
                  <a:pt x="618" y="70"/>
                </a:lnTo>
                <a:lnTo>
                  <a:pt x="620" y="62"/>
                </a:lnTo>
                <a:lnTo>
                  <a:pt x="620" y="46"/>
                </a:lnTo>
                <a:lnTo>
                  <a:pt x="621" y="30"/>
                </a:lnTo>
                <a:lnTo>
                  <a:pt x="622" y="23"/>
                </a:lnTo>
                <a:lnTo>
                  <a:pt x="624" y="23"/>
                </a:lnTo>
                <a:lnTo>
                  <a:pt x="625" y="16"/>
                </a:lnTo>
                <a:lnTo>
                  <a:pt x="627" y="7"/>
                </a:lnTo>
                <a:lnTo>
                  <a:pt x="628" y="7"/>
                </a:lnTo>
                <a:lnTo>
                  <a:pt x="630" y="0"/>
                </a:lnTo>
                <a:lnTo>
                  <a:pt x="631" y="0"/>
                </a:lnTo>
                <a:lnTo>
                  <a:pt x="632" y="7"/>
                </a:lnTo>
                <a:lnTo>
                  <a:pt x="634" y="0"/>
                </a:lnTo>
                <a:lnTo>
                  <a:pt x="635" y="7"/>
                </a:lnTo>
                <a:lnTo>
                  <a:pt x="637" y="16"/>
                </a:lnTo>
                <a:lnTo>
                  <a:pt x="637" y="23"/>
                </a:lnTo>
                <a:lnTo>
                  <a:pt x="638" y="30"/>
                </a:lnTo>
                <a:lnTo>
                  <a:pt x="640" y="39"/>
                </a:lnTo>
                <a:lnTo>
                  <a:pt x="641" y="46"/>
                </a:lnTo>
                <a:lnTo>
                  <a:pt x="642" y="62"/>
                </a:lnTo>
                <a:lnTo>
                  <a:pt x="644" y="77"/>
                </a:lnTo>
                <a:lnTo>
                  <a:pt x="645" y="93"/>
                </a:lnTo>
                <a:lnTo>
                  <a:pt x="647" y="109"/>
                </a:lnTo>
                <a:lnTo>
                  <a:pt x="648" y="116"/>
                </a:lnTo>
                <a:lnTo>
                  <a:pt x="650" y="139"/>
                </a:lnTo>
                <a:lnTo>
                  <a:pt x="651" y="163"/>
                </a:lnTo>
                <a:lnTo>
                  <a:pt x="652" y="179"/>
                </a:lnTo>
                <a:lnTo>
                  <a:pt x="654" y="202"/>
                </a:lnTo>
                <a:lnTo>
                  <a:pt x="654" y="225"/>
                </a:lnTo>
                <a:lnTo>
                  <a:pt x="655" y="247"/>
                </a:lnTo>
                <a:lnTo>
                  <a:pt x="657" y="263"/>
                </a:lnTo>
                <a:lnTo>
                  <a:pt x="658" y="287"/>
                </a:lnTo>
                <a:lnTo>
                  <a:pt x="660" y="310"/>
                </a:lnTo>
                <a:lnTo>
                  <a:pt x="661" y="326"/>
                </a:lnTo>
                <a:lnTo>
                  <a:pt x="662" y="349"/>
                </a:lnTo>
                <a:lnTo>
                  <a:pt x="664" y="365"/>
                </a:lnTo>
                <a:lnTo>
                  <a:pt x="665" y="387"/>
                </a:lnTo>
                <a:lnTo>
                  <a:pt x="667" y="403"/>
                </a:lnTo>
                <a:lnTo>
                  <a:pt x="668" y="419"/>
                </a:lnTo>
              </a:path>
            </a:pathLst>
          </a:custGeom>
          <a:noFill/>
          <a:ln w="19050" cap="rnd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6" name="Freeform 10"/>
          <p:cNvSpPr>
            <a:spLocks/>
          </p:cNvSpPr>
          <p:nvPr/>
        </p:nvSpPr>
        <p:spPr bwMode="auto">
          <a:xfrm flipH="1">
            <a:off x="5495926" y="1774825"/>
            <a:ext cx="752475" cy="1189038"/>
          </a:xfrm>
          <a:custGeom>
            <a:avLst/>
            <a:gdLst>
              <a:gd name="T0" fmla="*/ 9 w 661"/>
              <a:gd name="T1" fmla="*/ 496 h 520"/>
              <a:gd name="T2" fmla="*/ 19 w 661"/>
              <a:gd name="T3" fmla="*/ 489 h 520"/>
              <a:gd name="T4" fmla="*/ 30 w 661"/>
              <a:gd name="T5" fmla="*/ 380 h 520"/>
              <a:gd name="T6" fmla="*/ 40 w 661"/>
              <a:gd name="T7" fmla="*/ 209 h 520"/>
              <a:gd name="T8" fmla="*/ 52 w 661"/>
              <a:gd name="T9" fmla="*/ 62 h 520"/>
              <a:gd name="T10" fmla="*/ 62 w 661"/>
              <a:gd name="T11" fmla="*/ 7 h 520"/>
              <a:gd name="T12" fmla="*/ 72 w 661"/>
              <a:gd name="T13" fmla="*/ 46 h 520"/>
              <a:gd name="T14" fmla="*/ 83 w 661"/>
              <a:gd name="T15" fmla="*/ 170 h 520"/>
              <a:gd name="T16" fmla="*/ 93 w 661"/>
              <a:gd name="T17" fmla="*/ 333 h 520"/>
              <a:gd name="T18" fmla="*/ 104 w 661"/>
              <a:gd name="T19" fmla="*/ 465 h 520"/>
              <a:gd name="T20" fmla="*/ 114 w 661"/>
              <a:gd name="T21" fmla="*/ 512 h 520"/>
              <a:gd name="T22" fmla="*/ 124 w 661"/>
              <a:gd name="T23" fmla="*/ 473 h 520"/>
              <a:gd name="T24" fmla="*/ 136 w 661"/>
              <a:gd name="T25" fmla="*/ 333 h 520"/>
              <a:gd name="T26" fmla="*/ 146 w 661"/>
              <a:gd name="T27" fmla="*/ 163 h 520"/>
              <a:gd name="T28" fmla="*/ 156 w 661"/>
              <a:gd name="T29" fmla="*/ 30 h 520"/>
              <a:gd name="T30" fmla="*/ 167 w 661"/>
              <a:gd name="T31" fmla="*/ 7 h 520"/>
              <a:gd name="T32" fmla="*/ 177 w 661"/>
              <a:gd name="T33" fmla="*/ 70 h 520"/>
              <a:gd name="T34" fmla="*/ 189 w 661"/>
              <a:gd name="T35" fmla="*/ 217 h 520"/>
              <a:gd name="T36" fmla="*/ 199 w 661"/>
              <a:gd name="T37" fmla="*/ 380 h 520"/>
              <a:gd name="T38" fmla="*/ 209 w 661"/>
              <a:gd name="T39" fmla="*/ 489 h 520"/>
              <a:gd name="T40" fmla="*/ 220 w 661"/>
              <a:gd name="T41" fmla="*/ 505 h 520"/>
              <a:gd name="T42" fmla="*/ 232 w 661"/>
              <a:gd name="T43" fmla="*/ 410 h 520"/>
              <a:gd name="T44" fmla="*/ 242 w 661"/>
              <a:gd name="T45" fmla="*/ 256 h 520"/>
              <a:gd name="T46" fmla="*/ 253 w 661"/>
              <a:gd name="T47" fmla="*/ 100 h 520"/>
              <a:gd name="T48" fmla="*/ 263 w 661"/>
              <a:gd name="T49" fmla="*/ 0 h 520"/>
              <a:gd name="T50" fmla="*/ 274 w 661"/>
              <a:gd name="T51" fmla="*/ 23 h 520"/>
              <a:gd name="T52" fmla="*/ 284 w 661"/>
              <a:gd name="T53" fmla="*/ 116 h 520"/>
              <a:gd name="T54" fmla="*/ 294 w 661"/>
              <a:gd name="T55" fmla="*/ 272 h 520"/>
              <a:gd name="T56" fmla="*/ 306 w 661"/>
              <a:gd name="T57" fmla="*/ 419 h 520"/>
              <a:gd name="T58" fmla="*/ 316 w 661"/>
              <a:gd name="T59" fmla="*/ 505 h 520"/>
              <a:gd name="T60" fmla="*/ 326 w 661"/>
              <a:gd name="T61" fmla="*/ 489 h 520"/>
              <a:gd name="T62" fmla="*/ 337 w 661"/>
              <a:gd name="T63" fmla="*/ 365 h 520"/>
              <a:gd name="T64" fmla="*/ 347 w 661"/>
              <a:gd name="T65" fmla="*/ 202 h 520"/>
              <a:gd name="T66" fmla="*/ 359 w 661"/>
              <a:gd name="T67" fmla="*/ 55 h 520"/>
              <a:gd name="T68" fmla="*/ 369 w 661"/>
              <a:gd name="T69" fmla="*/ 7 h 520"/>
              <a:gd name="T70" fmla="*/ 379 w 661"/>
              <a:gd name="T71" fmla="*/ 39 h 520"/>
              <a:gd name="T72" fmla="*/ 390 w 661"/>
              <a:gd name="T73" fmla="*/ 163 h 520"/>
              <a:gd name="T74" fmla="*/ 400 w 661"/>
              <a:gd name="T75" fmla="*/ 333 h 520"/>
              <a:gd name="T76" fmla="*/ 410 w 661"/>
              <a:gd name="T77" fmla="*/ 465 h 520"/>
              <a:gd name="T78" fmla="*/ 422 w 661"/>
              <a:gd name="T79" fmla="*/ 512 h 520"/>
              <a:gd name="T80" fmla="*/ 432 w 661"/>
              <a:gd name="T81" fmla="*/ 442 h 520"/>
              <a:gd name="T82" fmla="*/ 443 w 661"/>
              <a:gd name="T83" fmla="*/ 302 h 520"/>
              <a:gd name="T84" fmla="*/ 453 w 661"/>
              <a:gd name="T85" fmla="*/ 139 h 520"/>
              <a:gd name="T86" fmla="*/ 463 w 661"/>
              <a:gd name="T87" fmla="*/ 23 h 520"/>
              <a:gd name="T88" fmla="*/ 474 w 661"/>
              <a:gd name="T89" fmla="*/ 0 h 520"/>
              <a:gd name="T90" fmla="*/ 484 w 661"/>
              <a:gd name="T91" fmla="*/ 77 h 520"/>
              <a:gd name="T92" fmla="*/ 494 w 661"/>
              <a:gd name="T93" fmla="*/ 233 h 520"/>
              <a:gd name="T94" fmla="*/ 506 w 661"/>
              <a:gd name="T95" fmla="*/ 403 h 520"/>
              <a:gd name="T96" fmla="*/ 516 w 661"/>
              <a:gd name="T97" fmla="*/ 489 h 520"/>
              <a:gd name="T98" fmla="*/ 527 w 661"/>
              <a:gd name="T99" fmla="*/ 489 h 520"/>
              <a:gd name="T100" fmla="*/ 537 w 661"/>
              <a:gd name="T101" fmla="*/ 380 h 520"/>
              <a:gd name="T102" fmla="*/ 547 w 661"/>
              <a:gd name="T103" fmla="*/ 217 h 520"/>
              <a:gd name="T104" fmla="*/ 559 w 661"/>
              <a:gd name="T105" fmla="*/ 70 h 520"/>
              <a:gd name="T106" fmla="*/ 569 w 661"/>
              <a:gd name="T107" fmla="*/ 7 h 520"/>
              <a:gd name="T108" fmla="*/ 580 w 661"/>
              <a:gd name="T109" fmla="*/ 55 h 520"/>
              <a:gd name="T110" fmla="*/ 590 w 661"/>
              <a:gd name="T111" fmla="*/ 209 h 520"/>
              <a:gd name="T112" fmla="*/ 600 w 661"/>
              <a:gd name="T113" fmla="*/ 356 h 520"/>
              <a:gd name="T114" fmla="*/ 612 w 661"/>
              <a:gd name="T115" fmla="*/ 480 h 520"/>
              <a:gd name="T116" fmla="*/ 623 w 661"/>
              <a:gd name="T117" fmla="*/ 512 h 520"/>
              <a:gd name="T118" fmla="*/ 633 w 661"/>
              <a:gd name="T119" fmla="*/ 426 h 520"/>
              <a:gd name="T120" fmla="*/ 644 w 661"/>
              <a:gd name="T121" fmla="*/ 272 h 520"/>
              <a:gd name="T122" fmla="*/ 654 w 661"/>
              <a:gd name="T123" fmla="*/ 109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1" h="520">
                <a:moveTo>
                  <a:pt x="0" y="419"/>
                </a:moveTo>
                <a:lnTo>
                  <a:pt x="2" y="435"/>
                </a:lnTo>
                <a:lnTo>
                  <a:pt x="3" y="450"/>
                </a:lnTo>
                <a:lnTo>
                  <a:pt x="3" y="465"/>
                </a:lnTo>
                <a:lnTo>
                  <a:pt x="4" y="473"/>
                </a:lnTo>
                <a:lnTo>
                  <a:pt x="6" y="489"/>
                </a:lnTo>
                <a:lnTo>
                  <a:pt x="7" y="489"/>
                </a:lnTo>
                <a:lnTo>
                  <a:pt x="9" y="496"/>
                </a:lnTo>
                <a:lnTo>
                  <a:pt x="10" y="505"/>
                </a:lnTo>
                <a:lnTo>
                  <a:pt x="12" y="505"/>
                </a:lnTo>
                <a:lnTo>
                  <a:pt x="13" y="505"/>
                </a:lnTo>
                <a:lnTo>
                  <a:pt x="14" y="505"/>
                </a:lnTo>
                <a:lnTo>
                  <a:pt x="16" y="505"/>
                </a:lnTo>
                <a:lnTo>
                  <a:pt x="17" y="505"/>
                </a:lnTo>
                <a:lnTo>
                  <a:pt x="19" y="496"/>
                </a:lnTo>
                <a:lnTo>
                  <a:pt x="19" y="489"/>
                </a:lnTo>
                <a:lnTo>
                  <a:pt x="20" y="480"/>
                </a:lnTo>
                <a:lnTo>
                  <a:pt x="22" y="473"/>
                </a:lnTo>
                <a:lnTo>
                  <a:pt x="23" y="457"/>
                </a:lnTo>
                <a:lnTo>
                  <a:pt x="24" y="442"/>
                </a:lnTo>
                <a:lnTo>
                  <a:pt x="26" y="435"/>
                </a:lnTo>
                <a:lnTo>
                  <a:pt x="27" y="410"/>
                </a:lnTo>
                <a:lnTo>
                  <a:pt x="29" y="403"/>
                </a:lnTo>
                <a:lnTo>
                  <a:pt x="30" y="380"/>
                </a:lnTo>
                <a:lnTo>
                  <a:pt x="32" y="365"/>
                </a:lnTo>
                <a:lnTo>
                  <a:pt x="33" y="342"/>
                </a:lnTo>
                <a:lnTo>
                  <a:pt x="34" y="326"/>
                </a:lnTo>
                <a:lnTo>
                  <a:pt x="36" y="310"/>
                </a:lnTo>
                <a:lnTo>
                  <a:pt x="36" y="279"/>
                </a:lnTo>
                <a:lnTo>
                  <a:pt x="37" y="256"/>
                </a:lnTo>
                <a:lnTo>
                  <a:pt x="39" y="240"/>
                </a:lnTo>
                <a:lnTo>
                  <a:pt x="40" y="209"/>
                </a:lnTo>
                <a:lnTo>
                  <a:pt x="42" y="193"/>
                </a:lnTo>
                <a:lnTo>
                  <a:pt x="43" y="170"/>
                </a:lnTo>
                <a:lnTo>
                  <a:pt x="44" y="155"/>
                </a:lnTo>
                <a:lnTo>
                  <a:pt x="46" y="139"/>
                </a:lnTo>
                <a:lnTo>
                  <a:pt x="47" y="116"/>
                </a:lnTo>
                <a:lnTo>
                  <a:pt x="49" y="93"/>
                </a:lnTo>
                <a:lnTo>
                  <a:pt x="50" y="85"/>
                </a:lnTo>
                <a:lnTo>
                  <a:pt x="52" y="62"/>
                </a:lnTo>
                <a:lnTo>
                  <a:pt x="53" y="46"/>
                </a:lnTo>
                <a:lnTo>
                  <a:pt x="53" y="39"/>
                </a:lnTo>
                <a:lnTo>
                  <a:pt x="54" y="23"/>
                </a:lnTo>
                <a:lnTo>
                  <a:pt x="56" y="16"/>
                </a:lnTo>
                <a:lnTo>
                  <a:pt x="57" y="23"/>
                </a:lnTo>
                <a:lnTo>
                  <a:pt x="59" y="7"/>
                </a:lnTo>
                <a:lnTo>
                  <a:pt x="60" y="16"/>
                </a:lnTo>
                <a:lnTo>
                  <a:pt x="62" y="7"/>
                </a:lnTo>
                <a:lnTo>
                  <a:pt x="63" y="7"/>
                </a:lnTo>
                <a:lnTo>
                  <a:pt x="64" y="7"/>
                </a:lnTo>
                <a:lnTo>
                  <a:pt x="66" y="7"/>
                </a:lnTo>
                <a:lnTo>
                  <a:pt x="67" y="16"/>
                </a:lnTo>
                <a:lnTo>
                  <a:pt x="69" y="16"/>
                </a:lnTo>
                <a:lnTo>
                  <a:pt x="70" y="23"/>
                </a:lnTo>
                <a:lnTo>
                  <a:pt x="70" y="39"/>
                </a:lnTo>
                <a:lnTo>
                  <a:pt x="72" y="46"/>
                </a:lnTo>
                <a:lnTo>
                  <a:pt x="73" y="62"/>
                </a:lnTo>
                <a:lnTo>
                  <a:pt x="74" y="70"/>
                </a:lnTo>
                <a:lnTo>
                  <a:pt x="76" y="93"/>
                </a:lnTo>
                <a:lnTo>
                  <a:pt x="77" y="109"/>
                </a:lnTo>
                <a:lnTo>
                  <a:pt x="79" y="116"/>
                </a:lnTo>
                <a:lnTo>
                  <a:pt x="80" y="139"/>
                </a:lnTo>
                <a:lnTo>
                  <a:pt x="82" y="155"/>
                </a:lnTo>
                <a:lnTo>
                  <a:pt x="83" y="170"/>
                </a:lnTo>
                <a:lnTo>
                  <a:pt x="84" y="193"/>
                </a:lnTo>
                <a:lnTo>
                  <a:pt x="86" y="217"/>
                </a:lnTo>
                <a:lnTo>
                  <a:pt x="87" y="233"/>
                </a:lnTo>
                <a:lnTo>
                  <a:pt x="87" y="263"/>
                </a:lnTo>
                <a:lnTo>
                  <a:pt x="89" y="272"/>
                </a:lnTo>
                <a:lnTo>
                  <a:pt x="90" y="295"/>
                </a:lnTo>
                <a:lnTo>
                  <a:pt x="92" y="317"/>
                </a:lnTo>
                <a:lnTo>
                  <a:pt x="93" y="333"/>
                </a:lnTo>
                <a:lnTo>
                  <a:pt x="94" y="349"/>
                </a:lnTo>
                <a:lnTo>
                  <a:pt x="96" y="380"/>
                </a:lnTo>
                <a:lnTo>
                  <a:pt x="97" y="387"/>
                </a:lnTo>
                <a:lnTo>
                  <a:pt x="99" y="410"/>
                </a:lnTo>
                <a:lnTo>
                  <a:pt x="100" y="426"/>
                </a:lnTo>
                <a:lnTo>
                  <a:pt x="102" y="435"/>
                </a:lnTo>
                <a:lnTo>
                  <a:pt x="103" y="450"/>
                </a:lnTo>
                <a:lnTo>
                  <a:pt x="104" y="465"/>
                </a:lnTo>
                <a:lnTo>
                  <a:pt x="104" y="473"/>
                </a:lnTo>
                <a:lnTo>
                  <a:pt x="106" y="489"/>
                </a:lnTo>
                <a:lnTo>
                  <a:pt x="107" y="496"/>
                </a:lnTo>
                <a:lnTo>
                  <a:pt x="109" y="505"/>
                </a:lnTo>
                <a:lnTo>
                  <a:pt x="110" y="505"/>
                </a:lnTo>
                <a:lnTo>
                  <a:pt x="112" y="505"/>
                </a:lnTo>
                <a:lnTo>
                  <a:pt x="113" y="505"/>
                </a:lnTo>
                <a:lnTo>
                  <a:pt x="114" y="512"/>
                </a:lnTo>
                <a:lnTo>
                  <a:pt x="116" y="505"/>
                </a:lnTo>
                <a:lnTo>
                  <a:pt x="117" y="512"/>
                </a:lnTo>
                <a:lnTo>
                  <a:pt x="119" y="505"/>
                </a:lnTo>
                <a:lnTo>
                  <a:pt x="120" y="505"/>
                </a:lnTo>
                <a:lnTo>
                  <a:pt x="122" y="496"/>
                </a:lnTo>
                <a:lnTo>
                  <a:pt x="122" y="489"/>
                </a:lnTo>
                <a:lnTo>
                  <a:pt x="123" y="473"/>
                </a:lnTo>
                <a:lnTo>
                  <a:pt x="124" y="473"/>
                </a:lnTo>
                <a:lnTo>
                  <a:pt x="126" y="450"/>
                </a:lnTo>
                <a:lnTo>
                  <a:pt x="127" y="442"/>
                </a:lnTo>
                <a:lnTo>
                  <a:pt x="129" y="426"/>
                </a:lnTo>
                <a:lnTo>
                  <a:pt x="130" y="410"/>
                </a:lnTo>
                <a:lnTo>
                  <a:pt x="132" y="387"/>
                </a:lnTo>
                <a:lnTo>
                  <a:pt x="133" y="372"/>
                </a:lnTo>
                <a:lnTo>
                  <a:pt x="134" y="356"/>
                </a:lnTo>
                <a:lnTo>
                  <a:pt x="136" y="333"/>
                </a:lnTo>
                <a:lnTo>
                  <a:pt x="137" y="317"/>
                </a:lnTo>
                <a:lnTo>
                  <a:pt x="139" y="295"/>
                </a:lnTo>
                <a:lnTo>
                  <a:pt x="139" y="272"/>
                </a:lnTo>
                <a:lnTo>
                  <a:pt x="140" y="247"/>
                </a:lnTo>
                <a:lnTo>
                  <a:pt x="142" y="225"/>
                </a:lnTo>
                <a:lnTo>
                  <a:pt x="143" y="202"/>
                </a:lnTo>
                <a:lnTo>
                  <a:pt x="144" y="186"/>
                </a:lnTo>
                <a:lnTo>
                  <a:pt x="146" y="163"/>
                </a:lnTo>
                <a:lnTo>
                  <a:pt x="147" y="139"/>
                </a:lnTo>
                <a:lnTo>
                  <a:pt x="149" y="125"/>
                </a:lnTo>
                <a:lnTo>
                  <a:pt x="150" y="109"/>
                </a:lnTo>
                <a:lnTo>
                  <a:pt x="152" y="93"/>
                </a:lnTo>
                <a:lnTo>
                  <a:pt x="153" y="70"/>
                </a:lnTo>
                <a:lnTo>
                  <a:pt x="154" y="62"/>
                </a:lnTo>
                <a:lnTo>
                  <a:pt x="156" y="39"/>
                </a:lnTo>
                <a:lnTo>
                  <a:pt x="156" y="30"/>
                </a:lnTo>
                <a:lnTo>
                  <a:pt x="157" y="23"/>
                </a:lnTo>
                <a:lnTo>
                  <a:pt x="159" y="16"/>
                </a:lnTo>
                <a:lnTo>
                  <a:pt x="160" y="16"/>
                </a:lnTo>
                <a:lnTo>
                  <a:pt x="162" y="7"/>
                </a:lnTo>
                <a:lnTo>
                  <a:pt x="163" y="7"/>
                </a:lnTo>
                <a:lnTo>
                  <a:pt x="164" y="7"/>
                </a:lnTo>
                <a:lnTo>
                  <a:pt x="166" y="0"/>
                </a:lnTo>
                <a:lnTo>
                  <a:pt x="167" y="7"/>
                </a:lnTo>
                <a:lnTo>
                  <a:pt x="169" y="7"/>
                </a:lnTo>
                <a:lnTo>
                  <a:pt x="170" y="16"/>
                </a:lnTo>
                <a:lnTo>
                  <a:pt x="172" y="16"/>
                </a:lnTo>
                <a:lnTo>
                  <a:pt x="172" y="30"/>
                </a:lnTo>
                <a:lnTo>
                  <a:pt x="173" y="30"/>
                </a:lnTo>
                <a:lnTo>
                  <a:pt x="174" y="46"/>
                </a:lnTo>
                <a:lnTo>
                  <a:pt x="176" y="62"/>
                </a:lnTo>
                <a:lnTo>
                  <a:pt x="177" y="70"/>
                </a:lnTo>
                <a:lnTo>
                  <a:pt x="179" y="93"/>
                </a:lnTo>
                <a:lnTo>
                  <a:pt x="180" y="100"/>
                </a:lnTo>
                <a:lnTo>
                  <a:pt x="182" y="125"/>
                </a:lnTo>
                <a:lnTo>
                  <a:pt x="183" y="139"/>
                </a:lnTo>
                <a:lnTo>
                  <a:pt x="184" y="163"/>
                </a:lnTo>
                <a:lnTo>
                  <a:pt x="186" y="179"/>
                </a:lnTo>
                <a:lnTo>
                  <a:pt x="187" y="193"/>
                </a:lnTo>
                <a:lnTo>
                  <a:pt x="189" y="217"/>
                </a:lnTo>
                <a:lnTo>
                  <a:pt x="189" y="240"/>
                </a:lnTo>
                <a:lnTo>
                  <a:pt x="190" y="256"/>
                </a:lnTo>
                <a:lnTo>
                  <a:pt x="192" y="279"/>
                </a:lnTo>
                <a:lnTo>
                  <a:pt x="193" y="295"/>
                </a:lnTo>
                <a:lnTo>
                  <a:pt x="194" y="317"/>
                </a:lnTo>
                <a:lnTo>
                  <a:pt x="196" y="342"/>
                </a:lnTo>
                <a:lnTo>
                  <a:pt x="197" y="365"/>
                </a:lnTo>
                <a:lnTo>
                  <a:pt x="199" y="380"/>
                </a:lnTo>
                <a:lnTo>
                  <a:pt x="200" y="396"/>
                </a:lnTo>
                <a:lnTo>
                  <a:pt x="202" y="410"/>
                </a:lnTo>
                <a:lnTo>
                  <a:pt x="203" y="426"/>
                </a:lnTo>
                <a:lnTo>
                  <a:pt x="204" y="450"/>
                </a:lnTo>
                <a:lnTo>
                  <a:pt x="206" y="457"/>
                </a:lnTo>
                <a:lnTo>
                  <a:pt x="206" y="465"/>
                </a:lnTo>
                <a:lnTo>
                  <a:pt x="207" y="480"/>
                </a:lnTo>
                <a:lnTo>
                  <a:pt x="209" y="489"/>
                </a:lnTo>
                <a:lnTo>
                  <a:pt x="210" y="489"/>
                </a:lnTo>
                <a:lnTo>
                  <a:pt x="212" y="496"/>
                </a:lnTo>
                <a:lnTo>
                  <a:pt x="213" y="505"/>
                </a:lnTo>
                <a:lnTo>
                  <a:pt x="214" y="512"/>
                </a:lnTo>
                <a:lnTo>
                  <a:pt x="216" y="505"/>
                </a:lnTo>
                <a:lnTo>
                  <a:pt x="217" y="512"/>
                </a:lnTo>
                <a:lnTo>
                  <a:pt x="219" y="505"/>
                </a:lnTo>
                <a:lnTo>
                  <a:pt x="220" y="505"/>
                </a:lnTo>
                <a:lnTo>
                  <a:pt x="222" y="496"/>
                </a:lnTo>
                <a:lnTo>
                  <a:pt x="223" y="496"/>
                </a:lnTo>
                <a:lnTo>
                  <a:pt x="224" y="480"/>
                </a:lnTo>
                <a:lnTo>
                  <a:pt x="226" y="473"/>
                </a:lnTo>
                <a:lnTo>
                  <a:pt x="227" y="450"/>
                </a:lnTo>
                <a:lnTo>
                  <a:pt x="229" y="442"/>
                </a:lnTo>
                <a:lnTo>
                  <a:pt x="230" y="426"/>
                </a:lnTo>
                <a:lnTo>
                  <a:pt x="232" y="410"/>
                </a:lnTo>
                <a:lnTo>
                  <a:pt x="233" y="396"/>
                </a:lnTo>
                <a:lnTo>
                  <a:pt x="234" y="380"/>
                </a:lnTo>
                <a:lnTo>
                  <a:pt x="236" y="356"/>
                </a:lnTo>
                <a:lnTo>
                  <a:pt x="237" y="342"/>
                </a:lnTo>
                <a:lnTo>
                  <a:pt x="239" y="317"/>
                </a:lnTo>
                <a:lnTo>
                  <a:pt x="240" y="295"/>
                </a:lnTo>
                <a:lnTo>
                  <a:pt x="240" y="279"/>
                </a:lnTo>
                <a:lnTo>
                  <a:pt x="242" y="256"/>
                </a:lnTo>
                <a:lnTo>
                  <a:pt x="243" y="233"/>
                </a:lnTo>
                <a:lnTo>
                  <a:pt x="244" y="217"/>
                </a:lnTo>
                <a:lnTo>
                  <a:pt x="246" y="193"/>
                </a:lnTo>
                <a:lnTo>
                  <a:pt x="247" y="179"/>
                </a:lnTo>
                <a:lnTo>
                  <a:pt x="249" y="155"/>
                </a:lnTo>
                <a:lnTo>
                  <a:pt x="250" y="132"/>
                </a:lnTo>
                <a:lnTo>
                  <a:pt x="252" y="116"/>
                </a:lnTo>
                <a:lnTo>
                  <a:pt x="253" y="100"/>
                </a:lnTo>
                <a:lnTo>
                  <a:pt x="254" y="85"/>
                </a:lnTo>
                <a:lnTo>
                  <a:pt x="256" y="70"/>
                </a:lnTo>
                <a:lnTo>
                  <a:pt x="257" y="55"/>
                </a:lnTo>
                <a:lnTo>
                  <a:pt x="257" y="39"/>
                </a:lnTo>
                <a:lnTo>
                  <a:pt x="259" y="23"/>
                </a:lnTo>
                <a:lnTo>
                  <a:pt x="260" y="16"/>
                </a:lnTo>
                <a:lnTo>
                  <a:pt x="262" y="16"/>
                </a:lnTo>
                <a:lnTo>
                  <a:pt x="263" y="0"/>
                </a:lnTo>
                <a:lnTo>
                  <a:pt x="264" y="0"/>
                </a:lnTo>
                <a:lnTo>
                  <a:pt x="266" y="7"/>
                </a:lnTo>
                <a:lnTo>
                  <a:pt x="267" y="0"/>
                </a:lnTo>
                <a:lnTo>
                  <a:pt x="269" y="0"/>
                </a:lnTo>
                <a:lnTo>
                  <a:pt x="270" y="7"/>
                </a:lnTo>
                <a:lnTo>
                  <a:pt x="272" y="7"/>
                </a:lnTo>
                <a:lnTo>
                  <a:pt x="273" y="16"/>
                </a:lnTo>
                <a:lnTo>
                  <a:pt x="274" y="23"/>
                </a:lnTo>
                <a:lnTo>
                  <a:pt x="274" y="30"/>
                </a:lnTo>
                <a:lnTo>
                  <a:pt x="276" y="30"/>
                </a:lnTo>
                <a:lnTo>
                  <a:pt x="277" y="46"/>
                </a:lnTo>
                <a:lnTo>
                  <a:pt x="279" y="62"/>
                </a:lnTo>
                <a:lnTo>
                  <a:pt x="280" y="70"/>
                </a:lnTo>
                <a:lnTo>
                  <a:pt x="282" y="85"/>
                </a:lnTo>
                <a:lnTo>
                  <a:pt x="283" y="100"/>
                </a:lnTo>
                <a:lnTo>
                  <a:pt x="284" y="116"/>
                </a:lnTo>
                <a:lnTo>
                  <a:pt x="286" y="139"/>
                </a:lnTo>
                <a:lnTo>
                  <a:pt x="287" y="155"/>
                </a:lnTo>
                <a:lnTo>
                  <a:pt x="289" y="170"/>
                </a:lnTo>
                <a:lnTo>
                  <a:pt x="290" y="193"/>
                </a:lnTo>
                <a:lnTo>
                  <a:pt x="292" y="209"/>
                </a:lnTo>
                <a:lnTo>
                  <a:pt x="292" y="233"/>
                </a:lnTo>
                <a:lnTo>
                  <a:pt x="293" y="256"/>
                </a:lnTo>
                <a:lnTo>
                  <a:pt x="294" y="272"/>
                </a:lnTo>
                <a:lnTo>
                  <a:pt x="296" y="295"/>
                </a:lnTo>
                <a:lnTo>
                  <a:pt x="297" y="317"/>
                </a:lnTo>
                <a:lnTo>
                  <a:pt x="299" y="326"/>
                </a:lnTo>
                <a:lnTo>
                  <a:pt x="300" y="349"/>
                </a:lnTo>
                <a:lnTo>
                  <a:pt x="302" y="372"/>
                </a:lnTo>
                <a:lnTo>
                  <a:pt x="303" y="396"/>
                </a:lnTo>
                <a:lnTo>
                  <a:pt x="304" y="410"/>
                </a:lnTo>
                <a:lnTo>
                  <a:pt x="306" y="419"/>
                </a:lnTo>
                <a:lnTo>
                  <a:pt x="307" y="442"/>
                </a:lnTo>
                <a:lnTo>
                  <a:pt x="307" y="450"/>
                </a:lnTo>
                <a:lnTo>
                  <a:pt x="309" y="465"/>
                </a:lnTo>
                <a:lnTo>
                  <a:pt x="310" y="480"/>
                </a:lnTo>
                <a:lnTo>
                  <a:pt x="312" y="489"/>
                </a:lnTo>
                <a:lnTo>
                  <a:pt x="313" y="496"/>
                </a:lnTo>
                <a:lnTo>
                  <a:pt x="314" y="496"/>
                </a:lnTo>
                <a:lnTo>
                  <a:pt x="316" y="505"/>
                </a:lnTo>
                <a:lnTo>
                  <a:pt x="317" y="505"/>
                </a:lnTo>
                <a:lnTo>
                  <a:pt x="319" y="512"/>
                </a:lnTo>
                <a:lnTo>
                  <a:pt x="320" y="505"/>
                </a:lnTo>
                <a:lnTo>
                  <a:pt x="322" y="512"/>
                </a:lnTo>
                <a:lnTo>
                  <a:pt x="323" y="505"/>
                </a:lnTo>
                <a:lnTo>
                  <a:pt x="324" y="496"/>
                </a:lnTo>
                <a:lnTo>
                  <a:pt x="324" y="489"/>
                </a:lnTo>
                <a:lnTo>
                  <a:pt x="326" y="489"/>
                </a:lnTo>
                <a:lnTo>
                  <a:pt x="327" y="473"/>
                </a:lnTo>
                <a:lnTo>
                  <a:pt x="329" y="457"/>
                </a:lnTo>
                <a:lnTo>
                  <a:pt x="330" y="450"/>
                </a:lnTo>
                <a:lnTo>
                  <a:pt x="332" y="435"/>
                </a:lnTo>
                <a:lnTo>
                  <a:pt x="333" y="419"/>
                </a:lnTo>
                <a:lnTo>
                  <a:pt x="334" y="396"/>
                </a:lnTo>
                <a:lnTo>
                  <a:pt x="336" y="380"/>
                </a:lnTo>
                <a:lnTo>
                  <a:pt x="337" y="365"/>
                </a:lnTo>
                <a:lnTo>
                  <a:pt x="339" y="342"/>
                </a:lnTo>
                <a:lnTo>
                  <a:pt x="340" y="326"/>
                </a:lnTo>
                <a:lnTo>
                  <a:pt x="342" y="302"/>
                </a:lnTo>
                <a:lnTo>
                  <a:pt x="342" y="279"/>
                </a:lnTo>
                <a:lnTo>
                  <a:pt x="343" y="256"/>
                </a:lnTo>
                <a:lnTo>
                  <a:pt x="344" y="233"/>
                </a:lnTo>
                <a:lnTo>
                  <a:pt x="346" y="217"/>
                </a:lnTo>
                <a:lnTo>
                  <a:pt x="347" y="202"/>
                </a:lnTo>
                <a:lnTo>
                  <a:pt x="349" y="170"/>
                </a:lnTo>
                <a:lnTo>
                  <a:pt x="350" y="155"/>
                </a:lnTo>
                <a:lnTo>
                  <a:pt x="352" y="132"/>
                </a:lnTo>
                <a:lnTo>
                  <a:pt x="353" y="116"/>
                </a:lnTo>
                <a:lnTo>
                  <a:pt x="354" y="100"/>
                </a:lnTo>
                <a:lnTo>
                  <a:pt x="356" y="85"/>
                </a:lnTo>
                <a:lnTo>
                  <a:pt x="357" y="62"/>
                </a:lnTo>
                <a:lnTo>
                  <a:pt x="359" y="55"/>
                </a:lnTo>
                <a:lnTo>
                  <a:pt x="359" y="39"/>
                </a:lnTo>
                <a:lnTo>
                  <a:pt x="360" y="30"/>
                </a:lnTo>
                <a:lnTo>
                  <a:pt x="362" y="23"/>
                </a:lnTo>
                <a:lnTo>
                  <a:pt x="363" y="16"/>
                </a:lnTo>
                <a:lnTo>
                  <a:pt x="364" y="16"/>
                </a:lnTo>
                <a:lnTo>
                  <a:pt x="366" y="7"/>
                </a:lnTo>
                <a:lnTo>
                  <a:pt x="367" y="0"/>
                </a:lnTo>
                <a:lnTo>
                  <a:pt x="369" y="7"/>
                </a:lnTo>
                <a:lnTo>
                  <a:pt x="370" y="0"/>
                </a:lnTo>
                <a:lnTo>
                  <a:pt x="372" y="0"/>
                </a:lnTo>
                <a:lnTo>
                  <a:pt x="373" y="7"/>
                </a:lnTo>
                <a:lnTo>
                  <a:pt x="374" y="7"/>
                </a:lnTo>
                <a:lnTo>
                  <a:pt x="376" y="7"/>
                </a:lnTo>
                <a:lnTo>
                  <a:pt x="376" y="23"/>
                </a:lnTo>
                <a:lnTo>
                  <a:pt x="377" y="30"/>
                </a:lnTo>
                <a:lnTo>
                  <a:pt x="379" y="39"/>
                </a:lnTo>
                <a:lnTo>
                  <a:pt x="380" y="55"/>
                </a:lnTo>
                <a:lnTo>
                  <a:pt x="382" y="70"/>
                </a:lnTo>
                <a:lnTo>
                  <a:pt x="383" y="77"/>
                </a:lnTo>
                <a:lnTo>
                  <a:pt x="384" y="93"/>
                </a:lnTo>
                <a:lnTo>
                  <a:pt x="386" y="109"/>
                </a:lnTo>
                <a:lnTo>
                  <a:pt x="387" y="132"/>
                </a:lnTo>
                <a:lnTo>
                  <a:pt x="389" y="147"/>
                </a:lnTo>
                <a:lnTo>
                  <a:pt x="390" y="163"/>
                </a:lnTo>
                <a:lnTo>
                  <a:pt x="392" y="179"/>
                </a:lnTo>
                <a:lnTo>
                  <a:pt x="393" y="202"/>
                </a:lnTo>
                <a:lnTo>
                  <a:pt x="393" y="225"/>
                </a:lnTo>
                <a:lnTo>
                  <a:pt x="394" y="247"/>
                </a:lnTo>
                <a:lnTo>
                  <a:pt x="396" y="263"/>
                </a:lnTo>
                <a:lnTo>
                  <a:pt x="397" y="287"/>
                </a:lnTo>
                <a:lnTo>
                  <a:pt x="399" y="310"/>
                </a:lnTo>
                <a:lnTo>
                  <a:pt x="400" y="333"/>
                </a:lnTo>
                <a:lnTo>
                  <a:pt x="402" y="356"/>
                </a:lnTo>
                <a:lnTo>
                  <a:pt x="403" y="372"/>
                </a:lnTo>
                <a:lnTo>
                  <a:pt x="404" y="387"/>
                </a:lnTo>
                <a:lnTo>
                  <a:pt x="406" y="403"/>
                </a:lnTo>
                <a:lnTo>
                  <a:pt x="407" y="426"/>
                </a:lnTo>
                <a:lnTo>
                  <a:pt x="409" y="435"/>
                </a:lnTo>
                <a:lnTo>
                  <a:pt x="410" y="450"/>
                </a:lnTo>
                <a:lnTo>
                  <a:pt x="410" y="465"/>
                </a:lnTo>
                <a:lnTo>
                  <a:pt x="412" y="473"/>
                </a:lnTo>
                <a:lnTo>
                  <a:pt x="413" y="489"/>
                </a:lnTo>
                <a:lnTo>
                  <a:pt x="414" y="496"/>
                </a:lnTo>
                <a:lnTo>
                  <a:pt x="416" y="505"/>
                </a:lnTo>
                <a:lnTo>
                  <a:pt x="417" y="505"/>
                </a:lnTo>
                <a:lnTo>
                  <a:pt x="419" y="505"/>
                </a:lnTo>
                <a:lnTo>
                  <a:pt x="420" y="505"/>
                </a:lnTo>
                <a:lnTo>
                  <a:pt x="422" y="512"/>
                </a:lnTo>
                <a:lnTo>
                  <a:pt x="423" y="505"/>
                </a:lnTo>
                <a:lnTo>
                  <a:pt x="424" y="505"/>
                </a:lnTo>
                <a:lnTo>
                  <a:pt x="426" y="496"/>
                </a:lnTo>
                <a:lnTo>
                  <a:pt x="427" y="489"/>
                </a:lnTo>
                <a:lnTo>
                  <a:pt x="427" y="480"/>
                </a:lnTo>
                <a:lnTo>
                  <a:pt x="429" y="473"/>
                </a:lnTo>
                <a:lnTo>
                  <a:pt x="430" y="457"/>
                </a:lnTo>
                <a:lnTo>
                  <a:pt x="432" y="442"/>
                </a:lnTo>
                <a:lnTo>
                  <a:pt x="433" y="426"/>
                </a:lnTo>
                <a:lnTo>
                  <a:pt x="434" y="419"/>
                </a:lnTo>
                <a:lnTo>
                  <a:pt x="436" y="403"/>
                </a:lnTo>
                <a:lnTo>
                  <a:pt x="437" y="380"/>
                </a:lnTo>
                <a:lnTo>
                  <a:pt x="439" y="365"/>
                </a:lnTo>
                <a:lnTo>
                  <a:pt x="440" y="342"/>
                </a:lnTo>
                <a:lnTo>
                  <a:pt x="442" y="326"/>
                </a:lnTo>
                <a:lnTo>
                  <a:pt x="443" y="302"/>
                </a:lnTo>
                <a:lnTo>
                  <a:pt x="444" y="272"/>
                </a:lnTo>
                <a:lnTo>
                  <a:pt x="444" y="263"/>
                </a:lnTo>
                <a:lnTo>
                  <a:pt x="446" y="233"/>
                </a:lnTo>
                <a:lnTo>
                  <a:pt x="447" y="217"/>
                </a:lnTo>
                <a:lnTo>
                  <a:pt x="449" y="193"/>
                </a:lnTo>
                <a:lnTo>
                  <a:pt x="450" y="170"/>
                </a:lnTo>
                <a:lnTo>
                  <a:pt x="452" y="155"/>
                </a:lnTo>
                <a:lnTo>
                  <a:pt x="453" y="139"/>
                </a:lnTo>
                <a:lnTo>
                  <a:pt x="454" y="116"/>
                </a:lnTo>
                <a:lnTo>
                  <a:pt x="456" y="93"/>
                </a:lnTo>
                <a:lnTo>
                  <a:pt x="457" y="77"/>
                </a:lnTo>
                <a:lnTo>
                  <a:pt x="459" y="62"/>
                </a:lnTo>
                <a:lnTo>
                  <a:pt x="460" y="55"/>
                </a:lnTo>
                <a:lnTo>
                  <a:pt x="460" y="39"/>
                </a:lnTo>
                <a:lnTo>
                  <a:pt x="462" y="30"/>
                </a:lnTo>
                <a:lnTo>
                  <a:pt x="463" y="23"/>
                </a:lnTo>
                <a:lnTo>
                  <a:pt x="464" y="7"/>
                </a:lnTo>
                <a:lnTo>
                  <a:pt x="466" y="0"/>
                </a:lnTo>
                <a:lnTo>
                  <a:pt x="467" y="7"/>
                </a:lnTo>
                <a:lnTo>
                  <a:pt x="469" y="0"/>
                </a:lnTo>
                <a:lnTo>
                  <a:pt x="470" y="0"/>
                </a:lnTo>
                <a:lnTo>
                  <a:pt x="472" y="0"/>
                </a:lnTo>
                <a:lnTo>
                  <a:pt x="473" y="0"/>
                </a:lnTo>
                <a:lnTo>
                  <a:pt x="474" y="0"/>
                </a:lnTo>
                <a:lnTo>
                  <a:pt x="476" y="7"/>
                </a:lnTo>
                <a:lnTo>
                  <a:pt x="477" y="16"/>
                </a:lnTo>
                <a:lnTo>
                  <a:pt x="477" y="23"/>
                </a:lnTo>
                <a:lnTo>
                  <a:pt x="479" y="30"/>
                </a:lnTo>
                <a:lnTo>
                  <a:pt x="480" y="39"/>
                </a:lnTo>
                <a:lnTo>
                  <a:pt x="482" y="55"/>
                </a:lnTo>
                <a:lnTo>
                  <a:pt x="483" y="62"/>
                </a:lnTo>
                <a:lnTo>
                  <a:pt x="484" y="77"/>
                </a:lnTo>
                <a:lnTo>
                  <a:pt x="486" y="93"/>
                </a:lnTo>
                <a:lnTo>
                  <a:pt x="487" y="109"/>
                </a:lnTo>
                <a:lnTo>
                  <a:pt x="489" y="132"/>
                </a:lnTo>
                <a:lnTo>
                  <a:pt x="490" y="147"/>
                </a:lnTo>
                <a:lnTo>
                  <a:pt x="492" y="163"/>
                </a:lnTo>
                <a:lnTo>
                  <a:pt x="493" y="193"/>
                </a:lnTo>
                <a:lnTo>
                  <a:pt x="494" y="209"/>
                </a:lnTo>
                <a:lnTo>
                  <a:pt x="494" y="233"/>
                </a:lnTo>
                <a:lnTo>
                  <a:pt x="496" y="256"/>
                </a:lnTo>
                <a:lnTo>
                  <a:pt x="497" y="272"/>
                </a:lnTo>
                <a:lnTo>
                  <a:pt x="499" y="302"/>
                </a:lnTo>
                <a:lnTo>
                  <a:pt x="500" y="326"/>
                </a:lnTo>
                <a:lnTo>
                  <a:pt x="502" y="342"/>
                </a:lnTo>
                <a:lnTo>
                  <a:pt x="503" y="365"/>
                </a:lnTo>
                <a:lnTo>
                  <a:pt x="504" y="380"/>
                </a:lnTo>
                <a:lnTo>
                  <a:pt x="506" y="403"/>
                </a:lnTo>
                <a:lnTo>
                  <a:pt x="507" y="419"/>
                </a:lnTo>
                <a:lnTo>
                  <a:pt x="509" y="426"/>
                </a:lnTo>
                <a:lnTo>
                  <a:pt x="510" y="442"/>
                </a:lnTo>
                <a:lnTo>
                  <a:pt x="512" y="457"/>
                </a:lnTo>
                <a:lnTo>
                  <a:pt x="512" y="473"/>
                </a:lnTo>
                <a:lnTo>
                  <a:pt x="513" y="480"/>
                </a:lnTo>
                <a:lnTo>
                  <a:pt x="514" y="489"/>
                </a:lnTo>
                <a:lnTo>
                  <a:pt x="516" y="489"/>
                </a:lnTo>
                <a:lnTo>
                  <a:pt x="517" y="505"/>
                </a:lnTo>
                <a:lnTo>
                  <a:pt x="519" y="505"/>
                </a:lnTo>
                <a:lnTo>
                  <a:pt x="520" y="505"/>
                </a:lnTo>
                <a:lnTo>
                  <a:pt x="522" y="505"/>
                </a:lnTo>
                <a:lnTo>
                  <a:pt x="523" y="505"/>
                </a:lnTo>
                <a:lnTo>
                  <a:pt x="524" y="496"/>
                </a:lnTo>
                <a:lnTo>
                  <a:pt x="526" y="496"/>
                </a:lnTo>
                <a:lnTo>
                  <a:pt x="527" y="489"/>
                </a:lnTo>
                <a:lnTo>
                  <a:pt x="529" y="480"/>
                </a:lnTo>
                <a:lnTo>
                  <a:pt x="529" y="473"/>
                </a:lnTo>
                <a:lnTo>
                  <a:pt x="530" y="457"/>
                </a:lnTo>
                <a:lnTo>
                  <a:pt x="532" y="442"/>
                </a:lnTo>
                <a:lnTo>
                  <a:pt x="533" y="435"/>
                </a:lnTo>
                <a:lnTo>
                  <a:pt x="534" y="419"/>
                </a:lnTo>
                <a:lnTo>
                  <a:pt x="536" y="403"/>
                </a:lnTo>
                <a:lnTo>
                  <a:pt x="537" y="380"/>
                </a:lnTo>
                <a:lnTo>
                  <a:pt x="539" y="365"/>
                </a:lnTo>
                <a:lnTo>
                  <a:pt x="540" y="342"/>
                </a:lnTo>
                <a:lnTo>
                  <a:pt x="542" y="326"/>
                </a:lnTo>
                <a:lnTo>
                  <a:pt x="543" y="310"/>
                </a:lnTo>
                <a:lnTo>
                  <a:pt x="544" y="279"/>
                </a:lnTo>
                <a:lnTo>
                  <a:pt x="546" y="256"/>
                </a:lnTo>
                <a:lnTo>
                  <a:pt x="546" y="240"/>
                </a:lnTo>
                <a:lnTo>
                  <a:pt x="547" y="217"/>
                </a:lnTo>
                <a:lnTo>
                  <a:pt x="549" y="202"/>
                </a:lnTo>
                <a:lnTo>
                  <a:pt x="550" y="179"/>
                </a:lnTo>
                <a:lnTo>
                  <a:pt x="552" y="155"/>
                </a:lnTo>
                <a:lnTo>
                  <a:pt x="553" y="139"/>
                </a:lnTo>
                <a:lnTo>
                  <a:pt x="554" y="116"/>
                </a:lnTo>
                <a:lnTo>
                  <a:pt x="556" y="100"/>
                </a:lnTo>
                <a:lnTo>
                  <a:pt x="557" y="85"/>
                </a:lnTo>
                <a:lnTo>
                  <a:pt x="559" y="70"/>
                </a:lnTo>
                <a:lnTo>
                  <a:pt x="560" y="55"/>
                </a:lnTo>
                <a:lnTo>
                  <a:pt x="562" y="55"/>
                </a:lnTo>
                <a:lnTo>
                  <a:pt x="563" y="30"/>
                </a:lnTo>
                <a:lnTo>
                  <a:pt x="563" y="23"/>
                </a:lnTo>
                <a:lnTo>
                  <a:pt x="564" y="16"/>
                </a:lnTo>
                <a:lnTo>
                  <a:pt x="566" y="7"/>
                </a:lnTo>
                <a:lnTo>
                  <a:pt x="567" y="7"/>
                </a:lnTo>
                <a:lnTo>
                  <a:pt x="569" y="7"/>
                </a:lnTo>
                <a:lnTo>
                  <a:pt x="570" y="7"/>
                </a:lnTo>
                <a:lnTo>
                  <a:pt x="572" y="7"/>
                </a:lnTo>
                <a:lnTo>
                  <a:pt x="573" y="16"/>
                </a:lnTo>
                <a:lnTo>
                  <a:pt x="574" y="7"/>
                </a:lnTo>
                <a:lnTo>
                  <a:pt x="576" y="16"/>
                </a:lnTo>
                <a:lnTo>
                  <a:pt x="577" y="23"/>
                </a:lnTo>
                <a:lnTo>
                  <a:pt x="579" y="30"/>
                </a:lnTo>
                <a:lnTo>
                  <a:pt x="580" y="55"/>
                </a:lnTo>
                <a:lnTo>
                  <a:pt x="580" y="70"/>
                </a:lnTo>
                <a:lnTo>
                  <a:pt x="582" y="93"/>
                </a:lnTo>
                <a:lnTo>
                  <a:pt x="583" y="116"/>
                </a:lnTo>
                <a:lnTo>
                  <a:pt x="584" y="139"/>
                </a:lnTo>
                <a:lnTo>
                  <a:pt x="586" y="163"/>
                </a:lnTo>
                <a:lnTo>
                  <a:pt x="587" y="186"/>
                </a:lnTo>
                <a:lnTo>
                  <a:pt x="589" y="202"/>
                </a:lnTo>
                <a:lnTo>
                  <a:pt x="590" y="209"/>
                </a:lnTo>
                <a:lnTo>
                  <a:pt x="592" y="225"/>
                </a:lnTo>
                <a:lnTo>
                  <a:pt x="593" y="247"/>
                </a:lnTo>
                <a:lnTo>
                  <a:pt x="594" y="263"/>
                </a:lnTo>
                <a:lnTo>
                  <a:pt x="596" y="287"/>
                </a:lnTo>
                <a:lnTo>
                  <a:pt x="597" y="302"/>
                </a:lnTo>
                <a:lnTo>
                  <a:pt x="597" y="317"/>
                </a:lnTo>
                <a:lnTo>
                  <a:pt x="599" y="342"/>
                </a:lnTo>
                <a:lnTo>
                  <a:pt x="600" y="356"/>
                </a:lnTo>
                <a:lnTo>
                  <a:pt x="602" y="380"/>
                </a:lnTo>
                <a:lnTo>
                  <a:pt x="603" y="396"/>
                </a:lnTo>
                <a:lnTo>
                  <a:pt x="604" y="410"/>
                </a:lnTo>
                <a:lnTo>
                  <a:pt x="606" y="426"/>
                </a:lnTo>
                <a:lnTo>
                  <a:pt x="607" y="435"/>
                </a:lnTo>
                <a:lnTo>
                  <a:pt x="609" y="450"/>
                </a:lnTo>
                <a:lnTo>
                  <a:pt x="610" y="473"/>
                </a:lnTo>
                <a:lnTo>
                  <a:pt x="612" y="480"/>
                </a:lnTo>
                <a:lnTo>
                  <a:pt x="613" y="496"/>
                </a:lnTo>
                <a:lnTo>
                  <a:pt x="614" y="505"/>
                </a:lnTo>
                <a:lnTo>
                  <a:pt x="616" y="505"/>
                </a:lnTo>
                <a:lnTo>
                  <a:pt x="617" y="512"/>
                </a:lnTo>
                <a:lnTo>
                  <a:pt x="619" y="519"/>
                </a:lnTo>
                <a:lnTo>
                  <a:pt x="620" y="512"/>
                </a:lnTo>
                <a:lnTo>
                  <a:pt x="622" y="512"/>
                </a:lnTo>
                <a:lnTo>
                  <a:pt x="623" y="512"/>
                </a:lnTo>
                <a:lnTo>
                  <a:pt x="624" y="505"/>
                </a:lnTo>
                <a:lnTo>
                  <a:pt x="626" y="496"/>
                </a:lnTo>
                <a:lnTo>
                  <a:pt x="627" y="496"/>
                </a:lnTo>
                <a:lnTo>
                  <a:pt x="629" y="480"/>
                </a:lnTo>
                <a:lnTo>
                  <a:pt x="630" y="473"/>
                </a:lnTo>
                <a:lnTo>
                  <a:pt x="630" y="457"/>
                </a:lnTo>
                <a:lnTo>
                  <a:pt x="632" y="442"/>
                </a:lnTo>
                <a:lnTo>
                  <a:pt x="633" y="426"/>
                </a:lnTo>
                <a:lnTo>
                  <a:pt x="634" y="410"/>
                </a:lnTo>
                <a:lnTo>
                  <a:pt x="636" y="396"/>
                </a:lnTo>
                <a:lnTo>
                  <a:pt x="637" y="380"/>
                </a:lnTo>
                <a:lnTo>
                  <a:pt x="639" y="356"/>
                </a:lnTo>
                <a:lnTo>
                  <a:pt x="640" y="333"/>
                </a:lnTo>
                <a:lnTo>
                  <a:pt x="642" y="317"/>
                </a:lnTo>
                <a:lnTo>
                  <a:pt x="643" y="295"/>
                </a:lnTo>
                <a:lnTo>
                  <a:pt x="644" y="272"/>
                </a:lnTo>
                <a:lnTo>
                  <a:pt x="646" y="247"/>
                </a:lnTo>
                <a:lnTo>
                  <a:pt x="647" y="233"/>
                </a:lnTo>
                <a:lnTo>
                  <a:pt x="647" y="209"/>
                </a:lnTo>
                <a:lnTo>
                  <a:pt x="649" y="186"/>
                </a:lnTo>
                <a:lnTo>
                  <a:pt x="650" y="163"/>
                </a:lnTo>
                <a:lnTo>
                  <a:pt x="652" y="139"/>
                </a:lnTo>
                <a:lnTo>
                  <a:pt x="653" y="125"/>
                </a:lnTo>
                <a:lnTo>
                  <a:pt x="654" y="109"/>
                </a:lnTo>
                <a:lnTo>
                  <a:pt x="656" y="93"/>
                </a:lnTo>
                <a:lnTo>
                  <a:pt x="657" y="77"/>
                </a:lnTo>
                <a:lnTo>
                  <a:pt x="659" y="62"/>
                </a:lnTo>
                <a:lnTo>
                  <a:pt x="660" y="46"/>
                </a:lnTo>
              </a:path>
            </a:pathLst>
          </a:custGeom>
          <a:noFill/>
          <a:ln w="19050" cap="rnd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7" name="Freeform 11"/>
          <p:cNvSpPr>
            <a:spLocks/>
          </p:cNvSpPr>
          <p:nvPr/>
        </p:nvSpPr>
        <p:spPr bwMode="auto">
          <a:xfrm>
            <a:off x="6276976" y="2133600"/>
            <a:ext cx="758825" cy="482600"/>
          </a:xfrm>
          <a:custGeom>
            <a:avLst/>
            <a:gdLst>
              <a:gd name="T0" fmla="*/ 9 w 666"/>
              <a:gd name="T1" fmla="*/ 15 h 521"/>
              <a:gd name="T2" fmla="*/ 20 w 666"/>
              <a:gd name="T3" fmla="*/ 63 h 521"/>
              <a:gd name="T4" fmla="*/ 30 w 666"/>
              <a:gd name="T5" fmla="*/ 187 h 521"/>
              <a:gd name="T6" fmla="*/ 40 w 666"/>
              <a:gd name="T7" fmla="*/ 350 h 521"/>
              <a:gd name="T8" fmla="*/ 52 w 666"/>
              <a:gd name="T9" fmla="*/ 473 h 521"/>
              <a:gd name="T10" fmla="*/ 62 w 666"/>
              <a:gd name="T11" fmla="*/ 520 h 521"/>
              <a:gd name="T12" fmla="*/ 73 w 666"/>
              <a:gd name="T13" fmla="*/ 465 h 521"/>
              <a:gd name="T14" fmla="*/ 83 w 666"/>
              <a:gd name="T15" fmla="*/ 318 h 521"/>
              <a:gd name="T16" fmla="*/ 93 w 666"/>
              <a:gd name="T17" fmla="*/ 155 h 521"/>
              <a:gd name="T18" fmla="*/ 104 w 666"/>
              <a:gd name="T19" fmla="*/ 31 h 521"/>
              <a:gd name="T20" fmla="*/ 116 w 666"/>
              <a:gd name="T21" fmla="*/ 24 h 521"/>
              <a:gd name="T22" fmla="*/ 126 w 666"/>
              <a:gd name="T23" fmla="*/ 101 h 521"/>
              <a:gd name="T24" fmla="*/ 137 w 666"/>
              <a:gd name="T25" fmla="*/ 264 h 521"/>
              <a:gd name="T26" fmla="*/ 147 w 666"/>
              <a:gd name="T27" fmla="*/ 427 h 521"/>
              <a:gd name="T28" fmla="*/ 157 w 666"/>
              <a:gd name="T29" fmla="*/ 504 h 521"/>
              <a:gd name="T30" fmla="*/ 169 w 666"/>
              <a:gd name="T31" fmla="*/ 497 h 521"/>
              <a:gd name="T32" fmla="*/ 179 w 666"/>
              <a:gd name="T33" fmla="*/ 404 h 521"/>
              <a:gd name="T34" fmla="*/ 190 w 666"/>
              <a:gd name="T35" fmla="*/ 233 h 521"/>
              <a:gd name="T36" fmla="*/ 200 w 666"/>
              <a:gd name="T37" fmla="*/ 85 h 521"/>
              <a:gd name="T38" fmla="*/ 212 w 666"/>
              <a:gd name="T39" fmla="*/ 8 h 521"/>
              <a:gd name="T40" fmla="*/ 223 w 666"/>
              <a:gd name="T41" fmla="*/ 54 h 521"/>
              <a:gd name="T42" fmla="*/ 233 w 666"/>
              <a:gd name="T43" fmla="*/ 171 h 521"/>
              <a:gd name="T44" fmla="*/ 243 w 666"/>
              <a:gd name="T45" fmla="*/ 334 h 521"/>
              <a:gd name="T46" fmla="*/ 255 w 666"/>
              <a:gd name="T47" fmla="*/ 473 h 521"/>
              <a:gd name="T48" fmla="*/ 265 w 666"/>
              <a:gd name="T49" fmla="*/ 513 h 521"/>
              <a:gd name="T50" fmla="*/ 276 w 666"/>
              <a:gd name="T51" fmla="*/ 458 h 521"/>
              <a:gd name="T52" fmla="*/ 286 w 666"/>
              <a:gd name="T53" fmla="*/ 318 h 521"/>
              <a:gd name="T54" fmla="*/ 296 w 666"/>
              <a:gd name="T55" fmla="*/ 147 h 521"/>
              <a:gd name="T56" fmla="*/ 307 w 666"/>
              <a:gd name="T57" fmla="*/ 31 h 521"/>
              <a:gd name="T58" fmla="*/ 317 w 666"/>
              <a:gd name="T59" fmla="*/ 8 h 521"/>
              <a:gd name="T60" fmla="*/ 327 w 666"/>
              <a:gd name="T61" fmla="*/ 85 h 521"/>
              <a:gd name="T62" fmla="*/ 339 w 666"/>
              <a:gd name="T63" fmla="*/ 225 h 521"/>
              <a:gd name="T64" fmla="*/ 349 w 666"/>
              <a:gd name="T65" fmla="*/ 395 h 521"/>
              <a:gd name="T66" fmla="*/ 360 w 666"/>
              <a:gd name="T67" fmla="*/ 497 h 521"/>
              <a:gd name="T68" fmla="*/ 370 w 666"/>
              <a:gd name="T69" fmla="*/ 497 h 521"/>
              <a:gd name="T70" fmla="*/ 380 w 666"/>
              <a:gd name="T71" fmla="*/ 388 h 521"/>
              <a:gd name="T72" fmla="*/ 392 w 666"/>
              <a:gd name="T73" fmla="*/ 233 h 521"/>
              <a:gd name="T74" fmla="*/ 402 w 666"/>
              <a:gd name="T75" fmla="*/ 78 h 521"/>
              <a:gd name="T76" fmla="*/ 413 w 666"/>
              <a:gd name="T77" fmla="*/ 8 h 521"/>
              <a:gd name="T78" fmla="*/ 425 w 666"/>
              <a:gd name="T79" fmla="*/ 47 h 521"/>
              <a:gd name="T80" fmla="*/ 435 w 666"/>
              <a:gd name="T81" fmla="*/ 178 h 521"/>
              <a:gd name="T82" fmla="*/ 446 w 666"/>
              <a:gd name="T83" fmla="*/ 350 h 521"/>
              <a:gd name="T84" fmla="*/ 456 w 666"/>
              <a:gd name="T85" fmla="*/ 473 h 521"/>
              <a:gd name="T86" fmla="*/ 467 w 666"/>
              <a:gd name="T87" fmla="*/ 504 h 521"/>
              <a:gd name="T88" fmla="*/ 479 w 666"/>
              <a:gd name="T89" fmla="*/ 427 h 521"/>
              <a:gd name="T90" fmla="*/ 489 w 666"/>
              <a:gd name="T91" fmla="*/ 271 h 521"/>
              <a:gd name="T92" fmla="*/ 499 w 666"/>
              <a:gd name="T93" fmla="*/ 108 h 521"/>
              <a:gd name="T94" fmla="*/ 510 w 666"/>
              <a:gd name="T95" fmla="*/ 15 h 521"/>
              <a:gd name="T96" fmla="*/ 522 w 666"/>
              <a:gd name="T97" fmla="*/ 31 h 521"/>
              <a:gd name="T98" fmla="*/ 532 w 666"/>
              <a:gd name="T99" fmla="*/ 140 h 521"/>
              <a:gd name="T100" fmla="*/ 543 w 666"/>
              <a:gd name="T101" fmla="*/ 303 h 521"/>
              <a:gd name="T102" fmla="*/ 553 w 666"/>
              <a:gd name="T103" fmla="*/ 450 h 521"/>
              <a:gd name="T104" fmla="*/ 565 w 666"/>
              <a:gd name="T105" fmla="*/ 520 h 521"/>
              <a:gd name="T106" fmla="*/ 575 w 666"/>
              <a:gd name="T107" fmla="*/ 473 h 521"/>
              <a:gd name="T108" fmla="*/ 585 w 666"/>
              <a:gd name="T109" fmla="*/ 334 h 521"/>
              <a:gd name="T110" fmla="*/ 596 w 666"/>
              <a:gd name="T111" fmla="*/ 171 h 521"/>
              <a:gd name="T112" fmla="*/ 606 w 666"/>
              <a:gd name="T113" fmla="*/ 38 h 521"/>
              <a:gd name="T114" fmla="*/ 616 w 666"/>
              <a:gd name="T115" fmla="*/ 15 h 521"/>
              <a:gd name="T116" fmla="*/ 627 w 666"/>
              <a:gd name="T117" fmla="*/ 78 h 521"/>
              <a:gd name="T118" fmla="*/ 637 w 666"/>
              <a:gd name="T119" fmla="*/ 217 h 521"/>
              <a:gd name="T120" fmla="*/ 649 w 666"/>
              <a:gd name="T121" fmla="*/ 380 h 521"/>
              <a:gd name="T122" fmla="*/ 659 w 666"/>
              <a:gd name="T123" fmla="*/ 497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6" h="521">
                <a:moveTo>
                  <a:pt x="0" y="54"/>
                </a:moveTo>
                <a:lnTo>
                  <a:pt x="2" y="47"/>
                </a:lnTo>
                <a:lnTo>
                  <a:pt x="3" y="38"/>
                </a:lnTo>
                <a:lnTo>
                  <a:pt x="4" y="31"/>
                </a:lnTo>
                <a:lnTo>
                  <a:pt x="4" y="24"/>
                </a:lnTo>
                <a:lnTo>
                  <a:pt x="6" y="15"/>
                </a:lnTo>
                <a:lnTo>
                  <a:pt x="7" y="15"/>
                </a:lnTo>
                <a:lnTo>
                  <a:pt x="9" y="15"/>
                </a:lnTo>
                <a:lnTo>
                  <a:pt x="10" y="15"/>
                </a:lnTo>
                <a:lnTo>
                  <a:pt x="12" y="15"/>
                </a:lnTo>
                <a:lnTo>
                  <a:pt x="13" y="15"/>
                </a:lnTo>
                <a:lnTo>
                  <a:pt x="14" y="24"/>
                </a:lnTo>
                <a:lnTo>
                  <a:pt x="16" y="31"/>
                </a:lnTo>
                <a:lnTo>
                  <a:pt x="17" y="38"/>
                </a:lnTo>
                <a:lnTo>
                  <a:pt x="19" y="47"/>
                </a:lnTo>
                <a:lnTo>
                  <a:pt x="20" y="63"/>
                </a:lnTo>
                <a:lnTo>
                  <a:pt x="22" y="70"/>
                </a:lnTo>
                <a:lnTo>
                  <a:pt x="22" y="78"/>
                </a:lnTo>
                <a:lnTo>
                  <a:pt x="23" y="93"/>
                </a:lnTo>
                <a:lnTo>
                  <a:pt x="24" y="117"/>
                </a:lnTo>
                <a:lnTo>
                  <a:pt x="26" y="133"/>
                </a:lnTo>
                <a:lnTo>
                  <a:pt x="27" y="140"/>
                </a:lnTo>
                <a:lnTo>
                  <a:pt x="29" y="163"/>
                </a:lnTo>
                <a:lnTo>
                  <a:pt x="30" y="187"/>
                </a:lnTo>
                <a:lnTo>
                  <a:pt x="32" y="201"/>
                </a:lnTo>
                <a:lnTo>
                  <a:pt x="33" y="225"/>
                </a:lnTo>
                <a:lnTo>
                  <a:pt x="34" y="241"/>
                </a:lnTo>
                <a:lnTo>
                  <a:pt x="36" y="264"/>
                </a:lnTo>
                <a:lnTo>
                  <a:pt x="37" y="280"/>
                </a:lnTo>
                <a:lnTo>
                  <a:pt x="39" y="303"/>
                </a:lnTo>
                <a:lnTo>
                  <a:pt x="39" y="325"/>
                </a:lnTo>
                <a:lnTo>
                  <a:pt x="40" y="350"/>
                </a:lnTo>
                <a:lnTo>
                  <a:pt x="42" y="364"/>
                </a:lnTo>
                <a:lnTo>
                  <a:pt x="43" y="388"/>
                </a:lnTo>
                <a:lnTo>
                  <a:pt x="44" y="404"/>
                </a:lnTo>
                <a:lnTo>
                  <a:pt x="46" y="418"/>
                </a:lnTo>
                <a:lnTo>
                  <a:pt x="47" y="434"/>
                </a:lnTo>
                <a:lnTo>
                  <a:pt x="49" y="450"/>
                </a:lnTo>
                <a:lnTo>
                  <a:pt x="50" y="465"/>
                </a:lnTo>
                <a:lnTo>
                  <a:pt x="52" y="473"/>
                </a:lnTo>
                <a:lnTo>
                  <a:pt x="53" y="488"/>
                </a:lnTo>
                <a:lnTo>
                  <a:pt x="54" y="497"/>
                </a:lnTo>
                <a:lnTo>
                  <a:pt x="56" y="497"/>
                </a:lnTo>
                <a:lnTo>
                  <a:pt x="56" y="513"/>
                </a:lnTo>
                <a:lnTo>
                  <a:pt x="57" y="513"/>
                </a:lnTo>
                <a:lnTo>
                  <a:pt x="59" y="513"/>
                </a:lnTo>
                <a:lnTo>
                  <a:pt x="60" y="513"/>
                </a:lnTo>
                <a:lnTo>
                  <a:pt x="62" y="520"/>
                </a:lnTo>
                <a:lnTo>
                  <a:pt x="63" y="520"/>
                </a:lnTo>
                <a:lnTo>
                  <a:pt x="64" y="504"/>
                </a:lnTo>
                <a:lnTo>
                  <a:pt x="66" y="504"/>
                </a:lnTo>
                <a:lnTo>
                  <a:pt x="67" y="497"/>
                </a:lnTo>
                <a:lnTo>
                  <a:pt x="69" y="497"/>
                </a:lnTo>
                <a:lnTo>
                  <a:pt x="70" y="481"/>
                </a:lnTo>
                <a:lnTo>
                  <a:pt x="72" y="473"/>
                </a:lnTo>
                <a:lnTo>
                  <a:pt x="73" y="465"/>
                </a:lnTo>
                <a:lnTo>
                  <a:pt x="73" y="450"/>
                </a:lnTo>
                <a:lnTo>
                  <a:pt x="74" y="434"/>
                </a:lnTo>
                <a:lnTo>
                  <a:pt x="76" y="411"/>
                </a:lnTo>
                <a:lnTo>
                  <a:pt x="77" y="395"/>
                </a:lnTo>
                <a:lnTo>
                  <a:pt x="79" y="380"/>
                </a:lnTo>
                <a:lnTo>
                  <a:pt x="80" y="364"/>
                </a:lnTo>
                <a:lnTo>
                  <a:pt x="82" y="341"/>
                </a:lnTo>
                <a:lnTo>
                  <a:pt x="83" y="318"/>
                </a:lnTo>
                <a:lnTo>
                  <a:pt x="84" y="303"/>
                </a:lnTo>
                <a:lnTo>
                  <a:pt x="86" y="280"/>
                </a:lnTo>
                <a:lnTo>
                  <a:pt x="87" y="255"/>
                </a:lnTo>
                <a:lnTo>
                  <a:pt x="89" y="233"/>
                </a:lnTo>
                <a:lnTo>
                  <a:pt x="90" y="210"/>
                </a:lnTo>
                <a:lnTo>
                  <a:pt x="90" y="187"/>
                </a:lnTo>
                <a:lnTo>
                  <a:pt x="92" y="171"/>
                </a:lnTo>
                <a:lnTo>
                  <a:pt x="93" y="155"/>
                </a:lnTo>
                <a:lnTo>
                  <a:pt x="94" y="133"/>
                </a:lnTo>
                <a:lnTo>
                  <a:pt x="96" y="108"/>
                </a:lnTo>
                <a:lnTo>
                  <a:pt x="97" y="93"/>
                </a:lnTo>
                <a:lnTo>
                  <a:pt x="99" y="78"/>
                </a:lnTo>
                <a:lnTo>
                  <a:pt x="100" y="70"/>
                </a:lnTo>
                <a:lnTo>
                  <a:pt x="102" y="54"/>
                </a:lnTo>
                <a:lnTo>
                  <a:pt x="103" y="47"/>
                </a:lnTo>
                <a:lnTo>
                  <a:pt x="104" y="31"/>
                </a:lnTo>
                <a:lnTo>
                  <a:pt x="106" y="24"/>
                </a:lnTo>
                <a:lnTo>
                  <a:pt x="107" y="8"/>
                </a:lnTo>
                <a:lnTo>
                  <a:pt x="109" y="15"/>
                </a:lnTo>
                <a:lnTo>
                  <a:pt x="110" y="8"/>
                </a:lnTo>
                <a:lnTo>
                  <a:pt x="112" y="8"/>
                </a:lnTo>
                <a:lnTo>
                  <a:pt x="113" y="15"/>
                </a:lnTo>
                <a:lnTo>
                  <a:pt x="114" y="15"/>
                </a:lnTo>
                <a:lnTo>
                  <a:pt x="116" y="24"/>
                </a:lnTo>
                <a:lnTo>
                  <a:pt x="117" y="24"/>
                </a:lnTo>
                <a:lnTo>
                  <a:pt x="119" y="31"/>
                </a:lnTo>
                <a:lnTo>
                  <a:pt x="120" y="38"/>
                </a:lnTo>
                <a:lnTo>
                  <a:pt x="122" y="54"/>
                </a:lnTo>
                <a:lnTo>
                  <a:pt x="123" y="63"/>
                </a:lnTo>
                <a:lnTo>
                  <a:pt x="123" y="78"/>
                </a:lnTo>
                <a:lnTo>
                  <a:pt x="124" y="93"/>
                </a:lnTo>
                <a:lnTo>
                  <a:pt x="126" y="101"/>
                </a:lnTo>
                <a:lnTo>
                  <a:pt x="127" y="124"/>
                </a:lnTo>
                <a:lnTo>
                  <a:pt x="129" y="140"/>
                </a:lnTo>
                <a:lnTo>
                  <a:pt x="130" y="163"/>
                </a:lnTo>
                <a:lnTo>
                  <a:pt x="132" y="178"/>
                </a:lnTo>
                <a:lnTo>
                  <a:pt x="133" y="201"/>
                </a:lnTo>
                <a:lnTo>
                  <a:pt x="135" y="225"/>
                </a:lnTo>
                <a:lnTo>
                  <a:pt x="136" y="241"/>
                </a:lnTo>
                <a:lnTo>
                  <a:pt x="137" y="264"/>
                </a:lnTo>
                <a:lnTo>
                  <a:pt x="139" y="280"/>
                </a:lnTo>
                <a:lnTo>
                  <a:pt x="140" y="303"/>
                </a:lnTo>
                <a:lnTo>
                  <a:pt x="140" y="334"/>
                </a:lnTo>
                <a:lnTo>
                  <a:pt x="142" y="341"/>
                </a:lnTo>
                <a:lnTo>
                  <a:pt x="143" y="364"/>
                </a:lnTo>
                <a:lnTo>
                  <a:pt x="145" y="388"/>
                </a:lnTo>
                <a:lnTo>
                  <a:pt x="146" y="404"/>
                </a:lnTo>
                <a:lnTo>
                  <a:pt x="147" y="427"/>
                </a:lnTo>
                <a:lnTo>
                  <a:pt x="149" y="443"/>
                </a:lnTo>
                <a:lnTo>
                  <a:pt x="150" y="450"/>
                </a:lnTo>
                <a:lnTo>
                  <a:pt x="152" y="465"/>
                </a:lnTo>
                <a:lnTo>
                  <a:pt x="153" y="481"/>
                </a:lnTo>
                <a:lnTo>
                  <a:pt x="155" y="481"/>
                </a:lnTo>
                <a:lnTo>
                  <a:pt x="156" y="497"/>
                </a:lnTo>
                <a:lnTo>
                  <a:pt x="157" y="497"/>
                </a:lnTo>
                <a:lnTo>
                  <a:pt x="157" y="504"/>
                </a:lnTo>
                <a:lnTo>
                  <a:pt x="159" y="504"/>
                </a:lnTo>
                <a:lnTo>
                  <a:pt x="160" y="513"/>
                </a:lnTo>
                <a:lnTo>
                  <a:pt x="162" y="513"/>
                </a:lnTo>
                <a:lnTo>
                  <a:pt x="163" y="513"/>
                </a:lnTo>
                <a:lnTo>
                  <a:pt x="165" y="513"/>
                </a:lnTo>
                <a:lnTo>
                  <a:pt x="166" y="513"/>
                </a:lnTo>
                <a:lnTo>
                  <a:pt x="167" y="504"/>
                </a:lnTo>
                <a:lnTo>
                  <a:pt x="169" y="497"/>
                </a:lnTo>
                <a:lnTo>
                  <a:pt x="170" y="497"/>
                </a:lnTo>
                <a:lnTo>
                  <a:pt x="172" y="481"/>
                </a:lnTo>
                <a:lnTo>
                  <a:pt x="173" y="473"/>
                </a:lnTo>
                <a:lnTo>
                  <a:pt x="175" y="458"/>
                </a:lnTo>
                <a:lnTo>
                  <a:pt x="175" y="443"/>
                </a:lnTo>
                <a:lnTo>
                  <a:pt x="176" y="434"/>
                </a:lnTo>
                <a:lnTo>
                  <a:pt x="177" y="418"/>
                </a:lnTo>
                <a:lnTo>
                  <a:pt x="179" y="404"/>
                </a:lnTo>
                <a:lnTo>
                  <a:pt x="180" y="380"/>
                </a:lnTo>
                <a:lnTo>
                  <a:pt x="182" y="364"/>
                </a:lnTo>
                <a:lnTo>
                  <a:pt x="183" y="341"/>
                </a:lnTo>
                <a:lnTo>
                  <a:pt x="185" y="318"/>
                </a:lnTo>
                <a:lnTo>
                  <a:pt x="186" y="295"/>
                </a:lnTo>
                <a:lnTo>
                  <a:pt x="187" y="271"/>
                </a:lnTo>
                <a:lnTo>
                  <a:pt x="189" y="255"/>
                </a:lnTo>
                <a:lnTo>
                  <a:pt x="190" y="233"/>
                </a:lnTo>
                <a:lnTo>
                  <a:pt x="192" y="210"/>
                </a:lnTo>
                <a:lnTo>
                  <a:pt x="192" y="194"/>
                </a:lnTo>
                <a:lnTo>
                  <a:pt x="193" y="163"/>
                </a:lnTo>
                <a:lnTo>
                  <a:pt x="195" y="147"/>
                </a:lnTo>
                <a:lnTo>
                  <a:pt x="196" y="124"/>
                </a:lnTo>
                <a:lnTo>
                  <a:pt x="197" y="108"/>
                </a:lnTo>
                <a:lnTo>
                  <a:pt x="199" y="93"/>
                </a:lnTo>
                <a:lnTo>
                  <a:pt x="200" y="85"/>
                </a:lnTo>
                <a:lnTo>
                  <a:pt x="202" y="63"/>
                </a:lnTo>
                <a:lnTo>
                  <a:pt x="203" y="47"/>
                </a:lnTo>
                <a:lnTo>
                  <a:pt x="205" y="38"/>
                </a:lnTo>
                <a:lnTo>
                  <a:pt x="206" y="31"/>
                </a:lnTo>
                <a:lnTo>
                  <a:pt x="207" y="24"/>
                </a:lnTo>
                <a:lnTo>
                  <a:pt x="209" y="15"/>
                </a:lnTo>
                <a:lnTo>
                  <a:pt x="210" y="8"/>
                </a:lnTo>
                <a:lnTo>
                  <a:pt x="212" y="8"/>
                </a:lnTo>
                <a:lnTo>
                  <a:pt x="213" y="8"/>
                </a:lnTo>
                <a:lnTo>
                  <a:pt x="215" y="8"/>
                </a:lnTo>
                <a:lnTo>
                  <a:pt x="216" y="8"/>
                </a:lnTo>
                <a:lnTo>
                  <a:pt x="217" y="15"/>
                </a:lnTo>
                <a:lnTo>
                  <a:pt x="219" y="24"/>
                </a:lnTo>
                <a:lnTo>
                  <a:pt x="220" y="31"/>
                </a:lnTo>
                <a:lnTo>
                  <a:pt x="222" y="38"/>
                </a:lnTo>
                <a:lnTo>
                  <a:pt x="223" y="54"/>
                </a:lnTo>
                <a:lnTo>
                  <a:pt x="225" y="63"/>
                </a:lnTo>
                <a:lnTo>
                  <a:pt x="226" y="70"/>
                </a:lnTo>
                <a:lnTo>
                  <a:pt x="226" y="85"/>
                </a:lnTo>
                <a:lnTo>
                  <a:pt x="227" y="101"/>
                </a:lnTo>
                <a:lnTo>
                  <a:pt x="229" y="117"/>
                </a:lnTo>
                <a:lnTo>
                  <a:pt x="230" y="133"/>
                </a:lnTo>
                <a:lnTo>
                  <a:pt x="232" y="155"/>
                </a:lnTo>
                <a:lnTo>
                  <a:pt x="233" y="171"/>
                </a:lnTo>
                <a:lnTo>
                  <a:pt x="235" y="187"/>
                </a:lnTo>
                <a:lnTo>
                  <a:pt x="236" y="210"/>
                </a:lnTo>
                <a:lnTo>
                  <a:pt x="237" y="233"/>
                </a:lnTo>
                <a:lnTo>
                  <a:pt x="239" y="248"/>
                </a:lnTo>
                <a:lnTo>
                  <a:pt x="240" y="271"/>
                </a:lnTo>
                <a:lnTo>
                  <a:pt x="242" y="295"/>
                </a:lnTo>
                <a:lnTo>
                  <a:pt x="243" y="318"/>
                </a:lnTo>
                <a:lnTo>
                  <a:pt x="243" y="334"/>
                </a:lnTo>
                <a:lnTo>
                  <a:pt x="245" y="357"/>
                </a:lnTo>
                <a:lnTo>
                  <a:pt x="246" y="373"/>
                </a:lnTo>
                <a:lnTo>
                  <a:pt x="247" y="388"/>
                </a:lnTo>
                <a:lnTo>
                  <a:pt x="249" y="404"/>
                </a:lnTo>
                <a:lnTo>
                  <a:pt x="250" y="427"/>
                </a:lnTo>
                <a:lnTo>
                  <a:pt x="252" y="443"/>
                </a:lnTo>
                <a:lnTo>
                  <a:pt x="253" y="458"/>
                </a:lnTo>
                <a:lnTo>
                  <a:pt x="255" y="473"/>
                </a:lnTo>
                <a:lnTo>
                  <a:pt x="256" y="481"/>
                </a:lnTo>
                <a:lnTo>
                  <a:pt x="257" y="488"/>
                </a:lnTo>
                <a:lnTo>
                  <a:pt x="259" y="497"/>
                </a:lnTo>
                <a:lnTo>
                  <a:pt x="259" y="504"/>
                </a:lnTo>
                <a:lnTo>
                  <a:pt x="260" y="513"/>
                </a:lnTo>
                <a:lnTo>
                  <a:pt x="262" y="513"/>
                </a:lnTo>
                <a:lnTo>
                  <a:pt x="263" y="520"/>
                </a:lnTo>
                <a:lnTo>
                  <a:pt x="265" y="513"/>
                </a:lnTo>
                <a:lnTo>
                  <a:pt x="266" y="513"/>
                </a:lnTo>
                <a:lnTo>
                  <a:pt x="267" y="513"/>
                </a:lnTo>
                <a:lnTo>
                  <a:pt x="269" y="504"/>
                </a:lnTo>
                <a:lnTo>
                  <a:pt x="270" y="497"/>
                </a:lnTo>
                <a:lnTo>
                  <a:pt x="272" y="488"/>
                </a:lnTo>
                <a:lnTo>
                  <a:pt x="273" y="481"/>
                </a:lnTo>
                <a:lnTo>
                  <a:pt x="275" y="465"/>
                </a:lnTo>
                <a:lnTo>
                  <a:pt x="276" y="458"/>
                </a:lnTo>
                <a:lnTo>
                  <a:pt x="276" y="434"/>
                </a:lnTo>
                <a:lnTo>
                  <a:pt x="277" y="418"/>
                </a:lnTo>
                <a:lnTo>
                  <a:pt x="279" y="411"/>
                </a:lnTo>
                <a:lnTo>
                  <a:pt x="280" y="395"/>
                </a:lnTo>
                <a:lnTo>
                  <a:pt x="282" y="373"/>
                </a:lnTo>
                <a:lnTo>
                  <a:pt x="283" y="350"/>
                </a:lnTo>
                <a:lnTo>
                  <a:pt x="285" y="334"/>
                </a:lnTo>
                <a:lnTo>
                  <a:pt x="286" y="318"/>
                </a:lnTo>
                <a:lnTo>
                  <a:pt x="287" y="295"/>
                </a:lnTo>
                <a:lnTo>
                  <a:pt x="289" y="271"/>
                </a:lnTo>
                <a:lnTo>
                  <a:pt x="290" y="241"/>
                </a:lnTo>
                <a:lnTo>
                  <a:pt x="292" y="225"/>
                </a:lnTo>
                <a:lnTo>
                  <a:pt x="293" y="210"/>
                </a:lnTo>
                <a:lnTo>
                  <a:pt x="293" y="187"/>
                </a:lnTo>
                <a:lnTo>
                  <a:pt x="295" y="163"/>
                </a:lnTo>
                <a:lnTo>
                  <a:pt x="296" y="147"/>
                </a:lnTo>
                <a:lnTo>
                  <a:pt x="297" y="124"/>
                </a:lnTo>
                <a:lnTo>
                  <a:pt x="299" y="108"/>
                </a:lnTo>
                <a:lnTo>
                  <a:pt x="300" y="93"/>
                </a:lnTo>
                <a:lnTo>
                  <a:pt x="302" y="78"/>
                </a:lnTo>
                <a:lnTo>
                  <a:pt x="303" y="70"/>
                </a:lnTo>
                <a:lnTo>
                  <a:pt x="305" y="47"/>
                </a:lnTo>
                <a:lnTo>
                  <a:pt x="306" y="38"/>
                </a:lnTo>
                <a:lnTo>
                  <a:pt x="307" y="31"/>
                </a:lnTo>
                <a:lnTo>
                  <a:pt x="309" y="24"/>
                </a:lnTo>
                <a:lnTo>
                  <a:pt x="310" y="15"/>
                </a:lnTo>
                <a:lnTo>
                  <a:pt x="310" y="8"/>
                </a:lnTo>
                <a:lnTo>
                  <a:pt x="312" y="8"/>
                </a:lnTo>
                <a:lnTo>
                  <a:pt x="313" y="8"/>
                </a:lnTo>
                <a:lnTo>
                  <a:pt x="315" y="8"/>
                </a:lnTo>
                <a:lnTo>
                  <a:pt x="316" y="8"/>
                </a:lnTo>
                <a:lnTo>
                  <a:pt x="317" y="8"/>
                </a:lnTo>
                <a:lnTo>
                  <a:pt x="319" y="8"/>
                </a:lnTo>
                <a:lnTo>
                  <a:pt x="320" y="24"/>
                </a:lnTo>
                <a:lnTo>
                  <a:pt x="322" y="24"/>
                </a:lnTo>
                <a:lnTo>
                  <a:pt x="323" y="31"/>
                </a:lnTo>
                <a:lnTo>
                  <a:pt x="325" y="47"/>
                </a:lnTo>
                <a:lnTo>
                  <a:pt x="326" y="54"/>
                </a:lnTo>
                <a:lnTo>
                  <a:pt x="327" y="63"/>
                </a:lnTo>
                <a:lnTo>
                  <a:pt x="327" y="85"/>
                </a:lnTo>
                <a:lnTo>
                  <a:pt x="329" y="93"/>
                </a:lnTo>
                <a:lnTo>
                  <a:pt x="330" y="117"/>
                </a:lnTo>
                <a:lnTo>
                  <a:pt x="332" y="124"/>
                </a:lnTo>
                <a:lnTo>
                  <a:pt x="333" y="147"/>
                </a:lnTo>
                <a:lnTo>
                  <a:pt x="335" y="171"/>
                </a:lnTo>
                <a:lnTo>
                  <a:pt x="336" y="194"/>
                </a:lnTo>
                <a:lnTo>
                  <a:pt x="337" y="210"/>
                </a:lnTo>
                <a:lnTo>
                  <a:pt x="339" y="225"/>
                </a:lnTo>
                <a:lnTo>
                  <a:pt x="340" y="248"/>
                </a:lnTo>
                <a:lnTo>
                  <a:pt x="342" y="280"/>
                </a:lnTo>
                <a:lnTo>
                  <a:pt x="343" y="295"/>
                </a:lnTo>
                <a:lnTo>
                  <a:pt x="345" y="318"/>
                </a:lnTo>
                <a:lnTo>
                  <a:pt x="345" y="341"/>
                </a:lnTo>
                <a:lnTo>
                  <a:pt x="346" y="357"/>
                </a:lnTo>
                <a:lnTo>
                  <a:pt x="347" y="380"/>
                </a:lnTo>
                <a:lnTo>
                  <a:pt x="349" y="395"/>
                </a:lnTo>
                <a:lnTo>
                  <a:pt x="350" y="418"/>
                </a:lnTo>
                <a:lnTo>
                  <a:pt x="352" y="434"/>
                </a:lnTo>
                <a:lnTo>
                  <a:pt x="353" y="443"/>
                </a:lnTo>
                <a:lnTo>
                  <a:pt x="355" y="458"/>
                </a:lnTo>
                <a:lnTo>
                  <a:pt x="356" y="473"/>
                </a:lnTo>
                <a:lnTo>
                  <a:pt x="357" y="488"/>
                </a:lnTo>
                <a:lnTo>
                  <a:pt x="359" y="497"/>
                </a:lnTo>
                <a:lnTo>
                  <a:pt x="360" y="497"/>
                </a:lnTo>
                <a:lnTo>
                  <a:pt x="362" y="497"/>
                </a:lnTo>
                <a:lnTo>
                  <a:pt x="362" y="504"/>
                </a:lnTo>
                <a:lnTo>
                  <a:pt x="363" y="513"/>
                </a:lnTo>
                <a:lnTo>
                  <a:pt x="365" y="504"/>
                </a:lnTo>
                <a:lnTo>
                  <a:pt x="366" y="513"/>
                </a:lnTo>
                <a:lnTo>
                  <a:pt x="367" y="504"/>
                </a:lnTo>
                <a:lnTo>
                  <a:pt x="369" y="497"/>
                </a:lnTo>
                <a:lnTo>
                  <a:pt x="370" y="497"/>
                </a:lnTo>
                <a:lnTo>
                  <a:pt x="372" y="488"/>
                </a:lnTo>
                <a:lnTo>
                  <a:pt x="373" y="481"/>
                </a:lnTo>
                <a:lnTo>
                  <a:pt x="375" y="465"/>
                </a:lnTo>
                <a:lnTo>
                  <a:pt x="376" y="458"/>
                </a:lnTo>
                <a:lnTo>
                  <a:pt x="377" y="443"/>
                </a:lnTo>
                <a:lnTo>
                  <a:pt x="379" y="418"/>
                </a:lnTo>
                <a:lnTo>
                  <a:pt x="379" y="411"/>
                </a:lnTo>
                <a:lnTo>
                  <a:pt x="380" y="388"/>
                </a:lnTo>
                <a:lnTo>
                  <a:pt x="382" y="373"/>
                </a:lnTo>
                <a:lnTo>
                  <a:pt x="383" y="357"/>
                </a:lnTo>
                <a:lnTo>
                  <a:pt x="385" y="334"/>
                </a:lnTo>
                <a:lnTo>
                  <a:pt x="386" y="318"/>
                </a:lnTo>
                <a:lnTo>
                  <a:pt x="387" y="295"/>
                </a:lnTo>
                <a:lnTo>
                  <a:pt x="389" y="271"/>
                </a:lnTo>
                <a:lnTo>
                  <a:pt x="390" y="255"/>
                </a:lnTo>
                <a:lnTo>
                  <a:pt x="392" y="233"/>
                </a:lnTo>
                <a:lnTo>
                  <a:pt x="393" y="210"/>
                </a:lnTo>
                <a:lnTo>
                  <a:pt x="395" y="187"/>
                </a:lnTo>
                <a:lnTo>
                  <a:pt x="395" y="171"/>
                </a:lnTo>
                <a:lnTo>
                  <a:pt x="396" y="140"/>
                </a:lnTo>
                <a:lnTo>
                  <a:pt x="397" y="133"/>
                </a:lnTo>
                <a:lnTo>
                  <a:pt x="399" y="108"/>
                </a:lnTo>
                <a:lnTo>
                  <a:pt x="400" y="93"/>
                </a:lnTo>
                <a:lnTo>
                  <a:pt x="402" y="78"/>
                </a:lnTo>
                <a:lnTo>
                  <a:pt x="403" y="63"/>
                </a:lnTo>
                <a:lnTo>
                  <a:pt x="405" y="54"/>
                </a:lnTo>
                <a:lnTo>
                  <a:pt x="406" y="38"/>
                </a:lnTo>
                <a:lnTo>
                  <a:pt x="407" y="31"/>
                </a:lnTo>
                <a:lnTo>
                  <a:pt x="409" y="24"/>
                </a:lnTo>
                <a:lnTo>
                  <a:pt x="410" y="15"/>
                </a:lnTo>
                <a:lnTo>
                  <a:pt x="412" y="8"/>
                </a:lnTo>
                <a:lnTo>
                  <a:pt x="413" y="8"/>
                </a:lnTo>
                <a:lnTo>
                  <a:pt x="415" y="0"/>
                </a:lnTo>
                <a:lnTo>
                  <a:pt x="416" y="8"/>
                </a:lnTo>
                <a:lnTo>
                  <a:pt x="417" y="15"/>
                </a:lnTo>
                <a:lnTo>
                  <a:pt x="419" y="8"/>
                </a:lnTo>
                <a:lnTo>
                  <a:pt x="420" y="24"/>
                </a:lnTo>
                <a:lnTo>
                  <a:pt x="422" y="24"/>
                </a:lnTo>
                <a:lnTo>
                  <a:pt x="423" y="38"/>
                </a:lnTo>
                <a:lnTo>
                  <a:pt x="425" y="47"/>
                </a:lnTo>
                <a:lnTo>
                  <a:pt x="426" y="54"/>
                </a:lnTo>
                <a:lnTo>
                  <a:pt x="427" y="70"/>
                </a:lnTo>
                <a:lnTo>
                  <a:pt x="429" y="85"/>
                </a:lnTo>
                <a:lnTo>
                  <a:pt x="429" y="101"/>
                </a:lnTo>
                <a:lnTo>
                  <a:pt x="430" y="117"/>
                </a:lnTo>
                <a:lnTo>
                  <a:pt x="432" y="133"/>
                </a:lnTo>
                <a:lnTo>
                  <a:pt x="433" y="155"/>
                </a:lnTo>
                <a:lnTo>
                  <a:pt x="435" y="178"/>
                </a:lnTo>
                <a:lnTo>
                  <a:pt x="436" y="194"/>
                </a:lnTo>
                <a:lnTo>
                  <a:pt x="437" y="225"/>
                </a:lnTo>
                <a:lnTo>
                  <a:pt x="439" y="241"/>
                </a:lnTo>
                <a:lnTo>
                  <a:pt x="440" y="264"/>
                </a:lnTo>
                <a:lnTo>
                  <a:pt x="442" y="280"/>
                </a:lnTo>
                <a:lnTo>
                  <a:pt x="443" y="303"/>
                </a:lnTo>
                <a:lnTo>
                  <a:pt x="445" y="318"/>
                </a:lnTo>
                <a:lnTo>
                  <a:pt x="446" y="350"/>
                </a:lnTo>
                <a:lnTo>
                  <a:pt x="446" y="364"/>
                </a:lnTo>
                <a:lnTo>
                  <a:pt x="447" y="388"/>
                </a:lnTo>
                <a:lnTo>
                  <a:pt x="449" y="404"/>
                </a:lnTo>
                <a:lnTo>
                  <a:pt x="450" y="418"/>
                </a:lnTo>
                <a:lnTo>
                  <a:pt x="452" y="434"/>
                </a:lnTo>
                <a:lnTo>
                  <a:pt x="453" y="450"/>
                </a:lnTo>
                <a:lnTo>
                  <a:pt x="455" y="465"/>
                </a:lnTo>
                <a:lnTo>
                  <a:pt x="456" y="473"/>
                </a:lnTo>
                <a:lnTo>
                  <a:pt x="457" y="481"/>
                </a:lnTo>
                <a:lnTo>
                  <a:pt x="459" y="497"/>
                </a:lnTo>
                <a:lnTo>
                  <a:pt x="460" y="504"/>
                </a:lnTo>
                <a:lnTo>
                  <a:pt x="462" y="513"/>
                </a:lnTo>
                <a:lnTo>
                  <a:pt x="463" y="513"/>
                </a:lnTo>
                <a:lnTo>
                  <a:pt x="465" y="504"/>
                </a:lnTo>
                <a:lnTo>
                  <a:pt x="466" y="513"/>
                </a:lnTo>
                <a:lnTo>
                  <a:pt x="467" y="504"/>
                </a:lnTo>
                <a:lnTo>
                  <a:pt x="469" y="497"/>
                </a:lnTo>
                <a:lnTo>
                  <a:pt x="470" y="497"/>
                </a:lnTo>
                <a:lnTo>
                  <a:pt x="472" y="481"/>
                </a:lnTo>
                <a:lnTo>
                  <a:pt x="473" y="473"/>
                </a:lnTo>
                <a:lnTo>
                  <a:pt x="475" y="465"/>
                </a:lnTo>
                <a:lnTo>
                  <a:pt x="476" y="450"/>
                </a:lnTo>
                <a:lnTo>
                  <a:pt x="477" y="434"/>
                </a:lnTo>
                <a:lnTo>
                  <a:pt x="479" y="427"/>
                </a:lnTo>
                <a:lnTo>
                  <a:pt x="480" y="411"/>
                </a:lnTo>
                <a:lnTo>
                  <a:pt x="480" y="395"/>
                </a:lnTo>
                <a:lnTo>
                  <a:pt x="482" y="373"/>
                </a:lnTo>
                <a:lnTo>
                  <a:pt x="483" y="350"/>
                </a:lnTo>
                <a:lnTo>
                  <a:pt x="485" y="334"/>
                </a:lnTo>
                <a:lnTo>
                  <a:pt x="486" y="303"/>
                </a:lnTo>
                <a:lnTo>
                  <a:pt x="487" y="287"/>
                </a:lnTo>
                <a:lnTo>
                  <a:pt x="489" y="271"/>
                </a:lnTo>
                <a:lnTo>
                  <a:pt x="490" y="241"/>
                </a:lnTo>
                <a:lnTo>
                  <a:pt x="492" y="225"/>
                </a:lnTo>
                <a:lnTo>
                  <a:pt x="493" y="210"/>
                </a:lnTo>
                <a:lnTo>
                  <a:pt x="495" y="187"/>
                </a:lnTo>
                <a:lnTo>
                  <a:pt x="496" y="163"/>
                </a:lnTo>
                <a:lnTo>
                  <a:pt x="497" y="147"/>
                </a:lnTo>
                <a:lnTo>
                  <a:pt x="497" y="124"/>
                </a:lnTo>
                <a:lnTo>
                  <a:pt x="499" y="108"/>
                </a:lnTo>
                <a:lnTo>
                  <a:pt x="500" y="93"/>
                </a:lnTo>
                <a:lnTo>
                  <a:pt x="502" y="78"/>
                </a:lnTo>
                <a:lnTo>
                  <a:pt x="503" y="63"/>
                </a:lnTo>
                <a:lnTo>
                  <a:pt x="505" y="47"/>
                </a:lnTo>
                <a:lnTo>
                  <a:pt x="506" y="47"/>
                </a:lnTo>
                <a:lnTo>
                  <a:pt x="507" y="24"/>
                </a:lnTo>
                <a:lnTo>
                  <a:pt x="509" y="24"/>
                </a:lnTo>
                <a:lnTo>
                  <a:pt x="510" y="15"/>
                </a:lnTo>
                <a:lnTo>
                  <a:pt x="512" y="15"/>
                </a:lnTo>
                <a:lnTo>
                  <a:pt x="513" y="8"/>
                </a:lnTo>
                <a:lnTo>
                  <a:pt x="515" y="8"/>
                </a:lnTo>
                <a:lnTo>
                  <a:pt x="516" y="8"/>
                </a:lnTo>
                <a:lnTo>
                  <a:pt x="517" y="8"/>
                </a:lnTo>
                <a:lnTo>
                  <a:pt x="519" y="15"/>
                </a:lnTo>
                <a:lnTo>
                  <a:pt x="520" y="24"/>
                </a:lnTo>
                <a:lnTo>
                  <a:pt x="522" y="31"/>
                </a:lnTo>
                <a:lnTo>
                  <a:pt x="523" y="38"/>
                </a:lnTo>
                <a:lnTo>
                  <a:pt x="525" y="47"/>
                </a:lnTo>
                <a:lnTo>
                  <a:pt x="526" y="63"/>
                </a:lnTo>
                <a:lnTo>
                  <a:pt x="527" y="78"/>
                </a:lnTo>
                <a:lnTo>
                  <a:pt x="529" y="85"/>
                </a:lnTo>
                <a:lnTo>
                  <a:pt x="530" y="108"/>
                </a:lnTo>
                <a:lnTo>
                  <a:pt x="532" y="124"/>
                </a:lnTo>
                <a:lnTo>
                  <a:pt x="532" y="140"/>
                </a:lnTo>
                <a:lnTo>
                  <a:pt x="533" y="163"/>
                </a:lnTo>
                <a:lnTo>
                  <a:pt x="535" y="178"/>
                </a:lnTo>
                <a:lnTo>
                  <a:pt x="536" y="194"/>
                </a:lnTo>
                <a:lnTo>
                  <a:pt x="537" y="210"/>
                </a:lnTo>
                <a:lnTo>
                  <a:pt x="539" y="241"/>
                </a:lnTo>
                <a:lnTo>
                  <a:pt x="540" y="264"/>
                </a:lnTo>
                <a:lnTo>
                  <a:pt x="542" y="280"/>
                </a:lnTo>
                <a:lnTo>
                  <a:pt x="543" y="303"/>
                </a:lnTo>
                <a:lnTo>
                  <a:pt x="545" y="334"/>
                </a:lnTo>
                <a:lnTo>
                  <a:pt x="546" y="341"/>
                </a:lnTo>
                <a:lnTo>
                  <a:pt x="547" y="364"/>
                </a:lnTo>
                <a:lnTo>
                  <a:pt x="547" y="388"/>
                </a:lnTo>
                <a:lnTo>
                  <a:pt x="549" y="404"/>
                </a:lnTo>
                <a:lnTo>
                  <a:pt x="550" y="418"/>
                </a:lnTo>
                <a:lnTo>
                  <a:pt x="552" y="434"/>
                </a:lnTo>
                <a:lnTo>
                  <a:pt x="553" y="450"/>
                </a:lnTo>
                <a:lnTo>
                  <a:pt x="555" y="465"/>
                </a:lnTo>
                <a:lnTo>
                  <a:pt x="556" y="473"/>
                </a:lnTo>
                <a:lnTo>
                  <a:pt x="557" y="488"/>
                </a:lnTo>
                <a:lnTo>
                  <a:pt x="559" y="497"/>
                </a:lnTo>
                <a:lnTo>
                  <a:pt x="560" y="504"/>
                </a:lnTo>
                <a:lnTo>
                  <a:pt x="562" y="504"/>
                </a:lnTo>
                <a:lnTo>
                  <a:pt x="563" y="513"/>
                </a:lnTo>
                <a:lnTo>
                  <a:pt x="565" y="520"/>
                </a:lnTo>
                <a:lnTo>
                  <a:pt x="565" y="513"/>
                </a:lnTo>
                <a:lnTo>
                  <a:pt x="566" y="513"/>
                </a:lnTo>
                <a:lnTo>
                  <a:pt x="567" y="513"/>
                </a:lnTo>
                <a:lnTo>
                  <a:pt x="569" y="504"/>
                </a:lnTo>
                <a:lnTo>
                  <a:pt x="570" y="497"/>
                </a:lnTo>
                <a:lnTo>
                  <a:pt x="572" y="497"/>
                </a:lnTo>
                <a:lnTo>
                  <a:pt x="573" y="481"/>
                </a:lnTo>
                <a:lnTo>
                  <a:pt x="575" y="473"/>
                </a:lnTo>
                <a:lnTo>
                  <a:pt x="576" y="458"/>
                </a:lnTo>
                <a:lnTo>
                  <a:pt x="577" y="443"/>
                </a:lnTo>
                <a:lnTo>
                  <a:pt x="579" y="434"/>
                </a:lnTo>
                <a:lnTo>
                  <a:pt x="580" y="411"/>
                </a:lnTo>
                <a:lnTo>
                  <a:pt x="582" y="395"/>
                </a:lnTo>
                <a:lnTo>
                  <a:pt x="582" y="373"/>
                </a:lnTo>
                <a:lnTo>
                  <a:pt x="583" y="357"/>
                </a:lnTo>
                <a:lnTo>
                  <a:pt x="585" y="334"/>
                </a:lnTo>
                <a:lnTo>
                  <a:pt x="586" y="318"/>
                </a:lnTo>
                <a:lnTo>
                  <a:pt x="587" y="295"/>
                </a:lnTo>
                <a:lnTo>
                  <a:pt x="589" y="271"/>
                </a:lnTo>
                <a:lnTo>
                  <a:pt x="590" y="255"/>
                </a:lnTo>
                <a:lnTo>
                  <a:pt x="592" y="241"/>
                </a:lnTo>
                <a:lnTo>
                  <a:pt x="593" y="210"/>
                </a:lnTo>
                <a:lnTo>
                  <a:pt x="595" y="187"/>
                </a:lnTo>
                <a:lnTo>
                  <a:pt x="596" y="171"/>
                </a:lnTo>
                <a:lnTo>
                  <a:pt x="597" y="147"/>
                </a:lnTo>
                <a:lnTo>
                  <a:pt x="599" y="133"/>
                </a:lnTo>
                <a:lnTo>
                  <a:pt x="599" y="108"/>
                </a:lnTo>
                <a:lnTo>
                  <a:pt x="600" y="93"/>
                </a:lnTo>
                <a:lnTo>
                  <a:pt x="602" y="78"/>
                </a:lnTo>
                <a:lnTo>
                  <a:pt x="603" y="70"/>
                </a:lnTo>
                <a:lnTo>
                  <a:pt x="605" y="47"/>
                </a:lnTo>
                <a:lnTo>
                  <a:pt x="606" y="38"/>
                </a:lnTo>
                <a:lnTo>
                  <a:pt x="607" y="31"/>
                </a:lnTo>
                <a:lnTo>
                  <a:pt x="609" y="24"/>
                </a:lnTo>
                <a:lnTo>
                  <a:pt x="610" y="15"/>
                </a:lnTo>
                <a:lnTo>
                  <a:pt x="612" y="24"/>
                </a:lnTo>
                <a:lnTo>
                  <a:pt x="613" y="15"/>
                </a:lnTo>
                <a:lnTo>
                  <a:pt x="615" y="15"/>
                </a:lnTo>
                <a:lnTo>
                  <a:pt x="616" y="8"/>
                </a:lnTo>
                <a:lnTo>
                  <a:pt x="616" y="15"/>
                </a:lnTo>
                <a:lnTo>
                  <a:pt x="617" y="24"/>
                </a:lnTo>
                <a:lnTo>
                  <a:pt x="619" y="24"/>
                </a:lnTo>
                <a:lnTo>
                  <a:pt x="620" y="31"/>
                </a:lnTo>
                <a:lnTo>
                  <a:pt x="622" y="38"/>
                </a:lnTo>
                <a:lnTo>
                  <a:pt x="623" y="47"/>
                </a:lnTo>
                <a:lnTo>
                  <a:pt x="625" y="54"/>
                </a:lnTo>
                <a:lnTo>
                  <a:pt x="626" y="70"/>
                </a:lnTo>
                <a:lnTo>
                  <a:pt x="627" y="78"/>
                </a:lnTo>
                <a:lnTo>
                  <a:pt x="629" y="93"/>
                </a:lnTo>
                <a:lnTo>
                  <a:pt x="630" y="108"/>
                </a:lnTo>
                <a:lnTo>
                  <a:pt x="632" y="133"/>
                </a:lnTo>
                <a:lnTo>
                  <a:pt x="633" y="140"/>
                </a:lnTo>
                <a:lnTo>
                  <a:pt x="633" y="163"/>
                </a:lnTo>
                <a:lnTo>
                  <a:pt x="635" y="178"/>
                </a:lnTo>
                <a:lnTo>
                  <a:pt x="636" y="194"/>
                </a:lnTo>
                <a:lnTo>
                  <a:pt x="637" y="217"/>
                </a:lnTo>
                <a:lnTo>
                  <a:pt x="639" y="241"/>
                </a:lnTo>
                <a:lnTo>
                  <a:pt x="640" y="255"/>
                </a:lnTo>
                <a:lnTo>
                  <a:pt x="642" y="287"/>
                </a:lnTo>
                <a:lnTo>
                  <a:pt x="643" y="303"/>
                </a:lnTo>
                <a:lnTo>
                  <a:pt x="645" y="318"/>
                </a:lnTo>
                <a:lnTo>
                  <a:pt x="646" y="341"/>
                </a:lnTo>
                <a:lnTo>
                  <a:pt x="647" y="357"/>
                </a:lnTo>
                <a:lnTo>
                  <a:pt x="649" y="380"/>
                </a:lnTo>
                <a:lnTo>
                  <a:pt x="650" y="395"/>
                </a:lnTo>
                <a:lnTo>
                  <a:pt x="650" y="411"/>
                </a:lnTo>
                <a:lnTo>
                  <a:pt x="652" y="434"/>
                </a:lnTo>
                <a:lnTo>
                  <a:pt x="653" y="450"/>
                </a:lnTo>
                <a:lnTo>
                  <a:pt x="655" y="465"/>
                </a:lnTo>
                <a:lnTo>
                  <a:pt x="656" y="473"/>
                </a:lnTo>
                <a:lnTo>
                  <a:pt x="657" y="481"/>
                </a:lnTo>
                <a:lnTo>
                  <a:pt x="659" y="497"/>
                </a:lnTo>
                <a:lnTo>
                  <a:pt x="660" y="504"/>
                </a:lnTo>
                <a:lnTo>
                  <a:pt x="662" y="513"/>
                </a:lnTo>
                <a:lnTo>
                  <a:pt x="663" y="513"/>
                </a:lnTo>
                <a:lnTo>
                  <a:pt x="665" y="520"/>
                </a:lnTo>
              </a:path>
            </a:pathLst>
          </a:custGeom>
          <a:noFill/>
          <a:ln w="19050" cap="rnd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8" name="Freeform 12"/>
          <p:cNvSpPr>
            <a:spLocks/>
          </p:cNvSpPr>
          <p:nvPr/>
        </p:nvSpPr>
        <p:spPr bwMode="auto">
          <a:xfrm>
            <a:off x="7067550" y="2314576"/>
            <a:ext cx="763588" cy="136525"/>
          </a:xfrm>
          <a:custGeom>
            <a:avLst/>
            <a:gdLst>
              <a:gd name="T0" fmla="*/ 8 w 668"/>
              <a:gd name="T1" fmla="*/ 488 h 521"/>
              <a:gd name="T2" fmla="*/ 20 w 668"/>
              <a:gd name="T3" fmla="*/ 373 h 521"/>
              <a:gd name="T4" fmla="*/ 30 w 668"/>
              <a:gd name="T5" fmla="*/ 210 h 521"/>
              <a:gd name="T6" fmla="*/ 40 w 668"/>
              <a:gd name="T7" fmla="*/ 63 h 521"/>
              <a:gd name="T8" fmla="*/ 51 w 668"/>
              <a:gd name="T9" fmla="*/ 8 h 521"/>
              <a:gd name="T10" fmla="*/ 62 w 668"/>
              <a:gd name="T11" fmla="*/ 63 h 521"/>
              <a:gd name="T12" fmla="*/ 72 w 668"/>
              <a:gd name="T13" fmla="*/ 194 h 521"/>
              <a:gd name="T14" fmla="*/ 84 w 668"/>
              <a:gd name="T15" fmla="*/ 357 h 521"/>
              <a:gd name="T16" fmla="*/ 94 w 668"/>
              <a:gd name="T17" fmla="*/ 481 h 521"/>
              <a:gd name="T18" fmla="*/ 105 w 668"/>
              <a:gd name="T19" fmla="*/ 520 h 521"/>
              <a:gd name="T20" fmla="*/ 117 w 668"/>
              <a:gd name="T21" fmla="*/ 443 h 521"/>
              <a:gd name="T22" fmla="*/ 127 w 668"/>
              <a:gd name="T23" fmla="*/ 287 h 521"/>
              <a:gd name="T24" fmla="*/ 138 w 668"/>
              <a:gd name="T25" fmla="*/ 117 h 521"/>
              <a:gd name="T26" fmla="*/ 148 w 668"/>
              <a:gd name="T27" fmla="*/ 15 h 521"/>
              <a:gd name="T28" fmla="*/ 160 w 668"/>
              <a:gd name="T29" fmla="*/ 24 h 521"/>
              <a:gd name="T30" fmla="*/ 171 w 668"/>
              <a:gd name="T31" fmla="*/ 124 h 521"/>
              <a:gd name="T32" fmla="*/ 181 w 668"/>
              <a:gd name="T33" fmla="*/ 280 h 521"/>
              <a:gd name="T34" fmla="*/ 191 w 668"/>
              <a:gd name="T35" fmla="*/ 427 h 521"/>
              <a:gd name="T36" fmla="*/ 202 w 668"/>
              <a:gd name="T37" fmla="*/ 513 h 521"/>
              <a:gd name="T38" fmla="*/ 214 w 668"/>
              <a:gd name="T39" fmla="*/ 473 h 521"/>
              <a:gd name="T40" fmla="*/ 224 w 668"/>
              <a:gd name="T41" fmla="*/ 341 h 521"/>
              <a:gd name="T42" fmla="*/ 235 w 668"/>
              <a:gd name="T43" fmla="*/ 178 h 521"/>
              <a:gd name="T44" fmla="*/ 245 w 668"/>
              <a:gd name="T45" fmla="*/ 47 h 521"/>
              <a:gd name="T46" fmla="*/ 257 w 668"/>
              <a:gd name="T47" fmla="*/ 8 h 521"/>
              <a:gd name="T48" fmla="*/ 268 w 668"/>
              <a:gd name="T49" fmla="*/ 70 h 521"/>
              <a:gd name="T50" fmla="*/ 278 w 668"/>
              <a:gd name="T51" fmla="*/ 217 h 521"/>
              <a:gd name="T52" fmla="*/ 290 w 668"/>
              <a:gd name="T53" fmla="*/ 388 h 521"/>
              <a:gd name="T54" fmla="*/ 300 w 668"/>
              <a:gd name="T55" fmla="*/ 488 h 521"/>
              <a:gd name="T56" fmla="*/ 310 w 668"/>
              <a:gd name="T57" fmla="*/ 504 h 521"/>
              <a:gd name="T58" fmla="*/ 321 w 668"/>
              <a:gd name="T59" fmla="*/ 418 h 521"/>
              <a:gd name="T60" fmla="*/ 331 w 668"/>
              <a:gd name="T61" fmla="*/ 248 h 521"/>
              <a:gd name="T62" fmla="*/ 341 w 668"/>
              <a:gd name="T63" fmla="*/ 101 h 521"/>
              <a:gd name="T64" fmla="*/ 352 w 668"/>
              <a:gd name="T65" fmla="*/ 8 h 521"/>
              <a:gd name="T66" fmla="*/ 362 w 668"/>
              <a:gd name="T67" fmla="*/ 31 h 521"/>
              <a:gd name="T68" fmla="*/ 374 w 668"/>
              <a:gd name="T69" fmla="*/ 124 h 521"/>
              <a:gd name="T70" fmla="*/ 384 w 668"/>
              <a:gd name="T71" fmla="*/ 295 h 521"/>
              <a:gd name="T72" fmla="*/ 394 w 668"/>
              <a:gd name="T73" fmla="*/ 450 h 521"/>
              <a:gd name="T74" fmla="*/ 405 w 668"/>
              <a:gd name="T75" fmla="*/ 513 h 521"/>
              <a:gd name="T76" fmla="*/ 415 w 668"/>
              <a:gd name="T77" fmla="*/ 473 h 521"/>
              <a:gd name="T78" fmla="*/ 427 w 668"/>
              <a:gd name="T79" fmla="*/ 350 h 521"/>
              <a:gd name="T80" fmla="*/ 437 w 668"/>
              <a:gd name="T81" fmla="*/ 210 h 521"/>
              <a:gd name="T82" fmla="*/ 447 w 668"/>
              <a:gd name="T83" fmla="*/ 70 h 521"/>
              <a:gd name="T84" fmla="*/ 458 w 668"/>
              <a:gd name="T85" fmla="*/ 15 h 521"/>
              <a:gd name="T86" fmla="*/ 470 w 668"/>
              <a:gd name="T87" fmla="*/ 78 h 521"/>
              <a:gd name="T88" fmla="*/ 480 w 668"/>
              <a:gd name="T89" fmla="*/ 217 h 521"/>
              <a:gd name="T90" fmla="*/ 491 w 668"/>
              <a:gd name="T91" fmla="*/ 380 h 521"/>
              <a:gd name="T92" fmla="*/ 501 w 668"/>
              <a:gd name="T93" fmla="*/ 488 h 521"/>
              <a:gd name="T94" fmla="*/ 511 w 668"/>
              <a:gd name="T95" fmla="*/ 504 h 521"/>
              <a:gd name="T96" fmla="*/ 522 w 668"/>
              <a:gd name="T97" fmla="*/ 427 h 521"/>
              <a:gd name="T98" fmla="*/ 532 w 668"/>
              <a:gd name="T99" fmla="*/ 255 h 521"/>
              <a:gd name="T100" fmla="*/ 544 w 668"/>
              <a:gd name="T101" fmla="*/ 108 h 521"/>
              <a:gd name="T102" fmla="*/ 554 w 668"/>
              <a:gd name="T103" fmla="*/ 24 h 521"/>
              <a:gd name="T104" fmla="*/ 564 w 668"/>
              <a:gd name="T105" fmla="*/ 38 h 521"/>
              <a:gd name="T106" fmla="*/ 575 w 668"/>
              <a:gd name="T107" fmla="*/ 140 h 521"/>
              <a:gd name="T108" fmla="*/ 585 w 668"/>
              <a:gd name="T109" fmla="*/ 295 h 521"/>
              <a:gd name="T110" fmla="*/ 597 w 668"/>
              <a:gd name="T111" fmla="*/ 443 h 521"/>
              <a:gd name="T112" fmla="*/ 607 w 668"/>
              <a:gd name="T113" fmla="*/ 520 h 521"/>
              <a:gd name="T114" fmla="*/ 618 w 668"/>
              <a:gd name="T115" fmla="*/ 488 h 521"/>
              <a:gd name="T116" fmla="*/ 630 w 668"/>
              <a:gd name="T117" fmla="*/ 357 h 521"/>
              <a:gd name="T118" fmla="*/ 640 w 668"/>
              <a:gd name="T119" fmla="*/ 187 h 521"/>
              <a:gd name="T120" fmla="*/ 650 w 668"/>
              <a:gd name="T121" fmla="*/ 54 h 521"/>
              <a:gd name="T122" fmla="*/ 661 w 668"/>
              <a:gd name="T123" fmla="*/ 8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8" h="521">
                <a:moveTo>
                  <a:pt x="0" y="520"/>
                </a:moveTo>
                <a:lnTo>
                  <a:pt x="1" y="520"/>
                </a:lnTo>
                <a:lnTo>
                  <a:pt x="2" y="520"/>
                </a:lnTo>
                <a:lnTo>
                  <a:pt x="2" y="513"/>
                </a:lnTo>
                <a:lnTo>
                  <a:pt x="4" y="513"/>
                </a:lnTo>
                <a:lnTo>
                  <a:pt x="5" y="504"/>
                </a:lnTo>
                <a:lnTo>
                  <a:pt x="7" y="497"/>
                </a:lnTo>
                <a:lnTo>
                  <a:pt x="8" y="488"/>
                </a:lnTo>
                <a:lnTo>
                  <a:pt x="10" y="481"/>
                </a:lnTo>
                <a:lnTo>
                  <a:pt x="11" y="465"/>
                </a:lnTo>
                <a:lnTo>
                  <a:pt x="12" y="458"/>
                </a:lnTo>
                <a:lnTo>
                  <a:pt x="14" y="443"/>
                </a:lnTo>
                <a:lnTo>
                  <a:pt x="15" y="434"/>
                </a:lnTo>
                <a:lnTo>
                  <a:pt x="17" y="411"/>
                </a:lnTo>
                <a:lnTo>
                  <a:pt x="18" y="395"/>
                </a:lnTo>
                <a:lnTo>
                  <a:pt x="20" y="373"/>
                </a:lnTo>
                <a:lnTo>
                  <a:pt x="20" y="357"/>
                </a:lnTo>
                <a:lnTo>
                  <a:pt x="21" y="334"/>
                </a:lnTo>
                <a:lnTo>
                  <a:pt x="22" y="318"/>
                </a:lnTo>
                <a:lnTo>
                  <a:pt x="24" y="295"/>
                </a:lnTo>
                <a:lnTo>
                  <a:pt x="25" y="271"/>
                </a:lnTo>
                <a:lnTo>
                  <a:pt x="27" y="248"/>
                </a:lnTo>
                <a:lnTo>
                  <a:pt x="28" y="225"/>
                </a:lnTo>
                <a:lnTo>
                  <a:pt x="30" y="210"/>
                </a:lnTo>
                <a:lnTo>
                  <a:pt x="31" y="178"/>
                </a:lnTo>
                <a:lnTo>
                  <a:pt x="32" y="163"/>
                </a:lnTo>
                <a:lnTo>
                  <a:pt x="34" y="147"/>
                </a:lnTo>
                <a:lnTo>
                  <a:pt x="35" y="124"/>
                </a:lnTo>
                <a:lnTo>
                  <a:pt x="35" y="108"/>
                </a:lnTo>
                <a:lnTo>
                  <a:pt x="37" y="93"/>
                </a:lnTo>
                <a:lnTo>
                  <a:pt x="38" y="85"/>
                </a:lnTo>
                <a:lnTo>
                  <a:pt x="40" y="63"/>
                </a:lnTo>
                <a:lnTo>
                  <a:pt x="41" y="47"/>
                </a:lnTo>
                <a:lnTo>
                  <a:pt x="42" y="38"/>
                </a:lnTo>
                <a:lnTo>
                  <a:pt x="44" y="31"/>
                </a:lnTo>
                <a:lnTo>
                  <a:pt x="45" y="24"/>
                </a:lnTo>
                <a:lnTo>
                  <a:pt x="47" y="15"/>
                </a:lnTo>
                <a:lnTo>
                  <a:pt x="48" y="8"/>
                </a:lnTo>
                <a:lnTo>
                  <a:pt x="50" y="8"/>
                </a:lnTo>
                <a:lnTo>
                  <a:pt x="51" y="8"/>
                </a:lnTo>
                <a:lnTo>
                  <a:pt x="52" y="8"/>
                </a:lnTo>
                <a:lnTo>
                  <a:pt x="54" y="15"/>
                </a:lnTo>
                <a:lnTo>
                  <a:pt x="55" y="24"/>
                </a:lnTo>
                <a:lnTo>
                  <a:pt x="57" y="24"/>
                </a:lnTo>
                <a:lnTo>
                  <a:pt x="58" y="31"/>
                </a:lnTo>
                <a:lnTo>
                  <a:pt x="60" y="38"/>
                </a:lnTo>
                <a:lnTo>
                  <a:pt x="61" y="54"/>
                </a:lnTo>
                <a:lnTo>
                  <a:pt x="62" y="63"/>
                </a:lnTo>
                <a:lnTo>
                  <a:pt x="64" y="78"/>
                </a:lnTo>
                <a:lnTo>
                  <a:pt x="65" y="85"/>
                </a:lnTo>
                <a:lnTo>
                  <a:pt x="67" y="108"/>
                </a:lnTo>
                <a:lnTo>
                  <a:pt x="68" y="124"/>
                </a:lnTo>
                <a:lnTo>
                  <a:pt x="70" y="140"/>
                </a:lnTo>
                <a:lnTo>
                  <a:pt x="70" y="155"/>
                </a:lnTo>
                <a:lnTo>
                  <a:pt x="71" y="178"/>
                </a:lnTo>
                <a:lnTo>
                  <a:pt x="72" y="194"/>
                </a:lnTo>
                <a:lnTo>
                  <a:pt x="74" y="217"/>
                </a:lnTo>
                <a:lnTo>
                  <a:pt x="75" y="233"/>
                </a:lnTo>
                <a:lnTo>
                  <a:pt x="77" y="264"/>
                </a:lnTo>
                <a:lnTo>
                  <a:pt x="78" y="280"/>
                </a:lnTo>
                <a:lnTo>
                  <a:pt x="80" y="295"/>
                </a:lnTo>
                <a:lnTo>
                  <a:pt x="81" y="325"/>
                </a:lnTo>
                <a:lnTo>
                  <a:pt x="82" y="341"/>
                </a:lnTo>
                <a:lnTo>
                  <a:pt x="84" y="357"/>
                </a:lnTo>
                <a:lnTo>
                  <a:pt x="85" y="380"/>
                </a:lnTo>
                <a:lnTo>
                  <a:pt x="87" y="395"/>
                </a:lnTo>
                <a:lnTo>
                  <a:pt x="87" y="411"/>
                </a:lnTo>
                <a:lnTo>
                  <a:pt x="88" y="434"/>
                </a:lnTo>
                <a:lnTo>
                  <a:pt x="90" y="450"/>
                </a:lnTo>
                <a:lnTo>
                  <a:pt x="91" y="458"/>
                </a:lnTo>
                <a:lnTo>
                  <a:pt x="92" y="481"/>
                </a:lnTo>
                <a:lnTo>
                  <a:pt x="94" y="481"/>
                </a:lnTo>
                <a:lnTo>
                  <a:pt x="95" y="497"/>
                </a:lnTo>
                <a:lnTo>
                  <a:pt x="97" y="504"/>
                </a:lnTo>
                <a:lnTo>
                  <a:pt x="98" y="513"/>
                </a:lnTo>
                <a:lnTo>
                  <a:pt x="100" y="513"/>
                </a:lnTo>
                <a:lnTo>
                  <a:pt x="101" y="520"/>
                </a:lnTo>
                <a:lnTo>
                  <a:pt x="102" y="520"/>
                </a:lnTo>
                <a:lnTo>
                  <a:pt x="104" y="520"/>
                </a:lnTo>
                <a:lnTo>
                  <a:pt x="105" y="520"/>
                </a:lnTo>
                <a:lnTo>
                  <a:pt x="107" y="513"/>
                </a:lnTo>
                <a:lnTo>
                  <a:pt x="108" y="504"/>
                </a:lnTo>
                <a:lnTo>
                  <a:pt x="110" y="497"/>
                </a:lnTo>
                <a:lnTo>
                  <a:pt x="111" y="488"/>
                </a:lnTo>
                <a:lnTo>
                  <a:pt x="112" y="473"/>
                </a:lnTo>
                <a:lnTo>
                  <a:pt x="114" y="473"/>
                </a:lnTo>
                <a:lnTo>
                  <a:pt x="115" y="450"/>
                </a:lnTo>
                <a:lnTo>
                  <a:pt x="117" y="443"/>
                </a:lnTo>
                <a:lnTo>
                  <a:pt x="118" y="427"/>
                </a:lnTo>
                <a:lnTo>
                  <a:pt x="120" y="404"/>
                </a:lnTo>
                <a:lnTo>
                  <a:pt x="121" y="388"/>
                </a:lnTo>
                <a:lnTo>
                  <a:pt x="121" y="364"/>
                </a:lnTo>
                <a:lnTo>
                  <a:pt x="122" y="350"/>
                </a:lnTo>
                <a:lnTo>
                  <a:pt x="124" y="325"/>
                </a:lnTo>
                <a:lnTo>
                  <a:pt x="125" y="310"/>
                </a:lnTo>
                <a:lnTo>
                  <a:pt x="127" y="287"/>
                </a:lnTo>
                <a:lnTo>
                  <a:pt x="128" y="264"/>
                </a:lnTo>
                <a:lnTo>
                  <a:pt x="130" y="241"/>
                </a:lnTo>
                <a:lnTo>
                  <a:pt x="131" y="225"/>
                </a:lnTo>
                <a:lnTo>
                  <a:pt x="132" y="201"/>
                </a:lnTo>
                <a:lnTo>
                  <a:pt x="134" y="178"/>
                </a:lnTo>
                <a:lnTo>
                  <a:pt x="135" y="163"/>
                </a:lnTo>
                <a:lnTo>
                  <a:pt x="137" y="140"/>
                </a:lnTo>
                <a:lnTo>
                  <a:pt x="138" y="117"/>
                </a:lnTo>
                <a:lnTo>
                  <a:pt x="138" y="101"/>
                </a:lnTo>
                <a:lnTo>
                  <a:pt x="140" y="85"/>
                </a:lnTo>
                <a:lnTo>
                  <a:pt x="141" y="78"/>
                </a:lnTo>
                <a:lnTo>
                  <a:pt x="142" y="63"/>
                </a:lnTo>
                <a:lnTo>
                  <a:pt x="144" y="38"/>
                </a:lnTo>
                <a:lnTo>
                  <a:pt x="145" y="38"/>
                </a:lnTo>
                <a:lnTo>
                  <a:pt x="147" y="31"/>
                </a:lnTo>
                <a:lnTo>
                  <a:pt x="148" y="15"/>
                </a:lnTo>
                <a:lnTo>
                  <a:pt x="150" y="15"/>
                </a:lnTo>
                <a:lnTo>
                  <a:pt x="151" y="8"/>
                </a:lnTo>
                <a:lnTo>
                  <a:pt x="152" y="8"/>
                </a:lnTo>
                <a:lnTo>
                  <a:pt x="154" y="8"/>
                </a:lnTo>
                <a:lnTo>
                  <a:pt x="155" y="8"/>
                </a:lnTo>
                <a:lnTo>
                  <a:pt x="157" y="8"/>
                </a:lnTo>
                <a:lnTo>
                  <a:pt x="158" y="15"/>
                </a:lnTo>
                <a:lnTo>
                  <a:pt x="160" y="24"/>
                </a:lnTo>
                <a:lnTo>
                  <a:pt x="161" y="38"/>
                </a:lnTo>
                <a:lnTo>
                  <a:pt x="162" y="38"/>
                </a:lnTo>
                <a:lnTo>
                  <a:pt x="164" y="54"/>
                </a:lnTo>
                <a:lnTo>
                  <a:pt x="165" y="63"/>
                </a:lnTo>
                <a:lnTo>
                  <a:pt x="167" y="78"/>
                </a:lnTo>
                <a:lnTo>
                  <a:pt x="168" y="93"/>
                </a:lnTo>
                <a:lnTo>
                  <a:pt x="170" y="108"/>
                </a:lnTo>
                <a:lnTo>
                  <a:pt x="171" y="124"/>
                </a:lnTo>
                <a:lnTo>
                  <a:pt x="172" y="133"/>
                </a:lnTo>
                <a:lnTo>
                  <a:pt x="172" y="155"/>
                </a:lnTo>
                <a:lnTo>
                  <a:pt x="174" y="171"/>
                </a:lnTo>
                <a:lnTo>
                  <a:pt x="175" y="194"/>
                </a:lnTo>
                <a:lnTo>
                  <a:pt x="177" y="210"/>
                </a:lnTo>
                <a:lnTo>
                  <a:pt x="178" y="233"/>
                </a:lnTo>
                <a:lnTo>
                  <a:pt x="180" y="255"/>
                </a:lnTo>
                <a:lnTo>
                  <a:pt x="181" y="280"/>
                </a:lnTo>
                <a:lnTo>
                  <a:pt x="182" y="295"/>
                </a:lnTo>
                <a:lnTo>
                  <a:pt x="184" y="318"/>
                </a:lnTo>
                <a:lnTo>
                  <a:pt x="185" y="341"/>
                </a:lnTo>
                <a:lnTo>
                  <a:pt x="187" y="357"/>
                </a:lnTo>
                <a:lnTo>
                  <a:pt x="188" y="380"/>
                </a:lnTo>
                <a:lnTo>
                  <a:pt x="188" y="404"/>
                </a:lnTo>
                <a:lnTo>
                  <a:pt x="190" y="418"/>
                </a:lnTo>
                <a:lnTo>
                  <a:pt x="191" y="427"/>
                </a:lnTo>
                <a:lnTo>
                  <a:pt x="192" y="450"/>
                </a:lnTo>
                <a:lnTo>
                  <a:pt x="194" y="465"/>
                </a:lnTo>
                <a:lnTo>
                  <a:pt x="195" y="481"/>
                </a:lnTo>
                <a:lnTo>
                  <a:pt x="197" y="488"/>
                </a:lnTo>
                <a:lnTo>
                  <a:pt x="198" y="497"/>
                </a:lnTo>
                <a:lnTo>
                  <a:pt x="200" y="497"/>
                </a:lnTo>
                <a:lnTo>
                  <a:pt x="201" y="504"/>
                </a:lnTo>
                <a:lnTo>
                  <a:pt x="202" y="513"/>
                </a:lnTo>
                <a:lnTo>
                  <a:pt x="204" y="513"/>
                </a:lnTo>
                <a:lnTo>
                  <a:pt x="205" y="513"/>
                </a:lnTo>
                <a:lnTo>
                  <a:pt x="207" y="513"/>
                </a:lnTo>
                <a:lnTo>
                  <a:pt x="208" y="513"/>
                </a:lnTo>
                <a:lnTo>
                  <a:pt x="210" y="497"/>
                </a:lnTo>
                <a:lnTo>
                  <a:pt x="211" y="497"/>
                </a:lnTo>
                <a:lnTo>
                  <a:pt x="212" y="481"/>
                </a:lnTo>
                <a:lnTo>
                  <a:pt x="214" y="473"/>
                </a:lnTo>
                <a:lnTo>
                  <a:pt x="215" y="458"/>
                </a:lnTo>
                <a:lnTo>
                  <a:pt x="217" y="450"/>
                </a:lnTo>
                <a:lnTo>
                  <a:pt x="218" y="427"/>
                </a:lnTo>
                <a:lnTo>
                  <a:pt x="220" y="418"/>
                </a:lnTo>
                <a:lnTo>
                  <a:pt x="221" y="404"/>
                </a:lnTo>
                <a:lnTo>
                  <a:pt x="222" y="388"/>
                </a:lnTo>
                <a:lnTo>
                  <a:pt x="222" y="364"/>
                </a:lnTo>
                <a:lnTo>
                  <a:pt x="224" y="341"/>
                </a:lnTo>
                <a:lnTo>
                  <a:pt x="225" y="325"/>
                </a:lnTo>
                <a:lnTo>
                  <a:pt x="227" y="310"/>
                </a:lnTo>
                <a:lnTo>
                  <a:pt x="228" y="287"/>
                </a:lnTo>
                <a:lnTo>
                  <a:pt x="230" y="264"/>
                </a:lnTo>
                <a:lnTo>
                  <a:pt x="231" y="248"/>
                </a:lnTo>
                <a:lnTo>
                  <a:pt x="232" y="217"/>
                </a:lnTo>
                <a:lnTo>
                  <a:pt x="234" y="201"/>
                </a:lnTo>
                <a:lnTo>
                  <a:pt x="235" y="178"/>
                </a:lnTo>
                <a:lnTo>
                  <a:pt x="237" y="163"/>
                </a:lnTo>
                <a:lnTo>
                  <a:pt x="238" y="140"/>
                </a:lnTo>
                <a:lnTo>
                  <a:pt x="240" y="124"/>
                </a:lnTo>
                <a:lnTo>
                  <a:pt x="240" y="108"/>
                </a:lnTo>
                <a:lnTo>
                  <a:pt x="241" y="85"/>
                </a:lnTo>
                <a:lnTo>
                  <a:pt x="242" y="78"/>
                </a:lnTo>
                <a:lnTo>
                  <a:pt x="244" y="63"/>
                </a:lnTo>
                <a:lnTo>
                  <a:pt x="245" y="47"/>
                </a:lnTo>
                <a:lnTo>
                  <a:pt x="247" y="38"/>
                </a:lnTo>
                <a:lnTo>
                  <a:pt x="248" y="31"/>
                </a:lnTo>
                <a:lnTo>
                  <a:pt x="250" y="15"/>
                </a:lnTo>
                <a:lnTo>
                  <a:pt x="251" y="15"/>
                </a:lnTo>
                <a:lnTo>
                  <a:pt x="252" y="8"/>
                </a:lnTo>
                <a:lnTo>
                  <a:pt x="254" y="8"/>
                </a:lnTo>
                <a:lnTo>
                  <a:pt x="255" y="8"/>
                </a:lnTo>
                <a:lnTo>
                  <a:pt x="257" y="8"/>
                </a:lnTo>
                <a:lnTo>
                  <a:pt x="258" y="8"/>
                </a:lnTo>
                <a:lnTo>
                  <a:pt x="260" y="15"/>
                </a:lnTo>
                <a:lnTo>
                  <a:pt x="261" y="24"/>
                </a:lnTo>
                <a:lnTo>
                  <a:pt x="262" y="31"/>
                </a:lnTo>
                <a:lnTo>
                  <a:pt x="264" y="31"/>
                </a:lnTo>
                <a:lnTo>
                  <a:pt x="265" y="47"/>
                </a:lnTo>
                <a:lnTo>
                  <a:pt x="267" y="63"/>
                </a:lnTo>
                <a:lnTo>
                  <a:pt x="268" y="70"/>
                </a:lnTo>
                <a:lnTo>
                  <a:pt x="270" y="85"/>
                </a:lnTo>
                <a:lnTo>
                  <a:pt x="271" y="101"/>
                </a:lnTo>
                <a:lnTo>
                  <a:pt x="272" y="117"/>
                </a:lnTo>
                <a:lnTo>
                  <a:pt x="274" y="133"/>
                </a:lnTo>
                <a:lnTo>
                  <a:pt x="274" y="155"/>
                </a:lnTo>
                <a:lnTo>
                  <a:pt x="275" y="178"/>
                </a:lnTo>
                <a:lnTo>
                  <a:pt x="277" y="194"/>
                </a:lnTo>
                <a:lnTo>
                  <a:pt x="278" y="217"/>
                </a:lnTo>
                <a:lnTo>
                  <a:pt x="280" y="233"/>
                </a:lnTo>
                <a:lnTo>
                  <a:pt x="281" y="255"/>
                </a:lnTo>
                <a:lnTo>
                  <a:pt x="282" y="287"/>
                </a:lnTo>
                <a:lnTo>
                  <a:pt x="284" y="303"/>
                </a:lnTo>
                <a:lnTo>
                  <a:pt x="285" y="318"/>
                </a:lnTo>
                <a:lnTo>
                  <a:pt x="287" y="341"/>
                </a:lnTo>
                <a:lnTo>
                  <a:pt x="288" y="364"/>
                </a:lnTo>
                <a:lnTo>
                  <a:pt x="290" y="388"/>
                </a:lnTo>
                <a:lnTo>
                  <a:pt x="291" y="404"/>
                </a:lnTo>
                <a:lnTo>
                  <a:pt x="291" y="418"/>
                </a:lnTo>
                <a:lnTo>
                  <a:pt x="292" y="434"/>
                </a:lnTo>
                <a:lnTo>
                  <a:pt x="294" y="450"/>
                </a:lnTo>
                <a:lnTo>
                  <a:pt x="295" y="458"/>
                </a:lnTo>
                <a:lnTo>
                  <a:pt x="297" y="473"/>
                </a:lnTo>
                <a:lnTo>
                  <a:pt x="298" y="488"/>
                </a:lnTo>
                <a:lnTo>
                  <a:pt x="300" y="488"/>
                </a:lnTo>
                <a:lnTo>
                  <a:pt x="301" y="497"/>
                </a:lnTo>
                <a:lnTo>
                  <a:pt x="302" y="513"/>
                </a:lnTo>
                <a:lnTo>
                  <a:pt x="304" y="513"/>
                </a:lnTo>
                <a:lnTo>
                  <a:pt x="305" y="520"/>
                </a:lnTo>
                <a:lnTo>
                  <a:pt x="307" y="513"/>
                </a:lnTo>
                <a:lnTo>
                  <a:pt x="308" y="513"/>
                </a:lnTo>
                <a:lnTo>
                  <a:pt x="308" y="504"/>
                </a:lnTo>
                <a:lnTo>
                  <a:pt x="310" y="504"/>
                </a:lnTo>
                <a:lnTo>
                  <a:pt x="311" y="497"/>
                </a:lnTo>
                <a:lnTo>
                  <a:pt x="312" y="497"/>
                </a:lnTo>
                <a:lnTo>
                  <a:pt x="314" y="473"/>
                </a:lnTo>
                <a:lnTo>
                  <a:pt x="315" y="473"/>
                </a:lnTo>
                <a:lnTo>
                  <a:pt x="317" y="450"/>
                </a:lnTo>
                <a:lnTo>
                  <a:pt x="318" y="443"/>
                </a:lnTo>
                <a:lnTo>
                  <a:pt x="320" y="427"/>
                </a:lnTo>
                <a:lnTo>
                  <a:pt x="321" y="418"/>
                </a:lnTo>
                <a:lnTo>
                  <a:pt x="322" y="388"/>
                </a:lnTo>
                <a:lnTo>
                  <a:pt x="324" y="380"/>
                </a:lnTo>
                <a:lnTo>
                  <a:pt x="325" y="357"/>
                </a:lnTo>
                <a:lnTo>
                  <a:pt x="325" y="341"/>
                </a:lnTo>
                <a:lnTo>
                  <a:pt x="327" y="318"/>
                </a:lnTo>
                <a:lnTo>
                  <a:pt x="328" y="303"/>
                </a:lnTo>
                <a:lnTo>
                  <a:pt x="330" y="271"/>
                </a:lnTo>
                <a:lnTo>
                  <a:pt x="331" y="248"/>
                </a:lnTo>
                <a:lnTo>
                  <a:pt x="332" y="225"/>
                </a:lnTo>
                <a:lnTo>
                  <a:pt x="334" y="217"/>
                </a:lnTo>
                <a:lnTo>
                  <a:pt x="335" y="194"/>
                </a:lnTo>
                <a:lnTo>
                  <a:pt x="337" y="171"/>
                </a:lnTo>
                <a:lnTo>
                  <a:pt x="338" y="147"/>
                </a:lnTo>
                <a:lnTo>
                  <a:pt x="340" y="133"/>
                </a:lnTo>
                <a:lnTo>
                  <a:pt x="341" y="108"/>
                </a:lnTo>
                <a:lnTo>
                  <a:pt x="341" y="101"/>
                </a:lnTo>
                <a:lnTo>
                  <a:pt x="342" y="78"/>
                </a:lnTo>
                <a:lnTo>
                  <a:pt x="344" y="70"/>
                </a:lnTo>
                <a:lnTo>
                  <a:pt x="345" y="54"/>
                </a:lnTo>
                <a:lnTo>
                  <a:pt x="347" y="38"/>
                </a:lnTo>
                <a:lnTo>
                  <a:pt x="348" y="38"/>
                </a:lnTo>
                <a:lnTo>
                  <a:pt x="350" y="24"/>
                </a:lnTo>
                <a:lnTo>
                  <a:pt x="351" y="15"/>
                </a:lnTo>
                <a:lnTo>
                  <a:pt x="352" y="8"/>
                </a:lnTo>
                <a:lnTo>
                  <a:pt x="354" y="8"/>
                </a:lnTo>
                <a:lnTo>
                  <a:pt x="355" y="8"/>
                </a:lnTo>
                <a:lnTo>
                  <a:pt x="357" y="8"/>
                </a:lnTo>
                <a:lnTo>
                  <a:pt x="358" y="0"/>
                </a:lnTo>
                <a:lnTo>
                  <a:pt x="358" y="8"/>
                </a:lnTo>
                <a:lnTo>
                  <a:pt x="360" y="8"/>
                </a:lnTo>
                <a:lnTo>
                  <a:pt x="361" y="8"/>
                </a:lnTo>
                <a:lnTo>
                  <a:pt x="362" y="31"/>
                </a:lnTo>
                <a:lnTo>
                  <a:pt x="364" y="24"/>
                </a:lnTo>
                <a:lnTo>
                  <a:pt x="365" y="38"/>
                </a:lnTo>
                <a:lnTo>
                  <a:pt x="367" y="47"/>
                </a:lnTo>
                <a:lnTo>
                  <a:pt x="368" y="63"/>
                </a:lnTo>
                <a:lnTo>
                  <a:pt x="370" y="78"/>
                </a:lnTo>
                <a:lnTo>
                  <a:pt x="371" y="101"/>
                </a:lnTo>
                <a:lnTo>
                  <a:pt x="372" y="108"/>
                </a:lnTo>
                <a:lnTo>
                  <a:pt x="374" y="124"/>
                </a:lnTo>
                <a:lnTo>
                  <a:pt x="375" y="147"/>
                </a:lnTo>
                <a:lnTo>
                  <a:pt x="375" y="163"/>
                </a:lnTo>
                <a:lnTo>
                  <a:pt x="377" y="187"/>
                </a:lnTo>
                <a:lnTo>
                  <a:pt x="378" y="201"/>
                </a:lnTo>
                <a:lnTo>
                  <a:pt x="380" y="225"/>
                </a:lnTo>
                <a:lnTo>
                  <a:pt x="381" y="241"/>
                </a:lnTo>
                <a:lnTo>
                  <a:pt x="382" y="271"/>
                </a:lnTo>
                <a:lnTo>
                  <a:pt x="384" y="295"/>
                </a:lnTo>
                <a:lnTo>
                  <a:pt x="385" y="318"/>
                </a:lnTo>
                <a:lnTo>
                  <a:pt x="387" y="341"/>
                </a:lnTo>
                <a:lnTo>
                  <a:pt x="388" y="357"/>
                </a:lnTo>
                <a:lnTo>
                  <a:pt x="390" y="380"/>
                </a:lnTo>
                <a:lnTo>
                  <a:pt x="391" y="395"/>
                </a:lnTo>
                <a:lnTo>
                  <a:pt x="392" y="418"/>
                </a:lnTo>
                <a:lnTo>
                  <a:pt x="392" y="434"/>
                </a:lnTo>
                <a:lnTo>
                  <a:pt x="394" y="450"/>
                </a:lnTo>
                <a:lnTo>
                  <a:pt x="395" y="458"/>
                </a:lnTo>
                <a:lnTo>
                  <a:pt x="397" y="473"/>
                </a:lnTo>
                <a:lnTo>
                  <a:pt x="398" y="488"/>
                </a:lnTo>
                <a:lnTo>
                  <a:pt x="400" y="497"/>
                </a:lnTo>
                <a:lnTo>
                  <a:pt x="401" y="497"/>
                </a:lnTo>
                <a:lnTo>
                  <a:pt x="402" y="504"/>
                </a:lnTo>
                <a:lnTo>
                  <a:pt x="404" y="513"/>
                </a:lnTo>
                <a:lnTo>
                  <a:pt x="405" y="513"/>
                </a:lnTo>
                <a:lnTo>
                  <a:pt x="407" y="520"/>
                </a:lnTo>
                <a:lnTo>
                  <a:pt x="408" y="513"/>
                </a:lnTo>
                <a:lnTo>
                  <a:pt x="410" y="520"/>
                </a:lnTo>
                <a:lnTo>
                  <a:pt x="410" y="504"/>
                </a:lnTo>
                <a:lnTo>
                  <a:pt x="411" y="497"/>
                </a:lnTo>
                <a:lnTo>
                  <a:pt x="412" y="497"/>
                </a:lnTo>
                <a:lnTo>
                  <a:pt x="414" y="488"/>
                </a:lnTo>
                <a:lnTo>
                  <a:pt x="415" y="473"/>
                </a:lnTo>
                <a:lnTo>
                  <a:pt x="417" y="465"/>
                </a:lnTo>
                <a:lnTo>
                  <a:pt x="418" y="450"/>
                </a:lnTo>
                <a:lnTo>
                  <a:pt x="420" y="443"/>
                </a:lnTo>
                <a:lnTo>
                  <a:pt x="421" y="427"/>
                </a:lnTo>
                <a:lnTo>
                  <a:pt x="422" y="411"/>
                </a:lnTo>
                <a:lnTo>
                  <a:pt x="424" y="388"/>
                </a:lnTo>
                <a:lnTo>
                  <a:pt x="425" y="373"/>
                </a:lnTo>
                <a:lnTo>
                  <a:pt x="427" y="350"/>
                </a:lnTo>
                <a:lnTo>
                  <a:pt x="427" y="334"/>
                </a:lnTo>
                <a:lnTo>
                  <a:pt x="428" y="303"/>
                </a:lnTo>
                <a:lnTo>
                  <a:pt x="430" y="287"/>
                </a:lnTo>
                <a:lnTo>
                  <a:pt x="431" y="264"/>
                </a:lnTo>
                <a:lnTo>
                  <a:pt x="432" y="248"/>
                </a:lnTo>
                <a:lnTo>
                  <a:pt x="434" y="225"/>
                </a:lnTo>
                <a:lnTo>
                  <a:pt x="435" y="225"/>
                </a:lnTo>
                <a:lnTo>
                  <a:pt x="437" y="210"/>
                </a:lnTo>
                <a:lnTo>
                  <a:pt x="438" y="187"/>
                </a:lnTo>
                <a:lnTo>
                  <a:pt x="440" y="171"/>
                </a:lnTo>
                <a:lnTo>
                  <a:pt x="441" y="155"/>
                </a:lnTo>
                <a:lnTo>
                  <a:pt x="442" y="140"/>
                </a:lnTo>
                <a:lnTo>
                  <a:pt x="444" y="117"/>
                </a:lnTo>
                <a:lnTo>
                  <a:pt x="444" y="101"/>
                </a:lnTo>
                <a:lnTo>
                  <a:pt x="445" y="93"/>
                </a:lnTo>
                <a:lnTo>
                  <a:pt x="447" y="70"/>
                </a:lnTo>
                <a:lnTo>
                  <a:pt x="448" y="63"/>
                </a:lnTo>
                <a:lnTo>
                  <a:pt x="450" y="47"/>
                </a:lnTo>
                <a:lnTo>
                  <a:pt x="451" y="38"/>
                </a:lnTo>
                <a:lnTo>
                  <a:pt x="452" y="31"/>
                </a:lnTo>
                <a:lnTo>
                  <a:pt x="454" y="24"/>
                </a:lnTo>
                <a:lnTo>
                  <a:pt x="455" y="24"/>
                </a:lnTo>
                <a:lnTo>
                  <a:pt x="457" y="15"/>
                </a:lnTo>
                <a:lnTo>
                  <a:pt x="458" y="15"/>
                </a:lnTo>
                <a:lnTo>
                  <a:pt x="460" y="24"/>
                </a:lnTo>
                <a:lnTo>
                  <a:pt x="461" y="24"/>
                </a:lnTo>
                <a:lnTo>
                  <a:pt x="462" y="31"/>
                </a:lnTo>
                <a:lnTo>
                  <a:pt x="464" y="38"/>
                </a:lnTo>
                <a:lnTo>
                  <a:pt x="465" y="47"/>
                </a:lnTo>
                <a:lnTo>
                  <a:pt x="467" y="54"/>
                </a:lnTo>
                <a:lnTo>
                  <a:pt x="468" y="70"/>
                </a:lnTo>
                <a:lnTo>
                  <a:pt x="470" y="78"/>
                </a:lnTo>
                <a:lnTo>
                  <a:pt x="471" y="93"/>
                </a:lnTo>
                <a:lnTo>
                  <a:pt x="472" y="101"/>
                </a:lnTo>
                <a:lnTo>
                  <a:pt x="474" y="117"/>
                </a:lnTo>
                <a:lnTo>
                  <a:pt x="475" y="140"/>
                </a:lnTo>
                <a:lnTo>
                  <a:pt x="477" y="163"/>
                </a:lnTo>
                <a:lnTo>
                  <a:pt x="478" y="178"/>
                </a:lnTo>
                <a:lnTo>
                  <a:pt x="478" y="187"/>
                </a:lnTo>
                <a:lnTo>
                  <a:pt x="480" y="217"/>
                </a:lnTo>
                <a:lnTo>
                  <a:pt x="481" y="233"/>
                </a:lnTo>
                <a:lnTo>
                  <a:pt x="482" y="255"/>
                </a:lnTo>
                <a:lnTo>
                  <a:pt x="484" y="271"/>
                </a:lnTo>
                <a:lnTo>
                  <a:pt x="485" y="295"/>
                </a:lnTo>
                <a:lnTo>
                  <a:pt x="487" y="318"/>
                </a:lnTo>
                <a:lnTo>
                  <a:pt x="488" y="341"/>
                </a:lnTo>
                <a:lnTo>
                  <a:pt x="490" y="364"/>
                </a:lnTo>
                <a:lnTo>
                  <a:pt x="491" y="380"/>
                </a:lnTo>
                <a:lnTo>
                  <a:pt x="492" y="395"/>
                </a:lnTo>
                <a:lnTo>
                  <a:pt x="494" y="411"/>
                </a:lnTo>
                <a:lnTo>
                  <a:pt x="494" y="427"/>
                </a:lnTo>
                <a:lnTo>
                  <a:pt x="495" y="443"/>
                </a:lnTo>
                <a:lnTo>
                  <a:pt x="497" y="458"/>
                </a:lnTo>
                <a:lnTo>
                  <a:pt x="498" y="473"/>
                </a:lnTo>
                <a:lnTo>
                  <a:pt x="500" y="481"/>
                </a:lnTo>
                <a:lnTo>
                  <a:pt x="501" y="488"/>
                </a:lnTo>
                <a:lnTo>
                  <a:pt x="502" y="504"/>
                </a:lnTo>
                <a:lnTo>
                  <a:pt x="504" y="497"/>
                </a:lnTo>
                <a:lnTo>
                  <a:pt x="505" y="513"/>
                </a:lnTo>
                <a:lnTo>
                  <a:pt x="507" y="513"/>
                </a:lnTo>
                <a:lnTo>
                  <a:pt x="508" y="513"/>
                </a:lnTo>
                <a:lnTo>
                  <a:pt x="510" y="513"/>
                </a:lnTo>
                <a:lnTo>
                  <a:pt x="511" y="513"/>
                </a:lnTo>
                <a:lnTo>
                  <a:pt x="511" y="504"/>
                </a:lnTo>
                <a:lnTo>
                  <a:pt x="512" y="497"/>
                </a:lnTo>
                <a:lnTo>
                  <a:pt x="514" y="497"/>
                </a:lnTo>
                <a:lnTo>
                  <a:pt x="515" y="488"/>
                </a:lnTo>
                <a:lnTo>
                  <a:pt x="517" y="465"/>
                </a:lnTo>
                <a:lnTo>
                  <a:pt x="518" y="465"/>
                </a:lnTo>
                <a:lnTo>
                  <a:pt x="520" y="458"/>
                </a:lnTo>
                <a:lnTo>
                  <a:pt x="521" y="434"/>
                </a:lnTo>
                <a:lnTo>
                  <a:pt x="522" y="427"/>
                </a:lnTo>
                <a:lnTo>
                  <a:pt x="524" y="404"/>
                </a:lnTo>
                <a:lnTo>
                  <a:pt x="525" y="388"/>
                </a:lnTo>
                <a:lnTo>
                  <a:pt x="527" y="364"/>
                </a:lnTo>
                <a:lnTo>
                  <a:pt x="528" y="350"/>
                </a:lnTo>
                <a:lnTo>
                  <a:pt x="528" y="325"/>
                </a:lnTo>
                <a:lnTo>
                  <a:pt x="530" y="303"/>
                </a:lnTo>
                <a:lnTo>
                  <a:pt x="531" y="287"/>
                </a:lnTo>
                <a:lnTo>
                  <a:pt x="532" y="255"/>
                </a:lnTo>
                <a:lnTo>
                  <a:pt x="534" y="241"/>
                </a:lnTo>
                <a:lnTo>
                  <a:pt x="535" y="217"/>
                </a:lnTo>
                <a:lnTo>
                  <a:pt x="537" y="201"/>
                </a:lnTo>
                <a:lnTo>
                  <a:pt x="538" y="178"/>
                </a:lnTo>
                <a:lnTo>
                  <a:pt x="540" y="163"/>
                </a:lnTo>
                <a:lnTo>
                  <a:pt x="541" y="140"/>
                </a:lnTo>
                <a:lnTo>
                  <a:pt x="542" y="124"/>
                </a:lnTo>
                <a:lnTo>
                  <a:pt x="544" y="108"/>
                </a:lnTo>
                <a:lnTo>
                  <a:pt x="545" y="93"/>
                </a:lnTo>
                <a:lnTo>
                  <a:pt x="545" y="78"/>
                </a:lnTo>
                <a:lnTo>
                  <a:pt x="547" y="63"/>
                </a:lnTo>
                <a:lnTo>
                  <a:pt x="548" y="47"/>
                </a:lnTo>
                <a:lnTo>
                  <a:pt x="550" y="38"/>
                </a:lnTo>
                <a:lnTo>
                  <a:pt x="551" y="31"/>
                </a:lnTo>
                <a:lnTo>
                  <a:pt x="552" y="24"/>
                </a:lnTo>
                <a:lnTo>
                  <a:pt x="554" y="24"/>
                </a:lnTo>
                <a:lnTo>
                  <a:pt x="555" y="15"/>
                </a:lnTo>
                <a:lnTo>
                  <a:pt x="557" y="15"/>
                </a:lnTo>
                <a:lnTo>
                  <a:pt x="558" y="15"/>
                </a:lnTo>
                <a:lnTo>
                  <a:pt x="560" y="15"/>
                </a:lnTo>
                <a:lnTo>
                  <a:pt x="561" y="15"/>
                </a:lnTo>
                <a:lnTo>
                  <a:pt x="562" y="24"/>
                </a:lnTo>
                <a:lnTo>
                  <a:pt x="562" y="31"/>
                </a:lnTo>
                <a:lnTo>
                  <a:pt x="564" y="38"/>
                </a:lnTo>
                <a:lnTo>
                  <a:pt x="565" y="47"/>
                </a:lnTo>
                <a:lnTo>
                  <a:pt x="567" y="54"/>
                </a:lnTo>
                <a:lnTo>
                  <a:pt x="568" y="70"/>
                </a:lnTo>
                <a:lnTo>
                  <a:pt x="570" y="78"/>
                </a:lnTo>
                <a:lnTo>
                  <a:pt x="571" y="93"/>
                </a:lnTo>
                <a:lnTo>
                  <a:pt x="572" y="108"/>
                </a:lnTo>
                <a:lnTo>
                  <a:pt x="574" y="124"/>
                </a:lnTo>
                <a:lnTo>
                  <a:pt x="575" y="140"/>
                </a:lnTo>
                <a:lnTo>
                  <a:pt x="577" y="163"/>
                </a:lnTo>
                <a:lnTo>
                  <a:pt x="578" y="178"/>
                </a:lnTo>
                <a:lnTo>
                  <a:pt x="580" y="194"/>
                </a:lnTo>
                <a:lnTo>
                  <a:pt x="580" y="217"/>
                </a:lnTo>
                <a:lnTo>
                  <a:pt x="581" y="241"/>
                </a:lnTo>
                <a:lnTo>
                  <a:pt x="582" y="264"/>
                </a:lnTo>
                <a:lnTo>
                  <a:pt x="584" y="280"/>
                </a:lnTo>
                <a:lnTo>
                  <a:pt x="585" y="295"/>
                </a:lnTo>
                <a:lnTo>
                  <a:pt x="587" y="318"/>
                </a:lnTo>
                <a:lnTo>
                  <a:pt x="588" y="334"/>
                </a:lnTo>
                <a:lnTo>
                  <a:pt x="590" y="357"/>
                </a:lnTo>
                <a:lnTo>
                  <a:pt x="591" y="373"/>
                </a:lnTo>
                <a:lnTo>
                  <a:pt x="592" y="388"/>
                </a:lnTo>
                <a:lnTo>
                  <a:pt x="594" y="411"/>
                </a:lnTo>
                <a:lnTo>
                  <a:pt x="595" y="434"/>
                </a:lnTo>
                <a:lnTo>
                  <a:pt x="597" y="443"/>
                </a:lnTo>
                <a:lnTo>
                  <a:pt x="597" y="458"/>
                </a:lnTo>
                <a:lnTo>
                  <a:pt x="598" y="465"/>
                </a:lnTo>
                <a:lnTo>
                  <a:pt x="600" y="488"/>
                </a:lnTo>
                <a:lnTo>
                  <a:pt x="601" y="497"/>
                </a:lnTo>
                <a:lnTo>
                  <a:pt x="602" y="504"/>
                </a:lnTo>
                <a:lnTo>
                  <a:pt x="604" y="504"/>
                </a:lnTo>
                <a:lnTo>
                  <a:pt x="605" y="513"/>
                </a:lnTo>
                <a:lnTo>
                  <a:pt x="607" y="520"/>
                </a:lnTo>
                <a:lnTo>
                  <a:pt x="608" y="520"/>
                </a:lnTo>
                <a:lnTo>
                  <a:pt x="610" y="520"/>
                </a:lnTo>
                <a:lnTo>
                  <a:pt x="611" y="520"/>
                </a:lnTo>
                <a:lnTo>
                  <a:pt x="612" y="520"/>
                </a:lnTo>
                <a:lnTo>
                  <a:pt x="614" y="513"/>
                </a:lnTo>
                <a:lnTo>
                  <a:pt x="615" y="497"/>
                </a:lnTo>
                <a:lnTo>
                  <a:pt x="617" y="497"/>
                </a:lnTo>
                <a:lnTo>
                  <a:pt x="618" y="488"/>
                </a:lnTo>
                <a:lnTo>
                  <a:pt x="620" y="473"/>
                </a:lnTo>
                <a:lnTo>
                  <a:pt x="621" y="465"/>
                </a:lnTo>
                <a:lnTo>
                  <a:pt x="622" y="450"/>
                </a:lnTo>
                <a:lnTo>
                  <a:pt x="624" y="434"/>
                </a:lnTo>
                <a:lnTo>
                  <a:pt x="625" y="418"/>
                </a:lnTo>
                <a:lnTo>
                  <a:pt x="627" y="395"/>
                </a:lnTo>
                <a:lnTo>
                  <a:pt x="628" y="380"/>
                </a:lnTo>
                <a:lnTo>
                  <a:pt x="630" y="357"/>
                </a:lnTo>
                <a:lnTo>
                  <a:pt x="630" y="334"/>
                </a:lnTo>
                <a:lnTo>
                  <a:pt x="631" y="318"/>
                </a:lnTo>
                <a:lnTo>
                  <a:pt x="632" y="295"/>
                </a:lnTo>
                <a:lnTo>
                  <a:pt x="634" y="271"/>
                </a:lnTo>
                <a:lnTo>
                  <a:pt x="635" y="248"/>
                </a:lnTo>
                <a:lnTo>
                  <a:pt x="637" y="233"/>
                </a:lnTo>
                <a:lnTo>
                  <a:pt x="638" y="210"/>
                </a:lnTo>
                <a:lnTo>
                  <a:pt x="640" y="187"/>
                </a:lnTo>
                <a:lnTo>
                  <a:pt x="641" y="171"/>
                </a:lnTo>
                <a:lnTo>
                  <a:pt x="642" y="147"/>
                </a:lnTo>
                <a:lnTo>
                  <a:pt x="644" y="133"/>
                </a:lnTo>
                <a:lnTo>
                  <a:pt x="645" y="108"/>
                </a:lnTo>
                <a:lnTo>
                  <a:pt x="647" y="93"/>
                </a:lnTo>
                <a:lnTo>
                  <a:pt x="647" y="78"/>
                </a:lnTo>
                <a:lnTo>
                  <a:pt x="648" y="63"/>
                </a:lnTo>
                <a:lnTo>
                  <a:pt x="650" y="54"/>
                </a:lnTo>
                <a:lnTo>
                  <a:pt x="651" y="47"/>
                </a:lnTo>
                <a:lnTo>
                  <a:pt x="652" y="31"/>
                </a:lnTo>
                <a:lnTo>
                  <a:pt x="654" y="24"/>
                </a:lnTo>
                <a:lnTo>
                  <a:pt x="655" y="15"/>
                </a:lnTo>
                <a:lnTo>
                  <a:pt x="657" y="15"/>
                </a:lnTo>
                <a:lnTo>
                  <a:pt x="658" y="15"/>
                </a:lnTo>
                <a:lnTo>
                  <a:pt x="660" y="8"/>
                </a:lnTo>
                <a:lnTo>
                  <a:pt x="661" y="8"/>
                </a:lnTo>
                <a:lnTo>
                  <a:pt x="662" y="15"/>
                </a:lnTo>
                <a:lnTo>
                  <a:pt x="664" y="15"/>
                </a:lnTo>
                <a:lnTo>
                  <a:pt x="665" y="24"/>
                </a:lnTo>
                <a:lnTo>
                  <a:pt x="667" y="31"/>
                </a:lnTo>
              </a:path>
            </a:pathLst>
          </a:custGeom>
          <a:noFill/>
          <a:ln w="19050" cap="rnd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6958013" y="3236913"/>
            <a:ext cx="0" cy="1022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0" name="Freeform 14"/>
          <p:cNvSpPr>
            <a:spLocks/>
          </p:cNvSpPr>
          <p:nvPr/>
        </p:nvSpPr>
        <p:spPr bwMode="auto">
          <a:xfrm flipH="1">
            <a:off x="3922713" y="3648076"/>
            <a:ext cx="1325562" cy="1190625"/>
          </a:xfrm>
          <a:custGeom>
            <a:avLst/>
            <a:gdLst>
              <a:gd name="T0" fmla="*/ 9 w 661"/>
              <a:gd name="T1" fmla="*/ 496 h 520"/>
              <a:gd name="T2" fmla="*/ 19 w 661"/>
              <a:gd name="T3" fmla="*/ 489 h 520"/>
              <a:gd name="T4" fmla="*/ 30 w 661"/>
              <a:gd name="T5" fmla="*/ 380 h 520"/>
              <a:gd name="T6" fmla="*/ 40 w 661"/>
              <a:gd name="T7" fmla="*/ 209 h 520"/>
              <a:gd name="T8" fmla="*/ 52 w 661"/>
              <a:gd name="T9" fmla="*/ 62 h 520"/>
              <a:gd name="T10" fmla="*/ 62 w 661"/>
              <a:gd name="T11" fmla="*/ 7 h 520"/>
              <a:gd name="T12" fmla="*/ 72 w 661"/>
              <a:gd name="T13" fmla="*/ 46 h 520"/>
              <a:gd name="T14" fmla="*/ 83 w 661"/>
              <a:gd name="T15" fmla="*/ 170 h 520"/>
              <a:gd name="T16" fmla="*/ 93 w 661"/>
              <a:gd name="T17" fmla="*/ 333 h 520"/>
              <a:gd name="T18" fmla="*/ 104 w 661"/>
              <a:gd name="T19" fmla="*/ 465 h 520"/>
              <a:gd name="T20" fmla="*/ 114 w 661"/>
              <a:gd name="T21" fmla="*/ 512 h 520"/>
              <a:gd name="T22" fmla="*/ 124 w 661"/>
              <a:gd name="T23" fmla="*/ 473 h 520"/>
              <a:gd name="T24" fmla="*/ 136 w 661"/>
              <a:gd name="T25" fmla="*/ 333 h 520"/>
              <a:gd name="T26" fmla="*/ 146 w 661"/>
              <a:gd name="T27" fmla="*/ 163 h 520"/>
              <a:gd name="T28" fmla="*/ 156 w 661"/>
              <a:gd name="T29" fmla="*/ 30 h 520"/>
              <a:gd name="T30" fmla="*/ 167 w 661"/>
              <a:gd name="T31" fmla="*/ 7 h 520"/>
              <a:gd name="T32" fmla="*/ 177 w 661"/>
              <a:gd name="T33" fmla="*/ 70 h 520"/>
              <a:gd name="T34" fmla="*/ 189 w 661"/>
              <a:gd name="T35" fmla="*/ 217 h 520"/>
              <a:gd name="T36" fmla="*/ 199 w 661"/>
              <a:gd name="T37" fmla="*/ 380 h 520"/>
              <a:gd name="T38" fmla="*/ 209 w 661"/>
              <a:gd name="T39" fmla="*/ 489 h 520"/>
              <a:gd name="T40" fmla="*/ 220 w 661"/>
              <a:gd name="T41" fmla="*/ 505 h 520"/>
              <a:gd name="T42" fmla="*/ 232 w 661"/>
              <a:gd name="T43" fmla="*/ 410 h 520"/>
              <a:gd name="T44" fmla="*/ 242 w 661"/>
              <a:gd name="T45" fmla="*/ 256 h 520"/>
              <a:gd name="T46" fmla="*/ 253 w 661"/>
              <a:gd name="T47" fmla="*/ 100 h 520"/>
              <a:gd name="T48" fmla="*/ 263 w 661"/>
              <a:gd name="T49" fmla="*/ 0 h 520"/>
              <a:gd name="T50" fmla="*/ 274 w 661"/>
              <a:gd name="T51" fmla="*/ 23 h 520"/>
              <a:gd name="T52" fmla="*/ 284 w 661"/>
              <a:gd name="T53" fmla="*/ 116 h 520"/>
              <a:gd name="T54" fmla="*/ 294 w 661"/>
              <a:gd name="T55" fmla="*/ 272 h 520"/>
              <a:gd name="T56" fmla="*/ 306 w 661"/>
              <a:gd name="T57" fmla="*/ 419 h 520"/>
              <a:gd name="T58" fmla="*/ 316 w 661"/>
              <a:gd name="T59" fmla="*/ 505 h 520"/>
              <a:gd name="T60" fmla="*/ 326 w 661"/>
              <a:gd name="T61" fmla="*/ 489 h 520"/>
              <a:gd name="T62" fmla="*/ 337 w 661"/>
              <a:gd name="T63" fmla="*/ 365 h 520"/>
              <a:gd name="T64" fmla="*/ 347 w 661"/>
              <a:gd name="T65" fmla="*/ 202 h 520"/>
              <a:gd name="T66" fmla="*/ 359 w 661"/>
              <a:gd name="T67" fmla="*/ 55 h 520"/>
              <a:gd name="T68" fmla="*/ 369 w 661"/>
              <a:gd name="T69" fmla="*/ 7 h 520"/>
              <a:gd name="T70" fmla="*/ 379 w 661"/>
              <a:gd name="T71" fmla="*/ 39 h 520"/>
              <a:gd name="T72" fmla="*/ 390 w 661"/>
              <a:gd name="T73" fmla="*/ 163 h 520"/>
              <a:gd name="T74" fmla="*/ 400 w 661"/>
              <a:gd name="T75" fmla="*/ 333 h 520"/>
              <a:gd name="T76" fmla="*/ 410 w 661"/>
              <a:gd name="T77" fmla="*/ 465 h 520"/>
              <a:gd name="T78" fmla="*/ 422 w 661"/>
              <a:gd name="T79" fmla="*/ 512 h 520"/>
              <a:gd name="T80" fmla="*/ 432 w 661"/>
              <a:gd name="T81" fmla="*/ 442 h 520"/>
              <a:gd name="T82" fmla="*/ 443 w 661"/>
              <a:gd name="T83" fmla="*/ 302 h 520"/>
              <a:gd name="T84" fmla="*/ 453 w 661"/>
              <a:gd name="T85" fmla="*/ 139 h 520"/>
              <a:gd name="T86" fmla="*/ 463 w 661"/>
              <a:gd name="T87" fmla="*/ 23 h 520"/>
              <a:gd name="T88" fmla="*/ 474 w 661"/>
              <a:gd name="T89" fmla="*/ 0 h 520"/>
              <a:gd name="T90" fmla="*/ 484 w 661"/>
              <a:gd name="T91" fmla="*/ 77 h 520"/>
              <a:gd name="T92" fmla="*/ 494 w 661"/>
              <a:gd name="T93" fmla="*/ 233 h 520"/>
              <a:gd name="T94" fmla="*/ 506 w 661"/>
              <a:gd name="T95" fmla="*/ 403 h 520"/>
              <a:gd name="T96" fmla="*/ 516 w 661"/>
              <a:gd name="T97" fmla="*/ 489 h 520"/>
              <a:gd name="T98" fmla="*/ 527 w 661"/>
              <a:gd name="T99" fmla="*/ 489 h 520"/>
              <a:gd name="T100" fmla="*/ 537 w 661"/>
              <a:gd name="T101" fmla="*/ 380 h 520"/>
              <a:gd name="T102" fmla="*/ 547 w 661"/>
              <a:gd name="T103" fmla="*/ 217 h 520"/>
              <a:gd name="T104" fmla="*/ 559 w 661"/>
              <a:gd name="T105" fmla="*/ 70 h 520"/>
              <a:gd name="T106" fmla="*/ 569 w 661"/>
              <a:gd name="T107" fmla="*/ 7 h 520"/>
              <a:gd name="T108" fmla="*/ 580 w 661"/>
              <a:gd name="T109" fmla="*/ 55 h 520"/>
              <a:gd name="T110" fmla="*/ 590 w 661"/>
              <a:gd name="T111" fmla="*/ 209 h 520"/>
              <a:gd name="T112" fmla="*/ 600 w 661"/>
              <a:gd name="T113" fmla="*/ 356 h 520"/>
              <a:gd name="T114" fmla="*/ 612 w 661"/>
              <a:gd name="T115" fmla="*/ 480 h 520"/>
              <a:gd name="T116" fmla="*/ 623 w 661"/>
              <a:gd name="T117" fmla="*/ 512 h 520"/>
              <a:gd name="T118" fmla="*/ 633 w 661"/>
              <a:gd name="T119" fmla="*/ 426 h 520"/>
              <a:gd name="T120" fmla="*/ 644 w 661"/>
              <a:gd name="T121" fmla="*/ 272 h 520"/>
              <a:gd name="T122" fmla="*/ 654 w 661"/>
              <a:gd name="T123" fmla="*/ 109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1" h="520">
                <a:moveTo>
                  <a:pt x="0" y="419"/>
                </a:moveTo>
                <a:lnTo>
                  <a:pt x="2" y="435"/>
                </a:lnTo>
                <a:lnTo>
                  <a:pt x="3" y="450"/>
                </a:lnTo>
                <a:lnTo>
                  <a:pt x="3" y="465"/>
                </a:lnTo>
                <a:lnTo>
                  <a:pt x="4" y="473"/>
                </a:lnTo>
                <a:lnTo>
                  <a:pt x="6" y="489"/>
                </a:lnTo>
                <a:lnTo>
                  <a:pt x="7" y="489"/>
                </a:lnTo>
                <a:lnTo>
                  <a:pt x="9" y="496"/>
                </a:lnTo>
                <a:lnTo>
                  <a:pt x="10" y="505"/>
                </a:lnTo>
                <a:lnTo>
                  <a:pt x="12" y="505"/>
                </a:lnTo>
                <a:lnTo>
                  <a:pt x="13" y="505"/>
                </a:lnTo>
                <a:lnTo>
                  <a:pt x="14" y="505"/>
                </a:lnTo>
                <a:lnTo>
                  <a:pt x="16" y="505"/>
                </a:lnTo>
                <a:lnTo>
                  <a:pt x="17" y="505"/>
                </a:lnTo>
                <a:lnTo>
                  <a:pt x="19" y="496"/>
                </a:lnTo>
                <a:lnTo>
                  <a:pt x="19" y="489"/>
                </a:lnTo>
                <a:lnTo>
                  <a:pt x="20" y="480"/>
                </a:lnTo>
                <a:lnTo>
                  <a:pt x="22" y="473"/>
                </a:lnTo>
                <a:lnTo>
                  <a:pt x="23" y="457"/>
                </a:lnTo>
                <a:lnTo>
                  <a:pt x="24" y="442"/>
                </a:lnTo>
                <a:lnTo>
                  <a:pt x="26" y="435"/>
                </a:lnTo>
                <a:lnTo>
                  <a:pt x="27" y="410"/>
                </a:lnTo>
                <a:lnTo>
                  <a:pt x="29" y="403"/>
                </a:lnTo>
                <a:lnTo>
                  <a:pt x="30" y="380"/>
                </a:lnTo>
                <a:lnTo>
                  <a:pt x="32" y="365"/>
                </a:lnTo>
                <a:lnTo>
                  <a:pt x="33" y="342"/>
                </a:lnTo>
                <a:lnTo>
                  <a:pt x="34" y="326"/>
                </a:lnTo>
                <a:lnTo>
                  <a:pt x="36" y="310"/>
                </a:lnTo>
                <a:lnTo>
                  <a:pt x="36" y="279"/>
                </a:lnTo>
                <a:lnTo>
                  <a:pt x="37" y="256"/>
                </a:lnTo>
                <a:lnTo>
                  <a:pt x="39" y="240"/>
                </a:lnTo>
                <a:lnTo>
                  <a:pt x="40" y="209"/>
                </a:lnTo>
                <a:lnTo>
                  <a:pt x="42" y="193"/>
                </a:lnTo>
                <a:lnTo>
                  <a:pt x="43" y="170"/>
                </a:lnTo>
                <a:lnTo>
                  <a:pt x="44" y="155"/>
                </a:lnTo>
                <a:lnTo>
                  <a:pt x="46" y="139"/>
                </a:lnTo>
                <a:lnTo>
                  <a:pt x="47" y="116"/>
                </a:lnTo>
                <a:lnTo>
                  <a:pt x="49" y="93"/>
                </a:lnTo>
                <a:lnTo>
                  <a:pt x="50" y="85"/>
                </a:lnTo>
                <a:lnTo>
                  <a:pt x="52" y="62"/>
                </a:lnTo>
                <a:lnTo>
                  <a:pt x="53" y="46"/>
                </a:lnTo>
                <a:lnTo>
                  <a:pt x="53" y="39"/>
                </a:lnTo>
                <a:lnTo>
                  <a:pt x="54" y="23"/>
                </a:lnTo>
                <a:lnTo>
                  <a:pt x="56" y="16"/>
                </a:lnTo>
                <a:lnTo>
                  <a:pt x="57" y="23"/>
                </a:lnTo>
                <a:lnTo>
                  <a:pt x="59" y="7"/>
                </a:lnTo>
                <a:lnTo>
                  <a:pt x="60" y="16"/>
                </a:lnTo>
                <a:lnTo>
                  <a:pt x="62" y="7"/>
                </a:lnTo>
                <a:lnTo>
                  <a:pt x="63" y="7"/>
                </a:lnTo>
                <a:lnTo>
                  <a:pt x="64" y="7"/>
                </a:lnTo>
                <a:lnTo>
                  <a:pt x="66" y="7"/>
                </a:lnTo>
                <a:lnTo>
                  <a:pt x="67" y="16"/>
                </a:lnTo>
                <a:lnTo>
                  <a:pt x="69" y="16"/>
                </a:lnTo>
                <a:lnTo>
                  <a:pt x="70" y="23"/>
                </a:lnTo>
                <a:lnTo>
                  <a:pt x="70" y="39"/>
                </a:lnTo>
                <a:lnTo>
                  <a:pt x="72" y="46"/>
                </a:lnTo>
                <a:lnTo>
                  <a:pt x="73" y="62"/>
                </a:lnTo>
                <a:lnTo>
                  <a:pt x="74" y="70"/>
                </a:lnTo>
                <a:lnTo>
                  <a:pt x="76" y="93"/>
                </a:lnTo>
                <a:lnTo>
                  <a:pt x="77" y="109"/>
                </a:lnTo>
                <a:lnTo>
                  <a:pt x="79" y="116"/>
                </a:lnTo>
                <a:lnTo>
                  <a:pt x="80" y="139"/>
                </a:lnTo>
                <a:lnTo>
                  <a:pt x="82" y="155"/>
                </a:lnTo>
                <a:lnTo>
                  <a:pt x="83" y="170"/>
                </a:lnTo>
                <a:lnTo>
                  <a:pt x="84" y="193"/>
                </a:lnTo>
                <a:lnTo>
                  <a:pt x="86" y="217"/>
                </a:lnTo>
                <a:lnTo>
                  <a:pt x="87" y="233"/>
                </a:lnTo>
                <a:lnTo>
                  <a:pt x="87" y="263"/>
                </a:lnTo>
                <a:lnTo>
                  <a:pt x="89" y="272"/>
                </a:lnTo>
                <a:lnTo>
                  <a:pt x="90" y="295"/>
                </a:lnTo>
                <a:lnTo>
                  <a:pt x="92" y="317"/>
                </a:lnTo>
                <a:lnTo>
                  <a:pt x="93" y="333"/>
                </a:lnTo>
                <a:lnTo>
                  <a:pt x="94" y="349"/>
                </a:lnTo>
                <a:lnTo>
                  <a:pt x="96" y="380"/>
                </a:lnTo>
                <a:lnTo>
                  <a:pt x="97" y="387"/>
                </a:lnTo>
                <a:lnTo>
                  <a:pt x="99" y="410"/>
                </a:lnTo>
                <a:lnTo>
                  <a:pt x="100" y="426"/>
                </a:lnTo>
                <a:lnTo>
                  <a:pt x="102" y="435"/>
                </a:lnTo>
                <a:lnTo>
                  <a:pt x="103" y="450"/>
                </a:lnTo>
                <a:lnTo>
                  <a:pt x="104" y="465"/>
                </a:lnTo>
                <a:lnTo>
                  <a:pt x="104" y="473"/>
                </a:lnTo>
                <a:lnTo>
                  <a:pt x="106" y="489"/>
                </a:lnTo>
                <a:lnTo>
                  <a:pt x="107" y="496"/>
                </a:lnTo>
                <a:lnTo>
                  <a:pt x="109" y="505"/>
                </a:lnTo>
                <a:lnTo>
                  <a:pt x="110" y="505"/>
                </a:lnTo>
                <a:lnTo>
                  <a:pt x="112" y="505"/>
                </a:lnTo>
                <a:lnTo>
                  <a:pt x="113" y="505"/>
                </a:lnTo>
                <a:lnTo>
                  <a:pt x="114" y="512"/>
                </a:lnTo>
                <a:lnTo>
                  <a:pt x="116" y="505"/>
                </a:lnTo>
                <a:lnTo>
                  <a:pt x="117" y="512"/>
                </a:lnTo>
                <a:lnTo>
                  <a:pt x="119" y="505"/>
                </a:lnTo>
                <a:lnTo>
                  <a:pt x="120" y="505"/>
                </a:lnTo>
                <a:lnTo>
                  <a:pt x="122" y="496"/>
                </a:lnTo>
                <a:lnTo>
                  <a:pt x="122" y="489"/>
                </a:lnTo>
                <a:lnTo>
                  <a:pt x="123" y="473"/>
                </a:lnTo>
                <a:lnTo>
                  <a:pt x="124" y="473"/>
                </a:lnTo>
                <a:lnTo>
                  <a:pt x="126" y="450"/>
                </a:lnTo>
                <a:lnTo>
                  <a:pt x="127" y="442"/>
                </a:lnTo>
                <a:lnTo>
                  <a:pt x="129" y="426"/>
                </a:lnTo>
                <a:lnTo>
                  <a:pt x="130" y="410"/>
                </a:lnTo>
                <a:lnTo>
                  <a:pt x="132" y="387"/>
                </a:lnTo>
                <a:lnTo>
                  <a:pt x="133" y="372"/>
                </a:lnTo>
                <a:lnTo>
                  <a:pt x="134" y="356"/>
                </a:lnTo>
                <a:lnTo>
                  <a:pt x="136" y="333"/>
                </a:lnTo>
                <a:lnTo>
                  <a:pt x="137" y="317"/>
                </a:lnTo>
                <a:lnTo>
                  <a:pt x="139" y="295"/>
                </a:lnTo>
                <a:lnTo>
                  <a:pt x="139" y="272"/>
                </a:lnTo>
                <a:lnTo>
                  <a:pt x="140" y="247"/>
                </a:lnTo>
                <a:lnTo>
                  <a:pt x="142" y="225"/>
                </a:lnTo>
                <a:lnTo>
                  <a:pt x="143" y="202"/>
                </a:lnTo>
                <a:lnTo>
                  <a:pt x="144" y="186"/>
                </a:lnTo>
                <a:lnTo>
                  <a:pt x="146" y="163"/>
                </a:lnTo>
                <a:lnTo>
                  <a:pt x="147" y="139"/>
                </a:lnTo>
                <a:lnTo>
                  <a:pt x="149" y="125"/>
                </a:lnTo>
                <a:lnTo>
                  <a:pt x="150" y="109"/>
                </a:lnTo>
                <a:lnTo>
                  <a:pt x="152" y="93"/>
                </a:lnTo>
                <a:lnTo>
                  <a:pt x="153" y="70"/>
                </a:lnTo>
                <a:lnTo>
                  <a:pt x="154" y="62"/>
                </a:lnTo>
                <a:lnTo>
                  <a:pt x="156" y="39"/>
                </a:lnTo>
                <a:lnTo>
                  <a:pt x="156" y="30"/>
                </a:lnTo>
                <a:lnTo>
                  <a:pt x="157" y="23"/>
                </a:lnTo>
                <a:lnTo>
                  <a:pt x="159" y="16"/>
                </a:lnTo>
                <a:lnTo>
                  <a:pt x="160" y="16"/>
                </a:lnTo>
                <a:lnTo>
                  <a:pt x="162" y="7"/>
                </a:lnTo>
                <a:lnTo>
                  <a:pt x="163" y="7"/>
                </a:lnTo>
                <a:lnTo>
                  <a:pt x="164" y="7"/>
                </a:lnTo>
                <a:lnTo>
                  <a:pt x="166" y="0"/>
                </a:lnTo>
                <a:lnTo>
                  <a:pt x="167" y="7"/>
                </a:lnTo>
                <a:lnTo>
                  <a:pt x="169" y="7"/>
                </a:lnTo>
                <a:lnTo>
                  <a:pt x="170" y="16"/>
                </a:lnTo>
                <a:lnTo>
                  <a:pt x="172" y="16"/>
                </a:lnTo>
                <a:lnTo>
                  <a:pt x="172" y="30"/>
                </a:lnTo>
                <a:lnTo>
                  <a:pt x="173" y="30"/>
                </a:lnTo>
                <a:lnTo>
                  <a:pt x="174" y="46"/>
                </a:lnTo>
                <a:lnTo>
                  <a:pt x="176" y="62"/>
                </a:lnTo>
                <a:lnTo>
                  <a:pt x="177" y="70"/>
                </a:lnTo>
                <a:lnTo>
                  <a:pt x="179" y="93"/>
                </a:lnTo>
                <a:lnTo>
                  <a:pt x="180" y="100"/>
                </a:lnTo>
                <a:lnTo>
                  <a:pt x="182" y="125"/>
                </a:lnTo>
                <a:lnTo>
                  <a:pt x="183" y="139"/>
                </a:lnTo>
                <a:lnTo>
                  <a:pt x="184" y="163"/>
                </a:lnTo>
                <a:lnTo>
                  <a:pt x="186" y="179"/>
                </a:lnTo>
                <a:lnTo>
                  <a:pt x="187" y="193"/>
                </a:lnTo>
                <a:lnTo>
                  <a:pt x="189" y="217"/>
                </a:lnTo>
                <a:lnTo>
                  <a:pt x="189" y="240"/>
                </a:lnTo>
                <a:lnTo>
                  <a:pt x="190" y="256"/>
                </a:lnTo>
                <a:lnTo>
                  <a:pt x="192" y="279"/>
                </a:lnTo>
                <a:lnTo>
                  <a:pt x="193" y="295"/>
                </a:lnTo>
                <a:lnTo>
                  <a:pt x="194" y="317"/>
                </a:lnTo>
                <a:lnTo>
                  <a:pt x="196" y="342"/>
                </a:lnTo>
                <a:lnTo>
                  <a:pt x="197" y="365"/>
                </a:lnTo>
                <a:lnTo>
                  <a:pt x="199" y="380"/>
                </a:lnTo>
                <a:lnTo>
                  <a:pt x="200" y="396"/>
                </a:lnTo>
                <a:lnTo>
                  <a:pt x="202" y="410"/>
                </a:lnTo>
                <a:lnTo>
                  <a:pt x="203" y="426"/>
                </a:lnTo>
                <a:lnTo>
                  <a:pt x="204" y="450"/>
                </a:lnTo>
                <a:lnTo>
                  <a:pt x="206" y="457"/>
                </a:lnTo>
                <a:lnTo>
                  <a:pt x="206" y="465"/>
                </a:lnTo>
                <a:lnTo>
                  <a:pt x="207" y="480"/>
                </a:lnTo>
                <a:lnTo>
                  <a:pt x="209" y="489"/>
                </a:lnTo>
                <a:lnTo>
                  <a:pt x="210" y="489"/>
                </a:lnTo>
                <a:lnTo>
                  <a:pt x="212" y="496"/>
                </a:lnTo>
                <a:lnTo>
                  <a:pt x="213" y="505"/>
                </a:lnTo>
                <a:lnTo>
                  <a:pt x="214" y="512"/>
                </a:lnTo>
                <a:lnTo>
                  <a:pt x="216" y="505"/>
                </a:lnTo>
                <a:lnTo>
                  <a:pt x="217" y="512"/>
                </a:lnTo>
                <a:lnTo>
                  <a:pt x="219" y="505"/>
                </a:lnTo>
                <a:lnTo>
                  <a:pt x="220" y="505"/>
                </a:lnTo>
                <a:lnTo>
                  <a:pt x="222" y="496"/>
                </a:lnTo>
                <a:lnTo>
                  <a:pt x="223" y="496"/>
                </a:lnTo>
                <a:lnTo>
                  <a:pt x="224" y="480"/>
                </a:lnTo>
                <a:lnTo>
                  <a:pt x="226" y="473"/>
                </a:lnTo>
                <a:lnTo>
                  <a:pt x="227" y="450"/>
                </a:lnTo>
                <a:lnTo>
                  <a:pt x="229" y="442"/>
                </a:lnTo>
                <a:lnTo>
                  <a:pt x="230" y="426"/>
                </a:lnTo>
                <a:lnTo>
                  <a:pt x="232" y="410"/>
                </a:lnTo>
                <a:lnTo>
                  <a:pt x="233" y="396"/>
                </a:lnTo>
                <a:lnTo>
                  <a:pt x="234" y="380"/>
                </a:lnTo>
                <a:lnTo>
                  <a:pt x="236" y="356"/>
                </a:lnTo>
                <a:lnTo>
                  <a:pt x="237" y="342"/>
                </a:lnTo>
                <a:lnTo>
                  <a:pt x="239" y="317"/>
                </a:lnTo>
                <a:lnTo>
                  <a:pt x="240" y="295"/>
                </a:lnTo>
                <a:lnTo>
                  <a:pt x="240" y="279"/>
                </a:lnTo>
                <a:lnTo>
                  <a:pt x="242" y="256"/>
                </a:lnTo>
                <a:lnTo>
                  <a:pt x="243" y="233"/>
                </a:lnTo>
                <a:lnTo>
                  <a:pt x="244" y="217"/>
                </a:lnTo>
                <a:lnTo>
                  <a:pt x="246" y="193"/>
                </a:lnTo>
                <a:lnTo>
                  <a:pt x="247" y="179"/>
                </a:lnTo>
                <a:lnTo>
                  <a:pt x="249" y="155"/>
                </a:lnTo>
                <a:lnTo>
                  <a:pt x="250" y="132"/>
                </a:lnTo>
                <a:lnTo>
                  <a:pt x="252" y="116"/>
                </a:lnTo>
                <a:lnTo>
                  <a:pt x="253" y="100"/>
                </a:lnTo>
                <a:lnTo>
                  <a:pt x="254" y="85"/>
                </a:lnTo>
                <a:lnTo>
                  <a:pt x="256" y="70"/>
                </a:lnTo>
                <a:lnTo>
                  <a:pt x="257" y="55"/>
                </a:lnTo>
                <a:lnTo>
                  <a:pt x="257" y="39"/>
                </a:lnTo>
                <a:lnTo>
                  <a:pt x="259" y="23"/>
                </a:lnTo>
                <a:lnTo>
                  <a:pt x="260" y="16"/>
                </a:lnTo>
                <a:lnTo>
                  <a:pt x="262" y="16"/>
                </a:lnTo>
                <a:lnTo>
                  <a:pt x="263" y="0"/>
                </a:lnTo>
                <a:lnTo>
                  <a:pt x="264" y="0"/>
                </a:lnTo>
                <a:lnTo>
                  <a:pt x="266" y="7"/>
                </a:lnTo>
                <a:lnTo>
                  <a:pt x="267" y="0"/>
                </a:lnTo>
                <a:lnTo>
                  <a:pt x="269" y="0"/>
                </a:lnTo>
                <a:lnTo>
                  <a:pt x="270" y="7"/>
                </a:lnTo>
                <a:lnTo>
                  <a:pt x="272" y="7"/>
                </a:lnTo>
                <a:lnTo>
                  <a:pt x="273" y="16"/>
                </a:lnTo>
                <a:lnTo>
                  <a:pt x="274" y="23"/>
                </a:lnTo>
                <a:lnTo>
                  <a:pt x="274" y="30"/>
                </a:lnTo>
                <a:lnTo>
                  <a:pt x="276" y="30"/>
                </a:lnTo>
                <a:lnTo>
                  <a:pt x="277" y="46"/>
                </a:lnTo>
                <a:lnTo>
                  <a:pt x="279" y="62"/>
                </a:lnTo>
                <a:lnTo>
                  <a:pt x="280" y="70"/>
                </a:lnTo>
                <a:lnTo>
                  <a:pt x="282" y="85"/>
                </a:lnTo>
                <a:lnTo>
                  <a:pt x="283" y="100"/>
                </a:lnTo>
                <a:lnTo>
                  <a:pt x="284" y="116"/>
                </a:lnTo>
                <a:lnTo>
                  <a:pt x="286" y="139"/>
                </a:lnTo>
                <a:lnTo>
                  <a:pt x="287" y="155"/>
                </a:lnTo>
                <a:lnTo>
                  <a:pt x="289" y="170"/>
                </a:lnTo>
                <a:lnTo>
                  <a:pt x="290" y="193"/>
                </a:lnTo>
                <a:lnTo>
                  <a:pt x="292" y="209"/>
                </a:lnTo>
                <a:lnTo>
                  <a:pt x="292" y="233"/>
                </a:lnTo>
                <a:lnTo>
                  <a:pt x="293" y="256"/>
                </a:lnTo>
                <a:lnTo>
                  <a:pt x="294" y="272"/>
                </a:lnTo>
                <a:lnTo>
                  <a:pt x="296" y="295"/>
                </a:lnTo>
                <a:lnTo>
                  <a:pt x="297" y="317"/>
                </a:lnTo>
                <a:lnTo>
                  <a:pt x="299" y="326"/>
                </a:lnTo>
                <a:lnTo>
                  <a:pt x="300" y="349"/>
                </a:lnTo>
                <a:lnTo>
                  <a:pt x="302" y="372"/>
                </a:lnTo>
                <a:lnTo>
                  <a:pt x="303" y="396"/>
                </a:lnTo>
                <a:lnTo>
                  <a:pt x="304" y="410"/>
                </a:lnTo>
                <a:lnTo>
                  <a:pt x="306" y="419"/>
                </a:lnTo>
                <a:lnTo>
                  <a:pt x="307" y="442"/>
                </a:lnTo>
                <a:lnTo>
                  <a:pt x="307" y="450"/>
                </a:lnTo>
                <a:lnTo>
                  <a:pt x="309" y="465"/>
                </a:lnTo>
                <a:lnTo>
                  <a:pt x="310" y="480"/>
                </a:lnTo>
                <a:lnTo>
                  <a:pt x="312" y="489"/>
                </a:lnTo>
                <a:lnTo>
                  <a:pt x="313" y="496"/>
                </a:lnTo>
                <a:lnTo>
                  <a:pt x="314" y="496"/>
                </a:lnTo>
                <a:lnTo>
                  <a:pt x="316" y="505"/>
                </a:lnTo>
                <a:lnTo>
                  <a:pt x="317" y="505"/>
                </a:lnTo>
                <a:lnTo>
                  <a:pt x="319" y="512"/>
                </a:lnTo>
                <a:lnTo>
                  <a:pt x="320" y="505"/>
                </a:lnTo>
                <a:lnTo>
                  <a:pt x="322" y="512"/>
                </a:lnTo>
                <a:lnTo>
                  <a:pt x="323" y="505"/>
                </a:lnTo>
                <a:lnTo>
                  <a:pt x="324" y="496"/>
                </a:lnTo>
                <a:lnTo>
                  <a:pt x="324" y="489"/>
                </a:lnTo>
                <a:lnTo>
                  <a:pt x="326" y="489"/>
                </a:lnTo>
                <a:lnTo>
                  <a:pt x="327" y="473"/>
                </a:lnTo>
                <a:lnTo>
                  <a:pt x="329" y="457"/>
                </a:lnTo>
                <a:lnTo>
                  <a:pt x="330" y="450"/>
                </a:lnTo>
                <a:lnTo>
                  <a:pt x="332" y="435"/>
                </a:lnTo>
                <a:lnTo>
                  <a:pt x="333" y="419"/>
                </a:lnTo>
                <a:lnTo>
                  <a:pt x="334" y="396"/>
                </a:lnTo>
                <a:lnTo>
                  <a:pt x="336" y="380"/>
                </a:lnTo>
                <a:lnTo>
                  <a:pt x="337" y="365"/>
                </a:lnTo>
                <a:lnTo>
                  <a:pt x="339" y="342"/>
                </a:lnTo>
                <a:lnTo>
                  <a:pt x="340" y="326"/>
                </a:lnTo>
                <a:lnTo>
                  <a:pt x="342" y="302"/>
                </a:lnTo>
                <a:lnTo>
                  <a:pt x="342" y="279"/>
                </a:lnTo>
                <a:lnTo>
                  <a:pt x="343" y="256"/>
                </a:lnTo>
                <a:lnTo>
                  <a:pt x="344" y="233"/>
                </a:lnTo>
                <a:lnTo>
                  <a:pt x="346" y="217"/>
                </a:lnTo>
                <a:lnTo>
                  <a:pt x="347" y="202"/>
                </a:lnTo>
                <a:lnTo>
                  <a:pt x="349" y="170"/>
                </a:lnTo>
                <a:lnTo>
                  <a:pt x="350" y="155"/>
                </a:lnTo>
                <a:lnTo>
                  <a:pt x="352" y="132"/>
                </a:lnTo>
                <a:lnTo>
                  <a:pt x="353" y="116"/>
                </a:lnTo>
                <a:lnTo>
                  <a:pt x="354" y="100"/>
                </a:lnTo>
                <a:lnTo>
                  <a:pt x="356" y="85"/>
                </a:lnTo>
                <a:lnTo>
                  <a:pt x="357" y="62"/>
                </a:lnTo>
                <a:lnTo>
                  <a:pt x="359" y="55"/>
                </a:lnTo>
                <a:lnTo>
                  <a:pt x="359" y="39"/>
                </a:lnTo>
                <a:lnTo>
                  <a:pt x="360" y="30"/>
                </a:lnTo>
                <a:lnTo>
                  <a:pt x="362" y="23"/>
                </a:lnTo>
                <a:lnTo>
                  <a:pt x="363" y="16"/>
                </a:lnTo>
                <a:lnTo>
                  <a:pt x="364" y="16"/>
                </a:lnTo>
                <a:lnTo>
                  <a:pt x="366" y="7"/>
                </a:lnTo>
                <a:lnTo>
                  <a:pt x="367" y="0"/>
                </a:lnTo>
                <a:lnTo>
                  <a:pt x="369" y="7"/>
                </a:lnTo>
                <a:lnTo>
                  <a:pt x="370" y="0"/>
                </a:lnTo>
                <a:lnTo>
                  <a:pt x="372" y="0"/>
                </a:lnTo>
                <a:lnTo>
                  <a:pt x="373" y="7"/>
                </a:lnTo>
                <a:lnTo>
                  <a:pt x="374" y="7"/>
                </a:lnTo>
                <a:lnTo>
                  <a:pt x="376" y="7"/>
                </a:lnTo>
                <a:lnTo>
                  <a:pt x="376" y="23"/>
                </a:lnTo>
                <a:lnTo>
                  <a:pt x="377" y="30"/>
                </a:lnTo>
                <a:lnTo>
                  <a:pt x="379" y="39"/>
                </a:lnTo>
                <a:lnTo>
                  <a:pt x="380" y="55"/>
                </a:lnTo>
                <a:lnTo>
                  <a:pt x="382" y="70"/>
                </a:lnTo>
                <a:lnTo>
                  <a:pt x="383" y="77"/>
                </a:lnTo>
                <a:lnTo>
                  <a:pt x="384" y="93"/>
                </a:lnTo>
                <a:lnTo>
                  <a:pt x="386" y="109"/>
                </a:lnTo>
                <a:lnTo>
                  <a:pt x="387" y="132"/>
                </a:lnTo>
                <a:lnTo>
                  <a:pt x="389" y="147"/>
                </a:lnTo>
                <a:lnTo>
                  <a:pt x="390" y="163"/>
                </a:lnTo>
                <a:lnTo>
                  <a:pt x="392" y="179"/>
                </a:lnTo>
                <a:lnTo>
                  <a:pt x="393" y="202"/>
                </a:lnTo>
                <a:lnTo>
                  <a:pt x="393" y="225"/>
                </a:lnTo>
                <a:lnTo>
                  <a:pt x="394" y="247"/>
                </a:lnTo>
                <a:lnTo>
                  <a:pt x="396" y="263"/>
                </a:lnTo>
                <a:lnTo>
                  <a:pt x="397" y="287"/>
                </a:lnTo>
                <a:lnTo>
                  <a:pt x="399" y="310"/>
                </a:lnTo>
                <a:lnTo>
                  <a:pt x="400" y="333"/>
                </a:lnTo>
                <a:lnTo>
                  <a:pt x="402" y="356"/>
                </a:lnTo>
                <a:lnTo>
                  <a:pt x="403" y="372"/>
                </a:lnTo>
                <a:lnTo>
                  <a:pt x="404" y="387"/>
                </a:lnTo>
                <a:lnTo>
                  <a:pt x="406" y="403"/>
                </a:lnTo>
                <a:lnTo>
                  <a:pt x="407" y="426"/>
                </a:lnTo>
                <a:lnTo>
                  <a:pt x="409" y="435"/>
                </a:lnTo>
                <a:lnTo>
                  <a:pt x="410" y="450"/>
                </a:lnTo>
                <a:lnTo>
                  <a:pt x="410" y="465"/>
                </a:lnTo>
                <a:lnTo>
                  <a:pt x="412" y="473"/>
                </a:lnTo>
                <a:lnTo>
                  <a:pt x="413" y="489"/>
                </a:lnTo>
                <a:lnTo>
                  <a:pt x="414" y="496"/>
                </a:lnTo>
                <a:lnTo>
                  <a:pt x="416" y="505"/>
                </a:lnTo>
                <a:lnTo>
                  <a:pt x="417" y="505"/>
                </a:lnTo>
                <a:lnTo>
                  <a:pt x="419" y="505"/>
                </a:lnTo>
                <a:lnTo>
                  <a:pt x="420" y="505"/>
                </a:lnTo>
                <a:lnTo>
                  <a:pt x="422" y="512"/>
                </a:lnTo>
                <a:lnTo>
                  <a:pt x="423" y="505"/>
                </a:lnTo>
                <a:lnTo>
                  <a:pt x="424" y="505"/>
                </a:lnTo>
                <a:lnTo>
                  <a:pt x="426" y="496"/>
                </a:lnTo>
                <a:lnTo>
                  <a:pt x="427" y="489"/>
                </a:lnTo>
                <a:lnTo>
                  <a:pt x="427" y="480"/>
                </a:lnTo>
                <a:lnTo>
                  <a:pt x="429" y="473"/>
                </a:lnTo>
                <a:lnTo>
                  <a:pt x="430" y="457"/>
                </a:lnTo>
                <a:lnTo>
                  <a:pt x="432" y="442"/>
                </a:lnTo>
                <a:lnTo>
                  <a:pt x="433" y="426"/>
                </a:lnTo>
                <a:lnTo>
                  <a:pt x="434" y="419"/>
                </a:lnTo>
                <a:lnTo>
                  <a:pt x="436" y="403"/>
                </a:lnTo>
                <a:lnTo>
                  <a:pt x="437" y="380"/>
                </a:lnTo>
                <a:lnTo>
                  <a:pt x="439" y="365"/>
                </a:lnTo>
                <a:lnTo>
                  <a:pt x="440" y="342"/>
                </a:lnTo>
                <a:lnTo>
                  <a:pt x="442" y="326"/>
                </a:lnTo>
                <a:lnTo>
                  <a:pt x="443" y="302"/>
                </a:lnTo>
                <a:lnTo>
                  <a:pt x="444" y="272"/>
                </a:lnTo>
                <a:lnTo>
                  <a:pt x="444" y="263"/>
                </a:lnTo>
                <a:lnTo>
                  <a:pt x="446" y="233"/>
                </a:lnTo>
                <a:lnTo>
                  <a:pt x="447" y="217"/>
                </a:lnTo>
                <a:lnTo>
                  <a:pt x="449" y="193"/>
                </a:lnTo>
                <a:lnTo>
                  <a:pt x="450" y="170"/>
                </a:lnTo>
                <a:lnTo>
                  <a:pt x="452" y="155"/>
                </a:lnTo>
                <a:lnTo>
                  <a:pt x="453" y="139"/>
                </a:lnTo>
                <a:lnTo>
                  <a:pt x="454" y="116"/>
                </a:lnTo>
                <a:lnTo>
                  <a:pt x="456" y="93"/>
                </a:lnTo>
                <a:lnTo>
                  <a:pt x="457" y="77"/>
                </a:lnTo>
                <a:lnTo>
                  <a:pt x="459" y="62"/>
                </a:lnTo>
                <a:lnTo>
                  <a:pt x="460" y="55"/>
                </a:lnTo>
                <a:lnTo>
                  <a:pt x="460" y="39"/>
                </a:lnTo>
                <a:lnTo>
                  <a:pt x="462" y="30"/>
                </a:lnTo>
                <a:lnTo>
                  <a:pt x="463" y="23"/>
                </a:lnTo>
                <a:lnTo>
                  <a:pt x="464" y="7"/>
                </a:lnTo>
                <a:lnTo>
                  <a:pt x="466" y="0"/>
                </a:lnTo>
                <a:lnTo>
                  <a:pt x="467" y="7"/>
                </a:lnTo>
                <a:lnTo>
                  <a:pt x="469" y="0"/>
                </a:lnTo>
                <a:lnTo>
                  <a:pt x="470" y="0"/>
                </a:lnTo>
                <a:lnTo>
                  <a:pt x="472" y="0"/>
                </a:lnTo>
                <a:lnTo>
                  <a:pt x="473" y="0"/>
                </a:lnTo>
                <a:lnTo>
                  <a:pt x="474" y="0"/>
                </a:lnTo>
                <a:lnTo>
                  <a:pt x="476" y="7"/>
                </a:lnTo>
                <a:lnTo>
                  <a:pt x="477" y="16"/>
                </a:lnTo>
                <a:lnTo>
                  <a:pt x="477" y="23"/>
                </a:lnTo>
                <a:lnTo>
                  <a:pt x="479" y="30"/>
                </a:lnTo>
                <a:lnTo>
                  <a:pt x="480" y="39"/>
                </a:lnTo>
                <a:lnTo>
                  <a:pt x="482" y="55"/>
                </a:lnTo>
                <a:lnTo>
                  <a:pt x="483" y="62"/>
                </a:lnTo>
                <a:lnTo>
                  <a:pt x="484" y="77"/>
                </a:lnTo>
                <a:lnTo>
                  <a:pt x="486" y="93"/>
                </a:lnTo>
                <a:lnTo>
                  <a:pt x="487" y="109"/>
                </a:lnTo>
                <a:lnTo>
                  <a:pt x="489" y="132"/>
                </a:lnTo>
                <a:lnTo>
                  <a:pt x="490" y="147"/>
                </a:lnTo>
                <a:lnTo>
                  <a:pt x="492" y="163"/>
                </a:lnTo>
                <a:lnTo>
                  <a:pt x="493" y="193"/>
                </a:lnTo>
                <a:lnTo>
                  <a:pt x="494" y="209"/>
                </a:lnTo>
                <a:lnTo>
                  <a:pt x="494" y="233"/>
                </a:lnTo>
                <a:lnTo>
                  <a:pt x="496" y="256"/>
                </a:lnTo>
                <a:lnTo>
                  <a:pt x="497" y="272"/>
                </a:lnTo>
                <a:lnTo>
                  <a:pt x="499" y="302"/>
                </a:lnTo>
                <a:lnTo>
                  <a:pt x="500" y="326"/>
                </a:lnTo>
                <a:lnTo>
                  <a:pt x="502" y="342"/>
                </a:lnTo>
                <a:lnTo>
                  <a:pt x="503" y="365"/>
                </a:lnTo>
                <a:lnTo>
                  <a:pt x="504" y="380"/>
                </a:lnTo>
                <a:lnTo>
                  <a:pt x="506" y="403"/>
                </a:lnTo>
                <a:lnTo>
                  <a:pt x="507" y="419"/>
                </a:lnTo>
                <a:lnTo>
                  <a:pt x="509" y="426"/>
                </a:lnTo>
                <a:lnTo>
                  <a:pt x="510" y="442"/>
                </a:lnTo>
                <a:lnTo>
                  <a:pt x="512" y="457"/>
                </a:lnTo>
                <a:lnTo>
                  <a:pt x="512" y="473"/>
                </a:lnTo>
                <a:lnTo>
                  <a:pt x="513" y="480"/>
                </a:lnTo>
                <a:lnTo>
                  <a:pt x="514" y="489"/>
                </a:lnTo>
                <a:lnTo>
                  <a:pt x="516" y="489"/>
                </a:lnTo>
                <a:lnTo>
                  <a:pt x="517" y="505"/>
                </a:lnTo>
                <a:lnTo>
                  <a:pt x="519" y="505"/>
                </a:lnTo>
                <a:lnTo>
                  <a:pt x="520" y="505"/>
                </a:lnTo>
                <a:lnTo>
                  <a:pt x="522" y="505"/>
                </a:lnTo>
                <a:lnTo>
                  <a:pt x="523" y="505"/>
                </a:lnTo>
                <a:lnTo>
                  <a:pt x="524" y="496"/>
                </a:lnTo>
                <a:lnTo>
                  <a:pt x="526" y="496"/>
                </a:lnTo>
                <a:lnTo>
                  <a:pt x="527" y="489"/>
                </a:lnTo>
                <a:lnTo>
                  <a:pt x="529" y="480"/>
                </a:lnTo>
                <a:lnTo>
                  <a:pt x="529" y="473"/>
                </a:lnTo>
                <a:lnTo>
                  <a:pt x="530" y="457"/>
                </a:lnTo>
                <a:lnTo>
                  <a:pt x="532" y="442"/>
                </a:lnTo>
                <a:lnTo>
                  <a:pt x="533" y="435"/>
                </a:lnTo>
                <a:lnTo>
                  <a:pt x="534" y="419"/>
                </a:lnTo>
                <a:lnTo>
                  <a:pt x="536" y="403"/>
                </a:lnTo>
                <a:lnTo>
                  <a:pt x="537" y="380"/>
                </a:lnTo>
                <a:lnTo>
                  <a:pt x="539" y="365"/>
                </a:lnTo>
                <a:lnTo>
                  <a:pt x="540" y="342"/>
                </a:lnTo>
                <a:lnTo>
                  <a:pt x="542" y="326"/>
                </a:lnTo>
                <a:lnTo>
                  <a:pt x="543" y="310"/>
                </a:lnTo>
                <a:lnTo>
                  <a:pt x="544" y="279"/>
                </a:lnTo>
                <a:lnTo>
                  <a:pt x="546" y="256"/>
                </a:lnTo>
                <a:lnTo>
                  <a:pt x="546" y="240"/>
                </a:lnTo>
                <a:lnTo>
                  <a:pt x="547" y="217"/>
                </a:lnTo>
                <a:lnTo>
                  <a:pt x="549" y="202"/>
                </a:lnTo>
                <a:lnTo>
                  <a:pt x="550" y="179"/>
                </a:lnTo>
                <a:lnTo>
                  <a:pt x="552" y="155"/>
                </a:lnTo>
                <a:lnTo>
                  <a:pt x="553" y="139"/>
                </a:lnTo>
                <a:lnTo>
                  <a:pt x="554" y="116"/>
                </a:lnTo>
                <a:lnTo>
                  <a:pt x="556" y="100"/>
                </a:lnTo>
                <a:lnTo>
                  <a:pt x="557" y="85"/>
                </a:lnTo>
                <a:lnTo>
                  <a:pt x="559" y="70"/>
                </a:lnTo>
                <a:lnTo>
                  <a:pt x="560" y="55"/>
                </a:lnTo>
                <a:lnTo>
                  <a:pt x="562" y="55"/>
                </a:lnTo>
                <a:lnTo>
                  <a:pt x="563" y="30"/>
                </a:lnTo>
                <a:lnTo>
                  <a:pt x="563" y="23"/>
                </a:lnTo>
                <a:lnTo>
                  <a:pt x="564" y="16"/>
                </a:lnTo>
                <a:lnTo>
                  <a:pt x="566" y="7"/>
                </a:lnTo>
                <a:lnTo>
                  <a:pt x="567" y="7"/>
                </a:lnTo>
                <a:lnTo>
                  <a:pt x="569" y="7"/>
                </a:lnTo>
                <a:lnTo>
                  <a:pt x="570" y="7"/>
                </a:lnTo>
                <a:lnTo>
                  <a:pt x="572" y="7"/>
                </a:lnTo>
                <a:lnTo>
                  <a:pt x="573" y="16"/>
                </a:lnTo>
                <a:lnTo>
                  <a:pt x="574" y="7"/>
                </a:lnTo>
                <a:lnTo>
                  <a:pt x="576" y="16"/>
                </a:lnTo>
                <a:lnTo>
                  <a:pt x="577" y="23"/>
                </a:lnTo>
                <a:lnTo>
                  <a:pt x="579" y="30"/>
                </a:lnTo>
                <a:lnTo>
                  <a:pt x="580" y="55"/>
                </a:lnTo>
                <a:lnTo>
                  <a:pt x="580" y="70"/>
                </a:lnTo>
                <a:lnTo>
                  <a:pt x="582" y="93"/>
                </a:lnTo>
                <a:lnTo>
                  <a:pt x="583" y="116"/>
                </a:lnTo>
                <a:lnTo>
                  <a:pt x="584" y="139"/>
                </a:lnTo>
                <a:lnTo>
                  <a:pt x="586" y="163"/>
                </a:lnTo>
                <a:lnTo>
                  <a:pt x="587" y="186"/>
                </a:lnTo>
                <a:lnTo>
                  <a:pt x="589" y="202"/>
                </a:lnTo>
                <a:lnTo>
                  <a:pt x="590" y="209"/>
                </a:lnTo>
                <a:lnTo>
                  <a:pt x="592" y="225"/>
                </a:lnTo>
                <a:lnTo>
                  <a:pt x="593" y="247"/>
                </a:lnTo>
                <a:lnTo>
                  <a:pt x="594" y="263"/>
                </a:lnTo>
                <a:lnTo>
                  <a:pt x="596" y="287"/>
                </a:lnTo>
                <a:lnTo>
                  <a:pt x="597" y="302"/>
                </a:lnTo>
                <a:lnTo>
                  <a:pt x="597" y="317"/>
                </a:lnTo>
                <a:lnTo>
                  <a:pt x="599" y="342"/>
                </a:lnTo>
                <a:lnTo>
                  <a:pt x="600" y="356"/>
                </a:lnTo>
                <a:lnTo>
                  <a:pt x="602" y="380"/>
                </a:lnTo>
                <a:lnTo>
                  <a:pt x="603" y="396"/>
                </a:lnTo>
                <a:lnTo>
                  <a:pt x="604" y="410"/>
                </a:lnTo>
                <a:lnTo>
                  <a:pt x="606" y="426"/>
                </a:lnTo>
                <a:lnTo>
                  <a:pt x="607" y="435"/>
                </a:lnTo>
                <a:lnTo>
                  <a:pt x="609" y="450"/>
                </a:lnTo>
                <a:lnTo>
                  <a:pt x="610" y="473"/>
                </a:lnTo>
                <a:lnTo>
                  <a:pt x="612" y="480"/>
                </a:lnTo>
                <a:lnTo>
                  <a:pt x="613" y="496"/>
                </a:lnTo>
                <a:lnTo>
                  <a:pt x="614" y="505"/>
                </a:lnTo>
                <a:lnTo>
                  <a:pt x="616" y="505"/>
                </a:lnTo>
                <a:lnTo>
                  <a:pt x="617" y="512"/>
                </a:lnTo>
                <a:lnTo>
                  <a:pt x="619" y="519"/>
                </a:lnTo>
                <a:lnTo>
                  <a:pt x="620" y="512"/>
                </a:lnTo>
                <a:lnTo>
                  <a:pt x="622" y="512"/>
                </a:lnTo>
                <a:lnTo>
                  <a:pt x="623" y="512"/>
                </a:lnTo>
                <a:lnTo>
                  <a:pt x="624" y="505"/>
                </a:lnTo>
                <a:lnTo>
                  <a:pt x="626" y="496"/>
                </a:lnTo>
                <a:lnTo>
                  <a:pt x="627" y="496"/>
                </a:lnTo>
                <a:lnTo>
                  <a:pt x="629" y="480"/>
                </a:lnTo>
                <a:lnTo>
                  <a:pt x="630" y="473"/>
                </a:lnTo>
                <a:lnTo>
                  <a:pt x="630" y="457"/>
                </a:lnTo>
                <a:lnTo>
                  <a:pt x="632" y="442"/>
                </a:lnTo>
                <a:lnTo>
                  <a:pt x="633" y="426"/>
                </a:lnTo>
                <a:lnTo>
                  <a:pt x="634" y="410"/>
                </a:lnTo>
                <a:lnTo>
                  <a:pt x="636" y="396"/>
                </a:lnTo>
                <a:lnTo>
                  <a:pt x="637" y="380"/>
                </a:lnTo>
                <a:lnTo>
                  <a:pt x="639" y="356"/>
                </a:lnTo>
                <a:lnTo>
                  <a:pt x="640" y="333"/>
                </a:lnTo>
                <a:lnTo>
                  <a:pt x="642" y="317"/>
                </a:lnTo>
                <a:lnTo>
                  <a:pt x="643" y="295"/>
                </a:lnTo>
                <a:lnTo>
                  <a:pt x="644" y="272"/>
                </a:lnTo>
                <a:lnTo>
                  <a:pt x="646" y="247"/>
                </a:lnTo>
                <a:lnTo>
                  <a:pt x="647" y="233"/>
                </a:lnTo>
                <a:lnTo>
                  <a:pt x="647" y="209"/>
                </a:lnTo>
                <a:lnTo>
                  <a:pt x="649" y="186"/>
                </a:lnTo>
                <a:lnTo>
                  <a:pt x="650" y="163"/>
                </a:lnTo>
                <a:lnTo>
                  <a:pt x="652" y="139"/>
                </a:lnTo>
                <a:lnTo>
                  <a:pt x="653" y="125"/>
                </a:lnTo>
                <a:lnTo>
                  <a:pt x="654" y="109"/>
                </a:lnTo>
                <a:lnTo>
                  <a:pt x="656" y="93"/>
                </a:lnTo>
                <a:lnTo>
                  <a:pt x="657" y="77"/>
                </a:lnTo>
                <a:lnTo>
                  <a:pt x="659" y="62"/>
                </a:lnTo>
                <a:lnTo>
                  <a:pt x="660" y="46"/>
                </a:lnTo>
              </a:path>
            </a:pathLst>
          </a:custGeom>
          <a:noFill/>
          <a:ln w="1905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1" name="Freeform 15"/>
          <p:cNvSpPr>
            <a:spLocks/>
          </p:cNvSpPr>
          <p:nvPr/>
        </p:nvSpPr>
        <p:spPr bwMode="auto">
          <a:xfrm>
            <a:off x="5256214" y="3998914"/>
            <a:ext cx="909637" cy="484187"/>
          </a:xfrm>
          <a:custGeom>
            <a:avLst/>
            <a:gdLst>
              <a:gd name="T0" fmla="*/ 9 w 666"/>
              <a:gd name="T1" fmla="*/ 15 h 521"/>
              <a:gd name="T2" fmla="*/ 20 w 666"/>
              <a:gd name="T3" fmla="*/ 63 h 521"/>
              <a:gd name="T4" fmla="*/ 30 w 666"/>
              <a:gd name="T5" fmla="*/ 187 h 521"/>
              <a:gd name="T6" fmla="*/ 40 w 666"/>
              <a:gd name="T7" fmla="*/ 350 h 521"/>
              <a:gd name="T8" fmla="*/ 52 w 666"/>
              <a:gd name="T9" fmla="*/ 473 h 521"/>
              <a:gd name="T10" fmla="*/ 62 w 666"/>
              <a:gd name="T11" fmla="*/ 520 h 521"/>
              <a:gd name="T12" fmla="*/ 73 w 666"/>
              <a:gd name="T13" fmla="*/ 465 h 521"/>
              <a:gd name="T14" fmla="*/ 83 w 666"/>
              <a:gd name="T15" fmla="*/ 318 h 521"/>
              <a:gd name="T16" fmla="*/ 93 w 666"/>
              <a:gd name="T17" fmla="*/ 155 h 521"/>
              <a:gd name="T18" fmla="*/ 104 w 666"/>
              <a:gd name="T19" fmla="*/ 31 h 521"/>
              <a:gd name="T20" fmla="*/ 116 w 666"/>
              <a:gd name="T21" fmla="*/ 24 h 521"/>
              <a:gd name="T22" fmla="*/ 126 w 666"/>
              <a:gd name="T23" fmla="*/ 101 h 521"/>
              <a:gd name="T24" fmla="*/ 137 w 666"/>
              <a:gd name="T25" fmla="*/ 264 h 521"/>
              <a:gd name="T26" fmla="*/ 147 w 666"/>
              <a:gd name="T27" fmla="*/ 427 h 521"/>
              <a:gd name="T28" fmla="*/ 157 w 666"/>
              <a:gd name="T29" fmla="*/ 504 h 521"/>
              <a:gd name="T30" fmla="*/ 169 w 666"/>
              <a:gd name="T31" fmla="*/ 497 h 521"/>
              <a:gd name="T32" fmla="*/ 179 w 666"/>
              <a:gd name="T33" fmla="*/ 404 h 521"/>
              <a:gd name="T34" fmla="*/ 190 w 666"/>
              <a:gd name="T35" fmla="*/ 233 h 521"/>
              <a:gd name="T36" fmla="*/ 200 w 666"/>
              <a:gd name="T37" fmla="*/ 85 h 521"/>
              <a:gd name="T38" fmla="*/ 212 w 666"/>
              <a:gd name="T39" fmla="*/ 8 h 521"/>
              <a:gd name="T40" fmla="*/ 223 w 666"/>
              <a:gd name="T41" fmla="*/ 54 h 521"/>
              <a:gd name="T42" fmla="*/ 233 w 666"/>
              <a:gd name="T43" fmla="*/ 171 h 521"/>
              <a:gd name="T44" fmla="*/ 243 w 666"/>
              <a:gd name="T45" fmla="*/ 334 h 521"/>
              <a:gd name="T46" fmla="*/ 255 w 666"/>
              <a:gd name="T47" fmla="*/ 473 h 521"/>
              <a:gd name="T48" fmla="*/ 265 w 666"/>
              <a:gd name="T49" fmla="*/ 513 h 521"/>
              <a:gd name="T50" fmla="*/ 276 w 666"/>
              <a:gd name="T51" fmla="*/ 458 h 521"/>
              <a:gd name="T52" fmla="*/ 286 w 666"/>
              <a:gd name="T53" fmla="*/ 318 h 521"/>
              <a:gd name="T54" fmla="*/ 296 w 666"/>
              <a:gd name="T55" fmla="*/ 147 h 521"/>
              <a:gd name="T56" fmla="*/ 307 w 666"/>
              <a:gd name="T57" fmla="*/ 31 h 521"/>
              <a:gd name="T58" fmla="*/ 317 w 666"/>
              <a:gd name="T59" fmla="*/ 8 h 521"/>
              <a:gd name="T60" fmla="*/ 327 w 666"/>
              <a:gd name="T61" fmla="*/ 85 h 521"/>
              <a:gd name="T62" fmla="*/ 339 w 666"/>
              <a:gd name="T63" fmla="*/ 225 h 521"/>
              <a:gd name="T64" fmla="*/ 349 w 666"/>
              <a:gd name="T65" fmla="*/ 395 h 521"/>
              <a:gd name="T66" fmla="*/ 360 w 666"/>
              <a:gd name="T67" fmla="*/ 497 h 521"/>
              <a:gd name="T68" fmla="*/ 370 w 666"/>
              <a:gd name="T69" fmla="*/ 497 h 521"/>
              <a:gd name="T70" fmla="*/ 380 w 666"/>
              <a:gd name="T71" fmla="*/ 388 h 521"/>
              <a:gd name="T72" fmla="*/ 392 w 666"/>
              <a:gd name="T73" fmla="*/ 233 h 521"/>
              <a:gd name="T74" fmla="*/ 402 w 666"/>
              <a:gd name="T75" fmla="*/ 78 h 521"/>
              <a:gd name="T76" fmla="*/ 413 w 666"/>
              <a:gd name="T77" fmla="*/ 8 h 521"/>
              <a:gd name="T78" fmla="*/ 425 w 666"/>
              <a:gd name="T79" fmla="*/ 47 h 521"/>
              <a:gd name="T80" fmla="*/ 435 w 666"/>
              <a:gd name="T81" fmla="*/ 178 h 521"/>
              <a:gd name="T82" fmla="*/ 446 w 666"/>
              <a:gd name="T83" fmla="*/ 350 h 521"/>
              <a:gd name="T84" fmla="*/ 456 w 666"/>
              <a:gd name="T85" fmla="*/ 473 h 521"/>
              <a:gd name="T86" fmla="*/ 467 w 666"/>
              <a:gd name="T87" fmla="*/ 504 h 521"/>
              <a:gd name="T88" fmla="*/ 479 w 666"/>
              <a:gd name="T89" fmla="*/ 427 h 521"/>
              <a:gd name="T90" fmla="*/ 489 w 666"/>
              <a:gd name="T91" fmla="*/ 271 h 521"/>
              <a:gd name="T92" fmla="*/ 499 w 666"/>
              <a:gd name="T93" fmla="*/ 108 h 521"/>
              <a:gd name="T94" fmla="*/ 510 w 666"/>
              <a:gd name="T95" fmla="*/ 15 h 521"/>
              <a:gd name="T96" fmla="*/ 522 w 666"/>
              <a:gd name="T97" fmla="*/ 31 h 521"/>
              <a:gd name="T98" fmla="*/ 532 w 666"/>
              <a:gd name="T99" fmla="*/ 140 h 521"/>
              <a:gd name="T100" fmla="*/ 543 w 666"/>
              <a:gd name="T101" fmla="*/ 303 h 521"/>
              <a:gd name="T102" fmla="*/ 553 w 666"/>
              <a:gd name="T103" fmla="*/ 450 h 521"/>
              <a:gd name="T104" fmla="*/ 565 w 666"/>
              <a:gd name="T105" fmla="*/ 520 h 521"/>
              <a:gd name="T106" fmla="*/ 575 w 666"/>
              <a:gd name="T107" fmla="*/ 473 h 521"/>
              <a:gd name="T108" fmla="*/ 585 w 666"/>
              <a:gd name="T109" fmla="*/ 334 h 521"/>
              <a:gd name="T110" fmla="*/ 596 w 666"/>
              <a:gd name="T111" fmla="*/ 171 h 521"/>
              <a:gd name="T112" fmla="*/ 606 w 666"/>
              <a:gd name="T113" fmla="*/ 38 h 521"/>
              <a:gd name="T114" fmla="*/ 616 w 666"/>
              <a:gd name="T115" fmla="*/ 15 h 521"/>
              <a:gd name="T116" fmla="*/ 627 w 666"/>
              <a:gd name="T117" fmla="*/ 78 h 521"/>
              <a:gd name="T118" fmla="*/ 637 w 666"/>
              <a:gd name="T119" fmla="*/ 217 h 521"/>
              <a:gd name="T120" fmla="*/ 649 w 666"/>
              <a:gd name="T121" fmla="*/ 380 h 521"/>
              <a:gd name="T122" fmla="*/ 659 w 666"/>
              <a:gd name="T123" fmla="*/ 497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6" h="521">
                <a:moveTo>
                  <a:pt x="0" y="54"/>
                </a:moveTo>
                <a:lnTo>
                  <a:pt x="2" y="47"/>
                </a:lnTo>
                <a:lnTo>
                  <a:pt x="3" y="38"/>
                </a:lnTo>
                <a:lnTo>
                  <a:pt x="4" y="31"/>
                </a:lnTo>
                <a:lnTo>
                  <a:pt x="4" y="24"/>
                </a:lnTo>
                <a:lnTo>
                  <a:pt x="6" y="15"/>
                </a:lnTo>
                <a:lnTo>
                  <a:pt x="7" y="15"/>
                </a:lnTo>
                <a:lnTo>
                  <a:pt x="9" y="15"/>
                </a:lnTo>
                <a:lnTo>
                  <a:pt x="10" y="15"/>
                </a:lnTo>
                <a:lnTo>
                  <a:pt x="12" y="15"/>
                </a:lnTo>
                <a:lnTo>
                  <a:pt x="13" y="15"/>
                </a:lnTo>
                <a:lnTo>
                  <a:pt x="14" y="24"/>
                </a:lnTo>
                <a:lnTo>
                  <a:pt x="16" y="31"/>
                </a:lnTo>
                <a:lnTo>
                  <a:pt x="17" y="38"/>
                </a:lnTo>
                <a:lnTo>
                  <a:pt x="19" y="47"/>
                </a:lnTo>
                <a:lnTo>
                  <a:pt x="20" y="63"/>
                </a:lnTo>
                <a:lnTo>
                  <a:pt x="22" y="70"/>
                </a:lnTo>
                <a:lnTo>
                  <a:pt x="22" y="78"/>
                </a:lnTo>
                <a:lnTo>
                  <a:pt x="23" y="93"/>
                </a:lnTo>
                <a:lnTo>
                  <a:pt x="24" y="117"/>
                </a:lnTo>
                <a:lnTo>
                  <a:pt x="26" y="133"/>
                </a:lnTo>
                <a:lnTo>
                  <a:pt x="27" y="140"/>
                </a:lnTo>
                <a:lnTo>
                  <a:pt x="29" y="163"/>
                </a:lnTo>
                <a:lnTo>
                  <a:pt x="30" y="187"/>
                </a:lnTo>
                <a:lnTo>
                  <a:pt x="32" y="201"/>
                </a:lnTo>
                <a:lnTo>
                  <a:pt x="33" y="225"/>
                </a:lnTo>
                <a:lnTo>
                  <a:pt x="34" y="241"/>
                </a:lnTo>
                <a:lnTo>
                  <a:pt x="36" y="264"/>
                </a:lnTo>
                <a:lnTo>
                  <a:pt x="37" y="280"/>
                </a:lnTo>
                <a:lnTo>
                  <a:pt x="39" y="303"/>
                </a:lnTo>
                <a:lnTo>
                  <a:pt x="39" y="325"/>
                </a:lnTo>
                <a:lnTo>
                  <a:pt x="40" y="350"/>
                </a:lnTo>
                <a:lnTo>
                  <a:pt x="42" y="364"/>
                </a:lnTo>
                <a:lnTo>
                  <a:pt x="43" y="388"/>
                </a:lnTo>
                <a:lnTo>
                  <a:pt x="44" y="404"/>
                </a:lnTo>
                <a:lnTo>
                  <a:pt x="46" y="418"/>
                </a:lnTo>
                <a:lnTo>
                  <a:pt x="47" y="434"/>
                </a:lnTo>
                <a:lnTo>
                  <a:pt x="49" y="450"/>
                </a:lnTo>
                <a:lnTo>
                  <a:pt x="50" y="465"/>
                </a:lnTo>
                <a:lnTo>
                  <a:pt x="52" y="473"/>
                </a:lnTo>
                <a:lnTo>
                  <a:pt x="53" y="488"/>
                </a:lnTo>
                <a:lnTo>
                  <a:pt x="54" y="497"/>
                </a:lnTo>
                <a:lnTo>
                  <a:pt x="56" y="497"/>
                </a:lnTo>
                <a:lnTo>
                  <a:pt x="56" y="513"/>
                </a:lnTo>
                <a:lnTo>
                  <a:pt x="57" y="513"/>
                </a:lnTo>
                <a:lnTo>
                  <a:pt x="59" y="513"/>
                </a:lnTo>
                <a:lnTo>
                  <a:pt x="60" y="513"/>
                </a:lnTo>
                <a:lnTo>
                  <a:pt x="62" y="520"/>
                </a:lnTo>
                <a:lnTo>
                  <a:pt x="63" y="520"/>
                </a:lnTo>
                <a:lnTo>
                  <a:pt x="64" y="504"/>
                </a:lnTo>
                <a:lnTo>
                  <a:pt x="66" y="504"/>
                </a:lnTo>
                <a:lnTo>
                  <a:pt x="67" y="497"/>
                </a:lnTo>
                <a:lnTo>
                  <a:pt x="69" y="497"/>
                </a:lnTo>
                <a:lnTo>
                  <a:pt x="70" y="481"/>
                </a:lnTo>
                <a:lnTo>
                  <a:pt x="72" y="473"/>
                </a:lnTo>
                <a:lnTo>
                  <a:pt x="73" y="465"/>
                </a:lnTo>
                <a:lnTo>
                  <a:pt x="73" y="450"/>
                </a:lnTo>
                <a:lnTo>
                  <a:pt x="74" y="434"/>
                </a:lnTo>
                <a:lnTo>
                  <a:pt x="76" y="411"/>
                </a:lnTo>
                <a:lnTo>
                  <a:pt x="77" y="395"/>
                </a:lnTo>
                <a:lnTo>
                  <a:pt x="79" y="380"/>
                </a:lnTo>
                <a:lnTo>
                  <a:pt x="80" y="364"/>
                </a:lnTo>
                <a:lnTo>
                  <a:pt x="82" y="341"/>
                </a:lnTo>
                <a:lnTo>
                  <a:pt x="83" y="318"/>
                </a:lnTo>
                <a:lnTo>
                  <a:pt x="84" y="303"/>
                </a:lnTo>
                <a:lnTo>
                  <a:pt x="86" y="280"/>
                </a:lnTo>
                <a:lnTo>
                  <a:pt x="87" y="255"/>
                </a:lnTo>
                <a:lnTo>
                  <a:pt x="89" y="233"/>
                </a:lnTo>
                <a:lnTo>
                  <a:pt x="90" y="210"/>
                </a:lnTo>
                <a:lnTo>
                  <a:pt x="90" y="187"/>
                </a:lnTo>
                <a:lnTo>
                  <a:pt x="92" y="171"/>
                </a:lnTo>
                <a:lnTo>
                  <a:pt x="93" y="155"/>
                </a:lnTo>
                <a:lnTo>
                  <a:pt x="94" y="133"/>
                </a:lnTo>
                <a:lnTo>
                  <a:pt x="96" y="108"/>
                </a:lnTo>
                <a:lnTo>
                  <a:pt x="97" y="93"/>
                </a:lnTo>
                <a:lnTo>
                  <a:pt x="99" y="78"/>
                </a:lnTo>
                <a:lnTo>
                  <a:pt x="100" y="70"/>
                </a:lnTo>
                <a:lnTo>
                  <a:pt x="102" y="54"/>
                </a:lnTo>
                <a:lnTo>
                  <a:pt x="103" y="47"/>
                </a:lnTo>
                <a:lnTo>
                  <a:pt x="104" y="31"/>
                </a:lnTo>
                <a:lnTo>
                  <a:pt x="106" y="24"/>
                </a:lnTo>
                <a:lnTo>
                  <a:pt x="107" y="8"/>
                </a:lnTo>
                <a:lnTo>
                  <a:pt x="109" y="15"/>
                </a:lnTo>
                <a:lnTo>
                  <a:pt x="110" y="8"/>
                </a:lnTo>
                <a:lnTo>
                  <a:pt x="112" y="8"/>
                </a:lnTo>
                <a:lnTo>
                  <a:pt x="113" y="15"/>
                </a:lnTo>
                <a:lnTo>
                  <a:pt x="114" y="15"/>
                </a:lnTo>
                <a:lnTo>
                  <a:pt x="116" y="24"/>
                </a:lnTo>
                <a:lnTo>
                  <a:pt x="117" y="24"/>
                </a:lnTo>
                <a:lnTo>
                  <a:pt x="119" y="31"/>
                </a:lnTo>
                <a:lnTo>
                  <a:pt x="120" y="38"/>
                </a:lnTo>
                <a:lnTo>
                  <a:pt x="122" y="54"/>
                </a:lnTo>
                <a:lnTo>
                  <a:pt x="123" y="63"/>
                </a:lnTo>
                <a:lnTo>
                  <a:pt x="123" y="78"/>
                </a:lnTo>
                <a:lnTo>
                  <a:pt x="124" y="93"/>
                </a:lnTo>
                <a:lnTo>
                  <a:pt x="126" y="101"/>
                </a:lnTo>
                <a:lnTo>
                  <a:pt x="127" y="124"/>
                </a:lnTo>
                <a:lnTo>
                  <a:pt x="129" y="140"/>
                </a:lnTo>
                <a:lnTo>
                  <a:pt x="130" y="163"/>
                </a:lnTo>
                <a:lnTo>
                  <a:pt x="132" y="178"/>
                </a:lnTo>
                <a:lnTo>
                  <a:pt x="133" y="201"/>
                </a:lnTo>
                <a:lnTo>
                  <a:pt x="135" y="225"/>
                </a:lnTo>
                <a:lnTo>
                  <a:pt x="136" y="241"/>
                </a:lnTo>
                <a:lnTo>
                  <a:pt x="137" y="264"/>
                </a:lnTo>
                <a:lnTo>
                  <a:pt x="139" y="280"/>
                </a:lnTo>
                <a:lnTo>
                  <a:pt x="140" y="303"/>
                </a:lnTo>
                <a:lnTo>
                  <a:pt x="140" y="334"/>
                </a:lnTo>
                <a:lnTo>
                  <a:pt x="142" y="341"/>
                </a:lnTo>
                <a:lnTo>
                  <a:pt x="143" y="364"/>
                </a:lnTo>
                <a:lnTo>
                  <a:pt x="145" y="388"/>
                </a:lnTo>
                <a:lnTo>
                  <a:pt x="146" y="404"/>
                </a:lnTo>
                <a:lnTo>
                  <a:pt x="147" y="427"/>
                </a:lnTo>
                <a:lnTo>
                  <a:pt x="149" y="443"/>
                </a:lnTo>
                <a:lnTo>
                  <a:pt x="150" y="450"/>
                </a:lnTo>
                <a:lnTo>
                  <a:pt x="152" y="465"/>
                </a:lnTo>
                <a:lnTo>
                  <a:pt x="153" y="481"/>
                </a:lnTo>
                <a:lnTo>
                  <a:pt x="155" y="481"/>
                </a:lnTo>
                <a:lnTo>
                  <a:pt x="156" y="497"/>
                </a:lnTo>
                <a:lnTo>
                  <a:pt x="157" y="497"/>
                </a:lnTo>
                <a:lnTo>
                  <a:pt x="157" y="504"/>
                </a:lnTo>
                <a:lnTo>
                  <a:pt x="159" y="504"/>
                </a:lnTo>
                <a:lnTo>
                  <a:pt x="160" y="513"/>
                </a:lnTo>
                <a:lnTo>
                  <a:pt x="162" y="513"/>
                </a:lnTo>
                <a:lnTo>
                  <a:pt x="163" y="513"/>
                </a:lnTo>
                <a:lnTo>
                  <a:pt x="165" y="513"/>
                </a:lnTo>
                <a:lnTo>
                  <a:pt x="166" y="513"/>
                </a:lnTo>
                <a:lnTo>
                  <a:pt x="167" y="504"/>
                </a:lnTo>
                <a:lnTo>
                  <a:pt x="169" y="497"/>
                </a:lnTo>
                <a:lnTo>
                  <a:pt x="170" y="497"/>
                </a:lnTo>
                <a:lnTo>
                  <a:pt x="172" y="481"/>
                </a:lnTo>
                <a:lnTo>
                  <a:pt x="173" y="473"/>
                </a:lnTo>
                <a:lnTo>
                  <a:pt x="175" y="458"/>
                </a:lnTo>
                <a:lnTo>
                  <a:pt x="175" y="443"/>
                </a:lnTo>
                <a:lnTo>
                  <a:pt x="176" y="434"/>
                </a:lnTo>
                <a:lnTo>
                  <a:pt x="177" y="418"/>
                </a:lnTo>
                <a:lnTo>
                  <a:pt x="179" y="404"/>
                </a:lnTo>
                <a:lnTo>
                  <a:pt x="180" y="380"/>
                </a:lnTo>
                <a:lnTo>
                  <a:pt x="182" y="364"/>
                </a:lnTo>
                <a:lnTo>
                  <a:pt x="183" y="341"/>
                </a:lnTo>
                <a:lnTo>
                  <a:pt x="185" y="318"/>
                </a:lnTo>
                <a:lnTo>
                  <a:pt x="186" y="295"/>
                </a:lnTo>
                <a:lnTo>
                  <a:pt x="187" y="271"/>
                </a:lnTo>
                <a:lnTo>
                  <a:pt x="189" y="255"/>
                </a:lnTo>
                <a:lnTo>
                  <a:pt x="190" y="233"/>
                </a:lnTo>
                <a:lnTo>
                  <a:pt x="192" y="210"/>
                </a:lnTo>
                <a:lnTo>
                  <a:pt x="192" y="194"/>
                </a:lnTo>
                <a:lnTo>
                  <a:pt x="193" y="163"/>
                </a:lnTo>
                <a:lnTo>
                  <a:pt x="195" y="147"/>
                </a:lnTo>
                <a:lnTo>
                  <a:pt x="196" y="124"/>
                </a:lnTo>
                <a:lnTo>
                  <a:pt x="197" y="108"/>
                </a:lnTo>
                <a:lnTo>
                  <a:pt x="199" y="93"/>
                </a:lnTo>
                <a:lnTo>
                  <a:pt x="200" y="85"/>
                </a:lnTo>
                <a:lnTo>
                  <a:pt x="202" y="63"/>
                </a:lnTo>
                <a:lnTo>
                  <a:pt x="203" y="47"/>
                </a:lnTo>
                <a:lnTo>
                  <a:pt x="205" y="38"/>
                </a:lnTo>
                <a:lnTo>
                  <a:pt x="206" y="31"/>
                </a:lnTo>
                <a:lnTo>
                  <a:pt x="207" y="24"/>
                </a:lnTo>
                <a:lnTo>
                  <a:pt x="209" y="15"/>
                </a:lnTo>
                <a:lnTo>
                  <a:pt x="210" y="8"/>
                </a:lnTo>
                <a:lnTo>
                  <a:pt x="212" y="8"/>
                </a:lnTo>
                <a:lnTo>
                  <a:pt x="213" y="8"/>
                </a:lnTo>
                <a:lnTo>
                  <a:pt x="215" y="8"/>
                </a:lnTo>
                <a:lnTo>
                  <a:pt x="216" y="8"/>
                </a:lnTo>
                <a:lnTo>
                  <a:pt x="217" y="15"/>
                </a:lnTo>
                <a:lnTo>
                  <a:pt x="219" y="24"/>
                </a:lnTo>
                <a:lnTo>
                  <a:pt x="220" y="31"/>
                </a:lnTo>
                <a:lnTo>
                  <a:pt x="222" y="38"/>
                </a:lnTo>
                <a:lnTo>
                  <a:pt x="223" y="54"/>
                </a:lnTo>
                <a:lnTo>
                  <a:pt x="225" y="63"/>
                </a:lnTo>
                <a:lnTo>
                  <a:pt x="226" y="70"/>
                </a:lnTo>
                <a:lnTo>
                  <a:pt x="226" y="85"/>
                </a:lnTo>
                <a:lnTo>
                  <a:pt x="227" y="101"/>
                </a:lnTo>
                <a:lnTo>
                  <a:pt x="229" y="117"/>
                </a:lnTo>
                <a:lnTo>
                  <a:pt x="230" y="133"/>
                </a:lnTo>
                <a:lnTo>
                  <a:pt x="232" y="155"/>
                </a:lnTo>
                <a:lnTo>
                  <a:pt x="233" y="171"/>
                </a:lnTo>
                <a:lnTo>
                  <a:pt x="235" y="187"/>
                </a:lnTo>
                <a:lnTo>
                  <a:pt x="236" y="210"/>
                </a:lnTo>
                <a:lnTo>
                  <a:pt x="237" y="233"/>
                </a:lnTo>
                <a:lnTo>
                  <a:pt x="239" y="248"/>
                </a:lnTo>
                <a:lnTo>
                  <a:pt x="240" y="271"/>
                </a:lnTo>
                <a:lnTo>
                  <a:pt x="242" y="295"/>
                </a:lnTo>
                <a:lnTo>
                  <a:pt x="243" y="318"/>
                </a:lnTo>
                <a:lnTo>
                  <a:pt x="243" y="334"/>
                </a:lnTo>
                <a:lnTo>
                  <a:pt x="245" y="357"/>
                </a:lnTo>
                <a:lnTo>
                  <a:pt x="246" y="373"/>
                </a:lnTo>
                <a:lnTo>
                  <a:pt x="247" y="388"/>
                </a:lnTo>
                <a:lnTo>
                  <a:pt x="249" y="404"/>
                </a:lnTo>
                <a:lnTo>
                  <a:pt x="250" y="427"/>
                </a:lnTo>
                <a:lnTo>
                  <a:pt x="252" y="443"/>
                </a:lnTo>
                <a:lnTo>
                  <a:pt x="253" y="458"/>
                </a:lnTo>
                <a:lnTo>
                  <a:pt x="255" y="473"/>
                </a:lnTo>
                <a:lnTo>
                  <a:pt x="256" y="481"/>
                </a:lnTo>
                <a:lnTo>
                  <a:pt x="257" y="488"/>
                </a:lnTo>
                <a:lnTo>
                  <a:pt x="259" y="497"/>
                </a:lnTo>
                <a:lnTo>
                  <a:pt x="259" y="504"/>
                </a:lnTo>
                <a:lnTo>
                  <a:pt x="260" y="513"/>
                </a:lnTo>
                <a:lnTo>
                  <a:pt x="262" y="513"/>
                </a:lnTo>
                <a:lnTo>
                  <a:pt x="263" y="520"/>
                </a:lnTo>
                <a:lnTo>
                  <a:pt x="265" y="513"/>
                </a:lnTo>
                <a:lnTo>
                  <a:pt x="266" y="513"/>
                </a:lnTo>
                <a:lnTo>
                  <a:pt x="267" y="513"/>
                </a:lnTo>
                <a:lnTo>
                  <a:pt x="269" y="504"/>
                </a:lnTo>
                <a:lnTo>
                  <a:pt x="270" y="497"/>
                </a:lnTo>
                <a:lnTo>
                  <a:pt x="272" y="488"/>
                </a:lnTo>
                <a:lnTo>
                  <a:pt x="273" y="481"/>
                </a:lnTo>
                <a:lnTo>
                  <a:pt x="275" y="465"/>
                </a:lnTo>
                <a:lnTo>
                  <a:pt x="276" y="458"/>
                </a:lnTo>
                <a:lnTo>
                  <a:pt x="276" y="434"/>
                </a:lnTo>
                <a:lnTo>
                  <a:pt x="277" y="418"/>
                </a:lnTo>
                <a:lnTo>
                  <a:pt x="279" y="411"/>
                </a:lnTo>
                <a:lnTo>
                  <a:pt x="280" y="395"/>
                </a:lnTo>
                <a:lnTo>
                  <a:pt x="282" y="373"/>
                </a:lnTo>
                <a:lnTo>
                  <a:pt x="283" y="350"/>
                </a:lnTo>
                <a:lnTo>
                  <a:pt x="285" y="334"/>
                </a:lnTo>
                <a:lnTo>
                  <a:pt x="286" y="318"/>
                </a:lnTo>
                <a:lnTo>
                  <a:pt x="287" y="295"/>
                </a:lnTo>
                <a:lnTo>
                  <a:pt x="289" y="271"/>
                </a:lnTo>
                <a:lnTo>
                  <a:pt x="290" y="241"/>
                </a:lnTo>
                <a:lnTo>
                  <a:pt x="292" y="225"/>
                </a:lnTo>
                <a:lnTo>
                  <a:pt x="293" y="210"/>
                </a:lnTo>
                <a:lnTo>
                  <a:pt x="293" y="187"/>
                </a:lnTo>
                <a:lnTo>
                  <a:pt x="295" y="163"/>
                </a:lnTo>
                <a:lnTo>
                  <a:pt x="296" y="147"/>
                </a:lnTo>
                <a:lnTo>
                  <a:pt x="297" y="124"/>
                </a:lnTo>
                <a:lnTo>
                  <a:pt x="299" y="108"/>
                </a:lnTo>
                <a:lnTo>
                  <a:pt x="300" y="93"/>
                </a:lnTo>
                <a:lnTo>
                  <a:pt x="302" y="78"/>
                </a:lnTo>
                <a:lnTo>
                  <a:pt x="303" y="70"/>
                </a:lnTo>
                <a:lnTo>
                  <a:pt x="305" y="47"/>
                </a:lnTo>
                <a:lnTo>
                  <a:pt x="306" y="38"/>
                </a:lnTo>
                <a:lnTo>
                  <a:pt x="307" y="31"/>
                </a:lnTo>
                <a:lnTo>
                  <a:pt x="309" y="24"/>
                </a:lnTo>
                <a:lnTo>
                  <a:pt x="310" y="15"/>
                </a:lnTo>
                <a:lnTo>
                  <a:pt x="310" y="8"/>
                </a:lnTo>
                <a:lnTo>
                  <a:pt x="312" y="8"/>
                </a:lnTo>
                <a:lnTo>
                  <a:pt x="313" y="8"/>
                </a:lnTo>
                <a:lnTo>
                  <a:pt x="315" y="8"/>
                </a:lnTo>
                <a:lnTo>
                  <a:pt x="316" y="8"/>
                </a:lnTo>
                <a:lnTo>
                  <a:pt x="317" y="8"/>
                </a:lnTo>
                <a:lnTo>
                  <a:pt x="319" y="8"/>
                </a:lnTo>
                <a:lnTo>
                  <a:pt x="320" y="24"/>
                </a:lnTo>
                <a:lnTo>
                  <a:pt x="322" y="24"/>
                </a:lnTo>
                <a:lnTo>
                  <a:pt x="323" y="31"/>
                </a:lnTo>
                <a:lnTo>
                  <a:pt x="325" y="47"/>
                </a:lnTo>
                <a:lnTo>
                  <a:pt x="326" y="54"/>
                </a:lnTo>
                <a:lnTo>
                  <a:pt x="327" y="63"/>
                </a:lnTo>
                <a:lnTo>
                  <a:pt x="327" y="85"/>
                </a:lnTo>
                <a:lnTo>
                  <a:pt x="329" y="93"/>
                </a:lnTo>
                <a:lnTo>
                  <a:pt x="330" y="117"/>
                </a:lnTo>
                <a:lnTo>
                  <a:pt x="332" y="124"/>
                </a:lnTo>
                <a:lnTo>
                  <a:pt x="333" y="147"/>
                </a:lnTo>
                <a:lnTo>
                  <a:pt x="335" y="171"/>
                </a:lnTo>
                <a:lnTo>
                  <a:pt x="336" y="194"/>
                </a:lnTo>
                <a:lnTo>
                  <a:pt x="337" y="210"/>
                </a:lnTo>
                <a:lnTo>
                  <a:pt x="339" y="225"/>
                </a:lnTo>
                <a:lnTo>
                  <a:pt x="340" y="248"/>
                </a:lnTo>
                <a:lnTo>
                  <a:pt x="342" y="280"/>
                </a:lnTo>
                <a:lnTo>
                  <a:pt x="343" y="295"/>
                </a:lnTo>
                <a:lnTo>
                  <a:pt x="345" y="318"/>
                </a:lnTo>
                <a:lnTo>
                  <a:pt x="345" y="341"/>
                </a:lnTo>
                <a:lnTo>
                  <a:pt x="346" y="357"/>
                </a:lnTo>
                <a:lnTo>
                  <a:pt x="347" y="380"/>
                </a:lnTo>
                <a:lnTo>
                  <a:pt x="349" y="395"/>
                </a:lnTo>
                <a:lnTo>
                  <a:pt x="350" y="418"/>
                </a:lnTo>
                <a:lnTo>
                  <a:pt x="352" y="434"/>
                </a:lnTo>
                <a:lnTo>
                  <a:pt x="353" y="443"/>
                </a:lnTo>
                <a:lnTo>
                  <a:pt x="355" y="458"/>
                </a:lnTo>
                <a:lnTo>
                  <a:pt x="356" y="473"/>
                </a:lnTo>
                <a:lnTo>
                  <a:pt x="357" y="488"/>
                </a:lnTo>
                <a:lnTo>
                  <a:pt x="359" y="497"/>
                </a:lnTo>
                <a:lnTo>
                  <a:pt x="360" y="497"/>
                </a:lnTo>
                <a:lnTo>
                  <a:pt x="362" y="497"/>
                </a:lnTo>
                <a:lnTo>
                  <a:pt x="362" y="504"/>
                </a:lnTo>
                <a:lnTo>
                  <a:pt x="363" y="513"/>
                </a:lnTo>
                <a:lnTo>
                  <a:pt x="365" y="504"/>
                </a:lnTo>
                <a:lnTo>
                  <a:pt x="366" y="513"/>
                </a:lnTo>
                <a:lnTo>
                  <a:pt x="367" y="504"/>
                </a:lnTo>
                <a:lnTo>
                  <a:pt x="369" y="497"/>
                </a:lnTo>
                <a:lnTo>
                  <a:pt x="370" y="497"/>
                </a:lnTo>
                <a:lnTo>
                  <a:pt x="372" y="488"/>
                </a:lnTo>
                <a:lnTo>
                  <a:pt x="373" y="481"/>
                </a:lnTo>
                <a:lnTo>
                  <a:pt x="375" y="465"/>
                </a:lnTo>
                <a:lnTo>
                  <a:pt x="376" y="458"/>
                </a:lnTo>
                <a:lnTo>
                  <a:pt x="377" y="443"/>
                </a:lnTo>
                <a:lnTo>
                  <a:pt x="379" y="418"/>
                </a:lnTo>
                <a:lnTo>
                  <a:pt x="379" y="411"/>
                </a:lnTo>
                <a:lnTo>
                  <a:pt x="380" y="388"/>
                </a:lnTo>
                <a:lnTo>
                  <a:pt x="382" y="373"/>
                </a:lnTo>
                <a:lnTo>
                  <a:pt x="383" y="357"/>
                </a:lnTo>
                <a:lnTo>
                  <a:pt x="385" y="334"/>
                </a:lnTo>
                <a:lnTo>
                  <a:pt x="386" y="318"/>
                </a:lnTo>
                <a:lnTo>
                  <a:pt x="387" y="295"/>
                </a:lnTo>
                <a:lnTo>
                  <a:pt x="389" y="271"/>
                </a:lnTo>
                <a:lnTo>
                  <a:pt x="390" y="255"/>
                </a:lnTo>
                <a:lnTo>
                  <a:pt x="392" y="233"/>
                </a:lnTo>
                <a:lnTo>
                  <a:pt x="393" y="210"/>
                </a:lnTo>
                <a:lnTo>
                  <a:pt x="395" y="187"/>
                </a:lnTo>
                <a:lnTo>
                  <a:pt x="395" y="171"/>
                </a:lnTo>
                <a:lnTo>
                  <a:pt x="396" y="140"/>
                </a:lnTo>
                <a:lnTo>
                  <a:pt x="397" y="133"/>
                </a:lnTo>
                <a:lnTo>
                  <a:pt x="399" y="108"/>
                </a:lnTo>
                <a:lnTo>
                  <a:pt x="400" y="93"/>
                </a:lnTo>
                <a:lnTo>
                  <a:pt x="402" y="78"/>
                </a:lnTo>
                <a:lnTo>
                  <a:pt x="403" y="63"/>
                </a:lnTo>
                <a:lnTo>
                  <a:pt x="405" y="54"/>
                </a:lnTo>
                <a:lnTo>
                  <a:pt x="406" y="38"/>
                </a:lnTo>
                <a:lnTo>
                  <a:pt x="407" y="31"/>
                </a:lnTo>
                <a:lnTo>
                  <a:pt x="409" y="24"/>
                </a:lnTo>
                <a:lnTo>
                  <a:pt x="410" y="15"/>
                </a:lnTo>
                <a:lnTo>
                  <a:pt x="412" y="8"/>
                </a:lnTo>
                <a:lnTo>
                  <a:pt x="413" y="8"/>
                </a:lnTo>
                <a:lnTo>
                  <a:pt x="415" y="0"/>
                </a:lnTo>
                <a:lnTo>
                  <a:pt x="416" y="8"/>
                </a:lnTo>
                <a:lnTo>
                  <a:pt x="417" y="15"/>
                </a:lnTo>
                <a:lnTo>
                  <a:pt x="419" y="8"/>
                </a:lnTo>
                <a:lnTo>
                  <a:pt x="420" y="24"/>
                </a:lnTo>
                <a:lnTo>
                  <a:pt x="422" y="24"/>
                </a:lnTo>
                <a:lnTo>
                  <a:pt x="423" y="38"/>
                </a:lnTo>
                <a:lnTo>
                  <a:pt x="425" y="47"/>
                </a:lnTo>
                <a:lnTo>
                  <a:pt x="426" y="54"/>
                </a:lnTo>
                <a:lnTo>
                  <a:pt x="427" y="70"/>
                </a:lnTo>
                <a:lnTo>
                  <a:pt x="429" y="85"/>
                </a:lnTo>
                <a:lnTo>
                  <a:pt x="429" y="101"/>
                </a:lnTo>
                <a:lnTo>
                  <a:pt x="430" y="117"/>
                </a:lnTo>
                <a:lnTo>
                  <a:pt x="432" y="133"/>
                </a:lnTo>
                <a:lnTo>
                  <a:pt x="433" y="155"/>
                </a:lnTo>
                <a:lnTo>
                  <a:pt x="435" y="178"/>
                </a:lnTo>
                <a:lnTo>
                  <a:pt x="436" y="194"/>
                </a:lnTo>
                <a:lnTo>
                  <a:pt x="437" y="225"/>
                </a:lnTo>
                <a:lnTo>
                  <a:pt x="439" y="241"/>
                </a:lnTo>
                <a:lnTo>
                  <a:pt x="440" y="264"/>
                </a:lnTo>
                <a:lnTo>
                  <a:pt x="442" y="280"/>
                </a:lnTo>
                <a:lnTo>
                  <a:pt x="443" y="303"/>
                </a:lnTo>
                <a:lnTo>
                  <a:pt x="445" y="318"/>
                </a:lnTo>
                <a:lnTo>
                  <a:pt x="446" y="350"/>
                </a:lnTo>
                <a:lnTo>
                  <a:pt x="446" y="364"/>
                </a:lnTo>
                <a:lnTo>
                  <a:pt x="447" y="388"/>
                </a:lnTo>
                <a:lnTo>
                  <a:pt x="449" y="404"/>
                </a:lnTo>
                <a:lnTo>
                  <a:pt x="450" y="418"/>
                </a:lnTo>
                <a:lnTo>
                  <a:pt x="452" y="434"/>
                </a:lnTo>
                <a:lnTo>
                  <a:pt x="453" y="450"/>
                </a:lnTo>
                <a:lnTo>
                  <a:pt x="455" y="465"/>
                </a:lnTo>
                <a:lnTo>
                  <a:pt x="456" y="473"/>
                </a:lnTo>
                <a:lnTo>
                  <a:pt x="457" y="481"/>
                </a:lnTo>
                <a:lnTo>
                  <a:pt x="459" y="497"/>
                </a:lnTo>
                <a:lnTo>
                  <a:pt x="460" y="504"/>
                </a:lnTo>
                <a:lnTo>
                  <a:pt x="462" y="513"/>
                </a:lnTo>
                <a:lnTo>
                  <a:pt x="463" y="513"/>
                </a:lnTo>
                <a:lnTo>
                  <a:pt x="465" y="504"/>
                </a:lnTo>
                <a:lnTo>
                  <a:pt x="466" y="513"/>
                </a:lnTo>
                <a:lnTo>
                  <a:pt x="467" y="504"/>
                </a:lnTo>
                <a:lnTo>
                  <a:pt x="469" y="497"/>
                </a:lnTo>
                <a:lnTo>
                  <a:pt x="470" y="497"/>
                </a:lnTo>
                <a:lnTo>
                  <a:pt x="472" y="481"/>
                </a:lnTo>
                <a:lnTo>
                  <a:pt x="473" y="473"/>
                </a:lnTo>
                <a:lnTo>
                  <a:pt x="475" y="465"/>
                </a:lnTo>
                <a:lnTo>
                  <a:pt x="476" y="450"/>
                </a:lnTo>
                <a:lnTo>
                  <a:pt x="477" y="434"/>
                </a:lnTo>
                <a:lnTo>
                  <a:pt x="479" y="427"/>
                </a:lnTo>
                <a:lnTo>
                  <a:pt x="480" y="411"/>
                </a:lnTo>
                <a:lnTo>
                  <a:pt x="480" y="395"/>
                </a:lnTo>
                <a:lnTo>
                  <a:pt x="482" y="373"/>
                </a:lnTo>
                <a:lnTo>
                  <a:pt x="483" y="350"/>
                </a:lnTo>
                <a:lnTo>
                  <a:pt x="485" y="334"/>
                </a:lnTo>
                <a:lnTo>
                  <a:pt x="486" y="303"/>
                </a:lnTo>
                <a:lnTo>
                  <a:pt x="487" y="287"/>
                </a:lnTo>
                <a:lnTo>
                  <a:pt x="489" y="271"/>
                </a:lnTo>
                <a:lnTo>
                  <a:pt x="490" y="241"/>
                </a:lnTo>
                <a:lnTo>
                  <a:pt x="492" y="225"/>
                </a:lnTo>
                <a:lnTo>
                  <a:pt x="493" y="210"/>
                </a:lnTo>
                <a:lnTo>
                  <a:pt x="495" y="187"/>
                </a:lnTo>
                <a:lnTo>
                  <a:pt x="496" y="163"/>
                </a:lnTo>
                <a:lnTo>
                  <a:pt x="497" y="147"/>
                </a:lnTo>
                <a:lnTo>
                  <a:pt x="497" y="124"/>
                </a:lnTo>
                <a:lnTo>
                  <a:pt x="499" y="108"/>
                </a:lnTo>
                <a:lnTo>
                  <a:pt x="500" y="93"/>
                </a:lnTo>
                <a:lnTo>
                  <a:pt x="502" y="78"/>
                </a:lnTo>
                <a:lnTo>
                  <a:pt x="503" y="63"/>
                </a:lnTo>
                <a:lnTo>
                  <a:pt x="505" y="47"/>
                </a:lnTo>
                <a:lnTo>
                  <a:pt x="506" y="47"/>
                </a:lnTo>
                <a:lnTo>
                  <a:pt x="507" y="24"/>
                </a:lnTo>
                <a:lnTo>
                  <a:pt x="509" y="24"/>
                </a:lnTo>
                <a:lnTo>
                  <a:pt x="510" y="15"/>
                </a:lnTo>
                <a:lnTo>
                  <a:pt x="512" y="15"/>
                </a:lnTo>
                <a:lnTo>
                  <a:pt x="513" y="8"/>
                </a:lnTo>
                <a:lnTo>
                  <a:pt x="515" y="8"/>
                </a:lnTo>
                <a:lnTo>
                  <a:pt x="516" y="8"/>
                </a:lnTo>
                <a:lnTo>
                  <a:pt x="517" y="8"/>
                </a:lnTo>
                <a:lnTo>
                  <a:pt x="519" y="15"/>
                </a:lnTo>
                <a:lnTo>
                  <a:pt x="520" y="24"/>
                </a:lnTo>
                <a:lnTo>
                  <a:pt x="522" y="31"/>
                </a:lnTo>
                <a:lnTo>
                  <a:pt x="523" y="38"/>
                </a:lnTo>
                <a:lnTo>
                  <a:pt x="525" y="47"/>
                </a:lnTo>
                <a:lnTo>
                  <a:pt x="526" y="63"/>
                </a:lnTo>
                <a:lnTo>
                  <a:pt x="527" y="78"/>
                </a:lnTo>
                <a:lnTo>
                  <a:pt x="529" y="85"/>
                </a:lnTo>
                <a:lnTo>
                  <a:pt x="530" y="108"/>
                </a:lnTo>
                <a:lnTo>
                  <a:pt x="532" y="124"/>
                </a:lnTo>
                <a:lnTo>
                  <a:pt x="532" y="140"/>
                </a:lnTo>
                <a:lnTo>
                  <a:pt x="533" y="163"/>
                </a:lnTo>
                <a:lnTo>
                  <a:pt x="535" y="178"/>
                </a:lnTo>
                <a:lnTo>
                  <a:pt x="536" y="194"/>
                </a:lnTo>
                <a:lnTo>
                  <a:pt x="537" y="210"/>
                </a:lnTo>
                <a:lnTo>
                  <a:pt x="539" y="241"/>
                </a:lnTo>
                <a:lnTo>
                  <a:pt x="540" y="264"/>
                </a:lnTo>
                <a:lnTo>
                  <a:pt x="542" y="280"/>
                </a:lnTo>
                <a:lnTo>
                  <a:pt x="543" y="303"/>
                </a:lnTo>
                <a:lnTo>
                  <a:pt x="545" y="334"/>
                </a:lnTo>
                <a:lnTo>
                  <a:pt x="546" y="341"/>
                </a:lnTo>
                <a:lnTo>
                  <a:pt x="547" y="364"/>
                </a:lnTo>
                <a:lnTo>
                  <a:pt x="547" y="388"/>
                </a:lnTo>
                <a:lnTo>
                  <a:pt x="549" y="404"/>
                </a:lnTo>
                <a:lnTo>
                  <a:pt x="550" y="418"/>
                </a:lnTo>
                <a:lnTo>
                  <a:pt x="552" y="434"/>
                </a:lnTo>
                <a:lnTo>
                  <a:pt x="553" y="450"/>
                </a:lnTo>
                <a:lnTo>
                  <a:pt x="555" y="465"/>
                </a:lnTo>
                <a:lnTo>
                  <a:pt x="556" y="473"/>
                </a:lnTo>
                <a:lnTo>
                  <a:pt x="557" y="488"/>
                </a:lnTo>
                <a:lnTo>
                  <a:pt x="559" y="497"/>
                </a:lnTo>
                <a:lnTo>
                  <a:pt x="560" y="504"/>
                </a:lnTo>
                <a:lnTo>
                  <a:pt x="562" y="504"/>
                </a:lnTo>
                <a:lnTo>
                  <a:pt x="563" y="513"/>
                </a:lnTo>
                <a:lnTo>
                  <a:pt x="565" y="520"/>
                </a:lnTo>
                <a:lnTo>
                  <a:pt x="565" y="513"/>
                </a:lnTo>
                <a:lnTo>
                  <a:pt x="566" y="513"/>
                </a:lnTo>
                <a:lnTo>
                  <a:pt x="567" y="513"/>
                </a:lnTo>
                <a:lnTo>
                  <a:pt x="569" y="504"/>
                </a:lnTo>
                <a:lnTo>
                  <a:pt x="570" y="497"/>
                </a:lnTo>
                <a:lnTo>
                  <a:pt x="572" y="497"/>
                </a:lnTo>
                <a:lnTo>
                  <a:pt x="573" y="481"/>
                </a:lnTo>
                <a:lnTo>
                  <a:pt x="575" y="473"/>
                </a:lnTo>
                <a:lnTo>
                  <a:pt x="576" y="458"/>
                </a:lnTo>
                <a:lnTo>
                  <a:pt x="577" y="443"/>
                </a:lnTo>
                <a:lnTo>
                  <a:pt x="579" y="434"/>
                </a:lnTo>
                <a:lnTo>
                  <a:pt x="580" y="411"/>
                </a:lnTo>
                <a:lnTo>
                  <a:pt x="582" y="395"/>
                </a:lnTo>
                <a:lnTo>
                  <a:pt x="582" y="373"/>
                </a:lnTo>
                <a:lnTo>
                  <a:pt x="583" y="357"/>
                </a:lnTo>
                <a:lnTo>
                  <a:pt x="585" y="334"/>
                </a:lnTo>
                <a:lnTo>
                  <a:pt x="586" y="318"/>
                </a:lnTo>
                <a:lnTo>
                  <a:pt x="587" y="295"/>
                </a:lnTo>
                <a:lnTo>
                  <a:pt x="589" y="271"/>
                </a:lnTo>
                <a:lnTo>
                  <a:pt x="590" y="255"/>
                </a:lnTo>
                <a:lnTo>
                  <a:pt x="592" y="241"/>
                </a:lnTo>
                <a:lnTo>
                  <a:pt x="593" y="210"/>
                </a:lnTo>
                <a:lnTo>
                  <a:pt x="595" y="187"/>
                </a:lnTo>
                <a:lnTo>
                  <a:pt x="596" y="171"/>
                </a:lnTo>
                <a:lnTo>
                  <a:pt x="597" y="147"/>
                </a:lnTo>
                <a:lnTo>
                  <a:pt x="599" y="133"/>
                </a:lnTo>
                <a:lnTo>
                  <a:pt x="599" y="108"/>
                </a:lnTo>
                <a:lnTo>
                  <a:pt x="600" y="93"/>
                </a:lnTo>
                <a:lnTo>
                  <a:pt x="602" y="78"/>
                </a:lnTo>
                <a:lnTo>
                  <a:pt x="603" y="70"/>
                </a:lnTo>
                <a:lnTo>
                  <a:pt x="605" y="47"/>
                </a:lnTo>
                <a:lnTo>
                  <a:pt x="606" y="38"/>
                </a:lnTo>
                <a:lnTo>
                  <a:pt x="607" y="31"/>
                </a:lnTo>
                <a:lnTo>
                  <a:pt x="609" y="24"/>
                </a:lnTo>
                <a:lnTo>
                  <a:pt x="610" y="15"/>
                </a:lnTo>
                <a:lnTo>
                  <a:pt x="612" y="24"/>
                </a:lnTo>
                <a:lnTo>
                  <a:pt x="613" y="15"/>
                </a:lnTo>
                <a:lnTo>
                  <a:pt x="615" y="15"/>
                </a:lnTo>
                <a:lnTo>
                  <a:pt x="616" y="8"/>
                </a:lnTo>
                <a:lnTo>
                  <a:pt x="616" y="15"/>
                </a:lnTo>
                <a:lnTo>
                  <a:pt x="617" y="24"/>
                </a:lnTo>
                <a:lnTo>
                  <a:pt x="619" y="24"/>
                </a:lnTo>
                <a:lnTo>
                  <a:pt x="620" y="31"/>
                </a:lnTo>
                <a:lnTo>
                  <a:pt x="622" y="38"/>
                </a:lnTo>
                <a:lnTo>
                  <a:pt x="623" y="47"/>
                </a:lnTo>
                <a:lnTo>
                  <a:pt x="625" y="54"/>
                </a:lnTo>
                <a:lnTo>
                  <a:pt x="626" y="70"/>
                </a:lnTo>
                <a:lnTo>
                  <a:pt x="627" y="78"/>
                </a:lnTo>
                <a:lnTo>
                  <a:pt x="629" y="93"/>
                </a:lnTo>
                <a:lnTo>
                  <a:pt x="630" y="108"/>
                </a:lnTo>
                <a:lnTo>
                  <a:pt x="632" y="133"/>
                </a:lnTo>
                <a:lnTo>
                  <a:pt x="633" y="140"/>
                </a:lnTo>
                <a:lnTo>
                  <a:pt x="633" y="163"/>
                </a:lnTo>
                <a:lnTo>
                  <a:pt x="635" y="178"/>
                </a:lnTo>
                <a:lnTo>
                  <a:pt x="636" y="194"/>
                </a:lnTo>
                <a:lnTo>
                  <a:pt x="637" y="217"/>
                </a:lnTo>
                <a:lnTo>
                  <a:pt x="639" y="241"/>
                </a:lnTo>
                <a:lnTo>
                  <a:pt x="640" y="255"/>
                </a:lnTo>
                <a:lnTo>
                  <a:pt x="642" y="287"/>
                </a:lnTo>
                <a:lnTo>
                  <a:pt x="643" y="303"/>
                </a:lnTo>
                <a:lnTo>
                  <a:pt x="645" y="318"/>
                </a:lnTo>
                <a:lnTo>
                  <a:pt x="646" y="341"/>
                </a:lnTo>
                <a:lnTo>
                  <a:pt x="647" y="357"/>
                </a:lnTo>
                <a:lnTo>
                  <a:pt x="649" y="380"/>
                </a:lnTo>
                <a:lnTo>
                  <a:pt x="650" y="395"/>
                </a:lnTo>
                <a:lnTo>
                  <a:pt x="650" y="411"/>
                </a:lnTo>
                <a:lnTo>
                  <a:pt x="652" y="434"/>
                </a:lnTo>
                <a:lnTo>
                  <a:pt x="653" y="450"/>
                </a:lnTo>
                <a:lnTo>
                  <a:pt x="655" y="465"/>
                </a:lnTo>
                <a:lnTo>
                  <a:pt x="656" y="473"/>
                </a:lnTo>
                <a:lnTo>
                  <a:pt x="657" y="481"/>
                </a:lnTo>
                <a:lnTo>
                  <a:pt x="659" y="497"/>
                </a:lnTo>
                <a:lnTo>
                  <a:pt x="660" y="504"/>
                </a:lnTo>
                <a:lnTo>
                  <a:pt x="662" y="513"/>
                </a:lnTo>
                <a:lnTo>
                  <a:pt x="663" y="513"/>
                </a:lnTo>
                <a:lnTo>
                  <a:pt x="665" y="520"/>
                </a:lnTo>
              </a:path>
            </a:pathLst>
          </a:custGeom>
          <a:noFill/>
          <a:ln w="19050" cap="rnd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2" name="Freeform 16"/>
          <p:cNvSpPr>
            <a:spLocks/>
          </p:cNvSpPr>
          <p:nvPr/>
        </p:nvSpPr>
        <p:spPr bwMode="auto">
          <a:xfrm>
            <a:off x="7070725" y="2376489"/>
            <a:ext cx="26988" cy="103187"/>
          </a:xfrm>
          <a:custGeom>
            <a:avLst/>
            <a:gdLst>
              <a:gd name="T0" fmla="*/ 19 w 19"/>
              <a:gd name="T1" fmla="*/ 0 h 81"/>
              <a:gd name="T2" fmla="*/ 12 w 19"/>
              <a:gd name="T3" fmla="*/ 53 h 81"/>
              <a:gd name="T4" fmla="*/ 0 w 19"/>
              <a:gd name="T5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81">
                <a:moveTo>
                  <a:pt x="19" y="0"/>
                </a:moveTo>
                <a:cubicBezTo>
                  <a:pt x="17" y="20"/>
                  <a:pt x="15" y="40"/>
                  <a:pt x="12" y="53"/>
                </a:cubicBezTo>
                <a:cubicBezTo>
                  <a:pt x="9" y="66"/>
                  <a:pt x="4" y="73"/>
                  <a:pt x="0" y="81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3" name="Freeform 17"/>
          <p:cNvSpPr>
            <a:spLocks/>
          </p:cNvSpPr>
          <p:nvPr/>
        </p:nvSpPr>
        <p:spPr bwMode="auto">
          <a:xfrm>
            <a:off x="7046914" y="2357438"/>
            <a:ext cx="52387" cy="265112"/>
          </a:xfrm>
          <a:custGeom>
            <a:avLst/>
            <a:gdLst>
              <a:gd name="T0" fmla="*/ 36 w 37"/>
              <a:gd name="T1" fmla="*/ 0 h 207"/>
              <a:gd name="T2" fmla="*/ 35 w 37"/>
              <a:gd name="T3" fmla="*/ 20 h 207"/>
              <a:gd name="T4" fmla="*/ 21 w 37"/>
              <a:gd name="T5" fmla="*/ 104 h 207"/>
              <a:gd name="T6" fmla="*/ 11 w 37"/>
              <a:gd name="T7" fmla="*/ 165 h 207"/>
              <a:gd name="T8" fmla="*/ 6 w 37"/>
              <a:gd name="T9" fmla="*/ 197 h 207"/>
              <a:gd name="T10" fmla="*/ 0 w 37"/>
              <a:gd name="T11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207">
                <a:moveTo>
                  <a:pt x="36" y="0"/>
                </a:moveTo>
                <a:cubicBezTo>
                  <a:pt x="36" y="1"/>
                  <a:pt x="37" y="3"/>
                  <a:pt x="35" y="20"/>
                </a:cubicBezTo>
                <a:cubicBezTo>
                  <a:pt x="33" y="37"/>
                  <a:pt x="25" y="80"/>
                  <a:pt x="21" y="104"/>
                </a:cubicBezTo>
                <a:cubicBezTo>
                  <a:pt x="17" y="128"/>
                  <a:pt x="13" y="150"/>
                  <a:pt x="11" y="165"/>
                </a:cubicBezTo>
                <a:cubicBezTo>
                  <a:pt x="9" y="180"/>
                  <a:pt x="8" y="190"/>
                  <a:pt x="6" y="197"/>
                </a:cubicBezTo>
                <a:cubicBezTo>
                  <a:pt x="4" y="204"/>
                  <a:pt x="2" y="206"/>
                  <a:pt x="0" y="207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4" name="Freeform 18"/>
          <p:cNvSpPr>
            <a:spLocks/>
          </p:cNvSpPr>
          <p:nvPr/>
        </p:nvSpPr>
        <p:spPr bwMode="auto">
          <a:xfrm>
            <a:off x="6248401" y="2165350"/>
            <a:ext cx="28575" cy="571500"/>
          </a:xfrm>
          <a:custGeom>
            <a:avLst/>
            <a:gdLst>
              <a:gd name="T0" fmla="*/ 21 w 21"/>
              <a:gd name="T1" fmla="*/ 0 h 447"/>
              <a:gd name="T2" fmla="*/ 12 w 21"/>
              <a:gd name="T3" fmla="*/ 69 h 447"/>
              <a:gd name="T4" fmla="*/ 6 w 21"/>
              <a:gd name="T5" fmla="*/ 162 h 447"/>
              <a:gd name="T6" fmla="*/ 0 w 21"/>
              <a:gd name="T7" fmla="*/ 447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447">
                <a:moveTo>
                  <a:pt x="21" y="0"/>
                </a:moveTo>
                <a:cubicBezTo>
                  <a:pt x="18" y="21"/>
                  <a:pt x="15" y="42"/>
                  <a:pt x="12" y="69"/>
                </a:cubicBezTo>
                <a:cubicBezTo>
                  <a:pt x="9" y="96"/>
                  <a:pt x="8" y="99"/>
                  <a:pt x="6" y="162"/>
                </a:cubicBezTo>
                <a:cubicBezTo>
                  <a:pt x="4" y="225"/>
                  <a:pt x="1" y="399"/>
                  <a:pt x="0" y="44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5" name="Freeform 19"/>
          <p:cNvSpPr>
            <a:spLocks/>
          </p:cNvSpPr>
          <p:nvPr/>
        </p:nvSpPr>
        <p:spPr bwMode="auto">
          <a:xfrm>
            <a:off x="6188076" y="4249739"/>
            <a:ext cx="28575" cy="117475"/>
          </a:xfrm>
          <a:custGeom>
            <a:avLst/>
            <a:gdLst>
              <a:gd name="T0" fmla="*/ 21 w 21"/>
              <a:gd name="T1" fmla="*/ 0 h 91"/>
              <a:gd name="T2" fmla="*/ 16 w 21"/>
              <a:gd name="T3" fmla="*/ 42 h 91"/>
              <a:gd name="T4" fmla="*/ 0 w 21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" h="91">
                <a:moveTo>
                  <a:pt x="21" y="0"/>
                </a:moveTo>
                <a:cubicBezTo>
                  <a:pt x="20" y="13"/>
                  <a:pt x="19" y="27"/>
                  <a:pt x="16" y="42"/>
                </a:cubicBezTo>
                <a:cubicBezTo>
                  <a:pt x="13" y="57"/>
                  <a:pt x="6" y="74"/>
                  <a:pt x="0" y="91"/>
                </a:cubicBezTo>
              </a:path>
            </a:pathLst>
          </a:custGeom>
          <a:noFill/>
          <a:ln w="34925" cmpd="sng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6" name="Freeform 20"/>
          <p:cNvSpPr>
            <a:spLocks/>
          </p:cNvSpPr>
          <p:nvPr/>
        </p:nvSpPr>
        <p:spPr bwMode="auto">
          <a:xfrm>
            <a:off x="5246688" y="4043363"/>
            <a:ext cx="12700" cy="590550"/>
          </a:xfrm>
          <a:custGeom>
            <a:avLst/>
            <a:gdLst>
              <a:gd name="T0" fmla="*/ 9 w 9"/>
              <a:gd name="T1" fmla="*/ 0 h 461"/>
              <a:gd name="T2" fmla="*/ 4 w 9"/>
              <a:gd name="T3" fmla="*/ 53 h 461"/>
              <a:gd name="T4" fmla="*/ 3 w 9"/>
              <a:gd name="T5" fmla="*/ 161 h 461"/>
              <a:gd name="T6" fmla="*/ 0 w 9"/>
              <a:gd name="T7" fmla="*/ 461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461">
                <a:moveTo>
                  <a:pt x="9" y="0"/>
                </a:moveTo>
                <a:cubicBezTo>
                  <a:pt x="7" y="13"/>
                  <a:pt x="5" y="26"/>
                  <a:pt x="4" y="53"/>
                </a:cubicBezTo>
                <a:cubicBezTo>
                  <a:pt x="3" y="80"/>
                  <a:pt x="4" y="93"/>
                  <a:pt x="3" y="161"/>
                </a:cubicBezTo>
                <a:cubicBezTo>
                  <a:pt x="2" y="229"/>
                  <a:pt x="1" y="345"/>
                  <a:pt x="0" y="461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7" name="Freeform 21"/>
          <p:cNvSpPr>
            <a:spLocks/>
          </p:cNvSpPr>
          <p:nvPr/>
        </p:nvSpPr>
        <p:spPr bwMode="auto">
          <a:xfrm>
            <a:off x="4829175" y="1093789"/>
            <a:ext cx="3017838" cy="1284287"/>
          </a:xfrm>
          <a:custGeom>
            <a:avLst/>
            <a:gdLst>
              <a:gd name="T0" fmla="*/ 2163 w 2163"/>
              <a:gd name="T1" fmla="*/ 996 h 1004"/>
              <a:gd name="T2" fmla="*/ 1911 w 2163"/>
              <a:gd name="T3" fmla="*/ 975 h 1004"/>
              <a:gd name="T4" fmla="*/ 1302 w 2163"/>
              <a:gd name="T5" fmla="*/ 819 h 1004"/>
              <a:gd name="T6" fmla="*/ 747 w 2163"/>
              <a:gd name="T7" fmla="*/ 531 h 1004"/>
              <a:gd name="T8" fmla="*/ 0 w 2163"/>
              <a:gd name="T9" fmla="*/ 0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3" h="1004">
                <a:moveTo>
                  <a:pt x="2163" y="996"/>
                </a:moveTo>
                <a:cubicBezTo>
                  <a:pt x="2108" y="1000"/>
                  <a:pt x="2054" y="1004"/>
                  <a:pt x="1911" y="975"/>
                </a:cubicBezTo>
                <a:cubicBezTo>
                  <a:pt x="1768" y="946"/>
                  <a:pt x="1496" y="893"/>
                  <a:pt x="1302" y="819"/>
                </a:cubicBezTo>
                <a:cubicBezTo>
                  <a:pt x="1108" y="745"/>
                  <a:pt x="964" y="667"/>
                  <a:pt x="747" y="531"/>
                </a:cubicBezTo>
                <a:cubicBezTo>
                  <a:pt x="530" y="395"/>
                  <a:pt x="265" y="197"/>
                  <a:pt x="0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8" name="Freeform 22"/>
          <p:cNvSpPr>
            <a:spLocks/>
          </p:cNvSpPr>
          <p:nvPr/>
        </p:nvSpPr>
        <p:spPr bwMode="auto">
          <a:xfrm>
            <a:off x="2971801" y="3238500"/>
            <a:ext cx="3597275" cy="977900"/>
          </a:xfrm>
          <a:custGeom>
            <a:avLst/>
            <a:gdLst>
              <a:gd name="T0" fmla="*/ 2163 w 2163"/>
              <a:gd name="T1" fmla="*/ 996 h 1004"/>
              <a:gd name="T2" fmla="*/ 1911 w 2163"/>
              <a:gd name="T3" fmla="*/ 975 h 1004"/>
              <a:gd name="T4" fmla="*/ 1302 w 2163"/>
              <a:gd name="T5" fmla="*/ 819 h 1004"/>
              <a:gd name="T6" fmla="*/ 747 w 2163"/>
              <a:gd name="T7" fmla="*/ 531 h 1004"/>
              <a:gd name="T8" fmla="*/ 0 w 2163"/>
              <a:gd name="T9" fmla="*/ 0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3" h="1004">
                <a:moveTo>
                  <a:pt x="2163" y="996"/>
                </a:moveTo>
                <a:cubicBezTo>
                  <a:pt x="2108" y="1000"/>
                  <a:pt x="2054" y="1004"/>
                  <a:pt x="1911" y="975"/>
                </a:cubicBezTo>
                <a:cubicBezTo>
                  <a:pt x="1768" y="946"/>
                  <a:pt x="1496" y="893"/>
                  <a:pt x="1302" y="819"/>
                </a:cubicBezTo>
                <a:cubicBezTo>
                  <a:pt x="1108" y="745"/>
                  <a:pt x="964" y="667"/>
                  <a:pt x="747" y="531"/>
                </a:cubicBezTo>
                <a:cubicBezTo>
                  <a:pt x="530" y="395"/>
                  <a:pt x="265" y="197"/>
                  <a:pt x="0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 flipH="1">
            <a:off x="7215188" y="2430463"/>
            <a:ext cx="601662" cy="34401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6229350" y="5873750"/>
            <a:ext cx="1101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Times New Roman" panose="02020603050405020304" pitchFamily="18" charset="0"/>
              </a:rPr>
              <a:t>distance z</a:t>
            </a:r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 flipH="1">
            <a:off x="6445250" y="2384426"/>
            <a:ext cx="1371600" cy="2995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6078539" y="5335588"/>
            <a:ext cx="788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Times New Roman" panose="02020603050405020304" pitchFamily="18" charset="0"/>
              </a:rPr>
              <a:t>z = v</a:t>
            </a:r>
            <a:r>
              <a:rPr lang="en-US" altLang="en-US" baseline="-25000">
                <a:cs typeface="Times New Roman" panose="02020603050405020304" pitchFamily="18" charset="0"/>
              </a:rPr>
              <a:t>1</a:t>
            </a:r>
            <a:r>
              <a:rPr lang="en-US" altLang="en-US"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6523" name="Text Box 27"/>
          <p:cNvSpPr txBox="1">
            <a:spLocks noChangeArrowheads="1"/>
          </p:cNvSpPr>
          <p:nvPr/>
        </p:nvSpPr>
        <p:spPr bwMode="auto">
          <a:xfrm>
            <a:off x="4873626" y="5348288"/>
            <a:ext cx="788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Times New Roman" panose="02020603050405020304" pitchFamily="18" charset="0"/>
              </a:rPr>
              <a:t>z = v</a:t>
            </a:r>
            <a:r>
              <a:rPr lang="en-US" altLang="en-US" baseline="-25000">
                <a:cs typeface="Times New Roman" panose="02020603050405020304" pitchFamily="18" charset="0"/>
              </a:rPr>
              <a:t>2</a:t>
            </a:r>
            <a:r>
              <a:rPr lang="en-US" altLang="en-US"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 flipH="1">
            <a:off x="5172076" y="2368550"/>
            <a:ext cx="1490663" cy="308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5" name="Line 29"/>
          <p:cNvSpPr>
            <a:spLocks noChangeShapeType="1"/>
          </p:cNvSpPr>
          <p:nvPr/>
        </p:nvSpPr>
        <p:spPr bwMode="auto">
          <a:xfrm flipH="1">
            <a:off x="6445250" y="2384426"/>
            <a:ext cx="1371600" cy="2995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6" name="Line 30"/>
          <p:cNvSpPr>
            <a:spLocks noChangeShapeType="1"/>
          </p:cNvSpPr>
          <p:nvPr/>
        </p:nvSpPr>
        <p:spPr bwMode="auto">
          <a:xfrm flipH="1">
            <a:off x="5172076" y="2368550"/>
            <a:ext cx="1490663" cy="30876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7" name="Line 31"/>
          <p:cNvSpPr>
            <a:spLocks noChangeShapeType="1"/>
          </p:cNvSpPr>
          <p:nvPr/>
        </p:nvSpPr>
        <p:spPr bwMode="auto">
          <a:xfrm flipH="1">
            <a:off x="3917951" y="2338388"/>
            <a:ext cx="1990725" cy="31035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8" name="Line 32"/>
          <p:cNvSpPr>
            <a:spLocks noChangeShapeType="1"/>
          </p:cNvSpPr>
          <p:nvPr/>
        </p:nvSpPr>
        <p:spPr bwMode="auto">
          <a:xfrm flipH="1">
            <a:off x="2293939" y="2322513"/>
            <a:ext cx="2795587" cy="27813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9" name="Text Box 33"/>
          <p:cNvSpPr txBox="1">
            <a:spLocks noChangeArrowheads="1"/>
          </p:cNvSpPr>
          <p:nvPr/>
        </p:nvSpPr>
        <p:spPr bwMode="auto">
          <a:xfrm>
            <a:off x="2293939" y="5240339"/>
            <a:ext cx="788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Times New Roman" panose="02020603050405020304" pitchFamily="18" charset="0"/>
              </a:rPr>
              <a:t>z = v</a:t>
            </a:r>
            <a:r>
              <a:rPr lang="en-US" altLang="en-US" baseline="-25000">
                <a:cs typeface="Times New Roman" panose="02020603050405020304" pitchFamily="18" charset="0"/>
              </a:rPr>
              <a:t>4</a:t>
            </a:r>
            <a:r>
              <a:rPr lang="en-US" altLang="en-US"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3502026" y="5332414"/>
            <a:ext cx="788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Times New Roman" panose="02020603050405020304" pitchFamily="18" charset="0"/>
              </a:rPr>
              <a:t>z = v</a:t>
            </a:r>
            <a:r>
              <a:rPr lang="en-US" altLang="en-US" baseline="-25000">
                <a:cs typeface="Times New Roman" panose="02020603050405020304" pitchFamily="18" charset="0"/>
              </a:rPr>
              <a:t>3</a:t>
            </a:r>
            <a:r>
              <a:rPr lang="en-US" altLang="en-US"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1524000" y="949326"/>
            <a:ext cx="25058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Times New Roman" panose="02020603050405020304" pitchFamily="18" charset="0"/>
              </a:rPr>
              <a:t>Nonlinear index </a:t>
            </a:r>
            <a:r>
              <a:rPr lang="en-US" altLang="en-US"/>
              <a:t>leads to </a:t>
            </a:r>
            <a:endParaRPr lang="en-US" altLang="en-US">
              <a:cs typeface="Times New Roman" panose="02020603050405020304" pitchFamily="18" charset="0"/>
            </a:endParaRPr>
          </a:p>
          <a:p>
            <a:r>
              <a:rPr lang="en-US" altLang="en-US">
                <a:cs typeface="Times New Roman" panose="02020603050405020304" pitchFamily="18" charset="0"/>
              </a:rPr>
              <a:t>phase modulation</a:t>
            </a:r>
          </a:p>
        </p:txBody>
      </p:sp>
      <p:sp>
        <p:nvSpPr>
          <p:cNvPr id="106532" name="Freeform 36"/>
          <p:cNvSpPr>
            <a:spLocks/>
          </p:cNvSpPr>
          <p:nvPr/>
        </p:nvSpPr>
        <p:spPr bwMode="auto">
          <a:xfrm>
            <a:off x="6173789" y="4195763"/>
            <a:ext cx="65087" cy="309562"/>
          </a:xfrm>
          <a:custGeom>
            <a:avLst/>
            <a:gdLst>
              <a:gd name="T0" fmla="*/ 43 w 46"/>
              <a:gd name="T1" fmla="*/ 12 h 242"/>
              <a:gd name="T2" fmla="*/ 40 w 46"/>
              <a:gd name="T3" fmla="*/ 33 h 242"/>
              <a:gd name="T4" fmla="*/ 7 w 46"/>
              <a:gd name="T5" fmla="*/ 210 h 242"/>
              <a:gd name="T6" fmla="*/ 1 w 46"/>
              <a:gd name="T7" fmla="*/ 223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242">
                <a:moveTo>
                  <a:pt x="43" y="12"/>
                </a:moveTo>
                <a:cubicBezTo>
                  <a:pt x="44" y="6"/>
                  <a:pt x="46" y="0"/>
                  <a:pt x="40" y="33"/>
                </a:cubicBezTo>
                <a:cubicBezTo>
                  <a:pt x="34" y="66"/>
                  <a:pt x="14" y="178"/>
                  <a:pt x="7" y="210"/>
                </a:cubicBezTo>
                <a:cubicBezTo>
                  <a:pt x="0" y="242"/>
                  <a:pt x="3" y="222"/>
                  <a:pt x="1" y="223"/>
                </a:cubicBezTo>
              </a:path>
            </a:pathLst>
          </a:custGeom>
          <a:noFill/>
          <a:ln w="19050" cmpd="sng">
            <a:solidFill>
              <a:srgbClr val="00808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3" name="Freeform 37"/>
          <p:cNvSpPr>
            <a:spLocks/>
          </p:cNvSpPr>
          <p:nvPr/>
        </p:nvSpPr>
        <p:spPr bwMode="auto">
          <a:xfrm>
            <a:off x="2411414" y="3238500"/>
            <a:ext cx="1577975" cy="1974850"/>
          </a:xfrm>
          <a:custGeom>
            <a:avLst/>
            <a:gdLst>
              <a:gd name="T0" fmla="*/ 8 w 669"/>
              <a:gd name="T1" fmla="*/ 93 h 520"/>
              <a:gd name="T2" fmla="*/ 20 w 669"/>
              <a:gd name="T3" fmla="*/ 7 h 520"/>
              <a:gd name="T4" fmla="*/ 31 w 669"/>
              <a:gd name="T5" fmla="*/ 23 h 520"/>
              <a:gd name="T6" fmla="*/ 42 w 669"/>
              <a:gd name="T7" fmla="*/ 125 h 520"/>
              <a:gd name="T8" fmla="*/ 52 w 669"/>
              <a:gd name="T9" fmla="*/ 302 h 520"/>
              <a:gd name="T10" fmla="*/ 62 w 669"/>
              <a:gd name="T11" fmla="*/ 450 h 520"/>
              <a:gd name="T12" fmla="*/ 74 w 669"/>
              <a:gd name="T13" fmla="*/ 496 h 520"/>
              <a:gd name="T14" fmla="*/ 85 w 669"/>
              <a:gd name="T15" fmla="*/ 450 h 520"/>
              <a:gd name="T16" fmla="*/ 95 w 669"/>
              <a:gd name="T17" fmla="*/ 302 h 520"/>
              <a:gd name="T18" fmla="*/ 107 w 669"/>
              <a:gd name="T19" fmla="*/ 132 h 520"/>
              <a:gd name="T20" fmla="*/ 117 w 669"/>
              <a:gd name="T21" fmla="*/ 23 h 520"/>
              <a:gd name="T22" fmla="*/ 128 w 669"/>
              <a:gd name="T23" fmla="*/ 16 h 520"/>
              <a:gd name="T24" fmla="*/ 140 w 669"/>
              <a:gd name="T25" fmla="*/ 100 h 520"/>
              <a:gd name="T26" fmla="*/ 150 w 669"/>
              <a:gd name="T27" fmla="*/ 263 h 520"/>
              <a:gd name="T28" fmla="*/ 161 w 669"/>
              <a:gd name="T29" fmla="*/ 410 h 520"/>
              <a:gd name="T30" fmla="*/ 171 w 669"/>
              <a:gd name="T31" fmla="*/ 496 h 520"/>
              <a:gd name="T32" fmla="*/ 182 w 669"/>
              <a:gd name="T33" fmla="*/ 480 h 520"/>
              <a:gd name="T34" fmla="*/ 194 w 669"/>
              <a:gd name="T35" fmla="*/ 380 h 520"/>
              <a:gd name="T36" fmla="*/ 204 w 669"/>
              <a:gd name="T37" fmla="*/ 202 h 520"/>
              <a:gd name="T38" fmla="*/ 214 w 669"/>
              <a:gd name="T39" fmla="*/ 55 h 520"/>
              <a:gd name="T40" fmla="*/ 225 w 669"/>
              <a:gd name="T41" fmla="*/ 0 h 520"/>
              <a:gd name="T42" fmla="*/ 237 w 669"/>
              <a:gd name="T43" fmla="*/ 55 h 520"/>
              <a:gd name="T44" fmla="*/ 247 w 669"/>
              <a:gd name="T45" fmla="*/ 186 h 520"/>
              <a:gd name="T46" fmla="*/ 258 w 669"/>
              <a:gd name="T47" fmla="*/ 349 h 520"/>
              <a:gd name="T48" fmla="*/ 268 w 669"/>
              <a:gd name="T49" fmla="*/ 473 h 520"/>
              <a:gd name="T50" fmla="*/ 280 w 669"/>
              <a:gd name="T51" fmla="*/ 512 h 520"/>
              <a:gd name="T52" fmla="*/ 290 w 669"/>
              <a:gd name="T53" fmla="*/ 435 h 520"/>
              <a:gd name="T54" fmla="*/ 300 w 669"/>
              <a:gd name="T55" fmla="*/ 295 h 520"/>
              <a:gd name="T56" fmla="*/ 311 w 669"/>
              <a:gd name="T57" fmla="*/ 125 h 520"/>
              <a:gd name="T58" fmla="*/ 321 w 669"/>
              <a:gd name="T59" fmla="*/ 23 h 520"/>
              <a:gd name="T60" fmla="*/ 332 w 669"/>
              <a:gd name="T61" fmla="*/ 23 h 520"/>
              <a:gd name="T62" fmla="*/ 344 w 669"/>
              <a:gd name="T63" fmla="*/ 109 h 520"/>
              <a:gd name="T64" fmla="*/ 354 w 669"/>
              <a:gd name="T65" fmla="*/ 256 h 520"/>
              <a:gd name="T66" fmla="*/ 365 w 669"/>
              <a:gd name="T67" fmla="*/ 410 h 520"/>
              <a:gd name="T68" fmla="*/ 375 w 669"/>
              <a:gd name="T69" fmla="*/ 505 h 520"/>
              <a:gd name="T70" fmla="*/ 385 w 669"/>
              <a:gd name="T71" fmla="*/ 480 h 520"/>
              <a:gd name="T72" fmla="*/ 397 w 669"/>
              <a:gd name="T73" fmla="*/ 365 h 520"/>
              <a:gd name="T74" fmla="*/ 407 w 669"/>
              <a:gd name="T75" fmla="*/ 202 h 520"/>
              <a:gd name="T76" fmla="*/ 417 w 669"/>
              <a:gd name="T77" fmla="*/ 55 h 520"/>
              <a:gd name="T78" fmla="*/ 428 w 669"/>
              <a:gd name="T79" fmla="*/ 0 h 520"/>
              <a:gd name="T80" fmla="*/ 440 w 669"/>
              <a:gd name="T81" fmla="*/ 46 h 520"/>
              <a:gd name="T82" fmla="*/ 450 w 669"/>
              <a:gd name="T83" fmla="*/ 179 h 520"/>
              <a:gd name="T84" fmla="*/ 461 w 669"/>
              <a:gd name="T85" fmla="*/ 342 h 520"/>
              <a:gd name="T86" fmla="*/ 471 w 669"/>
              <a:gd name="T87" fmla="*/ 473 h 520"/>
              <a:gd name="T88" fmla="*/ 482 w 669"/>
              <a:gd name="T89" fmla="*/ 512 h 520"/>
              <a:gd name="T90" fmla="*/ 492 w 669"/>
              <a:gd name="T91" fmla="*/ 442 h 520"/>
              <a:gd name="T92" fmla="*/ 502 w 669"/>
              <a:gd name="T93" fmla="*/ 295 h 520"/>
              <a:gd name="T94" fmla="*/ 514 w 669"/>
              <a:gd name="T95" fmla="*/ 125 h 520"/>
              <a:gd name="T96" fmla="*/ 524 w 669"/>
              <a:gd name="T97" fmla="*/ 23 h 520"/>
              <a:gd name="T98" fmla="*/ 535 w 669"/>
              <a:gd name="T99" fmla="*/ 16 h 520"/>
              <a:gd name="T100" fmla="*/ 547 w 669"/>
              <a:gd name="T101" fmla="*/ 100 h 520"/>
              <a:gd name="T102" fmla="*/ 557 w 669"/>
              <a:gd name="T103" fmla="*/ 263 h 520"/>
              <a:gd name="T104" fmla="*/ 568 w 669"/>
              <a:gd name="T105" fmla="*/ 419 h 520"/>
              <a:gd name="T106" fmla="*/ 578 w 669"/>
              <a:gd name="T107" fmla="*/ 505 h 520"/>
              <a:gd name="T108" fmla="*/ 588 w 669"/>
              <a:gd name="T109" fmla="*/ 473 h 520"/>
              <a:gd name="T110" fmla="*/ 600 w 669"/>
              <a:gd name="T111" fmla="*/ 356 h 520"/>
              <a:gd name="T112" fmla="*/ 610 w 669"/>
              <a:gd name="T113" fmla="*/ 186 h 520"/>
              <a:gd name="T114" fmla="*/ 620 w 669"/>
              <a:gd name="T115" fmla="*/ 46 h 520"/>
              <a:gd name="T116" fmla="*/ 631 w 669"/>
              <a:gd name="T117" fmla="*/ 0 h 520"/>
              <a:gd name="T118" fmla="*/ 641 w 669"/>
              <a:gd name="T119" fmla="*/ 46 h 520"/>
              <a:gd name="T120" fmla="*/ 652 w 669"/>
              <a:gd name="T121" fmla="*/ 179 h 520"/>
              <a:gd name="T122" fmla="*/ 662 w 669"/>
              <a:gd name="T123" fmla="*/ 349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9" h="520">
                <a:moveTo>
                  <a:pt x="0" y="240"/>
                </a:moveTo>
                <a:lnTo>
                  <a:pt x="1" y="217"/>
                </a:lnTo>
                <a:lnTo>
                  <a:pt x="2" y="193"/>
                </a:lnTo>
                <a:lnTo>
                  <a:pt x="4" y="170"/>
                </a:lnTo>
                <a:lnTo>
                  <a:pt x="5" y="155"/>
                </a:lnTo>
                <a:lnTo>
                  <a:pt x="7" y="125"/>
                </a:lnTo>
                <a:lnTo>
                  <a:pt x="8" y="109"/>
                </a:lnTo>
                <a:lnTo>
                  <a:pt x="8" y="93"/>
                </a:lnTo>
                <a:lnTo>
                  <a:pt x="10" y="77"/>
                </a:lnTo>
                <a:lnTo>
                  <a:pt x="11" y="62"/>
                </a:lnTo>
                <a:lnTo>
                  <a:pt x="12" y="46"/>
                </a:lnTo>
                <a:lnTo>
                  <a:pt x="14" y="39"/>
                </a:lnTo>
                <a:lnTo>
                  <a:pt x="15" y="30"/>
                </a:lnTo>
                <a:lnTo>
                  <a:pt x="17" y="16"/>
                </a:lnTo>
                <a:lnTo>
                  <a:pt x="18" y="16"/>
                </a:lnTo>
                <a:lnTo>
                  <a:pt x="20" y="7"/>
                </a:lnTo>
                <a:lnTo>
                  <a:pt x="21" y="7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7" y="7"/>
                </a:lnTo>
                <a:lnTo>
                  <a:pt x="28" y="7"/>
                </a:lnTo>
                <a:lnTo>
                  <a:pt x="30" y="16"/>
                </a:lnTo>
                <a:lnTo>
                  <a:pt x="31" y="23"/>
                </a:lnTo>
                <a:lnTo>
                  <a:pt x="32" y="39"/>
                </a:lnTo>
                <a:lnTo>
                  <a:pt x="34" y="39"/>
                </a:lnTo>
                <a:lnTo>
                  <a:pt x="35" y="62"/>
                </a:lnTo>
                <a:lnTo>
                  <a:pt x="37" y="70"/>
                </a:lnTo>
                <a:lnTo>
                  <a:pt x="38" y="77"/>
                </a:lnTo>
                <a:lnTo>
                  <a:pt x="40" y="100"/>
                </a:lnTo>
                <a:lnTo>
                  <a:pt x="41" y="116"/>
                </a:lnTo>
                <a:lnTo>
                  <a:pt x="42" y="125"/>
                </a:lnTo>
                <a:lnTo>
                  <a:pt x="42" y="155"/>
                </a:lnTo>
                <a:lnTo>
                  <a:pt x="44" y="179"/>
                </a:lnTo>
                <a:lnTo>
                  <a:pt x="45" y="193"/>
                </a:lnTo>
                <a:lnTo>
                  <a:pt x="47" y="209"/>
                </a:lnTo>
                <a:lnTo>
                  <a:pt x="48" y="233"/>
                </a:lnTo>
                <a:lnTo>
                  <a:pt x="50" y="247"/>
                </a:lnTo>
                <a:lnTo>
                  <a:pt x="51" y="279"/>
                </a:lnTo>
                <a:lnTo>
                  <a:pt x="52" y="302"/>
                </a:lnTo>
                <a:lnTo>
                  <a:pt x="54" y="317"/>
                </a:lnTo>
                <a:lnTo>
                  <a:pt x="55" y="342"/>
                </a:lnTo>
                <a:lnTo>
                  <a:pt x="57" y="356"/>
                </a:lnTo>
                <a:lnTo>
                  <a:pt x="58" y="372"/>
                </a:lnTo>
                <a:lnTo>
                  <a:pt x="60" y="396"/>
                </a:lnTo>
                <a:lnTo>
                  <a:pt x="60" y="410"/>
                </a:lnTo>
                <a:lnTo>
                  <a:pt x="61" y="435"/>
                </a:lnTo>
                <a:lnTo>
                  <a:pt x="62" y="450"/>
                </a:lnTo>
                <a:lnTo>
                  <a:pt x="64" y="457"/>
                </a:lnTo>
                <a:lnTo>
                  <a:pt x="65" y="473"/>
                </a:lnTo>
                <a:lnTo>
                  <a:pt x="67" y="480"/>
                </a:lnTo>
                <a:lnTo>
                  <a:pt x="68" y="489"/>
                </a:lnTo>
                <a:lnTo>
                  <a:pt x="70" y="496"/>
                </a:lnTo>
                <a:lnTo>
                  <a:pt x="71" y="496"/>
                </a:lnTo>
                <a:lnTo>
                  <a:pt x="72" y="496"/>
                </a:lnTo>
                <a:lnTo>
                  <a:pt x="74" y="496"/>
                </a:lnTo>
                <a:lnTo>
                  <a:pt x="75" y="505"/>
                </a:lnTo>
                <a:lnTo>
                  <a:pt x="77" y="505"/>
                </a:lnTo>
                <a:lnTo>
                  <a:pt x="78" y="489"/>
                </a:lnTo>
                <a:lnTo>
                  <a:pt x="80" y="489"/>
                </a:lnTo>
                <a:lnTo>
                  <a:pt x="81" y="480"/>
                </a:lnTo>
                <a:lnTo>
                  <a:pt x="82" y="473"/>
                </a:lnTo>
                <a:lnTo>
                  <a:pt x="84" y="457"/>
                </a:lnTo>
                <a:lnTo>
                  <a:pt x="85" y="450"/>
                </a:lnTo>
                <a:lnTo>
                  <a:pt x="87" y="426"/>
                </a:lnTo>
                <a:lnTo>
                  <a:pt x="88" y="419"/>
                </a:lnTo>
                <a:lnTo>
                  <a:pt x="90" y="403"/>
                </a:lnTo>
                <a:lnTo>
                  <a:pt x="91" y="380"/>
                </a:lnTo>
                <a:lnTo>
                  <a:pt x="92" y="365"/>
                </a:lnTo>
                <a:lnTo>
                  <a:pt x="92" y="342"/>
                </a:lnTo>
                <a:lnTo>
                  <a:pt x="94" y="326"/>
                </a:lnTo>
                <a:lnTo>
                  <a:pt x="95" y="302"/>
                </a:lnTo>
                <a:lnTo>
                  <a:pt x="97" y="287"/>
                </a:lnTo>
                <a:lnTo>
                  <a:pt x="98" y="256"/>
                </a:lnTo>
                <a:lnTo>
                  <a:pt x="100" y="240"/>
                </a:lnTo>
                <a:lnTo>
                  <a:pt x="101" y="217"/>
                </a:lnTo>
                <a:lnTo>
                  <a:pt x="102" y="193"/>
                </a:lnTo>
                <a:lnTo>
                  <a:pt x="104" y="179"/>
                </a:lnTo>
                <a:lnTo>
                  <a:pt x="105" y="155"/>
                </a:lnTo>
                <a:lnTo>
                  <a:pt x="107" y="132"/>
                </a:lnTo>
                <a:lnTo>
                  <a:pt x="108" y="116"/>
                </a:lnTo>
                <a:lnTo>
                  <a:pt x="110" y="100"/>
                </a:lnTo>
                <a:lnTo>
                  <a:pt x="110" y="85"/>
                </a:lnTo>
                <a:lnTo>
                  <a:pt x="111" y="70"/>
                </a:lnTo>
                <a:lnTo>
                  <a:pt x="112" y="55"/>
                </a:lnTo>
                <a:lnTo>
                  <a:pt x="114" y="39"/>
                </a:lnTo>
                <a:lnTo>
                  <a:pt x="115" y="30"/>
                </a:lnTo>
                <a:lnTo>
                  <a:pt x="117" y="23"/>
                </a:lnTo>
                <a:lnTo>
                  <a:pt x="118" y="16"/>
                </a:lnTo>
                <a:lnTo>
                  <a:pt x="120" y="16"/>
                </a:lnTo>
                <a:lnTo>
                  <a:pt x="121" y="7"/>
                </a:lnTo>
                <a:lnTo>
                  <a:pt x="122" y="0"/>
                </a:lnTo>
                <a:lnTo>
                  <a:pt x="124" y="0"/>
                </a:lnTo>
                <a:lnTo>
                  <a:pt x="125" y="0"/>
                </a:lnTo>
                <a:lnTo>
                  <a:pt x="127" y="7"/>
                </a:lnTo>
                <a:lnTo>
                  <a:pt x="128" y="16"/>
                </a:lnTo>
                <a:lnTo>
                  <a:pt x="130" y="23"/>
                </a:lnTo>
                <a:lnTo>
                  <a:pt x="131" y="30"/>
                </a:lnTo>
                <a:lnTo>
                  <a:pt x="132" y="39"/>
                </a:lnTo>
                <a:lnTo>
                  <a:pt x="134" y="46"/>
                </a:lnTo>
                <a:lnTo>
                  <a:pt x="135" y="62"/>
                </a:lnTo>
                <a:lnTo>
                  <a:pt x="137" y="77"/>
                </a:lnTo>
                <a:lnTo>
                  <a:pt x="138" y="93"/>
                </a:lnTo>
                <a:lnTo>
                  <a:pt x="140" y="100"/>
                </a:lnTo>
                <a:lnTo>
                  <a:pt x="141" y="125"/>
                </a:lnTo>
                <a:lnTo>
                  <a:pt x="142" y="139"/>
                </a:lnTo>
                <a:lnTo>
                  <a:pt x="144" y="155"/>
                </a:lnTo>
                <a:lnTo>
                  <a:pt x="144" y="170"/>
                </a:lnTo>
                <a:lnTo>
                  <a:pt x="145" y="193"/>
                </a:lnTo>
                <a:lnTo>
                  <a:pt x="147" y="217"/>
                </a:lnTo>
                <a:lnTo>
                  <a:pt x="148" y="240"/>
                </a:lnTo>
                <a:lnTo>
                  <a:pt x="150" y="263"/>
                </a:lnTo>
                <a:lnTo>
                  <a:pt x="151" y="279"/>
                </a:lnTo>
                <a:lnTo>
                  <a:pt x="152" y="295"/>
                </a:lnTo>
                <a:lnTo>
                  <a:pt x="154" y="326"/>
                </a:lnTo>
                <a:lnTo>
                  <a:pt x="155" y="342"/>
                </a:lnTo>
                <a:lnTo>
                  <a:pt x="157" y="365"/>
                </a:lnTo>
                <a:lnTo>
                  <a:pt x="158" y="380"/>
                </a:lnTo>
                <a:lnTo>
                  <a:pt x="160" y="396"/>
                </a:lnTo>
                <a:lnTo>
                  <a:pt x="161" y="410"/>
                </a:lnTo>
                <a:lnTo>
                  <a:pt x="161" y="426"/>
                </a:lnTo>
                <a:lnTo>
                  <a:pt x="162" y="442"/>
                </a:lnTo>
                <a:lnTo>
                  <a:pt x="164" y="457"/>
                </a:lnTo>
                <a:lnTo>
                  <a:pt x="165" y="473"/>
                </a:lnTo>
                <a:lnTo>
                  <a:pt x="167" y="480"/>
                </a:lnTo>
                <a:lnTo>
                  <a:pt x="168" y="489"/>
                </a:lnTo>
                <a:lnTo>
                  <a:pt x="170" y="496"/>
                </a:lnTo>
                <a:lnTo>
                  <a:pt x="171" y="496"/>
                </a:lnTo>
                <a:lnTo>
                  <a:pt x="172" y="505"/>
                </a:lnTo>
                <a:lnTo>
                  <a:pt x="174" y="505"/>
                </a:lnTo>
                <a:lnTo>
                  <a:pt x="175" y="505"/>
                </a:lnTo>
                <a:lnTo>
                  <a:pt x="177" y="512"/>
                </a:lnTo>
                <a:lnTo>
                  <a:pt x="178" y="505"/>
                </a:lnTo>
                <a:lnTo>
                  <a:pt x="180" y="496"/>
                </a:lnTo>
                <a:lnTo>
                  <a:pt x="181" y="489"/>
                </a:lnTo>
                <a:lnTo>
                  <a:pt x="182" y="480"/>
                </a:lnTo>
                <a:lnTo>
                  <a:pt x="184" y="473"/>
                </a:lnTo>
                <a:lnTo>
                  <a:pt x="185" y="465"/>
                </a:lnTo>
                <a:lnTo>
                  <a:pt x="187" y="450"/>
                </a:lnTo>
                <a:lnTo>
                  <a:pt x="188" y="442"/>
                </a:lnTo>
                <a:lnTo>
                  <a:pt x="190" y="419"/>
                </a:lnTo>
                <a:lnTo>
                  <a:pt x="191" y="403"/>
                </a:lnTo>
                <a:lnTo>
                  <a:pt x="192" y="387"/>
                </a:lnTo>
                <a:lnTo>
                  <a:pt x="194" y="380"/>
                </a:lnTo>
                <a:lnTo>
                  <a:pt x="195" y="356"/>
                </a:lnTo>
                <a:lnTo>
                  <a:pt x="195" y="333"/>
                </a:lnTo>
                <a:lnTo>
                  <a:pt x="197" y="310"/>
                </a:lnTo>
                <a:lnTo>
                  <a:pt x="198" y="287"/>
                </a:lnTo>
                <a:lnTo>
                  <a:pt x="200" y="272"/>
                </a:lnTo>
                <a:lnTo>
                  <a:pt x="201" y="240"/>
                </a:lnTo>
                <a:lnTo>
                  <a:pt x="202" y="225"/>
                </a:lnTo>
                <a:lnTo>
                  <a:pt x="204" y="202"/>
                </a:lnTo>
                <a:lnTo>
                  <a:pt x="205" y="179"/>
                </a:lnTo>
                <a:lnTo>
                  <a:pt x="207" y="155"/>
                </a:lnTo>
                <a:lnTo>
                  <a:pt x="208" y="139"/>
                </a:lnTo>
                <a:lnTo>
                  <a:pt x="210" y="125"/>
                </a:lnTo>
                <a:lnTo>
                  <a:pt x="211" y="100"/>
                </a:lnTo>
                <a:lnTo>
                  <a:pt x="212" y="85"/>
                </a:lnTo>
                <a:lnTo>
                  <a:pt x="212" y="70"/>
                </a:lnTo>
                <a:lnTo>
                  <a:pt x="214" y="55"/>
                </a:lnTo>
                <a:lnTo>
                  <a:pt x="215" y="39"/>
                </a:lnTo>
                <a:lnTo>
                  <a:pt x="217" y="23"/>
                </a:lnTo>
                <a:lnTo>
                  <a:pt x="218" y="23"/>
                </a:lnTo>
                <a:lnTo>
                  <a:pt x="220" y="16"/>
                </a:lnTo>
                <a:lnTo>
                  <a:pt x="221" y="7"/>
                </a:lnTo>
                <a:lnTo>
                  <a:pt x="222" y="7"/>
                </a:lnTo>
                <a:lnTo>
                  <a:pt x="224" y="0"/>
                </a:lnTo>
                <a:lnTo>
                  <a:pt x="225" y="0"/>
                </a:lnTo>
                <a:lnTo>
                  <a:pt x="227" y="0"/>
                </a:lnTo>
                <a:lnTo>
                  <a:pt x="228" y="0"/>
                </a:lnTo>
                <a:lnTo>
                  <a:pt x="230" y="7"/>
                </a:lnTo>
                <a:lnTo>
                  <a:pt x="231" y="16"/>
                </a:lnTo>
                <a:lnTo>
                  <a:pt x="232" y="23"/>
                </a:lnTo>
                <a:lnTo>
                  <a:pt x="234" y="30"/>
                </a:lnTo>
                <a:lnTo>
                  <a:pt x="235" y="39"/>
                </a:lnTo>
                <a:lnTo>
                  <a:pt x="237" y="55"/>
                </a:lnTo>
                <a:lnTo>
                  <a:pt x="238" y="70"/>
                </a:lnTo>
                <a:lnTo>
                  <a:pt x="240" y="77"/>
                </a:lnTo>
                <a:lnTo>
                  <a:pt x="241" y="100"/>
                </a:lnTo>
                <a:lnTo>
                  <a:pt x="242" y="116"/>
                </a:lnTo>
                <a:lnTo>
                  <a:pt x="244" y="132"/>
                </a:lnTo>
                <a:lnTo>
                  <a:pt x="245" y="147"/>
                </a:lnTo>
                <a:lnTo>
                  <a:pt x="245" y="170"/>
                </a:lnTo>
                <a:lnTo>
                  <a:pt x="247" y="186"/>
                </a:lnTo>
                <a:lnTo>
                  <a:pt x="248" y="209"/>
                </a:lnTo>
                <a:lnTo>
                  <a:pt x="250" y="225"/>
                </a:lnTo>
                <a:lnTo>
                  <a:pt x="251" y="247"/>
                </a:lnTo>
                <a:lnTo>
                  <a:pt x="252" y="272"/>
                </a:lnTo>
                <a:lnTo>
                  <a:pt x="254" y="295"/>
                </a:lnTo>
                <a:lnTo>
                  <a:pt x="255" y="310"/>
                </a:lnTo>
                <a:lnTo>
                  <a:pt x="257" y="326"/>
                </a:lnTo>
                <a:lnTo>
                  <a:pt x="258" y="349"/>
                </a:lnTo>
                <a:lnTo>
                  <a:pt x="260" y="372"/>
                </a:lnTo>
                <a:lnTo>
                  <a:pt x="261" y="387"/>
                </a:lnTo>
                <a:lnTo>
                  <a:pt x="262" y="410"/>
                </a:lnTo>
                <a:lnTo>
                  <a:pt x="262" y="426"/>
                </a:lnTo>
                <a:lnTo>
                  <a:pt x="264" y="435"/>
                </a:lnTo>
                <a:lnTo>
                  <a:pt x="265" y="457"/>
                </a:lnTo>
                <a:lnTo>
                  <a:pt x="267" y="465"/>
                </a:lnTo>
                <a:lnTo>
                  <a:pt x="268" y="473"/>
                </a:lnTo>
                <a:lnTo>
                  <a:pt x="270" y="489"/>
                </a:lnTo>
                <a:lnTo>
                  <a:pt x="271" y="489"/>
                </a:lnTo>
                <a:lnTo>
                  <a:pt x="272" y="496"/>
                </a:lnTo>
                <a:lnTo>
                  <a:pt x="274" y="512"/>
                </a:lnTo>
                <a:lnTo>
                  <a:pt x="275" y="505"/>
                </a:lnTo>
                <a:lnTo>
                  <a:pt x="277" y="512"/>
                </a:lnTo>
                <a:lnTo>
                  <a:pt x="278" y="505"/>
                </a:lnTo>
                <a:lnTo>
                  <a:pt x="280" y="512"/>
                </a:lnTo>
                <a:lnTo>
                  <a:pt x="280" y="505"/>
                </a:lnTo>
                <a:lnTo>
                  <a:pt x="281" y="505"/>
                </a:lnTo>
                <a:lnTo>
                  <a:pt x="282" y="496"/>
                </a:lnTo>
                <a:lnTo>
                  <a:pt x="284" y="480"/>
                </a:lnTo>
                <a:lnTo>
                  <a:pt x="285" y="480"/>
                </a:lnTo>
                <a:lnTo>
                  <a:pt x="287" y="465"/>
                </a:lnTo>
                <a:lnTo>
                  <a:pt x="288" y="450"/>
                </a:lnTo>
                <a:lnTo>
                  <a:pt x="290" y="435"/>
                </a:lnTo>
                <a:lnTo>
                  <a:pt x="291" y="419"/>
                </a:lnTo>
                <a:lnTo>
                  <a:pt x="292" y="403"/>
                </a:lnTo>
                <a:lnTo>
                  <a:pt x="294" y="396"/>
                </a:lnTo>
                <a:lnTo>
                  <a:pt x="295" y="372"/>
                </a:lnTo>
                <a:lnTo>
                  <a:pt x="297" y="349"/>
                </a:lnTo>
                <a:lnTo>
                  <a:pt x="297" y="333"/>
                </a:lnTo>
                <a:lnTo>
                  <a:pt x="298" y="310"/>
                </a:lnTo>
                <a:lnTo>
                  <a:pt x="300" y="295"/>
                </a:lnTo>
                <a:lnTo>
                  <a:pt x="301" y="263"/>
                </a:lnTo>
                <a:lnTo>
                  <a:pt x="302" y="247"/>
                </a:lnTo>
                <a:lnTo>
                  <a:pt x="304" y="225"/>
                </a:lnTo>
                <a:lnTo>
                  <a:pt x="305" y="202"/>
                </a:lnTo>
                <a:lnTo>
                  <a:pt x="307" y="179"/>
                </a:lnTo>
                <a:lnTo>
                  <a:pt x="308" y="155"/>
                </a:lnTo>
                <a:lnTo>
                  <a:pt x="310" y="139"/>
                </a:lnTo>
                <a:lnTo>
                  <a:pt x="311" y="125"/>
                </a:lnTo>
                <a:lnTo>
                  <a:pt x="312" y="100"/>
                </a:lnTo>
                <a:lnTo>
                  <a:pt x="314" y="85"/>
                </a:lnTo>
                <a:lnTo>
                  <a:pt x="314" y="70"/>
                </a:lnTo>
                <a:lnTo>
                  <a:pt x="315" y="62"/>
                </a:lnTo>
                <a:lnTo>
                  <a:pt x="317" y="62"/>
                </a:lnTo>
                <a:lnTo>
                  <a:pt x="318" y="46"/>
                </a:lnTo>
                <a:lnTo>
                  <a:pt x="320" y="39"/>
                </a:lnTo>
                <a:lnTo>
                  <a:pt x="321" y="23"/>
                </a:lnTo>
                <a:lnTo>
                  <a:pt x="322" y="23"/>
                </a:lnTo>
                <a:lnTo>
                  <a:pt x="324" y="16"/>
                </a:lnTo>
                <a:lnTo>
                  <a:pt x="325" y="7"/>
                </a:lnTo>
                <a:lnTo>
                  <a:pt x="327" y="7"/>
                </a:lnTo>
                <a:lnTo>
                  <a:pt x="328" y="16"/>
                </a:lnTo>
                <a:lnTo>
                  <a:pt x="330" y="7"/>
                </a:lnTo>
                <a:lnTo>
                  <a:pt x="331" y="7"/>
                </a:lnTo>
                <a:lnTo>
                  <a:pt x="332" y="23"/>
                </a:lnTo>
                <a:lnTo>
                  <a:pt x="334" y="23"/>
                </a:lnTo>
                <a:lnTo>
                  <a:pt x="335" y="39"/>
                </a:lnTo>
                <a:lnTo>
                  <a:pt x="337" y="46"/>
                </a:lnTo>
                <a:lnTo>
                  <a:pt x="338" y="55"/>
                </a:lnTo>
                <a:lnTo>
                  <a:pt x="340" y="70"/>
                </a:lnTo>
                <a:lnTo>
                  <a:pt x="341" y="77"/>
                </a:lnTo>
                <a:lnTo>
                  <a:pt x="342" y="93"/>
                </a:lnTo>
                <a:lnTo>
                  <a:pt x="344" y="109"/>
                </a:lnTo>
                <a:lnTo>
                  <a:pt x="345" y="125"/>
                </a:lnTo>
                <a:lnTo>
                  <a:pt x="347" y="139"/>
                </a:lnTo>
                <a:lnTo>
                  <a:pt x="348" y="163"/>
                </a:lnTo>
                <a:lnTo>
                  <a:pt x="348" y="179"/>
                </a:lnTo>
                <a:lnTo>
                  <a:pt x="350" y="202"/>
                </a:lnTo>
                <a:lnTo>
                  <a:pt x="351" y="217"/>
                </a:lnTo>
                <a:lnTo>
                  <a:pt x="352" y="240"/>
                </a:lnTo>
                <a:lnTo>
                  <a:pt x="354" y="256"/>
                </a:lnTo>
                <a:lnTo>
                  <a:pt x="355" y="279"/>
                </a:lnTo>
                <a:lnTo>
                  <a:pt x="357" y="302"/>
                </a:lnTo>
                <a:lnTo>
                  <a:pt x="358" y="317"/>
                </a:lnTo>
                <a:lnTo>
                  <a:pt x="360" y="342"/>
                </a:lnTo>
                <a:lnTo>
                  <a:pt x="361" y="365"/>
                </a:lnTo>
                <a:lnTo>
                  <a:pt x="362" y="380"/>
                </a:lnTo>
                <a:lnTo>
                  <a:pt x="364" y="396"/>
                </a:lnTo>
                <a:lnTo>
                  <a:pt x="365" y="410"/>
                </a:lnTo>
                <a:lnTo>
                  <a:pt x="365" y="435"/>
                </a:lnTo>
                <a:lnTo>
                  <a:pt x="367" y="450"/>
                </a:lnTo>
                <a:lnTo>
                  <a:pt x="368" y="457"/>
                </a:lnTo>
                <a:lnTo>
                  <a:pt x="370" y="473"/>
                </a:lnTo>
                <a:lnTo>
                  <a:pt x="371" y="480"/>
                </a:lnTo>
                <a:lnTo>
                  <a:pt x="372" y="489"/>
                </a:lnTo>
                <a:lnTo>
                  <a:pt x="374" y="496"/>
                </a:lnTo>
                <a:lnTo>
                  <a:pt x="375" y="505"/>
                </a:lnTo>
                <a:lnTo>
                  <a:pt x="377" y="505"/>
                </a:lnTo>
                <a:lnTo>
                  <a:pt x="378" y="519"/>
                </a:lnTo>
                <a:lnTo>
                  <a:pt x="380" y="512"/>
                </a:lnTo>
                <a:lnTo>
                  <a:pt x="381" y="512"/>
                </a:lnTo>
                <a:lnTo>
                  <a:pt x="381" y="505"/>
                </a:lnTo>
                <a:lnTo>
                  <a:pt x="382" y="496"/>
                </a:lnTo>
                <a:lnTo>
                  <a:pt x="384" y="489"/>
                </a:lnTo>
                <a:lnTo>
                  <a:pt x="385" y="480"/>
                </a:lnTo>
                <a:lnTo>
                  <a:pt x="387" y="473"/>
                </a:lnTo>
                <a:lnTo>
                  <a:pt x="388" y="465"/>
                </a:lnTo>
                <a:lnTo>
                  <a:pt x="390" y="450"/>
                </a:lnTo>
                <a:lnTo>
                  <a:pt x="391" y="435"/>
                </a:lnTo>
                <a:lnTo>
                  <a:pt x="392" y="419"/>
                </a:lnTo>
                <a:lnTo>
                  <a:pt x="394" y="410"/>
                </a:lnTo>
                <a:lnTo>
                  <a:pt x="395" y="387"/>
                </a:lnTo>
                <a:lnTo>
                  <a:pt x="397" y="365"/>
                </a:lnTo>
                <a:lnTo>
                  <a:pt x="398" y="342"/>
                </a:lnTo>
                <a:lnTo>
                  <a:pt x="398" y="326"/>
                </a:lnTo>
                <a:lnTo>
                  <a:pt x="400" y="310"/>
                </a:lnTo>
                <a:lnTo>
                  <a:pt x="401" y="287"/>
                </a:lnTo>
                <a:lnTo>
                  <a:pt x="402" y="263"/>
                </a:lnTo>
                <a:lnTo>
                  <a:pt x="404" y="247"/>
                </a:lnTo>
                <a:lnTo>
                  <a:pt x="405" y="217"/>
                </a:lnTo>
                <a:lnTo>
                  <a:pt x="407" y="202"/>
                </a:lnTo>
                <a:lnTo>
                  <a:pt x="408" y="179"/>
                </a:lnTo>
                <a:lnTo>
                  <a:pt x="410" y="155"/>
                </a:lnTo>
                <a:lnTo>
                  <a:pt x="411" y="132"/>
                </a:lnTo>
                <a:lnTo>
                  <a:pt x="412" y="125"/>
                </a:lnTo>
                <a:lnTo>
                  <a:pt x="414" y="109"/>
                </a:lnTo>
                <a:lnTo>
                  <a:pt x="415" y="85"/>
                </a:lnTo>
                <a:lnTo>
                  <a:pt x="415" y="70"/>
                </a:lnTo>
                <a:lnTo>
                  <a:pt x="417" y="55"/>
                </a:lnTo>
                <a:lnTo>
                  <a:pt x="418" y="46"/>
                </a:lnTo>
                <a:lnTo>
                  <a:pt x="420" y="23"/>
                </a:lnTo>
                <a:lnTo>
                  <a:pt x="421" y="23"/>
                </a:lnTo>
                <a:lnTo>
                  <a:pt x="422" y="16"/>
                </a:lnTo>
                <a:lnTo>
                  <a:pt x="424" y="7"/>
                </a:lnTo>
                <a:lnTo>
                  <a:pt x="425" y="0"/>
                </a:lnTo>
                <a:lnTo>
                  <a:pt x="427" y="0"/>
                </a:lnTo>
                <a:lnTo>
                  <a:pt x="428" y="0"/>
                </a:lnTo>
                <a:lnTo>
                  <a:pt x="430" y="0"/>
                </a:lnTo>
                <a:lnTo>
                  <a:pt x="431" y="0"/>
                </a:lnTo>
                <a:lnTo>
                  <a:pt x="432" y="0"/>
                </a:lnTo>
                <a:lnTo>
                  <a:pt x="434" y="7"/>
                </a:lnTo>
                <a:lnTo>
                  <a:pt x="435" y="16"/>
                </a:lnTo>
                <a:lnTo>
                  <a:pt x="437" y="30"/>
                </a:lnTo>
                <a:lnTo>
                  <a:pt x="438" y="30"/>
                </a:lnTo>
                <a:lnTo>
                  <a:pt x="440" y="46"/>
                </a:lnTo>
                <a:lnTo>
                  <a:pt x="441" y="55"/>
                </a:lnTo>
                <a:lnTo>
                  <a:pt x="442" y="70"/>
                </a:lnTo>
                <a:lnTo>
                  <a:pt x="444" y="85"/>
                </a:lnTo>
                <a:lnTo>
                  <a:pt x="445" y="100"/>
                </a:lnTo>
                <a:lnTo>
                  <a:pt x="447" y="116"/>
                </a:lnTo>
                <a:lnTo>
                  <a:pt x="448" y="132"/>
                </a:lnTo>
                <a:lnTo>
                  <a:pt x="450" y="155"/>
                </a:lnTo>
                <a:lnTo>
                  <a:pt x="450" y="179"/>
                </a:lnTo>
                <a:lnTo>
                  <a:pt x="451" y="193"/>
                </a:lnTo>
                <a:lnTo>
                  <a:pt x="452" y="217"/>
                </a:lnTo>
                <a:lnTo>
                  <a:pt x="454" y="240"/>
                </a:lnTo>
                <a:lnTo>
                  <a:pt x="455" y="263"/>
                </a:lnTo>
                <a:lnTo>
                  <a:pt x="457" y="279"/>
                </a:lnTo>
                <a:lnTo>
                  <a:pt x="458" y="302"/>
                </a:lnTo>
                <a:lnTo>
                  <a:pt x="460" y="326"/>
                </a:lnTo>
                <a:lnTo>
                  <a:pt x="461" y="342"/>
                </a:lnTo>
                <a:lnTo>
                  <a:pt x="462" y="365"/>
                </a:lnTo>
                <a:lnTo>
                  <a:pt x="464" y="387"/>
                </a:lnTo>
                <a:lnTo>
                  <a:pt x="465" y="403"/>
                </a:lnTo>
                <a:lnTo>
                  <a:pt x="467" y="419"/>
                </a:lnTo>
                <a:lnTo>
                  <a:pt x="467" y="435"/>
                </a:lnTo>
                <a:lnTo>
                  <a:pt x="468" y="450"/>
                </a:lnTo>
                <a:lnTo>
                  <a:pt x="470" y="465"/>
                </a:lnTo>
                <a:lnTo>
                  <a:pt x="471" y="473"/>
                </a:lnTo>
                <a:lnTo>
                  <a:pt x="472" y="489"/>
                </a:lnTo>
                <a:lnTo>
                  <a:pt x="474" y="489"/>
                </a:lnTo>
                <a:lnTo>
                  <a:pt x="475" y="505"/>
                </a:lnTo>
                <a:lnTo>
                  <a:pt x="477" y="505"/>
                </a:lnTo>
                <a:lnTo>
                  <a:pt x="478" y="505"/>
                </a:lnTo>
                <a:lnTo>
                  <a:pt x="480" y="512"/>
                </a:lnTo>
                <a:lnTo>
                  <a:pt x="481" y="505"/>
                </a:lnTo>
                <a:lnTo>
                  <a:pt x="482" y="512"/>
                </a:lnTo>
                <a:lnTo>
                  <a:pt x="484" y="505"/>
                </a:lnTo>
                <a:lnTo>
                  <a:pt x="484" y="496"/>
                </a:lnTo>
                <a:lnTo>
                  <a:pt x="485" y="489"/>
                </a:lnTo>
                <a:lnTo>
                  <a:pt x="487" y="489"/>
                </a:lnTo>
                <a:lnTo>
                  <a:pt x="488" y="473"/>
                </a:lnTo>
                <a:lnTo>
                  <a:pt x="490" y="465"/>
                </a:lnTo>
                <a:lnTo>
                  <a:pt x="491" y="450"/>
                </a:lnTo>
                <a:lnTo>
                  <a:pt x="492" y="442"/>
                </a:lnTo>
                <a:lnTo>
                  <a:pt x="494" y="419"/>
                </a:lnTo>
                <a:lnTo>
                  <a:pt x="495" y="403"/>
                </a:lnTo>
                <a:lnTo>
                  <a:pt x="497" y="396"/>
                </a:lnTo>
                <a:lnTo>
                  <a:pt x="498" y="365"/>
                </a:lnTo>
                <a:lnTo>
                  <a:pt x="500" y="356"/>
                </a:lnTo>
                <a:lnTo>
                  <a:pt x="501" y="333"/>
                </a:lnTo>
                <a:lnTo>
                  <a:pt x="501" y="317"/>
                </a:lnTo>
                <a:lnTo>
                  <a:pt x="502" y="295"/>
                </a:lnTo>
                <a:lnTo>
                  <a:pt x="504" y="272"/>
                </a:lnTo>
                <a:lnTo>
                  <a:pt x="505" y="247"/>
                </a:lnTo>
                <a:lnTo>
                  <a:pt x="507" y="233"/>
                </a:lnTo>
                <a:lnTo>
                  <a:pt x="508" y="202"/>
                </a:lnTo>
                <a:lnTo>
                  <a:pt x="510" y="179"/>
                </a:lnTo>
                <a:lnTo>
                  <a:pt x="511" y="163"/>
                </a:lnTo>
                <a:lnTo>
                  <a:pt x="512" y="147"/>
                </a:lnTo>
                <a:lnTo>
                  <a:pt x="514" y="125"/>
                </a:lnTo>
                <a:lnTo>
                  <a:pt x="515" y="109"/>
                </a:lnTo>
                <a:lnTo>
                  <a:pt x="517" y="85"/>
                </a:lnTo>
                <a:lnTo>
                  <a:pt x="518" y="77"/>
                </a:lnTo>
                <a:lnTo>
                  <a:pt x="518" y="62"/>
                </a:lnTo>
                <a:lnTo>
                  <a:pt x="520" y="46"/>
                </a:lnTo>
                <a:lnTo>
                  <a:pt x="521" y="30"/>
                </a:lnTo>
                <a:lnTo>
                  <a:pt x="522" y="23"/>
                </a:lnTo>
                <a:lnTo>
                  <a:pt x="524" y="23"/>
                </a:lnTo>
                <a:lnTo>
                  <a:pt x="525" y="7"/>
                </a:lnTo>
                <a:lnTo>
                  <a:pt x="527" y="7"/>
                </a:lnTo>
                <a:lnTo>
                  <a:pt x="528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4" y="0"/>
                </a:lnTo>
                <a:lnTo>
                  <a:pt x="535" y="16"/>
                </a:lnTo>
                <a:lnTo>
                  <a:pt x="537" y="16"/>
                </a:lnTo>
                <a:lnTo>
                  <a:pt x="538" y="23"/>
                </a:lnTo>
                <a:lnTo>
                  <a:pt x="540" y="39"/>
                </a:lnTo>
                <a:lnTo>
                  <a:pt x="541" y="46"/>
                </a:lnTo>
                <a:lnTo>
                  <a:pt x="542" y="62"/>
                </a:lnTo>
                <a:lnTo>
                  <a:pt x="544" y="70"/>
                </a:lnTo>
                <a:lnTo>
                  <a:pt x="545" y="85"/>
                </a:lnTo>
                <a:lnTo>
                  <a:pt x="547" y="100"/>
                </a:lnTo>
                <a:lnTo>
                  <a:pt x="548" y="116"/>
                </a:lnTo>
                <a:lnTo>
                  <a:pt x="550" y="139"/>
                </a:lnTo>
                <a:lnTo>
                  <a:pt x="551" y="155"/>
                </a:lnTo>
                <a:lnTo>
                  <a:pt x="551" y="186"/>
                </a:lnTo>
                <a:lnTo>
                  <a:pt x="552" y="202"/>
                </a:lnTo>
                <a:lnTo>
                  <a:pt x="554" y="225"/>
                </a:lnTo>
                <a:lnTo>
                  <a:pt x="555" y="240"/>
                </a:lnTo>
                <a:lnTo>
                  <a:pt x="557" y="263"/>
                </a:lnTo>
                <a:lnTo>
                  <a:pt x="558" y="287"/>
                </a:lnTo>
                <a:lnTo>
                  <a:pt x="560" y="310"/>
                </a:lnTo>
                <a:lnTo>
                  <a:pt x="561" y="333"/>
                </a:lnTo>
                <a:lnTo>
                  <a:pt x="562" y="356"/>
                </a:lnTo>
                <a:lnTo>
                  <a:pt x="564" y="372"/>
                </a:lnTo>
                <a:lnTo>
                  <a:pt x="565" y="387"/>
                </a:lnTo>
                <a:lnTo>
                  <a:pt x="567" y="403"/>
                </a:lnTo>
                <a:lnTo>
                  <a:pt x="568" y="419"/>
                </a:lnTo>
                <a:lnTo>
                  <a:pt x="568" y="435"/>
                </a:lnTo>
                <a:lnTo>
                  <a:pt x="570" y="450"/>
                </a:lnTo>
                <a:lnTo>
                  <a:pt x="571" y="465"/>
                </a:lnTo>
                <a:lnTo>
                  <a:pt x="572" y="473"/>
                </a:lnTo>
                <a:lnTo>
                  <a:pt x="574" y="489"/>
                </a:lnTo>
                <a:lnTo>
                  <a:pt x="575" y="496"/>
                </a:lnTo>
                <a:lnTo>
                  <a:pt x="577" y="496"/>
                </a:lnTo>
                <a:lnTo>
                  <a:pt x="578" y="505"/>
                </a:lnTo>
                <a:lnTo>
                  <a:pt x="580" y="505"/>
                </a:lnTo>
                <a:lnTo>
                  <a:pt x="581" y="496"/>
                </a:lnTo>
                <a:lnTo>
                  <a:pt x="582" y="505"/>
                </a:lnTo>
                <a:lnTo>
                  <a:pt x="584" y="505"/>
                </a:lnTo>
                <a:lnTo>
                  <a:pt x="585" y="496"/>
                </a:lnTo>
                <a:lnTo>
                  <a:pt x="585" y="489"/>
                </a:lnTo>
                <a:lnTo>
                  <a:pt x="587" y="489"/>
                </a:lnTo>
                <a:lnTo>
                  <a:pt x="588" y="473"/>
                </a:lnTo>
                <a:lnTo>
                  <a:pt x="590" y="457"/>
                </a:lnTo>
                <a:lnTo>
                  <a:pt x="591" y="450"/>
                </a:lnTo>
                <a:lnTo>
                  <a:pt x="592" y="435"/>
                </a:lnTo>
                <a:lnTo>
                  <a:pt x="594" y="419"/>
                </a:lnTo>
                <a:lnTo>
                  <a:pt x="595" y="403"/>
                </a:lnTo>
                <a:lnTo>
                  <a:pt x="597" y="387"/>
                </a:lnTo>
                <a:lnTo>
                  <a:pt x="598" y="372"/>
                </a:lnTo>
                <a:lnTo>
                  <a:pt x="600" y="356"/>
                </a:lnTo>
                <a:lnTo>
                  <a:pt x="601" y="342"/>
                </a:lnTo>
                <a:lnTo>
                  <a:pt x="602" y="310"/>
                </a:lnTo>
                <a:lnTo>
                  <a:pt x="602" y="295"/>
                </a:lnTo>
                <a:lnTo>
                  <a:pt x="604" y="272"/>
                </a:lnTo>
                <a:lnTo>
                  <a:pt x="605" y="247"/>
                </a:lnTo>
                <a:lnTo>
                  <a:pt x="607" y="233"/>
                </a:lnTo>
                <a:lnTo>
                  <a:pt x="608" y="209"/>
                </a:lnTo>
                <a:lnTo>
                  <a:pt x="610" y="186"/>
                </a:lnTo>
                <a:lnTo>
                  <a:pt x="611" y="170"/>
                </a:lnTo>
                <a:lnTo>
                  <a:pt x="612" y="139"/>
                </a:lnTo>
                <a:lnTo>
                  <a:pt x="614" y="125"/>
                </a:lnTo>
                <a:lnTo>
                  <a:pt x="615" y="109"/>
                </a:lnTo>
                <a:lnTo>
                  <a:pt x="617" y="93"/>
                </a:lnTo>
                <a:lnTo>
                  <a:pt x="618" y="70"/>
                </a:lnTo>
                <a:lnTo>
                  <a:pt x="620" y="62"/>
                </a:lnTo>
                <a:lnTo>
                  <a:pt x="620" y="46"/>
                </a:lnTo>
                <a:lnTo>
                  <a:pt x="621" y="30"/>
                </a:lnTo>
                <a:lnTo>
                  <a:pt x="622" y="23"/>
                </a:lnTo>
                <a:lnTo>
                  <a:pt x="624" y="23"/>
                </a:lnTo>
                <a:lnTo>
                  <a:pt x="625" y="16"/>
                </a:lnTo>
                <a:lnTo>
                  <a:pt x="627" y="7"/>
                </a:lnTo>
                <a:lnTo>
                  <a:pt x="628" y="7"/>
                </a:lnTo>
                <a:lnTo>
                  <a:pt x="630" y="0"/>
                </a:lnTo>
                <a:lnTo>
                  <a:pt x="631" y="0"/>
                </a:lnTo>
                <a:lnTo>
                  <a:pt x="632" y="7"/>
                </a:lnTo>
                <a:lnTo>
                  <a:pt x="634" y="0"/>
                </a:lnTo>
                <a:lnTo>
                  <a:pt x="635" y="7"/>
                </a:lnTo>
                <a:lnTo>
                  <a:pt x="637" y="16"/>
                </a:lnTo>
                <a:lnTo>
                  <a:pt x="637" y="23"/>
                </a:lnTo>
                <a:lnTo>
                  <a:pt x="638" y="30"/>
                </a:lnTo>
                <a:lnTo>
                  <a:pt x="640" y="39"/>
                </a:lnTo>
                <a:lnTo>
                  <a:pt x="641" y="46"/>
                </a:lnTo>
                <a:lnTo>
                  <a:pt x="642" y="62"/>
                </a:lnTo>
                <a:lnTo>
                  <a:pt x="644" y="77"/>
                </a:lnTo>
                <a:lnTo>
                  <a:pt x="645" y="93"/>
                </a:lnTo>
                <a:lnTo>
                  <a:pt x="647" y="109"/>
                </a:lnTo>
                <a:lnTo>
                  <a:pt x="648" y="116"/>
                </a:lnTo>
                <a:lnTo>
                  <a:pt x="650" y="139"/>
                </a:lnTo>
                <a:lnTo>
                  <a:pt x="651" y="163"/>
                </a:lnTo>
                <a:lnTo>
                  <a:pt x="652" y="179"/>
                </a:lnTo>
                <a:lnTo>
                  <a:pt x="654" y="202"/>
                </a:lnTo>
                <a:lnTo>
                  <a:pt x="654" y="225"/>
                </a:lnTo>
                <a:lnTo>
                  <a:pt x="655" y="247"/>
                </a:lnTo>
                <a:lnTo>
                  <a:pt x="657" y="263"/>
                </a:lnTo>
                <a:lnTo>
                  <a:pt x="658" y="287"/>
                </a:lnTo>
                <a:lnTo>
                  <a:pt x="660" y="310"/>
                </a:lnTo>
                <a:lnTo>
                  <a:pt x="661" y="326"/>
                </a:lnTo>
                <a:lnTo>
                  <a:pt x="662" y="349"/>
                </a:lnTo>
                <a:lnTo>
                  <a:pt x="664" y="365"/>
                </a:lnTo>
                <a:lnTo>
                  <a:pt x="665" y="387"/>
                </a:lnTo>
                <a:lnTo>
                  <a:pt x="667" y="403"/>
                </a:lnTo>
                <a:lnTo>
                  <a:pt x="668" y="419"/>
                </a:lnTo>
              </a:path>
            </a:pathLst>
          </a:custGeom>
          <a:noFill/>
          <a:ln w="1905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6534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3338513"/>
            <a:ext cx="24130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35" name="Text Box 39"/>
          <p:cNvSpPr txBox="1">
            <a:spLocks noChangeArrowheads="1"/>
          </p:cNvSpPr>
          <p:nvPr/>
        </p:nvSpPr>
        <p:spPr bwMode="auto">
          <a:xfrm>
            <a:off x="8913813" y="2259014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5707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 flipH="1">
            <a:off x="1135063" y="1103314"/>
            <a:ext cx="9485313" cy="2581275"/>
            <a:chOff x="1726" y="0"/>
            <a:chExt cx="6749" cy="2809"/>
          </a:xfrm>
        </p:grpSpPr>
        <p:pic>
          <p:nvPicPr>
            <p:cNvPr id="107523" name="Picture 3" descr="logo_die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0"/>
              <a:ext cx="6749" cy="2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524" name="Rectangle 4"/>
            <p:cNvSpPr>
              <a:spLocks noChangeArrowheads="1"/>
            </p:cNvSpPr>
            <p:nvPr/>
          </p:nvSpPr>
          <p:spPr bwMode="auto">
            <a:xfrm>
              <a:off x="4872" y="912"/>
              <a:ext cx="3564" cy="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525" name="Group 5"/>
          <p:cNvGrpSpPr>
            <a:grpSpLocks/>
          </p:cNvGrpSpPr>
          <p:nvPr/>
        </p:nvGrpSpPr>
        <p:grpSpPr bwMode="auto">
          <a:xfrm>
            <a:off x="5494339" y="1781175"/>
            <a:ext cx="1112837" cy="4584700"/>
            <a:chOff x="2320" y="845"/>
            <a:chExt cx="1592" cy="3262"/>
          </a:xfrm>
        </p:grpSpPr>
        <p:grpSp>
          <p:nvGrpSpPr>
            <p:cNvPr id="107526" name="Group 6"/>
            <p:cNvGrpSpPr>
              <a:grpSpLocks/>
            </p:cNvGrpSpPr>
            <p:nvPr/>
          </p:nvGrpSpPr>
          <p:grpSpPr bwMode="auto">
            <a:xfrm>
              <a:off x="2320" y="1020"/>
              <a:ext cx="1592" cy="3087"/>
              <a:chOff x="2320" y="432"/>
              <a:chExt cx="1592" cy="3087"/>
            </a:xfrm>
          </p:grpSpPr>
          <p:sp>
            <p:nvSpPr>
              <p:cNvPr id="107527" name="Freeform 7"/>
              <p:cNvSpPr>
                <a:spLocks/>
              </p:cNvSpPr>
              <p:nvPr/>
            </p:nvSpPr>
            <p:spPr bwMode="auto">
              <a:xfrm>
                <a:off x="2320" y="432"/>
                <a:ext cx="776" cy="3079"/>
              </a:xfrm>
              <a:custGeom>
                <a:avLst/>
                <a:gdLst>
                  <a:gd name="T0" fmla="*/ 776 w 776"/>
                  <a:gd name="T1" fmla="*/ 0 h 3079"/>
                  <a:gd name="T2" fmla="*/ 720 w 776"/>
                  <a:gd name="T3" fmla="*/ 2792 h 3079"/>
                  <a:gd name="T4" fmla="*/ 640 w 776"/>
                  <a:gd name="T5" fmla="*/ 1720 h 3079"/>
                  <a:gd name="T6" fmla="*/ 608 w 776"/>
                  <a:gd name="T7" fmla="*/ 816 h 3079"/>
                  <a:gd name="T8" fmla="*/ 536 w 776"/>
                  <a:gd name="T9" fmla="*/ 1632 h 3079"/>
                  <a:gd name="T10" fmla="*/ 512 w 776"/>
                  <a:gd name="T11" fmla="*/ 2144 h 3079"/>
                  <a:gd name="T12" fmla="*/ 496 w 776"/>
                  <a:gd name="T13" fmla="*/ 2296 h 3079"/>
                  <a:gd name="T14" fmla="*/ 440 w 776"/>
                  <a:gd name="T15" fmla="*/ 1792 h 3079"/>
                  <a:gd name="T16" fmla="*/ 416 w 776"/>
                  <a:gd name="T17" fmla="*/ 1576 h 3079"/>
                  <a:gd name="T18" fmla="*/ 384 w 776"/>
                  <a:gd name="T19" fmla="*/ 1472 h 3079"/>
                  <a:gd name="T20" fmla="*/ 368 w 776"/>
                  <a:gd name="T21" fmla="*/ 1520 h 3079"/>
                  <a:gd name="T22" fmla="*/ 344 w 776"/>
                  <a:gd name="T23" fmla="*/ 1648 h 3079"/>
                  <a:gd name="T24" fmla="*/ 288 w 776"/>
                  <a:gd name="T25" fmla="*/ 1776 h 3079"/>
                  <a:gd name="T26" fmla="*/ 224 w 776"/>
                  <a:gd name="T27" fmla="*/ 1696 h 3079"/>
                  <a:gd name="T28" fmla="*/ 176 w 776"/>
                  <a:gd name="T29" fmla="*/ 1688 h 3079"/>
                  <a:gd name="T30" fmla="*/ 152 w 776"/>
                  <a:gd name="T31" fmla="*/ 1728 h 3079"/>
                  <a:gd name="T32" fmla="*/ 72 w 776"/>
                  <a:gd name="T33" fmla="*/ 1744 h 3079"/>
                  <a:gd name="T34" fmla="*/ 0 w 776"/>
                  <a:gd name="T35" fmla="*/ 1728 h 3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6" h="3079">
                    <a:moveTo>
                      <a:pt x="776" y="0"/>
                    </a:moveTo>
                    <a:cubicBezTo>
                      <a:pt x="759" y="1252"/>
                      <a:pt x="743" y="2505"/>
                      <a:pt x="720" y="2792"/>
                    </a:cubicBezTo>
                    <a:cubicBezTo>
                      <a:pt x="697" y="3079"/>
                      <a:pt x="659" y="2049"/>
                      <a:pt x="640" y="1720"/>
                    </a:cubicBezTo>
                    <a:cubicBezTo>
                      <a:pt x="621" y="1391"/>
                      <a:pt x="625" y="831"/>
                      <a:pt x="608" y="816"/>
                    </a:cubicBezTo>
                    <a:cubicBezTo>
                      <a:pt x="591" y="801"/>
                      <a:pt x="552" y="1411"/>
                      <a:pt x="536" y="1632"/>
                    </a:cubicBezTo>
                    <a:cubicBezTo>
                      <a:pt x="520" y="1853"/>
                      <a:pt x="519" y="2033"/>
                      <a:pt x="512" y="2144"/>
                    </a:cubicBezTo>
                    <a:cubicBezTo>
                      <a:pt x="505" y="2255"/>
                      <a:pt x="508" y="2355"/>
                      <a:pt x="496" y="2296"/>
                    </a:cubicBezTo>
                    <a:cubicBezTo>
                      <a:pt x="484" y="2237"/>
                      <a:pt x="453" y="1912"/>
                      <a:pt x="440" y="1792"/>
                    </a:cubicBezTo>
                    <a:cubicBezTo>
                      <a:pt x="427" y="1672"/>
                      <a:pt x="425" y="1629"/>
                      <a:pt x="416" y="1576"/>
                    </a:cubicBezTo>
                    <a:cubicBezTo>
                      <a:pt x="407" y="1523"/>
                      <a:pt x="392" y="1481"/>
                      <a:pt x="384" y="1472"/>
                    </a:cubicBezTo>
                    <a:cubicBezTo>
                      <a:pt x="376" y="1463"/>
                      <a:pt x="375" y="1491"/>
                      <a:pt x="368" y="1520"/>
                    </a:cubicBezTo>
                    <a:cubicBezTo>
                      <a:pt x="361" y="1549"/>
                      <a:pt x="357" y="1605"/>
                      <a:pt x="344" y="1648"/>
                    </a:cubicBezTo>
                    <a:cubicBezTo>
                      <a:pt x="331" y="1691"/>
                      <a:pt x="308" y="1768"/>
                      <a:pt x="288" y="1776"/>
                    </a:cubicBezTo>
                    <a:cubicBezTo>
                      <a:pt x="268" y="1784"/>
                      <a:pt x="243" y="1711"/>
                      <a:pt x="224" y="1696"/>
                    </a:cubicBezTo>
                    <a:cubicBezTo>
                      <a:pt x="205" y="1681"/>
                      <a:pt x="188" y="1683"/>
                      <a:pt x="176" y="1688"/>
                    </a:cubicBezTo>
                    <a:cubicBezTo>
                      <a:pt x="164" y="1693"/>
                      <a:pt x="169" y="1719"/>
                      <a:pt x="152" y="1728"/>
                    </a:cubicBezTo>
                    <a:cubicBezTo>
                      <a:pt x="135" y="1737"/>
                      <a:pt x="97" y="1744"/>
                      <a:pt x="72" y="1744"/>
                    </a:cubicBezTo>
                    <a:cubicBezTo>
                      <a:pt x="47" y="1744"/>
                      <a:pt x="23" y="1736"/>
                      <a:pt x="0" y="1728"/>
                    </a:cubicBezTo>
                  </a:path>
                </a:pathLst>
              </a:custGeom>
              <a:noFill/>
              <a:ln w="25400" cmpd="sng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28" name="Freeform 8"/>
              <p:cNvSpPr>
                <a:spLocks/>
              </p:cNvSpPr>
              <p:nvPr/>
            </p:nvSpPr>
            <p:spPr bwMode="auto">
              <a:xfrm flipH="1">
                <a:off x="3136" y="440"/>
                <a:ext cx="776" cy="3079"/>
              </a:xfrm>
              <a:custGeom>
                <a:avLst/>
                <a:gdLst>
                  <a:gd name="T0" fmla="*/ 776 w 776"/>
                  <a:gd name="T1" fmla="*/ 0 h 3079"/>
                  <a:gd name="T2" fmla="*/ 720 w 776"/>
                  <a:gd name="T3" fmla="*/ 2792 h 3079"/>
                  <a:gd name="T4" fmla="*/ 640 w 776"/>
                  <a:gd name="T5" fmla="*/ 1720 h 3079"/>
                  <a:gd name="T6" fmla="*/ 608 w 776"/>
                  <a:gd name="T7" fmla="*/ 816 h 3079"/>
                  <a:gd name="T8" fmla="*/ 536 w 776"/>
                  <a:gd name="T9" fmla="*/ 1632 h 3079"/>
                  <a:gd name="T10" fmla="*/ 512 w 776"/>
                  <a:gd name="T11" fmla="*/ 2144 h 3079"/>
                  <a:gd name="T12" fmla="*/ 496 w 776"/>
                  <a:gd name="T13" fmla="*/ 2296 h 3079"/>
                  <a:gd name="T14" fmla="*/ 440 w 776"/>
                  <a:gd name="T15" fmla="*/ 1792 h 3079"/>
                  <a:gd name="T16" fmla="*/ 416 w 776"/>
                  <a:gd name="T17" fmla="*/ 1576 h 3079"/>
                  <a:gd name="T18" fmla="*/ 384 w 776"/>
                  <a:gd name="T19" fmla="*/ 1472 h 3079"/>
                  <a:gd name="T20" fmla="*/ 368 w 776"/>
                  <a:gd name="T21" fmla="*/ 1520 h 3079"/>
                  <a:gd name="T22" fmla="*/ 344 w 776"/>
                  <a:gd name="T23" fmla="*/ 1648 h 3079"/>
                  <a:gd name="T24" fmla="*/ 288 w 776"/>
                  <a:gd name="T25" fmla="*/ 1776 h 3079"/>
                  <a:gd name="T26" fmla="*/ 224 w 776"/>
                  <a:gd name="T27" fmla="*/ 1696 h 3079"/>
                  <a:gd name="T28" fmla="*/ 176 w 776"/>
                  <a:gd name="T29" fmla="*/ 1688 h 3079"/>
                  <a:gd name="T30" fmla="*/ 152 w 776"/>
                  <a:gd name="T31" fmla="*/ 1728 h 3079"/>
                  <a:gd name="T32" fmla="*/ 72 w 776"/>
                  <a:gd name="T33" fmla="*/ 1744 h 3079"/>
                  <a:gd name="T34" fmla="*/ 0 w 776"/>
                  <a:gd name="T35" fmla="*/ 1728 h 3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6" h="3079">
                    <a:moveTo>
                      <a:pt x="776" y="0"/>
                    </a:moveTo>
                    <a:cubicBezTo>
                      <a:pt x="759" y="1252"/>
                      <a:pt x="743" y="2505"/>
                      <a:pt x="720" y="2792"/>
                    </a:cubicBezTo>
                    <a:cubicBezTo>
                      <a:pt x="697" y="3079"/>
                      <a:pt x="659" y="2049"/>
                      <a:pt x="640" y="1720"/>
                    </a:cubicBezTo>
                    <a:cubicBezTo>
                      <a:pt x="621" y="1391"/>
                      <a:pt x="625" y="831"/>
                      <a:pt x="608" y="816"/>
                    </a:cubicBezTo>
                    <a:cubicBezTo>
                      <a:pt x="591" y="801"/>
                      <a:pt x="552" y="1411"/>
                      <a:pt x="536" y="1632"/>
                    </a:cubicBezTo>
                    <a:cubicBezTo>
                      <a:pt x="520" y="1853"/>
                      <a:pt x="519" y="2033"/>
                      <a:pt x="512" y="2144"/>
                    </a:cubicBezTo>
                    <a:cubicBezTo>
                      <a:pt x="505" y="2255"/>
                      <a:pt x="508" y="2355"/>
                      <a:pt x="496" y="2296"/>
                    </a:cubicBezTo>
                    <a:cubicBezTo>
                      <a:pt x="484" y="2237"/>
                      <a:pt x="453" y="1912"/>
                      <a:pt x="440" y="1792"/>
                    </a:cubicBezTo>
                    <a:cubicBezTo>
                      <a:pt x="427" y="1672"/>
                      <a:pt x="425" y="1629"/>
                      <a:pt x="416" y="1576"/>
                    </a:cubicBezTo>
                    <a:cubicBezTo>
                      <a:pt x="407" y="1523"/>
                      <a:pt x="392" y="1481"/>
                      <a:pt x="384" y="1472"/>
                    </a:cubicBezTo>
                    <a:cubicBezTo>
                      <a:pt x="376" y="1463"/>
                      <a:pt x="375" y="1491"/>
                      <a:pt x="368" y="1520"/>
                    </a:cubicBezTo>
                    <a:cubicBezTo>
                      <a:pt x="361" y="1549"/>
                      <a:pt x="357" y="1605"/>
                      <a:pt x="344" y="1648"/>
                    </a:cubicBezTo>
                    <a:cubicBezTo>
                      <a:pt x="331" y="1691"/>
                      <a:pt x="308" y="1768"/>
                      <a:pt x="288" y="1776"/>
                    </a:cubicBezTo>
                    <a:cubicBezTo>
                      <a:pt x="268" y="1784"/>
                      <a:pt x="243" y="1711"/>
                      <a:pt x="224" y="1696"/>
                    </a:cubicBezTo>
                    <a:cubicBezTo>
                      <a:pt x="205" y="1681"/>
                      <a:pt x="188" y="1683"/>
                      <a:pt x="176" y="1688"/>
                    </a:cubicBezTo>
                    <a:cubicBezTo>
                      <a:pt x="164" y="1693"/>
                      <a:pt x="169" y="1719"/>
                      <a:pt x="152" y="1728"/>
                    </a:cubicBezTo>
                    <a:cubicBezTo>
                      <a:pt x="135" y="1737"/>
                      <a:pt x="97" y="1744"/>
                      <a:pt x="72" y="1744"/>
                    </a:cubicBezTo>
                    <a:cubicBezTo>
                      <a:pt x="47" y="1744"/>
                      <a:pt x="23" y="1736"/>
                      <a:pt x="0" y="1728"/>
                    </a:cubicBezTo>
                  </a:path>
                </a:pathLst>
              </a:custGeom>
              <a:noFill/>
              <a:ln w="25400" cmpd="sng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529" name="Freeform 9"/>
            <p:cNvSpPr>
              <a:spLocks/>
            </p:cNvSpPr>
            <p:nvPr/>
          </p:nvSpPr>
          <p:spPr bwMode="auto">
            <a:xfrm>
              <a:off x="3094" y="845"/>
              <a:ext cx="43" cy="195"/>
            </a:xfrm>
            <a:custGeom>
              <a:avLst/>
              <a:gdLst>
                <a:gd name="T0" fmla="*/ 2 w 43"/>
                <a:gd name="T1" fmla="*/ 180 h 195"/>
                <a:gd name="T2" fmla="*/ 1 w 43"/>
                <a:gd name="T3" fmla="*/ 153 h 195"/>
                <a:gd name="T4" fmla="*/ 5 w 43"/>
                <a:gd name="T5" fmla="*/ 58 h 195"/>
                <a:gd name="T6" fmla="*/ 10 w 43"/>
                <a:gd name="T7" fmla="*/ 18 h 195"/>
                <a:gd name="T8" fmla="*/ 22 w 43"/>
                <a:gd name="T9" fmla="*/ 1 h 195"/>
                <a:gd name="T10" fmla="*/ 32 w 43"/>
                <a:gd name="T11" fmla="*/ 25 h 195"/>
                <a:gd name="T12" fmla="*/ 37 w 43"/>
                <a:gd name="T13" fmla="*/ 67 h 195"/>
                <a:gd name="T14" fmla="*/ 43 w 43"/>
                <a:gd name="T1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95">
                  <a:moveTo>
                    <a:pt x="2" y="180"/>
                  </a:moveTo>
                  <a:cubicBezTo>
                    <a:pt x="1" y="176"/>
                    <a:pt x="0" y="173"/>
                    <a:pt x="1" y="153"/>
                  </a:cubicBezTo>
                  <a:cubicBezTo>
                    <a:pt x="2" y="133"/>
                    <a:pt x="4" y="80"/>
                    <a:pt x="5" y="58"/>
                  </a:cubicBezTo>
                  <a:cubicBezTo>
                    <a:pt x="6" y="36"/>
                    <a:pt x="7" y="27"/>
                    <a:pt x="10" y="18"/>
                  </a:cubicBezTo>
                  <a:cubicBezTo>
                    <a:pt x="13" y="9"/>
                    <a:pt x="18" y="0"/>
                    <a:pt x="22" y="1"/>
                  </a:cubicBezTo>
                  <a:cubicBezTo>
                    <a:pt x="26" y="2"/>
                    <a:pt x="30" y="14"/>
                    <a:pt x="32" y="25"/>
                  </a:cubicBezTo>
                  <a:cubicBezTo>
                    <a:pt x="34" y="36"/>
                    <a:pt x="35" y="39"/>
                    <a:pt x="37" y="67"/>
                  </a:cubicBezTo>
                  <a:cubicBezTo>
                    <a:pt x="39" y="95"/>
                    <a:pt x="41" y="145"/>
                    <a:pt x="43" y="195"/>
                  </a:cubicBezTo>
                </a:path>
              </a:pathLst>
            </a:custGeom>
            <a:noFill/>
            <a:ln w="25400" cmpd="sng">
              <a:solidFill>
                <a:srgbClr val="00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30" name="Line 10"/>
          <p:cNvSpPr>
            <a:spLocks noChangeShapeType="1"/>
          </p:cNvSpPr>
          <p:nvPr/>
        </p:nvSpPr>
        <p:spPr bwMode="auto">
          <a:xfrm flipH="1">
            <a:off x="5054600" y="2419350"/>
            <a:ext cx="53800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4813300" y="2651125"/>
            <a:ext cx="5950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8413750" y="1050925"/>
            <a:ext cx="1588" cy="1385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6721476" y="850901"/>
            <a:ext cx="1383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Times New Roman" panose="02020603050405020304" pitchFamily="18" charset="0"/>
              </a:rPr>
              <a:t>Electric field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amplitude</a:t>
            </a:r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 flipH="1">
            <a:off x="5702301" y="2401889"/>
            <a:ext cx="2708275" cy="23701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 flipH="1">
            <a:off x="4683125" y="4459288"/>
            <a:ext cx="4216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 flipH="1">
            <a:off x="5359400" y="2368550"/>
            <a:ext cx="3951288" cy="28654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 flipH="1">
            <a:off x="4292600" y="2330450"/>
            <a:ext cx="3289300" cy="34813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4168776" y="5807076"/>
            <a:ext cx="788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Times New Roman" panose="02020603050405020304" pitchFamily="18" charset="0"/>
              </a:rPr>
              <a:t>z = v</a:t>
            </a:r>
            <a:r>
              <a:rPr lang="en-US" altLang="en-US" baseline="-25000">
                <a:cs typeface="Times New Roman" panose="02020603050405020304" pitchFamily="18" charset="0"/>
              </a:rPr>
              <a:t>1</a:t>
            </a:r>
            <a:r>
              <a:rPr lang="en-US" altLang="en-US">
                <a:cs typeface="Times New Roman" panose="02020603050405020304" pitchFamily="18" charset="0"/>
              </a:rPr>
              <a:t>t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(fast)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7324726" y="3702051"/>
            <a:ext cx="788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Times New Roman" panose="02020603050405020304" pitchFamily="18" charset="0"/>
              </a:rPr>
              <a:t>z = v</a:t>
            </a:r>
            <a:r>
              <a:rPr lang="en-US" altLang="en-US" baseline="-25000">
                <a:cs typeface="Times New Roman" panose="02020603050405020304" pitchFamily="18" charset="0"/>
              </a:rPr>
              <a:t>2</a:t>
            </a:r>
            <a:r>
              <a:rPr lang="en-US" altLang="en-US">
                <a:cs typeface="Times New Roman" panose="02020603050405020304" pitchFamily="18" charset="0"/>
              </a:rPr>
              <a:t>t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(slow)</a:t>
            </a:r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1524001" y="273051"/>
            <a:ext cx="5643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99"/>
                </a:solidFill>
              </a:rPr>
              <a:t>A purely dispersive mechanism, creates the soliton</a:t>
            </a:r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2870201" y="1222375"/>
            <a:ext cx="657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(b)</a:t>
            </a:r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1695450" y="2060575"/>
            <a:ext cx="20249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cs typeface="Times New Roman" panose="02020603050405020304" pitchFamily="18" charset="0"/>
              </a:rPr>
              <a:t>Upchirped pulse in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Negative dispersion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medium</a:t>
            </a:r>
          </a:p>
        </p:txBody>
      </p:sp>
    </p:spTree>
    <p:extLst>
      <p:ext uri="{BB962C8B-B14F-4D97-AF65-F5344CB8AC3E}">
        <p14:creationId xmlns:p14="http://schemas.microsoft.com/office/powerpoint/2010/main" val="42260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1706563"/>
            <a:ext cx="5049837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6427788" y="1130300"/>
            <a:ext cx="5240337" cy="5078413"/>
            <a:chOff x="4049" y="712"/>
            <a:chExt cx="3301" cy="3199"/>
          </a:xfrm>
        </p:grpSpPr>
        <p:pic>
          <p:nvPicPr>
            <p:cNvPr id="17409" name="Picture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49" y="712"/>
              <a:ext cx="3301" cy="3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4272" y="998"/>
              <a:ext cx="317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4659314" y="228601"/>
            <a:ext cx="2903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PHASE MODULATION</a:t>
            </a:r>
            <a:endParaRPr lang="fr-FR" altLang="en-US" sz="2000" b="1"/>
          </a:p>
        </p:txBody>
      </p:sp>
      <p:pic>
        <p:nvPicPr>
          <p:cNvPr id="11059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762001"/>
            <a:ext cx="4572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762000"/>
            <a:ext cx="1058862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762000"/>
            <a:ext cx="4572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3973513" y="152400"/>
            <a:ext cx="4267200" cy="1905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5802313" y="609600"/>
            <a:ext cx="6096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4811713" y="1143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6564313" y="1143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60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1387476"/>
            <a:ext cx="3429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0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2230439"/>
            <a:ext cx="4572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4811713" y="2341563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60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4" y="2228851"/>
            <a:ext cx="19970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06" name="Arc 14"/>
          <p:cNvSpPr>
            <a:spLocks/>
          </p:cNvSpPr>
          <p:nvPr/>
        </p:nvSpPr>
        <p:spPr bwMode="auto">
          <a:xfrm flipH="1">
            <a:off x="3040063" y="838200"/>
            <a:ext cx="9144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Arc 15"/>
          <p:cNvSpPr>
            <a:spLocks/>
          </p:cNvSpPr>
          <p:nvPr/>
        </p:nvSpPr>
        <p:spPr bwMode="auto">
          <a:xfrm>
            <a:off x="8240713" y="762000"/>
            <a:ext cx="9144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Arc 16"/>
          <p:cNvSpPr>
            <a:spLocks/>
          </p:cNvSpPr>
          <p:nvPr/>
        </p:nvSpPr>
        <p:spPr bwMode="auto">
          <a:xfrm flipH="1">
            <a:off x="3481388" y="2381250"/>
            <a:ext cx="3048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Arc 17"/>
          <p:cNvSpPr>
            <a:spLocks/>
          </p:cNvSpPr>
          <p:nvPr/>
        </p:nvSpPr>
        <p:spPr bwMode="auto">
          <a:xfrm>
            <a:off x="8281988" y="2460625"/>
            <a:ext cx="3048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0610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3124201"/>
            <a:ext cx="3849688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11" name="Rectangle 19"/>
          <p:cNvSpPr>
            <a:spLocks noChangeArrowheads="1"/>
          </p:cNvSpPr>
          <p:nvPr/>
        </p:nvSpPr>
        <p:spPr bwMode="auto">
          <a:xfrm>
            <a:off x="4011613" y="3028950"/>
            <a:ext cx="4114800" cy="76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5218113" y="4762501"/>
            <a:ext cx="173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DISPERSION</a:t>
            </a:r>
            <a:endParaRPr lang="fr-FR" altLang="en-US" sz="2000" b="1"/>
          </a:p>
        </p:txBody>
      </p:sp>
      <p:pic>
        <p:nvPicPr>
          <p:cNvPr id="11061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5367338"/>
            <a:ext cx="5778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1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1" y="5292725"/>
            <a:ext cx="1274763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15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5372100"/>
            <a:ext cx="4572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16" name="Rectangle 24"/>
          <p:cNvSpPr>
            <a:spLocks noChangeArrowheads="1"/>
          </p:cNvSpPr>
          <p:nvPr/>
        </p:nvSpPr>
        <p:spPr bwMode="auto">
          <a:xfrm>
            <a:off x="5783263" y="5219700"/>
            <a:ext cx="6096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0617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4" y="5976939"/>
            <a:ext cx="37734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18" name="Line 26"/>
          <p:cNvSpPr>
            <a:spLocks noChangeShapeType="1"/>
          </p:cNvSpPr>
          <p:nvPr/>
        </p:nvSpPr>
        <p:spPr bwMode="auto">
          <a:xfrm flipH="1">
            <a:off x="4868863" y="57531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9" name="Line 27"/>
          <p:cNvSpPr>
            <a:spLocks noChangeShapeType="1"/>
          </p:cNvSpPr>
          <p:nvPr/>
        </p:nvSpPr>
        <p:spPr bwMode="auto">
          <a:xfrm flipH="1">
            <a:off x="6545263" y="57531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auto">
          <a:xfrm>
            <a:off x="3802063" y="4762500"/>
            <a:ext cx="4572000" cy="1828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Arc 29"/>
          <p:cNvSpPr>
            <a:spLocks/>
          </p:cNvSpPr>
          <p:nvPr/>
        </p:nvSpPr>
        <p:spPr bwMode="auto">
          <a:xfrm flipH="1" flipV="1">
            <a:off x="3040063" y="5372100"/>
            <a:ext cx="7620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22" name="Arc 30"/>
          <p:cNvSpPr>
            <a:spLocks/>
          </p:cNvSpPr>
          <p:nvPr/>
        </p:nvSpPr>
        <p:spPr bwMode="auto">
          <a:xfrm flipV="1">
            <a:off x="8393113" y="5216525"/>
            <a:ext cx="7620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0623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268788"/>
            <a:ext cx="224948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624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4344988"/>
            <a:ext cx="57785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25" name="Line 33"/>
          <p:cNvSpPr>
            <a:spLocks noChangeShapeType="1"/>
          </p:cNvSpPr>
          <p:nvPr/>
        </p:nvSpPr>
        <p:spPr bwMode="auto">
          <a:xfrm flipH="1">
            <a:off x="6430963" y="43815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6" name="Arc 34"/>
          <p:cNvSpPr>
            <a:spLocks/>
          </p:cNvSpPr>
          <p:nvPr/>
        </p:nvSpPr>
        <p:spPr bwMode="auto">
          <a:xfrm flipH="1" flipV="1">
            <a:off x="3478213" y="4171950"/>
            <a:ext cx="3048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27" name="Arc 35"/>
          <p:cNvSpPr>
            <a:spLocks/>
          </p:cNvSpPr>
          <p:nvPr/>
        </p:nvSpPr>
        <p:spPr bwMode="auto">
          <a:xfrm flipV="1">
            <a:off x="8281988" y="4308475"/>
            <a:ext cx="304800" cy="152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28" name="Line 36"/>
          <p:cNvSpPr>
            <a:spLocks noChangeShapeType="1"/>
          </p:cNvSpPr>
          <p:nvPr/>
        </p:nvSpPr>
        <p:spPr bwMode="auto">
          <a:xfrm flipV="1">
            <a:off x="3478213" y="2517776"/>
            <a:ext cx="0" cy="1668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9" name="Line 37"/>
          <p:cNvSpPr>
            <a:spLocks noChangeShapeType="1"/>
          </p:cNvSpPr>
          <p:nvPr/>
        </p:nvSpPr>
        <p:spPr bwMode="auto">
          <a:xfrm flipV="1">
            <a:off x="3040063" y="1208089"/>
            <a:ext cx="0" cy="41798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30" name="Line 38"/>
          <p:cNvSpPr>
            <a:spLocks noChangeShapeType="1"/>
          </p:cNvSpPr>
          <p:nvPr/>
        </p:nvSpPr>
        <p:spPr bwMode="auto">
          <a:xfrm flipV="1">
            <a:off x="8586788" y="2613026"/>
            <a:ext cx="0" cy="1719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31" name="Line 39"/>
          <p:cNvSpPr>
            <a:spLocks noChangeShapeType="1"/>
          </p:cNvSpPr>
          <p:nvPr/>
        </p:nvSpPr>
        <p:spPr bwMode="auto">
          <a:xfrm flipV="1">
            <a:off x="9155113" y="1143001"/>
            <a:ext cx="0" cy="4075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4011613" y="3028950"/>
            <a:ext cx="4114800" cy="762000"/>
            <a:chOff x="1567" y="1908"/>
            <a:chExt cx="2592" cy="480"/>
          </a:xfrm>
        </p:grpSpPr>
        <p:pic>
          <p:nvPicPr>
            <p:cNvPr id="111619" name="Picture 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" y="1968"/>
              <a:ext cx="2425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1620" name="Rectangle 4"/>
            <p:cNvSpPr>
              <a:spLocks noChangeArrowheads="1"/>
            </p:cNvSpPr>
            <p:nvPr/>
          </p:nvSpPr>
          <p:spPr bwMode="auto">
            <a:xfrm>
              <a:off x="1567" y="1908"/>
              <a:ext cx="2592" cy="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766888" y="90489"/>
            <a:ext cx="3281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Equation in the retarded frame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274888" y="1839914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000"/>
          </a:p>
        </p:txBody>
      </p:sp>
      <p:grpSp>
        <p:nvGrpSpPr>
          <p:cNvPr id="111623" name="Group 7"/>
          <p:cNvGrpSpPr>
            <a:grpSpLocks/>
          </p:cNvGrpSpPr>
          <p:nvPr/>
        </p:nvGrpSpPr>
        <p:grpSpPr bwMode="auto">
          <a:xfrm>
            <a:off x="1935164" y="1968501"/>
            <a:ext cx="3544887" cy="735013"/>
            <a:chOff x="473" y="1240"/>
            <a:chExt cx="2233" cy="463"/>
          </a:xfrm>
        </p:grpSpPr>
        <p:sp>
          <p:nvSpPr>
            <p:cNvPr id="111624" name="Text Box 8"/>
            <p:cNvSpPr txBox="1">
              <a:spLocks noChangeArrowheads="1"/>
            </p:cNvSpPr>
            <p:nvPr/>
          </p:nvSpPr>
          <p:spPr bwMode="auto">
            <a:xfrm>
              <a:off x="473" y="1315"/>
              <a:ext cx="14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Characteristic field: </a:t>
              </a:r>
            </a:p>
          </p:txBody>
        </p:sp>
        <p:pic>
          <p:nvPicPr>
            <p:cNvPr id="111625" name="Picture 2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" y="1240"/>
              <a:ext cx="849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1626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398589"/>
            <a:ext cx="3429000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7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333501"/>
            <a:ext cx="2286000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1628" name="Group 12"/>
          <p:cNvGrpSpPr>
            <a:grpSpLocks/>
          </p:cNvGrpSpPr>
          <p:nvPr/>
        </p:nvGrpSpPr>
        <p:grpSpPr bwMode="auto">
          <a:xfrm>
            <a:off x="6453188" y="1952626"/>
            <a:ext cx="3535362" cy="638175"/>
            <a:chOff x="3105" y="1230"/>
            <a:chExt cx="2227" cy="402"/>
          </a:xfrm>
        </p:grpSpPr>
        <p:sp>
          <p:nvSpPr>
            <p:cNvPr id="111629" name="Text Box 13"/>
            <p:cNvSpPr txBox="1">
              <a:spLocks noChangeArrowheads="1"/>
            </p:cNvSpPr>
            <p:nvPr/>
          </p:nvSpPr>
          <p:spPr bwMode="auto">
            <a:xfrm>
              <a:off x="3105" y="1333"/>
              <a:ext cx="14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Characteristic time: </a:t>
              </a:r>
            </a:p>
          </p:txBody>
        </p:sp>
        <p:pic>
          <p:nvPicPr>
            <p:cNvPr id="111630" name="Picture 1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" y="1230"/>
              <a:ext cx="804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1631" name="Group 15"/>
          <p:cNvGrpSpPr>
            <a:grpSpLocks/>
          </p:cNvGrpSpPr>
          <p:nvPr/>
        </p:nvGrpSpPr>
        <p:grpSpPr bwMode="auto">
          <a:xfrm>
            <a:off x="5722939" y="522289"/>
            <a:ext cx="3667125" cy="700087"/>
            <a:chOff x="820" y="3487"/>
            <a:chExt cx="2310" cy="441"/>
          </a:xfrm>
        </p:grpSpPr>
        <p:pic>
          <p:nvPicPr>
            <p:cNvPr id="111632" name="Picture 1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" y="3487"/>
              <a:ext cx="793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1633" name="Text Box 17"/>
            <p:cNvSpPr txBox="1">
              <a:spLocks noChangeArrowheads="1"/>
            </p:cNvSpPr>
            <p:nvPr/>
          </p:nvSpPr>
          <p:spPr bwMode="auto">
            <a:xfrm>
              <a:off x="820" y="3566"/>
              <a:ext cx="14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Normalized distance:</a:t>
              </a:r>
            </a:p>
          </p:txBody>
        </p:sp>
      </p:grpSp>
      <p:grpSp>
        <p:nvGrpSpPr>
          <p:cNvPr id="111634" name="Group 18"/>
          <p:cNvGrpSpPr>
            <a:grpSpLocks/>
          </p:cNvGrpSpPr>
          <p:nvPr/>
        </p:nvGrpSpPr>
        <p:grpSpPr bwMode="auto">
          <a:xfrm>
            <a:off x="4356100" y="4000500"/>
            <a:ext cx="3378200" cy="863600"/>
            <a:chOff x="1784" y="2520"/>
            <a:chExt cx="2128" cy="544"/>
          </a:xfrm>
        </p:grpSpPr>
        <p:pic>
          <p:nvPicPr>
            <p:cNvPr id="111635" name="Picture 1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2590"/>
              <a:ext cx="1917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1636" name="Rectangle 20"/>
            <p:cNvSpPr>
              <a:spLocks noChangeArrowheads="1"/>
            </p:cNvSpPr>
            <p:nvPr/>
          </p:nvSpPr>
          <p:spPr bwMode="auto">
            <a:xfrm>
              <a:off x="1784" y="2520"/>
              <a:ext cx="2128" cy="544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1728789" y="5033964"/>
            <a:ext cx="4808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Solitons: solutions of the eigenvalue equation</a:t>
            </a:r>
          </a:p>
        </p:txBody>
      </p:sp>
      <p:pic>
        <p:nvPicPr>
          <p:cNvPr id="11163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6" y="4467226"/>
            <a:ext cx="1882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39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6" y="5640389"/>
            <a:ext cx="36099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8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5688 L 0.00139 -0.37827 " pathEditMode="relative" ptsTypes="AA">
                                      <p:cBhvr>
                                        <p:cTn id="6" dur="2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  <p:bldP spid="11163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889125" y="-1746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022476" y="1119189"/>
            <a:ext cx="6659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The resonators (laser cavity, microresonator) having dispersion,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2708275" y="1557339"/>
            <a:ext cx="732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How can the modes of the frequency comb be exactly equally spaced?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768726" y="6342063"/>
            <a:ext cx="4805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/>
              <a:t>J. Phys. B: At. Mol. Opt. Phys. </a:t>
            </a:r>
            <a:r>
              <a:rPr lang="en-US" altLang="en-US" sz="1600" b="1"/>
              <a:t>42 </a:t>
            </a:r>
            <a:r>
              <a:rPr lang="en-US" altLang="en-US" sz="1600"/>
              <a:t>(2009) 183001 (25pp)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1943100" y="2703513"/>
            <a:ext cx="792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b="1"/>
              <a:t>Procedure:</a:t>
            </a:r>
            <a:r>
              <a:rPr lang="en-US" altLang="en-US"/>
              <a:t>   1) write the quadratic spectral chirp coefficient induced by Kerr effect:</a:t>
            </a:r>
          </a:p>
        </p:txBody>
      </p:sp>
      <p:pic>
        <p:nvPicPr>
          <p:cNvPr id="9217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6" y="3144839"/>
            <a:ext cx="1751013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1524000" y="3884613"/>
            <a:ext cx="561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Multiply the chirped frequency spectrum by the dispersion:</a:t>
            </a:r>
          </a:p>
        </p:txBody>
      </p:sp>
      <p:pic>
        <p:nvPicPr>
          <p:cNvPr id="92172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3810001"/>
            <a:ext cx="174625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1870075" y="4456113"/>
            <a:ext cx="390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at each round-trip, to find the condition: </a:t>
            </a:r>
          </a:p>
        </p:txBody>
      </p:sp>
      <p:pic>
        <p:nvPicPr>
          <p:cNvPr id="9217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492626"/>
            <a:ext cx="1493838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6321426" y="4473576"/>
            <a:ext cx="1858963" cy="6397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1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/>
      <p:bldP spid="92171" grpId="0"/>
      <p:bldP spid="9217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871663" y="501650"/>
            <a:ext cx="2407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  <a:ea typeface="ＭＳ Ｐゴシック" panose="020B0600070205080204" pitchFamily="34" charset="-128"/>
              </a:rPr>
              <a:t>Two related questions:</a:t>
            </a:r>
            <a:endParaRPr lang="fr-FR" altLang="en-US" b="1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679575" y="1450975"/>
            <a:ext cx="3330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As a pulse circulates in the cavity,</a:t>
            </a:r>
            <a:endParaRPr lang="fr-FR" altLang="en-US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565276" y="1927225"/>
            <a:ext cx="36471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does it evolve towards a steady state?</a:t>
            </a:r>
            <a:endParaRPr lang="fr-FR" altLang="en-US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556376" y="1298575"/>
            <a:ext cx="28969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Which mechanism makes the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6613526" y="1660525"/>
            <a:ext cx="30636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unequally spaced cavity modes</a:t>
            </a:r>
            <a:endParaRPr lang="fr-FR" altLang="en-US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7566025" y="2136775"/>
            <a:ext cx="1300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equidistant?</a:t>
            </a:r>
            <a:endParaRPr lang="fr-FR" altLang="en-US"/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1524000" y="3729039"/>
            <a:ext cx="522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1B0696"/>
                </a:solidFill>
              </a:rPr>
              <a:t>Evolution of a single pulse in an ``ideal'' cavity</a:t>
            </a:r>
            <a:endParaRPr lang="fr-FR" altLang="en-US" sz="2000" b="1">
              <a:solidFill>
                <a:srgbClr val="1B0696"/>
              </a:solidFill>
            </a:endParaRP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4057650" y="2760664"/>
            <a:ext cx="0" cy="85883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219" name="Group 11"/>
          <p:cNvGrpSpPr>
            <a:grpSpLocks/>
          </p:cNvGrpSpPr>
          <p:nvPr/>
        </p:nvGrpSpPr>
        <p:grpSpPr bwMode="auto">
          <a:xfrm>
            <a:off x="6689726" y="2552701"/>
            <a:ext cx="3732213" cy="1935163"/>
            <a:chOff x="3254" y="2460"/>
            <a:chExt cx="2351" cy="1219"/>
          </a:xfrm>
        </p:grpSpPr>
        <p:sp>
          <p:nvSpPr>
            <p:cNvPr id="94220" name="Text Box 12"/>
            <p:cNvSpPr txBox="1">
              <a:spLocks noChangeArrowheads="1"/>
            </p:cNvSpPr>
            <p:nvPr/>
          </p:nvSpPr>
          <p:spPr bwMode="auto">
            <a:xfrm>
              <a:off x="3326" y="3033"/>
              <a:ext cx="21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rgbClr val="1B0696"/>
                  </a:solidFill>
                </a:rPr>
                <a:t>How unequally spaced modes </a:t>
              </a:r>
            </a:p>
          </p:txBody>
        </p:sp>
        <p:sp>
          <p:nvSpPr>
            <p:cNvPr id="94221" name="Text Box 13"/>
            <p:cNvSpPr txBox="1">
              <a:spLocks noChangeArrowheads="1"/>
            </p:cNvSpPr>
            <p:nvPr/>
          </p:nvSpPr>
          <p:spPr bwMode="auto">
            <a:xfrm>
              <a:off x="3254" y="3429"/>
              <a:ext cx="23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solidFill>
                    <a:srgbClr val="1B0696"/>
                  </a:solidFill>
                </a:rPr>
                <a:t>lead to a perfect frequency comb</a:t>
              </a:r>
              <a:endParaRPr lang="fr-FR" altLang="en-US" sz="2000" b="1">
                <a:solidFill>
                  <a:srgbClr val="1B0696"/>
                </a:solidFill>
              </a:endParaRPr>
            </a:p>
          </p:txBody>
        </p:sp>
        <p:sp>
          <p:nvSpPr>
            <p:cNvPr id="94222" name="Line 14"/>
            <p:cNvSpPr>
              <a:spLocks noChangeShapeType="1"/>
            </p:cNvSpPr>
            <p:nvPr/>
          </p:nvSpPr>
          <p:spPr bwMode="auto">
            <a:xfrm>
              <a:off x="4320" y="2460"/>
              <a:ext cx="0" cy="50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2513013" y="4929189"/>
            <a:ext cx="2495550" cy="8588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4224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5105400"/>
            <a:ext cx="2303462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2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5808663"/>
            <a:ext cx="1493838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26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868863"/>
            <a:ext cx="19621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27" name="Rectangle 19"/>
          <p:cNvSpPr>
            <a:spLocks noChangeArrowheads="1"/>
          </p:cNvSpPr>
          <p:nvPr/>
        </p:nvSpPr>
        <p:spPr bwMode="auto">
          <a:xfrm>
            <a:off x="7351714" y="4699000"/>
            <a:ext cx="2105025" cy="565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7483476" y="5789613"/>
            <a:ext cx="1858963" cy="6397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9" name="Arc 21"/>
          <p:cNvSpPr>
            <a:spLocks/>
          </p:cNvSpPr>
          <p:nvPr/>
        </p:nvSpPr>
        <p:spPr bwMode="auto">
          <a:xfrm flipH="1" flipV="1">
            <a:off x="4017964" y="5995989"/>
            <a:ext cx="3125787" cy="3651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mpd="tri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5108575" y="5805489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SAME</a:t>
            </a:r>
            <a:endParaRPr lang="fr-FR" altLang="en-US" sz="2000"/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4327525" y="6415088"/>
            <a:ext cx="16129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CONDITION</a:t>
            </a:r>
            <a:endParaRPr lang="fr-FR" altLang="en-US" sz="2000"/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1984375" y="2419351"/>
            <a:ext cx="393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Balance phase modulation by Kerr effect</a:t>
            </a: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1889125" y="2895601"/>
            <a:ext cx="358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/>
              <a:t>and phase modulation   by dispersion</a:t>
            </a:r>
          </a:p>
        </p:txBody>
      </p:sp>
    </p:spTree>
    <p:extLst>
      <p:ext uri="{BB962C8B-B14F-4D97-AF65-F5344CB8AC3E}">
        <p14:creationId xmlns:p14="http://schemas.microsoft.com/office/powerpoint/2010/main" val="92158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0" grpId="0"/>
      <p:bldP spid="942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603375" y="223839"/>
            <a:ext cx="522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1B0696"/>
                </a:solidFill>
                <a:ea typeface="ＭＳ Ｐゴシック" panose="020B0600070205080204" pitchFamily="34" charset="-128"/>
              </a:rPr>
              <a:t>Evolution of a single pulse in an ``ideal'' cavity</a:t>
            </a:r>
            <a:endParaRPr lang="fr-FR" altLang="en-US" sz="2000">
              <a:ea typeface="ＭＳ Ｐゴシック" panose="020B0600070205080204" pitchFamily="34" charset="-128"/>
            </a:endParaRP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2078038" y="1614488"/>
            <a:ext cx="2887662" cy="1192212"/>
            <a:chOff x="349" y="1017"/>
            <a:chExt cx="1819" cy="751"/>
          </a:xfrm>
        </p:grpSpPr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>
              <a:off x="950" y="1017"/>
              <a:ext cx="8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ＭＳ Ｐゴシック" panose="020B0600070205080204" pitchFamily="34" charset="-128"/>
                </a:rPr>
                <a:t>Dispersion</a:t>
              </a:r>
              <a:endParaRPr lang="fr-FR" altLang="en-US" sz="2000">
                <a:ea typeface="ＭＳ Ｐゴシック" panose="020B0600070205080204" pitchFamily="34" charset="-128"/>
              </a:endParaRPr>
            </a:p>
          </p:txBody>
        </p:sp>
        <p:pic>
          <p:nvPicPr>
            <p:cNvPr id="45062" name="Picture 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" y="1346"/>
              <a:ext cx="1819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108325" y="3995739"/>
            <a:ext cx="1289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Kerr effect</a:t>
            </a:r>
            <a:endParaRPr lang="fr-FR" altLang="en-US" sz="2000">
              <a:ea typeface="ＭＳ Ｐゴシック" panose="020B0600070205080204" pitchFamily="34" charset="-128"/>
            </a:endParaRPr>
          </a:p>
        </p:txBody>
      </p:sp>
      <p:grpSp>
        <p:nvGrpSpPr>
          <p:cNvPr id="45065" name="Group 9"/>
          <p:cNvGrpSpPr>
            <a:grpSpLocks/>
          </p:cNvGrpSpPr>
          <p:nvPr/>
        </p:nvGrpSpPr>
        <p:grpSpPr bwMode="auto">
          <a:xfrm>
            <a:off x="6653213" y="1614489"/>
            <a:ext cx="2876550" cy="1119187"/>
            <a:chOff x="3231" y="1017"/>
            <a:chExt cx="1812" cy="705"/>
          </a:xfrm>
        </p:grpSpPr>
        <p:sp>
          <p:nvSpPr>
            <p:cNvPr id="45066" name="Text Box 10"/>
            <p:cNvSpPr txBox="1">
              <a:spLocks noChangeArrowheads="1"/>
            </p:cNvSpPr>
            <p:nvPr/>
          </p:nvSpPr>
          <p:spPr bwMode="auto">
            <a:xfrm>
              <a:off x="3530" y="1017"/>
              <a:ext cx="1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ＭＳ Ｐゴシック" panose="020B0600070205080204" pitchFamily="34" charset="-128"/>
                </a:rPr>
                <a:t>Kerr-induced chirp</a:t>
              </a:r>
              <a:endParaRPr lang="fr-FR" altLang="en-US" sz="2000">
                <a:ea typeface="ＭＳ Ｐゴシック" panose="020B0600070205080204" pitchFamily="34" charset="-128"/>
              </a:endParaRPr>
            </a:p>
          </p:txBody>
        </p:sp>
        <p:pic>
          <p:nvPicPr>
            <p:cNvPr id="45067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" y="1354"/>
              <a:ext cx="181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5068" name="Group 12"/>
          <p:cNvGrpSpPr>
            <a:grpSpLocks/>
          </p:cNvGrpSpPr>
          <p:nvPr/>
        </p:nvGrpSpPr>
        <p:grpSpPr bwMode="auto">
          <a:xfrm>
            <a:off x="3448050" y="2781300"/>
            <a:ext cx="4953000" cy="960438"/>
            <a:chOff x="1212" y="1752"/>
            <a:chExt cx="3120" cy="605"/>
          </a:xfrm>
        </p:grpSpPr>
        <p:pic>
          <p:nvPicPr>
            <p:cNvPr id="45069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" y="2016"/>
              <a:ext cx="1451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>
              <a:off x="1212" y="1860"/>
              <a:ext cx="76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15"/>
            <p:cNvSpPr>
              <a:spLocks noChangeShapeType="1"/>
            </p:cNvSpPr>
            <p:nvPr/>
          </p:nvSpPr>
          <p:spPr bwMode="auto">
            <a:xfrm flipH="1">
              <a:off x="3660" y="1752"/>
              <a:ext cx="672" cy="3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2" name="Arc 16"/>
          <p:cNvSpPr>
            <a:spLocks/>
          </p:cNvSpPr>
          <p:nvPr/>
        </p:nvSpPr>
        <p:spPr bwMode="auto">
          <a:xfrm flipV="1">
            <a:off x="9144001" y="2649538"/>
            <a:ext cx="1160463" cy="22288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9032"/>
              <a:gd name="T2" fmla="*/ 12755 w 21600"/>
              <a:gd name="T3" fmla="*/ 39032 h 39032"/>
              <a:gd name="T4" fmla="*/ 0 w 21600"/>
              <a:gd name="T5" fmla="*/ 21600 h 39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9032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488"/>
                  <a:pt x="18314" y="34964"/>
                  <a:pt x="12754" y="39031"/>
                </a:cubicBezTo>
              </a:path>
              <a:path w="21600" h="39032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488"/>
                  <a:pt x="18314" y="34964"/>
                  <a:pt x="12754" y="39031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4703763" y="3043239"/>
            <a:ext cx="2495550" cy="8588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74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4627564"/>
            <a:ext cx="667226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2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544639" y="-9525"/>
            <a:ext cx="3089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1B0696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How unequally spaced modes</a:t>
            </a:r>
            <a:endParaRPr lang="fr-FR" altLang="en-US" b="1">
              <a:solidFill>
                <a:srgbClr val="1B0696"/>
              </a:solidFill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560514" y="307975"/>
            <a:ext cx="34057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1B0696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lead to a perfect frequency comb</a:t>
            </a:r>
            <a:endParaRPr lang="fr-FR" altLang="en-US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099301" y="1173164"/>
            <a:ext cx="1389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Phase delay</a:t>
            </a:r>
            <a:endParaRPr lang="fr-FR" altLang="en-US" sz="2000">
              <a:ea typeface="ＭＳ Ｐゴシック" panose="020B0600070205080204" pitchFamily="34" charset="-128"/>
            </a:endParaRPr>
          </a:p>
        </p:txBody>
      </p:sp>
      <p:grpSp>
        <p:nvGrpSpPr>
          <p:cNvPr id="60422" name="Group 6"/>
          <p:cNvGrpSpPr>
            <a:grpSpLocks/>
          </p:cNvGrpSpPr>
          <p:nvPr/>
        </p:nvGrpSpPr>
        <p:grpSpPr bwMode="auto">
          <a:xfrm>
            <a:off x="1660526" y="774701"/>
            <a:ext cx="4867275" cy="631825"/>
            <a:chOff x="86" y="488"/>
            <a:chExt cx="3066" cy="398"/>
          </a:xfrm>
        </p:grpSpPr>
        <p:sp>
          <p:nvSpPr>
            <p:cNvPr id="60423" name="Text Box 7"/>
            <p:cNvSpPr txBox="1">
              <a:spLocks noChangeArrowheads="1"/>
            </p:cNvSpPr>
            <p:nvPr/>
          </p:nvSpPr>
          <p:spPr bwMode="auto">
            <a:xfrm>
              <a:off x="86" y="531"/>
              <a:ext cx="9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ＭＳ Ｐゴシック" panose="020B0600070205080204" pitchFamily="34" charset="-128"/>
                </a:rPr>
                <a:t>Group delay</a:t>
              </a:r>
              <a:endParaRPr lang="fr-FR" altLang="en-US" sz="2000">
                <a:ea typeface="ＭＳ Ｐゴシック" panose="020B0600070205080204" pitchFamily="34" charset="-128"/>
              </a:endParaRPr>
            </a:p>
          </p:txBody>
        </p:sp>
        <p:pic>
          <p:nvPicPr>
            <p:cNvPr id="60424" name="Picture 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" y="488"/>
              <a:ext cx="207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0425" name="Group 9"/>
          <p:cNvGrpSpPr>
            <a:grpSpLocks/>
          </p:cNvGrpSpPr>
          <p:nvPr/>
        </p:nvGrpSpPr>
        <p:grpSpPr bwMode="auto">
          <a:xfrm>
            <a:off x="1524001" y="1687513"/>
            <a:ext cx="6832601" cy="582612"/>
            <a:chOff x="0" y="1063"/>
            <a:chExt cx="4304" cy="367"/>
          </a:xfrm>
        </p:grpSpPr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0" y="1097"/>
              <a:ext cx="10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ＭＳ Ｐゴシック" panose="020B0600070205080204" pitchFamily="34" charset="-128"/>
                </a:rPr>
                <a:t>Cavity modes: </a:t>
              </a:r>
              <a:endParaRPr lang="fr-FR" altLang="en-US" sz="2000">
                <a:ea typeface="ＭＳ Ｐゴシック" panose="020B0600070205080204" pitchFamily="34" charset="-128"/>
              </a:endParaRPr>
            </a:p>
          </p:txBody>
        </p:sp>
        <p:pic>
          <p:nvPicPr>
            <p:cNvPr id="60427" name="Picture 1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" y="1063"/>
              <a:ext cx="558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428" name="Text Box 12"/>
            <p:cNvSpPr txBox="1">
              <a:spLocks noChangeArrowheads="1"/>
            </p:cNvSpPr>
            <p:nvPr/>
          </p:nvSpPr>
          <p:spPr bwMode="auto">
            <a:xfrm>
              <a:off x="1686" y="1068"/>
              <a:ext cx="261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ＭＳ Ｐゴシック" panose="020B0600070205080204" pitchFamily="34" charset="-128"/>
                </a:rPr>
                <a:t>not equally spaced because </a:t>
              </a:r>
              <a:r>
                <a:rPr lang="en-US" altLang="en-US" sz="2000" i="1">
                  <a:ea typeface="ＭＳ Ｐゴシック" panose="020B0600070205080204" pitchFamily="34" charset="-128"/>
                </a:rPr>
                <a:t>n</a:t>
              </a:r>
              <a:r>
                <a:rPr lang="en-US" altLang="en-US" sz="2000" i="1" baseline="-25000">
                  <a:ea typeface="ＭＳ Ｐゴシック" panose="020B0600070205080204" pitchFamily="34" charset="-128"/>
                </a:rPr>
                <a:t>av = </a:t>
              </a:r>
              <a:r>
                <a:rPr lang="en-US" altLang="en-US" sz="2000" i="1">
                  <a:ea typeface="ＭＳ Ｐゴシック" panose="020B0600070205080204" pitchFamily="34" charset="-128"/>
                </a:rPr>
                <a:t>n</a:t>
              </a:r>
              <a:r>
                <a:rPr lang="en-US" altLang="en-US" sz="2000" i="1" baseline="-25000">
                  <a:ea typeface="ＭＳ Ｐゴシック" panose="020B0600070205080204" pitchFamily="34" charset="-128"/>
                </a:rPr>
                <a:t>av</a:t>
              </a:r>
              <a:r>
                <a:rPr lang="en-US" altLang="en-US" sz="2000" i="1">
                  <a:ea typeface="ＭＳ Ｐゴシック" panose="020B0600070205080204" pitchFamily="34" charset="-128"/>
                </a:rPr>
                <a:t>(</a:t>
              </a:r>
              <a:r>
                <a:rPr lang="en-US" altLang="en-US" sz="2000" i="1">
                  <a:latin typeface="Symbol" panose="05050102010706020507" pitchFamily="18" charset="2"/>
                  <a:ea typeface="ＭＳ Ｐゴシック" panose="020B0600070205080204" pitchFamily="34" charset="-128"/>
                </a:rPr>
                <a:t>w</a:t>
              </a:r>
              <a:r>
                <a:rPr lang="en-US" altLang="en-US" sz="2000" i="1">
                  <a:ea typeface="ＭＳ Ｐゴシック" panose="020B0600070205080204" pitchFamily="34" charset="-128"/>
                </a:rPr>
                <a:t>)</a:t>
              </a:r>
              <a:endParaRPr lang="fr-FR" altLang="en-US" sz="2000" i="1" baseline="-25000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524000" y="2336801"/>
            <a:ext cx="913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Unequally spaced modes, is contradictory to the fact that comb teeth are equally spaced.</a:t>
            </a:r>
            <a:endParaRPr lang="fr-FR" altLang="en-US" sz="2000">
              <a:ea typeface="ＭＳ Ｐゴシック" panose="020B0600070205080204" pitchFamily="34" charset="-128"/>
            </a:endParaRPr>
          </a:p>
        </p:txBody>
      </p:sp>
      <p:pic>
        <p:nvPicPr>
          <p:cNvPr id="60430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71826"/>
            <a:ext cx="33766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431" name="Group 15"/>
          <p:cNvGrpSpPr>
            <a:grpSpLocks/>
          </p:cNvGrpSpPr>
          <p:nvPr/>
        </p:nvGrpSpPr>
        <p:grpSpPr bwMode="auto">
          <a:xfrm>
            <a:off x="5118100" y="3090863"/>
            <a:ext cx="5549900" cy="747712"/>
            <a:chOff x="2264" y="1947"/>
            <a:chExt cx="3496" cy="471"/>
          </a:xfrm>
        </p:grpSpPr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2264" y="2070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ＭＳ Ｐゴシック" panose="020B0600070205080204" pitchFamily="34" charset="-128"/>
                </a:rPr>
                <a:t>where</a:t>
              </a:r>
              <a:endParaRPr lang="fr-FR" altLang="en-US" sz="2000">
                <a:ea typeface="ＭＳ Ｐゴシック" panose="020B0600070205080204" pitchFamily="34" charset="-128"/>
              </a:endParaRPr>
            </a:p>
          </p:txBody>
        </p:sp>
        <p:pic>
          <p:nvPicPr>
            <p:cNvPr id="60433" name="Picture 1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947"/>
              <a:ext cx="2880" cy="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0434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9713"/>
            <a:ext cx="360045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435" name="Group 19"/>
          <p:cNvGrpSpPr>
            <a:grpSpLocks/>
          </p:cNvGrpSpPr>
          <p:nvPr/>
        </p:nvGrpSpPr>
        <p:grpSpPr bwMode="auto">
          <a:xfrm>
            <a:off x="5692776" y="3736976"/>
            <a:ext cx="2830513" cy="606425"/>
            <a:chOff x="2626" y="2354"/>
            <a:chExt cx="1783" cy="382"/>
          </a:xfrm>
        </p:grpSpPr>
        <p:sp>
          <p:nvSpPr>
            <p:cNvPr id="60436" name="Text Box 20"/>
            <p:cNvSpPr txBox="1">
              <a:spLocks noChangeArrowheads="1"/>
            </p:cNvSpPr>
            <p:nvPr/>
          </p:nvSpPr>
          <p:spPr bwMode="auto">
            <a:xfrm>
              <a:off x="2626" y="2416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ＭＳ Ｐゴシック" panose="020B0600070205080204" pitchFamily="34" charset="-128"/>
                </a:rPr>
                <a:t>where</a:t>
              </a:r>
              <a:endParaRPr lang="fr-FR" altLang="en-US" sz="2000">
                <a:ea typeface="ＭＳ Ｐゴシック" panose="020B0600070205080204" pitchFamily="34" charset="-128"/>
              </a:endParaRPr>
            </a:p>
          </p:txBody>
        </p:sp>
        <p:pic>
          <p:nvPicPr>
            <p:cNvPr id="60437" name="Picture 2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" y="2354"/>
              <a:ext cx="1103" cy="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043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21250"/>
            <a:ext cx="504825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39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6" y="5892800"/>
            <a:ext cx="5599113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40" name="Oval 24"/>
          <p:cNvSpPr>
            <a:spLocks noChangeArrowheads="1"/>
          </p:cNvSpPr>
          <p:nvPr/>
        </p:nvSpPr>
        <p:spPr bwMode="auto">
          <a:xfrm>
            <a:off x="5053013" y="4964113"/>
            <a:ext cx="1509712" cy="493712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5378450" y="4522788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dispersion</a:t>
            </a:r>
            <a:endParaRPr lang="fr-FR" altLang="en-US">
              <a:ea typeface="ＭＳ Ｐゴシック" panose="020B0600070205080204" pitchFamily="34" charset="-128"/>
            </a:endParaRPr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 flipH="1">
            <a:off x="4411664" y="5413376"/>
            <a:ext cx="885825" cy="595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3" name="Line 27"/>
          <p:cNvSpPr>
            <a:spLocks noChangeShapeType="1"/>
          </p:cNvSpPr>
          <p:nvPr/>
        </p:nvSpPr>
        <p:spPr bwMode="auto">
          <a:xfrm>
            <a:off x="6096000" y="5413375"/>
            <a:ext cx="261938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44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6056313"/>
            <a:ext cx="1493838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45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5497513"/>
            <a:ext cx="19621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46" name="Line 30"/>
          <p:cNvSpPr>
            <a:spLocks noChangeShapeType="1"/>
          </p:cNvSpPr>
          <p:nvPr/>
        </p:nvSpPr>
        <p:spPr bwMode="auto">
          <a:xfrm flipV="1">
            <a:off x="4746626" y="5597526"/>
            <a:ext cx="3294063" cy="35401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7" name="Arc 31"/>
          <p:cNvSpPr>
            <a:spLocks/>
          </p:cNvSpPr>
          <p:nvPr/>
        </p:nvSpPr>
        <p:spPr bwMode="auto">
          <a:xfrm flipH="1" flipV="1">
            <a:off x="6096000" y="6372226"/>
            <a:ext cx="2109788" cy="409575"/>
          </a:xfrm>
          <a:custGeom>
            <a:avLst/>
            <a:gdLst>
              <a:gd name="G0" fmla="+- 20208 0 0"/>
              <a:gd name="G1" fmla="+- 21600 0 0"/>
              <a:gd name="G2" fmla="+- 21600 0 0"/>
              <a:gd name="T0" fmla="*/ 0 w 41808"/>
              <a:gd name="T1" fmla="*/ 13972 h 21600"/>
              <a:gd name="T2" fmla="*/ 41808 w 41808"/>
              <a:gd name="T3" fmla="*/ 21600 h 21600"/>
              <a:gd name="T4" fmla="*/ 20208 w 418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808" h="21600" fill="none" extrusionOk="0">
                <a:moveTo>
                  <a:pt x="-1" y="13971"/>
                </a:moveTo>
                <a:cubicBezTo>
                  <a:pt x="3173" y="5564"/>
                  <a:pt x="11221" y="0"/>
                  <a:pt x="20208" y="0"/>
                </a:cubicBezTo>
                <a:cubicBezTo>
                  <a:pt x="32137" y="0"/>
                  <a:pt x="41808" y="9670"/>
                  <a:pt x="41808" y="21600"/>
                </a:cubicBezTo>
              </a:path>
              <a:path w="41808" h="21600" stroke="0" extrusionOk="0">
                <a:moveTo>
                  <a:pt x="-1" y="13971"/>
                </a:moveTo>
                <a:cubicBezTo>
                  <a:pt x="3173" y="5564"/>
                  <a:pt x="11221" y="0"/>
                  <a:pt x="20208" y="0"/>
                </a:cubicBezTo>
                <a:cubicBezTo>
                  <a:pt x="32137" y="0"/>
                  <a:pt x="41808" y="9670"/>
                  <a:pt x="41808" y="21600"/>
                </a:cubicBezTo>
                <a:lnTo>
                  <a:pt x="20208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8" name="Arc 32"/>
          <p:cNvSpPr>
            <a:spLocks/>
          </p:cNvSpPr>
          <p:nvPr/>
        </p:nvSpPr>
        <p:spPr bwMode="auto">
          <a:xfrm flipH="1" flipV="1">
            <a:off x="4591051" y="1404938"/>
            <a:ext cx="2697163" cy="266700"/>
          </a:xfrm>
          <a:custGeom>
            <a:avLst/>
            <a:gdLst>
              <a:gd name="G0" fmla="+- 17119 0 0"/>
              <a:gd name="G1" fmla="+- 21600 0 0"/>
              <a:gd name="G2" fmla="+- 21600 0 0"/>
              <a:gd name="T0" fmla="*/ 0 w 38719"/>
              <a:gd name="T1" fmla="*/ 8428 h 21600"/>
              <a:gd name="T2" fmla="*/ 38719 w 38719"/>
              <a:gd name="T3" fmla="*/ 21600 h 21600"/>
              <a:gd name="T4" fmla="*/ 17119 w 3871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719" h="21600" fill="none" extrusionOk="0">
                <a:moveTo>
                  <a:pt x="0" y="8428"/>
                </a:moveTo>
                <a:cubicBezTo>
                  <a:pt x="4088" y="3113"/>
                  <a:pt x="10413" y="0"/>
                  <a:pt x="17119" y="0"/>
                </a:cubicBezTo>
                <a:cubicBezTo>
                  <a:pt x="29048" y="0"/>
                  <a:pt x="38719" y="9670"/>
                  <a:pt x="38719" y="21600"/>
                </a:cubicBezTo>
              </a:path>
              <a:path w="38719" h="21600" stroke="0" extrusionOk="0">
                <a:moveTo>
                  <a:pt x="0" y="8428"/>
                </a:moveTo>
                <a:cubicBezTo>
                  <a:pt x="4088" y="3113"/>
                  <a:pt x="10413" y="0"/>
                  <a:pt x="17119" y="0"/>
                </a:cubicBezTo>
                <a:cubicBezTo>
                  <a:pt x="29048" y="0"/>
                  <a:pt x="38719" y="9670"/>
                  <a:pt x="38719" y="21600"/>
                </a:cubicBezTo>
                <a:lnTo>
                  <a:pt x="17119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9" name="Text Box 33"/>
          <p:cNvSpPr txBox="1">
            <a:spLocks noChangeArrowheads="1"/>
          </p:cNvSpPr>
          <p:nvPr/>
        </p:nvSpPr>
        <p:spPr bwMode="auto">
          <a:xfrm>
            <a:off x="2043113" y="2805114"/>
            <a:ext cx="6672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A cavity with ONLY Kerr modulation generates the pulse train:</a:t>
            </a:r>
            <a:endParaRPr lang="fr-FR" altLang="en-US" sz="2000">
              <a:ea typeface="ＭＳ Ｐゴシック" panose="020B0600070205080204" pitchFamily="34" charset="-128"/>
            </a:endParaRPr>
          </a:p>
        </p:txBody>
      </p:sp>
      <p:grpSp>
        <p:nvGrpSpPr>
          <p:cNvPr id="60450" name="Group 34"/>
          <p:cNvGrpSpPr>
            <a:grpSpLocks/>
          </p:cNvGrpSpPr>
          <p:nvPr/>
        </p:nvGrpSpPr>
        <p:grpSpPr bwMode="auto">
          <a:xfrm>
            <a:off x="3352801" y="3706813"/>
            <a:ext cx="798513" cy="430212"/>
            <a:chOff x="1152" y="2335"/>
            <a:chExt cx="503" cy="271"/>
          </a:xfrm>
        </p:grpSpPr>
        <p:sp>
          <p:nvSpPr>
            <p:cNvPr id="60451" name="Text Box 35"/>
            <p:cNvSpPr txBox="1">
              <a:spLocks noChangeArrowheads="1"/>
            </p:cNvSpPr>
            <p:nvPr/>
          </p:nvSpPr>
          <p:spPr bwMode="auto">
            <a:xfrm>
              <a:off x="1201" y="2335"/>
              <a:ext cx="3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ea typeface="ＭＳ Ｐゴシック" panose="020B0600070205080204" pitchFamily="34" charset="-128"/>
                </a:rPr>
                <a:t>F.T.</a:t>
              </a:r>
              <a:endParaRPr lang="fr-FR" altLang="en-US" sz="2000">
                <a:ea typeface="ＭＳ Ｐゴシック" panose="020B0600070205080204" pitchFamily="34" charset="-128"/>
              </a:endParaRPr>
            </a:p>
          </p:txBody>
        </p:sp>
        <p:sp>
          <p:nvSpPr>
            <p:cNvPr id="60452" name="Line 36"/>
            <p:cNvSpPr>
              <a:spLocks noChangeShapeType="1"/>
            </p:cNvSpPr>
            <p:nvPr/>
          </p:nvSpPr>
          <p:spPr bwMode="auto">
            <a:xfrm>
              <a:off x="1152" y="2359"/>
              <a:ext cx="0" cy="247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3" name="Line 37"/>
            <p:cNvSpPr>
              <a:spLocks noChangeShapeType="1"/>
            </p:cNvSpPr>
            <p:nvPr/>
          </p:nvSpPr>
          <p:spPr bwMode="auto">
            <a:xfrm>
              <a:off x="1655" y="2357"/>
              <a:ext cx="0" cy="247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54" name="Rectangle 38"/>
          <p:cNvSpPr>
            <a:spLocks noChangeArrowheads="1"/>
          </p:cNvSpPr>
          <p:nvPr/>
        </p:nvSpPr>
        <p:spPr bwMode="auto">
          <a:xfrm>
            <a:off x="8170864" y="5327650"/>
            <a:ext cx="2105025" cy="565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5" name="Rectangle 39"/>
          <p:cNvSpPr>
            <a:spLocks noChangeArrowheads="1"/>
          </p:cNvSpPr>
          <p:nvPr/>
        </p:nvSpPr>
        <p:spPr bwMode="auto">
          <a:xfrm>
            <a:off x="8359776" y="6037263"/>
            <a:ext cx="1858963" cy="6397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7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6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9" grpId="0"/>
      <p:bldP spid="60441" grpId="0"/>
      <p:bldP spid="6044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5154613" y="3206750"/>
            <a:ext cx="1885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STABILIZATION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2108200" y="284163"/>
          <a:ext cx="8223250" cy="661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84163"/>
                        <a:ext cx="8223250" cy="661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spect="1" noChangeArrowheads="1"/>
          </p:cNvSpPr>
          <p:nvPr/>
        </p:nvSpPr>
        <p:spPr bwMode="auto">
          <a:xfrm flipH="1">
            <a:off x="3244850" y="903288"/>
            <a:ext cx="6572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pPr algn="ctr" eaLnBrk="0" hangingPunct="0"/>
            <a:r>
              <a:rPr lang="en-US" altLang="en-US" sz="1200">
                <a:cs typeface="Arial" charset="0"/>
              </a:rPr>
              <a:t>Isolator</a:t>
            </a:r>
            <a:endParaRPr lang="en-US" altLang="en-US">
              <a:cs typeface="Arial" charset="0"/>
            </a:endParaRPr>
          </a:p>
        </p:txBody>
      </p:sp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4975225" y="6205538"/>
            <a:ext cx="185738" cy="3683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6772275" y="6205538"/>
            <a:ext cx="185738" cy="3683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3730625" y="5834063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54" tIns="45927" rIns="91854" bIns="45927" anchor="ctr">
            <a:spAutoFit/>
          </a:bodyPr>
          <a:lstStyle/>
          <a:p>
            <a:pPr algn="ctr" eaLnBrk="0" hangingPunct="0"/>
            <a:r>
              <a:rPr lang="en-US" altLang="en-US" sz="2000">
                <a:cs typeface="Arial" charset="0"/>
              </a:rPr>
              <a:t>-</a:t>
            </a:r>
            <a:endParaRPr lang="en-US" altLang="en-US" sz="2400">
              <a:cs typeface="Arial" charset="0"/>
            </a:endParaRPr>
          </a:p>
        </p:txBody>
      </p:sp>
      <p:sp>
        <p:nvSpPr>
          <p:cNvPr id="50181" name="Line 8"/>
          <p:cNvSpPr>
            <a:spLocks noChangeShapeType="1"/>
          </p:cNvSpPr>
          <p:nvPr/>
        </p:nvSpPr>
        <p:spPr bwMode="auto">
          <a:xfrm flipV="1">
            <a:off x="2787650" y="2133600"/>
            <a:ext cx="23495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91854" tIns="45927" rIns="91854" bIns="45927" anchor="ctr">
            <a:spAutoFit/>
          </a:bodyPr>
          <a:lstStyle/>
          <a:p>
            <a:endParaRPr lang="en-US"/>
          </a:p>
        </p:txBody>
      </p: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2928938" y="1017588"/>
            <a:ext cx="1485900" cy="1766887"/>
            <a:chOff x="885" y="641"/>
            <a:chExt cx="936" cy="1113"/>
          </a:xfrm>
        </p:grpSpPr>
        <p:sp>
          <p:nvSpPr>
            <p:cNvPr id="50345" name="Line 10"/>
            <p:cNvSpPr>
              <a:spLocks noChangeShapeType="1"/>
            </p:cNvSpPr>
            <p:nvPr/>
          </p:nvSpPr>
          <p:spPr bwMode="auto">
            <a:xfrm>
              <a:off x="968" y="1200"/>
              <a:ext cx="13" cy="437"/>
            </a:xfrm>
            <a:prstGeom prst="line">
              <a:avLst/>
            </a:prstGeom>
            <a:noFill/>
            <a:ln w="25400">
              <a:solidFill>
                <a:srgbClr val="F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46" name="Line 11"/>
            <p:cNvSpPr>
              <a:spLocks noChangeShapeType="1"/>
            </p:cNvSpPr>
            <p:nvPr/>
          </p:nvSpPr>
          <p:spPr bwMode="auto">
            <a:xfrm flipH="1">
              <a:off x="944" y="764"/>
              <a:ext cx="877" cy="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47" name="AutoShape 12"/>
            <p:cNvSpPr>
              <a:spLocks noChangeAspect="1" noChangeArrowheads="1"/>
            </p:cNvSpPr>
            <p:nvPr/>
          </p:nvSpPr>
          <p:spPr bwMode="auto">
            <a:xfrm rot="5400000">
              <a:off x="1114" y="642"/>
              <a:ext cx="45" cy="262"/>
            </a:xfrm>
            <a:prstGeom prst="can">
              <a:avLst>
                <a:gd name="adj" fmla="val 4444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854" tIns="45927" rIns="91854" bIns="45927" anchor="ctr">
              <a:spAutoFit/>
            </a:bodyPr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17421" name="AutoShape 13"/>
            <p:cNvSpPr>
              <a:spLocks noChangeAspect="1" noChangeArrowheads="1"/>
            </p:cNvSpPr>
            <p:nvPr/>
          </p:nvSpPr>
          <p:spPr bwMode="auto">
            <a:xfrm rot="5400000">
              <a:off x="1251" y="592"/>
              <a:ext cx="111" cy="352"/>
            </a:xfrm>
            <a:prstGeom prst="can">
              <a:avLst>
                <a:gd name="adj" fmla="val 72297"/>
              </a:avLst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lIns="91854" tIns="45927" rIns="91854" bIns="45927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349" name="AutoShape 14"/>
            <p:cNvSpPr>
              <a:spLocks noChangeAspect="1" noChangeArrowheads="1"/>
            </p:cNvSpPr>
            <p:nvPr/>
          </p:nvSpPr>
          <p:spPr bwMode="auto">
            <a:xfrm rot="5400000">
              <a:off x="1440" y="638"/>
              <a:ext cx="45" cy="262"/>
            </a:xfrm>
            <a:prstGeom prst="can">
              <a:avLst>
                <a:gd name="adj" fmla="val 4444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854" tIns="45927" rIns="91854" bIns="45927" anchor="ctr">
              <a:spAutoFit/>
            </a:bodyPr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0350" name="Rectangle 15"/>
            <p:cNvSpPr>
              <a:spLocks noChangeArrowheads="1"/>
            </p:cNvSpPr>
            <p:nvPr/>
          </p:nvSpPr>
          <p:spPr bwMode="auto">
            <a:xfrm rot="2567624" flipV="1">
              <a:off x="885" y="641"/>
              <a:ext cx="117" cy="2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854" tIns="45927" rIns="91854" bIns="45927">
              <a:spAutoFit/>
            </a:bodyPr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0351" name="Rectangle 16"/>
            <p:cNvSpPr>
              <a:spLocks noChangeArrowheads="1"/>
            </p:cNvSpPr>
            <p:nvPr/>
          </p:nvSpPr>
          <p:spPr bwMode="auto">
            <a:xfrm rot="-2567624" flipH="1" flipV="1">
              <a:off x="904" y="1521"/>
              <a:ext cx="117" cy="2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854" tIns="45927" rIns="91854" bIns="45927">
              <a:spAutoFit/>
            </a:bodyPr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0352" name="Line 17"/>
            <p:cNvSpPr>
              <a:spLocks noChangeShapeType="1"/>
            </p:cNvSpPr>
            <p:nvPr/>
          </p:nvSpPr>
          <p:spPr bwMode="auto">
            <a:xfrm>
              <a:off x="968" y="76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26" name="Group 18"/>
          <p:cNvGrpSpPr>
            <a:grpSpLocks/>
          </p:cNvGrpSpPr>
          <p:nvPr/>
        </p:nvGrpSpPr>
        <p:grpSpPr bwMode="auto">
          <a:xfrm>
            <a:off x="4348163" y="776288"/>
            <a:ext cx="5157787" cy="1109662"/>
            <a:chOff x="1779" y="489"/>
            <a:chExt cx="3249" cy="699"/>
          </a:xfrm>
        </p:grpSpPr>
        <p:sp>
          <p:nvSpPr>
            <p:cNvPr id="50318" name="Rectangle 19"/>
            <p:cNvSpPr>
              <a:spLocks noChangeArrowheads="1"/>
            </p:cNvSpPr>
            <p:nvPr/>
          </p:nvSpPr>
          <p:spPr bwMode="auto">
            <a:xfrm>
              <a:off x="1780" y="576"/>
              <a:ext cx="3248" cy="61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altLang="en-US" sz="2400">
                <a:cs typeface="Arial" charset="0"/>
              </a:endParaRPr>
            </a:p>
          </p:txBody>
        </p:sp>
        <p:sp>
          <p:nvSpPr>
            <p:cNvPr id="50319" name="Text Box 20"/>
            <p:cNvSpPr txBox="1">
              <a:spLocks noChangeArrowheads="1"/>
            </p:cNvSpPr>
            <p:nvPr/>
          </p:nvSpPr>
          <p:spPr bwMode="auto">
            <a:xfrm>
              <a:off x="2504" y="533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>
                  <a:cs typeface="Arial" charset="0"/>
                </a:rPr>
                <a:t>Ti: Sapphire</a:t>
              </a:r>
              <a:endParaRPr lang="en-US" altLang="en-US" sz="2400">
                <a:cs typeface="Arial" charset="0"/>
              </a:endParaRPr>
            </a:p>
          </p:txBody>
        </p:sp>
        <p:grpSp>
          <p:nvGrpSpPr>
            <p:cNvPr id="50320" name="Group 21"/>
            <p:cNvGrpSpPr>
              <a:grpSpLocks/>
            </p:cNvGrpSpPr>
            <p:nvPr/>
          </p:nvGrpSpPr>
          <p:grpSpPr bwMode="auto">
            <a:xfrm rot="306254">
              <a:off x="2821" y="583"/>
              <a:ext cx="192" cy="328"/>
              <a:chOff x="1827" y="119"/>
              <a:chExt cx="188" cy="436"/>
            </a:xfrm>
          </p:grpSpPr>
          <p:sp>
            <p:nvSpPr>
              <p:cNvPr id="50343" name="Rectangle 22"/>
              <p:cNvSpPr>
                <a:spLocks noChangeArrowheads="1"/>
              </p:cNvSpPr>
              <p:nvPr/>
            </p:nvSpPr>
            <p:spPr bwMode="auto">
              <a:xfrm rot="435792" flipH="1">
                <a:off x="1901" y="191"/>
                <a:ext cx="114" cy="31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1854" tIns="45927" rIns="91854" bIns="45927">
                <a:spAutoFit/>
              </a:bodyPr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0344" name="Oval 23"/>
              <p:cNvSpPr>
                <a:spLocks noChangeArrowheads="1"/>
              </p:cNvSpPr>
              <p:nvPr/>
            </p:nvSpPr>
            <p:spPr bwMode="auto">
              <a:xfrm rot="435792" flipH="1">
                <a:off x="1827" y="119"/>
                <a:ext cx="161" cy="4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1854" tIns="45927" rIns="91854" bIns="45927">
                <a:spAutoFit/>
              </a:bodyPr>
              <a:lstStyle/>
              <a:p>
                <a:endParaRPr lang="en-US">
                  <a:cs typeface="Arial" charset="0"/>
                </a:endParaRPr>
              </a:p>
            </p:txBody>
          </p:sp>
        </p:grpSp>
        <p:sp>
          <p:nvSpPr>
            <p:cNvPr id="50321" name="Oval 24"/>
            <p:cNvSpPr>
              <a:spLocks noChangeArrowheads="1"/>
            </p:cNvSpPr>
            <p:nvPr/>
          </p:nvSpPr>
          <p:spPr bwMode="auto">
            <a:xfrm rot="1793566">
              <a:off x="2306" y="489"/>
              <a:ext cx="164" cy="3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1854" tIns="45927" rIns="91854" bIns="45927">
              <a:spAutoFit/>
            </a:bodyPr>
            <a:lstStyle/>
            <a:p>
              <a:endParaRPr lang="en-US">
                <a:cs typeface="Arial" charset="0"/>
              </a:endParaRPr>
            </a:p>
          </p:txBody>
        </p:sp>
        <p:grpSp>
          <p:nvGrpSpPr>
            <p:cNvPr id="50322" name="Group 25"/>
            <p:cNvGrpSpPr>
              <a:grpSpLocks/>
            </p:cNvGrpSpPr>
            <p:nvPr/>
          </p:nvGrpSpPr>
          <p:grpSpPr bwMode="auto">
            <a:xfrm rot="306254" flipH="1" flipV="1">
              <a:off x="2429" y="515"/>
              <a:ext cx="193" cy="328"/>
              <a:chOff x="1828" y="118"/>
              <a:chExt cx="188" cy="439"/>
            </a:xfrm>
          </p:grpSpPr>
          <p:sp>
            <p:nvSpPr>
              <p:cNvPr id="50341" name="Rectangle 26"/>
              <p:cNvSpPr>
                <a:spLocks noChangeArrowheads="1"/>
              </p:cNvSpPr>
              <p:nvPr/>
            </p:nvSpPr>
            <p:spPr bwMode="auto">
              <a:xfrm rot="435792" flipH="1">
                <a:off x="1902" y="190"/>
                <a:ext cx="114" cy="31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1854" tIns="45927" rIns="91854" bIns="45927">
                <a:spAutoFit/>
              </a:bodyPr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0342" name="Oval 27"/>
              <p:cNvSpPr>
                <a:spLocks noChangeArrowheads="1"/>
              </p:cNvSpPr>
              <p:nvPr/>
            </p:nvSpPr>
            <p:spPr bwMode="auto">
              <a:xfrm rot="435792" flipH="1">
                <a:off x="1828" y="118"/>
                <a:ext cx="160" cy="4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1854" tIns="45927" rIns="91854" bIns="45927">
                <a:spAutoFit/>
              </a:bodyPr>
              <a:lstStyle/>
              <a:p>
                <a:endParaRPr lang="en-US">
                  <a:cs typeface="Arial" charset="0"/>
                </a:endParaRPr>
              </a:p>
            </p:txBody>
          </p:sp>
        </p:grpSp>
        <p:sp>
          <p:nvSpPr>
            <p:cNvPr id="50323" name="Line 28"/>
            <p:cNvSpPr>
              <a:spLocks noChangeShapeType="1"/>
            </p:cNvSpPr>
            <p:nvPr/>
          </p:nvSpPr>
          <p:spPr bwMode="auto">
            <a:xfrm>
              <a:off x="1809" y="762"/>
              <a:ext cx="113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24" name="Line 29"/>
            <p:cNvSpPr>
              <a:spLocks noChangeShapeType="1"/>
            </p:cNvSpPr>
            <p:nvPr/>
          </p:nvSpPr>
          <p:spPr bwMode="auto">
            <a:xfrm>
              <a:off x="2490" y="678"/>
              <a:ext cx="856" cy="3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25" name="Line 30"/>
            <p:cNvSpPr>
              <a:spLocks noChangeShapeType="1"/>
            </p:cNvSpPr>
            <p:nvPr/>
          </p:nvSpPr>
          <p:spPr bwMode="auto">
            <a:xfrm flipV="1">
              <a:off x="3367" y="843"/>
              <a:ext cx="541" cy="2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AutoShape 31"/>
            <p:cNvSpPr>
              <a:spLocks noChangeArrowheads="1"/>
            </p:cNvSpPr>
            <p:nvPr/>
          </p:nvSpPr>
          <p:spPr bwMode="auto">
            <a:xfrm rot="11137841">
              <a:off x="3285" y="978"/>
              <a:ext cx="148" cy="108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327" name="Line 32"/>
            <p:cNvSpPr>
              <a:spLocks noChangeShapeType="1"/>
            </p:cNvSpPr>
            <p:nvPr/>
          </p:nvSpPr>
          <p:spPr bwMode="auto">
            <a:xfrm flipH="1" flipV="1">
              <a:off x="2490" y="678"/>
              <a:ext cx="450" cy="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28" name="Rectangle 33"/>
            <p:cNvSpPr>
              <a:spLocks noChangeArrowheads="1"/>
            </p:cNvSpPr>
            <p:nvPr/>
          </p:nvSpPr>
          <p:spPr bwMode="auto">
            <a:xfrm rot="-277028">
              <a:off x="2691" y="677"/>
              <a:ext cx="48" cy="72"/>
            </a:xfrm>
            <a:prstGeom prst="rect">
              <a:avLst/>
            </a:prstGeom>
            <a:solidFill>
              <a:srgbClr val="FD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0329" name="Line 34"/>
            <p:cNvSpPr>
              <a:spLocks noChangeShapeType="1"/>
            </p:cNvSpPr>
            <p:nvPr/>
          </p:nvSpPr>
          <p:spPr bwMode="auto">
            <a:xfrm>
              <a:off x="3925" y="846"/>
              <a:ext cx="4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AutoShape 35"/>
            <p:cNvSpPr>
              <a:spLocks noChangeArrowheads="1"/>
            </p:cNvSpPr>
            <p:nvPr/>
          </p:nvSpPr>
          <p:spPr bwMode="auto">
            <a:xfrm rot="10462159" flipV="1">
              <a:off x="3847" y="822"/>
              <a:ext cx="148" cy="108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0331" name="Rectangle 36"/>
            <p:cNvSpPr>
              <a:spLocks noChangeArrowheads="1"/>
            </p:cNvSpPr>
            <p:nvPr/>
          </p:nvSpPr>
          <p:spPr bwMode="auto">
            <a:xfrm rot="19835" flipV="1">
              <a:off x="4391" y="733"/>
              <a:ext cx="117" cy="23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854" tIns="45927" rIns="91854" bIns="45927">
              <a:spAutoFit/>
            </a:bodyPr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0332" name="Rectangle 37"/>
            <p:cNvSpPr>
              <a:spLocks noChangeArrowheads="1"/>
            </p:cNvSpPr>
            <p:nvPr/>
          </p:nvSpPr>
          <p:spPr bwMode="auto">
            <a:xfrm>
              <a:off x="4475" y="823"/>
              <a:ext cx="105" cy="5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33CC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0333" name="Line 38"/>
            <p:cNvSpPr>
              <a:spLocks noChangeShapeType="1"/>
            </p:cNvSpPr>
            <p:nvPr/>
          </p:nvSpPr>
          <p:spPr bwMode="auto">
            <a:xfrm flipH="1">
              <a:off x="4364" y="960"/>
              <a:ext cx="1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34" name="Freeform 39"/>
            <p:cNvSpPr>
              <a:spLocks/>
            </p:cNvSpPr>
            <p:nvPr/>
          </p:nvSpPr>
          <p:spPr bwMode="auto">
            <a:xfrm rot="5382242">
              <a:off x="4578" y="805"/>
              <a:ext cx="95" cy="81"/>
            </a:xfrm>
            <a:custGeom>
              <a:avLst/>
              <a:gdLst>
                <a:gd name="T0" fmla="*/ 0 w 429"/>
                <a:gd name="T1" fmla="*/ 80 h 288"/>
                <a:gd name="T2" fmla="*/ 25 w 429"/>
                <a:gd name="T3" fmla="*/ 17 h 288"/>
                <a:gd name="T4" fmla="*/ 58 w 429"/>
                <a:gd name="T5" fmla="*/ 2 h 288"/>
                <a:gd name="T6" fmla="*/ 79 w 429"/>
                <a:gd name="T7" fmla="*/ 27 h 288"/>
                <a:gd name="T8" fmla="*/ 95 w 429"/>
                <a:gd name="T9" fmla="*/ 81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288"/>
                <a:gd name="T17" fmla="*/ 429 w 429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288">
                  <a:moveTo>
                    <a:pt x="0" y="285"/>
                  </a:moveTo>
                  <a:cubicBezTo>
                    <a:pt x="35" y="195"/>
                    <a:pt x="71" y="106"/>
                    <a:pt x="114" y="60"/>
                  </a:cubicBezTo>
                  <a:cubicBezTo>
                    <a:pt x="157" y="14"/>
                    <a:pt x="221" y="0"/>
                    <a:pt x="261" y="6"/>
                  </a:cubicBezTo>
                  <a:cubicBezTo>
                    <a:pt x="301" y="12"/>
                    <a:pt x="329" y="49"/>
                    <a:pt x="357" y="96"/>
                  </a:cubicBezTo>
                  <a:cubicBezTo>
                    <a:pt x="385" y="143"/>
                    <a:pt x="407" y="215"/>
                    <a:pt x="429" y="28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triangl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35" name="Rectangle 40"/>
            <p:cNvSpPr>
              <a:spLocks noChangeArrowheads="1"/>
            </p:cNvSpPr>
            <p:nvPr/>
          </p:nvSpPr>
          <p:spPr bwMode="auto">
            <a:xfrm rot="19835" flipV="1">
              <a:off x="1779" y="693"/>
              <a:ext cx="99" cy="29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1854" tIns="45927" rIns="91854" bIns="45927">
              <a:spAutoFit/>
            </a:bodyPr>
            <a:lstStyle/>
            <a:p>
              <a:pPr algn="ctr" eaLnBrk="0" hangingPunct="0"/>
              <a:endParaRPr lang="fr-FR" altLang="en-US" sz="2400">
                <a:cs typeface="Arial" charset="0"/>
              </a:endParaRPr>
            </a:p>
          </p:txBody>
        </p:sp>
        <p:sp>
          <p:nvSpPr>
            <p:cNvPr id="50336" name="Text Box 41"/>
            <p:cNvSpPr txBox="1">
              <a:spLocks noChangeArrowheads="1"/>
            </p:cNvSpPr>
            <p:nvPr/>
          </p:nvSpPr>
          <p:spPr bwMode="auto">
            <a:xfrm>
              <a:off x="1841" y="751"/>
              <a:ext cx="4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854" tIns="45927" rIns="91854" bIns="45927" anchor="ctr">
              <a:spAutoFit/>
            </a:bodyPr>
            <a:lstStyle/>
            <a:p>
              <a:pPr algn="ctr" eaLnBrk="0" hangingPunct="0"/>
              <a:r>
                <a:rPr lang="en-US" altLang="en-US" sz="1400">
                  <a:cs typeface="Arial" charset="0"/>
                </a:rPr>
                <a:t>Output</a:t>
              </a:r>
            </a:p>
            <a:p>
              <a:pPr algn="ctr" eaLnBrk="0" hangingPunct="0"/>
              <a:r>
                <a:rPr lang="en-US" altLang="en-US" sz="1400">
                  <a:cs typeface="Arial" charset="0"/>
                </a:rPr>
                <a:t>coupler</a:t>
              </a:r>
              <a:endParaRPr lang="en-US" altLang="en-US" sz="2400">
                <a:cs typeface="Arial" charset="0"/>
              </a:endParaRPr>
            </a:p>
          </p:txBody>
        </p:sp>
        <p:sp>
          <p:nvSpPr>
            <p:cNvPr id="50337" name="Text Box 42"/>
            <p:cNvSpPr txBox="1">
              <a:spLocks noChangeArrowheads="1"/>
            </p:cNvSpPr>
            <p:nvPr/>
          </p:nvSpPr>
          <p:spPr bwMode="auto">
            <a:xfrm>
              <a:off x="4638" y="746"/>
              <a:ext cx="33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854" tIns="45927" rIns="91854" bIns="45927" anchor="ctr">
              <a:spAutoFit/>
            </a:bodyPr>
            <a:lstStyle/>
            <a:p>
              <a:pPr algn="ctr" eaLnBrk="0" hangingPunct="0"/>
              <a:r>
                <a:rPr lang="en-US" altLang="en-US" sz="1200">
                  <a:cs typeface="Arial" charset="0"/>
                </a:rPr>
                <a:t>PZT2</a:t>
              </a:r>
              <a:endParaRPr lang="en-US" altLang="en-US" sz="2400">
                <a:cs typeface="Arial" charset="0"/>
              </a:endParaRPr>
            </a:p>
          </p:txBody>
        </p:sp>
        <p:sp>
          <p:nvSpPr>
            <p:cNvPr id="50338" name="Text Box 43"/>
            <p:cNvSpPr txBox="1">
              <a:spLocks noChangeArrowheads="1"/>
            </p:cNvSpPr>
            <p:nvPr/>
          </p:nvSpPr>
          <p:spPr bwMode="auto">
            <a:xfrm>
              <a:off x="4315" y="959"/>
              <a:ext cx="34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854" tIns="45927" rIns="91854" bIns="45927" anchor="ctr">
              <a:spAutoFit/>
            </a:bodyPr>
            <a:lstStyle/>
            <a:p>
              <a:pPr algn="ctr" eaLnBrk="0" hangingPunct="0"/>
              <a:r>
                <a:rPr lang="en-US" altLang="en-US" sz="1200">
                  <a:cs typeface="Arial" charset="0"/>
                </a:rPr>
                <a:t>PZT1</a:t>
              </a:r>
              <a:endParaRPr lang="en-US" altLang="en-US" sz="2400">
                <a:cs typeface="Arial" charset="0"/>
              </a:endParaRPr>
            </a:p>
          </p:txBody>
        </p:sp>
        <p:sp>
          <p:nvSpPr>
            <p:cNvPr id="50339" name="Line 44"/>
            <p:cNvSpPr>
              <a:spLocks noChangeShapeType="1"/>
            </p:cNvSpPr>
            <p:nvPr/>
          </p:nvSpPr>
          <p:spPr bwMode="auto">
            <a:xfrm>
              <a:off x="3478" y="624"/>
              <a:ext cx="1365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340" name="Line 45"/>
            <p:cNvSpPr>
              <a:spLocks noChangeShapeType="1"/>
            </p:cNvSpPr>
            <p:nvPr/>
          </p:nvSpPr>
          <p:spPr bwMode="auto">
            <a:xfrm>
              <a:off x="4807" y="624"/>
              <a:ext cx="0" cy="14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4" name="Line 46"/>
          <p:cNvSpPr>
            <a:spLocks noChangeShapeType="1"/>
          </p:cNvSpPr>
          <p:nvPr/>
        </p:nvSpPr>
        <p:spPr bwMode="auto">
          <a:xfrm flipV="1">
            <a:off x="4525963" y="624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55" name="Group 47"/>
          <p:cNvGrpSpPr>
            <a:grpSpLocks/>
          </p:cNvGrpSpPr>
          <p:nvPr/>
        </p:nvGrpSpPr>
        <p:grpSpPr bwMode="auto">
          <a:xfrm>
            <a:off x="3022600" y="2133600"/>
            <a:ext cx="5678488" cy="776288"/>
            <a:chOff x="944" y="1344"/>
            <a:chExt cx="3577" cy="489"/>
          </a:xfrm>
        </p:grpSpPr>
        <p:sp>
          <p:nvSpPr>
            <p:cNvPr id="50304" name="Line 48"/>
            <p:cNvSpPr>
              <a:spLocks noChangeShapeType="1"/>
            </p:cNvSpPr>
            <p:nvPr/>
          </p:nvSpPr>
          <p:spPr bwMode="auto">
            <a:xfrm flipV="1">
              <a:off x="944" y="1632"/>
              <a:ext cx="2608" cy="0"/>
            </a:xfrm>
            <a:prstGeom prst="line">
              <a:avLst/>
            </a:prstGeom>
            <a:noFill/>
            <a:ln w="25400">
              <a:solidFill>
                <a:srgbClr val="F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5" name="Rectangle 49"/>
            <p:cNvSpPr>
              <a:spLocks noChangeArrowheads="1"/>
            </p:cNvSpPr>
            <p:nvPr/>
          </p:nvSpPr>
          <p:spPr bwMode="auto">
            <a:xfrm rot="2447355">
              <a:off x="3093" y="1541"/>
              <a:ext cx="50" cy="15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0306" name="Text Box 50"/>
            <p:cNvSpPr txBox="1">
              <a:spLocks noChangeArrowheads="1"/>
            </p:cNvSpPr>
            <p:nvPr/>
          </p:nvSpPr>
          <p:spPr bwMode="auto">
            <a:xfrm>
              <a:off x="3443" y="1641"/>
              <a:ext cx="3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1" tIns="45714" rIns="91431" bIns="45714" anchor="ctr">
              <a:spAutoFit/>
            </a:bodyPr>
            <a:lstStyle/>
            <a:p>
              <a:pPr algn="ctr" eaLnBrk="0" hangingPunct="0"/>
              <a:r>
                <a:rPr lang="en-US" altLang="en-US" sz="1400">
                  <a:cs typeface="Arial" charset="0"/>
                </a:rPr>
                <a:t>AOM</a:t>
              </a:r>
              <a:endParaRPr lang="en-US" altLang="en-US">
                <a:cs typeface="Arial" charset="0"/>
              </a:endParaRPr>
            </a:p>
          </p:txBody>
        </p:sp>
        <p:grpSp>
          <p:nvGrpSpPr>
            <p:cNvPr id="50307" name="Group 51"/>
            <p:cNvGrpSpPr>
              <a:grpSpLocks/>
            </p:cNvGrpSpPr>
            <p:nvPr/>
          </p:nvGrpSpPr>
          <p:grpSpPr bwMode="auto">
            <a:xfrm>
              <a:off x="4226" y="1604"/>
              <a:ext cx="98" cy="144"/>
              <a:chOff x="14200" y="7624"/>
              <a:chExt cx="304" cy="504"/>
            </a:xfrm>
          </p:grpSpPr>
          <p:sp>
            <p:nvSpPr>
              <p:cNvPr id="17460" name="AutoShape 52"/>
              <p:cNvSpPr>
                <a:spLocks noChangeArrowheads="1"/>
              </p:cNvSpPr>
              <p:nvPr/>
            </p:nvSpPr>
            <p:spPr bwMode="auto">
              <a:xfrm flipH="1">
                <a:off x="14200" y="7624"/>
                <a:ext cx="183" cy="161"/>
              </a:xfrm>
              <a:prstGeom prst="flowChartMagneticDrum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6350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7461" name="Oval 53"/>
              <p:cNvSpPr>
                <a:spLocks noChangeArrowheads="1"/>
              </p:cNvSpPr>
              <p:nvPr/>
            </p:nvSpPr>
            <p:spPr bwMode="auto">
              <a:xfrm>
                <a:off x="14225" y="7624"/>
                <a:ext cx="279" cy="130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 type="none" w="sm" len="sm"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7462" name="Rectangle 54"/>
              <p:cNvSpPr>
                <a:spLocks noChangeArrowheads="1"/>
              </p:cNvSpPr>
              <p:nvPr/>
            </p:nvSpPr>
            <p:spPr bwMode="auto">
              <a:xfrm>
                <a:off x="14377" y="7673"/>
                <a:ext cx="127" cy="455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miter lim="800000"/>
                <a:headEnd type="none" w="sm" len="sm"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50308" name="Line 55"/>
            <p:cNvSpPr>
              <a:spLocks noChangeShapeType="1"/>
            </p:cNvSpPr>
            <p:nvPr/>
          </p:nvSpPr>
          <p:spPr bwMode="auto">
            <a:xfrm flipV="1">
              <a:off x="3619" y="1529"/>
              <a:ext cx="865" cy="93"/>
            </a:xfrm>
            <a:prstGeom prst="line">
              <a:avLst/>
            </a:prstGeom>
            <a:noFill/>
            <a:ln w="25400">
              <a:solidFill>
                <a:srgbClr val="FD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9" name="Line 56"/>
            <p:cNvSpPr>
              <a:spLocks noChangeShapeType="1"/>
            </p:cNvSpPr>
            <p:nvPr/>
          </p:nvSpPr>
          <p:spPr bwMode="auto">
            <a:xfrm>
              <a:off x="3574" y="1622"/>
              <a:ext cx="640" cy="0"/>
            </a:xfrm>
            <a:prstGeom prst="line">
              <a:avLst/>
            </a:prstGeom>
            <a:noFill/>
            <a:ln w="9525">
              <a:solidFill>
                <a:srgbClr val="FD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3499" y="1550"/>
              <a:ext cx="219" cy="137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/>
          </p:spPr>
          <p:txBody>
            <a:bodyPr wrap="none" lIns="91431" tIns="45714" rIns="91431" bIns="45714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altLang="en-US" sz="15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50311" name="Text Box 58"/>
            <p:cNvSpPr txBox="1">
              <a:spLocks noChangeArrowheads="1"/>
            </p:cNvSpPr>
            <p:nvPr/>
          </p:nvSpPr>
          <p:spPr bwMode="auto">
            <a:xfrm>
              <a:off x="3772" y="1389"/>
              <a:ext cx="69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854" tIns="45927" rIns="91854" bIns="45927" anchor="ctr">
              <a:spAutoFit/>
            </a:bodyPr>
            <a:lstStyle/>
            <a:p>
              <a:pPr algn="ctr" eaLnBrk="0" hangingPunct="0"/>
              <a:r>
                <a:rPr lang="en-US" altLang="en-US" sz="1200">
                  <a:cs typeface="Arial" charset="0"/>
                </a:rPr>
                <a:t>1st order beam</a:t>
              </a:r>
            </a:p>
          </p:txBody>
        </p:sp>
        <p:sp>
          <p:nvSpPr>
            <p:cNvPr id="50312" name="Rectangle 59"/>
            <p:cNvSpPr>
              <a:spLocks noChangeArrowheads="1"/>
            </p:cNvSpPr>
            <p:nvPr/>
          </p:nvSpPr>
          <p:spPr bwMode="auto">
            <a:xfrm rot="-807097">
              <a:off x="4472" y="1455"/>
              <a:ext cx="49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0313" name="Text Box 60"/>
            <p:cNvSpPr txBox="1">
              <a:spLocks noChangeArrowheads="1"/>
            </p:cNvSpPr>
            <p:nvPr/>
          </p:nvSpPr>
          <p:spPr bwMode="auto">
            <a:xfrm>
              <a:off x="2745" y="1417"/>
              <a:ext cx="706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854" tIns="45927" rIns="91854" bIns="45927" anchor="ctr">
              <a:spAutoFit/>
            </a:bodyPr>
            <a:lstStyle/>
            <a:p>
              <a:pPr algn="ctr" eaLnBrk="0" hangingPunct="0"/>
              <a:r>
                <a:rPr lang="en-US" altLang="en-US" sz="1200">
                  <a:cs typeface="Arial" charset="0"/>
                </a:rPr>
                <a:t>Pick-off mirror</a:t>
              </a:r>
              <a:endParaRPr lang="en-US" altLang="en-US" sz="2400">
                <a:cs typeface="Arial" charset="0"/>
              </a:endParaRPr>
            </a:p>
          </p:txBody>
        </p:sp>
        <p:sp>
          <p:nvSpPr>
            <p:cNvPr id="50314" name="Line 61"/>
            <p:cNvSpPr>
              <a:spLocks noChangeShapeType="1"/>
            </p:cNvSpPr>
            <p:nvPr/>
          </p:nvSpPr>
          <p:spPr bwMode="auto">
            <a:xfrm>
              <a:off x="3589" y="1344"/>
              <a:ext cx="0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sm" len="lg"/>
            </a:ln>
          </p:spPr>
          <p:txBody>
            <a:bodyPr lIns="91854" tIns="45927" rIns="91854" bIns="45927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471" name="Group 63"/>
          <p:cNvGrpSpPr>
            <a:grpSpLocks/>
          </p:cNvGrpSpPr>
          <p:nvPr/>
        </p:nvGrpSpPr>
        <p:grpSpPr bwMode="auto">
          <a:xfrm>
            <a:off x="5191125" y="3646488"/>
            <a:ext cx="2282825" cy="1252537"/>
            <a:chOff x="2310" y="2297"/>
            <a:chExt cx="1438" cy="789"/>
          </a:xfrm>
        </p:grpSpPr>
        <p:sp>
          <p:nvSpPr>
            <p:cNvPr id="50295" name="AutoShape 64"/>
            <p:cNvSpPr>
              <a:spLocks noChangeArrowheads="1"/>
            </p:cNvSpPr>
            <p:nvPr/>
          </p:nvSpPr>
          <p:spPr bwMode="auto">
            <a:xfrm flipV="1">
              <a:off x="2922" y="2623"/>
              <a:ext cx="197" cy="4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91854" tIns="45927" rIns="91854" bIns="45927" anchor="ctr">
              <a:spAutoFit/>
            </a:bodyPr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0296" name="AutoShape 65"/>
            <p:cNvSpPr>
              <a:spLocks noChangeArrowheads="1"/>
            </p:cNvSpPr>
            <p:nvPr/>
          </p:nvSpPr>
          <p:spPr bwMode="auto">
            <a:xfrm>
              <a:off x="2498" y="2354"/>
              <a:ext cx="639" cy="43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C1553F"/>
                </a:gs>
                <a:gs pos="100000">
                  <a:srgbClr val="110806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0297" name="Oval 66"/>
            <p:cNvSpPr>
              <a:spLocks noChangeArrowheads="1"/>
            </p:cNvSpPr>
            <p:nvPr/>
          </p:nvSpPr>
          <p:spPr bwMode="auto">
            <a:xfrm>
              <a:off x="2491" y="2618"/>
              <a:ext cx="164" cy="3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854" tIns="45927" rIns="91854" bIns="45927" anchor="ctr">
              <a:spAutoFit/>
            </a:bodyPr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0298" name="Oval 67"/>
            <p:cNvSpPr>
              <a:spLocks noChangeArrowheads="1"/>
            </p:cNvSpPr>
            <p:nvPr/>
          </p:nvSpPr>
          <p:spPr bwMode="auto">
            <a:xfrm>
              <a:off x="2897" y="2613"/>
              <a:ext cx="164" cy="3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854" tIns="45927" rIns="91854" bIns="45927" anchor="ctr">
              <a:spAutoFit/>
            </a:bodyPr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0299" name="Freeform 68"/>
            <p:cNvSpPr>
              <a:spLocks/>
            </p:cNvSpPr>
            <p:nvPr/>
          </p:nvSpPr>
          <p:spPr bwMode="auto">
            <a:xfrm rot="5400000">
              <a:off x="2579" y="2810"/>
              <a:ext cx="72" cy="197"/>
            </a:xfrm>
            <a:custGeom>
              <a:avLst/>
              <a:gdLst>
                <a:gd name="T0" fmla="*/ 0 w 192"/>
                <a:gd name="T1" fmla="*/ 0 h 288"/>
                <a:gd name="T2" fmla="*/ 72 w 192"/>
                <a:gd name="T3" fmla="*/ 0 h 288"/>
                <a:gd name="T4" fmla="*/ 72 w 192"/>
                <a:gd name="T5" fmla="*/ 197 h 288"/>
                <a:gd name="T6" fmla="*/ 0 w 192"/>
                <a:gd name="T7" fmla="*/ 197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288"/>
                <a:gd name="T14" fmla="*/ 192 w 19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288">
                  <a:moveTo>
                    <a:pt x="0" y="0"/>
                  </a:moveTo>
                  <a:lnTo>
                    <a:pt x="192" y="0"/>
                  </a:lnTo>
                  <a:lnTo>
                    <a:pt x="192" y="288"/>
                  </a:lnTo>
                  <a:lnTo>
                    <a:pt x="0" y="288"/>
                  </a:lnTo>
                </a:path>
              </a:pathLst>
            </a:custGeom>
            <a:noFill/>
            <a:ln w="635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0" name="Freeform 69"/>
            <p:cNvSpPr>
              <a:spLocks/>
            </p:cNvSpPr>
            <p:nvPr/>
          </p:nvSpPr>
          <p:spPr bwMode="auto">
            <a:xfrm rot="5400000">
              <a:off x="2985" y="2810"/>
              <a:ext cx="72" cy="197"/>
            </a:xfrm>
            <a:custGeom>
              <a:avLst/>
              <a:gdLst>
                <a:gd name="T0" fmla="*/ 0 w 192"/>
                <a:gd name="T1" fmla="*/ 0 h 288"/>
                <a:gd name="T2" fmla="*/ 72 w 192"/>
                <a:gd name="T3" fmla="*/ 0 h 288"/>
                <a:gd name="T4" fmla="*/ 72 w 192"/>
                <a:gd name="T5" fmla="*/ 197 h 288"/>
                <a:gd name="T6" fmla="*/ 0 w 192"/>
                <a:gd name="T7" fmla="*/ 197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288"/>
                <a:gd name="T14" fmla="*/ 192 w 19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288">
                  <a:moveTo>
                    <a:pt x="0" y="0"/>
                  </a:moveTo>
                  <a:lnTo>
                    <a:pt x="192" y="0"/>
                  </a:lnTo>
                  <a:lnTo>
                    <a:pt x="192" y="288"/>
                  </a:lnTo>
                  <a:lnTo>
                    <a:pt x="0" y="288"/>
                  </a:lnTo>
                </a:path>
              </a:pathLst>
            </a:custGeom>
            <a:noFill/>
            <a:ln w="635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301" name="Text Box 70"/>
            <p:cNvSpPr txBox="1">
              <a:spLocks noChangeArrowheads="1"/>
            </p:cNvSpPr>
            <p:nvPr/>
          </p:nvSpPr>
          <p:spPr bwMode="auto">
            <a:xfrm>
              <a:off x="2310" y="2325"/>
              <a:ext cx="41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854" tIns="45927" rIns="91854" bIns="45927" anchor="ctr">
              <a:spAutoFit/>
            </a:bodyPr>
            <a:lstStyle/>
            <a:p>
              <a:pPr algn="ctr" eaLnBrk="0" hangingPunct="0"/>
              <a:r>
                <a:rPr lang="en-US" altLang="en-US" sz="1200">
                  <a:cs typeface="Arial" charset="0"/>
                </a:rPr>
                <a:t>Grating</a:t>
              </a:r>
            </a:p>
          </p:txBody>
        </p:sp>
        <p:sp>
          <p:nvSpPr>
            <p:cNvPr id="50302" name="Line 71"/>
            <p:cNvSpPr>
              <a:spLocks noChangeShapeType="1"/>
            </p:cNvSpPr>
            <p:nvPr/>
          </p:nvSpPr>
          <p:spPr bwMode="auto">
            <a:xfrm flipV="1">
              <a:off x="2811" y="2352"/>
              <a:ext cx="937" cy="17"/>
            </a:xfrm>
            <a:prstGeom prst="line">
              <a:avLst/>
            </a:prstGeom>
            <a:noFill/>
            <a:ln w="25400">
              <a:solidFill>
                <a:srgbClr val="FD0000"/>
              </a:solidFill>
              <a:round/>
              <a:headEnd/>
              <a:tailEnd/>
            </a:ln>
          </p:spPr>
          <p:txBody>
            <a:bodyPr lIns="91854" tIns="45927" rIns="91854" bIns="45927" anchor="ctr">
              <a:spAutoFit/>
            </a:bodyPr>
            <a:lstStyle/>
            <a:p>
              <a:endParaRPr lang="en-US"/>
            </a:p>
          </p:txBody>
        </p:sp>
        <p:sp>
          <p:nvSpPr>
            <p:cNvPr id="17480" name="Rectangle 72"/>
            <p:cNvSpPr>
              <a:spLocks noChangeArrowheads="1"/>
            </p:cNvSpPr>
            <p:nvPr/>
          </p:nvSpPr>
          <p:spPr bwMode="auto">
            <a:xfrm rot="4344611" flipH="1">
              <a:off x="2790" y="2160"/>
              <a:ext cx="72" cy="345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grpSp>
        <p:nvGrpSpPr>
          <p:cNvPr id="17481" name="Group 73"/>
          <p:cNvGrpSpPr>
            <a:grpSpLocks/>
          </p:cNvGrpSpPr>
          <p:nvPr/>
        </p:nvGrpSpPr>
        <p:grpSpPr bwMode="auto">
          <a:xfrm>
            <a:off x="2916238" y="2593975"/>
            <a:ext cx="5818187" cy="1243013"/>
            <a:chOff x="877" y="1634"/>
            <a:chExt cx="3665" cy="783"/>
          </a:xfrm>
        </p:grpSpPr>
        <p:sp>
          <p:nvSpPr>
            <p:cNvPr id="50275" name="AutoShape 74"/>
            <p:cNvSpPr>
              <a:spLocks noChangeArrowheads="1"/>
            </p:cNvSpPr>
            <p:nvPr/>
          </p:nvSpPr>
          <p:spPr bwMode="auto">
            <a:xfrm rot="5400000">
              <a:off x="940" y="1916"/>
              <a:ext cx="169" cy="296"/>
            </a:xfrm>
            <a:prstGeom prst="can">
              <a:avLst>
                <a:gd name="adj" fmla="val 24999"/>
              </a:avLst>
            </a:prstGeom>
            <a:solidFill>
              <a:srgbClr val="DDDDDD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91854" tIns="45927" rIns="91854" bIns="45927" anchor="ctr">
              <a:spAutoFit/>
            </a:bodyPr>
            <a:lstStyle/>
            <a:p>
              <a:endParaRPr lang="en-US">
                <a:cs typeface="Arial" charset="0"/>
              </a:endParaRPr>
            </a:p>
          </p:txBody>
        </p:sp>
        <p:grpSp>
          <p:nvGrpSpPr>
            <p:cNvPr id="50276" name="Group 75"/>
            <p:cNvGrpSpPr>
              <a:grpSpLocks noChangeAspect="1"/>
            </p:cNvGrpSpPr>
            <p:nvPr/>
          </p:nvGrpSpPr>
          <p:grpSpPr bwMode="auto">
            <a:xfrm>
              <a:off x="3970" y="2016"/>
              <a:ext cx="224" cy="82"/>
              <a:chOff x="9688" y="6240"/>
              <a:chExt cx="1152" cy="576"/>
            </a:xfrm>
          </p:grpSpPr>
          <p:sp>
            <p:nvSpPr>
              <p:cNvPr id="17484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9688" y="6240"/>
                <a:ext cx="1152" cy="576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7485" name="AutoShape 77"/>
              <p:cNvSpPr>
                <a:spLocks noChangeAspect="1" noChangeArrowheads="1"/>
              </p:cNvSpPr>
              <p:nvPr/>
            </p:nvSpPr>
            <p:spPr bwMode="auto">
              <a:xfrm>
                <a:off x="9745" y="6289"/>
                <a:ext cx="1054" cy="47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50277" name="Group 78"/>
            <p:cNvGrpSpPr>
              <a:grpSpLocks/>
            </p:cNvGrpSpPr>
            <p:nvPr/>
          </p:nvGrpSpPr>
          <p:grpSpPr bwMode="auto">
            <a:xfrm>
              <a:off x="1017" y="1634"/>
              <a:ext cx="3525" cy="783"/>
              <a:chOff x="1017" y="1634"/>
              <a:chExt cx="3525" cy="783"/>
            </a:xfrm>
          </p:grpSpPr>
          <p:sp>
            <p:nvSpPr>
              <p:cNvPr id="50278" name="AutoShape 79"/>
              <p:cNvSpPr>
                <a:spLocks noChangeArrowheads="1"/>
              </p:cNvSpPr>
              <p:nvPr/>
            </p:nvSpPr>
            <p:spPr bwMode="auto">
              <a:xfrm>
                <a:off x="1017" y="1899"/>
                <a:ext cx="2096" cy="309"/>
              </a:xfrm>
              <a:prstGeom prst="cube">
                <a:avLst>
                  <a:gd name="adj" fmla="val 25000"/>
                </a:avLst>
              </a:prstGeom>
              <a:solidFill>
                <a:srgbClr val="DDDDD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1854" tIns="45927" rIns="91854" bIns="45927" anchor="ctr">
                <a:spAutoFit/>
              </a:bodyPr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0279" name="AutoShape 80"/>
              <p:cNvSpPr>
                <a:spLocks noChangeArrowheads="1"/>
              </p:cNvSpPr>
              <p:nvPr/>
            </p:nvSpPr>
            <p:spPr bwMode="auto">
              <a:xfrm rot="5400000">
                <a:off x="2617" y="1881"/>
                <a:ext cx="410" cy="377"/>
              </a:xfrm>
              <a:custGeom>
                <a:avLst/>
                <a:gdLst>
                  <a:gd name="T0" fmla="*/ 176 w 21600"/>
                  <a:gd name="T1" fmla="*/ 0 h 21600"/>
                  <a:gd name="T2" fmla="*/ 58 w 21600"/>
                  <a:gd name="T3" fmla="*/ 377 h 21600"/>
                  <a:gd name="T4" fmla="*/ 185 w 21600"/>
                  <a:gd name="T5" fmla="*/ 145 h 21600"/>
                  <a:gd name="T6" fmla="*/ 297 w 21600"/>
                  <a:gd name="T7" fmla="*/ 249 h 21600"/>
                  <a:gd name="T8" fmla="*/ 410 w 21600"/>
                  <a:gd name="T9" fmla="*/ 145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08 h 21600"/>
                  <a:gd name="T17" fmla="*/ 6111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1553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lIns="91854" tIns="45927" rIns="91854" bIns="45927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280" name="AutoShape 81"/>
              <p:cNvSpPr>
                <a:spLocks noChangeArrowheads="1"/>
              </p:cNvSpPr>
              <p:nvPr/>
            </p:nvSpPr>
            <p:spPr bwMode="auto">
              <a:xfrm rot="5400000">
                <a:off x="3001" y="1903"/>
                <a:ext cx="170" cy="296"/>
              </a:xfrm>
              <a:prstGeom prst="can">
                <a:avLst>
                  <a:gd name="adj" fmla="val 24997"/>
                </a:avLst>
              </a:prstGeom>
              <a:solidFill>
                <a:srgbClr val="DDDDD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1854" tIns="45927" rIns="91854" bIns="45927" anchor="ctr">
                <a:spAutoFit/>
              </a:bodyPr>
              <a:lstStyle/>
              <a:p>
                <a:endParaRPr lang="en-US">
                  <a:cs typeface="Arial" charset="0"/>
                </a:endParaRPr>
              </a:p>
            </p:txBody>
          </p:sp>
          <p:grpSp>
            <p:nvGrpSpPr>
              <p:cNvPr id="50281" name="Group 82"/>
              <p:cNvGrpSpPr>
                <a:grpSpLocks/>
              </p:cNvGrpSpPr>
              <p:nvPr/>
            </p:nvGrpSpPr>
            <p:grpSpPr bwMode="auto">
              <a:xfrm>
                <a:off x="3135" y="1634"/>
                <a:ext cx="1407" cy="767"/>
                <a:chOff x="3135" y="1634"/>
                <a:chExt cx="1407" cy="767"/>
              </a:xfrm>
            </p:grpSpPr>
            <p:sp>
              <p:nvSpPr>
                <p:cNvPr id="50283" name="Line 83"/>
                <p:cNvSpPr>
                  <a:spLocks noChangeShapeType="1"/>
                </p:cNvSpPr>
                <p:nvPr/>
              </p:nvSpPr>
              <p:spPr bwMode="auto">
                <a:xfrm>
                  <a:off x="3748" y="2045"/>
                  <a:ext cx="0" cy="324"/>
                </a:xfrm>
                <a:prstGeom prst="line">
                  <a:avLst/>
                </a:prstGeom>
                <a:noFill/>
                <a:ln w="25400">
                  <a:solidFill>
                    <a:srgbClr val="FD0000"/>
                  </a:solidFill>
                  <a:round/>
                  <a:headEnd/>
                  <a:tailEnd/>
                </a:ln>
              </p:spPr>
              <p:txBody>
                <a:bodyPr lIns="91854" tIns="45927" rIns="91854" bIns="45927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284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191" y="2148"/>
                  <a:ext cx="0" cy="1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lIns="91854" tIns="45927" rIns="91854" bIns="45927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285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822" y="2227"/>
                  <a:ext cx="720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en-US" sz="1200">
                      <a:cs typeface="Arial" charset="0"/>
                    </a:rPr>
                    <a:t>f</a:t>
                  </a:r>
                  <a:r>
                    <a:rPr lang="en-US" altLang="en-US" sz="1200">
                      <a:latin typeface="SubScript VNI"/>
                      <a:cs typeface="Arial" charset="0"/>
                    </a:rPr>
                    <a:t>m</a:t>
                  </a:r>
                  <a:r>
                    <a:rPr lang="en-US" altLang="en-US" sz="1200">
                      <a:cs typeface="Arial" charset="0"/>
                    </a:rPr>
                    <a:t>= 10.7 MHz.</a:t>
                  </a:r>
                  <a:endParaRPr lang="en-US" altLang="en-US" sz="2400">
                    <a:cs typeface="Arial" charset="0"/>
                  </a:endParaRPr>
                </a:p>
              </p:txBody>
            </p:sp>
            <p:sp>
              <p:nvSpPr>
                <p:cNvPr id="50286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3156" y="2061"/>
                  <a:ext cx="676" cy="2"/>
                </a:xfrm>
                <a:prstGeom prst="line">
                  <a:avLst/>
                </a:prstGeom>
                <a:noFill/>
                <a:ln w="25400">
                  <a:solidFill>
                    <a:srgbClr val="FD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87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501" y="2081"/>
                  <a:ext cx="25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en-US" sz="1400">
                      <a:cs typeface="Arial" charset="0"/>
                    </a:rPr>
                    <a:t>BS</a:t>
                  </a:r>
                  <a:endParaRPr lang="en-US" altLang="en-US" sz="2400">
                    <a:cs typeface="Arial" charset="0"/>
                  </a:endParaRPr>
                </a:p>
              </p:txBody>
            </p:sp>
            <p:sp>
              <p:nvSpPr>
                <p:cNvPr id="50288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3945" y="2063"/>
                  <a:ext cx="280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854" tIns="45927" rIns="91854" bIns="45927" anchor="ctr">
                  <a:spAutoFit/>
                </a:bodyPr>
                <a:lstStyle/>
                <a:p>
                  <a:pPr algn="ctr" eaLnBrk="0" hangingPunct="0"/>
                  <a:r>
                    <a:rPr lang="en-US" altLang="en-US" sz="1400">
                      <a:cs typeface="Arial" charset="0"/>
                    </a:rPr>
                    <a:t>PM</a:t>
                  </a:r>
                  <a:endParaRPr lang="en-US" altLang="en-US" sz="2400">
                    <a:cs typeface="Arial" charset="0"/>
                  </a:endParaRPr>
                </a:p>
              </p:txBody>
            </p:sp>
            <p:sp>
              <p:nvSpPr>
                <p:cNvPr id="50289" name="Line 89"/>
                <p:cNvSpPr>
                  <a:spLocks noChangeShapeType="1"/>
                </p:cNvSpPr>
                <p:nvPr/>
              </p:nvSpPr>
              <p:spPr bwMode="auto">
                <a:xfrm>
                  <a:off x="3834" y="2063"/>
                  <a:ext cx="569" cy="1"/>
                </a:xfrm>
                <a:prstGeom prst="line">
                  <a:avLst/>
                </a:prstGeom>
                <a:noFill/>
                <a:ln w="25400">
                  <a:solidFill>
                    <a:srgbClr val="FD0000"/>
                  </a:solidFill>
                  <a:round/>
                  <a:headEnd/>
                  <a:tailEnd type="triangle" w="med" len="med"/>
                </a:ln>
              </p:spPr>
              <p:txBody>
                <a:bodyPr lIns="91854" tIns="45927" rIns="91854" bIns="45927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290" name="Rectangle 90"/>
                <p:cNvSpPr>
                  <a:spLocks noChangeArrowheads="1"/>
                </p:cNvSpPr>
                <p:nvPr/>
              </p:nvSpPr>
              <p:spPr bwMode="auto">
                <a:xfrm rot="633243" flipH="1" flipV="1">
                  <a:off x="4394" y="1945"/>
                  <a:ext cx="117" cy="23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854" tIns="45927" rIns="91854" bIns="45927">
                  <a:spAutoFit/>
                </a:bodyPr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50291" name="Rectangle 91"/>
                <p:cNvSpPr>
                  <a:spLocks noChangeArrowheads="1"/>
                </p:cNvSpPr>
                <p:nvPr/>
              </p:nvSpPr>
              <p:spPr bwMode="auto">
                <a:xfrm rot="8143282">
                  <a:off x="3711" y="1968"/>
                  <a:ext cx="50" cy="15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50292" name="Line 92"/>
                <p:cNvSpPr>
                  <a:spLocks noChangeShapeType="1"/>
                </p:cNvSpPr>
                <p:nvPr/>
              </p:nvSpPr>
              <p:spPr bwMode="auto">
                <a:xfrm>
                  <a:off x="3135" y="1634"/>
                  <a:ext cx="1287" cy="432"/>
                </a:xfrm>
                <a:prstGeom prst="line">
                  <a:avLst/>
                </a:prstGeom>
                <a:noFill/>
                <a:ln w="25400">
                  <a:solidFill>
                    <a:srgbClr val="FD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282" name="Text Box 93"/>
              <p:cNvSpPr txBox="1">
                <a:spLocks noChangeArrowheads="1"/>
              </p:cNvSpPr>
              <p:nvPr/>
            </p:nvSpPr>
            <p:spPr bwMode="auto">
              <a:xfrm>
                <a:off x="1285" y="2225"/>
                <a:ext cx="8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>
                    <a:cs typeface="Arial" charset="0"/>
                  </a:rPr>
                  <a:t>Reference cavity</a:t>
                </a:r>
                <a:endParaRPr lang="en-US" altLang="en-US" sz="2400">
                  <a:cs typeface="Arial" charset="0"/>
                </a:endParaRPr>
              </a:p>
            </p:txBody>
          </p:sp>
        </p:grpSp>
      </p:grpSp>
      <p:sp>
        <p:nvSpPr>
          <p:cNvPr id="17502" name="Freeform 94"/>
          <p:cNvSpPr>
            <a:spLocks/>
          </p:cNvSpPr>
          <p:nvPr/>
        </p:nvSpPr>
        <p:spPr bwMode="auto">
          <a:xfrm>
            <a:off x="8340725" y="1000125"/>
            <a:ext cx="173038" cy="288925"/>
          </a:xfrm>
          <a:custGeom>
            <a:avLst/>
            <a:gdLst>
              <a:gd name="T0" fmla="*/ 3484 w 298"/>
              <a:gd name="T1" fmla="*/ 286507 h 239"/>
              <a:gd name="T2" fmla="*/ 8710 w 298"/>
              <a:gd name="T3" fmla="*/ 280463 h 239"/>
              <a:gd name="T4" fmla="*/ 13936 w 298"/>
              <a:gd name="T5" fmla="*/ 273209 h 239"/>
              <a:gd name="T6" fmla="*/ 19162 w 298"/>
              <a:gd name="T7" fmla="*/ 265956 h 239"/>
              <a:gd name="T8" fmla="*/ 24388 w 298"/>
              <a:gd name="T9" fmla="*/ 261121 h 239"/>
              <a:gd name="T10" fmla="*/ 30195 w 298"/>
              <a:gd name="T11" fmla="*/ 251449 h 239"/>
              <a:gd name="T12" fmla="*/ 36582 w 298"/>
              <a:gd name="T13" fmla="*/ 240569 h 239"/>
              <a:gd name="T14" fmla="*/ 40647 w 298"/>
              <a:gd name="T15" fmla="*/ 229689 h 239"/>
              <a:gd name="T16" fmla="*/ 45872 w 298"/>
              <a:gd name="T17" fmla="*/ 218809 h 239"/>
              <a:gd name="T18" fmla="*/ 49356 w 298"/>
              <a:gd name="T19" fmla="*/ 207929 h 239"/>
              <a:gd name="T20" fmla="*/ 52840 w 298"/>
              <a:gd name="T21" fmla="*/ 197049 h 239"/>
              <a:gd name="T22" fmla="*/ 56324 w 298"/>
              <a:gd name="T23" fmla="*/ 186169 h 239"/>
              <a:gd name="T24" fmla="*/ 59228 w 298"/>
              <a:gd name="T25" fmla="*/ 174080 h 239"/>
              <a:gd name="T26" fmla="*/ 61550 w 298"/>
              <a:gd name="T27" fmla="*/ 160783 h 239"/>
              <a:gd name="T28" fmla="*/ 63292 w 298"/>
              <a:gd name="T29" fmla="*/ 149903 h 239"/>
              <a:gd name="T30" fmla="*/ 65034 w 298"/>
              <a:gd name="T31" fmla="*/ 139022 h 239"/>
              <a:gd name="T32" fmla="*/ 66196 w 298"/>
              <a:gd name="T33" fmla="*/ 128142 h 239"/>
              <a:gd name="T34" fmla="*/ 66776 w 298"/>
              <a:gd name="T35" fmla="*/ 117262 h 239"/>
              <a:gd name="T36" fmla="*/ 67938 w 298"/>
              <a:gd name="T37" fmla="*/ 106382 h 239"/>
              <a:gd name="T38" fmla="*/ 68518 w 298"/>
              <a:gd name="T39" fmla="*/ 95502 h 239"/>
              <a:gd name="T40" fmla="*/ 70260 w 298"/>
              <a:gd name="T41" fmla="*/ 83414 h 239"/>
              <a:gd name="T42" fmla="*/ 71422 w 298"/>
              <a:gd name="T43" fmla="*/ 72533 h 239"/>
              <a:gd name="T44" fmla="*/ 71422 w 298"/>
              <a:gd name="T45" fmla="*/ 61653 h 239"/>
              <a:gd name="T46" fmla="*/ 72002 w 298"/>
              <a:gd name="T47" fmla="*/ 50773 h 239"/>
              <a:gd name="T48" fmla="*/ 73744 w 298"/>
              <a:gd name="T49" fmla="*/ 39893 h 239"/>
              <a:gd name="T50" fmla="*/ 76648 w 298"/>
              <a:gd name="T51" fmla="*/ 29013 h 239"/>
              <a:gd name="T52" fmla="*/ 78970 w 298"/>
              <a:gd name="T53" fmla="*/ 18133 h 239"/>
              <a:gd name="T54" fmla="*/ 83616 w 298"/>
              <a:gd name="T55" fmla="*/ 7253 h 239"/>
              <a:gd name="T56" fmla="*/ 88842 w 298"/>
              <a:gd name="T57" fmla="*/ 1209 h 239"/>
              <a:gd name="T58" fmla="*/ 94068 w 298"/>
              <a:gd name="T59" fmla="*/ 1209 h 239"/>
              <a:gd name="T60" fmla="*/ 99294 w 298"/>
              <a:gd name="T61" fmla="*/ 7253 h 239"/>
              <a:gd name="T62" fmla="*/ 103358 w 298"/>
              <a:gd name="T63" fmla="*/ 15716 h 239"/>
              <a:gd name="T64" fmla="*/ 106262 w 298"/>
              <a:gd name="T65" fmla="*/ 26596 h 239"/>
              <a:gd name="T66" fmla="*/ 108004 w 298"/>
              <a:gd name="T67" fmla="*/ 37476 h 239"/>
              <a:gd name="T68" fmla="*/ 110326 w 298"/>
              <a:gd name="T69" fmla="*/ 48356 h 239"/>
              <a:gd name="T70" fmla="*/ 112068 w 298"/>
              <a:gd name="T71" fmla="*/ 59236 h 239"/>
              <a:gd name="T72" fmla="*/ 114972 w 298"/>
              <a:gd name="T73" fmla="*/ 70116 h 239"/>
              <a:gd name="T74" fmla="*/ 115552 w 298"/>
              <a:gd name="T75" fmla="*/ 80996 h 239"/>
              <a:gd name="T76" fmla="*/ 115552 w 298"/>
              <a:gd name="T77" fmla="*/ 91876 h 239"/>
              <a:gd name="T78" fmla="*/ 116714 w 298"/>
              <a:gd name="T79" fmla="*/ 102756 h 239"/>
              <a:gd name="T80" fmla="*/ 117294 w 298"/>
              <a:gd name="T81" fmla="*/ 113636 h 239"/>
              <a:gd name="T82" fmla="*/ 119036 w 298"/>
              <a:gd name="T83" fmla="*/ 124516 h 239"/>
              <a:gd name="T84" fmla="*/ 120198 w 298"/>
              <a:gd name="T85" fmla="*/ 135396 h 239"/>
              <a:gd name="T86" fmla="*/ 121940 w 298"/>
              <a:gd name="T87" fmla="*/ 146276 h 239"/>
              <a:gd name="T88" fmla="*/ 122520 w 298"/>
              <a:gd name="T89" fmla="*/ 157156 h 239"/>
              <a:gd name="T90" fmla="*/ 124262 w 298"/>
              <a:gd name="T91" fmla="*/ 168036 h 239"/>
              <a:gd name="T92" fmla="*/ 126004 w 298"/>
              <a:gd name="T93" fmla="*/ 178916 h 239"/>
              <a:gd name="T94" fmla="*/ 127746 w 298"/>
              <a:gd name="T95" fmla="*/ 189796 h 239"/>
              <a:gd name="T96" fmla="*/ 129488 w 298"/>
              <a:gd name="T97" fmla="*/ 200676 h 239"/>
              <a:gd name="T98" fmla="*/ 132972 w 298"/>
              <a:gd name="T99" fmla="*/ 211556 h 239"/>
              <a:gd name="T100" fmla="*/ 135875 w 298"/>
              <a:gd name="T101" fmla="*/ 222436 h 239"/>
              <a:gd name="T102" fmla="*/ 139359 w 298"/>
              <a:gd name="T103" fmla="*/ 233316 h 239"/>
              <a:gd name="T104" fmla="*/ 141101 w 298"/>
              <a:gd name="T105" fmla="*/ 244196 h 239"/>
              <a:gd name="T106" fmla="*/ 144585 w 298"/>
              <a:gd name="T107" fmla="*/ 255076 h 239"/>
              <a:gd name="T108" fmla="*/ 148650 w 298"/>
              <a:gd name="T109" fmla="*/ 264747 h 239"/>
              <a:gd name="T110" fmla="*/ 153876 w 298"/>
              <a:gd name="T111" fmla="*/ 272001 h 239"/>
              <a:gd name="T112" fmla="*/ 159102 w 298"/>
              <a:gd name="T113" fmla="*/ 279254 h 239"/>
              <a:gd name="T114" fmla="*/ 164328 w 298"/>
              <a:gd name="T115" fmla="*/ 282881 h 239"/>
              <a:gd name="T116" fmla="*/ 169554 w 298"/>
              <a:gd name="T117" fmla="*/ 286507 h 239"/>
              <a:gd name="T118" fmla="*/ 172457 w 298"/>
              <a:gd name="T119" fmla="*/ 284089 h 2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98"/>
              <a:gd name="T181" fmla="*/ 0 h 239"/>
              <a:gd name="T182" fmla="*/ 298 w 298"/>
              <a:gd name="T183" fmla="*/ 239 h 2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98" h="239">
                <a:moveTo>
                  <a:pt x="0" y="238"/>
                </a:moveTo>
                <a:lnTo>
                  <a:pt x="6" y="237"/>
                </a:lnTo>
                <a:lnTo>
                  <a:pt x="10" y="235"/>
                </a:lnTo>
                <a:lnTo>
                  <a:pt x="15" y="232"/>
                </a:lnTo>
                <a:lnTo>
                  <a:pt x="19" y="229"/>
                </a:lnTo>
                <a:lnTo>
                  <a:pt x="24" y="226"/>
                </a:lnTo>
                <a:lnTo>
                  <a:pt x="28" y="222"/>
                </a:lnTo>
                <a:lnTo>
                  <a:pt x="33" y="220"/>
                </a:lnTo>
                <a:lnTo>
                  <a:pt x="37" y="217"/>
                </a:lnTo>
                <a:lnTo>
                  <a:pt x="42" y="216"/>
                </a:lnTo>
                <a:lnTo>
                  <a:pt x="48" y="211"/>
                </a:lnTo>
                <a:lnTo>
                  <a:pt x="52" y="208"/>
                </a:lnTo>
                <a:lnTo>
                  <a:pt x="58" y="202"/>
                </a:lnTo>
                <a:lnTo>
                  <a:pt x="63" y="199"/>
                </a:lnTo>
                <a:lnTo>
                  <a:pt x="66" y="195"/>
                </a:lnTo>
                <a:lnTo>
                  <a:pt x="70" y="190"/>
                </a:lnTo>
                <a:lnTo>
                  <a:pt x="75" y="186"/>
                </a:lnTo>
                <a:lnTo>
                  <a:pt x="79" y="181"/>
                </a:lnTo>
                <a:lnTo>
                  <a:pt x="82" y="177"/>
                </a:lnTo>
                <a:lnTo>
                  <a:pt x="85" y="172"/>
                </a:lnTo>
                <a:lnTo>
                  <a:pt x="90" y="168"/>
                </a:lnTo>
                <a:lnTo>
                  <a:pt x="91" y="163"/>
                </a:lnTo>
                <a:lnTo>
                  <a:pt x="94" y="159"/>
                </a:lnTo>
                <a:lnTo>
                  <a:pt x="97" y="154"/>
                </a:lnTo>
                <a:lnTo>
                  <a:pt x="100" y="148"/>
                </a:lnTo>
                <a:lnTo>
                  <a:pt x="102" y="144"/>
                </a:lnTo>
                <a:lnTo>
                  <a:pt x="103" y="139"/>
                </a:lnTo>
                <a:lnTo>
                  <a:pt x="106" y="133"/>
                </a:lnTo>
                <a:lnTo>
                  <a:pt x="108" y="129"/>
                </a:lnTo>
                <a:lnTo>
                  <a:pt x="109" y="124"/>
                </a:lnTo>
                <a:lnTo>
                  <a:pt x="111" y="120"/>
                </a:lnTo>
                <a:lnTo>
                  <a:pt x="112" y="115"/>
                </a:lnTo>
                <a:lnTo>
                  <a:pt x="114" y="111"/>
                </a:lnTo>
                <a:lnTo>
                  <a:pt x="114" y="106"/>
                </a:lnTo>
                <a:lnTo>
                  <a:pt x="114" y="102"/>
                </a:lnTo>
                <a:lnTo>
                  <a:pt x="115" y="97"/>
                </a:lnTo>
                <a:lnTo>
                  <a:pt x="115" y="93"/>
                </a:lnTo>
                <a:lnTo>
                  <a:pt x="117" y="88"/>
                </a:lnTo>
                <a:lnTo>
                  <a:pt x="118" y="84"/>
                </a:lnTo>
                <a:lnTo>
                  <a:pt x="118" y="79"/>
                </a:lnTo>
                <a:lnTo>
                  <a:pt x="120" y="73"/>
                </a:lnTo>
                <a:lnTo>
                  <a:pt x="121" y="69"/>
                </a:lnTo>
                <a:lnTo>
                  <a:pt x="121" y="64"/>
                </a:lnTo>
                <a:lnTo>
                  <a:pt x="123" y="60"/>
                </a:lnTo>
                <a:lnTo>
                  <a:pt x="123" y="55"/>
                </a:lnTo>
                <a:lnTo>
                  <a:pt x="123" y="51"/>
                </a:lnTo>
                <a:lnTo>
                  <a:pt x="123" y="46"/>
                </a:lnTo>
                <a:lnTo>
                  <a:pt x="124" y="42"/>
                </a:lnTo>
                <a:lnTo>
                  <a:pt x="126" y="37"/>
                </a:lnTo>
                <a:lnTo>
                  <a:pt x="127" y="33"/>
                </a:lnTo>
                <a:lnTo>
                  <a:pt x="130" y="28"/>
                </a:lnTo>
                <a:lnTo>
                  <a:pt x="132" y="24"/>
                </a:lnTo>
                <a:lnTo>
                  <a:pt x="135" y="19"/>
                </a:lnTo>
                <a:lnTo>
                  <a:pt x="136" y="15"/>
                </a:lnTo>
                <a:lnTo>
                  <a:pt x="139" y="10"/>
                </a:lnTo>
                <a:lnTo>
                  <a:pt x="144" y="6"/>
                </a:lnTo>
                <a:lnTo>
                  <a:pt x="148" y="3"/>
                </a:lnTo>
                <a:lnTo>
                  <a:pt x="153" y="1"/>
                </a:lnTo>
                <a:lnTo>
                  <a:pt x="157" y="0"/>
                </a:lnTo>
                <a:lnTo>
                  <a:pt x="162" y="1"/>
                </a:lnTo>
                <a:lnTo>
                  <a:pt x="166" y="3"/>
                </a:lnTo>
                <a:lnTo>
                  <a:pt x="171" y="6"/>
                </a:lnTo>
                <a:lnTo>
                  <a:pt x="175" y="9"/>
                </a:lnTo>
                <a:lnTo>
                  <a:pt x="178" y="13"/>
                </a:lnTo>
                <a:lnTo>
                  <a:pt x="181" y="18"/>
                </a:lnTo>
                <a:lnTo>
                  <a:pt x="183" y="22"/>
                </a:lnTo>
                <a:lnTo>
                  <a:pt x="186" y="27"/>
                </a:lnTo>
                <a:lnTo>
                  <a:pt x="186" y="31"/>
                </a:lnTo>
                <a:lnTo>
                  <a:pt x="189" y="36"/>
                </a:lnTo>
                <a:lnTo>
                  <a:pt x="190" y="40"/>
                </a:lnTo>
                <a:lnTo>
                  <a:pt x="192" y="45"/>
                </a:lnTo>
                <a:lnTo>
                  <a:pt x="193" y="49"/>
                </a:lnTo>
                <a:lnTo>
                  <a:pt x="195" y="54"/>
                </a:lnTo>
                <a:lnTo>
                  <a:pt x="198" y="58"/>
                </a:lnTo>
                <a:lnTo>
                  <a:pt x="199" y="63"/>
                </a:lnTo>
                <a:lnTo>
                  <a:pt x="199" y="67"/>
                </a:lnTo>
                <a:lnTo>
                  <a:pt x="199" y="72"/>
                </a:lnTo>
                <a:lnTo>
                  <a:pt x="199" y="76"/>
                </a:lnTo>
                <a:lnTo>
                  <a:pt x="201" y="81"/>
                </a:lnTo>
                <a:lnTo>
                  <a:pt x="201" y="85"/>
                </a:lnTo>
                <a:lnTo>
                  <a:pt x="202" y="90"/>
                </a:lnTo>
                <a:lnTo>
                  <a:pt x="202" y="94"/>
                </a:lnTo>
                <a:lnTo>
                  <a:pt x="204" y="99"/>
                </a:lnTo>
                <a:lnTo>
                  <a:pt x="205" y="103"/>
                </a:lnTo>
                <a:lnTo>
                  <a:pt x="207" y="108"/>
                </a:lnTo>
                <a:lnTo>
                  <a:pt x="207" y="112"/>
                </a:lnTo>
                <a:lnTo>
                  <a:pt x="208" y="117"/>
                </a:lnTo>
                <a:lnTo>
                  <a:pt x="210" y="121"/>
                </a:lnTo>
                <a:lnTo>
                  <a:pt x="210" y="126"/>
                </a:lnTo>
                <a:lnTo>
                  <a:pt x="211" y="130"/>
                </a:lnTo>
                <a:lnTo>
                  <a:pt x="213" y="135"/>
                </a:lnTo>
                <a:lnTo>
                  <a:pt x="214" y="139"/>
                </a:lnTo>
                <a:lnTo>
                  <a:pt x="216" y="144"/>
                </a:lnTo>
                <a:lnTo>
                  <a:pt x="217" y="148"/>
                </a:lnTo>
                <a:lnTo>
                  <a:pt x="219" y="153"/>
                </a:lnTo>
                <a:lnTo>
                  <a:pt x="220" y="157"/>
                </a:lnTo>
                <a:lnTo>
                  <a:pt x="222" y="162"/>
                </a:lnTo>
                <a:lnTo>
                  <a:pt x="223" y="166"/>
                </a:lnTo>
                <a:lnTo>
                  <a:pt x="226" y="171"/>
                </a:lnTo>
                <a:lnTo>
                  <a:pt x="229" y="175"/>
                </a:lnTo>
                <a:lnTo>
                  <a:pt x="232" y="180"/>
                </a:lnTo>
                <a:lnTo>
                  <a:pt x="234" y="184"/>
                </a:lnTo>
                <a:lnTo>
                  <a:pt x="237" y="189"/>
                </a:lnTo>
                <a:lnTo>
                  <a:pt x="240" y="193"/>
                </a:lnTo>
                <a:lnTo>
                  <a:pt x="240" y="198"/>
                </a:lnTo>
                <a:lnTo>
                  <a:pt x="243" y="202"/>
                </a:lnTo>
                <a:lnTo>
                  <a:pt x="246" y="207"/>
                </a:lnTo>
                <a:lnTo>
                  <a:pt x="249" y="211"/>
                </a:lnTo>
                <a:lnTo>
                  <a:pt x="253" y="214"/>
                </a:lnTo>
                <a:lnTo>
                  <a:pt x="256" y="219"/>
                </a:lnTo>
                <a:lnTo>
                  <a:pt x="261" y="222"/>
                </a:lnTo>
                <a:lnTo>
                  <a:pt x="265" y="225"/>
                </a:lnTo>
                <a:lnTo>
                  <a:pt x="270" y="228"/>
                </a:lnTo>
                <a:lnTo>
                  <a:pt x="274" y="231"/>
                </a:lnTo>
                <a:lnTo>
                  <a:pt x="279" y="232"/>
                </a:lnTo>
                <a:lnTo>
                  <a:pt x="283" y="234"/>
                </a:lnTo>
                <a:lnTo>
                  <a:pt x="288" y="235"/>
                </a:lnTo>
                <a:lnTo>
                  <a:pt x="292" y="237"/>
                </a:lnTo>
                <a:lnTo>
                  <a:pt x="297" y="237"/>
                </a:lnTo>
                <a:lnTo>
                  <a:pt x="297" y="235"/>
                </a:lnTo>
                <a:lnTo>
                  <a:pt x="297" y="234"/>
                </a:lnTo>
              </a:path>
            </a:pathLst>
          </a:custGeom>
          <a:noFill/>
          <a:ln w="25400" cap="rnd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503" name="Freeform 95"/>
          <p:cNvSpPr>
            <a:spLocks/>
          </p:cNvSpPr>
          <p:nvPr/>
        </p:nvSpPr>
        <p:spPr bwMode="auto">
          <a:xfrm rot="10786985" flipV="1">
            <a:off x="5932488" y="3638550"/>
            <a:ext cx="307975" cy="249238"/>
          </a:xfrm>
          <a:custGeom>
            <a:avLst/>
            <a:gdLst>
              <a:gd name="T0" fmla="*/ 0 w 528"/>
              <a:gd name="T1" fmla="*/ 240337 h 224"/>
              <a:gd name="T2" fmla="*/ 83993 w 528"/>
              <a:gd name="T3" fmla="*/ 240337 h 224"/>
              <a:gd name="T4" fmla="*/ 111991 w 528"/>
              <a:gd name="T5" fmla="*/ 186929 h 224"/>
              <a:gd name="T6" fmla="*/ 139989 w 528"/>
              <a:gd name="T7" fmla="*/ 26704 h 224"/>
              <a:gd name="T8" fmla="*/ 167986 w 528"/>
              <a:gd name="T9" fmla="*/ 26704 h 224"/>
              <a:gd name="T10" fmla="*/ 195984 w 528"/>
              <a:gd name="T11" fmla="*/ 186929 h 224"/>
              <a:gd name="T12" fmla="*/ 223982 w 528"/>
              <a:gd name="T13" fmla="*/ 240337 h 224"/>
              <a:gd name="T14" fmla="*/ 307975 w 528"/>
              <a:gd name="T15" fmla="*/ 240337 h 2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224"/>
              <a:gd name="T26" fmla="*/ 528 w 528"/>
              <a:gd name="T27" fmla="*/ 224 h 2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224">
                <a:moveTo>
                  <a:pt x="0" y="216"/>
                </a:moveTo>
                <a:cubicBezTo>
                  <a:pt x="56" y="220"/>
                  <a:pt x="112" y="224"/>
                  <a:pt x="144" y="216"/>
                </a:cubicBezTo>
                <a:cubicBezTo>
                  <a:pt x="176" y="208"/>
                  <a:pt x="176" y="200"/>
                  <a:pt x="192" y="168"/>
                </a:cubicBezTo>
                <a:cubicBezTo>
                  <a:pt x="208" y="136"/>
                  <a:pt x="224" y="48"/>
                  <a:pt x="240" y="24"/>
                </a:cubicBezTo>
                <a:cubicBezTo>
                  <a:pt x="256" y="0"/>
                  <a:pt x="272" y="0"/>
                  <a:pt x="288" y="24"/>
                </a:cubicBezTo>
                <a:cubicBezTo>
                  <a:pt x="304" y="48"/>
                  <a:pt x="320" y="136"/>
                  <a:pt x="336" y="168"/>
                </a:cubicBezTo>
                <a:cubicBezTo>
                  <a:pt x="352" y="200"/>
                  <a:pt x="352" y="208"/>
                  <a:pt x="384" y="216"/>
                </a:cubicBezTo>
                <a:cubicBezTo>
                  <a:pt x="416" y="224"/>
                  <a:pt x="504" y="216"/>
                  <a:pt x="528" y="216"/>
                </a:cubicBezTo>
              </a:path>
            </a:pathLst>
          </a:custGeom>
          <a:noFill/>
          <a:ln w="28575" cmpd="sng">
            <a:solidFill>
              <a:srgbClr val="FD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04" name="Freeform 96"/>
          <p:cNvSpPr>
            <a:spLocks/>
          </p:cNvSpPr>
          <p:nvPr/>
        </p:nvSpPr>
        <p:spPr bwMode="auto">
          <a:xfrm rot="10786985" flipV="1">
            <a:off x="5778500" y="3638550"/>
            <a:ext cx="307975" cy="249238"/>
          </a:xfrm>
          <a:custGeom>
            <a:avLst/>
            <a:gdLst>
              <a:gd name="T0" fmla="*/ 0 w 528"/>
              <a:gd name="T1" fmla="*/ 240337 h 224"/>
              <a:gd name="T2" fmla="*/ 83993 w 528"/>
              <a:gd name="T3" fmla="*/ 240337 h 224"/>
              <a:gd name="T4" fmla="*/ 111991 w 528"/>
              <a:gd name="T5" fmla="*/ 186929 h 224"/>
              <a:gd name="T6" fmla="*/ 139989 w 528"/>
              <a:gd name="T7" fmla="*/ 26704 h 224"/>
              <a:gd name="T8" fmla="*/ 167986 w 528"/>
              <a:gd name="T9" fmla="*/ 26704 h 224"/>
              <a:gd name="T10" fmla="*/ 195984 w 528"/>
              <a:gd name="T11" fmla="*/ 186929 h 224"/>
              <a:gd name="T12" fmla="*/ 223982 w 528"/>
              <a:gd name="T13" fmla="*/ 240337 h 224"/>
              <a:gd name="T14" fmla="*/ 307975 w 528"/>
              <a:gd name="T15" fmla="*/ 240337 h 2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224"/>
              <a:gd name="T26" fmla="*/ 528 w 528"/>
              <a:gd name="T27" fmla="*/ 224 h 2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224">
                <a:moveTo>
                  <a:pt x="0" y="216"/>
                </a:moveTo>
                <a:cubicBezTo>
                  <a:pt x="56" y="220"/>
                  <a:pt x="112" y="224"/>
                  <a:pt x="144" y="216"/>
                </a:cubicBezTo>
                <a:cubicBezTo>
                  <a:pt x="176" y="208"/>
                  <a:pt x="176" y="200"/>
                  <a:pt x="192" y="168"/>
                </a:cubicBezTo>
                <a:cubicBezTo>
                  <a:pt x="208" y="136"/>
                  <a:pt x="224" y="48"/>
                  <a:pt x="240" y="24"/>
                </a:cubicBezTo>
                <a:cubicBezTo>
                  <a:pt x="256" y="0"/>
                  <a:pt x="272" y="0"/>
                  <a:pt x="288" y="24"/>
                </a:cubicBezTo>
                <a:cubicBezTo>
                  <a:pt x="304" y="48"/>
                  <a:pt x="320" y="136"/>
                  <a:pt x="336" y="168"/>
                </a:cubicBezTo>
                <a:cubicBezTo>
                  <a:pt x="352" y="200"/>
                  <a:pt x="352" y="208"/>
                  <a:pt x="384" y="216"/>
                </a:cubicBezTo>
                <a:cubicBezTo>
                  <a:pt x="416" y="224"/>
                  <a:pt x="504" y="216"/>
                  <a:pt x="528" y="216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05" name="Group 97"/>
          <p:cNvGrpSpPr>
            <a:grpSpLocks/>
          </p:cNvGrpSpPr>
          <p:nvPr/>
        </p:nvGrpSpPr>
        <p:grpSpPr bwMode="auto">
          <a:xfrm>
            <a:off x="4413250" y="4167188"/>
            <a:ext cx="3079750" cy="2371725"/>
            <a:chOff x="1820" y="2625"/>
            <a:chExt cx="1940" cy="1494"/>
          </a:xfrm>
        </p:grpSpPr>
        <p:sp>
          <p:nvSpPr>
            <p:cNvPr id="50221" name="AutoShape 98"/>
            <p:cNvSpPr>
              <a:spLocks noChangeArrowheads="1"/>
            </p:cNvSpPr>
            <p:nvPr/>
          </p:nvSpPr>
          <p:spPr bwMode="auto">
            <a:xfrm flipV="1">
              <a:off x="2518" y="2625"/>
              <a:ext cx="197" cy="4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lIns="91854" tIns="45927" rIns="91854" bIns="45927" anchor="ctr">
              <a:spAutoFit/>
            </a:bodyPr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0222" name="Line 99"/>
            <p:cNvSpPr>
              <a:spLocks noChangeShapeType="1"/>
            </p:cNvSpPr>
            <p:nvPr/>
          </p:nvSpPr>
          <p:spPr bwMode="auto">
            <a:xfrm>
              <a:off x="2744" y="2786"/>
              <a:ext cx="14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854" tIns="45927" rIns="91854" bIns="45927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0223" name="Group 100"/>
            <p:cNvGrpSpPr>
              <a:grpSpLocks/>
            </p:cNvGrpSpPr>
            <p:nvPr/>
          </p:nvGrpSpPr>
          <p:grpSpPr bwMode="auto">
            <a:xfrm>
              <a:off x="1820" y="2789"/>
              <a:ext cx="1940" cy="1330"/>
              <a:chOff x="1820" y="2789"/>
              <a:chExt cx="1940" cy="1330"/>
            </a:xfrm>
          </p:grpSpPr>
          <p:sp>
            <p:nvSpPr>
              <p:cNvPr id="50224" name="Rectangle 101"/>
              <p:cNvSpPr>
                <a:spLocks noChangeArrowheads="1"/>
              </p:cNvSpPr>
              <p:nvPr/>
            </p:nvSpPr>
            <p:spPr bwMode="auto">
              <a:xfrm>
                <a:off x="2149" y="4032"/>
                <a:ext cx="307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900">
                    <a:solidFill>
                      <a:srgbClr val="000000"/>
                    </a:solidFill>
                    <a:cs typeface="Arial" charset="0"/>
                  </a:rPr>
                  <a:t>Frequency</a:t>
                </a:r>
                <a:endParaRPr lang="en-US" altLang="en-US" sz="90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50225" name="Group 102"/>
              <p:cNvGrpSpPr>
                <a:grpSpLocks/>
              </p:cNvGrpSpPr>
              <p:nvPr/>
            </p:nvGrpSpPr>
            <p:grpSpPr bwMode="auto">
              <a:xfrm>
                <a:off x="2814" y="3552"/>
                <a:ext cx="946" cy="567"/>
                <a:chOff x="2880" y="3216"/>
                <a:chExt cx="1231" cy="567"/>
              </a:xfrm>
            </p:grpSpPr>
            <p:sp>
              <p:nvSpPr>
                <p:cNvPr id="50244" name="AutoShape 10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880" y="3216"/>
                  <a:ext cx="1188" cy="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5" name="Rectangle 104"/>
                <p:cNvSpPr>
                  <a:spLocks noChangeArrowheads="1"/>
                </p:cNvSpPr>
                <p:nvPr/>
              </p:nvSpPr>
              <p:spPr bwMode="auto">
                <a:xfrm>
                  <a:off x="3109" y="3593"/>
                  <a:ext cx="33" cy="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00">
                      <a:solidFill>
                        <a:srgbClr val="000000"/>
                      </a:solidFill>
                      <a:cs typeface="Arial" charset="0"/>
                    </a:rPr>
                    <a:t>-0.6</a:t>
                  </a:r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246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19" y="3476"/>
                  <a:ext cx="26" cy="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00">
                      <a:solidFill>
                        <a:srgbClr val="000000"/>
                      </a:solidFill>
                      <a:cs typeface="Arial" charset="0"/>
                    </a:rPr>
                    <a:t>0.0</a:t>
                  </a:r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247" name="Rectangle 106"/>
                <p:cNvSpPr>
                  <a:spLocks noChangeArrowheads="1"/>
                </p:cNvSpPr>
                <p:nvPr/>
              </p:nvSpPr>
              <p:spPr bwMode="auto">
                <a:xfrm>
                  <a:off x="3119" y="3358"/>
                  <a:ext cx="26" cy="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00">
                      <a:solidFill>
                        <a:srgbClr val="000000"/>
                      </a:solidFill>
                      <a:cs typeface="Arial" charset="0"/>
                    </a:rPr>
                    <a:t>0.6</a:t>
                  </a:r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248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3542" y="3645"/>
                  <a:ext cx="1" cy="7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49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3985" y="3648"/>
                  <a:ext cx="1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0" name="Line 109"/>
                <p:cNvSpPr>
                  <a:spLocks noChangeShapeType="1"/>
                </p:cNvSpPr>
                <p:nvPr/>
              </p:nvSpPr>
              <p:spPr bwMode="auto">
                <a:xfrm>
                  <a:off x="3168" y="3652"/>
                  <a:ext cx="866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1" name="Line 110"/>
                <p:cNvSpPr>
                  <a:spLocks noChangeShapeType="1"/>
                </p:cNvSpPr>
                <p:nvPr/>
              </p:nvSpPr>
              <p:spPr bwMode="auto">
                <a:xfrm>
                  <a:off x="3168" y="3603"/>
                  <a:ext cx="1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2" name="Line 111"/>
                <p:cNvSpPr>
                  <a:spLocks noChangeShapeType="1"/>
                </p:cNvSpPr>
                <p:nvPr/>
              </p:nvSpPr>
              <p:spPr bwMode="auto">
                <a:xfrm>
                  <a:off x="3168" y="3544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3" name="Line 112"/>
                <p:cNvSpPr>
                  <a:spLocks noChangeShapeType="1"/>
                </p:cNvSpPr>
                <p:nvPr/>
              </p:nvSpPr>
              <p:spPr bwMode="auto">
                <a:xfrm>
                  <a:off x="3168" y="3486"/>
                  <a:ext cx="1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4" name="Line 113"/>
                <p:cNvSpPr>
                  <a:spLocks noChangeShapeType="1"/>
                </p:cNvSpPr>
                <p:nvPr/>
              </p:nvSpPr>
              <p:spPr bwMode="auto">
                <a:xfrm>
                  <a:off x="3168" y="3427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5" name="Line 114"/>
                <p:cNvSpPr>
                  <a:spLocks noChangeShapeType="1"/>
                </p:cNvSpPr>
                <p:nvPr/>
              </p:nvSpPr>
              <p:spPr bwMode="auto">
                <a:xfrm>
                  <a:off x="3168" y="3368"/>
                  <a:ext cx="1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6" name="Line 115"/>
                <p:cNvSpPr>
                  <a:spLocks noChangeShapeType="1"/>
                </p:cNvSpPr>
                <p:nvPr/>
              </p:nvSpPr>
              <p:spPr bwMode="auto">
                <a:xfrm>
                  <a:off x="3168" y="3310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7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3168" y="3282"/>
                  <a:ext cx="1" cy="37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8" name="Line 117"/>
                <p:cNvSpPr>
                  <a:spLocks noChangeShapeType="1"/>
                </p:cNvSpPr>
                <p:nvPr/>
              </p:nvSpPr>
              <p:spPr bwMode="auto">
                <a:xfrm>
                  <a:off x="3542" y="3282"/>
                  <a:ext cx="1" cy="7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59" name="Line 118"/>
                <p:cNvSpPr>
                  <a:spLocks noChangeShapeType="1"/>
                </p:cNvSpPr>
                <p:nvPr/>
              </p:nvSpPr>
              <p:spPr bwMode="auto">
                <a:xfrm>
                  <a:off x="3985" y="3282"/>
                  <a:ext cx="1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0" name="Line 119"/>
                <p:cNvSpPr>
                  <a:spLocks noChangeShapeType="1"/>
                </p:cNvSpPr>
                <p:nvPr/>
              </p:nvSpPr>
              <p:spPr bwMode="auto">
                <a:xfrm>
                  <a:off x="3168" y="3282"/>
                  <a:ext cx="866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1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4022" y="3603"/>
                  <a:ext cx="1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2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4028" y="3544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3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4022" y="3486"/>
                  <a:ext cx="1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4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4028" y="3427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5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022" y="3368"/>
                  <a:ext cx="1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6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4028" y="3310"/>
                  <a:ext cx="6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7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4034" y="3282"/>
                  <a:ext cx="1" cy="37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8" name="Freeform 127"/>
                <p:cNvSpPr>
                  <a:spLocks/>
                </p:cNvSpPr>
                <p:nvPr/>
              </p:nvSpPr>
              <p:spPr bwMode="auto">
                <a:xfrm>
                  <a:off x="3168" y="3424"/>
                  <a:ext cx="353" cy="146"/>
                </a:xfrm>
                <a:custGeom>
                  <a:avLst/>
                  <a:gdLst>
                    <a:gd name="T0" fmla="*/ 5 w 707"/>
                    <a:gd name="T1" fmla="*/ 49 h 582"/>
                    <a:gd name="T2" fmla="*/ 10 w 707"/>
                    <a:gd name="T3" fmla="*/ 51 h 582"/>
                    <a:gd name="T4" fmla="*/ 16 w 707"/>
                    <a:gd name="T5" fmla="*/ 49 h 582"/>
                    <a:gd name="T6" fmla="*/ 21 w 707"/>
                    <a:gd name="T7" fmla="*/ 51 h 582"/>
                    <a:gd name="T8" fmla="*/ 27 w 707"/>
                    <a:gd name="T9" fmla="*/ 54 h 582"/>
                    <a:gd name="T10" fmla="*/ 33 w 707"/>
                    <a:gd name="T11" fmla="*/ 52 h 582"/>
                    <a:gd name="T12" fmla="*/ 39 w 707"/>
                    <a:gd name="T13" fmla="*/ 52 h 582"/>
                    <a:gd name="T14" fmla="*/ 44 w 707"/>
                    <a:gd name="T15" fmla="*/ 52 h 582"/>
                    <a:gd name="T16" fmla="*/ 50 w 707"/>
                    <a:gd name="T17" fmla="*/ 53 h 582"/>
                    <a:gd name="T18" fmla="*/ 56 w 707"/>
                    <a:gd name="T19" fmla="*/ 58 h 582"/>
                    <a:gd name="T20" fmla="*/ 61 w 707"/>
                    <a:gd name="T21" fmla="*/ 60 h 582"/>
                    <a:gd name="T22" fmla="*/ 67 w 707"/>
                    <a:gd name="T23" fmla="*/ 54 h 582"/>
                    <a:gd name="T24" fmla="*/ 73 w 707"/>
                    <a:gd name="T25" fmla="*/ 53 h 582"/>
                    <a:gd name="T26" fmla="*/ 78 w 707"/>
                    <a:gd name="T27" fmla="*/ 50 h 582"/>
                    <a:gd name="T28" fmla="*/ 84 w 707"/>
                    <a:gd name="T29" fmla="*/ 53 h 582"/>
                    <a:gd name="T30" fmla="*/ 90 w 707"/>
                    <a:gd name="T31" fmla="*/ 49 h 582"/>
                    <a:gd name="T32" fmla="*/ 95 w 707"/>
                    <a:gd name="T33" fmla="*/ 51 h 582"/>
                    <a:gd name="T34" fmla="*/ 101 w 707"/>
                    <a:gd name="T35" fmla="*/ 49 h 582"/>
                    <a:gd name="T36" fmla="*/ 107 w 707"/>
                    <a:gd name="T37" fmla="*/ 50 h 582"/>
                    <a:gd name="T38" fmla="*/ 113 w 707"/>
                    <a:gd name="T39" fmla="*/ 52 h 582"/>
                    <a:gd name="T40" fmla="*/ 118 w 707"/>
                    <a:gd name="T41" fmla="*/ 46 h 582"/>
                    <a:gd name="T42" fmla="*/ 124 w 707"/>
                    <a:gd name="T43" fmla="*/ 50 h 582"/>
                    <a:gd name="T44" fmla="*/ 129 w 707"/>
                    <a:gd name="T45" fmla="*/ 43 h 582"/>
                    <a:gd name="T46" fmla="*/ 135 w 707"/>
                    <a:gd name="T47" fmla="*/ 31 h 582"/>
                    <a:gd name="T48" fmla="*/ 140 w 707"/>
                    <a:gd name="T49" fmla="*/ 41 h 582"/>
                    <a:gd name="T50" fmla="*/ 146 w 707"/>
                    <a:gd name="T51" fmla="*/ 40 h 582"/>
                    <a:gd name="T52" fmla="*/ 152 w 707"/>
                    <a:gd name="T53" fmla="*/ 49 h 582"/>
                    <a:gd name="T54" fmla="*/ 158 w 707"/>
                    <a:gd name="T55" fmla="*/ 50 h 582"/>
                    <a:gd name="T56" fmla="*/ 164 w 707"/>
                    <a:gd name="T57" fmla="*/ 47 h 582"/>
                    <a:gd name="T58" fmla="*/ 169 w 707"/>
                    <a:gd name="T59" fmla="*/ 50 h 582"/>
                    <a:gd name="T60" fmla="*/ 175 w 707"/>
                    <a:gd name="T61" fmla="*/ 49 h 582"/>
                    <a:gd name="T62" fmla="*/ 180 w 707"/>
                    <a:gd name="T63" fmla="*/ 49 h 582"/>
                    <a:gd name="T64" fmla="*/ 186 w 707"/>
                    <a:gd name="T65" fmla="*/ 52 h 582"/>
                    <a:gd name="T66" fmla="*/ 191 w 707"/>
                    <a:gd name="T67" fmla="*/ 51 h 582"/>
                    <a:gd name="T68" fmla="*/ 197 w 707"/>
                    <a:gd name="T69" fmla="*/ 55 h 582"/>
                    <a:gd name="T70" fmla="*/ 203 w 707"/>
                    <a:gd name="T71" fmla="*/ 56 h 582"/>
                    <a:gd name="T72" fmla="*/ 209 w 707"/>
                    <a:gd name="T73" fmla="*/ 59 h 582"/>
                    <a:gd name="T74" fmla="*/ 214 w 707"/>
                    <a:gd name="T75" fmla="*/ 51 h 582"/>
                    <a:gd name="T76" fmla="*/ 220 w 707"/>
                    <a:gd name="T77" fmla="*/ 49 h 582"/>
                    <a:gd name="T78" fmla="*/ 226 w 707"/>
                    <a:gd name="T79" fmla="*/ 51 h 582"/>
                    <a:gd name="T80" fmla="*/ 231 w 707"/>
                    <a:gd name="T81" fmla="*/ 45 h 582"/>
                    <a:gd name="T82" fmla="*/ 237 w 707"/>
                    <a:gd name="T83" fmla="*/ 48 h 582"/>
                    <a:gd name="T84" fmla="*/ 243 w 707"/>
                    <a:gd name="T85" fmla="*/ 49 h 582"/>
                    <a:gd name="T86" fmla="*/ 248 w 707"/>
                    <a:gd name="T87" fmla="*/ 47 h 582"/>
                    <a:gd name="T88" fmla="*/ 254 w 707"/>
                    <a:gd name="T89" fmla="*/ 49 h 582"/>
                    <a:gd name="T90" fmla="*/ 260 w 707"/>
                    <a:gd name="T91" fmla="*/ 41 h 582"/>
                    <a:gd name="T92" fmla="*/ 265 w 707"/>
                    <a:gd name="T93" fmla="*/ 45 h 582"/>
                    <a:gd name="T94" fmla="*/ 271 w 707"/>
                    <a:gd name="T95" fmla="*/ 41 h 582"/>
                    <a:gd name="T96" fmla="*/ 277 w 707"/>
                    <a:gd name="T97" fmla="*/ 41 h 582"/>
                    <a:gd name="T98" fmla="*/ 283 w 707"/>
                    <a:gd name="T99" fmla="*/ 71 h 582"/>
                    <a:gd name="T100" fmla="*/ 288 w 707"/>
                    <a:gd name="T101" fmla="*/ 62 h 582"/>
                    <a:gd name="T102" fmla="*/ 294 w 707"/>
                    <a:gd name="T103" fmla="*/ 61 h 582"/>
                    <a:gd name="T104" fmla="*/ 299 w 707"/>
                    <a:gd name="T105" fmla="*/ 53 h 582"/>
                    <a:gd name="T106" fmla="*/ 305 w 707"/>
                    <a:gd name="T107" fmla="*/ 50 h 582"/>
                    <a:gd name="T108" fmla="*/ 311 w 707"/>
                    <a:gd name="T109" fmla="*/ 49 h 582"/>
                    <a:gd name="T110" fmla="*/ 316 w 707"/>
                    <a:gd name="T111" fmla="*/ 44 h 582"/>
                    <a:gd name="T112" fmla="*/ 322 w 707"/>
                    <a:gd name="T113" fmla="*/ 40 h 582"/>
                    <a:gd name="T114" fmla="*/ 328 w 707"/>
                    <a:gd name="T115" fmla="*/ 33 h 582"/>
                    <a:gd name="T116" fmla="*/ 334 w 707"/>
                    <a:gd name="T117" fmla="*/ 28 h 582"/>
                    <a:gd name="T118" fmla="*/ 339 w 707"/>
                    <a:gd name="T119" fmla="*/ 18 h 582"/>
                    <a:gd name="T120" fmla="*/ 345 w 707"/>
                    <a:gd name="T121" fmla="*/ 6 h 582"/>
                    <a:gd name="T122" fmla="*/ 350 w 707"/>
                    <a:gd name="T123" fmla="*/ 114 h 58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07"/>
                    <a:gd name="T187" fmla="*/ 0 h 582"/>
                    <a:gd name="T188" fmla="*/ 707 w 707"/>
                    <a:gd name="T189" fmla="*/ 582 h 58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07" h="582">
                      <a:moveTo>
                        <a:pt x="0" y="206"/>
                      </a:moveTo>
                      <a:lnTo>
                        <a:pt x="1" y="195"/>
                      </a:lnTo>
                      <a:lnTo>
                        <a:pt x="2" y="189"/>
                      </a:lnTo>
                      <a:lnTo>
                        <a:pt x="4" y="210"/>
                      </a:lnTo>
                      <a:lnTo>
                        <a:pt x="6" y="215"/>
                      </a:lnTo>
                      <a:lnTo>
                        <a:pt x="7" y="204"/>
                      </a:lnTo>
                      <a:lnTo>
                        <a:pt x="9" y="189"/>
                      </a:lnTo>
                      <a:lnTo>
                        <a:pt x="10" y="194"/>
                      </a:lnTo>
                      <a:lnTo>
                        <a:pt x="11" y="200"/>
                      </a:lnTo>
                      <a:lnTo>
                        <a:pt x="13" y="199"/>
                      </a:lnTo>
                      <a:lnTo>
                        <a:pt x="14" y="199"/>
                      </a:lnTo>
                      <a:lnTo>
                        <a:pt x="15" y="200"/>
                      </a:lnTo>
                      <a:lnTo>
                        <a:pt x="17" y="194"/>
                      </a:lnTo>
                      <a:lnTo>
                        <a:pt x="18" y="191"/>
                      </a:lnTo>
                      <a:lnTo>
                        <a:pt x="20" y="192"/>
                      </a:lnTo>
                      <a:lnTo>
                        <a:pt x="21" y="205"/>
                      </a:lnTo>
                      <a:lnTo>
                        <a:pt x="22" y="208"/>
                      </a:lnTo>
                      <a:lnTo>
                        <a:pt x="24" y="197"/>
                      </a:lnTo>
                      <a:lnTo>
                        <a:pt x="26" y="196"/>
                      </a:lnTo>
                      <a:lnTo>
                        <a:pt x="27" y="194"/>
                      </a:lnTo>
                      <a:lnTo>
                        <a:pt x="29" y="203"/>
                      </a:lnTo>
                      <a:lnTo>
                        <a:pt x="30" y="200"/>
                      </a:lnTo>
                      <a:lnTo>
                        <a:pt x="31" y="205"/>
                      </a:lnTo>
                      <a:lnTo>
                        <a:pt x="33" y="196"/>
                      </a:lnTo>
                      <a:lnTo>
                        <a:pt x="34" y="203"/>
                      </a:lnTo>
                      <a:lnTo>
                        <a:pt x="35" y="211"/>
                      </a:lnTo>
                      <a:lnTo>
                        <a:pt x="37" y="211"/>
                      </a:lnTo>
                      <a:lnTo>
                        <a:pt x="38" y="201"/>
                      </a:lnTo>
                      <a:lnTo>
                        <a:pt x="39" y="203"/>
                      </a:lnTo>
                      <a:lnTo>
                        <a:pt x="41" y="205"/>
                      </a:lnTo>
                      <a:lnTo>
                        <a:pt x="42" y="209"/>
                      </a:lnTo>
                      <a:lnTo>
                        <a:pt x="43" y="205"/>
                      </a:lnTo>
                      <a:lnTo>
                        <a:pt x="46" y="204"/>
                      </a:lnTo>
                      <a:lnTo>
                        <a:pt x="47" y="196"/>
                      </a:lnTo>
                      <a:lnTo>
                        <a:pt x="48" y="203"/>
                      </a:lnTo>
                      <a:lnTo>
                        <a:pt x="50" y="211"/>
                      </a:lnTo>
                      <a:lnTo>
                        <a:pt x="51" y="210"/>
                      </a:lnTo>
                      <a:lnTo>
                        <a:pt x="52" y="208"/>
                      </a:lnTo>
                      <a:lnTo>
                        <a:pt x="54" y="203"/>
                      </a:lnTo>
                      <a:lnTo>
                        <a:pt x="55" y="214"/>
                      </a:lnTo>
                      <a:lnTo>
                        <a:pt x="56" y="218"/>
                      </a:lnTo>
                      <a:lnTo>
                        <a:pt x="58" y="216"/>
                      </a:lnTo>
                      <a:lnTo>
                        <a:pt x="59" y="201"/>
                      </a:lnTo>
                      <a:lnTo>
                        <a:pt x="61" y="197"/>
                      </a:lnTo>
                      <a:lnTo>
                        <a:pt x="62" y="197"/>
                      </a:lnTo>
                      <a:lnTo>
                        <a:pt x="63" y="204"/>
                      </a:lnTo>
                      <a:lnTo>
                        <a:pt x="66" y="205"/>
                      </a:lnTo>
                      <a:lnTo>
                        <a:pt x="67" y="209"/>
                      </a:lnTo>
                      <a:lnTo>
                        <a:pt x="68" y="205"/>
                      </a:lnTo>
                      <a:lnTo>
                        <a:pt x="70" y="203"/>
                      </a:lnTo>
                      <a:lnTo>
                        <a:pt x="71" y="203"/>
                      </a:lnTo>
                      <a:lnTo>
                        <a:pt x="72" y="205"/>
                      </a:lnTo>
                      <a:lnTo>
                        <a:pt x="74" y="206"/>
                      </a:lnTo>
                      <a:lnTo>
                        <a:pt x="75" y="215"/>
                      </a:lnTo>
                      <a:lnTo>
                        <a:pt x="76" y="219"/>
                      </a:lnTo>
                      <a:lnTo>
                        <a:pt x="78" y="209"/>
                      </a:lnTo>
                      <a:lnTo>
                        <a:pt x="79" y="190"/>
                      </a:lnTo>
                      <a:lnTo>
                        <a:pt x="80" y="189"/>
                      </a:lnTo>
                      <a:lnTo>
                        <a:pt x="82" y="203"/>
                      </a:lnTo>
                      <a:lnTo>
                        <a:pt x="83" y="219"/>
                      </a:lnTo>
                      <a:lnTo>
                        <a:pt x="84" y="223"/>
                      </a:lnTo>
                      <a:lnTo>
                        <a:pt x="87" y="209"/>
                      </a:lnTo>
                      <a:lnTo>
                        <a:pt x="88" y="200"/>
                      </a:lnTo>
                      <a:lnTo>
                        <a:pt x="89" y="206"/>
                      </a:lnTo>
                      <a:lnTo>
                        <a:pt x="91" y="218"/>
                      </a:lnTo>
                      <a:lnTo>
                        <a:pt x="92" y="223"/>
                      </a:lnTo>
                      <a:lnTo>
                        <a:pt x="93" y="209"/>
                      </a:lnTo>
                      <a:lnTo>
                        <a:pt x="95" y="201"/>
                      </a:lnTo>
                      <a:lnTo>
                        <a:pt x="96" y="201"/>
                      </a:lnTo>
                      <a:lnTo>
                        <a:pt x="98" y="210"/>
                      </a:lnTo>
                      <a:lnTo>
                        <a:pt x="99" y="215"/>
                      </a:lnTo>
                      <a:lnTo>
                        <a:pt x="100" y="213"/>
                      </a:lnTo>
                      <a:lnTo>
                        <a:pt x="102" y="219"/>
                      </a:lnTo>
                      <a:lnTo>
                        <a:pt x="103" y="226"/>
                      </a:lnTo>
                      <a:lnTo>
                        <a:pt x="104" y="231"/>
                      </a:lnTo>
                      <a:lnTo>
                        <a:pt x="107" y="229"/>
                      </a:lnTo>
                      <a:lnTo>
                        <a:pt x="108" y="235"/>
                      </a:lnTo>
                      <a:lnTo>
                        <a:pt x="109" y="238"/>
                      </a:lnTo>
                      <a:lnTo>
                        <a:pt x="111" y="235"/>
                      </a:lnTo>
                      <a:lnTo>
                        <a:pt x="112" y="230"/>
                      </a:lnTo>
                      <a:lnTo>
                        <a:pt x="113" y="224"/>
                      </a:lnTo>
                      <a:lnTo>
                        <a:pt x="115" y="223"/>
                      </a:lnTo>
                      <a:lnTo>
                        <a:pt x="116" y="223"/>
                      </a:lnTo>
                      <a:lnTo>
                        <a:pt x="117" y="235"/>
                      </a:lnTo>
                      <a:lnTo>
                        <a:pt x="119" y="242"/>
                      </a:lnTo>
                      <a:lnTo>
                        <a:pt x="120" y="248"/>
                      </a:lnTo>
                      <a:lnTo>
                        <a:pt x="121" y="240"/>
                      </a:lnTo>
                      <a:lnTo>
                        <a:pt x="123" y="238"/>
                      </a:lnTo>
                      <a:lnTo>
                        <a:pt x="124" y="240"/>
                      </a:lnTo>
                      <a:lnTo>
                        <a:pt x="126" y="247"/>
                      </a:lnTo>
                      <a:lnTo>
                        <a:pt x="128" y="247"/>
                      </a:lnTo>
                      <a:lnTo>
                        <a:pt x="129" y="242"/>
                      </a:lnTo>
                      <a:lnTo>
                        <a:pt x="130" y="234"/>
                      </a:lnTo>
                      <a:lnTo>
                        <a:pt x="132" y="230"/>
                      </a:lnTo>
                      <a:lnTo>
                        <a:pt x="133" y="228"/>
                      </a:lnTo>
                      <a:lnTo>
                        <a:pt x="135" y="214"/>
                      </a:lnTo>
                      <a:lnTo>
                        <a:pt x="136" y="201"/>
                      </a:lnTo>
                      <a:lnTo>
                        <a:pt x="137" y="196"/>
                      </a:lnTo>
                      <a:lnTo>
                        <a:pt x="139" y="201"/>
                      </a:lnTo>
                      <a:lnTo>
                        <a:pt x="140" y="215"/>
                      </a:lnTo>
                      <a:lnTo>
                        <a:pt x="141" y="223"/>
                      </a:lnTo>
                      <a:lnTo>
                        <a:pt x="143" y="220"/>
                      </a:lnTo>
                      <a:lnTo>
                        <a:pt x="144" y="214"/>
                      </a:lnTo>
                      <a:lnTo>
                        <a:pt x="146" y="210"/>
                      </a:lnTo>
                      <a:lnTo>
                        <a:pt x="148" y="203"/>
                      </a:lnTo>
                      <a:lnTo>
                        <a:pt x="149" y="196"/>
                      </a:lnTo>
                      <a:lnTo>
                        <a:pt x="150" y="203"/>
                      </a:lnTo>
                      <a:lnTo>
                        <a:pt x="152" y="209"/>
                      </a:lnTo>
                      <a:lnTo>
                        <a:pt x="153" y="221"/>
                      </a:lnTo>
                      <a:lnTo>
                        <a:pt x="154" y="223"/>
                      </a:lnTo>
                      <a:lnTo>
                        <a:pt x="156" y="215"/>
                      </a:lnTo>
                      <a:lnTo>
                        <a:pt x="157" y="200"/>
                      </a:lnTo>
                      <a:lnTo>
                        <a:pt x="158" y="201"/>
                      </a:lnTo>
                      <a:lnTo>
                        <a:pt x="160" y="211"/>
                      </a:lnTo>
                      <a:lnTo>
                        <a:pt x="161" y="209"/>
                      </a:lnTo>
                      <a:lnTo>
                        <a:pt x="162" y="214"/>
                      </a:lnTo>
                      <a:lnTo>
                        <a:pt x="164" y="213"/>
                      </a:lnTo>
                      <a:lnTo>
                        <a:pt x="166" y="208"/>
                      </a:lnTo>
                      <a:lnTo>
                        <a:pt x="167" y="200"/>
                      </a:lnTo>
                      <a:lnTo>
                        <a:pt x="169" y="210"/>
                      </a:lnTo>
                      <a:lnTo>
                        <a:pt x="170" y="215"/>
                      </a:lnTo>
                      <a:lnTo>
                        <a:pt x="172" y="214"/>
                      </a:lnTo>
                      <a:lnTo>
                        <a:pt x="173" y="215"/>
                      </a:lnTo>
                      <a:lnTo>
                        <a:pt x="174" y="209"/>
                      </a:lnTo>
                      <a:lnTo>
                        <a:pt x="176" y="208"/>
                      </a:lnTo>
                      <a:lnTo>
                        <a:pt x="177" y="205"/>
                      </a:lnTo>
                      <a:lnTo>
                        <a:pt x="178" y="204"/>
                      </a:lnTo>
                      <a:lnTo>
                        <a:pt x="180" y="197"/>
                      </a:lnTo>
                      <a:lnTo>
                        <a:pt x="181" y="199"/>
                      </a:lnTo>
                      <a:lnTo>
                        <a:pt x="182" y="200"/>
                      </a:lnTo>
                      <a:lnTo>
                        <a:pt x="184" y="194"/>
                      </a:lnTo>
                      <a:lnTo>
                        <a:pt x="186" y="191"/>
                      </a:lnTo>
                      <a:lnTo>
                        <a:pt x="187" y="194"/>
                      </a:lnTo>
                      <a:lnTo>
                        <a:pt x="189" y="199"/>
                      </a:lnTo>
                      <a:lnTo>
                        <a:pt x="190" y="204"/>
                      </a:lnTo>
                      <a:lnTo>
                        <a:pt x="191" y="205"/>
                      </a:lnTo>
                      <a:lnTo>
                        <a:pt x="193" y="208"/>
                      </a:lnTo>
                      <a:lnTo>
                        <a:pt x="194" y="209"/>
                      </a:lnTo>
                      <a:lnTo>
                        <a:pt x="195" y="214"/>
                      </a:lnTo>
                      <a:lnTo>
                        <a:pt x="197" y="221"/>
                      </a:lnTo>
                      <a:lnTo>
                        <a:pt x="198" y="218"/>
                      </a:lnTo>
                      <a:lnTo>
                        <a:pt x="199" y="208"/>
                      </a:lnTo>
                      <a:lnTo>
                        <a:pt x="201" y="196"/>
                      </a:lnTo>
                      <a:lnTo>
                        <a:pt x="202" y="197"/>
                      </a:lnTo>
                      <a:lnTo>
                        <a:pt x="203" y="204"/>
                      </a:lnTo>
                      <a:lnTo>
                        <a:pt x="206" y="205"/>
                      </a:lnTo>
                      <a:lnTo>
                        <a:pt x="207" y="210"/>
                      </a:lnTo>
                      <a:lnTo>
                        <a:pt x="209" y="199"/>
                      </a:lnTo>
                      <a:lnTo>
                        <a:pt x="210" y="200"/>
                      </a:lnTo>
                      <a:lnTo>
                        <a:pt x="211" y="206"/>
                      </a:lnTo>
                      <a:lnTo>
                        <a:pt x="213" y="206"/>
                      </a:lnTo>
                      <a:lnTo>
                        <a:pt x="214" y="200"/>
                      </a:lnTo>
                      <a:lnTo>
                        <a:pt x="215" y="199"/>
                      </a:lnTo>
                      <a:lnTo>
                        <a:pt x="217" y="210"/>
                      </a:lnTo>
                      <a:lnTo>
                        <a:pt x="218" y="205"/>
                      </a:lnTo>
                      <a:lnTo>
                        <a:pt x="219" y="204"/>
                      </a:lnTo>
                      <a:lnTo>
                        <a:pt x="221" y="196"/>
                      </a:lnTo>
                      <a:lnTo>
                        <a:pt x="222" y="204"/>
                      </a:lnTo>
                      <a:lnTo>
                        <a:pt x="223" y="205"/>
                      </a:lnTo>
                      <a:lnTo>
                        <a:pt x="226" y="209"/>
                      </a:lnTo>
                      <a:lnTo>
                        <a:pt x="227" y="205"/>
                      </a:lnTo>
                      <a:lnTo>
                        <a:pt x="228" y="203"/>
                      </a:lnTo>
                      <a:lnTo>
                        <a:pt x="230" y="200"/>
                      </a:lnTo>
                      <a:lnTo>
                        <a:pt x="231" y="215"/>
                      </a:lnTo>
                      <a:lnTo>
                        <a:pt x="232" y="226"/>
                      </a:lnTo>
                      <a:lnTo>
                        <a:pt x="234" y="211"/>
                      </a:lnTo>
                      <a:lnTo>
                        <a:pt x="235" y="189"/>
                      </a:lnTo>
                      <a:lnTo>
                        <a:pt x="236" y="185"/>
                      </a:lnTo>
                      <a:lnTo>
                        <a:pt x="238" y="195"/>
                      </a:lnTo>
                      <a:lnTo>
                        <a:pt x="239" y="200"/>
                      </a:lnTo>
                      <a:lnTo>
                        <a:pt x="240" y="199"/>
                      </a:lnTo>
                      <a:lnTo>
                        <a:pt x="242" y="200"/>
                      </a:lnTo>
                      <a:lnTo>
                        <a:pt x="243" y="192"/>
                      </a:lnTo>
                      <a:lnTo>
                        <a:pt x="246" y="196"/>
                      </a:lnTo>
                      <a:lnTo>
                        <a:pt x="247" y="203"/>
                      </a:lnTo>
                      <a:lnTo>
                        <a:pt x="248" y="200"/>
                      </a:lnTo>
                      <a:lnTo>
                        <a:pt x="250" y="190"/>
                      </a:lnTo>
                      <a:lnTo>
                        <a:pt x="251" y="195"/>
                      </a:lnTo>
                      <a:lnTo>
                        <a:pt x="252" y="195"/>
                      </a:lnTo>
                      <a:lnTo>
                        <a:pt x="254" y="192"/>
                      </a:lnTo>
                      <a:lnTo>
                        <a:pt x="255" y="190"/>
                      </a:lnTo>
                      <a:lnTo>
                        <a:pt x="256" y="185"/>
                      </a:lnTo>
                      <a:lnTo>
                        <a:pt x="258" y="169"/>
                      </a:lnTo>
                      <a:lnTo>
                        <a:pt x="259" y="171"/>
                      </a:lnTo>
                      <a:lnTo>
                        <a:pt x="260" y="176"/>
                      </a:lnTo>
                      <a:lnTo>
                        <a:pt x="262" y="170"/>
                      </a:lnTo>
                      <a:lnTo>
                        <a:pt x="263" y="151"/>
                      </a:lnTo>
                      <a:lnTo>
                        <a:pt x="264" y="138"/>
                      </a:lnTo>
                      <a:lnTo>
                        <a:pt x="267" y="135"/>
                      </a:lnTo>
                      <a:lnTo>
                        <a:pt x="268" y="136"/>
                      </a:lnTo>
                      <a:lnTo>
                        <a:pt x="269" y="140"/>
                      </a:lnTo>
                      <a:lnTo>
                        <a:pt x="271" y="123"/>
                      </a:lnTo>
                      <a:lnTo>
                        <a:pt x="272" y="103"/>
                      </a:lnTo>
                      <a:lnTo>
                        <a:pt x="273" y="104"/>
                      </a:lnTo>
                      <a:lnTo>
                        <a:pt x="275" y="130"/>
                      </a:lnTo>
                      <a:lnTo>
                        <a:pt x="276" y="138"/>
                      </a:lnTo>
                      <a:lnTo>
                        <a:pt x="277" y="136"/>
                      </a:lnTo>
                      <a:lnTo>
                        <a:pt x="279" y="133"/>
                      </a:lnTo>
                      <a:lnTo>
                        <a:pt x="280" y="142"/>
                      </a:lnTo>
                      <a:lnTo>
                        <a:pt x="281" y="165"/>
                      </a:lnTo>
                      <a:lnTo>
                        <a:pt x="283" y="177"/>
                      </a:lnTo>
                      <a:lnTo>
                        <a:pt x="284" y="172"/>
                      </a:lnTo>
                      <a:lnTo>
                        <a:pt x="287" y="166"/>
                      </a:lnTo>
                      <a:lnTo>
                        <a:pt x="288" y="166"/>
                      </a:lnTo>
                      <a:lnTo>
                        <a:pt x="289" y="174"/>
                      </a:lnTo>
                      <a:lnTo>
                        <a:pt x="291" y="170"/>
                      </a:lnTo>
                      <a:lnTo>
                        <a:pt x="292" y="165"/>
                      </a:lnTo>
                      <a:lnTo>
                        <a:pt x="293" y="158"/>
                      </a:lnTo>
                      <a:lnTo>
                        <a:pt x="295" y="176"/>
                      </a:lnTo>
                      <a:lnTo>
                        <a:pt x="296" y="190"/>
                      </a:lnTo>
                      <a:lnTo>
                        <a:pt x="297" y="203"/>
                      </a:lnTo>
                      <a:lnTo>
                        <a:pt x="299" y="195"/>
                      </a:lnTo>
                      <a:lnTo>
                        <a:pt x="300" y="186"/>
                      </a:lnTo>
                      <a:lnTo>
                        <a:pt x="301" y="186"/>
                      </a:lnTo>
                      <a:lnTo>
                        <a:pt x="303" y="196"/>
                      </a:lnTo>
                      <a:lnTo>
                        <a:pt x="304" y="196"/>
                      </a:lnTo>
                      <a:lnTo>
                        <a:pt x="306" y="187"/>
                      </a:lnTo>
                      <a:lnTo>
                        <a:pt x="308" y="179"/>
                      </a:lnTo>
                      <a:lnTo>
                        <a:pt x="309" y="194"/>
                      </a:lnTo>
                      <a:lnTo>
                        <a:pt x="310" y="196"/>
                      </a:lnTo>
                      <a:lnTo>
                        <a:pt x="312" y="197"/>
                      </a:lnTo>
                      <a:lnTo>
                        <a:pt x="313" y="192"/>
                      </a:lnTo>
                      <a:lnTo>
                        <a:pt x="314" y="200"/>
                      </a:lnTo>
                      <a:lnTo>
                        <a:pt x="316" y="199"/>
                      </a:lnTo>
                      <a:lnTo>
                        <a:pt x="317" y="200"/>
                      </a:lnTo>
                      <a:lnTo>
                        <a:pt x="318" y="194"/>
                      </a:lnTo>
                      <a:lnTo>
                        <a:pt x="320" y="191"/>
                      </a:lnTo>
                      <a:lnTo>
                        <a:pt x="321" y="194"/>
                      </a:lnTo>
                      <a:lnTo>
                        <a:pt x="323" y="201"/>
                      </a:lnTo>
                      <a:lnTo>
                        <a:pt x="324" y="195"/>
                      </a:lnTo>
                      <a:lnTo>
                        <a:pt x="326" y="186"/>
                      </a:lnTo>
                      <a:lnTo>
                        <a:pt x="328" y="186"/>
                      </a:lnTo>
                      <a:lnTo>
                        <a:pt x="329" y="194"/>
                      </a:lnTo>
                      <a:lnTo>
                        <a:pt x="330" y="205"/>
                      </a:lnTo>
                      <a:lnTo>
                        <a:pt x="332" y="206"/>
                      </a:lnTo>
                      <a:lnTo>
                        <a:pt x="333" y="205"/>
                      </a:lnTo>
                      <a:lnTo>
                        <a:pt x="334" y="192"/>
                      </a:lnTo>
                      <a:lnTo>
                        <a:pt x="336" y="191"/>
                      </a:lnTo>
                      <a:lnTo>
                        <a:pt x="337" y="194"/>
                      </a:lnTo>
                      <a:lnTo>
                        <a:pt x="338" y="200"/>
                      </a:lnTo>
                      <a:lnTo>
                        <a:pt x="340" y="199"/>
                      </a:lnTo>
                      <a:lnTo>
                        <a:pt x="341" y="199"/>
                      </a:lnTo>
                      <a:lnTo>
                        <a:pt x="342" y="199"/>
                      </a:lnTo>
                      <a:lnTo>
                        <a:pt x="344" y="199"/>
                      </a:lnTo>
                      <a:lnTo>
                        <a:pt x="346" y="199"/>
                      </a:lnTo>
                      <a:lnTo>
                        <a:pt x="347" y="199"/>
                      </a:lnTo>
                      <a:lnTo>
                        <a:pt x="349" y="199"/>
                      </a:lnTo>
                      <a:lnTo>
                        <a:pt x="350" y="197"/>
                      </a:lnTo>
                      <a:lnTo>
                        <a:pt x="351" y="203"/>
                      </a:lnTo>
                      <a:lnTo>
                        <a:pt x="353" y="213"/>
                      </a:lnTo>
                      <a:lnTo>
                        <a:pt x="354" y="206"/>
                      </a:lnTo>
                      <a:lnTo>
                        <a:pt x="355" y="195"/>
                      </a:lnTo>
                      <a:lnTo>
                        <a:pt x="357" y="189"/>
                      </a:lnTo>
                      <a:lnTo>
                        <a:pt x="358" y="213"/>
                      </a:lnTo>
                      <a:lnTo>
                        <a:pt x="360" y="210"/>
                      </a:lnTo>
                      <a:lnTo>
                        <a:pt x="361" y="196"/>
                      </a:lnTo>
                      <a:lnTo>
                        <a:pt x="362" y="185"/>
                      </a:lnTo>
                      <a:lnTo>
                        <a:pt x="364" y="187"/>
                      </a:lnTo>
                      <a:lnTo>
                        <a:pt x="366" y="197"/>
                      </a:lnTo>
                      <a:lnTo>
                        <a:pt x="367" y="201"/>
                      </a:lnTo>
                      <a:lnTo>
                        <a:pt x="369" y="205"/>
                      </a:lnTo>
                      <a:lnTo>
                        <a:pt x="370" y="196"/>
                      </a:lnTo>
                      <a:lnTo>
                        <a:pt x="371" y="204"/>
                      </a:lnTo>
                      <a:lnTo>
                        <a:pt x="373" y="208"/>
                      </a:lnTo>
                      <a:lnTo>
                        <a:pt x="374" y="197"/>
                      </a:lnTo>
                      <a:lnTo>
                        <a:pt x="375" y="196"/>
                      </a:lnTo>
                      <a:lnTo>
                        <a:pt x="377" y="195"/>
                      </a:lnTo>
                      <a:lnTo>
                        <a:pt x="378" y="196"/>
                      </a:lnTo>
                      <a:lnTo>
                        <a:pt x="379" y="196"/>
                      </a:lnTo>
                      <a:lnTo>
                        <a:pt x="381" y="213"/>
                      </a:lnTo>
                      <a:lnTo>
                        <a:pt x="382" y="211"/>
                      </a:lnTo>
                      <a:lnTo>
                        <a:pt x="383" y="203"/>
                      </a:lnTo>
                      <a:lnTo>
                        <a:pt x="386" y="196"/>
                      </a:lnTo>
                      <a:lnTo>
                        <a:pt x="387" y="204"/>
                      </a:lnTo>
                      <a:lnTo>
                        <a:pt x="388" y="206"/>
                      </a:lnTo>
                      <a:lnTo>
                        <a:pt x="390" y="204"/>
                      </a:lnTo>
                      <a:lnTo>
                        <a:pt x="391" y="197"/>
                      </a:lnTo>
                      <a:lnTo>
                        <a:pt x="392" y="196"/>
                      </a:lnTo>
                      <a:lnTo>
                        <a:pt x="394" y="208"/>
                      </a:lnTo>
                      <a:lnTo>
                        <a:pt x="395" y="219"/>
                      </a:lnTo>
                      <a:lnTo>
                        <a:pt x="397" y="215"/>
                      </a:lnTo>
                      <a:lnTo>
                        <a:pt x="398" y="204"/>
                      </a:lnTo>
                      <a:lnTo>
                        <a:pt x="399" y="213"/>
                      </a:lnTo>
                      <a:lnTo>
                        <a:pt x="401" y="228"/>
                      </a:lnTo>
                      <a:lnTo>
                        <a:pt x="402" y="233"/>
                      </a:lnTo>
                      <a:lnTo>
                        <a:pt x="403" y="224"/>
                      </a:lnTo>
                      <a:lnTo>
                        <a:pt x="406" y="223"/>
                      </a:lnTo>
                      <a:lnTo>
                        <a:pt x="407" y="224"/>
                      </a:lnTo>
                      <a:lnTo>
                        <a:pt x="408" y="231"/>
                      </a:lnTo>
                      <a:lnTo>
                        <a:pt x="410" y="231"/>
                      </a:lnTo>
                      <a:lnTo>
                        <a:pt x="411" y="228"/>
                      </a:lnTo>
                      <a:lnTo>
                        <a:pt x="412" y="211"/>
                      </a:lnTo>
                      <a:lnTo>
                        <a:pt x="414" y="209"/>
                      </a:lnTo>
                      <a:lnTo>
                        <a:pt x="415" y="220"/>
                      </a:lnTo>
                      <a:lnTo>
                        <a:pt x="416" y="233"/>
                      </a:lnTo>
                      <a:lnTo>
                        <a:pt x="418" y="234"/>
                      </a:lnTo>
                      <a:lnTo>
                        <a:pt x="419" y="215"/>
                      </a:lnTo>
                      <a:lnTo>
                        <a:pt x="420" y="201"/>
                      </a:lnTo>
                      <a:lnTo>
                        <a:pt x="422" y="209"/>
                      </a:lnTo>
                      <a:lnTo>
                        <a:pt x="423" y="221"/>
                      </a:lnTo>
                      <a:lnTo>
                        <a:pt x="424" y="205"/>
                      </a:lnTo>
                      <a:lnTo>
                        <a:pt x="427" y="176"/>
                      </a:lnTo>
                      <a:lnTo>
                        <a:pt x="428" y="182"/>
                      </a:lnTo>
                      <a:lnTo>
                        <a:pt x="429" y="203"/>
                      </a:lnTo>
                      <a:lnTo>
                        <a:pt x="431" y="214"/>
                      </a:lnTo>
                      <a:lnTo>
                        <a:pt x="432" y="204"/>
                      </a:lnTo>
                      <a:lnTo>
                        <a:pt x="434" y="192"/>
                      </a:lnTo>
                      <a:lnTo>
                        <a:pt x="435" y="190"/>
                      </a:lnTo>
                      <a:lnTo>
                        <a:pt x="436" y="199"/>
                      </a:lnTo>
                      <a:lnTo>
                        <a:pt x="438" y="208"/>
                      </a:lnTo>
                      <a:lnTo>
                        <a:pt x="439" y="204"/>
                      </a:lnTo>
                      <a:lnTo>
                        <a:pt x="440" y="197"/>
                      </a:lnTo>
                      <a:lnTo>
                        <a:pt x="442" y="199"/>
                      </a:lnTo>
                      <a:lnTo>
                        <a:pt x="443" y="199"/>
                      </a:lnTo>
                      <a:lnTo>
                        <a:pt x="444" y="200"/>
                      </a:lnTo>
                      <a:lnTo>
                        <a:pt x="447" y="194"/>
                      </a:lnTo>
                      <a:lnTo>
                        <a:pt x="448" y="191"/>
                      </a:lnTo>
                      <a:lnTo>
                        <a:pt x="449" y="192"/>
                      </a:lnTo>
                      <a:lnTo>
                        <a:pt x="451" y="206"/>
                      </a:lnTo>
                      <a:lnTo>
                        <a:pt x="452" y="203"/>
                      </a:lnTo>
                      <a:lnTo>
                        <a:pt x="453" y="192"/>
                      </a:lnTo>
                      <a:lnTo>
                        <a:pt x="455" y="177"/>
                      </a:lnTo>
                      <a:lnTo>
                        <a:pt x="456" y="192"/>
                      </a:lnTo>
                      <a:lnTo>
                        <a:pt x="457" y="204"/>
                      </a:lnTo>
                      <a:lnTo>
                        <a:pt x="459" y="201"/>
                      </a:lnTo>
                      <a:lnTo>
                        <a:pt x="460" y="187"/>
                      </a:lnTo>
                      <a:lnTo>
                        <a:pt x="461" y="175"/>
                      </a:lnTo>
                      <a:lnTo>
                        <a:pt x="463" y="181"/>
                      </a:lnTo>
                      <a:lnTo>
                        <a:pt x="464" y="184"/>
                      </a:lnTo>
                      <a:lnTo>
                        <a:pt x="466" y="194"/>
                      </a:lnTo>
                      <a:lnTo>
                        <a:pt x="468" y="196"/>
                      </a:lnTo>
                      <a:lnTo>
                        <a:pt x="469" y="189"/>
                      </a:lnTo>
                      <a:lnTo>
                        <a:pt x="470" y="184"/>
                      </a:lnTo>
                      <a:lnTo>
                        <a:pt x="472" y="189"/>
                      </a:lnTo>
                      <a:lnTo>
                        <a:pt x="473" y="196"/>
                      </a:lnTo>
                      <a:lnTo>
                        <a:pt x="475" y="192"/>
                      </a:lnTo>
                      <a:lnTo>
                        <a:pt x="476" y="189"/>
                      </a:lnTo>
                      <a:lnTo>
                        <a:pt x="477" y="187"/>
                      </a:lnTo>
                      <a:lnTo>
                        <a:pt x="479" y="187"/>
                      </a:lnTo>
                      <a:lnTo>
                        <a:pt x="480" y="190"/>
                      </a:lnTo>
                      <a:lnTo>
                        <a:pt x="481" y="187"/>
                      </a:lnTo>
                      <a:lnTo>
                        <a:pt x="483" y="187"/>
                      </a:lnTo>
                      <a:lnTo>
                        <a:pt x="484" y="189"/>
                      </a:lnTo>
                      <a:lnTo>
                        <a:pt x="486" y="194"/>
                      </a:lnTo>
                      <a:lnTo>
                        <a:pt x="488" y="187"/>
                      </a:lnTo>
                      <a:lnTo>
                        <a:pt x="489" y="192"/>
                      </a:lnTo>
                      <a:lnTo>
                        <a:pt x="490" y="194"/>
                      </a:lnTo>
                      <a:lnTo>
                        <a:pt x="492" y="200"/>
                      </a:lnTo>
                      <a:lnTo>
                        <a:pt x="493" y="200"/>
                      </a:lnTo>
                      <a:lnTo>
                        <a:pt x="494" y="194"/>
                      </a:lnTo>
                      <a:lnTo>
                        <a:pt x="496" y="192"/>
                      </a:lnTo>
                      <a:lnTo>
                        <a:pt x="497" y="187"/>
                      </a:lnTo>
                      <a:lnTo>
                        <a:pt x="498" y="192"/>
                      </a:lnTo>
                      <a:lnTo>
                        <a:pt x="500" y="194"/>
                      </a:lnTo>
                      <a:lnTo>
                        <a:pt x="501" y="201"/>
                      </a:lnTo>
                      <a:lnTo>
                        <a:pt x="502" y="196"/>
                      </a:lnTo>
                      <a:lnTo>
                        <a:pt x="504" y="179"/>
                      </a:lnTo>
                      <a:lnTo>
                        <a:pt x="506" y="185"/>
                      </a:lnTo>
                      <a:lnTo>
                        <a:pt x="507" y="192"/>
                      </a:lnTo>
                      <a:lnTo>
                        <a:pt x="509" y="194"/>
                      </a:lnTo>
                      <a:lnTo>
                        <a:pt x="510" y="186"/>
                      </a:lnTo>
                      <a:lnTo>
                        <a:pt x="512" y="190"/>
                      </a:lnTo>
                      <a:lnTo>
                        <a:pt x="513" y="189"/>
                      </a:lnTo>
                      <a:lnTo>
                        <a:pt x="514" y="181"/>
                      </a:lnTo>
                      <a:lnTo>
                        <a:pt x="516" y="185"/>
                      </a:lnTo>
                      <a:lnTo>
                        <a:pt x="517" y="180"/>
                      </a:lnTo>
                      <a:lnTo>
                        <a:pt x="518" y="165"/>
                      </a:lnTo>
                      <a:lnTo>
                        <a:pt x="520" y="162"/>
                      </a:lnTo>
                      <a:lnTo>
                        <a:pt x="521" y="174"/>
                      </a:lnTo>
                      <a:lnTo>
                        <a:pt x="522" y="187"/>
                      </a:lnTo>
                      <a:lnTo>
                        <a:pt x="525" y="180"/>
                      </a:lnTo>
                      <a:lnTo>
                        <a:pt x="526" y="165"/>
                      </a:lnTo>
                      <a:lnTo>
                        <a:pt x="527" y="162"/>
                      </a:lnTo>
                      <a:lnTo>
                        <a:pt x="529" y="174"/>
                      </a:lnTo>
                      <a:lnTo>
                        <a:pt x="530" y="187"/>
                      </a:lnTo>
                      <a:lnTo>
                        <a:pt x="531" y="179"/>
                      </a:lnTo>
                      <a:lnTo>
                        <a:pt x="533" y="171"/>
                      </a:lnTo>
                      <a:lnTo>
                        <a:pt x="534" y="165"/>
                      </a:lnTo>
                      <a:lnTo>
                        <a:pt x="535" y="172"/>
                      </a:lnTo>
                      <a:lnTo>
                        <a:pt x="537" y="175"/>
                      </a:lnTo>
                      <a:lnTo>
                        <a:pt x="538" y="172"/>
                      </a:lnTo>
                      <a:lnTo>
                        <a:pt x="539" y="167"/>
                      </a:lnTo>
                      <a:lnTo>
                        <a:pt x="541" y="161"/>
                      </a:lnTo>
                      <a:lnTo>
                        <a:pt x="542" y="165"/>
                      </a:lnTo>
                      <a:lnTo>
                        <a:pt x="543" y="171"/>
                      </a:lnTo>
                      <a:lnTo>
                        <a:pt x="546" y="167"/>
                      </a:lnTo>
                      <a:lnTo>
                        <a:pt x="547" y="164"/>
                      </a:lnTo>
                      <a:lnTo>
                        <a:pt x="549" y="170"/>
                      </a:lnTo>
                      <a:lnTo>
                        <a:pt x="550" y="174"/>
                      </a:lnTo>
                      <a:lnTo>
                        <a:pt x="551" y="166"/>
                      </a:lnTo>
                      <a:lnTo>
                        <a:pt x="553" y="167"/>
                      </a:lnTo>
                      <a:lnTo>
                        <a:pt x="554" y="164"/>
                      </a:lnTo>
                      <a:lnTo>
                        <a:pt x="555" y="180"/>
                      </a:lnTo>
                      <a:lnTo>
                        <a:pt x="557" y="200"/>
                      </a:lnTo>
                      <a:lnTo>
                        <a:pt x="558" y="225"/>
                      </a:lnTo>
                      <a:lnTo>
                        <a:pt x="559" y="242"/>
                      </a:lnTo>
                      <a:lnTo>
                        <a:pt x="561" y="257"/>
                      </a:lnTo>
                      <a:lnTo>
                        <a:pt x="562" y="272"/>
                      </a:lnTo>
                      <a:lnTo>
                        <a:pt x="563" y="281"/>
                      </a:lnTo>
                      <a:lnTo>
                        <a:pt x="566" y="284"/>
                      </a:lnTo>
                      <a:lnTo>
                        <a:pt x="567" y="269"/>
                      </a:lnTo>
                      <a:lnTo>
                        <a:pt x="568" y="273"/>
                      </a:lnTo>
                      <a:lnTo>
                        <a:pt x="570" y="284"/>
                      </a:lnTo>
                      <a:lnTo>
                        <a:pt x="571" y="291"/>
                      </a:lnTo>
                      <a:lnTo>
                        <a:pt x="572" y="283"/>
                      </a:lnTo>
                      <a:lnTo>
                        <a:pt x="574" y="267"/>
                      </a:lnTo>
                      <a:lnTo>
                        <a:pt x="575" y="259"/>
                      </a:lnTo>
                      <a:lnTo>
                        <a:pt x="576" y="249"/>
                      </a:lnTo>
                      <a:lnTo>
                        <a:pt x="578" y="257"/>
                      </a:lnTo>
                      <a:lnTo>
                        <a:pt x="579" y="252"/>
                      </a:lnTo>
                      <a:lnTo>
                        <a:pt x="580" y="250"/>
                      </a:lnTo>
                      <a:lnTo>
                        <a:pt x="582" y="244"/>
                      </a:lnTo>
                      <a:lnTo>
                        <a:pt x="583" y="245"/>
                      </a:lnTo>
                      <a:lnTo>
                        <a:pt x="586" y="245"/>
                      </a:lnTo>
                      <a:lnTo>
                        <a:pt x="587" y="247"/>
                      </a:lnTo>
                      <a:lnTo>
                        <a:pt x="588" y="243"/>
                      </a:lnTo>
                      <a:lnTo>
                        <a:pt x="590" y="229"/>
                      </a:lnTo>
                      <a:lnTo>
                        <a:pt x="591" y="220"/>
                      </a:lnTo>
                      <a:lnTo>
                        <a:pt x="592" y="230"/>
                      </a:lnTo>
                      <a:lnTo>
                        <a:pt x="594" y="240"/>
                      </a:lnTo>
                      <a:lnTo>
                        <a:pt x="595" y="231"/>
                      </a:lnTo>
                      <a:lnTo>
                        <a:pt x="596" y="219"/>
                      </a:lnTo>
                      <a:lnTo>
                        <a:pt x="598" y="206"/>
                      </a:lnTo>
                      <a:lnTo>
                        <a:pt x="599" y="210"/>
                      </a:lnTo>
                      <a:lnTo>
                        <a:pt x="600" y="220"/>
                      </a:lnTo>
                      <a:lnTo>
                        <a:pt x="602" y="234"/>
                      </a:lnTo>
                      <a:lnTo>
                        <a:pt x="603" y="226"/>
                      </a:lnTo>
                      <a:lnTo>
                        <a:pt x="605" y="216"/>
                      </a:lnTo>
                      <a:lnTo>
                        <a:pt x="607" y="219"/>
                      </a:lnTo>
                      <a:lnTo>
                        <a:pt x="608" y="223"/>
                      </a:lnTo>
                      <a:lnTo>
                        <a:pt x="609" y="215"/>
                      </a:lnTo>
                      <a:lnTo>
                        <a:pt x="611" y="200"/>
                      </a:lnTo>
                      <a:lnTo>
                        <a:pt x="612" y="203"/>
                      </a:lnTo>
                      <a:lnTo>
                        <a:pt x="613" y="208"/>
                      </a:lnTo>
                      <a:lnTo>
                        <a:pt x="615" y="199"/>
                      </a:lnTo>
                      <a:lnTo>
                        <a:pt x="616" y="191"/>
                      </a:lnTo>
                      <a:lnTo>
                        <a:pt x="617" y="187"/>
                      </a:lnTo>
                      <a:lnTo>
                        <a:pt x="619" y="192"/>
                      </a:lnTo>
                      <a:lnTo>
                        <a:pt x="620" y="195"/>
                      </a:lnTo>
                      <a:lnTo>
                        <a:pt x="622" y="196"/>
                      </a:lnTo>
                      <a:lnTo>
                        <a:pt x="623" y="186"/>
                      </a:lnTo>
                      <a:lnTo>
                        <a:pt x="625" y="186"/>
                      </a:lnTo>
                      <a:lnTo>
                        <a:pt x="627" y="196"/>
                      </a:lnTo>
                      <a:lnTo>
                        <a:pt x="628" y="195"/>
                      </a:lnTo>
                      <a:lnTo>
                        <a:pt x="629" y="192"/>
                      </a:lnTo>
                      <a:lnTo>
                        <a:pt x="631" y="190"/>
                      </a:lnTo>
                      <a:lnTo>
                        <a:pt x="632" y="182"/>
                      </a:lnTo>
                      <a:lnTo>
                        <a:pt x="633" y="175"/>
                      </a:lnTo>
                      <a:lnTo>
                        <a:pt x="635" y="172"/>
                      </a:lnTo>
                      <a:lnTo>
                        <a:pt x="636" y="179"/>
                      </a:lnTo>
                      <a:lnTo>
                        <a:pt x="637" y="174"/>
                      </a:lnTo>
                      <a:lnTo>
                        <a:pt x="639" y="170"/>
                      </a:lnTo>
                      <a:lnTo>
                        <a:pt x="640" y="175"/>
                      </a:lnTo>
                      <a:lnTo>
                        <a:pt x="641" y="187"/>
                      </a:lnTo>
                      <a:lnTo>
                        <a:pt x="643" y="189"/>
                      </a:lnTo>
                      <a:lnTo>
                        <a:pt x="645" y="161"/>
                      </a:lnTo>
                      <a:lnTo>
                        <a:pt x="646" y="146"/>
                      </a:lnTo>
                      <a:lnTo>
                        <a:pt x="648" y="148"/>
                      </a:lnTo>
                      <a:lnTo>
                        <a:pt x="649" y="166"/>
                      </a:lnTo>
                      <a:lnTo>
                        <a:pt x="650" y="165"/>
                      </a:lnTo>
                      <a:lnTo>
                        <a:pt x="652" y="157"/>
                      </a:lnTo>
                      <a:lnTo>
                        <a:pt x="653" y="146"/>
                      </a:lnTo>
                      <a:lnTo>
                        <a:pt x="654" y="140"/>
                      </a:lnTo>
                      <a:lnTo>
                        <a:pt x="656" y="133"/>
                      </a:lnTo>
                      <a:lnTo>
                        <a:pt x="657" y="141"/>
                      </a:lnTo>
                      <a:lnTo>
                        <a:pt x="658" y="145"/>
                      </a:lnTo>
                      <a:lnTo>
                        <a:pt x="660" y="137"/>
                      </a:lnTo>
                      <a:lnTo>
                        <a:pt x="661" y="123"/>
                      </a:lnTo>
                      <a:lnTo>
                        <a:pt x="663" y="118"/>
                      </a:lnTo>
                      <a:lnTo>
                        <a:pt x="665" y="127"/>
                      </a:lnTo>
                      <a:lnTo>
                        <a:pt x="666" y="126"/>
                      </a:lnTo>
                      <a:lnTo>
                        <a:pt x="668" y="111"/>
                      </a:lnTo>
                      <a:lnTo>
                        <a:pt x="669" y="89"/>
                      </a:lnTo>
                      <a:lnTo>
                        <a:pt x="670" y="93"/>
                      </a:lnTo>
                      <a:lnTo>
                        <a:pt x="672" y="97"/>
                      </a:lnTo>
                      <a:lnTo>
                        <a:pt x="673" y="97"/>
                      </a:lnTo>
                      <a:lnTo>
                        <a:pt x="674" y="78"/>
                      </a:lnTo>
                      <a:lnTo>
                        <a:pt x="676" y="72"/>
                      </a:lnTo>
                      <a:lnTo>
                        <a:pt x="677" y="62"/>
                      </a:lnTo>
                      <a:lnTo>
                        <a:pt x="678" y="70"/>
                      </a:lnTo>
                      <a:lnTo>
                        <a:pt x="680" y="63"/>
                      </a:lnTo>
                      <a:lnTo>
                        <a:pt x="681" y="45"/>
                      </a:lnTo>
                      <a:lnTo>
                        <a:pt x="682" y="10"/>
                      </a:lnTo>
                      <a:lnTo>
                        <a:pt x="685" y="0"/>
                      </a:lnTo>
                      <a:lnTo>
                        <a:pt x="686" y="40"/>
                      </a:lnTo>
                      <a:lnTo>
                        <a:pt x="687" y="53"/>
                      </a:lnTo>
                      <a:lnTo>
                        <a:pt x="689" y="44"/>
                      </a:lnTo>
                      <a:lnTo>
                        <a:pt x="690" y="23"/>
                      </a:lnTo>
                      <a:lnTo>
                        <a:pt x="691" y="48"/>
                      </a:lnTo>
                      <a:lnTo>
                        <a:pt x="693" y="136"/>
                      </a:lnTo>
                      <a:lnTo>
                        <a:pt x="694" y="199"/>
                      </a:lnTo>
                      <a:lnTo>
                        <a:pt x="695" y="240"/>
                      </a:lnTo>
                      <a:lnTo>
                        <a:pt x="697" y="238"/>
                      </a:lnTo>
                      <a:lnTo>
                        <a:pt x="698" y="298"/>
                      </a:lnTo>
                      <a:lnTo>
                        <a:pt x="700" y="382"/>
                      </a:lnTo>
                      <a:lnTo>
                        <a:pt x="701" y="453"/>
                      </a:lnTo>
                      <a:lnTo>
                        <a:pt x="702" y="493"/>
                      </a:lnTo>
                      <a:lnTo>
                        <a:pt x="705" y="493"/>
                      </a:lnTo>
                      <a:lnTo>
                        <a:pt x="706" y="531"/>
                      </a:lnTo>
                      <a:lnTo>
                        <a:pt x="707" y="58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69" name="Freeform 128"/>
                <p:cNvSpPr>
                  <a:spLocks/>
                </p:cNvSpPr>
                <p:nvPr/>
              </p:nvSpPr>
              <p:spPr bwMode="auto">
                <a:xfrm>
                  <a:off x="3521" y="3336"/>
                  <a:ext cx="354" cy="291"/>
                </a:xfrm>
                <a:custGeom>
                  <a:avLst/>
                  <a:gdLst>
                    <a:gd name="T0" fmla="*/ 5 w 707"/>
                    <a:gd name="T1" fmla="*/ 239 h 1164"/>
                    <a:gd name="T2" fmla="*/ 11 w 707"/>
                    <a:gd name="T3" fmla="*/ 216 h 1164"/>
                    <a:gd name="T4" fmla="*/ 16 w 707"/>
                    <a:gd name="T5" fmla="*/ 208 h 1164"/>
                    <a:gd name="T6" fmla="*/ 22 w 707"/>
                    <a:gd name="T7" fmla="*/ 204 h 1164"/>
                    <a:gd name="T8" fmla="*/ 28 w 707"/>
                    <a:gd name="T9" fmla="*/ 205 h 1164"/>
                    <a:gd name="T10" fmla="*/ 34 w 707"/>
                    <a:gd name="T11" fmla="*/ 205 h 1164"/>
                    <a:gd name="T12" fmla="*/ 39 w 707"/>
                    <a:gd name="T13" fmla="*/ 212 h 1164"/>
                    <a:gd name="T14" fmla="*/ 45 w 707"/>
                    <a:gd name="T15" fmla="*/ 220 h 1164"/>
                    <a:gd name="T16" fmla="*/ 51 w 707"/>
                    <a:gd name="T17" fmla="*/ 231 h 1164"/>
                    <a:gd name="T18" fmla="*/ 56 w 707"/>
                    <a:gd name="T19" fmla="*/ 250 h 1164"/>
                    <a:gd name="T20" fmla="*/ 62 w 707"/>
                    <a:gd name="T21" fmla="*/ 276 h 1164"/>
                    <a:gd name="T22" fmla="*/ 67 w 707"/>
                    <a:gd name="T23" fmla="*/ 286 h 1164"/>
                    <a:gd name="T24" fmla="*/ 73 w 707"/>
                    <a:gd name="T25" fmla="*/ 204 h 1164"/>
                    <a:gd name="T26" fmla="*/ 79 w 707"/>
                    <a:gd name="T27" fmla="*/ 3 h 1164"/>
                    <a:gd name="T28" fmla="*/ 84 w 707"/>
                    <a:gd name="T29" fmla="*/ 14 h 1164"/>
                    <a:gd name="T30" fmla="*/ 90 w 707"/>
                    <a:gd name="T31" fmla="*/ 27 h 1164"/>
                    <a:gd name="T32" fmla="*/ 96 w 707"/>
                    <a:gd name="T33" fmla="*/ 45 h 1164"/>
                    <a:gd name="T34" fmla="*/ 102 w 707"/>
                    <a:gd name="T35" fmla="*/ 55 h 1164"/>
                    <a:gd name="T36" fmla="*/ 107 w 707"/>
                    <a:gd name="T37" fmla="*/ 58 h 1164"/>
                    <a:gd name="T38" fmla="*/ 113 w 707"/>
                    <a:gd name="T39" fmla="*/ 76 h 1164"/>
                    <a:gd name="T40" fmla="*/ 118 w 707"/>
                    <a:gd name="T41" fmla="*/ 71 h 1164"/>
                    <a:gd name="T42" fmla="*/ 124 w 707"/>
                    <a:gd name="T43" fmla="*/ 76 h 1164"/>
                    <a:gd name="T44" fmla="*/ 130 w 707"/>
                    <a:gd name="T45" fmla="*/ 78 h 1164"/>
                    <a:gd name="T46" fmla="*/ 135 w 707"/>
                    <a:gd name="T47" fmla="*/ 79 h 1164"/>
                    <a:gd name="T48" fmla="*/ 141 w 707"/>
                    <a:gd name="T49" fmla="*/ 78 h 1164"/>
                    <a:gd name="T50" fmla="*/ 147 w 707"/>
                    <a:gd name="T51" fmla="*/ 76 h 1164"/>
                    <a:gd name="T52" fmla="*/ 153 w 707"/>
                    <a:gd name="T53" fmla="*/ 73 h 1164"/>
                    <a:gd name="T54" fmla="*/ 158 w 707"/>
                    <a:gd name="T55" fmla="*/ 74 h 1164"/>
                    <a:gd name="T56" fmla="*/ 164 w 707"/>
                    <a:gd name="T57" fmla="*/ 57 h 1164"/>
                    <a:gd name="T58" fmla="*/ 170 w 707"/>
                    <a:gd name="T59" fmla="*/ 57 h 1164"/>
                    <a:gd name="T60" fmla="*/ 175 w 707"/>
                    <a:gd name="T61" fmla="*/ 47 h 1164"/>
                    <a:gd name="T62" fmla="*/ 181 w 707"/>
                    <a:gd name="T63" fmla="*/ 56 h 1164"/>
                    <a:gd name="T64" fmla="*/ 186 w 707"/>
                    <a:gd name="T65" fmla="*/ 134 h 1164"/>
                    <a:gd name="T66" fmla="*/ 192 w 707"/>
                    <a:gd name="T67" fmla="*/ 165 h 1164"/>
                    <a:gd name="T68" fmla="*/ 198 w 707"/>
                    <a:gd name="T69" fmla="*/ 189 h 1164"/>
                    <a:gd name="T70" fmla="*/ 204 w 707"/>
                    <a:gd name="T71" fmla="*/ 184 h 1164"/>
                    <a:gd name="T72" fmla="*/ 209 w 707"/>
                    <a:gd name="T73" fmla="*/ 170 h 1164"/>
                    <a:gd name="T74" fmla="*/ 215 w 707"/>
                    <a:gd name="T75" fmla="*/ 166 h 1164"/>
                    <a:gd name="T76" fmla="*/ 221 w 707"/>
                    <a:gd name="T77" fmla="*/ 156 h 1164"/>
                    <a:gd name="T78" fmla="*/ 226 w 707"/>
                    <a:gd name="T79" fmla="*/ 157 h 1164"/>
                    <a:gd name="T80" fmla="*/ 232 w 707"/>
                    <a:gd name="T81" fmla="*/ 153 h 1164"/>
                    <a:gd name="T82" fmla="*/ 237 w 707"/>
                    <a:gd name="T83" fmla="*/ 147 h 1164"/>
                    <a:gd name="T84" fmla="*/ 243 w 707"/>
                    <a:gd name="T85" fmla="*/ 147 h 1164"/>
                    <a:gd name="T86" fmla="*/ 249 w 707"/>
                    <a:gd name="T87" fmla="*/ 142 h 1164"/>
                    <a:gd name="T88" fmla="*/ 254 w 707"/>
                    <a:gd name="T89" fmla="*/ 144 h 1164"/>
                    <a:gd name="T90" fmla="*/ 260 w 707"/>
                    <a:gd name="T91" fmla="*/ 141 h 1164"/>
                    <a:gd name="T92" fmla="*/ 266 w 707"/>
                    <a:gd name="T93" fmla="*/ 139 h 1164"/>
                    <a:gd name="T94" fmla="*/ 272 w 707"/>
                    <a:gd name="T95" fmla="*/ 137 h 1164"/>
                    <a:gd name="T96" fmla="*/ 277 w 707"/>
                    <a:gd name="T97" fmla="*/ 132 h 1164"/>
                    <a:gd name="T98" fmla="*/ 283 w 707"/>
                    <a:gd name="T99" fmla="*/ 127 h 1164"/>
                    <a:gd name="T100" fmla="*/ 289 w 707"/>
                    <a:gd name="T101" fmla="*/ 130 h 1164"/>
                    <a:gd name="T102" fmla="*/ 294 w 707"/>
                    <a:gd name="T103" fmla="*/ 146 h 1164"/>
                    <a:gd name="T104" fmla="*/ 300 w 707"/>
                    <a:gd name="T105" fmla="*/ 158 h 1164"/>
                    <a:gd name="T106" fmla="*/ 305 w 707"/>
                    <a:gd name="T107" fmla="*/ 150 h 1164"/>
                    <a:gd name="T108" fmla="*/ 311 w 707"/>
                    <a:gd name="T109" fmla="*/ 150 h 1164"/>
                    <a:gd name="T110" fmla="*/ 317 w 707"/>
                    <a:gd name="T111" fmla="*/ 147 h 1164"/>
                    <a:gd name="T112" fmla="*/ 323 w 707"/>
                    <a:gd name="T113" fmla="*/ 144 h 1164"/>
                    <a:gd name="T114" fmla="*/ 328 w 707"/>
                    <a:gd name="T115" fmla="*/ 145 h 1164"/>
                    <a:gd name="T116" fmla="*/ 334 w 707"/>
                    <a:gd name="T117" fmla="*/ 144 h 1164"/>
                    <a:gd name="T118" fmla="*/ 340 w 707"/>
                    <a:gd name="T119" fmla="*/ 142 h 1164"/>
                    <a:gd name="T120" fmla="*/ 345 w 707"/>
                    <a:gd name="T121" fmla="*/ 142 h 1164"/>
                    <a:gd name="T122" fmla="*/ 351 w 707"/>
                    <a:gd name="T123" fmla="*/ 140 h 116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07"/>
                    <a:gd name="T187" fmla="*/ 0 h 1164"/>
                    <a:gd name="T188" fmla="*/ 707 w 707"/>
                    <a:gd name="T189" fmla="*/ 1164 h 116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07" h="1164">
                      <a:moveTo>
                        <a:pt x="0" y="936"/>
                      </a:moveTo>
                      <a:lnTo>
                        <a:pt x="2" y="975"/>
                      </a:lnTo>
                      <a:lnTo>
                        <a:pt x="3" y="968"/>
                      </a:lnTo>
                      <a:lnTo>
                        <a:pt x="4" y="929"/>
                      </a:lnTo>
                      <a:lnTo>
                        <a:pt x="6" y="948"/>
                      </a:lnTo>
                      <a:lnTo>
                        <a:pt x="7" y="977"/>
                      </a:lnTo>
                      <a:lnTo>
                        <a:pt x="8" y="986"/>
                      </a:lnTo>
                      <a:lnTo>
                        <a:pt x="10" y="955"/>
                      </a:lnTo>
                      <a:lnTo>
                        <a:pt x="11" y="913"/>
                      </a:lnTo>
                      <a:lnTo>
                        <a:pt x="12" y="899"/>
                      </a:lnTo>
                      <a:lnTo>
                        <a:pt x="14" y="906"/>
                      </a:lnTo>
                      <a:lnTo>
                        <a:pt x="15" y="920"/>
                      </a:lnTo>
                      <a:lnTo>
                        <a:pt x="16" y="905"/>
                      </a:lnTo>
                      <a:lnTo>
                        <a:pt x="19" y="871"/>
                      </a:lnTo>
                      <a:lnTo>
                        <a:pt x="20" y="866"/>
                      </a:lnTo>
                      <a:lnTo>
                        <a:pt x="21" y="866"/>
                      </a:lnTo>
                      <a:lnTo>
                        <a:pt x="23" y="874"/>
                      </a:lnTo>
                      <a:lnTo>
                        <a:pt x="24" y="861"/>
                      </a:lnTo>
                      <a:lnTo>
                        <a:pt x="25" y="848"/>
                      </a:lnTo>
                      <a:lnTo>
                        <a:pt x="27" y="841"/>
                      </a:lnTo>
                      <a:lnTo>
                        <a:pt x="28" y="846"/>
                      </a:lnTo>
                      <a:lnTo>
                        <a:pt x="30" y="847"/>
                      </a:lnTo>
                      <a:lnTo>
                        <a:pt x="31" y="838"/>
                      </a:lnTo>
                      <a:lnTo>
                        <a:pt x="32" y="833"/>
                      </a:lnTo>
                      <a:lnTo>
                        <a:pt x="34" y="835"/>
                      </a:lnTo>
                      <a:lnTo>
                        <a:pt x="35" y="837"/>
                      </a:lnTo>
                      <a:lnTo>
                        <a:pt x="36" y="825"/>
                      </a:lnTo>
                      <a:lnTo>
                        <a:pt x="39" y="816"/>
                      </a:lnTo>
                      <a:lnTo>
                        <a:pt x="40" y="806"/>
                      </a:lnTo>
                      <a:lnTo>
                        <a:pt x="41" y="819"/>
                      </a:lnTo>
                      <a:lnTo>
                        <a:pt x="43" y="816"/>
                      </a:lnTo>
                      <a:lnTo>
                        <a:pt x="44" y="817"/>
                      </a:lnTo>
                      <a:lnTo>
                        <a:pt x="45" y="813"/>
                      </a:lnTo>
                      <a:lnTo>
                        <a:pt x="47" y="813"/>
                      </a:lnTo>
                      <a:lnTo>
                        <a:pt x="48" y="817"/>
                      </a:lnTo>
                      <a:lnTo>
                        <a:pt x="49" y="816"/>
                      </a:lnTo>
                      <a:lnTo>
                        <a:pt x="51" y="817"/>
                      </a:lnTo>
                      <a:lnTo>
                        <a:pt x="52" y="812"/>
                      </a:lnTo>
                      <a:lnTo>
                        <a:pt x="53" y="819"/>
                      </a:lnTo>
                      <a:lnTo>
                        <a:pt x="55" y="819"/>
                      </a:lnTo>
                      <a:lnTo>
                        <a:pt x="56" y="812"/>
                      </a:lnTo>
                      <a:lnTo>
                        <a:pt x="58" y="816"/>
                      </a:lnTo>
                      <a:lnTo>
                        <a:pt x="60" y="822"/>
                      </a:lnTo>
                      <a:lnTo>
                        <a:pt x="61" y="819"/>
                      </a:lnTo>
                      <a:lnTo>
                        <a:pt x="62" y="809"/>
                      </a:lnTo>
                      <a:lnTo>
                        <a:pt x="64" y="813"/>
                      </a:lnTo>
                      <a:lnTo>
                        <a:pt x="65" y="818"/>
                      </a:lnTo>
                      <a:lnTo>
                        <a:pt x="67" y="822"/>
                      </a:lnTo>
                      <a:lnTo>
                        <a:pt x="68" y="830"/>
                      </a:lnTo>
                      <a:lnTo>
                        <a:pt x="69" y="838"/>
                      </a:lnTo>
                      <a:lnTo>
                        <a:pt x="71" y="823"/>
                      </a:lnTo>
                      <a:lnTo>
                        <a:pt x="72" y="817"/>
                      </a:lnTo>
                      <a:lnTo>
                        <a:pt x="73" y="828"/>
                      </a:lnTo>
                      <a:lnTo>
                        <a:pt x="75" y="842"/>
                      </a:lnTo>
                      <a:lnTo>
                        <a:pt x="76" y="850"/>
                      </a:lnTo>
                      <a:lnTo>
                        <a:pt x="78" y="848"/>
                      </a:lnTo>
                      <a:lnTo>
                        <a:pt x="80" y="842"/>
                      </a:lnTo>
                      <a:lnTo>
                        <a:pt x="81" y="841"/>
                      </a:lnTo>
                      <a:lnTo>
                        <a:pt x="82" y="851"/>
                      </a:lnTo>
                      <a:lnTo>
                        <a:pt x="84" y="866"/>
                      </a:lnTo>
                      <a:lnTo>
                        <a:pt x="85" y="866"/>
                      </a:lnTo>
                      <a:lnTo>
                        <a:pt x="86" y="876"/>
                      </a:lnTo>
                      <a:lnTo>
                        <a:pt x="88" y="876"/>
                      </a:lnTo>
                      <a:lnTo>
                        <a:pt x="89" y="881"/>
                      </a:lnTo>
                      <a:lnTo>
                        <a:pt x="90" y="887"/>
                      </a:lnTo>
                      <a:lnTo>
                        <a:pt x="92" y="884"/>
                      </a:lnTo>
                      <a:lnTo>
                        <a:pt x="93" y="877"/>
                      </a:lnTo>
                      <a:lnTo>
                        <a:pt x="94" y="880"/>
                      </a:lnTo>
                      <a:lnTo>
                        <a:pt x="96" y="886"/>
                      </a:lnTo>
                      <a:lnTo>
                        <a:pt x="98" y="900"/>
                      </a:lnTo>
                      <a:lnTo>
                        <a:pt x="99" y="909"/>
                      </a:lnTo>
                      <a:lnTo>
                        <a:pt x="101" y="924"/>
                      </a:lnTo>
                      <a:lnTo>
                        <a:pt x="102" y="921"/>
                      </a:lnTo>
                      <a:lnTo>
                        <a:pt x="104" y="931"/>
                      </a:lnTo>
                      <a:lnTo>
                        <a:pt x="105" y="944"/>
                      </a:lnTo>
                      <a:lnTo>
                        <a:pt x="106" y="955"/>
                      </a:lnTo>
                      <a:lnTo>
                        <a:pt x="108" y="962"/>
                      </a:lnTo>
                      <a:lnTo>
                        <a:pt x="109" y="982"/>
                      </a:lnTo>
                      <a:lnTo>
                        <a:pt x="110" y="987"/>
                      </a:lnTo>
                      <a:lnTo>
                        <a:pt x="112" y="999"/>
                      </a:lnTo>
                      <a:lnTo>
                        <a:pt x="113" y="1002"/>
                      </a:lnTo>
                      <a:lnTo>
                        <a:pt x="114" y="1016"/>
                      </a:lnTo>
                      <a:lnTo>
                        <a:pt x="116" y="1026"/>
                      </a:lnTo>
                      <a:lnTo>
                        <a:pt x="118" y="1038"/>
                      </a:lnTo>
                      <a:lnTo>
                        <a:pt x="119" y="1057"/>
                      </a:lnTo>
                      <a:lnTo>
                        <a:pt x="121" y="1062"/>
                      </a:lnTo>
                      <a:lnTo>
                        <a:pt x="122" y="1089"/>
                      </a:lnTo>
                      <a:lnTo>
                        <a:pt x="123" y="1104"/>
                      </a:lnTo>
                      <a:lnTo>
                        <a:pt x="125" y="1113"/>
                      </a:lnTo>
                      <a:lnTo>
                        <a:pt x="126" y="1115"/>
                      </a:lnTo>
                      <a:lnTo>
                        <a:pt x="127" y="1108"/>
                      </a:lnTo>
                      <a:lnTo>
                        <a:pt x="129" y="1132"/>
                      </a:lnTo>
                      <a:lnTo>
                        <a:pt x="130" y="1154"/>
                      </a:lnTo>
                      <a:lnTo>
                        <a:pt x="131" y="1163"/>
                      </a:lnTo>
                      <a:lnTo>
                        <a:pt x="133" y="1149"/>
                      </a:lnTo>
                      <a:lnTo>
                        <a:pt x="134" y="1142"/>
                      </a:lnTo>
                      <a:lnTo>
                        <a:pt x="135" y="1150"/>
                      </a:lnTo>
                      <a:lnTo>
                        <a:pt x="138" y="1153"/>
                      </a:lnTo>
                      <a:lnTo>
                        <a:pt x="139" y="1164"/>
                      </a:lnTo>
                      <a:lnTo>
                        <a:pt x="140" y="1148"/>
                      </a:lnTo>
                      <a:lnTo>
                        <a:pt x="142" y="1113"/>
                      </a:lnTo>
                      <a:lnTo>
                        <a:pt x="143" y="1060"/>
                      </a:lnTo>
                      <a:lnTo>
                        <a:pt x="145" y="967"/>
                      </a:lnTo>
                      <a:lnTo>
                        <a:pt x="146" y="818"/>
                      </a:lnTo>
                      <a:lnTo>
                        <a:pt x="147" y="611"/>
                      </a:lnTo>
                      <a:lnTo>
                        <a:pt x="149" y="408"/>
                      </a:lnTo>
                      <a:lnTo>
                        <a:pt x="150" y="222"/>
                      </a:lnTo>
                      <a:lnTo>
                        <a:pt x="151" y="106"/>
                      </a:lnTo>
                      <a:lnTo>
                        <a:pt x="153" y="61"/>
                      </a:lnTo>
                      <a:lnTo>
                        <a:pt x="154" y="58"/>
                      </a:lnTo>
                      <a:lnTo>
                        <a:pt x="155" y="49"/>
                      </a:lnTo>
                      <a:lnTo>
                        <a:pt x="158" y="14"/>
                      </a:lnTo>
                      <a:lnTo>
                        <a:pt x="159" y="0"/>
                      </a:lnTo>
                      <a:lnTo>
                        <a:pt x="160" y="8"/>
                      </a:lnTo>
                      <a:lnTo>
                        <a:pt x="162" y="37"/>
                      </a:lnTo>
                      <a:lnTo>
                        <a:pt x="163" y="42"/>
                      </a:lnTo>
                      <a:lnTo>
                        <a:pt x="164" y="21"/>
                      </a:lnTo>
                      <a:lnTo>
                        <a:pt x="166" y="13"/>
                      </a:lnTo>
                      <a:lnTo>
                        <a:pt x="167" y="23"/>
                      </a:lnTo>
                      <a:lnTo>
                        <a:pt x="168" y="57"/>
                      </a:lnTo>
                      <a:lnTo>
                        <a:pt x="170" y="63"/>
                      </a:lnTo>
                      <a:lnTo>
                        <a:pt x="171" y="43"/>
                      </a:lnTo>
                      <a:lnTo>
                        <a:pt x="172" y="48"/>
                      </a:lnTo>
                      <a:lnTo>
                        <a:pt x="174" y="78"/>
                      </a:lnTo>
                      <a:lnTo>
                        <a:pt x="175" y="95"/>
                      </a:lnTo>
                      <a:lnTo>
                        <a:pt x="176" y="85"/>
                      </a:lnTo>
                      <a:lnTo>
                        <a:pt x="179" y="78"/>
                      </a:lnTo>
                      <a:lnTo>
                        <a:pt x="180" y="107"/>
                      </a:lnTo>
                      <a:lnTo>
                        <a:pt x="182" y="124"/>
                      </a:lnTo>
                      <a:lnTo>
                        <a:pt x="183" y="144"/>
                      </a:lnTo>
                      <a:lnTo>
                        <a:pt x="184" y="143"/>
                      </a:lnTo>
                      <a:lnTo>
                        <a:pt x="186" y="139"/>
                      </a:lnTo>
                      <a:lnTo>
                        <a:pt x="187" y="145"/>
                      </a:lnTo>
                      <a:lnTo>
                        <a:pt x="188" y="170"/>
                      </a:lnTo>
                      <a:lnTo>
                        <a:pt x="190" y="182"/>
                      </a:lnTo>
                      <a:lnTo>
                        <a:pt x="191" y="180"/>
                      </a:lnTo>
                      <a:lnTo>
                        <a:pt x="192" y="175"/>
                      </a:lnTo>
                      <a:lnTo>
                        <a:pt x="194" y="192"/>
                      </a:lnTo>
                      <a:lnTo>
                        <a:pt x="195" y="199"/>
                      </a:lnTo>
                      <a:lnTo>
                        <a:pt x="196" y="212"/>
                      </a:lnTo>
                      <a:lnTo>
                        <a:pt x="199" y="211"/>
                      </a:lnTo>
                      <a:lnTo>
                        <a:pt x="200" y="200"/>
                      </a:lnTo>
                      <a:lnTo>
                        <a:pt x="201" y="211"/>
                      </a:lnTo>
                      <a:lnTo>
                        <a:pt x="203" y="222"/>
                      </a:lnTo>
                      <a:lnTo>
                        <a:pt x="204" y="231"/>
                      </a:lnTo>
                      <a:lnTo>
                        <a:pt x="205" y="229"/>
                      </a:lnTo>
                      <a:lnTo>
                        <a:pt x="207" y="224"/>
                      </a:lnTo>
                      <a:lnTo>
                        <a:pt x="208" y="229"/>
                      </a:lnTo>
                      <a:lnTo>
                        <a:pt x="209" y="242"/>
                      </a:lnTo>
                      <a:lnTo>
                        <a:pt x="211" y="256"/>
                      </a:lnTo>
                      <a:lnTo>
                        <a:pt x="212" y="243"/>
                      </a:lnTo>
                      <a:lnTo>
                        <a:pt x="213" y="234"/>
                      </a:lnTo>
                      <a:lnTo>
                        <a:pt x="215" y="253"/>
                      </a:lnTo>
                      <a:lnTo>
                        <a:pt x="216" y="271"/>
                      </a:lnTo>
                      <a:lnTo>
                        <a:pt x="219" y="281"/>
                      </a:lnTo>
                      <a:lnTo>
                        <a:pt x="220" y="266"/>
                      </a:lnTo>
                      <a:lnTo>
                        <a:pt x="221" y="256"/>
                      </a:lnTo>
                      <a:lnTo>
                        <a:pt x="223" y="266"/>
                      </a:lnTo>
                      <a:lnTo>
                        <a:pt x="224" y="291"/>
                      </a:lnTo>
                      <a:lnTo>
                        <a:pt x="225" y="304"/>
                      </a:lnTo>
                      <a:lnTo>
                        <a:pt x="227" y="286"/>
                      </a:lnTo>
                      <a:lnTo>
                        <a:pt x="228" y="276"/>
                      </a:lnTo>
                      <a:lnTo>
                        <a:pt x="229" y="286"/>
                      </a:lnTo>
                      <a:lnTo>
                        <a:pt x="231" y="301"/>
                      </a:lnTo>
                      <a:lnTo>
                        <a:pt x="232" y="300"/>
                      </a:lnTo>
                      <a:lnTo>
                        <a:pt x="233" y="292"/>
                      </a:lnTo>
                      <a:lnTo>
                        <a:pt x="235" y="278"/>
                      </a:lnTo>
                      <a:lnTo>
                        <a:pt x="236" y="283"/>
                      </a:lnTo>
                      <a:lnTo>
                        <a:pt x="238" y="295"/>
                      </a:lnTo>
                      <a:lnTo>
                        <a:pt x="240" y="301"/>
                      </a:lnTo>
                      <a:lnTo>
                        <a:pt x="241" y="290"/>
                      </a:lnTo>
                      <a:lnTo>
                        <a:pt x="242" y="290"/>
                      </a:lnTo>
                      <a:lnTo>
                        <a:pt x="244" y="299"/>
                      </a:lnTo>
                      <a:lnTo>
                        <a:pt x="245" y="304"/>
                      </a:lnTo>
                      <a:lnTo>
                        <a:pt x="246" y="302"/>
                      </a:lnTo>
                      <a:lnTo>
                        <a:pt x="248" y="304"/>
                      </a:lnTo>
                      <a:lnTo>
                        <a:pt x="249" y="297"/>
                      </a:lnTo>
                      <a:lnTo>
                        <a:pt x="250" y="294"/>
                      </a:lnTo>
                      <a:lnTo>
                        <a:pt x="252" y="302"/>
                      </a:lnTo>
                      <a:lnTo>
                        <a:pt x="253" y="310"/>
                      </a:lnTo>
                      <a:lnTo>
                        <a:pt x="255" y="315"/>
                      </a:lnTo>
                      <a:lnTo>
                        <a:pt x="256" y="302"/>
                      </a:lnTo>
                      <a:lnTo>
                        <a:pt x="258" y="302"/>
                      </a:lnTo>
                      <a:lnTo>
                        <a:pt x="260" y="312"/>
                      </a:lnTo>
                      <a:lnTo>
                        <a:pt x="261" y="330"/>
                      </a:lnTo>
                      <a:lnTo>
                        <a:pt x="262" y="320"/>
                      </a:lnTo>
                      <a:lnTo>
                        <a:pt x="264" y="304"/>
                      </a:lnTo>
                      <a:lnTo>
                        <a:pt x="265" y="305"/>
                      </a:lnTo>
                      <a:lnTo>
                        <a:pt x="266" y="314"/>
                      </a:lnTo>
                      <a:lnTo>
                        <a:pt x="268" y="320"/>
                      </a:lnTo>
                      <a:lnTo>
                        <a:pt x="269" y="317"/>
                      </a:lnTo>
                      <a:lnTo>
                        <a:pt x="270" y="317"/>
                      </a:lnTo>
                      <a:lnTo>
                        <a:pt x="272" y="316"/>
                      </a:lnTo>
                      <a:lnTo>
                        <a:pt x="273" y="324"/>
                      </a:lnTo>
                      <a:lnTo>
                        <a:pt x="274" y="328"/>
                      </a:lnTo>
                      <a:lnTo>
                        <a:pt x="276" y="317"/>
                      </a:lnTo>
                      <a:lnTo>
                        <a:pt x="278" y="309"/>
                      </a:lnTo>
                      <a:lnTo>
                        <a:pt x="279" y="312"/>
                      </a:lnTo>
                      <a:lnTo>
                        <a:pt x="281" y="321"/>
                      </a:lnTo>
                      <a:lnTo>
                        <a:pt x="282" y="314"/>
                      </a:lnTo>
                      <a:lnTo>
                        <a:pt x="283" y="305"/>
                      </a:lnTo>
                      <a:lnTo>
                        <a:pt x="285" y="305"/>
                      </a:lnTo>
                      <a:lnTo>
                        <a:pt x="286" y="312"/>
                      </a:lnTo>
                      <a:lnTo>
                        <a:pt x="287" y="326"/>
                      </a:lnTo>
                      <a:lnTo>
                        <a:pt x="289" y="320"/>
                      </a:lnTo>
                      <a:lnTo>
                        <a:pt x="290" y="317"/>
                      </a:lnTo>
                      <a:lnTo>
                        <a:pt x="292" y="307"/>
                      </a:lnTo>
                      <a:lnTo>
                        <a:pt x="293" y="306"/>
                      </a:lnTo>
                      <a:lnTo>
                        <a:pt x="294" y="306"/>
                      </a:lnTo>
                      <a:lnTo>
                        <a:pt x="296" y="310"/>
                      </a:lnTo>
                      <a:lnTo>
                        <a:pt x="298" y="307"/>
                      </a:lnTo>
                      <a:lnTo>
                        <a:pt x="299" y="300"/>
                      </a:lnTo>
                      <a:lnTo>
                        <a:pt x="301" y="307"/>
                      </a:lnTo>
                      <a:lnTo>
                        <a:pt x="302" y="310"/>
                      </a:lnTo>
                      <a:lnTo>
                        <a:pt x="303" y="310"/>
                      </a:lnTo>
                      <a:lnTo>
                        <a:pt x="305" y="294"/>
                      </a:lnTo>
                      <a:lnTo>
                        <a:pt x="306" y="276"/>
                      </a:lnTo>
                      <a:lnTo>
                        <a:pt x="307" y="276"/>
                      </a:lnTo>
                      <a:lnTo>
                        <a:pt x="309" y="296"/>
                      </a:lnTo>
                      <a:lnTo>
                        <a:pt x="310" y="301"/>
                      </a:lnTo>
                      <a:lnTo>
                        <a:pt x="311" y="292"/>
                      </a:lnTo>
                      <a:lnTo>
                        <a:pt x="313" y="277"/>
                      </a:lnTo>
                      <a:lnTo>
                        <a:pt x="314" y="290"/>
                      </a:lnTo>
                      <a:lnTo>
                        <a:pt x="315" y="297"/>
                      </a:lnTo>
                      <a:lnTo>
                        <a:pt x="318" y="296"/>
                      </a:lnTo>
                      <a:lnTo>
                        <a:pt x="319" y="268"/>
                      </a:lnTo>
                      <a:lnTo>
                        <a:pt x="320" y="256"/>
                      </a:lnTo>
                      <a:lnTo>
                        <a:pt x="322" y="263"/>
                      </a:lnTo>
                      <a:lnTo>
                        <a:pt x="323" y="277"/>
                      </a:lnTo>
                      <a:lnTo>
                        <a:pt x="324" y="270"/>
                      </a:lnTo>
                      <a:lnTo>
                        <a:pt x="326" y="248"/>
                      </a:lnTo>
                      <a:lnTo>
                        <a:pt x="327" y="228"/>
                      </a:lnTo>
                      <a:lnTo>
                        <a:pt x="329" y="247"/>
                      </a:lnTo>
                      <a:lnTo>
                        <a:pt x="330" y="266"/>
                      </a:lnTo>
                      <a:lnTo>
                        <a:pt x="331" y="256"/>
                      </a:lnTo>
                      <a:lnTo>
                        <a:pt x="333" y="222"/>
                      </a:lnTo>
                      <a:lnTo>
                        <a:pt x="334" y="213"/>
                      </a:lnTo>
                      <a:lnTo>
                        <a:pt x="335" y="236"/>
                      </a:lnTo>
                      <a:lnTo>
                        <a:pt x="338" y="242"/>
                      </a:lnTo>
                      <a:lnTo>
                        <a:pt x="339" y="227"/>
                      </a:lnTo>
                      <a:lnTo>
                        <a:pt x="340" y="198"/>
                      </a:lnTo>
                      <a:lnTo>
                        <a:pt x="342" y="188"/>
                      </a:lnTo>
                      <a:lnTo>
                        <a:pt x="343" y="200"/>
                      </a:lnTo>
                      <a:lnTo>
                        <a:pt x="344" y="223"/>
                      </a:lnTo>
                      <a:lnTo>
                        <a:pt x="346" y="205"/>
                      </a:lnTo>
                      <a:lnTo>
                        <a:pt x="347" y="169"/>
                      </a:lnTo>
                      <a:lnTo>
                        <a:pt x="348" y="151"/>
                      </a:lnTo>
                      <a:lnTo>
                        <a:pt x="350" y="188"/>
                      </a:lnTo>
                      <a:lnTo>
                        <a:pt x="351" y="216"/>
                      </a:lnTo>
                      <a:lnTo>
                        <a:pt x="352" y="190"/>
                      </a:lnTo>
                      <a:lnTo>
                        <a:pt x="354" y="169"/>
                      </a:lnTo>
                      <a:lnTo>
                        <a:pt x="355" y="177"/>
                      </a:lnTo>
                      <a:lnTo>
                        <a:pt x="356" y="233"/>
                      </a:lnTo>
                      <a:lnTo>
                        <a:pt x="359" y="258"/>
                      </a:lnTo>
                      <a:lnTo>
                        <a:pt x="360" y="236"/>
                      </a:lnTo>
                      <a:lnTo>
                        <a:pt x="361" y="224"/>
                      </a:lnTo>
                      <a:lnTo>
                        <a:pt x="363" y="243"/>
                      </a:lnTo>
                      <a:lnTo>
                        <a:pt x="364" y="322"/>
                      </a:lnTo>
                      <a:lnTo>
                        <a:pt x="365" y="355"/>
                      </a:lnTo>
                      <a:lnTo>
                        <a:pt x="367" y="330"/>
                      </a:lnTo>
                      <a:lnTo>
                        <a:pt x="368" y="331"/>
                      </a:lnTo>
                      <a:lnTo>
                        <a:pt x="370" y="388"/>
                      </a:lnTo>
                      <a:lnTo>
                        <a:pt x="371" y="495"/>
                      </a:lnTo>
                      <a:lnTo>
                        <a:pt x="372" y="536"/>
                      </a:lnTo>
                      <a:lnTo>
                        <a:pt x="374" y="502"/>
                      </a:lnTo>
                      <a:lnTo>
                        <a:pt x="375" y="482"/>
                      </a:lnTo>
                      <a:lnTo>
                        <a:pt x="376" y="535"/>
                      </a:lnTo>
                      <a:lnTo>
                        <a:pt x="379" y="651"/>
                      </a:lnTo>
                      <a:lnTo>
                        <a:pt x="380" y="687"/>
                      </a:lnTo>
                      <a:lnTo>
                        <a:pt x="381" y="643"/>
                      </a:lnTo>
                      <a:lnTo>
                        <a:pt x="383" y="614"/>
                      </a:lnTo>
                      <a:lnTo>
                        <a:pt x="384" y="661"/>
                      </a:lnTo>
                      <a:lnTo>
                        <a:pt x="385" y="755"/>
                      </a:lnTo>
                      <a:lnTo>
                        <a:pt x="387" y="783"/>
                      </a:lnTo>
                      <a:lnTo>
                        <a:pt x="388" y="731"/>
                      </a:lnTo>
                      <a:lnTo>
                        <a:pt x="389" y="705"/>
                      </a:lnTo>
                      <a:lnTo>
                        <a:pt x="391" y="719"/>
                      </a:lnTo>
                      <a:lnTo>
                        <a:pt x="392" y="789"/>
                      </a:lnTo>
                      <a:lnTo>
                        <a:pt x="393" y="788"/>
                      </a:lnTo>
                      <a:lnTo>
                        <a:pt x="395" y="755"/>
                      </a:lnTo>
                      <a:lnTo>
                        <a:pt x="397" y="725"/>
                      </a:lnTo>
                      <a:lnTo>
                        <a:pt x="398" y="726"/>
                      </a:lnTo>
                      <a:lnTo>
                        <a:pt x="400" y="748"/>
                      </a:lnTo>
                      <a:lnTo>
                        <a:pt x="401" y="752"/>
                      </a:lnTo>
                      <a:lnTo>
                        <a:pt x="402" y="731"/>
                      </a:lnTo>
                      <a:lnTo>
                        <a:pt x="404" y="711"/>
                      </a:lnTo>
                      <a:lnTo>
                        <a:pt x="405" y="718"/>
                      </a:lnTo>
                      <a:lnTo>
                        <a:pt x="407" y="736"/>
                      </a:lnTo>
                      <a:lnTo>
                        <a:pt x="408" y="729"/>
                      </a:lnTo>
                      <a:lnTo>
                        <a:pt x="409" y="702"/>
                      </a:lnTo>
                      <a:lnTo>
                        <a:pt x="411" y="687"/>
                      </a:lnTo>
                      <a:lnTo>
                        <a:pt x="412" y="691"/>
                      </a:lnTo>
                      <a:lnTo>
                        <a:pt x="413" y="707"/>
                      </a:lnTo>
                      <a:lnTo>
                        <a:pt x="415" y="707"/>
                      </a:lnTo>
                      <a:lnTo>
                        <a:pt x="417" y="694"/>
                      </a:lnTo>
                      <a:lnTo>
                        <a:pt x="418" y="680"/>
                      </a:lnTo>
                      <a:lnTo>
                        <a:pt x="420" y="675"/>
                      </a:lnTo>
                      <a:lnTo>
                        <a:pt x="421" y="686"/>
                      </a:lnTo>
                      <a:lnTo>
                        <a:pt x="422" y="676"/>
                      </a:lnTo>
                      <a:lnTo>
                        <a:pt x="424" y="663"/>
                      </a:lnTo>
                      <a:lnTo>
                        <a:pt x="425" y="653"/>
                      </a:lnTo>
                      <a:lnTo>
                        <a:pt x="426" y="663"/>
                      </a:lnTo>
                      <a:lnTo>
                        <a:pt x="428" y="662"/>
                      </a:lnTo>
                      <a:lnTo>
                        <a:pt x="429" y="666"/>
                      </a:lnTo>
                      <a:lnTo>
                        <a:pt x="430" y="647"/>
                      </a:lnTo>
                      <a:lnTo>
                        <a:pt x="432" y="636"/>
                      </a:lnTo>
                      <a:lnTo>
                        <a:pt x="433" y="636"/>
                      </a:lnTo>
                      <a:lnTo>
                        <a:pt x="434" y="643"/>
                      </a:lnTo>
                      <a:lnTo>
                        <a:pt x="437" y="642"/>
                      </a:lnTo>
                      <a:lnTo>
                        <a:pt x="438" y="632"/>
                      </a:lnTo>
                      <a:lnTo>
                        <a:pt x="439" y="628"/>
                      </a:lnTo>
                      <a:lnTo>
                        <a:pt x="441" y="623"/>
                      </a:lnTo>
                      <a:lnTo>
                        <a:pt x="442" y="637"/>
                      </a:lnTo>
                      <a:lnTo>
                        <a:pt x="444" y="640"/>
                      </a:lnTo>
                      <a:lnTo>
                        <a:pt x="445" y="632"/>
                      </a:lnTo>
                      <a:lnTo>
                        <a:pt x="446" y="617"/>
                      </a:lnTo>
                      <a:lnTo>
                        <a:pt x="448" y="617"/>
                      </a:lnTo>
                      <a:lnTo>
                        <a:pt x="449" y="632"/>
                      </a:lnTo>
                      <a:lnTo>
                        <a:pt x="450" y="642"/>
                      </a:lnTo>
                      <a:lnTo>
                        <a:pt x="452" y="627"/>
                      </a:lnTo>
                      <a:lnTo>
                        <a:pt x="453" y="612"/>
                      </a:lnTo>
                      <a:lnTo>
                        <a:pt x="454" y="602"/>
                      </a:lnTo>
                      <a:lnTo>
                        <a:pt x="457" y="614"/>
                      </a:lnTo>
                      <a:lnTo>
                        <a:pt x="458" y="618"/>
                      </a:lnTo>
                      <a:lnTo>
                        <a:pt x="459" y="617"/>
                      </a:lnTo>
                      <a:lnTo>
                        <a:pt x="461" y="608"/>
                      </a:lnTo>
                      <a:lnTo>
                        <a:pt x="462" y="604"/>
                      </a:lnTo>
                      <a:lnTo>
                        <a:pt x="463" y="612"/>
                      </a:lnTo>
                      <a:lnTo>
                        <a:pt x="465" y="601"/>
                      </a:lnTo>
                      <a:lnTo>
                        <a:pt x="466" y="598"/>
                      </a:lnTo>
                      <a:lnTo>
                        <a:pt x="467" y="588"/>
                      </a:lnTo>
                      <a:lnTo>
                        <a:pt x="469" y="593"/>
                      </a:lnTo>
                      <a:lnTo>
                        <a:pt x="470" y="596"/>
                      </a:lnTo>
                      <a:lnTo>
                        <a:pt x="471" y="596"/>
                      </a:lnTo>
                      <a:lnTo>
                        <a:pt x="473" y="593"/>
                      </a:lnTo>
                      <a:lnTo>
                        <a:pt x="474" y="590"/>
                      </a:lnTo>
                      <a:lnTo>
                        <a:pt x="475" y="587"/>
                      </a:lnTo>
                      <a:lnTo>
                        <a:pt x="478" y="592"/>
                      </a:lnTo>
                      <a:lnTo>
                        <a:pt x="479" y="603"/>
                      </a:lnTo>
                      <a:lnTo>
                        <a:pt x="481" y="608"/>
                      </a:lnTo>
                      <a:lnTo>
                        <a:pt x="482" y="594"/>
                      </a:lnTo>
                      <a:lnTo>
                        <a:pt x="483" y="587"/>
                      </a:lnTo>
                      <a:lnTo>
                        <a:pt x="485" y="588"/>
                      </a:lnTo>
                      <a:lnTo>
                        <a:pt x="486" y="590"/>
                      </a:lnTo>
                      <a:lnTo>
                        <a:pt x="487" y="594"/>
                      </a:lnTo>
                      <a:lnTo>
                        <a:pt x="489" y="590"/>
                      </a:lnTo>
                      <a:lnTo>
                        <a:pt x="490" y="590"/>
                      </a:lnTo>
                      <a:lnTo>
                        <a:pt x="491" y="577"/>
                      </a:lnTo>
                      <a:lnTo>
                        <a:pt x="493" y="578"/>
                      </a:lnTo>
                      <a:lnTo>
                        <a:pt x="494" y="574"/>
                      </a:lnTo>
                      <a:lnTo>
                        <a:pt x="495" y="573"/>
                      </a:lnTo>
                      <a:lnTo>
                        <a:pt x="498" y="569"/>
                      </a:lnTo>
                      <a:lnTo>
                        <a:pt x="499" y="585"/>
                      </a:lnTo>
                      <a:lnTo>
                        <a:pt x="500" y="594"/>
                      </a:lnTo>
                      <a:lnTo>
                        <a:pt x="502" y="584"/>
                      </a:lnTo>
                      <a:lnTo>
                        <a:pt x="503" y="575"/>
                      </a:lnTo>
                      <a:lnTo>
                        <a:pt x="504" y="580"/>
                      </a:lnTo>
                      <a:lnTo>
                        <a:pt x="506" y="580"/>
                      </a:lnTo>
                      <a:lnTo>
                        <a:pt x="507" y="578"/>
                      </a:lnTo>
                      <a:lnTo>
                        <a:pt x="508" y="575"/>
                      </a:lnTo>
                      <a:lnTo>
                        <a:pt x="510" y="568"/>
                      </a:lnTo>
                      <a:lnTo>
                        <a:pt x="511" y="559"/>
                      </a:lnTo>
                      <a:lnTo>
                        <a:pt x="512" y="562"/>
                      </a:lnTo>
                      <a:lnTo>
                        <a:pt x="514" y="575"/>
                      </a:lnTo>
                      <a:lnTo>
                        <a:pt x="515" y="577"/>
                      </a:lnTo>
                      <a:lnTo>
                        <a:pt x="518" y="568"/>
                      </a:lnTo>
                      <a:lnTo>
                        <a:pt x="519" y="559"/>
                      </a:lnTo>
                      <a:lnTo>
                        <a:pt x="520" y="563"/>
                      </a:lnTo>
                      <a:lnTo>
                        <a:pt x="522" y="569"/>
                      </a:lnTo>
                      <a:lnTo>
                        <a:pt x="523" y="569"/>
                      </a:lnTo>
                      <a:lnTo>
                        <a:pt x="524" y="563"/>
                      </a:lnTo>
                      <a:lnTo>
                        <a:pt x="526" y="560"/>
                      </a:lnTo>
                      <a:lnTo>
                        <a:pt x="527" y="562"/>
                      </a:lnTo>
                      <a:lnTo>
                        <a:pt x="528" y="577"/>
                      </a:lnTo>
                      <a:lnTo>
                        <a:pt x="530" y="573"/>
                      </a:lnTo>
                      <a:lnTo>
                        <a:pt x="531" y="557"/>
                      </a:lnTo>
                      <a:lnTo>
                        <a:pt x="532" y="540"/>
                      </a:lnTo>
                      <a:lnTo>
                        <a:pt x="534" y="558"/>
                      </a:lnTo>
                      <a:lnTo>
                        <a:pt x="535" y="570"/>
                      </a:lnTo>
                      <a:lnTo>
                        <a:pt x="537" y="558"/>
                      </a:lnTo>
                      <a:lnTo>
                        <a:pt x="539" y="543"/>
                      </a:lnTo>
                      <a:lnTo>
                        <a:pt x="540" y="548"/>
                      </a:lnTo>
                      <a:lnTo>
                        <a:pt x="541" y="555"/>
                      </a:lnTo>
                      <a:lnTo>
                        <a:pt x="543" y="548"/>
                      </a:lnTo>
                      <a:lnTo>
                        <a:pt x="544" y="545"/>
                      </a:lnTo>
                      <a:lnTo>
                        <a:pt x="545" y="549"/>
                      </a:lnTo>
                      <a:lnTo>
                        <a:pt x="547" y="549"/>
                      </a:lnTo>
                      <a:lnTo>
                        <a:pt x="548" y="546"/>
                      </a:lnTo>
                      <a:lnTo>
                        <a:pt x="549" y="544"/>
                      </a:lnTo>
                      <a:lnTo>
                        <a:pt x="551" y="536"/>
                      </a:lnTo>
                      <a:lnTo>
                        <a:pt x="552" y="529"/>
                      </a:lnTo>
                      <a:lnTo>
                        <a:pt x="553" y="526"/>
                      </a:lnTo>
                      <a:lnTo>
                        <a:pt x="555" y="533"/>
                      </a:lnTo>
                      <a:lnTo>
                        <a:pt x="557" y="529"/>
                      </a:lnTo>
                      <a:lnTo>
                        <a:pt x="559" y="521"/>
                      </a:lnTo>
                      <a:lnTo>
                        <a:pt x="560" y="511"/>
                      </a:lnTo>
                      <a:lnTo>
                        <a:pt x="561" y="521"/>
                      </a:lnTo>
                      <a:lnTo>
                        <a:pt x="563" y="531"/>
                      </a:lnTo>
                      <a:lnTo>
                        <a:pt x="564" y="523"/>
                      </a:lnTo>
                      <a:lnTo>
                        <a:pt x="565" y="510"/>
                      </a:lnTo>
                      <a:lnTo>
                        <a:pt x="567" y="500"/>
                      </a:lnTo>
                      <a:lnTo>
                        <a:pt x="568" y="492"/>
                      </a:lnTo>
                      <a:lnTo>
                        <a:pt x="569" y="492"/>
                      </a:lnTo>
                      <a:lnTo>
                        <a:pt x="571" y="502"/>
                      </a:lnTo>
                      <a:lnTo>
                        <a:pt x="572" y="501"/>
                      </a:lnTo>
                      <a:lnTo>
                        <a:pt x="573" y="496"/>
                      </a:lnTo>
                      <a:lnTo>
                        <a:pt x="575" y="505"/>
                      </a:lnTo>
                      <a:lnTo>
                        <a:pt x="577" y="521"/>
                      </a:lnTo>
                      <a:lnTo>
                        <a:pt x="578" y="514"/>
                      </a:lnTo>
                      <a:lnTo>
                        <a:pt x="580" y="500"/>
                      </a:lnTo>
                      <a:lnTo>
                        <a:pt x="581" y="507"/>
                      </a:lnTo>
                      <a:lnTo>
                        <a:pt x="582" y="528"/>
                      </a:lnTo>
                      <a:lnTo>
                        <a:pt x="584" y="548"/>
                      </a:lnTo>
                      <a:lnTo>
                        <a:pt x="585" y="559"/>
                      </a:lnTo>
                      <a:lnTo>
                        <a:pt x="586" y="574"/>
                      </a:lnTo>
                      <a:lnTo>
                        <a:pt x="588" y="585"/>
                      </a:lnTo>
                      <a:lnTo>
                        <a:pt x="589" y="590"/>
                      </a:lnTo>
                      <a:lnTo>
                        <a:pt x="590" y="598"/>
                      </a:lnTo>
                      <a:lnTo>
                        <a:pt x="592" y="602"/>
                      </a:lnTo>
                      <a:lnTo>
                        <a:pt x="593" y="604"/>
                      </a:lnTo>
                      <a:lnTo>
                        <a:pt x="595" y="601"/>
                      </a:lnTo>
                      <a:lnTo>
                        <a:pt x="597" y="616"/>
                      </a:lnTo>
                      <a:lnTo>
                        <a:pt x="598" y="629"/>
                      </a:lnTo>
                      <a:lnTo>
                        <a:pt x="600" y="631"/>
                      </a:lnTo>
                      <a:lnTo>
                        <a:pt x="601" y="608"/>
                      </a:lnTo>
                      <a:lnTo>
                        <a:pt x="602" y="598"/>
                      </a:lnTo>
                      <a:lnTo>
                        <a:pt x="604" y="604"/>
                      </a:lnTo>
                      <a:lnTo>
                        <a:pt x="605" y="618"/>
                      </a:lnTo>
                      <a:lnTo>
                        <a:pt x="606" y="617"/>
                      </a:lnTo>
                      <a:lnTo>
                        <a:pt x="608" y="611"/>
                      </a:lnTo>
                      <a:lnTo>
                        <a:pt x="609" y="602"/>
                      </a:lnTo>
                      <a:lnTo>
                        <a:pt x="610" y="601"/>
                      </a:lnTo>
                      <a:lnTo>
                        <a:pt x="612" y="618"/>
                      </a:lnTo>
                      <a:lnTo>
                        <a:pt x="613" y="622"/>
                      </a:lnTo>
                      <a:lnTo>
                        <a:pt x="614" y="604"/>
                      </a:lnTo>
                      <a:lnTo>
                        <a:pt x="617" y="584"/>
                      </a:lnTo>
                      <a:lnTo>
                        <a:pt x="618" y="585"/>
                      </a:lnTo>
                      <a:lnTo>
                        <a:pt x="619" y="601"/>
                      </a:lnTo>
                      <a:lnTo>
                        <a:pt x="621" y="609"/>
                      </a:lnTo>
                      <a:lnTo>
                        <a:pt x="622" y="601"/>
                      </a:lnTo>
                      <a:lnTo>
                        <a:pt x="623" y="587"/>
                      </a:lnTo>
                      <a:lnTo>
                        <a:pt x="625" y="582"/>
                      </a:lnTo>
                      <a:lnTo>
                        <a:pt x="626" y="588"/>
                      </a:lnTo>
                      <a:lnTo>
                        <a:pt x="627" y="597"/>
                      </a:lnTo>
                      <a:lnTo>
                        <a:pt x="629" y="597"/>
                      </a:lnTo>
                      <a:lnTo>
                        <a:pt x="630" y="588"/>
                      </a:lnTo>
                      <a:lnTo>
                        <a:pt x="632" y="582"/>
                      </a:lnTo>
                      <a:lnTo>
                        <a:pt x="633" y="590"/>
                      </a:lnTo>
                      <a:lnTo>
                        <a:pt x="634" y="589"/>
                      </a:lnTo>
                      <a:lnTo>
                        <a:pt x="637" y="570"/>
                      </a:lnTo>
                      <a:lnTo>
                        <a:pt x="638" y="562"/>
                      </a:lnTo>
                      <a:lnTo>
                        <a:pt x="639" y="574"/>
                      </a:lnTo>
                      <a:lnTo>
                        <a:pt x="641" y="587"/>
                      </a:lnTo>
                      <a:lnTo>
                        <a:pt x="642" y="584"/>
                      </a:lnTo>
                      <a:lnTo>
                        <a:pt x="643" y="585"/>
                      </a:lnTo>
                      <a:lnTo>
                        <a:pt x="645" y="577"/>
                      </a:lnTo>
                      <a:lnTo>
                        <a:pt x="646" y="580"/>
                      </a:lnTo>
                      <a:lnTo>
                        <a:pt x="647" y="593"/>
                      </a:lnTo>
                      <a:lnTo>
                        <a:pt x="649" y="593"/>
                      </a:lnTo>
                      <a:lnTo>
                        <a:pt x="650" y="580"/>
                      </a:lnTo>
                      <a:lnTo>
                        <a:pt x="651" y="578"/>
                      </a:lnTo>
                      <a:lnTo>
                        <a:pt x="653" y="580"/>
                      </a:lnTo>
                      <a:lnTo>
                        <a:pt x="654" y="577"/>
                      </a:lnTo>
                      <a:lnTo>
                        <a:pt x="655" y="580"/>
                      </a:lnTo>
                      <a:lnTo>
                        <a:pt x="658" y="580"/>
                      </a:lnTo>
                      <a:lnTo>
                        <a:pt x="659" y="577"/>
                      </a:lnTo>
                      <a:lnTo>
                        <a:pt x="660" y="578"/>
                      </a:lnTo>
                      <a:lnTo>
                        <a:pt x="662" y="584"/>
                      </a:lnTo>
                      <a:lnTo>
                        <a:pt x="663" y="589"/>
                      </a:lnTo>
                      <a:lnTo>
                        <a:pt x="664" y="592"/>
                      </a:lnTo>
                      <a:lnTo>
                        <a:pt x="666" y="590"/>
                      </a:lnTo>
                      <a:lnTo>
                        <a:pt x="667" y="577"/>
                      </a:lnTo>
                      <a:lnTo>
                        <a:pt x="669" y="578"/>
                      </a:lnTo>
                      <a:lnTo>
                        <a:pt x="670" y="574"/>
                      </a:lnTo>
                      <a:lnTo>
                        <a:pt x="671" y="575"/>
                      </a:lnTo>
                      <a:lnTo>
                        <a:pt x="673" y="562"/>
                      </a:lnTo>
                      <a:lnTo>
                        <a:pt x="674" y="560"/>
                      </a:lnTo>
                      <a:lnTo>
                        <a:pt x="675" y="563"/>
                      </a:lnTo>
                      <a:lnTo>
                        <a:pt x="678" y="569"/>
                      </a:lnTo>
                      <a:lnTo>
                        <a:pt x="679" y="567"/>
                      </a:lnTo>
                      <a:lnTo>
                        <a:pt x="680" y="573"/>
                      </a:lnTo>
                      <a:lnTo>
                        <a:pt x="682" y="582"/>
                      </a:lnTo>
                      <a:lnTo>
                        <a:pt x="683" y="580"/>
                      </a:lnTo>
                      <a:lnTo>
                        <a:pt x="684" y="578"/>
                      </a:lnTo>
                      <a:lnTo>
                        <a:pt x="686" y="574"/>
                      </a:lnTo>
                      <a:lnTo>
                        <a:pt x="687" y="574"/>
                      </a:lnTo>
                      <a:lnTo>
                        <a:pt x="688" y="567"/>
                      </a:lnTo>
                      <a:lnTo>
                        <a:pt x="690" y="568"/>
                      </a:lnTo>
                      <a:lnTo>
                        <a:pt x="691" y="568"/>
                      </a:lnTo>
                      <a:lnTo>
                        <a:pt x="692" y="567"/>
                      </a:lnTo>
                      <a:lnTo>
                        <a:pt x="694" y="573"/>
                      </a:lnTo>
                      <a:lnTo>
                        <a:pt x="695" y="580"/>
                      </a:lnTo>
                      <a:lnTo>
                        <a:pt x="697" y="587"/>
                      </a:lnTo>
                      <a:lnTo>
                        <a:pt x="699" y="582"/>
                      </a:lnTo>
                      <a:lnTo>
                        <a:pt x="700" y="567"/>
                      </a:lnTo>
                      <a:lnTo>
                        <a:pt x="701" y="559"/>
                      </a:lnTo>
                      <a:lnTo>
                        <a:pt x="703" y="562"/>
                      </a:lnTo>
                      <a:lnTo>
                        <a:pt x="704" y="575"/>
                      </a:lnTo>
                      <a:lnTo>
                        <a:pt x="706" y="577"/>
                      </a:lnTo>
                      <a:lnTo>
                        <a:pt x="707" y="569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70" name="Freeform 129"/>
                <p:cNvSpPr>
                  <a:spLocks/>
                </p:cNvSpPr>
                <p:nvPr/>
              </p:nvSpPr>
              <p:spPr bwMode="auto">
                <a:xfrm>
                  <a:off x="3875" y="3471"/>
                  <a:ext cx="159" cy="13"/>
                </a:xfrm>
                <a:custGeom>
                  <a:avLst/>
                  <a:gdLst>
                    <a:gd name="T0" fmla="*/ 2 w 318"/>
                    <a:gd name="T1" fmla="*/ 6 h 51"/>
                    <a:gd name="T2" fmla="*/ 5 w 318"/>
                    <a:gd name="T3" fmla="*/ 7 h 51"/>
                    <a:gd name="T4" fmla="*/ 8 w 318"/>
                    <a:gd name="T5" fmla="*/ 5 h 51"/>
                    <a:gd name="T6" fmla="*/ 10 w 318"/>
                    <a:gd name="T7" fmla="*/ 9 h 51"/>
                    <a:gd name="T8" fmla="*/ 13 w 318"/>
                    <a:gd name="T9" fmla="*/ 10 h 51"/>
                    <a:gd name="T10" fmla="*/ 17 w 318"/>
                    <a:gd name="T11" fmla="*/ 9 h 51"/>
                    <a:gd name="T12" fmla="*/ 19 w 318"/>
                    <a:gd name="T13" fmla="*/ 7 h 51"/>
                    <a:gd name="T14" fmla="*/ 22 w 318"/>
                    <a:gd name="T15" fmla="*/ 8 h 51"/>
                    <a:gd name="T16" fmla="*/ 25 w 318"/>
                    <a:gd name="T17" fmla="*/ 7 h 51"/>
                    <a:gd name="T18" fmla="*/ 27 w 318"/>
                    <a:gd name="T19" fmla="*/ 9 h 51"/>
                    <a:gd name="T20" fmla="*/ 30 w 318"/>
                    <a:gd name="T21" fmla="*/ 12 h 51"/>
                    <a:gd name="T22" fmla="*/ 33 w 318"/>
                    <a:gd name="T23" fmla="*/ 10 h 51"/>
                    <a:gd name="T24" fmla="*/ 36 w 318"/>
                    <a:gd name="T25" fmla="*/ 5 h 51"/>
                    <a:gd name="T26" fmla="*/ 39 w 318"/>
                    <a:gd name="T27" fmla="*/ 10 h 51"/>
                    <a:gd name="T28" fmla="*/ 41 w 318"/>
                    <a:gd name="T29" fmla="*/ 8 h 51"/>
                    <a:gd name="T30" fmla="*/ 45 w 318"/>
                    <a:gd name="T31" fmla="*/ 8 h 51"/>
                    <a:gd name="T32" fmla="*/ 47 w 318"/>
                    <a:gd name="T33" fmla="*/ 7 h 51"/>
                    <a:gd name="T34" fmla="*/ 50 w 318"/>
                    <a:gd name="T35" fmla="*/ 4 h 51"/>
                    <a:gd name="T36" fmla="*/ 53 w 318"/>
                    <a:gd name="T37" fmla="*/ 7 h 51"/>
                    <a:gd name="T38" fmla="*/ 56 w 318"/>
                    <a:gd name="T39" fmla="*/ 7 h 51"/>
                    <a:gd name="T40" fmla="*/ 59 w 318"/>
                    <a:gd name="T41" fmla="*/ 9 h 51"/>
                    <a:gd name="T42" fmla="*/ 61 w 318"/>
                    <a:gd name="T43" fmla="*/ 5 h 51"/>
                    <a:gd name="T44" fmla="*/ 64 w 318"/>
                    <a:gd name="T45" fmla="*/ 5 h 51"/>
                    <a:gd name="T46" fmla="*/ 68 w 318"/>
                    <a:gd name="T47" fmla="*/ 7 h 51"/>
                    <a:gd name="T48" fmla="*/ 70 w 318"/>
                    <a:gd name="T49" fmla="*/ 9 h 51"/>
                    <a:gd name="T50" fmla="*/ 73 w 318"/>
                    <a:gd name="T51" fmla="*/ 9 h 51"/>
                    <a:gd name="T52" fmla="*/ 76 w 318"/>
                    <a:gd name="T53" fmla="*/ 7 h 51"/>
                    <a:gd name="T54" fmla="*/ 79 w 318"/>
                    <a:gd name="T55" fmla="*/ 4 h 51"/>
                    <a:gd name="T56" fmla="*/ 81 w 318"/>
                    <a:gd name="T57" fmla="*/ 2 h 51"/>
                    <a:gd name="T58" fmla="*/ 84 w 318"/>
                    <a:gd name="T59" fmla="*/ 4 h 51"/>
                    <a:gd name="T60" fmla="*/ 87 w 318"/>
                    <a:gd name="T61" fmla="*/ 4 h 51"/>
                    <a:gd name="T62" fmla="*/ 90 w 318"/>
                    <a:gd name="T63" fmla="*/ 3 h 51"/>
                    <a:gd name="T64" fmla="*/ 92 w 318"/>
                    <a:gd name="T65" fmla="*/ 0 h 51"/>
                    <a:gd name="T66" fmla="*/ 96 w 318"/>
                    <a:gd name="T67" fmla="*/ 4 h 51"/>
                    <a:gd name="T68" fmla="*/ 98 w 318"/>
                    <a:gd name="T69" fmla="*/ 5 h 51"/>
                    <a:gd name="T70" fmla="*/ 101 w 318"/>
                    <a:gd name="T71" fmla="*/ 7 h 51"/>
                    <a:gd name="T72" fmla="*/ 104 w 318"/>
                    <a:gd name="T73" fmla="*/ 4 h 51"/>
                    <a:gd name="T74" fmla="*/ 107 w 318"/>
                    <a:gd name="T75" fmla="*/ 4 h 51"/>
                    <a:gd name="T76" fmla="*/ 109 w 318"/>
                    <a:gd name="T77" fmla="*/ 3 h 51"/>
                    <a:gd name="T78" fmla="*/ 112 w 318"/>
                    <a:gd name="T79" fmla="*/ 3 h 51"/>
                    <a:gd name="T80" fmla="*/ 115 w 318"/>
                    <a:gd name="T81" fmla="*/ 5 h 51"/>
                    <a:gd name="T82" fmla="*/ 118 w 318"/>
                    <a:gd name="T83" fmla="*/ 6 h 51"/>
                    <a:gd name="T84" fmla="*/ 121 w 318"/>
                    <a:gd name="T85" fmla="*/ 2 h 51"/>
                    <a:gd name="T86" fmla="*/ 123 w 318"/>
                    <a:gd name="T87" fmla="*/ 2 h 51"/>
                    <a:gd name="T88" fmla="*/ 127 w 318"/>
                    <a:gd name="T89" fmla="*/ 2 h 51"/>
                    <a:gd name="T90" fmla="*/ 130 w 318"/>
                    <a:gd name="T91" fmla="*/ 3 h 51"/>
                    <a:gd name="T92" fmla="*/ 133 w 318"/>
                    <a:gd name="T93" fmla="*/ 4 h 51"/>
                    <a:gd name="T94" fmla="*/ 136 w 318"/>
                    <a:gd name="T95" fmla="*/ 1 h 51"/>
                    <a:gd name="T96" fmla="*/ 138 w 318"/>
                    <a:gd name="T97" fmla="*/ 4 h 51"/>
                    <a:gd name="T98" fmla="*/ 141 w 318"/>
                    <a:gd name="T99" fmla="*/ 5 h 51"/>
                    <a:gd name="T100" fmla="*/ 144 w 318"/>
                    <a:gd name="T101" fmla="*/ 9 h 51"/>
                    <a:gd name="T102" fmla="*/ 147 w 318"/>
                    <a:gd name="T103" fmla="*/ 9 h 51"/>
                    <a:gd name="T104" fmla="*/ 150 w 318"/>
                    <a:gd name="T105" fmla="*/ 10 h 51"/>
                    <a:gd name="T106" fmla="*/ 152 w 318"/>
                    <a:gd name="T107" fmla="*/ 8 h 51"/>
                    <a:gd name="T108" fmla="*/ 156 w 318"/>
                    <a:gd name="T109" fmla="*/ 8 h 51"/>
                    <a:gd name="T110" fmla="*/ 158 w 318"/>
                    <a:gd name="T111" fmla="*/ 7 h 5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18"/>
                    <a:gd name="T169" fmla="*/ 0 h 51"/>
                    <a:gd name="T170" fmla="*/ 318 w 318"/>
                    <a:gd name="T171" fmla="*/ 51 h 51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18" h="51">
                      <a:moveTo>
                        <a:pt x="0" y="28"/>
                      </a:moveTo>
                      <a:lnTo>
                        <a:pt x="1" y="13"/>
                      </a:lnTo>
                      <a:lnTo>
                        <a:pt x="3" y="14"/>
                      </a:lnTo>
                      <a:lnTo>
                        <a:pt x="4" y="22"/>
                      </a:lnTo>
                      <a:lnTo>
                        <a:pt x="5" y="34"/>
                      </a:lnTo>
                      <a:lnTo>
                        <a:pt x="7" y="34"/>
                      </a:lnTo>
                      <a:lnTo>
                        <a:pt x="8" y="33"/>
                      </a:lnTo>
                      <a:lnTo>
                        <a:pt x="10" y="27"/>
                      </a:lnTo>
                      <a:lnTo>
                        <a:pt x="12" y="23"/>
                      </a:lnTo>
                      <a:lnTo>
                        <a:pt x="13" y="14"/>
                      </a:lnTo>
                      <a:lnTo>
                        <a:pt x="14" y="16"/>
                      </a:lnTo>
                      <a:lnTo>
                        <a:pt x="16" y="19"/>
                      </a:lnTo>
                      <a:lnTo>
                        <a:pt x="17" y="14"/>
                      </a:lnTo>
                      <a:lnTo>
                        <a:pt x="18" y="19"/>
                      </a:lnTo>
                      <a:lnTo>
                        <a:pt x="20" y="31"/>
                      </a:lnTo>
                      <a:lnTo>
                        <a:pt x="21" y="34"/>
                      </a:lnTo>
                      <a:lnTo>
                        <a:pt x="22" y="24"/>
                      </a:lnTo>
                      <a:lnTo>
                        <a:pt x="24" y="33"/>
                      </a:lnTo>
                      <a:lnTo>
                        <a:pt x="25" y="33"/>
                      </a:lnTo>
                      <a:lnTo>
                        <a:pt x="26" y="38"/>
                      </a:lnTo>
                      <a:lnTo>
                        <a:pt x="28" y="33"/>
                      </a:lnTo>
                      <a:lnTo>
                        <a:pt x="30" y="33"/>
                      </a:lnTo>
                      <a:lnTo>
                        <a:pt x="31" y="23"/>
                      </a:lnTo>
                      <a:lnTo>
                        <a:pt x="33" y="37"/>
                      </a:lnTo>
                      <a:lnTo>
                        <a:pt x="34" y="47"/>
                      </a:lnTo>
                      <a:lnTo>
                        <a:pt x="35" y="51"/>
                      </a:lnTo>
                      <a:lnTo>
                        <a:pt x="37" y="37"/>
                      </a:lnTo>
                      <a:lnTo>
                        <a:pt x="38" y="29"/>
                      </a:lnTo>
                      <a:lnTo>
                        <a:pt x="40" y="32"/>
                      </a:lnTo>
                      <a:lnTo>
                        <a:pt x="41" y="33"/>
                      </a:lnTo>
                      <a:lnTo>
                        <a:pt x="42" y="38"/>
                      </a:lnTo>
                      <a:lnTo>
                        <a:pt x="44" y="32"/>
                      </a:lnTo>
                      <a:lnTo>
                        <a:pt x="45" y="37"/>
                      </a:lnTo>
                      <a:lnTo>
                        <a:pt x="46" y="39"/>
                      </a:lnTo>
                      <a:lnTo>
                        <a:pt x="48" y="42"/>
                      </a:lnTo>
                      <a:lnTo>
                        <a:pt x="50" y="27"/>
                      </a:lnTo>
                      <a:lnTo>
                        <a:pt x="51" y="12"/>
                      </a:lnTo>
                      <a:lnTo>
                        <a:pt x="53" y="18"/>
                      </a:lnTo>
                      <a:lnTo>
                        <a:pt x="54" y="37"/>
                      </a:lnTo>
                      <a:lnTo>
                        <a:pt x="55" y="34"/>
                      </a:lnTo>
                      <a:lnTo>
                        <a:pt x="57" y="29"/>
                      </a:lnTo>
                      <a:lnTo>
                        <a:pt x="58" y="26"/>
                      </a:lnTo>
                      <a:lnTo>
                        <a:pt x="59" y="43"/>
                      </a:lnTo>
                      <a:lnTo>
                        <a:pt x="61" y="47"/>
                      </a:lnTo>
                      <a:lnTo>
                        <a:pt x="62" y="46"/>
                      </a:lnTo>
                      <a:lnTo>
                        <a:pt x="63" y="28"/>
                      </a:lnTo>
                      <a:lnTo>
                        <a:pt x="65" y="29"/>
                      </a:lnTo>
                      <a:lnTo>
                        <a:pt x="66" y="39"/>
                      </a:lnTo>
                      <a:lnTo>
                        <a:pt x="67" y="46"/>
                      </a:lnTo>
                      <a:lnTo>
                        <a:pt x="70" y="41"/>
                      </a:lnTo>
                      <a:lnTo>
                        <a:pt x="71" y="26"/>
                      </a:lnTo>
                      <a:lnTo>
                        <a:pt x="72" y="18"/>
                      </a:lnTo>
                      <a:lnTo>
                        <a:pt x="74" y="21"/>
                      </a:lnTo>
                      <a:lnTo>
                        <a:pt x="75" y="34"/>
                      </a:lnTo>
                      <a:lnTo>
                        <a:pt x="77" y="33"/>
                      </a:lnTo>
                      <a:lnTo>
                        <a:pt x="78" y="38"/>
                      </a:lnTo>
                      <a:lnTo>
                        <a:pt x="79" y="32"/>
                      </a:lnTo>
                      <a:lnTo>
                        <a:pt x="81" y="38"/>
                      </a:lnTo>
                      <a:lnTo>
                        <a:pt x="82" y="33"/>
                      </a:lnTo>
                      <a:lnTo>
                        <a:pt x="83" y="33"/>
                      </a:lnTo>
                      <a:lnTo>
                        <a:pt x="85" y="27"/>
                      </a:lnTo>
                      <a:lnTo>
                        <a:pt x="86" y="21"/>
                      </a:lnTo>
                      <a:lnTo>
                        <a:pt x="87" y="26"/>
                      </a:lnTo>
                      <a:lnTo>
                        <a:pt x="90" y="31"/>
                      </a:lnTo>
                      <a:lnTo>
                        <a:pt x="91" y="28"/>
                      </a:lnTo>
                      <a:lnTo>
                        <a:pt x="92" y="18"/>
                      </a:lnTo>
                      <a:lnTo>
                        <a:pt x="94" y="22"/>
                      </a:lnTo>
                      <a:lnTo>
                        <a:pt x="95" y="27"/>
                      </a:lnTo>
                      <a:lnTo>
                        <a:pt x="96" y="32"/>
                      </a:lnTo>
                      <a:lnTo>
                        <a:pt x="98" y="42"/>
                      </a:lnTo>
                      <a:lnTo>
                        <a:pt x="99" y="36"/>
                      </a:lnTo>
                      <a:lnTo>
                        <a:pt x="100" y="17"/>
                      </a:lnTo>
                      <a:lnTo>
                        <a:pt x="102" y="17"/>
                      </a:lnTo>
                      <a:lnTo>
                        <a:pt x="103" y="37"/>
                      </a:lnTo>
                      <a:lnTo>
                        <a:pt x="104" y="36"/>
                      </a:lnTo>
                      <a:lnTo>
                        <a:pt x="106" y="26"/>
                      </a:lnTo>
                      <a:lnTo>
                        <a:pt x="107" y="14"/>
                      </a:lnTo>
                      <a:lnTo>
                        <a:pt x="108" y="27"/>
                      </a:lnTo>
                      <a:lnTo>
                        <a:pt x="111" y="31"/>
                      </a:lnTo>
                      <a:lnTo>
                        <a:pt x="112" y="27"/>
                      </a:lnTo>
                      <a:lnTo>
                        <a:pt x="114" y="23"/>
                      </a:lnTo>
                      <a:lnTo>
                        <a:pt x="115" y="28"/>
                      </a:lnTo>
                      <a:lnTo>
                        <a:pt x="116" y="39"/>
                      </a:lnTo>
                      <a:lnTo>
                        <a:pt x="118" y="34"/>
                      </a:lnTo>
                      <a:lnTo>
                        <a:pt x="119" y="28"/>
                      </a:lnTo>
                      <a:lnTo>
                        <a:pt x="120" y="13"/>
                      </a:lnTo>
                      <a:lnTo>
                        <a:pt x="122" y="16"/>
                      </a:lnTo>
                      <a:lnTo>
                        <a:pt x="123" y="18"/>
                      </a:lnTo>
                      <a:lnTo>
                        <a:pt x="124" y="21"/>
                      </a:lnTo>
                      <a:lnTo>
                        <a:pt x="126" y="23"/>
                      </a:lnTo>
                      <a:lnTo>
                        <a:pt x="127" y="23"/>
                      </a:lnTo>
                      <a:lnTo>
                        <a:pt x="128" y="18"/>
                      </a:lnTo>
                      <a:lnTo>
                        <a:pt x="131" y="26"/>
                      </a:lnTo>
                      <a:lnTo>
                        <a:pt x="132" y="42"/>
                      </a:lnTo>
                      <a:lnTo>
                        <a:pt x="133" y="41"/>
                      </a:lnTo>
                      <a:lnTo>
                        <a:pt x="135" y="28"/>
                      </a:lnTo>
                      <a:lnTo>
                        <a:pt x="136" y="36"/>
                      </a:lnTo>
                      <a:lnTo>
                        <a:pt x="137" y="48"/>
                      </a:lnTo>
                      <a:lnTo>
                        <a:pt x="139" y="44"/>
                      </a:lnTo>
                      <a:lnTo>
                        <a:pt x="140" y="36"/>
                      </a:lnTo>
                      <a:lnTo>
                        <a:pt x="141" y="32"/>
                      </a:lnTo>
                      <a:lnTo>
                        <a:pt x="143" y="38"/>
                      </a:lnTo>
                      <a:lnTo>
                        <a:pt x="144" y="33"/>
                      </a:lnTo>
                      <a:lnTo>
                        <a:pt x="145" y="34"/>
                      </a:lnTo>
                      <a:lnTo>
                        <a:pt x="147" y="22"/>
                      </a:lnTo>
                      <a:lnTo>
                        <a:pt x="148" y="14"/>
                      </a:lnTo>
                      <a:lnTo>
                        <a:pt x="151" y="13"/>
                      </a:lnTo>
                      <a:lnTo>
                        <a:pt x="152" y="27"/>
                      </a:lnTo>
                      <a:lnTo>
                        <a:pt x="153" y="42"/>
                      </a:lnTo>
                      <a:lnTo>
                        <a:pt x="155" y="42"/>
                      </a:lnTo>
                      <a:lnTo>
                        <a:pt x="156" y="26"/>
                      </a:lnTo>
                      <a:lnTo>
                        <a:pt x="157" y="16"/>
                      </a:lnTo>
                      <a:lnTo>
                        <a:pt x="159" y="34"/>
                      </a:lnTo>
                      <a:lnTo>
                        <a:pt x="160" y="39"/>
                      </a:lnTo>
                      <a:lnTo>
                        <a:pt x="161" y="27"/>
                      </a:lnTo>
                      <a:lnTo>
                        <a:pt x="163" y="8"/>
                      </a:lnTo>
                      <a:lnTo>
                        <a:pt x="164" y="10"/>
                      </a:lnTo>
                      <a:lnTo>
                        <a:pt x="165" y="17"/>
                      </a:lnTo>
                      <a:lnTo>
                        <a:pt x="167" y="19"/>
                      </a:lnTo>
                      <a:lnTo>
                        <a:pt x="168" y="14"/>
                      </a:lnTo>
                      <a:lnTo>
                        <a:pt x="170" y="21"/>
                      </a:lnTo>
                      <a:lnTo>
                        <a:pt x="172" y="26"/>
                      </a:lnTo>
                      <a:lnTo>
                        <a:pt x="173" y="28"/>
                      </a:lnTo>
                      <a:lnTo>
                        <a:pt x="174" y="16"/>
                      </a:lnTo>
                      <a:lnTo>
                        <a:pt x="176" y="22"/>
                      </a:lnTo>
                      <a:lnTo>
                        <a:pt x="177" y="18"/>
                      </a:lnTo>
                      <a:lnTo>
                        <a:pt x="178" y="17"/>
                      </a:lnTo>
                      <a:lnTo>
                        <a:pt x="180" y="10"/>
                      </a:lnTo>
                      <a:lnTo>
                        <a:pt x="181" y="13"/>
                      </a:lnTo>
                      <a:lnTo>
                        <a:pt x="182" y="7"/>
                      </a:lnTo>
                      <a:lnTo>
                        <a:pt x="184" y="5"/>
                      </a:lnTo>
                      <a:lnTo>
                        <a:pt x="185" y="0"/>
                      </a:lnTo>
                      <a:lnTo>
                        <a:pt x="187" y="5"/>
                      </a:lnTo>
                      <a:lnTo>
                        <a:pt x="188" y="7"/>
                      </a:lnTo>
                      <a:lnTo>
                        <a:pt x="190" y="12"/>
                      </a:lnTo>
                      <a:lnTo>
                        <a:pt x="192" y="17"/>
                      </a:lnTo>
                      <a:lnTo>
                        <a:pt x="193" y="18"/>
                      </a:lnTo>
                      <a:lnTo>
                        <a:pt x="194" y="22"/>
                      </a:lnTo>
                      <a:lnTo>
                        <a:pt x="196" y="18"/>
                      </a:lnTo>
                      <a:lnTo>
                        <a:pt x="197" y="18"/>
                      </a:lnTo>
                      <a:lnTo>
                        <a:pt x="198" y="2"/>
                      </a:lnTo>
                      <a:lnTo>
                        <a:pt x="200" y="14"/>
                      </a:lnTo>
                      <a:lnTo>
                        <a:pt x="201" y="21"/>
                      </a:lnTo>
                      <a:lnTo>
                        <a:pt x="202" y="28"/>
                      </a:lnTo>
                      <a:lnTo>
                        <a:pt x="204" y="22"/>
                      </a:lnTo>
                      <a:lnTo>
                        <a:pt x="205" y="24"/>
                      </a:lnTo>
                      <a:lnTo>
                        <a:pt x="206" y="14"/>
                      </a:lnTo>
                      <a:lnTo>
                        <a:pt x="208" y="16"/>
                      </a:lnTo>
                      <a:lnTo>
                        <a:pt x="210" y="19"/>
                      </a:lnTo>
                      <a:lnTo>
                        <a:pt x="211" y="17"/>
                      </a:lnTo>
                      <a:lnTo>
                        <a:pt x="213" y="9"/>
                      </a:lnTo>
                      <a:lnTo>
                        <a:pt x="214" y="16"/>
                      </a:lnTo>
                      <a:lnTo>
                        <a:pt x="215" y="23"/>
                      </a:lnTo>
                      <a:lnTo>
                        <a:pt x="217" y="29"/>
                      </a:lnTo>
                      <a:lnTo>
                        <a:pt x="218" y="24"/>
                      </a:lnTo>
                      <a:lnTo>
                        <a:pt x="219" y="10"/>
                      </a:lnTo>
                      <a:lnTo>
                        <a:pt x="221" y="3"/>
                      </a:lnTo>
                      <a:lnTo>
                        <a:pt x="222" y="7"/>
                      </a:lnTo>
                      <a:lnTo>
                        <a:pt x="223" y="13"/>
                      </a:lnTo>
                      <a:lnTo>
                        <a:pt x="225" y="12"/>
                      </a:lnTo>
                      <a:lnTo>
                        <a:pt x="226" y="12"/>
                      </a:lnTo>
                      <a:lnTo>
                        <a:pt x="228" y="12"/>
                      </a:lnTo>
                      <a:lnTo>
                        <a:pt x="230" y="9"/>
                      </a:lnTo>
                      <a:lnTo>
                        <a:pt x="231" y="21"/>
                      </a:lnTo>
                      <a:lnTo>
                        <a:pt x="233" y="31"/>
                      </a:lnTo>
                      <a:lnTo>
                        <a:pt x="234" y="34"/>
                      </a:lnTo>
                      <a:lnTo>
                        <a:pt x="235" y="27"/>
                      </a:lnTo>
                      <a:lnTo>
                        <a:pt x="237" y="23"/>
                      </a:lnTo>
                      <a:lnTo>
                        <a:pt x="238" y="16"/>
                      </a:lnTo>
                      <a:lnTo>
                        <a:pt x="239" y="10"/>
                      </a:lnTo>
                      <a:lnTo>
                        <a:pt x="241" y="12"/>
                      </a:lnTo>
                      <a:lnTo>
                        <a:pt x="242" y="9"/>
                      </a:lnTo>
                      <a:lnTo>
                        <a:pt x="243" y="22"/>
                      </a:lnTo>
                      <a:lnTo>
                        <a:pt x="245" y="27"/>
                      </a:lnTo>
                      <a:lnTo>
                        <a:pt x="246" y="22"/>
                      </a:lnTo>
                      <a:lnTo>
                        <a:pt x="247" y="9"/>
                      </a:lnTo>
                      <a:lnTo>
                        <a:pt x="250" y="10"/>
                      </a:lnTo>
                      <a:lnTo>
                        <a:pt x="251" y="18"/>
                      </a:lnTo>
                      <a:lnTo>
                        <a:pt x="252" y="14"/>
                      </a:lnTo>
                      <a:lnTo>
                        <a:pt x="254" y="9"/>
                      </a:lnTo>
                      <a:lnTo>
                        <a:pt x="255" y="5"/>
                      </a:lnTo>
                      <a:lnTo>
                        <a:pt x="256" y="13"/>
                      </a:lnTo>
                      <a:lnTo>
                        <a:pt x="258" y="12"/>
                      </a:lnTo>
                      <a:lnTo>
                        <a:pt x="259" y="12"/>
                      </a:lnTo>
                      <a:lnTo>
                        <a:pt x="260" y="13"/>
                      </a:lnTo>
                      <a:lnTo>
                        <a:pt x="262" y="5"/>
                      </a:lnTo>
                      <a:lnTo>
                        <a:pt x="263" y="9"/>
                      </a:lnTo>
                      <a:lnTo>
                        <a:pt x="265" y="16"/>
                      </a:lnTo>
                      <a:lnTo>
                        <a:pt x="266" y="13"/>
                      </a:lnTo>
                      <a:lnTo>
                        <a:pt x="267" y="4"/>
                      </a:lnTo>
                      <a:lnTo>
                        <a:pt x="270" y="0"/>
                      </a:lnTo>
                      <a:lnTo>
                        <a:pt x="271" y="3"/>
                      </a:lnTo>
                      <a:lnTo>
                        <a:pt x="272" y="16"/>
                      </a:lnTo>
                      <a:lnTo>
                        <a:pt x="274" y="33"/>
                      </a:lnTo>
                      <a:lnTo>
                        <a:pt x="275" y="29"/>
                      </a:lnTo>
                      <a:lnTo>
                        <a:pt x="276" y="14"/>
                      </a:lnTo>
                      <a:lnTo>
                        <a:pt x="278" y="8"/>
                      </a:lnTo>
                      <a:lnTo>
                        <a:pt x="279" y="22"/>
                      </a:lnTo>
                      <a:lnTo>
                        <a:pt x="280" y="27"/>
                      </a:lnTo>
                      <a:lnTo>
                        <a:pt x="282" y="19"/>
                      </a:lnTo>
                      <a:lnTo>
                        <a:pt x="283" y="17"/>
                      </a:lnTo>
                      <a:lnTo>
                        <a:pt x="284" y="36"/>
                      </a:lnTo>
                      <a:lnTo>
                        <a:pt x="286" y="41"/>
                      </a:lnTo>
                      <a:lnTo>
                        <a:pt x="287" y="37"/>
                      </a:lnTo>
                      <a:lnTo>
                        <a:pt x="289" y="33"/>
                      </a:lnTo>
                      <a:lnTo>
                        <a:pt x="291" y="33"/>
                      </a:lnTo>
                      <a:lnTo>
                        <a:pt x="292" y="23"/>
                      </a:lnTo>
                      <a:lnTo>
                        <a:pt x="293" y="37"/>
                      </a:lnTo>
                      <a:lnTo>
                        <a:pt x="295" y="48"/>
                      </a:lnTo>
                      <a:lnTo>
                        <a:pt x="296" y="44"/>
                      </a:lnTo>
                      <a:lnTo>
                        <a:pt x="297" y="34"/>
                      </a:lnTo>
                      <a:lnTo>
                        <a:pt x="299" y="39"/>
                      </a:lnTo>
                      <a:lnTo>
                        <a:pt x="300" y="39"/>
                      </a:lnTo>
                      <a:lnTo>
                        <a:pt x="302" y="37"/>
                      </a:lnTo>
                      <a:lnTo>
                        <a:pt x="303" y="33"/>
                      </a:lnTo>
                      <a:lnTo>
                        <a:pt x="304" y="32"/>
                      </a:lnTo>
                      <a:lnTo>
                        <a:pt x="306" y="32"/>
                      </a:lnTo>
                      <a:lnTo>
                        <a:pt x="307" y="33"/>
                      </a:lnTo>
                      <a:lnTo>
                        <a:pt x="309" y="38"/>
                      </a:lnTo>
                      <a:lnTo>
                        <a:pt x="311" y="32"/>
                      </a:lnTo>
                      <a:lnTo>
                        <a:pt x="312" y="38"/>
                      </a:lnTo>
                      <a:lnTo>
                        <a:pt x="313" y="32"/>
                      </a:lnTo>
                      <a:lnTo>
                        <a:pt x="315" y="39"/>
                      </a:lnTo>
                      <a:lnTo>
                        <a:pt x="316" y="29"/>
                      </a:lnTo>
                      <a:lnTo>
                        <a:pt x="317" y="18"/>
                      </a:lnTo>
                      <a:lnTo>
                        <a:pt x="318" y="18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71" name="Rectangle 130"/>
                <p:cNvSpPr>
                  <a:spLocks noChangeArrowheads="1"/>
                </p:cNvSpPr>
                <p:nvPr/>
              </p:nvSpPr>
              <p:spPr bwMode="auto">
                <a:xfrm rot="-5400000">
                  <a:off x="4097" y="3462"/>
                  <a:ext cx="4" cy="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</a:t>
                  </a:r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272" name="Rectangle 131"/>
                <p:cNvSpPr>
                  <a:spLocks noChangeArrowheads="1"/>
                </p:cNvSpPr>
                <p:nvPr/>
              </p:nvSpPr>
              <p:spPr bwMode="auto">
                <a:xfrm>
                  <a:off x="3597" y="3250"/>
                  <a:ext cx="5" cy="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20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</a:t>
                  </a:r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273" name="Rectangle 132"/>
                <p:cNvSpPr>
                  <a:spLocks noChangeArrowheads="1"/>
                </p:cNvSpPr>
                <p:nvPr/>
              </p:nvSpPr>
              <p:spPr bwMode="auto">
                <a:xfrm rot="-5400000">
                  <a:off x="3024" y="3449"/>
                  <a:ext cx="101" cy="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400">
                      <a:solidFill>
                        <a:srgbClr val="000000"/>
                      </a:solidFill>
                      <a:cs typeface="Arial" charset="0"/>
                    </a:rPr>
                    <a:t>Voltage</a:t>
                  </a:r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274" name="Rectangle 133"/>
                <p:cNvSpPr>
                  <a:spLocks noChangeArrowheads="1"/>
                </p:cNvSpPr>
                <p:nvPr/>
              </p:nvSpPr>
              <p:spPr bwMode="auto">
                <a:xfrm>
                  <a:off x="3505" y="3696"/>
                  <a:ext cx="399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en-US" sz="900">
                      <a:solidFill>
                        <a:srgbClr val="000000"/>
                      </a:solidFill>
                      <a:cs typeface="Arial" charset="0"/>
                    </a:rPr>
                    <a:t>Frequency</a:t>
                  </a:r>
                  <a:endParaRPr lang="en-US" altLang="en-US" sz="900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0226" name="Group 134"/>
              <p:cNvGrpSpPr>
                <a:grpSpLocks/>
              </p:cNvGrpSpPr>
              <p:nvPr/>
            </p:nvGrpSpPr>
            <p:grpSpPr bwMode="auto">
              <a:xfrm>
                <a:off x="1820" y="2789"/>
                <a:ext cx="1662" cy="1269"/>
                <a:chOff x="1820" y="2789"/>
                <a:chExt cx="1662" cy="1269"/>
              </a:xfrm>
            </p:grpSpPr>
            <p:sp>
              <p:nvSpPr>
                <p:cNvPr id="50227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3400" y="3318"/>
                  <a:ext cx="0" cy="28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28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2309" y="3315"/>
                  <a:ext cx="0" cy="2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0229" name="Group 137"/>
                <p:cNvGrpSpPr>
                  <a:grpSpLocks/>
                </p:cNvGrpSpPr>
                <p:nvPr/>
              </p:nvGrpSpPr>
              <p:grpSpPr bwMode="auto">
                <a:xfrm>
                  <a:off x="2753" y="3212"/>
                  <a:ext cx="197" cy="121"/>
                  <a:chOff x="1929" y="1982"/>
                  <a:chExt cx="272" cy="276"/>
                </a:xfrm>
              </p:grpSpPr>
              <p:sp>
                <p:nvSpPr>
                  <p:cNvPr id="50242" name="Freeform 138"/>
                  <p:cNvSpPr>
                    <a:spLocks/>
                  </p:cNvSpPr>
                  <p:nvPr/>
                </p:nvSpPr>
                <p:spPr bwMode="auto">
                  <a:xfrm>
                    <a:off x="1968" y="2064"/>
                    <a:ext cx="192" cy="96"/>
                  </a:xfrm>
                  <a:custGeom>
                    <a:avLst/>
                    <a:gdLst>
                      <a:gd name="T0" fmla="*/ 0 w 1104"/>
                      <a:gd name="T1" fmla="*/ 51 h 728"/>
                      <a:gd name="T2" fmla="*/ 58 w 1104"/>
                      <a:gd name="T3" fmla="*/ 6 h 728"/>
                      <a:gd name="T4" fmla="*/ 134 w 1104"/>
                      <a:gd name="T5" fmla="*/ 89 h 728"/>
                      <a:gd name="T6" fmla="*/ 192 w 1104"/>
                      <a:gd name="T7" fmla="*/ 51 h 7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04"/>
                      <a:gd name="T13" fmla="*/ 0 h 728"/>
                      <a:gd name="T14" fmla="*/ 1104 w 1104"/>
                      <a:gd name="T15" fmla="*/ 728 h 7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04" h="728">
                        <a:moveTo>
                          <a:pt x="0" y="384"/>
                        </a:moveTo>
                        <a:cubicBezTo>
                          <a:pt x="104" y="192"/>
                          <a:pt x="208" y="0"/>
                          <a:pt x="336" y="48"/>
                        </a:cubicBezTo>
                        <a:cubicBezTo>
                          <a:pt x="464" y="96"/>
                          <a:pt x="640" y="616"/>
                          <a:pt x="768" y="672"/>
                        </a:cubicBezTo>
                        <a:cubicBezTo>
                          <a:pt x="896" y="728"/>
                          <a:pt x="1000" y="556"/>
                          <a:pt x="1104" y="384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43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1929" y="1982"/>
                    <a:ext cx="272" cy="276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cs typeface="Arial" charset="0"/>
                    </a:endParaRPr>
                  </a:p>
                </p:txBody>
              </p:sp>
            </p:grpSp>
            <p:pic>
              <p:nvPicPr>
                <p:cNvPr id="50230" name="Picture 140" descr="ERROR_SIGNAL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820" y="3522"/>
                  <a:ext cx="914" cy="5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231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2949" y="3275"/>
                  <a:ext cx="34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lIns="91854" tIns="45927" rIns="91854" bIns="45927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232" name="AutoShape 142"/>
                <p:cNvSpPr>
                  <a:spLocks noChangeArrowheads="1"/>
                </p:cNvSpPr>
                <p:nvPr/>
              </p:nvSpPr>
              <p:spPr bwMode="auto">
                <a:xfrm>
                  <a:off x="2208" y="3209"/>
                  <a:ext cx="197" cy="117"/>
                </a:xfrm>
                <a:prstGeom prst="flowChartSummingJunction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50233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2498" y="3091"/>
                  <a:ext cx="672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altLang="en-US" sz="1200">
                      <a:cs typeface="Arial" charset="0"/>
                    </a:rPr>
                    <a:t>f</a:t>
                  </a:r>
                  <a:r>
                    <a:rPr lang="en-US" altLang="en-US" sz="1200">
                      <a:latin typeface="SubScript VNI"/>
                      <a:cs typeface="Arial" charset="0"/>
                    </a:rPr>
                    <a:t>m</a:t>
                  </a:r>
                  <a:r>
                    <a:rPr lang="en-US" altLang="en-US" sz="1200">
                      <a:cs typeface="Arial" charset="0"/>
                    </a:rPr>
                    <a:t>= 10.7MHz</a:t>
                  </a:r>
                  <a:endParaRPr lang="en-US" altLang="en-US" sz="2400">
                    <a:cs typeface="Arial" charset="0"/>
                  </a:endParaRPr>
                </a:p>
              </p:txBody>
            </p:sp>
            <p:sp>
              <p:nvSpPr>
                <p:cNvPr id="50234" name="AutoShape 144"/>
                <p:cNvSpPr>
                  <a:spLocks noChangeArrowheads="1"/>
                </p:cNvSpPr>
                <p:nvPr/>
              </p:nvSpPr>
              <p:spPr bwMode="auto">
                <a:xfrm>
                  <a:off x="3285" y="3218"/>
                  <a:ext cx="197" cy="117"/>
                </a:xfrm>
                <a:prstGeom prst="flowChartSummingJunction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50235" name="Freeform 145"/>
                <p:cNvSpPr>
                  <a:spLocks/>
                </p:cNvSpPr>
                <p:nvPr/>
              </p:nvSpPr>
              <p:spPr bwMode="auto">
                <a:xfrm>
                  <a:off x="2301" y="2969"/>
                  <a:ext cx="310" cy="233"/>
                </a:xfrm>
                <a:custGeom>
                  <a:avLst/>
                  <a:gdLst>
                    <a:gd name="T0" fmla="*/ 302 w 296"/>
                    <a:gd name="T1" fmla="*/ 0 h 288"/>
                    <a:gd name="T2" fmla="*/ 302 w 296"/>
                    <a:gd name="T3" fmla="*/ 39 h 288"/>
                    <a:gd name="T4" fmla="*/ 251 w 296"/>
                    <a:gd name="T5" fmla="*/ 78 h 288"/>
                    <a:gd name="T6" fmla="*/ 50 w 296"/>
                    <a:gd name="T7" fmla="*/ 116 h 288"/>
                    <a:gd name="T8" fmla="*/ 0 w 296"/>
                    <a:gd name="T9" fmla="*/ 233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88"/>
                    <a:gd name="T17" fmla="*/ 296 w 296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88">
                      <a:moveTo>
                        <a:pt x="288" y="0"/>
                      </a:moveTo>
                      <a:cubicBezTo>
                        <a:pt x="292" y="16"/>
                        <a:pt x="296" y="32"/>
                        <a:pt x="288" y="48"/>
                      </a:cubicBezTo>
                      <a:cubicBezTo>
                        <a:pt x="280" y="64"/>
                        <a:pt x="280" y="80"/>
                        <a:pt x="240" y="96"/>
                      </a:cubicBezTo>
                      <a:cubicBezTo>
                        <a:pt x="200" y="112"/>
                        <a:pt x="88" y="112"/>
                        <a:pt x="48" y="144"/>
                      </a:cubicBezTo>
                      <a:cubicBezTo>
                        <a:pt x="8" y="176"/>
                        <a:pt x="4" y="232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lIns="91854" tIns="45927" rIns="91854" bIns="45927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236" name="Freeform 146"/>
                <p:cNvSpPr>
                  <a:spLocks/>
                </p:cNvSpPr>
                <p:nvPr/>
              </p:nvSpPr>
              <p:spPr bwMode="auto">
                <a:xfrm flipH="1">
                  <a:off x="3045" y="2973"/>
                  <a:ext cx="329" cy="233"/>
                </a:xfrm>
                <a:custGeom>
                  <a:avLst/>
                  <a:gdLst>
                    <a:gd name="T0" fmla="*/ 320 w 296"/>
                    <a:gd name="T1" fmla="*/ 0 h 288"/>
                    <a:gd name="T2" fmla="*/ 320 w 296"/>
                    <a:gd name="T3" fmla="*/ 39 h 288"/>
                    <a:gd name="T4" fmla="*/ 267 w 296"/>
                    <a:gd name="T5" fmla="*/ 78 h 288"/>
                    <a:gd name="T6" fmla="*/ 53 w 296"/>
                    <a:gd name="T7" fmla="*/ 116 h 288"/>
                    <a:gd name="T8" fmla="*/ 0 w 296"/>
                    <a:gd name="T9" fmla="*/ 233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88"/>
                    <a:gd name="T17" fmla="*/ 296 w 296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88">
                      <a:moveTo>
                        <a:pt x="288" y="0"/>
                      </a:moveTo>
                      <a:cubicBezTo>
                        <a:pt x="292" y="16"/>
                        <a:pt x="296" y="32"/>
                        <a:pt x="288" y="48"/>
                      </a:cubicBezTo>
                      <a:cubicBezTo>
                        <a:pt x="280" y="64"/>
                        <a:pt x="280" y="80"/>
                        <a:pt x="240" y="96"/>
                      </a:cubicBezTo>
                      <a:cubicBezTo>
                        <a:pt x="200" y="112"/>
                        <a:pt x="88" y="112"/>
                        <a:pt x="48" y="144"/>
                      </a:cubicBezTo>
                      <a:cubicBezTo>
                        <a:pt x="8" y="176"/>
                        <a:pt x="4" y="232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 lIns="91854" tIns="45927" rIns="91854" bIns="45927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237" name="Line 147"/>
                <p:cNvSpPr>
                  <a:spLocks noChangeShapeType="1"/>
                </p:cNvSpPr>
                <p:nvPr/>
              </p:nvSpPr>
              <p:spPr bwMode="auto">
                <a:xfrm flipH="1" flipV="1">
                  <a:off x="2408" y="3272"/>
                  <a:ext cx="342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lIns="91854" tIns="45927" rIns="91854" bIns="45927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238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3133" y="2789"/>
                  <a:ext cx="318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854" tIns="45927" rIns="91854" bIns="45927" anchor="ctr">
                  <a:spAutoFit/>
                </a:bodyPr>
                <a:lstStyle/>
                <a:p>
                  <a:pPr algn="ctr" eaLnBrk="0" hangingPunct="0"/>
                  <a:r>
                    <a:rPr lang="en-US" altLang="en-US" sz="1400">
                      <a:cs typeface="Arial" charset="0"/>
                    </a:rPr>
                    <a:t>PD1</a:t>
                  </a:r>
                </a:p>
              </p:txBody>
            </p:sp>
            <p:sp>
              <p:nvSpPr>
                <p:cNvPr id="50239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149" y="2789"/>
                  <a:ext cx="318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854" tIns="45927" rIns="91854" bIns="45927" anchor="ctr">
                  <a:spAutoFit/>
                </a:bodyPr>
                <a:lstStyle/>
                <a:p>
                  <a:pPr algn="ctr" eaLnBrk="0" hangingPunct="0"/>
                  <a:r>
                    <a:rPr lang="en-US" altLang="en-US" sz="1400">
                      <a:cs typeface="Arial" charset="0"/>
                    </a:rPr>
                    <a:t>PD2</a:t>
                  </a:r>
                </a:p>
              </p:txBody>
            </p:sp>
            <p:sp>
              <p:nvSpPr>
                <p:cNvPr id="50240" name="Line 150"/>
                <p:cNvSpPr>
                  <a:spLocks noChangeShapeType="1"/>
                </p:cNvSpPr>
                <p:nvPr/>
              </p:nvSpPr>
              <p:spPr bwMode="auto">
                <a:xfrm>
                  <a:off x="2854" y="3340"/>
                  <a:ext cx="0" cy="10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lIns="91854" tIns="45927" rIns="91854" bIns="45927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241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2717" y="3413"/>
                  <a:ext cx="321" cy="1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854" tIns="45927" rIns="91854" bIns="45927" anchor="ctr">
                  <a:spAutoFit/>
                </a:bodyPr>
                <a:lstStyle/>
                <a:p>
                  <a:pPr algn="ctr" eaLnBrk="0" hangingPunct="0"/>
                  <a:r>
                    <a:rPr lang="en-US" altLang="en-US" sz="900">
                      <a:cs typeface="Arial" charset="0"/>
                    </a:rPr>
                    <a:t>To PM</a:t>
                  </a:r>
                  <a:endParaRPr lang="en-US" altLang="en-US" sz="2400">
                    <a:cs typeface="Arial" charset="0"/>
                  </a:endParaRPr>
                </a:p>
              </p:txBody>
            </p:sp>
          </p:grpSp>
        </p:grpSp>
      </p:grpSp>
      <p:sp>
        <p:nvSpPr>
          <p:cNvPr id="50192" name="Rectangle 152"/>
          <p:cNvSpPr>
            <a:spLocks noChangeArrowheads="1"/>
          </p:cNvSpPr>
          <p:nvPr/>
        </p:nvSpPr>
        <p:spPr bwMode="auto">
          <a:xfrm>
            <a:off x="5013325" y="6315075"/>
            <a:ext cx="306388" cy="8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50193" name="Text Box 175"/>
          <p:cNvSpPr txBox="1">
            <a:spLocks noChangeArrowheads="1"/>
          </p:cNvSpPr>
          <p:nvPr/>
        </p:nvSpPr>
        <p:spPr bwMode="auto">
          <a:xfrm>
            <a:off x="1908175" y="195263"/>
            <a:ext cx="5148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  <a:cs typeface="Arial" charset="0"/>
              </a:rPr>
              <a:t>Cavity (electronically) stabilized to a reference cavity</a:t>
            </a:r>
            <a:endParaRPr lang="fr-FR" altLang="en-US">
              <a:solidFill>
                <a:schemeClr val="accent2"/>
              </a:solidFill>
              <a:cs typeface="Arial" charset="0"/>
            </a:endParaRPr>
          </a:p>
        </p:txBody>
      </p:sp>
      <p:grpSp>
        <p:nvGrpSpPr>
          <p:cNvPr id="17605" name="Group 197"/>
          <p:cNvGrpSpPr>
            <a:grpSpLocks/>
          </p:cNvGrpSpPr>
          <p:nvPr/>
        </p:nvGrpSpPr>
        <p:grpSpPr bwMode="auto">
          <a:xfrm>
            <a:off x="2787650" y="1752600"/>
            <a:ext cx="6327775" cy="4953000"/>
            <a:chOff x="796" y="1104"/>
            <a:chExt cx="3986" cy="3120"/>
          </a:xfrm>
        </p:grpSpPr>
        <p:sp>
          <p:nvSpPr>
            <p:cNvPr id="50201" name="Freeform 198"/>
            <p:cNvSpPr>
              <a:spLocks/>
            </p:cNvSpPr>
            <p:nvPr/>
          </p:nvSpPr>
          <p:spPr bwMode="auto">
            <a:xfrm>
              <a:off x="3589" y="1894"/>
              <a:ext cx="996" cy="233"/>
            </a:xfrm>
            <a:custGeom>
              <a:avLst/>
              <a:gdLst>
                <a:gd name="T0" fmla="*/ 448 w 960"/>
                <a:gd name="T1" fmla="*/ 233 h 2064"/>
                <a:gd name="T2" fmla="*/ 448 w 960"/>
                <a:gd name="T3" fmla="*/ 217 h 2064"/>
                <a:gd name="T4" fmla="*/ 996 w 960"/>
                <a:gd name="T5" fmla="*/ 217 h 2064"/>
                <a:gd name="T6" fmla="*/ 996 w 960"/>
                <a:gd name="T7" fmla="*/ 0 h 2064"/>
                <a:gd name="T8" fmla="*/ 0 w 960"/>
                <a:gd name="T9" fmla="*/ 0 h 2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0"/>
                <a:gd name="T16" fmla="*/ 0 h 2064"/>
                <a:gd name="T17" fmla="*/ 960 w 960"/>
                <a:gd name="T18" fmla="*/ 2064 h 20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0" h="2064">
                  <a:moveTo>
                    <a:pt x="432" y="2064"/>
                  </a:moveTo>
                  <a:lnTo>
                    <a:pt x="432" y="1920"/>
                  </a:lnTo>
                  <a:lnTo>
                    <a:pt x="960" y="1920"/>
                  </a:lnTo>
                  <a:lnTo>
                    <a:pt x="960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 lIns="91854" tIns="45927" rIns="91854" bIns="45927" anchor="ctr">
              <a:spAutoFit/>
            </a:bodyPr>
            <a:lstStyle/>
            <a:p>
              <a:endParaRPr lang="en-US"/>
            </a:p>
          </p:txBody>
        </p:sp>
        <p:sp>
          <p:nvSpPr>
            <p:cNvPr id="50202" name="Line 199"/>
            <p:cNvSpPr>
              <a:spLocks noChangeShapeType="1"/>
            </p:cNvSpPr>
            <p:nvPr/>
          </p:nvSpPr>
          <p:spPr bwMode="auto">
            <a:xfrm>
              <a:off x="1042" y="1344"/>
              <a:ext cx="2461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lIns="91854" tIns="45927" rIns="91854" bIns="45927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0203" name="Group 200"/>
            <p:cNvGrpSpPr>
              <a:grpSpLocks/>
            </p:cNvGrpSpPr>
            <p:nvPr/>
          </p:nvGrpSpPr>
          <p:grpSpPr bwMode="auto">
            <a:xfrm>
              <a:off x="796" y="1104"/>
              <a:ext cx="3986" cy="3120"/>
              <a:chOff x="796" y="1104"/>
              <a:chExt cx="3986" cy="3120"/>
            </a:xfrm>
          </p:grpSpPr>
          <p:sp>
            <p:nvSpPr>
              <p:cNvPr id="50204" name="Freeform 201"/>
              <p:cNvSpPr>
                <a:spLocks/>
              </p:cNvSpPr>
              <p:nvPr/>
            </p:nvSpPr>
            <p:spPr bwMode="auto">
              <a:xfrm>
                <a:off x="1095" y="3495"/>
                <a:ext cx="111" cy="233"/>
              </a:xfrm>
              <a:custGeom>
                <a:avLst/>
                <a:gdLst>
                  <a:gd name="T0" fmla="*/ 111 w 192"/>
                  <a:gd name="T1" fmla="*/ 233 h 528"/>
                  <a:gd name="T2" fmla="*/ 0 w 192"/>
                  <a:gd name="T3" fmla="*/ 233 h 528"/>
                  <a:gd name="T4" fmla="*/ 0 w 192"/>
                  <a:gd name="T5" fmla="*/ 0 h 528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528"/>
                  <a:gd name="T11" fmla="*/ 192 w 192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528">
                    <a:moveTo>
                      <a:pt x="192" y="528"/>
                    </a:moveTo>
                    <a:lnTo>
                      <a:pt x="0" y="528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91854" tIns="45927" rIns="91854" bIns="45927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205" name="AutoShape 202"/>
              <p:cNvSpPr>
                <a:spLocks noChangeArrowheads="1"/>
              </p:cNvSpPr>
              <p:nvPr/>
            </p:nvSpPr>
            <p:spPr bwMode="auto">
              <a:xfrm rot="-5400000">
                <a:off x="1224" y="3653"/>
                <a:ext cx="267" cy="463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854" tIns="45927" rIns="91854" bIns="45927" anchor="ctr">
                <a:spAutoFit/>
              </a:bodyPr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0206" name="Line 203"/>
              <p:cNvSpPr>
                <a:spLocks noChangeShapeType="1"/>
              </p:cNvSpPr>
              <p:nvPr/>
            </p:nvSpPr>
            <p:spPr bwMode="auto">
              <a:xfrm flipH="1">
                <a:off x="4032" y="2679"/>
                <a:ext cx="3" cy="429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lIns="91854" tIns="45927" rIns="91854" bIns="45927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207" name="Rectangle 204"/>
              <p:cNvSpPr>
                <a:spLocks noChangeArrowheads="1"/>
              </p:cNvSpPr>
              <p:nvPr/>
            </p:nvSpPr>
            <p:spPr bwMode="auto">
              <a:xfrm>
                <a:off x="796" y="3064"/>
                <a:ext cx="117" cy="233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1854" tIns="45927" rIns="91854" bIns="45927" anchor="ctr">
                <a:spAutoFit/>
              </a:bodyPr>
              <a:lstStyle/>
              <a:p>
                <a:endParaRPr lang="en-US">
                  <a:cs typeface="Arial" charset="0"/>
                </a:endParaRPr>
              </a:p>
            </p:txBody>
          </p:sp>
          <p:sp>
            <p:nvSpPr>
              <p:cNvPr id="50208" name="Freeform 205"/>
              <p:cNvSpPr>
                <a:spLocks/>
              </p:cNvSpPr>
              <p:nvPr/>
            </p:nvSpPr>
            <p:spPr bwMode="auto">
              <a:xfrm>
                <a:off x="3699" y="3460"/>
                <a:ext cx="517" cy="233"/>
              </a:xfrm>
              <a:custGeom>
                <a:avLst/>
                <a:gdLst>
                  <a:gd name="T0" fmla="*/ 0 w 384"/>
                  <a:gd name="T1" fmla="*/ 233 h 480"/>
                  <a:gd name="T2" fmla="*/ 517 w 384"/>
                  <a:gd name="T3" fmla="*/ 233 h 480"/>
                  <a:gd name="T4" fmla="*/ 517 w 384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480"/>
                  <a:gd name="T11" fmla="*/ 384 w 384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480">
                    <a:moveTo>
                      <a:pt x="0" y="480"/>
                    </a:moveTo>
                    <a:lnTo>
                      <a:pt x="384" y="480"/>
                    </a:lnTo>
                    <a:lnTo>
                      <a:pt x="384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lIns="91854" tIns="45927" rIns="91854" bIns="45927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209" name="Line 206"/>
              <p:cNvSpPr>
                <a:spLocks noChangeShapeType="1"/>
              </p:cNvSpPr>
              <p:nvPr/>
            </p:nvSpPr>
            <p:spPr bwMode="auto">
              <a:xfrm flipH="1">
                <a:off x="1534" y="3809"/>
                <a:ext cx="3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1854" tIns="45927" rIns="91854" bIns="45927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210" name="Text Box 207"/>
              <p:cNvSpPr txBox="1">
                <a:spLocks noChangeArrowheads="1"/>
              </p:cNvSpPr>
              <p:nvPr/>
            </p:nvSpPr>
            <p:spPr bwMode="auto">
              <a:xfrm>
                <a:off x="1380" y="3801"/>
                <a:ext cx="19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854" tIns="45927" rIns="91854" bIns="45927" anchor="ctr">
                <a:spAutoFit/>
              </a:bodyPr>
              <a:lstStyle/>
              <a:p>
                <a:pPr algn="ctr" eaLnBrk="0" hangingPunct="0"/>
                <a:r>
                  <a:rPr lang="en-US" altLang="en-US">
                    <a:cs typeface="Arial" charset="0"/>
                  </a:rPr>
                  <a:t>+</a:t>
                </a:r>
                <a:endParaRPr lang="en-US" altLang="en-US" sz="2400">
                  <a:cs typeface="Arial" charset="0"/>
                </a:endParaRPr>
              </a:p>
            </p:txBody>
          </p:sp>
          <p:sp>
            <p:nvSpPr>
              <p:cNvPr id="50211" name="Text Box 208"/>
              <p:cNvSpPr txBox="1">
                <a:spLocks noChangeArrowheads="1"/>
              </p:cNvSpPr>
              <p:nvPr/>
            </p:nvSpPr>
            <p:spPr bwMode="auto">
              <a:xfrm>
                <a:off x="3602" y="3051"/>
                <a:ext cx="11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854" tIns="45927" rIns="91854" bIns="45927" anchor="ctr">
                <a:spAutoFit/>
              </a:bodyPr>
              <a:lstStyle/>
              <a:p>
                <a:pPr algn="ctr" eaLnBrk="0" hangingPunct="0"/>
                <a:r>
                  <a:rPr lang="en-US" altLang="en-US" sz="1200">
                    <a:cs typeface="Arial" charset="0"/>
                  </a:rPr>
                  <a:t>Servo #1:</a:t>
                </a:r>
              </a:p>
              <a:p>
                <a:pPr algn="ctr" eaLnBrk="0" hangingPunct="0"/>
                <a:r>
                  <a:rPr lang="en-US" altLang="en-US" sz="1200">
                    <a:cs typeface="Arial" charset="0"/>
                  </a:rPr>
                  <a:t>Average frequency  control</a:t>
                </a:r>
                <a:endParaRPr lang="en-US" altLang="en-US" sz="2400">
                  <a:cs typeface="Arial" charset="0"/>
                </a:endParaRPr>
              </a:p>
            </p:txBody>
          </p:sp>
          <p:sp>
            <p:nvSpPr>
              <p:cNvPr id="50212" name="Text Box 209"/>
              <p:cNvSpPr txBox="1">
                <a:spLocks noChangeArrowheads="1"/>
              </p:cNvSpPr>
              <p:nvPr/>
            </p:nvSpPr>
            <p:spPr bwMode="auto">
              <a:xfrm>
                <a:off x="819" y="3051"/>
                <a:ext cx="90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854" tIns="45927" rIns="91854" bIns="45927" anchor="ctr">
                <a:spAutoFit/>
              </a:bodyPr>
              <a:lstStyle/>
              <a:p>
                <a:pPr algn="ctr" eaLnBrk="0" hangingPunct="0"/>
                <a:r>
                  <a:rPr lang="en-US" altLang="en-US" sz="1200">
                    <a:cs typeface="Arial" charset="0"/>
                  </a:rPr>
                  <a:t>Servo #2:</a:t>
                </a:r>
              </a:p>
              <a:p>
                <a:pPr algn="ctr" eaLnBrk="0" hangingPunct="0"/>
                <a:r>
                  <a:rPr lang="en-US" altLang="en-US" sz="1200">
                    <a:cs typeface="Arial" charset="0"/>
                  </a:rPr>
                  <a:t>Group mode control</a:t>
                </a:r>
                <a:endParaRPr lang="en-US" altLang="en-US" sz="2400">
                  <a:cs typeface="Arial" charset="0"/>
                </a:endParaRPr>
              </a:p>
            </p:txBody>
          </p:sp>
          <p:sp>
            <p:nvSpPr>
              <p:cNvPr id="50213" name="Line 210"/>
              <p:cNvSpPr>
                <a:spLocks noChangeShapeType="1"/>
              </p:cNvSpPr>
              <p:nvPr/>
            </p:nvSpPr>
            <p:spPr bwMode="auto">
              <a:xfrm flipH="1">
                <a:off x="4474" y="1296"/>
                <a:ext cx="1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4" name="Line 211"/>
              <p:cNvSpPr>
                <a:spLocks noChangeShapeType="1"/>
              </p:cNvSpPr>
              <p:nvPr/>
            </p:nvSpPr>
            <p:spPr bwMode="auto">
              <a:xfrm>
                <a:off x="3367" y="3984"/>
                <a:ext cx="0" cy="24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5" name="Line 212"/>
              <p:cNvSpPr>
                <a:spLocks noChangeShapeType="1"/>
              </p:cNvSpPr>
              <p:nvPr/>
            </p:nvSpPr>
            <p:spPr bwMode="auto">
              <a:xfrm flipH="1">
                <a:off x="1891" y="4224"/>
                <a:ext cx="14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6" name="Line 213"/>
              <p:cNvSpPr>
                <a:spLocks noChangeShapeType="1"/>
              </p:cNvSpPr>
              <p:nvPr/>
            </p:nvSpPr>
            <p:spPr bwMode="auto">
              <a:xfrm flipH="1">
                <a:off x="1559" y="3936"/>
                <a:ext cx="3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7" name="Freeform 214"/>
              <p:cNvSpPr>
                <a:spLocks/>
              </p:cNvSpPr>
              <p:nvPr/>
            </p:nvSpPr>
            <p:spPr bwMode="auto">
              <a:xfrm>
                <a:off x="4290" y="1894"/>
                <a:ext cx="492" cy="233"/>
              </a:xfrm>
              <a:custGeom>
                <a:avLst/>
                <a:gdLst>
                  <a:gd name="T0" fmla="*/ 0 w 480"/>
                  <a:gd name="T1" fmla="*/ 233 h 2688"/>
                  <a:gd name="T2" fmla="*/ 0 w 480"/>
                  <a:gd name="T3" fmla="*/ 208 h 2688"/>
                  <a:gd name="T4" fmla="*/ 0 w 480"/>
                  <a:gd name="T5" fmla="*/ 204 h 2688"/>
                  <a:gd name="T6" fmla="*/ 492 w 480"/>
                  <a:gd name="T7" fmla="*/ 204 h 2688"/>
                  <a:gd name="T8" fmla="*/ 492 w 480"/>
                  <a:gd name="T9" fmla="*/ 42 h 2688"/>
                  <a:gd name="T10" fmla="*/ 344 w 480"/>
                  <a:gd name="T11" fmla="*/ 42 h 2688"/>
                  <a:gd name="T12" fmla="*/ 344 w 480"/>
                  <a:gd name="T13" fmla="*/ 0 h 26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0"/>
                  <a:gd name="T22" fmla="*/ 0 h 2688"/>
                  <a:gd name="T23" fmla="*/ 480 w 480"/>
                  <a:gd name="T24" fmla="*/ 2688 h 26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0" h="2688">
                    <a:moveTo>
                      <a:pt x="0" y="2688"/>
                    </a:moveTo>
                    <a:lnTo>
                      <a:pt x="0" y="2400"/>
                    </a:lnTo>
                    <a:lnTo>
                      <a:pt x="0" y="2352"/>
                    </a:lnTo>
                    <a:lnTo>
                      <a:pt x="480" y="2352"/>
                    </a:lnTo>
                    <a:lnTo>
                      <a:pt x="480" y="480"/>
                    </a:lnTo>
                    <a:lnTo>
                      <a:pt x="336" y="480"/>
                    </a:lnTo>
                    <a:lnTo>
                      <a:pt x="336" y="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ysDot"/>
                <a:round/>
                <a:headEnd type="none" w="med" len="med"/>
                <a:tailEnd type="triangle" w="med" len="med"/>
              </a:ln>
            </p:spPr>
            <p:txBody>
              <a:bodyPr lIns="91854" tIns="45927" rIns="91854" bIns="45927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218" name="Freeform 215"/>
              <p:cNvSpPr>
                <a:spLocks/>
              </p:cNvSpPr>
              <p:nvPr/>
            </p:nvSpPr>
            <p:spPr bwMode="auto">
              <a:xfrm>
                <a:off x="1498" y="1798"/>
                <a:ext cx="492" cy="233"/>
              </a:xfrm>
              <a:custGeom>
                <a:avLst/>
                <a:gdLst>
                  <a:gd name="T0" fmla="*/ 0 w 480"/>
                  <a:gd name="T1" fmla="*/ 233 h 2688"/>
                  <a:gd name="T2" fmla="*/ 0 w 480"/>
                  <a:gd name="T3" fmla="*/ 208 h 2688"/>
                  <a:gd name="T4" fmla="*/ 0 w 480"/>
                  <a:gd name="T5" fmla="*/ 204 h 2688"/>
                  <a:gd name="T6" fmla="*/ 492 w 480"/>
                  <a:gd name="T7" fmla="*/ 204 h 2688"/>
                  <a:gd name="T8" fmla="*/ 492 w 480"/>
                  <a:gd name="T9" fmla="*/ 42 h 2688"/>
                  <a:gd name="T10" fmla="*/ 344 w 480"/>
                  <a:gd name="T11" fmla="*/ 42 h 2688"/>
                  <a:gd name="T12" fmla="*/ 344 w 480"/>
                  <a:gd name="T13" fmla="*/ 0 h 26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0"/>
                  <a:gd name="T22" fmla="*/ 0 h 2688"/>
                  <a:gd name="T23" fmla="*/ 480 w 480"/>
                  <a:gd name="T24" fmla="*/ 2688 h 26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0" h="2688">
                    <a:moveTo>
                      <a:pt x="0" y="2688"/>
                    </a:moveTo>
                    <a:lnTo>
                      <a:pt x="0" y="2400"/>
                    </a:lnTo>
                    <a:lnTo>
                      <a:pt x="0" y="2352"/>
                    </a:lnTo>
                    <a:lnTo>
                      <a:pt x="480" y="2352"/>
                    </a:lnTo>
                    <a:lnTo>
                      <a:pt x="480" y="480"/>
                    </a:lnTo>
                    <a:lnTo>
                      <a:pt x="336" y="480"/>
                    </a:lnTo>
                    <a:lnTo>
                      <a:pt x="33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triangle" w="med" len="med"/>
              </a:ln>
            </p:spPr>
            <p:txBody>
              <a:bodyPr lIns="91854" tIns="45927" rIns="91854" bIns="45927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219" name="Freeform 216"/>
              <p:cNvSpPr>
                <a:spLocks/>
              </p:cNvSpPr>
              <p:nvPr/>
            </p:nvSpPr>
            <p:spPr bwMode="auto">
              <a:xfrm>
                <a:off x="796" y="2074"/>
                <a:ext cx="295" cy="233"/>
              </a:xfrm>
              <a:custGeom>
                <a:avLst/>
                <a:gdLst>
                  <a:gd name="T0" fmla="*/ 295 w 288"/>
                  <a:gd name="T1" fmla="*/ 233 h 2016"/>
                  <a:gd name="T2" fmla="*/ 295 w 288"/>
                  <a:gd name="T3" fmla="*/ 189 h 2016"/>
                  <a:gd name="T4" fmla="*/ 0 w 288"/>
                  <a:gd name="T5" fmla="*/ 189 h 2016"/>
                  <a:gd name="T6" fmla="*/ 0 w 288"/>
                  <a:gd name="T7" fmla="*/ 0 h 20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8"/>
                  <a:gd name="T13" fmla="*/ 0 h 2016"/>
                  <a:gd name="T14" fmla="*/ 288 w 288"/>
                  <a:gd name="T15" fmla="*/ 2016 h 20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8" h="2016">
                    <a:moveTo>
                      <a:pt x="288" y="2016"/>
                    </a:moveTo>
                    <a:lnTo>
                      <a:pt x="288" y="1632"/>
                    </a:lnTo>
                    <a:lnTo>
                      <a:pt x="0" y="163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lIns="91854" tIns="45927" rIns="91854" bIns="45927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220" name="Line 217"/>
              <p:cNvSpPr>
                <a:spLocks noChangeShapeType="1"/>
              </p:cNvSpPr>
              <p:nvPr/>
            </p:nvSpPr>
            <p:spPr bwMode="auto">
              <a:xfrm flipV="1">
                <a:off x="4474" y="1104"/>
                <a:ext cx="0" cy="19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70" name="Rectangle 62"/>
          <p:cNvSpPr>
            <a:spLocks noChangeArrowheads="1"/>
          </p:cNvSpPr>
          <p:nvPr/>
        </p:nvSpPr>
        <p:spPr bwMode="auto">
          <a:xfrm rot="2567624" flipV="1">
            <a:off x="7407275" y="3597275"/>
            <a:ext cx="184150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854" tIns="45927" rIns="91854" bIns="45927">
            <a:spAutoFit/>
          </a:bodyPr>
          <a:lstStyle/>
          <a:p>
            <a:endParaRPr lang="en-US">
              <a:cs typeface="Arial" charset="0"/>
            </a:endParaRPr>
          </a:p>
        </p:txBody>
      </p:sp>
      <p:grpSp>
        <p:nvGrpSpPr>
          <p:cNvPr id="17630" name="Group 222"/>
          <p:cNvGrpSpPr>
            <a:grpSpLocks/>
          </p:cNvGrpSpPr>
          <p:nvPr/>
        </p:nvGrpSpPr>
        <p:grpSpPr bwMode="auto">
          <a:xfrm>
            <a:off x="3035300" y="952500"/>
            <a:ext cx="6118225" cy="4395788"/>
            <a:chOff x="944" y="600"/>
            <a:chExt cx="3854" cy="2769"/>
          </a:xfrm>
        </p:grpSpPr>
        <p:sp>
          <p:nvSpPr>
            <p:cNvPr id="50198" name="Rectangle 223"/>
            <p:cNvSpPr>
              <a:spLocks noChangeArrowheads="1"/>
            </p:cNvSpPr>
            <p:nvPr/>
          </p:nvSpPr>
          <p:spPr bwMode="auto">
            <a:xfrm>
              <a:off x="3624" y="3084"/>
              <a:ext cx="1174" cy="28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50199" name="Freeform 224"/>
            <p:cNvSpPr>
              <a:spLocks/>
            </p:cNvSpPr>
            <p:nvPr/>
          </p:nvSpPr>
          <p:spPr bwMode="auto">
            <a:xfrm>
              <a:off x="944" y="1210"/>
              <a:ext cx="117" cy="233"/>
            </a:xfrm>
            <a:custGeom>
              <a:avLst/>
              <a:gdLst>
                <a:gd name="T0" fmla="*/ 0 w 96"/>
                <a:gd name="T1" fmla="*/ 233 h 48"/>
                <a:gd name="T2" fmla="*/ 58 w 96"/>
                <a:gd name="T3" fmla="*/ 0 h 48"/>
                <a:gd name="T4" fmla="*/ 117 w 96"/>
                <a:gd name="T5" fmla="*/ 233 h 48"/>
                <a:gd name="T6" fmla="*/ 0 60000 65536"/>
                <a:gd name="T7" fmla="*/ 0 60000 65536"/>
                <a:gd name="T8" fmla="*/ 0 60000 65536"/>
                <a:gd name="T9" fmla="*/ 0 w 96"/>
                <a:gd name="T10" fmla="*/ 0 h 48"/>
                <a:gd name="T11" fmla="*/ 96 w 9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8" y="40"/>
                    <a:pt x="96" y="48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lIns="91854" tIns="45927" rIns="91854" bIns="45927" anchor="ctr">
              <a:spAutoFit/>
            </a:bodyPr>
            <a:lstStyle/>
            <a:p>
              <a:endParaRPr lang="en-US"/>
            </a:p>
          </p:txBody>
        </p:sp>
        <p:sp>
          <p:nvSpPr>
            <p:cNvPr id="50200" name="Line 225"/>
            <p:cNvSpPr>
              <a:spLocks noChangeShapeType="1"/>
            </p:cNvSpPr>
            <p:nvPr/>
          </p:nvSpPr>
          <p:spPr bwMode="auto">
            <a:xfrm flipV="1">
              <a:off x="3478" y="600"/>
              <a:ext cx="0" cy="76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7" name="Text Box 226"/>
          <p:cNvSpPr txBox="1">
            <a:spLocks noChangeArrowheads="1"/>
          </p:cNvSpPr>
          <p:nvPr/>
        </p:nvSpPr>
        <p:spPr bwMode="auto">
          <a:xfrm>
            <a:off x="8755063" y="5611813"/>
            <a:ext cx="17843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cs typeface="Arial" charset="0"/>
              </a:rPr>
              <a:t>J. Jones &amp; J.-C. Diels,</a:t>
            </a:r>
          </a:p>
          <a:p>
            <a:r>
              <a:rPr lang="en-US" altLang="en-US" sz="1400">
                <a:cs typeface="Arial" charset="0"/>
              </a:rPr>
              <a:t>PRL 86:3288—3291</a:t>
            </a:r>
          </a:p>
          <a:p>
            <a:r>
              <a:rPr lang="en-US" altLang="en-US" sz="1400">
                <a:cs typeface="Arial" charset="0"/>
              </a:rPr>
              <a:t>(2001)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C -0.00417 0.00046 -0.0125 0.00139 -0.0125 0.00139 L -0.07813 0.00416 L -0.19271 0.05555 L -0.32604 0.00139 L -0.24792 0.01944 L -0.43542 0.01805 " pathEditMode="relative" ptsTypes="fAAAAAA">
                                      <p:cBhvr>
                                        <p:cTn id="13" dur="3000" fill="hold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542 0.01806 C -0.43924 0.01806 -0.44306 0.01806 -0.44688 0.01806 L -0.575 0.01667 L -0.575 0.18889 " pathEditMode="relative" ptsTypes="fAAA">
                                      <p:cBhvr>
                                        <p:cTn id="22" dur="2000" fill="hold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575 0.18889 C -0.5691 0.18889 -0.5632 0.18889 -0.55729 0.18889 C -0.40938 0.18796 -0.26146 0.18611 -0.11354 0.18611 L 0.01562 0.16944 L -0.12813 0.20972 L -0.2125 0.22083 " pathEditMode="relative" rAng="0" ptsTypes="ffAAAA">
                                      <p:cBhvr>
                                        <p:cTn id="28" dur="3000" fill="hold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1805 0.22083 C -0.20798 0.22338 -0.2118 0.22315 -0.20694 0.22315 L -0.00538 0.30764 L -0.58316 0.30139 L -0.57847 0.31412 L -0.11805 0.3162 L -0.12118 0.36481 " pathEditMode="relative" rAng="0" ptsTypes="fAAAAAA">
                                      <p:cBhvr>
                                        <p:cTn id="34" dur="3000" fill="hold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2117 0.36482 C -0.13072 0.37315 -0.12308 0.36759 -0.14722 0.36759 L -0.26597 0.37871 " pathEditMode="relative" ptsTypes="fAA">
                                      <p:cBhvr>
                                        <p:cTn id="41" dur="2000" fill="hold"/>
                                        <p:tgtEl>
                                          <p:spTgt spid="17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7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2.96296E-6 L -0.03021 0.07477 " pathEditMode="relative" ptsTypes="AA">
                                      <p:cBhvr>
                                        <p:cTn id="53" dur="1000" fill="hold"/>
                                        <p:tgtEl>
                                          <p:spTgt spid="17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2.96296E-6 L 0.01875 0.07616 " pathEditMode="relative" ptsTypes="AA">
                                      <p:cBhvr>
                                        <p:cTn id="55" dur="1000" fill="hold"/>
                                        <p:tgtEl>
                                          <p:spTgt spid="17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502" grpId="0" animBg="1"/>
      <p:bldP spid="17502" grpId="1" animBg="1"/>
      <p:bldP spid="17502" grpId="2" animBg="1"/>
      <p:bldP spid="17502" grpId="3" animBg="1"/>
      <p:bldP spid="17502" grpId="4" animBg="1"/>
      <p:bldP spid="17502" grpId="5" animBg="1"/>
      <p:bldP spid="17502" grpId="6" animBg="1"/>
      <p:bldP spid="17503" grpId="0" animBg="1"/>
      <p:bldP spid="17503" grpId="1" animBg="1"/>
      <p:bldP spid="17504" grpId="0" animBg="1"/>
      <p:bldP spid="17504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4087813" y="3192463"/>
            <a:ext cx="2492375" cy="1211262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51202" name="Line 4"/>
          <p:cNvSpPr>
            <a:spLocks noChangeShapeType="1"/>
          </p:cNvSpPr>
          <p:nvPr/>
        </p:nvSpPr>
        <p:spPr bwMode="auto">
          <a:xfrm>
            <a:off x="4681538" y="4237038"/>
            <a:ext cx="1209675" cy="2381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3" name="Line 5"/>
          <p:cNvSpPr>
            <a:spLocks noChangeShapeType="1"/>
          </p:cNvSpPr>
          <p:nvPr/>
        </p:nvSpPr>
        <p:spPr bwMode="auto">
          <a:xfrm>
            <a:off x="4641850" y="3319463"/>
            <a:ext cx="1211263" cy="2381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Line 6"/>
          <p:cNvSpPr>
            <a:spLocks noChangeShapeType="1"/>
          </p:cNvSpPr>
          <p:nvPr/>
        </p:nvSpPr>
        <p:spPr bwMode="auto">
          <a:xfrm>
            <a:off x="4768850" y="3446463"/>
            <a:ext cx="1209675" cy="2381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Line 7"/>
          <p:cNvSpPr>
            <a:spLocks noChangeShapeType="1"/>
          </p:cNvSpPr>
          <p:nvPr/>
        </p:nvSpPr>
        <p:spPr bwMode="auto">
          <a:xfrm>
            <a:off x="4705350" y="3571875"/>
            <a:ext cx="1209675" cy="23813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Line 8"/>
          <p:cNvSpPr>
            <a:spLocks noChangeShapeType="1"/>
          </p:cNvSpPr>
          <p:nvPr/>
        </p:nvSpPr>
        <p:spPr bwMode="auto">
          <a:xfrm>
            <a:off x="4784725" y="3698875"/>
            <a:ext cx="1209675" cy="23813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Line 9"/>
          <p:cNvSpPr>
            <a:spLocks noChangeShapeType="1"/>
          </p:cNvSpPr>
          <p:nvPr/>
        </p:nvSpPr>
        <p:spPr bwMode="auto">
          <a:xfrm>
            <a:off x="4721225" y="3825875"/>
            <a:ext cx="1209675" cy="23813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Line 10"/>
          <p:cNvSpPr>
            <a:spLocks noChangeShapeType="1"/>
          </p:cNvSpPr>
          <p:nvPr/>
        </p:nvSpPr>
        <p:spPr bwMode="auto">
          <a:xfrm>
            <a:off x="4610100" y="3952875"/>
            <a:ext cx="1211263" cy="23813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Line 11"/>
          <p:cNvSpPr>
            <a:spLocks noChangeShapeType="1"/>
          </p:cNvSpPr>
          <p:nvPr/>
        </p:nvSpPr>
        <p:spPr bwMode="auto">
          <a:xfrm>
            <a:off x="4760913" y="4078288"/>
            <a:ext cx="1209675" cy="23812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Line 12 1"/>
          <p:cNvSpPr>
            <a:spLocks noChangeShapeType="1"/>
          </p:cNvSpPr>
          <p:nvPr/>
        </p:nvSpPr>
        <p:spPr bwMode="auto">
          <a:xfrm flipV="1">
            <a:off x="6056313" y="3478213"/>
            <a:ext cx="0" cy="403225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Line 13 1"/>
          <p:cNvSpPr>
            <a:spLocks noChangeShapeType="1"/>
          </p:cNvSpPr>
          <p:nvPr/>
        </p:nvSpPr>
        <p:spPr bwMode="auto">
          <a:xfrm>
            <a:off x="1762125" y="3810000"/>
            <a:ext cx="2752725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Line 13 2"/>
          <p:cNvSpPr>
            <a:spLocks noChangeShapeType="1"/>
          </p:cNvSpPr>
          <p:nvPr/>
        </p:nvSpPr>
        <p:spPr bwMode="auto">
          <a:xfrm>
            <a:off x="6580188" y="3825875"/>
            <a:ext cx="4232275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Line 13 3"/>
          <p:cNvSpPr>
            <a:spLocks noChangeShapeType="1"/>
          </p:cNvSpPr>
          <p:nvPr/>
        </p:nvSpPr>
        <p:spPr bwMode="auto">
          <a:xfrm flipV="1">
            <a:off x="6653213" y="2582863"/>
            <a:ext cx="4152900" cy="1217612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Line 12 2"/>
          <p:cNvSpPr>
            <a:spLocks noChangeShapeType="1"/>
          </p:cNvSpPr>
          <p:nvPr/>
        </p:nvSpPr>
        <p:spPr bwMode="auto">
          <a:xfrm flipV="1">
            <a:off x="10806113" y="2582863"/>
            <a:ext cx="0" cy="1214437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1215" name="Picture 19" descr="\documentclass{slides}\pagestyle{empty}&#10;\begin{document}&#10;$e^{i (\omega t - kz)}$&#10;\end{document}&#10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40750" y="4014788"/>
            <a:ext cx="16668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6" name="TextBox 17"/>
          <p:cNvSpPr txBox="1">
            <a:spLocks noChangeArrowheads="1"/>
          </p:cNvSpPr>
          <p:nvPr/>
        </p:nvSpPr>
        <p:spPr bwMode="auto">
          <a:xfrm>
            <a:off x="3800475" y="381000"/>
            <a:ext cx="45942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/>
              <a:t>Travelling wave AO  (Phase modulator)</a:t>
            </a:r>
          </a:p>
          <a:p>
            <a:endParaRPr lang="en-US" altLang="en-US"/>
          </a:p>
        </p:txBody>
      </p:sp>
      <p:sp>
        <p:nvSpPr>
          <p:cNvPr id="51217" name="TextBox 22"/>
          <p:cNvSpPr txBox="1">
            <a:spLocks noChangeArrowheads="1"/>
          </p:cNvSpPr>
          <p:nvPr/>
        </p:nvSpPr>
        <p:spPr bwMode="auto">
          <a:xfrm>
            <a:off x="1379538" y="1074738"/>
            <a:ext cx="8518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Frequency modulator (stabilization)</a:t>
            </a:r>
          </a:p>
          <a:p>
            <a:r>
              <a:rPr lang="en-US" altLang="en-US"/>
              <a:t>Beam deflector</a:t>
            </a:r>
          </a:p>
        </p:txBody>
      </p:sp>
      <p:sp>
        <p:nvSpPr>
          <p:cNvPr id="51218" name="TextBox 24"/>
          <p:cNvSpPr txBox="1">
            <a:spLocks noChangeArrowheads="1"/>
          </p:cNvSpPr>
          <p:nvPr/>
        </p:nvSpPr>
        <p:spPr bwMode="auto">
          <a:xfrm>
            <a:off x="5638800" y="1349375"/>
            <a:ext cx="8518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How to tune frequency without deflecting?</a:t>
            </a:r>
          </a:p>
        </p:txBody>
      </p:sp>
      <p:sp>
        <p:nvSpPr>
          <p:cNvPr id="2" name="Arc 1"/>
          <p:cNvSpPr/>
          <p:nvPr/>
        </p:nvSpPr>
        <p:spPr>
          <a:xfrm>
            <a:off x="8491538" y="1727200"/>
            <a:ext cx="2632075" cy="4327525"/>
          </a:xfrm>
          <a:prstGeom prst="arc">
            <a:avLst>
              <a:gd name="adj1" fmla="val 17526507"/>
              <a:gd name="adj2" fmla="val 20779256"/>
            </a:avLst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74963" y="3490913"/>
            <a:ext cx="641350" cy="61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847975" y="3492500"/>
            <a:ext cx="658813" cy="60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2" name="Line 13 1"/>
          <p:cNvSpPr>
            <a:spLocks noChangeShapeType="1"/>
          </p:cNvSpPr>
          <p:nvPr/>
        </p:nvSpPr>
        <p:spPr bwMode="auto">
          <a:xfrm rot="5400000">
            <a:off x="2466181" y="4568032"/>
            <a:ext cx="1541463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Line 4"/>
          <p:cNvSpPr>
            <a:spLocks noChangeShapeType="1"/>
          </p:cNvSpPr>
          <p:nvPr/>
        </p:nvSpPr>
        <p:spPr bwMode="auto">
          <a:xfrm flipH="1">
            <a:off x="6348413" y="1838325"/>
            <a:ext cx="7572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H="1">
            <a:off x="509588" y="1704975"/>
            <a:ext cx="13096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2" name="Rectangle 6" descr="20%"/>
          <p:cNvSpPr>
            <a:spLocks noChangeArrowheads="1"/>
          </p:cNvSpPr>
          <p:nvPr/>
        </p:nvSpPr>
        <p:spPr bwMode="auto">
          <a:xfrm>
            <a:off x="4568825" y="1628775"/>
            <a:ext cx="1527175" cy="392113"/>
          </a:xfrm>
          <a:prstGeom prst="rect">
            <a:avLst/>
          </a:prstGeom>
          <a:pattFill prst="pct20">
            <a:fgClr>
              <a:srgbClr val="FF9900"/>
            </a:fgClr>
            <a:bgClr>
              <a:schemeClr val="bg1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11150" y="166688"/>
            <a:ext cx="5313363" cy="396875"/>
          </a:xfrm>
          <a:prstGeom prst="rect">
            <a:avLst/>
          </a:prstGeom>
          <a:noFill/>
          <a:ln w="9525" cap="rnd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0099"/>
                </a:solidFill>
                <a:cs typeface="Arial" charset="0"/>
              </a:rPr>
              <a:t>Etalon inside a mode-locked laser: nested comb</a:t>
            </a:r>
          </a:p>
        </p:txBody>
      </p:sp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0838" y="1206500"/>
            <a:ext cx="1317625" cy="108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95450" y="592138"/>
            <a:ext cx="1901825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defTabSz="457200" hangingPunct="0">
              <a:lnSpc>
                <a:spcPct val="95000"/>
              </a:lnSpc>
              <a:buClr>
                <a:srgbClr val="4C4C4C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</a:tabLst>
            </a:pPr>
            <a:r>
              <a:rPr lang="en-US" sz="1400">
                <a:solidFill>
                  <a:srgbClr val="4C4C4C"/>
                </a:solidFill>
                <a:ea typeface="Arial Unicode MS" pitchFamily="34" charset="-128"/>
                <a:cs typeface="Arial Unicode MS" pitchFamily="34" charset="-128"/>
              </a:rPr>
              <a:t> 15.12mm Fused silica </a:t>
            </a:r>
          </a:p>
          <a:p>
            <a:pPr defTabSz="457200" hangingPunct="0">
              <a:lnSpc>
                <a:spcPct val="143000"/>
              </a:lnSpc>
              <a:buClr>
                <a:srgbClr val="4C4C4C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</a:tabLst>
            </a:pPr>
            <a:r>
              <a:rPr lang="en-US" sz="1400">
                <a:solidFill>
                  <a:srgbClr val="4C4C4C"/>
                </a:solidFill>
                <a:ea typeface="Arial Unicode MS" pitchFamily="34" charset="-128"/>
                <a:cs typeface="Arial Unicode MS" pitchFamily="34" charset="-128"/>
              </a:rPr>
              <a:t> FSR ~ 6.83 GHz</a:t>
            </a:r>
          </a:p>
          <a:p>
            <a:pPr defTabSz="457200" hangingPunct="0">
              <a:lnSpc>
                <a:spcPct val="143000"/>
              </a:lnSpc>
              <a:buClr>
                <a:srgbClr val="4C4C4C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</a:tabLst>
            </a:pPr>
            <a:r>
              <a:rPr lang="en-US" sz="1400">
                <a:solidFill>
                  <a:srgbClr val="4C4C4C"/>
                </a:solidFill>
                <a:ea typeface="Arial Unicode MS" pitchFamily="34" charset="-128"/>
                <a:cs typeface="Arial Unicode MS" pitchFamily="34" charset="-128"/>
              </a:rPr>
              <a:t> Reflectivity ~ 0.034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676775" y="1638300"/>
            <a:ext cx="143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Gain medium</a:t>
            </a:r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6386513" y="1614488"/>
            <a:ext cx="0" cy="420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1871663" y="1704975"/>
            <a:ext cx="143351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3762375" y="1838325"/>
            <a:ext cx="80645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>
            <a:off x="6100763" y="1838325"/>
            <a:ext cx="25876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rot="5400000" flipH="1">
            <a:off x="581819" y="1456532"/>
            <a:ext cx="5095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400050" y="687388"/>
            <a:ext cx="865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Spectrum</a:t>
            </a:r>
          </a:p>
          <a:p>
            <a:pPr algn="ctr"/>
            <a:r>
              <a:rPr lang="en-US" sz="1400"/>
              <a:t>analyzer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131763" y="1825625"/>
            <a:ext cx="9350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Frequency</a:t>
            </a:r>
          </a:p>
          <a:p>
            <a:pPr algn="ctr"/>
            <a:r>
              <a:rPr lang="en-US" sz="1400"/>
              <a:t>counter</a:t>
            </a:r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>
            <a:off x="747713" y="1633538"/>
            <a:ext cx="147637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H="1">
            <a:off x="442913" y="1647825"/>
            <a:ext cx="109537" cy="109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7" name="Line 21"/>
          <p:cNvSpPr>
            <a:spLocks noChangeShapeType="1"/>
          </p:cNvSpPr>
          <p:nvPr/>
        </p:nvSpPr>
        <p:spPr bwMode="auto">
          <a:xfrm rot="5400000" flipH="1">
            <a:off x="429419" y="1785144"/>
            <a:ext cx="1571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442913" y="747713"/>
            <a:ext cx="785812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195263" y="1881188"/>
            <a:ext cx="785812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>
            <a:off x="1851025" y="1497013"/>
            <a:ext cx="0" cy="420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7062788" y="1573213"/>
            <a:ext cx="895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Rubidium</a:t>
            </a:r>
          </a:p>
          <a:p>
            <a:pPr algn="ctr"/>
            <a:r>
              <a:rPr lang="en-US" sz="1400"/>
              <a:t> cell</a:t>
            </a: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7100888" y="1595438"/>
            <a:ext cx="804862" cy="471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43" name="Line 27"/>
          <p:cNvSpPr>
            <a:spLocks noChangeShapeType="1"/>
          </p:cNvSpPr>
          <p:nvPr/>
        </p:nvSpPr>
        <p:spPr bwMode="auto">
          <a:xfrm flipH="1">
            <a:off x="7905750" y="1838325"/>
            <a:ext cx="7572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0444" name="Group 28"/>
          <p:cNvGrpSpPr>
            <a:grpSpLocks/>
          </p:cNvGrpSpPr>
          <p:nvPr/>
        </p:nvGrpSpPr>
        <p:grpSpPr bwMode="auto">
          <a:xfrm>
            <a:off x="7424738" y="2203450"/>
            <a:ext cx="4514850" cy="2338388"/>
            <a:chOff x="3441" y="3017"/>
            <a:chExt cx="2844" cy="1473"/>
          </a:xfrm>
        </p:grpSpPr>
        <p:grpSp>
          <p:nvGrpSpPr>
            <p:cNvPr id="60445" name="Group 29"/>
            <p:cNvGrpSpPr>
              <a:grpSpLocks/>
            </p:cNvGrpSpPr>
            <p:nvPr/>
          </p:nvGrpSpPr>
          <p:grpSpPr bwMode="auto">
            <a:xfrm>
              <a:off x="3441" y="3017"/>
              <a:ext cx="2844" cy="1473"/>
              <a:chOff x="3345" y="2921"/>
              <a:chExt cx="2844" cy="1473"/>
            </a:xfrm>
          </p:grpSpPr>
          <p:pic>
            <p:nvPicPr>
              <p:cNvPr id="60446" name="Picture 3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45" y="2921"/>
                <a:ext cx="2845" cy="1474"/>
              </a:xfrm>
              <a:prstGeom prst="rect">
                <a:avLst/>
              </a:prstGeom>
              <a:noFill/>
              <a:ln w="18360">
                <a:solidFill>
                  <a:srgbClr val="4C4C4C"/>
                </a:solidFill>
                <a:prstDash val="sysDot"/>
                <a:round/>
                <a:headEnd/>
                <a:tailEnd/>
              </a:ln>
              <a:effectLst/>
            </p:spPr>
          </p:pic>
          <p:sp>
            <p:nvSpPr>
              <p:cNvPr id="60447" name="AutoShape 31"/>
              <p:cNvSpPr>
                <a:spLocks noChangeArrowheads="1"/>
              </p:cNvSpPr>
              <p:nvPr/>
            </p:nvSpPr>
            <p:spPr bwMode="auto">
              <a:xfrm>
                <a:off x="3664" y="2975"/>
                <a:ext cx="2253" cy="83"/>
              </a:xfrm>
              <a:prstGeom prst="roundRect">
                <a:avLst>
                  <a:gd name="adj" fmla="val 1218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48" name="Text Box 32"/>
              <p:cNvSpPr txBox="1">
                <a:spLocks noChangeArrowheads="1"/>
              </p:cNvSpPr>
              <p:nvPr/>
            </p:nvSpPr>
            <p:spPr bwMode="auto">
              <a:xfrm>
                <a:off x="4283" y="2941"/>
                <a:ext cx="971" cy="1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11340" rIns="0" bIns="0"/>
              <a:lstStyle/>
              <a:p>
                <a:pPr defTabSz="457200" hangingPunct="0">
                  <a:lnSpc>
                    <a:spcPct val="95000"/>
                  </a:lnSpc>
                  <a:spcAft>
                    <a:spcPts val="1413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723900" algn="l"/>
                    <a:tab pos="1447800" algn="l"/>
                  </a:tabLst>
                </a:pPr>
                <a:r>
                  <a:rPr lang="en-US">
                    <a:solidFill>
                      <a:srgbClr val="4C4C4C"/>
                    </a:solidFill>
                    <a:ea typeface="Arial Unicode MS" pitchFamily="34" charset="-128"/>
                    <a:cs typeface="Arial Unicode MS" pitchFamily="34" charset="-128"/>
                  </a:rPr>
                  <a:t>Auto-correlation</a:t>
                </a:r>
              </a:p>
            </p:txBody>
          </p:sp>
        </p:grpSp>
        <p:sp>
          <p:nvSpPr>
            <p:cNvPr id="60449" name="Line 33"/>
            <p:cNvSpPr>
              <a:spLocks noChangeShapeType="1"/>
            </p:cNvSpPr>
            <p:nvPr/>
          </p:nvSpPr>
          <p:spPr bwMode="auto">
            <a:xfrm flipV="1">
              <a:off x="4069" y="3292"/>
              <a:ext cx="1748" cy="3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0450" name="Object 34"/>
            <p:cNvGraphicFramePr>
              <a:graphicFrameLocks noChangeAspect="1"/>
            </p:cNvGraphicFramePr>
            <p:nvPr/>
          </p:nvGraphicFramePr>
          <p:xfrm>
            <a:off x="4507" y="3301"/>
            <a:ext cx="816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68" r:id="rId5" imgW="1323720" imgH="326520" progId="">
                    <p:embed/>
                  </p:oleObj>
                </mc:Choice>
                <mc:Fallback>
                  <p:oleObj r:id="rId5" imgW="1323720" imgH="326520" progId="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7" y="3301"/>
                          <a:ext cx="816" cy="2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51" name="Line 35"/>
            <p:cNvSpPr>
              <a:spLocks noChangeShapeType="1"/>
            </p:cNvSpPr>
            <p:nvPr/>
          </p:nvSpPr>
          <p:spPr bwMode="auto">
            <a:xfrm flipH="1">
              <a:off x="4105" y="3751"/>
              <a:ext cx="216" cy="3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52" name="Line 36"/>
            <p:cNvSpPr>
              <a:spLocks noChangeShapeType="1"/>
            </p:cNvSpPr>
            <p:nvPr/>
          </p:nvSpPr>
          <p:spPr bwMode="auto">
            <a:xfrm>
              <a:off x="3774" y="3751"/>
              <a:ext cx="214" cy="3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53" name="Text Box 37"/>
            <p:cNvSpPr txBox="1">
              <a:spLocks noChangeArrowheads="1"/>
            </p:cNvSpPr>
            <p:nvPr/>
          </p:nvSpPr>
          <p:spPr bwMode="auto">
            <a:xfrm>
              <a:off x="4148" y="3552"/>
              <a:ext cx="427" cy="1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10080" rIns="0" bIns="0"/>
            <a:lstStyle/>
            <a:p>
              <a:pPr hangingPunct="0">
                <a:lnSpc>
                  <a:spcPct val="95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~ 1.5 ps</a:t>
              </a:r>
            </a:p>
          </p:txBody>
        </p:sp>
      </p:grpSp>
      <p:grpSp>
        <p:nvGrpSpPr>
          <p:cNvPr id="60454" name="Group 38"/>
          <p:cNvGrpSpPr>
            <a:grpSpLocks/>
          </p:cNvGrpSpPr>
          <p:nvPr/>
        </p:nvGrpSpPr>
        <p:grpSpPr bwMode="auto">
          <a:xfrm>
            <a:off x="515938" y="2757488"/>
            <a:ext cx="3586162" cy="2895600"/>
            <a:chOff x="181" y="2306"/>
            <a:chExt cx="2494" cy="2014"/>
          </a:xfrm>
        </p:grpSpPr>
        <p:pic>
          <p:nvPicPr>
            <p:cNvPr id="60455" name="Picture 3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1" y="2306"/>
              <a:ext cx="2494" cy="2014"/>
            </a:xfrm>
            <a:prstGeom prst="rect">
              <a:avLst/>
            </a:prstGeom>
            <a:noFill/>
            <a:ln w="18360">
              <a:solidFill>
                <a:srgbClr val="4C4C4C"/>
              </a:solidFill>
              <a:prstDash val="sysDot"/>
              <a:round/>
              <a:headEnd/>
              <a:tailEnd/>
            </a:ln>
            <a:effectLst/>
          </p:spPr>
        </p:pic>
        <p:sp>
          <p:nvSpPr>
            <p:cNvPr id="60456" name="AutoShape 40"/>
            <p:cNvSpPr>
              <a:spLocks noChangeArrowheads="1"/>
            </p:cNvSpPr>
            <p:nvPr/>
          </p:nvSpPr>
          <p:spPr bwMode="auto">
            <a:xfrm>
              <a:off x="1644" y="2480"/>
              <a:ext cx="469" cy="156"/>
            </a:xfrm>
            <a:prstGeom prst="roundRect">
              <a:avLst>
                <a:gd name="adj" fmla="val 639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0457" name="Object 41"/>
            <p:cNvGraphicFramePr>
              <a:graphicFrameLocks noChangeAspect="1"/>
            </p:cNvGraphicFramePr>
            <p:nvPr/>
          </p:nvGraphicFramePr>
          <p:xfrm>
            <a:off x="1557" y="2400"/>
            <a:ext cx="247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69" r:id="rId8" imgW="411480" imgH="326520" progId="">
                    <p:embed/>
                  </p:oleObj>
                </mc:Choice>
                <mc:Fallback>
                  <p:oleObj r:id="rId8" imgW="411480" imgH="326520" progId="">
                    <p:embed/>
                    <p:pic>
                      <p:nvPicPr>
                        <p:cNvPr id="0" name="Picture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7" y="2400"/>
                          <a:ext cx="247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58" name="Text Box 42"/>
            <p:cNvSpPr txBox="1">
              <a:spLocks noChangeArrowheads="1"/>
            </p:cNvSpPr>
            <p:nvPr/>
          </p:nvSpPr>
          <p:spPr bwMode="auto">
            <a:xfrm>
              <a:off x="1813" y="2444"/>
              <a:ext cx="579" cy="1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11340" rIns="0" bIns="0"/>
            <a:lstStyle/>
            <a:p>
              <a:pPr defTabSz="457200" hangingPunct="0">
                <a:lnSpc>
                  <a:spcPct val="95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</a:tabLst>
              </a:pPr>
              <a:r>
                <a:rPr lang="en-US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~ 6.4 ns</a:t>
              </a:r>
            </a:p>
          </p:txBody>
        </p:sp>
        <p:sp>
          <p:nvSpPr>
            <p:cNvPr id="60459" name="AutoShape 43"/>
            <p:cNvSpPr>
              <a:spLocks/>
            </p:cNvSpPr>
            <p:nvPr/>
          </p:nvSpPr>
          <p:spPr bwMode="auto">
            <a:xfrm rot="16200000">
              <a:off x="815" y="2524"/>
              <a:ext cx="94" cy="305"/>
            </a:xfrm>
            <a:prstGeom prst="rightBrace">
              <a:avLst>
                <a:gd name="adj1" fmla="val 2703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0" name="Text Box 44"/>
            <p:cNvSpPr txBox="1">
              <a:spLocks noChangeArrowheads="1"/>
            </p:cNvSpPr>
            <p:nvPr/>
          </p:nvSpPr>
          <p:spPr bwMode="auto">
            <a:xfrm>
              <a:off x="635" y="2325"/>
              <a:ext cx="474" cy="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10080" rIns="0" bIns="0"/>
            <a:lstStyle/>
            <a:p>
              <a:pPr algn="ctr" defTabSz="457200" hangingPunct="0">
                <a:lnSpc>
                  <a:spcPct val="95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</a:tabLst>
              </a:pPr>
              <a:r>
                <a:rPr lang="en-US" sz="16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FP pulses</a:t>
              </a:r>
            </a:p>
          </p:txBody>
        </p:sp>
        <p:sp>
          <p:nvSpPr>
            <p:cNvPr id="60461" name="Text Box 45"/>
            <p:cNvSpPr txBox="1">
              <a:spLocks noChangeArrowheads="1"/>
            </p:cNvSpPr>
            <p:nvPr/>
          </p:nvSpPr>
          <p:spPr bwMode="auto">
            <a:xfrm>
              <a:off x="1646" y="2994"/>
              <a:ext cx="427" cy="1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0" tIns="10080" rIns="0" bIns="0"/>
            <a:lstStyle/>
            <a:p>
              <a:pPr hangingPunct="0">
                <a:lnSpc>
                  <a:spcPct val="95000"/>
                </a:lnSpc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6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~  2ns</a:t>
              </a:r>
            </a:p>
          </p:txBody>
        </p:sp>
        <p:sp>
          <p:nvSpPr>
            <p:cNvPr id="60462" name="Line 46"/>
            <p:cNvSpPr>
              <a:spLocks noChangeShapeType="1"/>
            </p:cNvSpPr>
            <p:nvPr/>
          </p:nvSpPr>
          <p:spPr bwMode="auto">
            <a:xfrm>
              <a:off x="1230" y="3185"/>
              <a:ext cx="214" cy="3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63" name="Line 47"/>
            <p:cNvSpPr>
              <a:spLocks noChangeShapeType="1"/>
            </p:cNvSpPr>
            <p:nvPr/>
          </p:nvSpPr>
          <p:spPr bwMode="auto">
            <a:xfrm flipH="1">
              <a:off x="1612" y="3185"/>
              <a:ext cx="216" cy="3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65" name="Text Box 49"/>
          <p:cNvSpPr txBox="1">
            <a:spLocks noChangeArrowheads="1"/>
          </p:cNvSpPr>
          <p:nvPr/>
        </p:nvSpPr>
        <p:spPr bwMode="auto">
          <a:xfrm>
            <a:off x="5691188" y="677863"/>
            <a:ext cx="439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Coupling of  Fabry-Perot with the laser cavity</a:t>
            </a:r>
            <a:endParaRPr lang="en-US" b="1" i="1" u="sng"/>
          </a:p>
        </p:txBody>
      </p:sp>
      <p:grpSp>
        <p:nvGrpSpPr>
          <p:cNvPr id="60480" name="Group 64"/>
          <p:cNvGrpSpPr>
            <a:grpSpLocks/>
          </p:cNvGrpSpPr>
          <p:nvPr/>
        </p:nvGrpSpPr>
        <p:grpSpPr bwMode="auto">
          <a:xfrm>
            <a:off x="4405313" y="3414713"/>
            <a:ext cx="2771775" cy="2686050"/>
            <a:chOff x="4049" y="712"/>
            <a:chExt cx="3301" cy="3199"/>
          </a:xfrm>
        </p:grpSpPr>
        <p:pic>
          <p:nvPicPr>
            <p:cNvPr id="60481" name="Picture 1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49" y="712"/>
              <a:ext cx="3301" cy="3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82" name="Rectangle 66"/>
            <p:cNvSpPr>
              <a:spLocks noChangeArrowheads="1"/>
            </p:cNvSpPr>
            <p:nvPr/>
          </p:nvSpPr>
          <p:spPr bwMode="auto">
            <a:xfrm>
              <a:off x="4272" y="998"/>
              <a:ext cx="317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83" name="Text Box 67"/>
          <p:cNvSpPr txBox="1">
            <a:spLocks noChangeArrowheads="1"/>
          </p:cNvSpPr>
          <p:nvPr/>
        </p:nvSpPr>
        <p:spPr bwMode="auto">
          <a:xfrm>
            <a:off x="4860925" y="2536825"/>
            <a:ext cx="227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6.8 GHz mode spacing</a:t>
            </a:r>
          </a:p>
        </p:txBody>
      </p:sp>
      <p:sp>
        <p:nvSpPr>
          <p:cNvPr id="60484" name="Line 68"/>
          <p:cNvSpPr>
            <a:spLocks noChangeShapeType="1"/>
          </p:cNvSpPr>
          <p:nvPr/>
        </p:nvSpPr>
        <p:spPr bwMode="auto">
          <a:xfrm>
            <a:off x="5499100" y="3001963"/>
            <a:ext cx="0" cy="149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6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2036763" y="1597025"/>
          <a:ext cx="8839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Photo Editor Photo" r:id="rId3" imgW="8590476" imgH="6428571" progId="">
                  <p:embed/>
                </p:oleObj>
              </mc:Choice>
              <mc:Fallback>
                <p:oleObj name="Photo Editor Photo" r:id="rId3" imgW="8590476" imgH="6428571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1597025"/>
                        <a:ext cx="88392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TextBox 2"/>
          <p:cNvSpPr txBox="1">
            <a:spLocks noChangeArrowheads="1"/>
          </p:cNvSpPr>
          <p:nvPr/>
        </p:nvSpPr>
        <p:spPr bwMode="auto">
          <a:xfrm>
            <a:off x="3800475" y="381000"/>
            <a:ext cx="45942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/>
              <a:t>Travelling wave AO  (Phase modulator)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7"/>
          <p:cNvSpPr txBox="1">
            <a:spLocks noChangeArrowheads="1"/>
          </p:cNvSpPr>
          <p:nvPr/>
        </p:nvSpPr>
        <p:spPr bwMode="auto">
          <a:xfrm>
            <a:off x="3800475" y="381000"/>
            <a:ext cx="45942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/>
              <a:t>Standing wave AO  (Amplitude modulator)</a:t>
            </a:r>
          </a:p>
          <a:p>
            <a:endParaRPr lang="en-US" altLang="en-US"/>
          </a:p>
        </p:txBody>
      </p:sp>
      <p:sp>
        <p:nvSpPr>
          <p:cNvPr id="54274" name="TextBox 22"/>
          <p:cNvSpPr txBox="1">
            <a:spLocks noChangeArrowheads="1"/>
          </p:cNvSpPr>
          <p:nvPr/>
        </p:nvSpPr>
        <p:spPr bwMode="auto">
          <a:xfrm>
            <a:off x="1370013" y="1284288"/>
            <a:ext cx="8516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Mode-locker</a:t>
            </a:r>
          </a:p>
        </p:txBody>
      </p:sp>
      <p:sp>
        <p:nvSpPr>
          <p:cNvPr id="54275" name="Rectangle 26"/>
          <p:cNvSpPr>
            <a:spLocks noChangeArrowheads="1"/>
          </p:cNvSpPr>
          <p:nvPr/>
        </p:nvSpPr>
        <p:spPr bwMode="auto">
          <a:xfrm>
            <a:off x="2570163" y="4003675"/>
            <a:ext cx="3000375" cy="1457325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3284538" y="5260975"/>
            <a:ext cx="1457325" cy="285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3236913" y="4156075"/>
            <a:ext cx="1457325" cy="285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3389313" y="4308475"/>
            <a:ext cx="1457325" cy="285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3313113" y="4460875"/>
            <a:ext cx="1457325" cy="285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3408363" y="4613275"/>
            <a:ext cx="1457325" cy="285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332163" y="4765675"/>
            <a:ext cx="1457325" cy="285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198813" y="4918075"/>
            <a:ext cx="1457325" cy="285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3379788" y="5070475"/>
            <a:ext cx="1457325" cy="285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Line 12 1"/>
          <p:cNvSpPr>
            <a:spLocks noChangeShapeType="1"/>
          </p:cNvSpPr>
          <p:nvPr/>
        </p:nvSpPr>
        <p:spPr bwMode="auto">
          <a:xfrm flipV="1">
            <a:off x="4941888" y="4346575"/>
            <a:ext cx="0" cy="485775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Line 13 1"/>
          <p:cNvSpPr>
            <a:spLocks noChangeShapeType="1"/>
          </p:cNvSpPr>
          <p:nvPr/>
        </p:nvSpPr>
        <p:spPr bwMode="auto">
          <a:xfrm>
            <a:off x="-231775" y="4746625"/>
            <a:ext cx="3316288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4286" name="Picture 20" descr="\documentclass{slides}\pagestyle{empty}&#10;\begin{document}&#10;$e^{i (\omega t - kz)}\cos K_a x e^{i \Omega_a t }$&#10;\end{document}&#10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06638" y="3160713"/>
            <a:ext cx="4629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7" name="Line 13 2"/>
          <p:cNvSpPr>
            <a:spLocks noChangeShapeType="1"/>
          </p:cNvSpPr>
          <p:nvPr/>
        </p:nvSpPr>
        <p:spPr bwMode="auto">
          <a:xfrm>
            <a:off x="5570538" y="4765675"/>
            <a:ext cx="5095875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8" name="Line 13 3 1"/>
          <p:cNvSpPr>
            <a:spLocks noChangeShapeType="1"/>
          </p:cNvSpPr>
          <p:nvPr/>
        </p:nvSpPr>
        <p:spPr bwMode="auto">
          <a:xfrm flipV="1">
            <a:off x="5657850" y="3270250"/>
            <a:ext cx="5000625" cy="14652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9" name="Line 12 2"/>
          <p:cNvSpPr>
            <a:spLocks noChangeShapeType="1"/>
          </p:cNvSpPr>
          <p:nvPr/>
        </p:nvSpPr>
        <p:spPr bwMode="auto">
          <a:xfrm flipV="1">
            <a:off x="10656888" y="3270250"/>
            <a:ext cx="0" cy="1462088"/>
          </a:xfrm>
          <a:prstGeom prst="line">
            <a:avLst/>
          </a:prstGeom>
          <a:noFill/>
          <a:ln w="76200" cmpd="tri">
            <a:solidFill>
              <a:srgbClr val="3333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4290" name="Picture 18" descr="\documentclass{slides}\pagestyle{empty}&#10;\begin{document}&#10;$ e^{(i \Omega_a t - K_a x)}$&#10;\end{document}&#10;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59900" y="4021138"/>
            <a:ext cx="20859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1" name="Picture 44" descr="\documentclass{slides}\pagestyle{empty}&#10;\begin{document}&#10;$e^{i (\omega t - kz)}$&#10;\end{document}&#10;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929563" y="4992688"/>
            <a:ext cx="2009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2" name="Line 13 3 2"/>
          <p:cNvSpPr>
            <a:spLocks noChangeShapeType="1"/>
          </p:cNvSpPr>
          <p:nvPr/>
        </p:nvSpPr>
        <p:spPr bwMode="auto">
          <a:xfrm>
            <a:off x="5570538" y="4787900"/>
            <a:ext cx="5000625" cy="146526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3198813" y="3916363"/>
            <a:ext cx="1647825" cy="0"/>
          </a:xfrm>
          <a:prstGeom prst="line">
            <a:avLst/>
          </a:prstGeom>
          <a:ln w="139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189288" y="5497513"/>
            <a:ext cx="1647825" cy="0"/>
          </a:xfrm>
          <a:prstGeom prst="line">
            <a:avLst/>
          </a:prstGeom>
          <a:ln w="139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2185988" y="441325"/>
            <a:ext cx="7945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66FF"/>
                </a:solidFill>
              </a:rPr>
              <a:t>OSCILLATORS BASED ON OPTICAL PARAMETRIC GAIN (OPG)</a:t>
            </a:r>
          </a:p>
        </p:txBody>
      </p:sp>
      <p:grpSp>
        <p:nvGrpSpPr>
          <p:cNvPr id="18434" name="Group 9"/>
          <p:cNvGrpSpPr>
            <a:grpSpLocks/>
          </p:cNvGrpSpPr>
          <p:nvPr/>
        </p:nvGrpSpPr>
        <p:grpSpPr bwMode="auto">
          <a:xfrm flipH="1">
            <a:off x="2705100" y="5113338"/>
            <a:ext cx="6715125" cy="1347787"/>
            <a:chOff x="589280" y="2397760"/>
            <a:chExt cx="10529449" cy="2113280"/>
          </a:xfrm>
        </p:grpSpPr>
        <p:sp>
          <p:nvSpPr>
            <p:cNvPr id="11" name="Rectangle 10"/>
            <p:cNvSpPr/>
            <p:nvPr/>
          </p:nvSpPr>
          <p:spPr>
            <a:xfrm rot="720000" flipV="1">
              <a:off x="6526096" y="3901201"/>
              <a:ext cx="4592633" cy="420664"/>
            </a:xfrm>
            <a:prstGeom prst="rect">
              <a:avLst/>
            </a:prstGeom>
            <a:gradFill>
              <a:gsLst>
                <a:gs pos="49000">
                  <a:schemeClr val="accent4">
                    <a:lumMod val="60000"/>
                    <a:lumOff val="40000"/>
                  </a:schemeClr>
                </a:gs>
                <a:gs pos="5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16200000" scaled="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-720000">
              <a:off x="6526409" y="2433041"/>
              <a:ext cx="4592320" cy="420414"/>
            </a:xfrm>
            <a:prstGeom prst="rect">
              <a:avLst/>
            </a:prstGeom>
            <a:gradFill flip="none" rotWithShape="1">
              <a:gsLst>
                <a:gs pos="49000">
                  <a:srgbClr val="FF0000">
                    <a:lumMod val="96000"/>
                    <a:alpha val="78000"/>
                  </a:srgbClr>
                </a:gs>
                <a:gs pos="5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1911" y="2397760"/>
              <a:ext cx="1939112" cy="21132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59" name="TextBox 13"/>
            <p:cNvSpPr txBox="1">
              <a:spLocks noChangeArrowheads="1"/>
            </p:cNvSpPr>
            <p:nvPr/>
          </p:nvSpPr>
          <p:spPr bwMode="auto">
            <a:xfrm flipH="1">
              <a:off x="5918199" y="2888734"/>
              <a:ext cx="61468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400">
                  <a:cs typeface="Arial" charset="0"/>
                </a:rPr>
                <a:t>?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9280" y="2554575"/>
              <a:ext cx="4592631" cy="1747377"/>
            </a:xfrm>
            <a:prstGeom prst="rect">
              <a:avLst/>
            </a:prstGeom>
            <a:gradFill flip="none" rotWithShape="1">
              <a:gsLst>
                <a:gs pos="49000">
                  <a:srgbClr val="0070C0"/>
                </a:gs>
                <a:gs pos="79000">
                  <a:srgbClr val="B2D2EB"/>
                </a:gs>
                <a:gs pos="2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8435" name="Group 15"/>
          <p:cNvGrpSpPr>
            <a:grpSpLocks/>
          </p:cNvGrpSpPr>
          <p:nvPr/>
        </p:nvGrpSpPr>
        <p:grpSpPr bwMode="auto">
          <a:xfrm>
            <a:off x="2368550" y="1793875"/>
            <a:ext cx="6715125" cy="1347788"/>
            <a:chOff x="589280" y="2397760"/>
            <a:chExt cx="10529449" cy="2113280"/>
          </a:xfrm>
        </p:grpSpPr>
        <p:sp>
          <p:nvSpPr>
            <p:cNvPr id="17" name="Rectangle 16"/>
            <p:cNvSpPr/>
            <p:nvPr/>
          </p:nvSpPr>
          <p:spPr>
            <a:xfrm rot="720000" flipV="1">
              <a:off x="6526098" y="3901200"/>
              <a:ext cx="4592631" cy="420665"/>
            </a:xfrm>
            <a:prstGeom prst="rect">
              <a:avLst/>
            </a:prstGeom>
            <a:gradFill>
              <a:gsLst>
                <a:gs pos="49000">
                  <a:schemeClr val="accent4">
                    <a:lumMod val="60000"/>
                    <a:lumOff val="40000"/>
                  </a:schemeClr>
                </a:gs>
                <a:gs pos="5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16200000" scaled="0"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-720000">
              <a:off x="6526409" y="2433041"/>
              <a:ext cx="4592320" cy="420414"/>
            </a:xfrm>
            <a:prstGeom prst="rect">
              <a:avLst/>
            </a:prstGeom>
            <a:gradFill flip="none" rotWithShape="1">
              <a:gsLst>
                <a:gs pos="49000">
                  <a:srgbClr val="FF0000">
                    <a:lumMod val="96000"/>
                    <a:alpha val="78000"/>
                  </a:srgbClr>
                </a:gs>
                <a:gs pos="5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913" y="2397760"/>
              <a:ext cx="1939111" cy="21132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52" name="TextBox 19"/>
            <p:cNvSpPr txBox="1">
              <a:spLocks noChangeArrowheads="1"/>
            </p:cNvSpPr>
            <p:nvPr/>
          </p:nvSpPr>
          <p:spPr bwMode="auto">
            <a:xfrm flipH="1">
              <a:off x="5918199" y="2888734"/>
              <a:ext cx="61468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400">
                  <a:cs typeface="Arial" charset="0"/>
                </a:rPr>
                <a:t>?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9280" y="2554577"/>
              <a:ext cx="4592633" cy="1747376"/>
            </a:xfrm>
            <a:prstGeom prst="rect">
              <a:avLst/>
            </a:prstGeom>
            <a:gradFill flip="none" rotWithShape="1">
              <a:gsLst>
                <a:gs pos="49000">
                  <a:srgbClr val="0070C0"/>
                </a:gs>
                <a:gs pos="79000">
                  <a:srgbClr val="B2D2EB"/>
                </a:gs>
                <a:gs pos="2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8436" name="Picture 8" descr="\documentclass{article}&#10;\usepackage{amsmath}&#10;\pagestyle{empty}&#10;\begin{document}&#10;\noindent&#10;Second order:\\&#10;$\omega_3  \rightarrow \omega_1 + \omega_2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46088" y="1909763"/>
            <a:ext cx="14906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1" descr="\documentclass{article}&#10;\usepackage{amsmath}&#10;\pagestyle{empty}&#10;\begin{document}&#10;\noindent&#10;Second order:\\&#10;$\omega_3 -  \omega_2  \rightarrow \omega_1 $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15925" y="4713288"/>
            <a:ext cx="14843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5" descr="\documentclass{article}&#10;\usepackage{amsmath}&#10;\pagestyle{empty}&#10;\begin{document}&#10;\noindent&#10;$\omega_3 $&#10;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949575" y="2401888"/>
            <a:ext cx="51752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7" descr="\documentclass{article}&#10;\usepackage{amsmath}&#10;\pagestyle{empty}&#10;\begin{document}&#10;\noindent&#10;$\omega_3 $&#10;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936875" y="4610100"/>
            <a:ext cx="5159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6" descr="\documentclass{article}&#10;\usepackage{amsmath}&#10;\pagestyle{empty}&#10;\begin{document}&#10;\noindent&#10;$\omega_1 $&#10;&#10;&#10;&#10;\end{document}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8578850" y="1874838"/>
            <a:ext cx="500063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0" descr="\documentclass{article}&#10;\usepackage{amsmath}&#10;\pagestyle{empty}&#10;\begin{document}&#10;\noindent&#10;$\omega_1 $&#10;&#10;&#10;&#10;\end{document}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8785225" y="4851400"/>
            <a:ext cx="50165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9" descr="\documentclass{article}&#10;\usepackage{amsmath}&#10;\pagestyle{empty}&#10;\begin{document}&#10;\noindent&#10;$\omega_2 $&#10;&#10;&#10;&#10;\end{document}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566150" y="2695575"/>
            <a:ext cx="5127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33" descr="\documentclass{article}&#10;\usepackage{amsmath}&#10;\pagestyle{empty}&#10;\begin{document}&#10;\noindent&#10;$\omega_2 $&#10;&#10;&#10;&#10;\end{document}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2946400" y="5934075"/>
            <a:ext cx="5127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2" descr="\documentclass{article}&#10;\usepackage{amsmath}&#10;\pagestyle{empty}&#10;\begin{document}&#10;\noindent&#10;Third order:\\&#10;$2\omega_3  \rightarrow \omega_1 + \omega_2$&#10;&#10;&#10;&#10;\end{document}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0231438" y="1665288"/>
            <a:ext cx="160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35" descr="\documentclass{article}&#10;\usepackage{amsmath}&#10;\pagestyle{empty}&#10;\begin{document}&#10;\noindent&#10;Third order:\\&#10;$2\omega_3 -  \omega_2  \rightarrow \omega_1 $&#10;&#10;&#10;&#10;\end{document}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0337800" y="4573588"/>
            <a:ext cx="1604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TextBox 37"/>
          <p:cNvSpPr txBox="1">
            <a:spLocks noChangeArrowheads="1"/>
          </p:cNvSpPr>
          <p:nvPr/>
        </p:nvSpPr>
        <p:spPr bwMode="auto">
          <a:xfrm>
            <a:off x="5254625" y="3787775"/>
            <a:ext cx="1296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cs typeface="Arial" charset="0"/>
              </a:rPr>
              <a:t>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2244725" y="827088"/>
            <a:ext cx="7023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0070C0"/>
                </a:solidFill>
              </a:rPr>
              <a:t>Second order:</a:t>
            </a:r>
          </a:p>
          <a:p>
            <a:pPr algn="ctr"/>
            <a:r>
              <a:rPr lang="en-US" altLang="en-US" b="1">
                <a:solidFill>
                  <a:srgbClr val="0070C0"/>
                </a:solidFill>
              </a:rPr>
              <a:t>Second harmonic, difference frequency, optical parametric oscillation</a:t>
            </a:r>
          </a:p>
        </p:txBody>
      </p:sp>
      <p:pic>
        <p:nvPicPr>
          <p:cNvPr id="19458" name="Picture 3" descr="3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47863"/>
            <a:ext cx="91440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524000" y="1409700"/>
            <a:ext cx="91440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270125" y="51276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SF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6003925" y="514667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DF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9070975" y="5108575"/>
            <a:ext cx="79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OPG</a:t>
            </a:r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2286000" y="1717675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LOSS</a:t>
            </a:r>
          </a:p>
        </p:txBody>
      </p:sp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5756275" y="1736725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GAIN</a:t>
            </a:r>
          </a:p>
        </p:txBody>
      </p:sp>
      <p:sp>
        <p:nvSpPr>
          <p:cNvPr id="19465" name="Text Box 14"/>
          <p:cNvSpPr txBox="1">
            <a:spLocks noChangeArrowheads="1"/>
          </p:cNvSpPr>
          <p:nvPr/>
        </p:nvSpPr>
        <p:spPr bwMode="auto">
          <a:xfrm>
            <a:off x="8956675" y="1736725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GAIN</a:t>
            </a:r>
          </a:p>
        </p:txBody>
      </p:sp>
      <p:sp>
        <p:nvSpPr>
          <p:cNvPr id="19466" name="Text Box 15"/>
          <p:cNvSpPr txBox="1">
            <a:spLocks noChangeArrowheads="1"/>
          </p:cNvSpPr>
          <p:nvPr/>
        </p:nvSpPr>
        <p:spPr bwMode="auto">
          <a:xfrm>
            <a:off x="4918075" y="5737225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or OPO or OPA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1768475" y="509588"/>
            <a:ext cx="772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70C0"/>
                </a:solidFill>
              </a:rPr>
              <a:t>Second harmonic, difference frequency, optical parametric oscillation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136775" y="2136775"/>
            <a:ext cx="72215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What is the difference between population inversion gain</a:t>
            </a:r>
          </a:p>
          <a:p>
            <a:r>
              <a:rPr lang="en-US" altLang="en-US" sz="2400"/>
              <a:t>and  optical parametric gain?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708275" y="3279775"/>
            <a:ext cx="614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Population inversion                                     OPG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708275" y="4022725"/>
            <a:ext cx="679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Lasts after the pump                                Instantaneous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727325" y="4727575"/>
            <a:ext cx="7677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Energy dissipation                              no dissipation in matter</a:t>
            </a:r>
          </a:p>
          <a:p>
            <a:r>
              <a:rPr lang="en-US" altLang="en-US" sz="2400"/>
              <a:t>(relaxation mechanisms)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184775" y="587057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/>
              <a:t>Analogy?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/>
          <p:cNvSpPr txBox="1">
            <a:spLocks noChangeArrowheads="1"/>
          </p:cNvSpPr>
          <p:nvPr/>
        </p:nvSpPr>
        <p:spPr bwMode="auto">
          <a:xfrm>
            <a:off x="1793875" y="212725"/>
            <a:ext cx="886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70C0"/>
                </a:solidFill>
              </a:rPr>
              <a:t>Analogy: population inversion gain  versus optical parametric gain</a:t>
            </a:r>
          </a:p>
        </p:txBody>
      </p:sp>
      <p:pic>
        <p:nvPicPr>
          <p:cNvPr id="21506" name="Picture 8" descr="be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9263" y="1425575"/>
            <a:ext cx="6532562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Line 9"/>
          <p:cNvSpPr>
            <a:spLocks noChangeShapeType="1"/>
          </p:cNvSpPr>
          <p:nvPr/>
        </p:nvSpPr>
        <p:spPr bwMode="auto">
          <a:xfrm>
            <a:off x="3133725" y="1709738"/>
            <a:ext cx="165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Line 10"/>
          <p:cNvSpPr>
            <a:spLocks noChangeShapeType="1"/>
          </p:cNvSpPr>
          <p:nvPr/>
        </p:nvSpPr>
        <p:spPr bwMode="auto">
          <a:xfrm>
            <a:off x="3152775" y="846138"/>
            <a:ext cx="81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Line 11"/>
          <p:cNvSpPr>
            <a:spLocks noChangeShapeType="1"/>
          </p:cNvSpPr>
          <p:nvPr/>
        </p:nvSpPr>
        <p:spPr bwMode="auto">
          <a:xfrm>
            <a:off x="3870325" y="1049338"/>
            <a:ext cx="81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12"/>
          <p:cNvSpPr>
            <a:spLocks noChangeShapeType="1"/>
          </p:cNvSpPr>
          <p:nvPr/>
        </p:nvSpPr>
        <p:spPr bwMode="auto">
          <a:xfrm>
            <a:off x="3727450" y="903288"/>
            <a:ext cx="469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13"/>
          <p:cNvSpPr>
            <a:spLocks noChangeShapeType="1"/>
          </p:cNvSpPr>
          <p:nvPr/>
        </p:nvSpPr>
        <p:spPr bwMode="auto">
          <a:xfrm>
            <a:off x="3803650" y="947738"/>
            <a:ext cx="469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14"/>
          <p:cNvSpPr>
            <a:spLocks noChangeShapeType="1"/>
          </p:cNvSpPr>
          <p:nvPr/>
        </p:nvSpPr>
        <p:spPr bwMode="auto">
          <a:xfrm>
            <a:off x="3879850" y="998538"/>
            <a:ext cx="469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Arc 15"/>
          <p:cNvSpPr>
            <a:spLocks/>
          </p:cNvSpPr>
          <p:nvPr/>
        </p:nvSpPr>
        <p:spPr bwMode="auto">
          <a:xfrm flipH="1">
            <a:off x="3276600" y="881063"/>
            <a:ext cx="368300" cy="833437"/>
          </a:xfrm>
          <a:custGeom>
            <a:avLst/>
            <a:gdLst>
              <a:gd name="T0" fmla="*/ 3755705 w 21600"/>
              <a:gd name="T1" fmla="*/ 0 h 29225"/>
              <a:gd name="T2" fmla="*/ 5238164 w 21600"/>
              <a:gd name="T3" fmla="*/ 23767913 h 29225"/>
              <a:gd name="T4" fmla="*/ 0 w 21600"/>
              <a:gd name="T5" fmla="*/ 14078569 h 29225"/>
              <a:gd name="T6" fmla="*/ 0 60000 65536"/>
              <a:gd name="T7" fmla="*/ 0 60000 65536"/>
              <a:gd name="T8" fmla="*/ 0 60000 65536"/>
              <a:gd name="T9" fmla="*/ 0 w 21600"/>
              <a:gd name="T10" fmla="*/ 0 h 29225"/>
              <a:gd name="T11" fmla="*/ 21600 w 21600"/>
              <a:gd name="T12" fmla="*/ 29225 h 29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225" fill="none" extrusionOk="0">
                <a:moveTo>
                  <a:pt x="12918" y="-1"/>
                </a:moveTo>
                <a:cubicBezTo>
                  <a:pt x="18381" y="4076"/>
                  <a:pt x="21600" y="10493"/>
                  <a:pt x="21600" y="17311"/>
                </a:cubicBezTo>
                <a:cubicBezTo>
                  <a:pt x="21600" y="21547"/>
                  <a:pt x="20354" y="25691"/>
                  <a:pt x="18017" y="29225"/>
                </a:cubicBezTo>
              </a:path>
              <a:path w="21600" h="29225" stroke="0" extrusionOk="0">
                <a:moveTo>
                  <a:pt x="12918" y="-1"/>
                </a:moveTo>
                <a:cubicBezTo>
                  <a:pt x="18381" y="4076"/>
                  <a:pt x="21600" y="10493"/>
                  <a:pt x="21600" y="17311"/>
                </a:cubicBezTo>
                <a:cubicBezTo>
                  <a:pt x="21600" y="21547"/>
                  <a:pt x="20354" y="25691"/>
                  <a:pt x="18017" y="29225"/>
                </a:cubicBezTo>
                <a:lnTo>
                  <a:pt x="0" y="17311"/>
                </a:lnTo>
                <a:lnTo>
                  <a:pt x="12918" y="-1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4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048125" y="1231900"/>
            <a:ext cx="3397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324225" y="1190625"/>
            <a:ext cx="3635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Arc 18"/>
          <p:cNvSpPr>
            <a:spLocks/>
          </p:cNvSpPr>
          <p:nvPr/>
        </p:nvSpPr>
        <p:spPr bwMode="auto">
          <a:xfrm flipV="1">
            <a:off x="4070350" y="1058863"/>
            <a:ext cx="368300" cy="636587"/>
          </a:xfrm>
          <a:custGeom>
            <a:avLst/>
            <a:gdLst>
              <a:gd name="T0" fmla="*/ 4899448 w 21600"/>
              <a:gd name="T1" fmla="*/ 0 h 25426"/>
              <a:gd name="T2" fmla="*/ 5238164 w 21600"/>
              <a:gd name="T3" fmla="*/ 15938136 h 25426"/>
              <a:gd name="T4" fmla="*/ 0 w 21600"/>
              <a:gd name="T5" fmla="*/ 8469917 h 25426"/>
              <a:gd name="T6" fmla="*/ 0 60000 65536"/>
              <a:gd name="T7" fmla="*/ 0 60000 65536"/>
              <a:gd name="T8" fmla="*/ 0 60000 65536"/>
              <a:gd name="T9" fmla="*/ 0 w 21600"/>
              <a:gd name="T10" fmla="*/ 0 h 25426"/>
              <a:gd name="T11" fmla="*/ 21600 w 21600"/>
              <a:gd name="T12" fmla="*/ 25426 h 254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426" fill="none" extrusionOk="0">
                <a:moveTo>
                  <a:pt x="16851" y="0"/>
                </a:moveTo>
                <a:cubicBezTo>
                  <a:pt x="19925" y="3833"/>
                  <a:pt x="21600" y="8599"/>
                  <a:pt x="21600" y="13512"/>
                </a:cubicBezTo>
                <a:cubicBezTo>
                  <a:pt x="21600" y="17748"/>
                  <a:pt x="20354" y="21892"/>
                  <a:pt x="18017" y="25426"/>
                </a:cubicBezTo>
              </a:path>
              <a:path w="21600" h="25426" stroke="0" extrusionOk="0">
                <a:moveTo>
                  <a:pt x="16851" y="0"/>
                </a:moveTo>
                <a:cubicBezTo>
                  <a:pt x="19925" y="3833"/>
                  <a:pt x="21600" y="8599"/>
                  <a:pt x="21600" y="13512"/>
                </a:cubicBezTo>
                <a:cubicBezTo>
                  <a:pt x="21600" y="17748"/>
                  <a:pt x="20354" y="21892"/>
                  <a:pt x="18017" y="25426"/>
                </a:cubicBezTo>
                <a:lnTo>
                  <a:pt x="0" y="13512"/>
                </a:lnTo>
                <a:lnTo>
                  <a:pt x="1685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Line 19"/>
          <p:cNvSpPr>
            <a:spLocks noChangeShapeType="1"/>
          </p:cNvSpPr>
          <p:nvPr/>
        </p:nvSpPr>
        <p:spPr bwMode="auto">
          <a:xfrm>
            <a:off x="7002463" y="1692275"/>
            <a:ext cx="1657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20"/>
          <p:cNvSpPr>
            <a:spLocks noChangeShapeType="1"/>
          </p:cNvSpPr>
          <p:nvPr/>
        </p:nvSpPr>
        <p:spPr bwMode="auto">
          <a:xfrm>
            <a:off x="7183438" y="842963"/>
            <a:ext cx="10699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Arc 21"/>
          <p:cNvSpPr>
            <a:spLocks/>
          </p:cNvSpPr>
          <p:nvPr/>
        </p:nvSpPr>
        <p:spPr bwMode="auto">
          <a:xfrm flipH="1">
            <a:off x="7145338" y="842963"/>
            <a:ext cx="368300" cy="854075"/>
          </a:xfrm>
          <a:custGeom>
            <a:avLst/>
            <a:gdLst>
              <a:gd name="T0" fmla="*/ 3755705 w 21600"/>
              <a:gd name="T1" fmla="*/ 0 h 29225"/>
              <a:gd name="T2" fmla="*/ 5238164 w 21600"/>
              <a:gd name="T3" fmla="*/ 24959594 h 29225"/>
              <a:gd name="T4" fmla="*/ 0 w 21600"/>
              <a:gd name="T5" fmla="*/ 14784454 h 29225"/>
              <a:gd name="T6" fmla="*/ 0 60000 65536"/>
              <a:gd name="T7" fmla="*/ 0 60000 65536"/>
              <a:gd name="T8" fmla="*/ 0 60000 65536"/>
              <a:gd name="T9" fmla="*/ 0 w 21600"/>
              <a:gd name="T10" fmla="*/ 0 h 29225"/>
              <a:gd name="T11" fmla="*/ 21600 w 21600"/>
              <a:gd name="T12" fmla="*/ 29225 h 29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9225" fill="none" extrusionOk="0">
                <a:moveTo>
                  <a:pt x="12918" y="-1"/>
                </a:moveTo>
                <a:cubicBezTo>
                  <a:pt x="18381" y="4076"/>
                  <a:pt x="21600" y="10493"/>
                  <a:pt x="21600" y="17311"/>
                </a:cubicBezTo>
                <a:cubicBezTo>
                  <a:pt x="21600" y="21547"/>
                  <a:pt x="20354" y="25691"/>
                  <a:pt x="18017" y="29225"/>
                </a:cubicBezTo>
              </a:path>
              <a:path w="21600" h="29225" stroke="0" extrusionOk="0">
                <a:moveTo>
                  <a:pt x="12918" y="-1"/>
                </a:moveTo>
                <a:cubicBezTo>
                  <a:pt x="18381" y="4076"/>
                  <a:pt x="21600" y="10493"/>
                  <a:pt x="21600" y="17311"/>
                </a:cubicBezTo>
                <a:cubicBezTo>
                  <a:pt x="21600" y="21547"/>
                  <a:pt x="20354" y="25691"/>
                  <a:pt x="18017" y="29225"/>
                </a:cubicBezTo>
                <a:lnTo>
                  <a:pt x="0" y="17311"/>
                </a:lnTo>
                <a:lnTo>
                  <a:pt x="12918" y="-1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20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192963" y="1173163"/>
            <a:ext cx="3635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Arc 23"/>
          <p:cNvSpPr>
            <a:spLocks/>
          </p:cNvSpPr>
          <p:nvPr/>
        </p:nvSpPr>
        <p:spPr bwMode="auto">
          <a:xfrm flipV="1">
            <a:off x="7786688" y="836613"/>
            <a:ext cx="368300" cy="493712"/>
          </a:xfrm>
          <a:custGeom>
            <a:avLst/>
            <a:gdLst>
              <a:gd name="T0" fmla="*/ 4899448 w 21600"/>
              <a:gd name="T1" fmla="*/ 0 h 25426"/>
              <a:gd name="T2" fmla="*/ 5238164 w 21600"/>
              <a:gd name="T3" fmla="*/ 9586704 h 25426"/>
              <a:gd name="T4" fmla="*/ 0 w 21600"/>
              <a:gd name="T5" fmla="*/ 5094617 h 25426"/>
              <a:gd name="T6" fmla="*/ 0 60000 65536"/>
              <a:gd name="T7" fmla="*/ 0 60000 65536"/>
              <a:gd name="T8" fmla="*/ 0 60000 65536"/>
              <a:gd name="T9" fmla="*/ 0 w 21600"/>
              <a:gd name="T10" fmla="*/ 0 h 25426"/>
              <a:gd name="T11" fmla="*/ 21600 w 21600"/>
              <a:gd name="T12" fmla="*/ 25426 h 254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426" fill="none" extrusionOk="0">
                <a:moveTo>
                  <a:pt x="16851" y="0"/>
                </a:moveTo>
                <a:cubicBezTo>
                  <a:pt x="19925" y="3833"/>
                  <a:pt x="21600" y="8599"/>
                  <a:pt x="21600" y="13512"/>
                </a:cubicBezTo>
                <a:cubicBezTo>
                  <a:pt x="21600" y="17748"/>
                  <a:pt x="20354" y="21892"/>
                  <a:pt x="18017" y="25426"/>
                </a:cubicBezTo>
              </a:path>
              <a:path w="21600" h="25426" stroke="0" extrusionOk="0">
                <a:moveTo>
                  <a:pt x="16851" y="0"/>
                </a:moveTo>
                <a:cubicBezTo>
                  <a:pt x="19925" y="3833"/>
                  <a:pt x="21600" y="8599"/>
                  <a:pt x="21600" y="13512"/>
                </a:cubicBezTo>
                <a:cubicBezTo>
                  <a:pt x="21600" y="17748"/>
                  <a:pt x="20354" y="21892"/>
                  <a:pt x="18017" y="25426"/>
                </a:cubicBezTo>
                <a:lnTo>
                  <a:pt x="0" y="13512"/>
                </a:lnTo>
                <a:lnTo>
                  <a:pt x="1685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24"/>
          <p:cNvSpPr>
            <a:spLocks noChangeShapeType="1"/>
          </p:cNvSpPr>
          <p:nvPr/>
        </p:nvSpPr>
        <p:spPr bwMode="auto">
          <a:xfrm>
            <a:off x="7702550" y="1338263"/>
            <a:ext cx="812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1523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750175" y="954088"/>
            <a:ext cx="3508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Arc 26"/>
          <p:cNvSpPr>
            <a:spLocks/>
          </p:cNvSpPr>
          <p:nvPr/>
        </p:nvSpPr>
        <p:spPr bwMode="auto">
          <a:xfrm flipH="1" flipV="1">
            <a:off x="7953375" y="1350963"/>
            <a:ext cx="287338" cy="322262"/>
          </a:xfrm>
          <a:custGeom>
            <a:avLst/>
            <a:gdLst>
              <a:gd name="T0" fmla="*/ 2982156 w 21600"/>
              <a:gd name="T1" fmla="*/ 0 h 25426"/>
              <a:gd name="T2" fmla="*/ 3188307 w 21600"/>
              <a:gd name="T3" fmla="*/ 4084512 h 25426"/>
              <a:gd name="T4" fmla="*/ 0 w 21600"/>
              <a:gd name="T5" fmla="*/ 2170611 h 25426"/>
              <a:gd name="T6" fmla="*/ 0 60000 65536"/>
              <a:gd name="T7" fmla="*/ 0 60000 65536"/>
              <a:gd name="T8" fmla="*/ 0 60000 65536"/>
              <a:gd name="T9" fmla="*/ 0 w 21600"/>
              <a:gd name="T10" fmla="*/ 0 h 25426"/>
              <a:gd name="T11" fmla="*/ 21600 w 21600"/>
              <a:gd name="T12" fmla="*/ 25426 h 254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426" fill="none" extrusionOk="0">
                <a:moveTo>
                  <a:pt x="16851" y="0"/>
                </a:moveTo>
                <a:cubicBezTo>
                  <a:pt x="19925" y="3833"/>
                  <a:pt x="21600" y="8599"/>
                  <a:pt x="21600" y="13512"/>
                </a:cubicBezTo>
                <a:cubicBezTo>
                  <a:pt x="21600" y="17748"/>
                  <a:pt x="20354" y="21892"/>
                  <a:pt x="18017" y="25426"/>
                </a:cubicBezTo>
              </a:path>
              <a:path w="21600" h="25426" stroke="0" extrusionOk="0">
                <a:moveTo>
                  <a:pt x="16851" y="0"/>
                </a:moveTo>
                <a:cubicBezTo>
                  <a:pt x="19925" y="3833"/>
                  <a:pt x="21600" y="8599"/>
                  <a:pt x="21600" y="13512"/>
                </a:cubicBezTo>
                <a:cubicBezTo>
                  <a:pt x="21600" y="17748"/>
                  <a:pt x="20354" y="21892"/>
                  <a:pt x="18017" y="25426"/>
                </a:cubicBezTo>
                <a:lnTo>
                  <a:pt x="0" y="13512"/>
                </a:lnTo>
                <a:lnTo>
                  <a:pt x="1685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25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062913" y="1400175"/>
            <a:ext cx="3270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26" name="Group 28"/>
          <p:cNvGrpSpPr>
            <a:grpSpLocks/>
          </p:cNvGrpSpPr>
          <p:nvPr/>
        </p:nvGrpSpPr>
        <p:grpSpPr bwMode="auto">
          <a:xfrm>
            <a:off x="1841500" y="1909763"/>
            <a:ext cx="1682750" cy="1146175"/>
            <a:chOff x="1604" y="855"/>
            <a:chExt cx="1060" cy="722"/>
          </a:xfrm>
        </p:grpSpPr>
        <p:sp>
          <p:nvSpPr>
            <p:cNvPr id="21548" name="Line 29"/>
            <p:cNvSpPr>
              <a:spLocks noChangeShapeType="1"/>
            </p:cNvSpPr>
            <p:nvPr/>
          </p:nvSpPr>
          <p:spPr bwMode="auto">
            <a:xfrm flipV="1">
              <a:off x="1818" y="900"/>
              <a:ext cx="0" cy="4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30"/>
            <p:cNvSpPr>
              <a:spLocks noChangeShapeType="1"/>
            </p:cNvSpPr>
            <p:nvPr/>
          </p:nvSpPr>
          <p:spPr bwMode="auto">
            <a:xfrm rot="5400000" flipV="1">
              <a:off x="2243" y="967"/>
              <a:ext cx="0" cy="8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31"/>
            <p:cNvSpPr>
              <a:spLocks noChangeShapeType="1"/>
            </p:cNvSpPr>
            <p:nvPr/>
          </p:nvSpPr>
          <p:spPr bwMode="auto">
            <a:xfrm flipV="1">
              <a:off x="1941" y="1095"/>
              <a:ext cx="0" cy="2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Line 32"/>
            <p:cNvSpPr>
              <a:spLocks noChangeShapeType="1"/>
            </p:cNvSpPr>
            <p:nvPr/>
          </p:nvSpPr>
          <p:spPr bwMode="auto">
            <a:xfrm>
              <a:off x="1941" y="1098"/>
              <a:ext cx="12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Line 33"/>
            <p:cNvSpPr>
              <a:spLocks noChangeShapeType="1"/>
            </p:cNvSpPr>
            <p:nvPr/>
          </p:nvSpPr>
          <p:spPr bwMode="auto">
            <a:xfrm>
              <a:off x="2061" y="1098"/>
              <a:ext cx="0" cy="29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Text Box 34"/>
            <p:cNvSpPr txBox="1">
              <a:spLocks noChangeArrowheads="1"/>
            </p:cNvSpPr>
            <p:nvPr/>
          </p:nvSpPr>
          <p:spPr bwMode="auto">
            <a:xfrm>
              <a:off x="2090" y="1365"/>
              <a:ext cx="4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TIME</a:t>
              </a:r>
            </a:p>
          </p:txBody>
        </p:sp>
        <p:sp>
          <p:nvSpPr>
            <p:cNvPr id="21554" name="Text Box 35"/>
            <p:cNvSpPr txBox="1">
              <a:spLocks noChangeArrowheads="1"/>
            </p:cNvSpPr>
            <p:nvPr/>
          </p:nvSpPr>
          <p:spPr bwMode="auto">
            <a:xfrm>
              <a:off x="1604" y="855"/>
              <a:ext cx="2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I</a:t>
              </a:r>
              <a:r>
                <a:rPr lang="en-US" altLang="en-US" sz="2000" baseline="-25000"/>
                <a:t>p</a:t>
              </a:r>
              <a:endParaRPr lang="en-US" altLang="en-US" sz="2000"/>
            </a:p>
          </p:txBody>
        </p:sp>
      </p:grpSp>
      <p:grpSp>
        <p:nvGrpSpPr>
          <p:cNvPr id="21527" name="Group 36"/>
          <p:cNvGrpSpPr>
            <a:grpSpLocks/>
          </p:cNvGrpSpPr>
          <p:nvPr/>
        </p:nvGrpSpPr>
        <p:grpSpPr bwMode="auto">
          <a:xfrm>
            <a:off x="8847138" y="1895475"/>
            <a:ext cx="1682750" cy="1146175"/>
            <a:chOff x="1604" y="855"/>
            <a:chExt cx="1060" cy="722"/>
          </a:xfrm>
        </p:grpSpPr>
        <p:sp>
          <p:nvSpPr>
            <p:cNvPr id="21541" name="Line 37"/>
            <p:cNvSpPr>
              <a:spLocks noChangeShapeType="1"/>
            </p:cNvSpPr>
            <p:nvPr/>
          </p:nvSpPr>
          <p:spPr bwMode="auto">
            <a:xfrm flipV="1">
              <a:off x="1818" y="900"/>
              <a:ext cx="0" cy="4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Line 38"/>
            <p:cNvSpPr>
              <a:spLocks noChangeShapeType="1"/>
            </p:cNvSpPr>
            <p:nvPr/>
          </p:nvSpPr>
          <p:spPr bwMode="auto">
            <a:xfrm rot="5400000" flipV="1">
              <a:off x="2243" y="967"/>
              <a:ext cx="0" cy="8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Line 39"/>
            <p:cNvSpPr>
              <a:spLocks noChangeShapeType="1"/>
            </p:cNvSpPr>
            <p:nvPr/>
          </p:nvSpPr>
          <p:spPr bwMode="auto">
            <a:xfrm flipV="1">
              <a:off x="1941" y="1095"/>
              <a:ext cx="0" cy="2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Line 40"/>
            <p:cNvSpPr>
              <a:spLocks noChangeShapeType="1"/>
            </p:cNvSpPr>
            <p:nvPr/>
          </p:nvSpPr>
          <p:spPr bwMode="auto">
            <a:xfrm>
              <a:off x="1941" y="1098"/>
              <a:ext cx="12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Line 41"/>
            <p:cNvSpPr>
              <a:spLocks noChangeShapeType="1"/>
            </p:cNvSpPr>
            <p:nvPr/>
          </p:nvSpPr>
          <p:spPr bwMode="auto">
            <a:xfrm>
              <a:off x="2061" y="1098"/>
              <a:ext cx="0" cy="29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Text Box 42"/>
            <p:cNvSpPr txBox="1">
              <a:spLocks noChangeArrowheads="1"/>
            </p:cNvSpPr>
            <p:nvPr/>
          </p:nvSpPr>
          <p:spPr bwMode="auto">
            <a:xfrm>
              <a:off x="2090" y="1365"/>
              <a:ext cx="4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TIME</a:t>
              </a:r>
            </a:p>
          </p:txBody>
        </p:sp>
        <p:sp>
          <p:nvSpPr>
            <p:cNvPr id="21547" name="Text Box 43"/>
            <p:cNvSpPr txBox="1">
              <a:spLocks noChangeArrowheads="1"/>
            </p:cNvSpPr>
            <p:nvPr/>
          </p:nvSpPr>
          <p:spPr bwMode="auto">
            <a:xfrm>
              <a:off x="1604" y="855"/>
              <a:ext cx="2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I</a:t>
              </a:r>
              <a:r>
                <a:rPr lang="en-US" altLang="en-US" sz="2000" baseline="-25000"/>
                <a:t>p</a:t>
              </a:r>
              <a:endParaRPr lang="en-US" altLang="en-US" sz="2000"/>
            </a:p>
          </p:txBody>
        </p:sp>
      </p:grpSp>
      <p:grpSp>
        <p:nvGrpSpPr>
          <p:cNvPr id="21528" name="Group 44"/>
          <p:cNvGrpSpPr>
            <a:grpSpLocks/>
          </p:cNvGrpSpPr>
          <p:nvPr/>
        </p:nvGrpSpPr>
        <p:grpSpPr bwMode="auto">
          <a:xfrm>
            <a:off x="8824913" y="4910138"/>
            <a:ext cx="1700212" cy="1741487"/>
            <a:chOff x="5943" y="2745"/>
            <a:chExt cx="1071" cy="1097"/>
          </a:xfrm>
        </p:grpSpPr>
        <p:sp>
          <p:nvSpPr>
            <p:cNvPr id="21534" name="Line 45"/>
            <p:cNvSpPr>
              <a:spLocks noChangeShapeType="1"/>
            </p:cNvSpPr>
            <p:nvPr/>
          </p:nvSpPr>
          <p:spPr bwMode="auto">
            <a:xfrm flipV="1">
              <a:off x="6168" y="2812"/>
              <a:ext cx="0" cy="8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46"/>
            <p:cNvSpPr>
              <a:spLocks noChangeShapeType="1"/>
            </p:cNvSpPr>
            <p:nvPr/>
          </p:nvSpPr>
          <p:spPr bwMode="auto">
            <a:xfrm rot="5400000" flipV="1">
              <a:off x="6593" y="3232"/>
              <a:ext cx="0" cy="8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47"/>
            <p:cNvSpPr>
              <a:spLocks noChangeShapeType="1"/>
            </p:cNvSpPr>
            <p:nvPr/>
          </p:nvSpPr>
          <p:spPr bwMode="auto">
            <a:xfrm flipV="1">
              <a:off x="6291" y="3360"/>
              <a:ext cx="0" cy="2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48"/>
            <p:cNvSpPr>
              <a:spLocks noChangeShapeType="1"/>
            </p:cNvSpPr>
            <p:nvPr/>
          </p:nvSpPr>
          <p:spPr bwMode="auto">
            <a:xfrm>
              <a:off x="6291" y="3363"/>
              <a:ext cx="12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49"/>
            <p:cNvSpPr>
              <a:spLocks noChangeShapeType="1"/>
            </p:cNvSpPr>
            <p:nvPr/>
          </p:nvSpPr>
          <p:spPr bwMode="auto">
            <a:xfrm>
              <a:off x="6411" y="3363"/>
              <a:ext cx="0" cy="29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Text Box 50"/>
            <p:cNvSpPr txBox="1">
              <a:spLocks noChangeArrowheads="1"/>
            </p:cNvSpPr>
            <p:nvPr/>
          </p:nvSpPr>
          <p:spPr bwMode="auto">
            <a:xfrm>
              <a:off x="6440" y="3630"/>
              <a:ext cx="4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TIME</a:t>
              </a:r>
            </a:p>
          </p:txBody>
        </p:sp>
        <p:sp>
          <p:nvSpPr>
            <p:cNvPr id="21540" name="Text Box 51"/>
            <p:cNvSpPr txBox="1">
              <a:spLocks noChangeArrowheads="1"/>
            </p:cNvSpPr>
            <p:nvPr/>
          </p:nvSpPr>
          <p:spPr bwMode="auto">
            <a:xfrm>
              <a:off x="5943" y="2745"/>
              <a:ext cx="22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/>
                <a:t>G</a:t>
              </a:r>
            </a:p>
            <a:p>
              <a:r>
                <a:rPr lang="en-US" altLang="en-US"/>
                <a:t>A</a:t>
              </a:r>
            </a:p>
            <a:p>
              <a:r>
                <a:rPr lang="en-US" altLang="en-US"/>
                <a:t>I</a:t>
              </a:r>
            </a:p>
            <a:p>
              <a:r>
                <a:rPr lang="en-US" altLang="en-US"/>
                <a:t>N</a:t>
              </a:r>
            </a:p>
          </p:txBody>
        </p:sp>
      </p:grpSp>
      <p:sp>
        <p:nvSpPr>
          <p:cNvPr id="21529" name="Line 52"/>
          <p:cNvSpPr>
            <a:spLocks noChangeShapeType="1"/>
          </p:cNvSpPr>
          <p:nvPr/>
        </p:nvSpPr>
        <p:spPr bwMode="auto">
          <a:xfrm flipV="1">
            <a:off x="2206625" y="5035550"/>
            <a:ext cx="0" cy="1331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30" name="Line 53"/>
          <p:cNvSpPr>
            <a:spLocks noChangeShapeType="1"/>
          </p:cNvSpPr>
          <p:nvPr/>
        </p:nvSpPr>
        <p:spPr bwMode="auto">
          <a:xfrm rot="5400000" flipV="1">
            <a:off x="2965451" y="5618162"/>
            <a:ext cx="0" cy="1508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31" name="Text Box 54"/>
          <p:cNvSpPr txBox="1">
            <a:spLocks noChangeArrowheads="1"/>
          </p:cNvSpPr>
          <p:nvPr/>
        </p:nvSpPr>
        <p:spPr bwMode="auto">
          <a:xfrm>
            <a:off x="2638425" y="6334125"/>
            <a:ext cx="681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TIME</a:t>
            </a:r>
          </a:p>
        </p:txBody>
      </p:sp>
      <p:sp>
        <p:nvSpPr>
          <p:cNvPr id="21532" name="Text Box 55"/>
          <p:cNvSpPr txBox="1">
            <a:spLocks noChangeArrowheads="1"/>
          </p:cNvSpPr>
          <p:nvPr/>
        </p:nvSpPr>
        <p:spPr bwMode="auto">
          <a:xfrm>
            <a:off x="1849438" y="4929188"/>
            <a:ext cx="349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G</a:t>
            </a:r>
          </a:p>
          <a:p>
            <a:r>
              <a:rPr lang="en-US" altLang="en-US"/>
              <a:t>A</a:t>
            </a:r>
          </a:p>
          <a:p>
            <a:r>
              <a:rPr lang="en-US" altLang="en-US"/>
              <a:t>I</a:t>
            </a:r>
          </a:p>
          <a:p>
            <a:r>
              <a:rPr lang="en-US" altLang="en-US"/>
              <a:t>N</a:t>
            </a:r>
          </a:p>
        </p:txBody>
      </p:sp>
      <p:sp>
        <p:nvSpPr>
          <p:cNvPr id="21533" name="Freeform 56"/>
          <p:cNvSpPr>
            <a:spLocks/>
          </p:cNvSpPr>
          <p:nvPr/>
        </p:nvSpPr>
        <p:spPr bwMode="auto">
          <a:xfrm>
            <a:off x="2400300" y="5880100"/>
            <a:ext cx="1247775" cy="490538"/>
          </a:xfrm>
          <a:custGeom>
            <a:avLst/>
            <a:gdLst>
              <a:gd name="T0" fmla="*/ 0 w 786"/>
              <a:gd name="T1" fmla="*/ 778729760 h 309"/>
              <a:gd name="T2" fmla="*/ 22682199 w 786"/>
              <a:gd name="T3" fmla="*/ 652721868 h 309"/>
              <a:gd name="T4" fmla="*/ 90725622 w 786"/>
              <a:gd name="T5" fmla="*/ 325101252 h 309"/>
              <a:gd name="T6" fmla="*/ 166330310 w 786"/>
              <a:gd name="T7" fmla="*/ 100806338 h 309"/>
              <a:gd name="T8" fmla="*/ 224294730 w 786"/>
              <a:gd name="T9" fmla="*/ 25201584 h 309"/>
              <a:gd name="T10" fmla="*/ 264617217 w 786"/>
              <a:gd name="T11" fmla="*/ 7561270 h 309"/>
              <a:gd name="T12" fmla="*/ 299899394 w 786"/>
              <a:gd name="T13" fmla="*/ 2520952 h 309"/>
              <a:gd name="T14" fmla="*/ 383063730 w 786"/>
              <a:gd name="T15" fmla="*/ 25201584 h 309"/>
              <a:gd name="T16" fmla="*/ 582156905 w 786"/>
              <a:gd name="T17" fmla="*/ 151209519 h 309"/>
              <a:gd name="T18" fmla="*/ 791329015 w 786"/>
              <a:gd name="T19" fmla="*/ 304939990 h 309"/>
              <a:gd name="T20" fmla="*/ 1043344760 w 786"/>
              <a:gd name="T21" fmla="*/ 476310821 h 309"/>
              <a:gd name="T22" fmla="*/ 1418848719 w 786"/>
              <a:gd name="T23" fmla="*/ 635079970 h 309"/>
              <a:gd name="T24" fmla="*/ 1980842991 w 786"/>
              <a:gd name="T25" fmla="*/ 756047545 h 30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6"/>
              <a:gd name="T40" fmla="*/ 0 h 309"/>
              <a:gd name="T41" fmla="*/ 786 w 786"/>
              <a:gd name="T42" fmla="*/ 309 h 30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6" h="309">
                <a:moveTo>
                  <a:pt x="0" y="309"/>
                </a:moveTo>
                <a:cubicBezTo>
                  <a:pt x="1" y="299"/>
                  <a:pt x="3" y="289"/>
                  <a:pt x="9" y="259"/>
                </a:cubicBezTo>
                <a:cubicBezTo>
                  <a:pt x="15" y="229"/>
                  <a:pt x="27" y="165"/>
                  <a:pt x="36" y="129"/>
                </a:cubicBezTo>
                <a:cubicBezTo>
                  <a:pt x="45" y="93"/>
                  <a:pt x="57" y="60"/>
                  <a:pt x="66" y="40"/>
                </a:cubicBezTo>
                <a:cubicBezTo>
                  <a:pt x="75" y="20"/>
                  <a:pt x="83" y="16"/>
                  <a:pt x="89" y="10"/>
                </a:cubicBezTo>
                <a:cubicBezTo>
                  <a:pt x="95" y="4"/>
                  <a:pt x="100" y="4"/>
                  <a:pt x="105" y="3"/>
                </a:cubicBezTo>
                <a:cubicBezTo>
                  <a:pt x="110" y="2"/>
                  <a:pt x="111" y="0"/>
                  <a:pt x="119" y="1"/>
                </a:cubicBezTo>
                <a:cubicBezTo>
                  <a:pt x="127" y="2"/>
                  <a:pt x="133" y="0"/>
                  <a:pt x="152" y="10"/>
                </a:cubicBezTo>
                <a:cubicBezTo>
                  <a:pt x="171" y="20"/>
                  <a:pt x="204" y="42"/>
                  <a:pt x="231" y="60"/>
                </a:cubicBezTo>
                <a:cubicBezTo>
                  <a:pt x="258" y="78"/>
                  <a:pt x="284" y="100"/>
                  <a:pt x="314" y="121"/>
                </a:cubicBezTo>
                <a:cubicBezTo>
                  <a:pt x="344" y="142"/>
                  <a:pt x="372" y="167"/>
                  <a:pt x="414" y="189"/>
                </a:cubicBezTo>
                <a:cubicBezTo>
                  <a:pt x="456" y="211"/>
                  <a:pt x="501" y="233"/>
                  <a:pt x="563" y="252"/>
                </a:cubicBezTo>
                <a:cubicBezTo>
                  <a:pt x="625" y="271"/>
                  <a:pt x="705" y="285"/>
                  <a:pt x="786" y="30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olid"/>
            <a:round/>
            <a:headEnd type="none" w="sm" len="sm"/>
            <a:tailEnd type="non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733.4083"/>
  <p:tag name="OUTPUTTYPE" val="PNG"/>
  <p:tag name="IGUANATEXVERSION" val="160"/>
  <p:tag name="LATEXADDIN" val="\documentclass{article}&#10;\usepackage{amsmath}&#10;\pagestyle{empty}&#10;\begin{document}&#10;\noindent&#10;Second order:\\&#10;$\omega_3  \rightarrow \omega_1 + \omega_2$&#10;&#10;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789.6512"/>
  <p:tag name="OUTPUTTYPE" val="PNG"/>
  <p:tag name="IGUANATEXVERSION" val="160"/>
  <p:tag name="LATEXADDIN" val="\documentclass{article}&#10;\usepackage{amsmath}&#10;\pagestyle{empty}&#10;\begin{document}&#10;\noindent&#10;Third order:\\&#10;$2\omega_3 -  \omega_2  \rightarrow \omega_1 $&#10;&#10;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{G0}^2 =&#10;= \frac{\lambda |k''_{av}|}{2 \pi n_2 I_0} \frac{P}{\ell_{Kerr}}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13"/>
  <p:tag name="PICTUREFILESIZE" val="1710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Delta \left( \frac{\partial^2 \varphi(t) }{\partial t^2}\right)&#10;\approx \frac{8 \pi n_2 I_0 \ell_{Kerr}}{\lambda \tau_{G0}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66"/>
  <p:tag name="PICTUREFILESIZE" val="2569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Delta\left( \left . \frac{\partial^2 \varphi(t)}{\partial t^2}&#10;\right |_{(t=0)}\right)=&#10;\frac{4 k''_{av}}{\tau^4_{G0}} P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67"/>
  <p:tag name="PICTUREFILESIZE" val="2453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sum_{q=0}^\infty {\cal E}(t  - \tau_q)e^{iq\varphi(t - \tau_q)}e^{i \omega t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43"/>
  <p:tag name="PICTUREFILESIZE" val="1883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(\Delta \Omega) \left [ \sum_{q=0}^\infty e^{i \Delta \Omega \tau_q} e^{i q \Delta \Omega^2 \tau_k^2}\right ]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79"/>
  <p:tag name="PICTUREFILESIZE" val="2259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(\Delta \Omega) \left [ \sum_{q=0}^\infty e^{i \Delta \Omega \tau_q} e^{i q \Delta \Omega^2 \tau_k^2}&#10; e^{-i q k_{av}(\Delta \Omega)P}                                   \right ]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03"/>
  <p:tag name="PICTUREFILESIZE" val="3018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 {\cal E}(\Delta \Omega) \left [ \sum_{q=0}^\infty e^{i \Delta \Omega (\tau_q - q \tau_{RT})}&#10;e^{i q \Delta \Omega^2 (\tau_k^2 - k''_{av} P/2)}\right ]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47"/>
  <p:tag name="PICTUREFILESIZE" val="3280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- \frac{k''_{av} P}{2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18"/>
  <p:tag name="PICTUREFILESIZE" val="759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q = (q + 1)\tau_{RT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5"/>
  <p:tag name="PICTUREFILESIZE" val="656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 \frac{a \tau_G^2}{4(1 + a^2)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0"/>
  <p:tag name="PICTUREFILESIZE" val="107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\nu_\ell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29"/>
  <p:tag name="PICTUREFILESIZE" val="217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varphi(t-\tau_q) = - k_{NL}\ell_{Kerr} \approx &#10;a \left (\frac{t-\tau_q}{\tau_G} \right )^2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55"/>
  <p:tag name="PICTUREFILESIZE" val="2245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N \frac{1}{P}\frac{c}{n_{av}} 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70"/>
  <p:tag name="PICTUREFILESIZE" val="527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P\frac{1}{v_g} = P\frac{n_{av}}{c} + P\frac{\omega}{c}\left . \frac{dn_{av}}{d \Omega} \right |_\omega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56"/>
  <p:tag name="PICTUREFILESIZE" val="1678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19"/>
  <p:tag name="ORIGINALWIDTH" val="988.3765"/>
  <p:tag name="OUTPUTTYPE" val="PNG"/>
  <p:tag name="IGUANATEXVERSION" val="160"/>
  <p:tag name="LATEXADDIN" val="\documentclass{slides}\pagestyle{empty}&#10;\begin{document}&#10;$e^{i (\omega t - kz)}$&#10;\end{document}&#10;"/>
  <p:tag name="IGUANATEXSIZE" val="20"/>
  <p:tag name="IGUANATEXCURSOR" val="7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.9651"/>
  <p:tag name="ORIGINALWIDTH" val="2567.679"/>
  <p:tag name="OUTPUTTYPE" val="PNG"/>
  <p:tag name="IGUANATEXVERSION" val="160"/>
  <p:tag name="LATEXADDIN" val="\documentclass{slides}\pagestyle{empty}&#10;\begin{document}&#10;$e^{i (\omega t - kz)}\cos K_a x e^{i \Omega_a t }$&#10;\end{document}&#10;"/>
  <p:tag name="IGUANATEXSIZE" val="20"/>
  <p:tag name="IGUANATEXCURSOR" val="10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19"/>
  <p:tag name="ORIGINALWIDTH" val="1316.086"/>
  <p:tag name="OUTPUTTYPE" val="PNG"/>
  <p:tag name="IGUANATEXVERSION" val="160"/>
  <p:tag name="LATEXADDIN" val="\documentclass{slides}\pagestyle{empty}&#10;\begin{document}&#10;$ e^{(i \Omega_a t - K_a x)}$&#10;\end{document}&#10;"/>
  <p:tag name="IGUANATEXSIZE" val="20"/>
  <p:tag name="IGUANATEXCURSOR" val="7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8.219"/>
  <p:tag name="ORIGINALWIDTH" val="988.3765"/>
  <p:tag name="OUTPUTTYPE" val="PNG"/>
  <p:tag name="IGUANATEXVERSION" val="160"/>
  <p:tag name="LATEXADDIN" val="\documentclass{slides}\pagestyle{empty}&#10;\begin{document}&#10;$e^{i (\omega t - kz)}$&#10;\end{document}&#10;"/>
  <p:tag name="IGUANATEXSIZE" val="20"/>
  <p:tag name="IGUANATEXCURSOR" val="7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\nu_p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31"/>
  <p:tag name="PICTUREFILESIZE" val="22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\nu_p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31"/>
  <p:tag name="PICTUREFILESIZE" val="22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\nu_s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30"/>
  <p:tag name="PICTUREFILESIZE" val="19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\nu_i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28"/>
  <p:tag name="PICTUREFILESIZE" val="19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733.4083"/>
  <p:tag name="OUTPUTTYPE" val="PNG"/>
  <p:tag name="IGUANATEXVERSION" val="160"/>
  <p:tag name="LATEXADDIN" val="\documentclass{article}&#10;\usepackage{amsmath}&#10;\pagestyle{empty}&#10;\begin{document}&#10;\noindent&#10;Second order:\\&#10;$\omega_3  \rightarrow \omega_1 + \omega_2$&#10;&#10;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21.4848"/>
  <p:tag name="OUTPUTTYPE" val="PNG"/>
  <p:tag name="IGUANATEXVERSION" val="160"/>
  <p:tag name="LATEXADDIN" val="\documentclass{article}&#10;\usepackage{amsmath}&#10;\pagestyle{empty}&#10;\begin{document}&#10;\noindent&#10;$\omega_3 $&#10;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17.7353"/>
  <p:tag name="OUTPUTTYPE" val="PNG"/>
  <p:tag name="IGUANATEXVERSION" val="160"/>
  <p:tag name="LATEXADDIN" val="\documentclass{article}&#10;\usepackage{amsmath}&#10;\pagestyle{empty}&#10;\begin{document}&#10;\noindent&#10;$\omega_1 $&#10;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20.7349"/>
  <p:tag name="OUTPUTTYPE" val="PNG"/>
  <p:tag name="IGUANATEXVERSION" val="160"/>
  <p:tag name="LATEXADDIN" val="\documentclass{article}&#10;\usepackage{amsmath}&#10;\pagestyle{empty}&#10;\begin{document}&#10;\noindent&#10;$\omega_2 $&#10;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730.4087"/>
  <p:tag name="OUTPUTTYPE" val="PNG"/>
  <p:tag name="IGUANATEXVERSION" val="160"/>
  <p:tag name="LATEXADDIN" val="\documentclass{article}&#10;\usepackage{amsmath}&#10;\pagestyle{empty}&#10;\begin{document}&#10;\noindent&#10;Second order:\\&#10;$\omega_3 -  \omega_2  \rightarrow \omega_1 $&#10;&#10;&#10;&#10;\end{document}"/>
  <p:tag name="IGUANATEXSIZE" val="20"/>
  <p:tag name="IGUANATEXCURSOR" val="11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792.6509"/>
  <p:tag name="OUTPUTTYPE" val="PNG"/>
  <p:tag name="IGUANATEXVERSION" val="160"/>
  <p:tag name="LATEXADDIN" val="\documentclass{article}&#10;\usepackage{amsmath}&#10;\pagestyle{empty}&#10;\begin{document}&#10;\noindent&#10;Third order:\\&#10;$2\omega_3  \rightarrow \omega_1 + \omega_2$&#10;&#10;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21.4848"/>
  <p:tag name="OUTPUTTYPE" val="PNG"/>
  <p:tag name="IGUANATEXVERSION" val="160"/>
  <p:tag name="LATEXADDIN" val="\documentclass{article}&#10;\usepackage{amsmath}&#10;\pagestyle{empty}&#10;\begin{document}&#10;\noindent&#10;$\omega_3 $&#10;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17.7353"/>
  <p:tag name="OUTPUTTYPE" val="PNG"/>
  <p:tag name="IGUANATEXVERSION" val="160"/>
  <p:tag name="LATEXADDIN" val="\documentclass{article}&#10;\usepackage{amsmath}&#10;\pagestyle{empty}&#10;\begin{document}&#10;\noindent&#10;$\omega_1 $&#10;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20.7349"/>
  <p:tag name="OUTPUTTYPE" val="PNG"/>
  <p:tag name="IGUANATEXVERSION" val="160"/>
  <p:tag name="LATEXADDIN" val="\documentclass{article}&#10;\usepackage{amsmath}&#10;\pagestyle{empty}&#10;\begin{document}&#10;\noindent&#10;$\omega_2 $&#10;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_s = \frac{8 \pi A}{c} \Omega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7"/>
  <p:tag name="PICTUREFILESIZE" val="280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Delta \nu  = \frac{ \Delta \varphi_s}{2 \pi \tau_p} = &#10; \frac{ \Delta \varphi_s c}{2 \pi P}     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80"/>
  <p:tag name="PICTUREFILESIZE" val="449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Delta \nu  = \frac{ \Delta \varphi_s}{2 \pi \tau_p} = &#10; \frac{ \Delta \varphi_s c}{2 \pi P}     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80"/>
  <p:tag name="PICTUREFILESIZE" val="449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_s = \frac{8 \pi A}{c} \Omega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7"/>
  <p:tag name="PICTUREFILESIZE" val="280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varphi_s = \varphi_+ - \varphi_-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0"/>
  <p:tag name="PICTUREFILESIZE" val="2714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noindent&#10;both $\Delta \varphi_s$ and $P$ proportional to Nb of coils 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93"/>
  <p:tag name="PICTUREFILESIZE" val="675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21.4848"/>
  <p:tag name="OUTPUTTYPE" val="PNG"/>
  <p:tag name="IGUANATEXVERSION" val="160"/>
  <p:tag name="LATEXADDIN" val="\documentclass{article}&#10;\usepackage{amsmath}&#10;\pagestyle{empty}&#10;\begin{document}&#10;\noindent&#10;$\omega_3 $&#10;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P = 2 R \Omega \tau_{rt} = \frac{2R\Omega \times 2 \pi R}{c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3"/>
  <p:tag name="PICTUREFILESIZE" val="485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nu = \frac{c}{\lambda}\frac{2R \Omega \times 2 \pi R}&#10;{c P} = \frac{4 A}{P \lambda} \Omega 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517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Delta \nu}{\nu} = \frac{\Delta P}{P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7"/>
  <p:tag name="PICTUREFILESIZE" val="237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 + \Delta P /2 = N \lambda_1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7"/>
  <p:tag name="PICTUREFILESIZE" val="3007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P - \Delta P  /2 = N \lambda_2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7"/>
  <p:tag name="PICTUREFILESIZE" val="3007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P  = N \lambda = P \frac{\Delta \nu}{\nu}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78"/>
  <p:tag name="PICTUREFILESIZE" val="3827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792.6509"/>
  <p:tag name="OUTPUTTYPE" val="PNG"/>
  <p:tag name="IGUANATEXVERSION" val="160"/>
  <p:tag name="LATEXADDIN" val="\documentclass{article}&#10;\usepackage{amsmath}&#10;\pagestyle{empty}&#10;\begin{document}&#10;\noindent&#10;Third order:\\&#10;$2\omega_3  \rightarrow \omega_1 + \omega_2$&#10;&#10;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21.4848"/>
  <p:tag name="OUTPUTTYPE" val="PNG"/>
  <p:tag name="IGUANATEXVERSION" val="160"/>
  <p:tag name="LATEXADDIN" val="\documentclass{article}&#10;\usepackage{amsmath}&#10;\pagestyle{empty}&#10;\begin{document}&#10;\noindent&#10;$\omega_3 $&#10;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17.7353"/>
  <p:tag name="OUTPUTTYPE" val="PNG"/>
  <p:tag name="IGUANATEXVERSION" val="160"/>
  <p:tag name="LATEXADDIN" val="\documentclass{article}&#10;\usepackage{amsmath}&#10;\pagestyle{empty}&#10;\begin{document}&#10;\noindent&#10;$\omega_1 $&#10;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20.7349"/>
  <p:tag name="OUTPUTTYPE" val="PNG"/>
  <p:tag name="IGUANATEXVERSION" val="160"/>
  <p:tag name="LATEXADDIN" val="\documentclass{article}&#10;\usepackage{amsmath}&#10;\pagestyle{empty}&#10;\begin{document}&#10;\noindent&#10;$\omega_2 $&#10;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21.4848"/>
  <p:tag name="OUTPUTTYPE" val="PNG"/>
  <p:tag name="IGUANATEXVERSION" val="160"/>
  <p:tag name="LATEXADDIN" val="\documentclass{article}&#10;\usepackage{amsmath}&#10;\pagestyle{empty}&#10;\begin{document}&#10;\noindent&#10;$\omega_3 $&#10;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54.743"/>
  <p:tag name="ORIGINALWIDTH" val="4289.464"/>
  <p:tag name="OUTPUTTYPE" val="PNG"/>
  <p:tag name="IGUANATEXVERSION" val="160"/>
  <p:tag name="LATEXADDIN" val="\documentclass{article}&#10;\usepackage{amsmath}&#10;\pagestyle{empty}&#10;\begin{document}&#10;You have a pump at $\omega_0$, a signal at $\omega_s = \omega_0 - \Delta$.\\&#10;In a nonlinear medium that will generate $\omega_i = 2\omega_0 - \omega_s = \omega_0 + \Delta$&#10;So far $\Delta$ can be anything, so you could cover the whole spectrum given&#10;sufficient pump intensity.\\&#10;How do you get that intensity? By accumulating energy inside a high Q resonator.&#10;Start injecting a weak beam into a Fabry-Perot of microring.&#10;If you are below resonance, no light accumulates inside the resonator.&#10;Increase the light optical frequency: when $\omega_0$ hits a resonator mode, the&#10;intensity increases until it is sufficient to amplify any other wavelength&#10;by DFWM. The seed can be the vacuum fluctuation. Of all possible wavelengths,&#10;the one that is a mode of the resonator will grow, since it is trapped in the resonator.&#10;It will grow so much as to become a pump, itself creating a signal at $- 2\Delta$. This is how you generate a&#10;comb of frequencies separated by $\Delta$, in phase if the ring has the proper dispersion.&#10;&#10;&#10;&#10;&#10;\end{document}"/>
  <p:tag name="IGUANATEXSIZE" val="18"/>
  <p:tag name="IGUANATEXCURSOR" val="109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21.4848"/>
  <p:tag name="OUTPUTTYPE" val="PNG"/>
  <p:tag name="IGUANATEXVERSION" val="160"/>
  <p:tag name="LATEXADDIN" val="\documentclass{article}&#10;\usepackage{amsmath}&#10;\pagestyle{empty}&#10;\begin{document}&#10;$\omega_0$&#10;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21.4848"/>
  <p:tag name="OUTPUTTYPE" val="PNG"/>
  <p:tag name="IGUANATEXVERSION" val="160"/>
  <p:tag name="LATEXADDIN" val="\documentclass{article}&#10;\usepackage{amsmath}&#10;\pagestyle{empty}&#10;\begin{document}&#10;$\omega_0$&#10;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7.7353"/>
  <p:tag name="OUTPUTTYPE" val="PNG"/>
  <p:tag name="IGUANATEXVERSION" val="160"/>
  <p:tag name="LATEXADDIN" val="\documentclass{article}&#10;\usepackage{amsmath}&#10;\pagestyle{empty}&#10;\begin{document}&#10;$\omega_s$&#10;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07.2366"/>
  <p:tag name="OUTPUTTYPE" val="PNG"/>
  <p:tag name="IGUANATEXVERSION" val="160"/>
  <p:tag name="LATEXADDIN" val="\documentclass{article}&#10;\usepackage{amsmath}&#10;\pagestyle{empty}&#10;\begin{document}&#10;$\omega_i$&#10;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92.98835"/>
  <p:tag name="OUTPUTTYPE" val="PNG"/>
  <p:tag name="IGUANATEXVERSION" val="160"/>
  <p:tag name="LATEXADDIN" val="\documentclass{article}&#10;\usepackage{amsmath}&#10;\pagestyle{empty}&#10;\begin{document}&#10;$\Delta$&#10;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varphi(t) = - \frac{\omega_\ell n(t)}{c}&#10;\Delta z = - k(t)\Delta z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98"/>
  <p:tag name="PICTUREFILESIZE" val="1700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8"/>
  <p:tag name="PICTUREFILESIZE" val="31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[1 - ik(t)\Delta z]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66"/>
  <p:tag name="PICTUREFILESIZE" val="88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phi(\Omega) = - \frac{\omega_\ell n(\Omega)}{c}&#10;\Delta z = - k(\Omega)\Delta z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28"/>
  <p:tag name="PICTUREFILESIZE" val="201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17.7353"/>
  <p:tag name="OUTPUTTYPE" val="PNG"/>
  <p:tag name="IGUANATEXVERSION" val="160"/>
  <p:tag name="LATEXADDIN" val="\documentclass{article}&#10;\usepackage{amsmath}&#10;\pagestyle{empty}&#10;\begin{document}&#10;\noindent&#10;$\omega_1 $&#10;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1.4173"/>
  <p:tag name="ORIGINALWIDTH" val="2929.884"/>
  <p:tag name="OUTPUTTYPE" val="PNG"/>
  <p:tag name="IGUANATEXVERSION" val="160"/>
  <p:tag name="LATEXADDIN" val="\documentclass{slides}\pagestyle{empty}&#10;\begin{document}&#10;\begin{displaymath}&#10;{\cal E} \rightarrow \left [1 - \frac{i \Delta z}{2}\frac{d^2k}{d\Omega^2} &#10;\frac{\partial}{\partial t^2} \right ]{\cal E}&#10;\end{displaymath}&#10;\end{document}&#10;"/>
  <p:tag name="IGUANATEXSIZE" val="20"/>
  <p:tag name="IGUANATEXCURSOR" val="12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5.523"/>
  <p:tag name="ORIGINALWIDTH" val="5826.771"/>
  <p:tag name="OUTPUTTYPE" val="PNG"/>
  <p:tag name="IGUANATEXVERSION" val="160"/>
  <p:tag name="LATEXADDIN" val="\documentclass{slides}\pagestyle{empty}&#10;\begin{document}&#10;GVD creates  pulse broadening and  down-chirp \\&#10;Change of second derivative of phase versus time (chirp):&#10;$$&#10;\Delta\left( \frac{\partial^2}{\partial t^2}\varphi(t)\right)=&#10;\frac{4 k''_{\ell}}{\tau^4_{G0}}\Delta z&#10;$$&#10;&#10;\end{document}&#10;"/>
  <p:tag name="IGUANATEXSIZE" val="20"/>
  <p:tag name="IGUANATEXCURSOR" val="27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sigma = \frac{\tau_G^2}{2},&#10;$$&#10;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5"/>
  <p:tag name="PICTUREFILESIZE" val="774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R = \frac{1}{ \ddot{\varphi} }$$&#10;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9"/>
  <p:tag name="PICTUREFILESIZE" val="620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rho = \frac{\pi w^2}{\lambda},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41"/>
  <p:tag name="PICTUREFILESIZE" val="85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R= \frac{1}{\varphi''},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7"/>
  <p:tag name="PICTUREFILESIZE" val="774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w = w_0 \sqrt{1 + \left (\frac{z}{\rho_0} \right )^2} \approx \frac{w_0}{\rho_0} z = \alpha z = \frac{2}{k_\ell w_0} z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89"/>
  <p:tag name="PICTUREFILESIZE" val="5166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tau  \approx  \alpha_t z = \frac{2 k''_\ell}{\tau_{G0}} z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71"/>
  <p:tag name="PICTUREFILESIZE" val="1526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R &amp; = &amp; z+\rho_0^2/z \nonumber \\&#10;\rho &amp;=&amp; \rho_0 (1+z^2/\rho_0^2)&#10;\nonumber &#10;\end{eqnarray}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4"/>
  <p:tag name="PICTUREFILESIZE" val="233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R &amp; = &amp; k''z+  \sigma_0^2/(k''z) \nonumber \\&#10;\sigma &amp; = &amp; \sigma_0 [1+(k''z)^2/\sigma_0^2]\nonumber &#10;\end{eqnarray}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11"/>
  <p:tag name="PICTUREFILESIZE" val="270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17.7353"/>
  <p:tag name="OUTPUTTYPE" val="PNG"/>
  <p:tag name="IGUANATEXVERSION" val="160"/>
  <p:tag name="LATEXADDIN" val="\documentclass{article}&#10;\usepackage{amsmath}&#10;\pagestyle{empty}&#10;\begin{document}&#10;\noindent&#10;$\omega_1 $&#10;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1}{q} = \frac{1}{R} - \frac{i}{\rho}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49"/>
  <p:tag name="PICTUREFILESIZE" val="1046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1}{p} = \frac{1}{R} - \frac{i}{\sigma}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1"/>
  <p:tag name="PICTUREFILESIZE" val="108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tilde{\cal E} = {\cal E}_0 e^{-i \left [ Q + \frac{1}{2 p}(t^2) \right ]}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3"/>
  <p:tag name="PICTUREFILESIZE" val="1035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tilde{\cal E} ={\cal E}_0 e^{-i \left [ P + \frac{k}{2q}(x^2+y^2) \right ]}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8"/>
  <p:tag name="PICTUREFILESIZE" val="1223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+ \frac{i}{2k} \left ( \frac{\partial ^2 \tilde{\cal E}}{\partial x^2}&#10;+  \frac{\partial ^2 \tilde{\cal E}}{\partial y^2} \right ) = 0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24"/>
  <p:tag name="PICTUREFILESIZE" val="3411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frac{\partial \tilde{\cal E}}{\partial z} - \frac{ik''}{2} \left ( \frac{\partial ^2 \tilde{\cal E}}{\partial t^2}&#10; \right ) = 0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8"/>
  <p:tag name="PICTUREFILESIZE" val="2689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7.1616"/>
  <p:tag name="ORIGINALWIDTH" val="4290.213"/>
  <p:tag name="OUTPUTTYPE" val="PNG"/>
  <p:tag name="IGUANATEXVERSION" val="160"/>
  <p:tag name="LATEXADDIN" val="\documentclass{article}&#10;\usepackage{amsmath}&#10;\pagestyle{empty}&#10;\begin{document}&#10;The effect of GVD is to create a pulse broadening and a down-chirp, with&#10;the change of the second derivative of the phase versus time equal to:&#10;$$&#10;\Delta\left( \frac{\partial^2}{\partial t^2}\varphi(t)\right)=&#10;\frac{4 k''_{\ell}}{\tau^4_{G0}}\Delta z&#10;$$&#10;&#10;&#10;&#10;\end{document}"/>
  <p:tag name="IGUANATEXSIZE" val="20"/>
  <p:tag name="IGUANATEXCURSOR" val="33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7.9302"/>
  <p:tag name="ORIGINALWIDTH" val="3063.367"/>
  <p:tag name="OUTPUTTYPE" val="PNG"/>
  <p:tag name="IGUANATEXVERSION" val="160"/>
  <p:tag name="LATEXADDIN" val="\documentclass{article}&#10;\usepackage{amsmath}&#10;\pagestyle{empty}&#10;\begin{document}&#10; The chirp induced by self-phase modulation&#10;is:&#10;$$&#10;\Delta\left( \frac{\partial^2}{\partial t^2}\varphi(t)\right)=&#10;-\frac{2\pi}{\lambda_{\ell}}{\bar n}_2\frac{\partial^2 I}{\partial t^2}\Delta z \approx &#10;\frac{8 \pi I_0 \ell_k}{\lambda \tau_{G0}^2}&#10;$$&#10;&#10;&#10;&#10;\end{document}"/>
  <p:tag name="IGUANATEXSIZE" val="20"/>
  <p:tag name="IGUANATEXCURSOR" val="2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4.4056"/>
  <p:tag name="ORIGINALWIDTH" val="4290.964"/>
  <p:tag name="OUTPUTTYPE" val="PNG"/>
  <p:tag name="IGUANATEXVERSION" val="160"/>
  <p:tag name="LATEXADDIN" val="\documentclass{article}&#10;\usepackage{amsmath}&#10;\pagestyle{empty}&#10;\begin{document}&#10;Equating both relations for the chirp in the pulse center, we find as condition&#10;for the pulse parameters:&#10;$$&#10;I_{0}\tau^2_{G0}= \frac{\lambda_{\ell}k_{\ell}''}{2\pi{\bar n}_2}&#10;$$&#10;where $I_{0}$ is the peak intensity.&#10;&#10;&#10;&#10;\end{document}"/>
  <p:tag name="IGUANATEXSIZE" val="20"/>
  <p:tag name="IGUANATEXCURSOR" val="26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2.3922"/>
  <p:tag name="ORIGINALWIDTH" val="2512.936"/>
  <p:tag name="OUTPUTTYPE" val="PNG"/>
  <p:tag name="IGUANATEXVERSION" val="160"/>
  <p:tag name="LATEXADDIN" val="\documentclass{article}&#10;\usepackage{amsmath}&#10;\pagestyle{empty}&#10;\begin{document}&#10;From&#10;$$&#10;I_{0}\tau^2_{G0}= \frac{\lambda_{\ell}k_{\ell}''}{2\pi{\bar n}_2}&#10;$$&#10;we get:&#10;$$\tau_{G0}^2 = \frac{\lambda_{\ell}k_{\ell}''}{2\pi{\bar n}_2 I_0}&#10;$$&#10;&#10;&#10;\end{document}"/>
  <p:tag name="IGUANATEXSIZE" val="20"/>
  <p:tag name="IGUANATEXCURSOR" val="23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20.7349"/>
  <p:tag name="OUTPUTTYPE" val="PNG"/>
  <p:tag name="IGUANATEXVERSION" val="160"/>
  <p:tag name="LATEXADDIN" val="\documentclass{article}&#10;\usepackage{amsmath}&#10;\pagestyle{empty}&#10;\begin{document}&#10;\noindent&#10;$\omega_2 $&#10;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n = n_0 + n_2 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509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8"/>
  <p:tag name="PICTUREFILESIZE" val="310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e^{i\varphi(t)}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88"/>
  <p:tag name="PICTUREFILESIZE" val="688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n(t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8"/>
  <p:tag name="PICTUREFILESIZE" val="27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varphi(t) = - \frac{\omega_\ell n(t)}{c}&#10;\Delta z = - k(t)\Delta z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98"/>
  <p:tag name="PICTUREFILESIZE" val="1700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8"/>
  <p:tag name="PICTUREFILESIZE" val="310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[1 - ik(t)\Delta z]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66"/>
  <p:tag name="PICTUREFILESIZE" val="88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frac{\partial}{\partial z}\tilde{\cal E}&#10;- i \frac{k_\ell ''}{2} \frac{\partial^2}{\partial t^2}\tilde{\cal E}&#10;+ i \frac{n_2 \omega_\ell}{c} \left |\tilde{\cal E}&#10;\right |^2 \tilde{\cal E} = 0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20"/>
  <p:tag name="PICTUREFILESIZE" val="2584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\Omega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8"/>
  <p:tag name="PICTUREFILESIZE" val="370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\Omega)e^{i\phi(\Omega)}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06"/>
  <p:tag name="PICTUREFILESIZE" val="82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20.7349"/>
  <p:tag name="OUTPUTTYPE" val="PNG"/>
  <p:tag name="IGUANATEXVERSION" val="160"/>
  <p:tag name="LATEXADDIN" val="\documentclass{article}&#10;\usepackage{amsmath}&#10;\pagestyle{empty}&#10;\begin{document}&#10;\noindent&#10;$\omega_2 $&#10;&#10;&#10;&#10;\end{document}"/>
  <p:tag name="IGUANATEXSIZE" val="20"/>
  <p:tag name="IGUANATEXCURSOR" val="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n(t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8"/>
  <p:tag name="PICTUREFILESIZE" val="27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phi(\Omega) = - \frac{\omega_\ell n(\Omega)}{c}&#10;\Delta z = - k(\Omega)\Delta z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28"/>
  <p:tag name="PICTUREFILESIZE" val="2013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\Omega)[1 - ik(\Omega)\Delta z]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87"/>
  <p:tag name="PICTUREFILESIZE" val="107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\Omega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8"/>
  <p:tag name="PICTUREFILESIZE" val="370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 \frac{n_2 \omega_\ell}{c} \left |\tilde{\cal E}&#10;\right |^2 =  \frac{\omega}{c} \bar{n}_2 I &#10;= \frac{\omega}{2c} \frac{n_2}{\eta_0} \left |\tilde{\cal E}&#10;\right |^2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85"/>
  <p:tag name="PICTUREFILESIZE" val="2003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k_\ell ''= \frac{\partial^2 k}{\partial \Omega^2}&#10;= \frac{\omega_\ell}{c}\frac{d^2 n}{d \Omega^2}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1745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 = {\cal E}_se^{-i \beta \chi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4"/>
  <p:tag name="PICTUREFILESIZE" val="643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2 \beta {\cal E}_s&#10;= -  \frac{\partial^2 {\cal E}_s}{\partial (t/t_c)^2}&#10;+   \left |{\cal E}_s&#10;\right |^2 {\cal E}_s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4"/>
  <p:tag name="PICTUREFILESIZE" val="1987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2 i\frac{\partial \tilde{\cal E}}{\partial \chi}&#10;= -  \frac{\partial^2 \tilde{\cal E}}{\partial (t/t_c)^2}&#10;+   \left |\tilde{\cal E}&#10;\right |^2 \tilde{\cal E}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3"/>
  <p:tag name="PICTUREFILESIZE" val="2159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 \chi = \frac{\omega}{c}z&#10;\end{displaymath}&#10;\end{document}&#10;&#10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70"/>
  <p:tag name="PICTUREFILESIZE" val="44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792.6509"/>
  <p:tag name="OUTPUTTYPE" val="PNG"/>
  <p:tag name="IGUANATEXVERSION" val="160"/>
  <p:tag name="LATEXADDIN" val="\documentclass{article}&#10;\usepackage{amsmath}&#10;\pagestyle{empty}&#10;\begin{document}&#10;\noindent&#10;Third order:\\&#10;$2\omega_3  \rightarrow \omega_1 + \omega_2$&#10;&#10;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t_c = \sqrt{\frac{d^2 n}{d \Omega^2}}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6"/>
  <p:tag name="PICTUREFILESIZE" val="925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_0 = \sqrt{\frac{\eta_0}{n_2}} 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97"/>
  <p:tag name="PICTUREFILESIZE" val="763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frac{\partial}{\partial z}\tilde{\cal E}&#10;- i \frac{k_\ell ''}{2} \frac{\partial^2}{\partial t^2}\tilde{\cal E}&#10;+ i \frac{n_2 \omega_\ell}{c} \left |\tilde{\cal E}&#10;\right |^2 \tilde{\cal E} = 0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20"/>
  <p:tag name="PICTUREFILESIZE" val="2584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 \frac{a \tau_G^2}{4(1 + a^2)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0"/>
  <p:tag name="PICTUREFILESIZE" val="1070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e^{-ik_{av}(\Omega)P}&#10;\end{displaymath}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98"/>
  <p:tag name="PICTUREFILESIZE" val="592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- \frac{k''_{av} P}{2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18"/>
  <p:tag name="PICTUREFILESIZE" val="759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{G0}^2 =&#10;= \frac{\lambda |k''_{av}|}{2 \pi n_2 I_0} \frac{P}{\ell_{Kerr}}.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13"/>
  <p:tag name="PICTUREFILESIZE" val="1710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k^2 = - \frac{k''_{av} P}{2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18"/>
  <p:tag name="PICTUREFILESIZE" val="759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tau_q = (q + 1)\tau_{RT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55"/>
  <p:tag name="PICTUREFILESIZE" val="656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Delta  \varphi(t) =&#10;- \left . k_{NL} \cdot \ell_{Kerr} \right |_{(t=0)} =&#10;-\frac{2\pi n_2}{\lambda} \ell_{Kerr}  I&#10;\approx \frac{4 \pi n_2 I_0 \ell_{Kerr}}{\lambda } \frac{t^2}{\tau_{G0}^2}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617"/>
  <p:tag name="PICTUREFILESIZE" val="397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1502</Words>
  <Application>Microsoft Office PowerPoint</Application>
  <PresentationFormat>Widescreen</PresentationFormat>
  <Paragraphs>468</Paragraphs>
  <Slides>51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ＭＳ Ｐゴシック</vt:lpstr>
      <vt:lpstr>Arial</vt:lpstr>
      <vt:lpstr>Arial Unicode MS</vt:lpstr>
      <vt:lpstr>Calibri</vt:lpstr>
      <vt:lpstr>SubScript VNI</vt:lpstr>
      <vt:lpstr>Symbol</vt:lpstr>
      <vt:lpstr>Times New Roman</vt:lpstr>
      <vt:lpstr>Wingdings</vt:lpstr>
      <vt:lpstr>Office Theme</vt:lpstr>
      <vt:lpstr>Acrobat Document</vt:lpstr>
      <vt:lpstr>Equation</vt:lpstr>
      <vt:lpstr>Document</vt:lpstr>
      <vt:lpstr>Photo Editor Photo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jcdiel</dc:creator>
  <cp:lastModifiedBy>jcdiel</cp:lastModifiedBy>
  <cp:revision>39</cp:revision>
  <dcterms:created xsi:type="dcterms:W3CDTF">2025-03-01T18:13:33Z</dcterms:created>
  <dcterms:modified xsi:type="dcterms:W3CDTF">2025-03-20T17:27:52Z</dcterms:modified>
</cp:coreProperties>
</file>