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8" r:id="rId11"/>
    <p:sldId id="279" r:id="rId12"/>
    <p:sldId id="280" r:id="rId13"/>
    <p:sldId id="265" r:id="rId14"/>
    <p:sldId id="269" r:id="rId15"/>
    <p:sldId id="266" r:id="rId16"/>
    <p:sldId id="270" r:id="rId17"/>
    <p:sldId id="271" r:id="rId18"/>
    <p:sldId id="281" r:id="rId19"/>
    <p:sldId id="282" r:id="rId20"/>
    <p:sldId id="283" r:id="rId21"/>
    <p:sldId id="274" r:id="rId22"/>
    <p:sldId id="275" r:id="rId23"/>
    <p:sldId id="276" r:id="rId24"/>
    <p:sldId id="272" r:id="rId25"/>
    <p:sldId id="278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58"/>
      </p:cViewPr>
      <p:guideLst>
        <p:guide orient="horz" pos="19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5C91-1AEF-47BA-9670-CFD09DAAF92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948D-C6A5-4DF2-B8B2-08678CA6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5C91-1AEF-47BA-9670-CFD09DAAF92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948D-C6A5-4DF2-B8B2-08678CA6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0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5C91-1AEF-47BA-9670-CFD09DAAF92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948D-C6A5-4DF2-B8B2-08678CA6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4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5C91-1AEF-47BA-9670-CFD09DAAF92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948D-C6A5-4DF2-B8B2-08678CA6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1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5C91-1AEF-47BA-9670-CFD09DAAF92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948D-C6A5-4DF2-B8B2-08678CA6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5C91-1AEF-47BA-9670-CFD09DAAF92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948D-C6A5-4DF2-B8B2-08678CA6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0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5C91-1AEF-47BA-9670-CFD09DAAF92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948D-C6A5-4DF2-B8B2-08678CA6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5C91-1AEF-47BA-9670-CFD09DAAF92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948D-C6A5-4DF2-B8B2-08678CA6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5C91-1AEF-47BA-9670-CFD09DAAF92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948D-C6A5-4DF2-B8B2-08678CA6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7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5C91-1AEF-47BA-9670-CFD09DAAF92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948D-C6A5-4DF2-B8B2-08678CA6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5C91-1AEF-47BA-9670-CFD09DAAF92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948D-C6A5-4DF2-B8B2-08678CA6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7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35C91-1AEF-47BA-9670-CFD09DAAF92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1948D-C6A5-4DF2-B8B2-08678CA6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9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7.xml"/><Relationship Id="rId7" Type="http://schemas.openxmlformats.org/officeDocument/2006/relationships/image" Target="../media/image3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8.xml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43.xml"/><Relationship Id="rId7" Type="http://schemas.openxmlformats.org/officeDocument/2006/relationships/image" Target="../media/image39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3.png"/><Relationship Id="rId5" Type="http://schemas.openxmlformats.org/officeDocument/2006/relationships/tags" Target="../tags/tag45.xml"/><Relationship Id="rId10" Type="http://schemas.openxmlformats.org/officeDocument/2006/relationships/image" Target="../media/image42.png"/><Relationship Id="rId4" Type="http://schemas.openxmlformats.org/officeDocument/2006/relationships/tags" Target="../tags/tag44.xml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48.xml"/><Relationship Id="rId7" Type="http://schemas.openxmlformats.org/officeDocument/2006/relationships/image" Target="../media/image45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49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48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56.xml"/><Relationship Id="rId7" Type="http://schemas.openxmlformats.org/officeDocument/2006/relationships/image" Target="../media/image51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4.png"/><Relationship Id="rId4" Type="http://schemas.openxmlformats.org/officeDocument/2006/relationships/tags" Target="../tags/tag57.xml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60.xml"/><Relationship Id="rId7" Type="http://schemas.openxmlformats.org/officeDocument/2006/relationships/image" Target="../media/image55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1.xml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66.xml"/><Relationship Id="rId7" Type="http://schemas.openxmlformats.org/officeDocument/2006/relationships/image" Target="../media/image54.png"/><Relationship Id="rId12" Type="http://schemas.openxmlformats.org/officeDocument/2006/relationships/image" Target="../media/image53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2.png"/><Relationship Id="rId5" Type="http://schemas.openxmlformats.org/officeDocument/2006/relationships/tags" Target="../tags/tag68.xml"/><Relationship Id="rId10" Type="http://schemas.openxmlformats.org/officeDocument/2006/relationships/image" Target="../media/image61.png"/><Relationship Id="rId4" Type="http://schemas.openxmlformats.org/officeDocument/2006/relationships/tags" Target="../tags/tag67.xml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62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49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6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4.png"/><Relationship Id="rId5" Type="http://schemas.openxmlformats.org/officeDocument/2006/relationships/tags" Target="../tags/tag14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13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9.xml"/><Relationship Id="rId7" Type="http://schemas.openxmlformats.org/officeDocument/2006/relationships/image" Target="../media/image1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image" Target="../media/image16.png"/><Relationship Id="rId26" Type="http://schemas.openxmlformats.org/officeDocument/2006/relationships/image" Target="../media/image28.png"/><Relationship Id="rId3" Type="http://schemas.openxmlformats.org/officeDocument/2006/relationships/tags" Target="../tags/tag23.xml"/><Relationship Id="rId21" Type="http://schemas.openxmlformats.org/officeDocument/2006/relationships/image" Target="../media/image23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21.png"/><Relationship Id="rId25" Type="http://schemas.openxmlformats.org/officeDocument/2006/relationships/image" Target="../media/image27.png"/><Relationship Id="rId2" Type="http://schemas.openxmlformats.org/officeDocument/2006/relationships/tags" Target="../tags/tag22.xml"/><Relationship Id="rId16" Type="http://schemas.openxmlformats.org/officeDocument/2006/relationships/image" Target="../media/image17.png"/><Relationship Id="rId20" Type="http://schemas.openxmlformats.org/officeDocument/2006/relationships/image" Target="../media/image22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26.png"/><Relationship Id="rId5" Type="http://schemas.openxmlformats.org/officeDocument/2006/relationships/tags" Target="../tags/tag25.xml"/><Relationship Id="rId15" Type="http://schemas.openxmlformats.org/officeDocument/2006/relationships/image" Target="../media/image12.png"/><Relationship Id="rId23" Type="http://schemas.openxmlformats.org/officeDocument/2006/relationships/image" Target="../media/image25.png"/><Relationship Id="rId10" Type="http://schemas.openxmlformats.org/officeDocument/2006/relationships/tags" Target="../tags/tag30.xml"/><Relationship Id="rId19" Type="http://schemas.openxmlformats.org/officeDocument/2006/relationships/image" Target="../media/image15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\section*{Solitons in time}&#10;Solitons can be defined as a mathematical steady state solution of a propagation&#10;equation.  A more restrictive definition is that it should be solution of the nonlinear Schr\&quot;odinger equation.  The stability of the solution of the nonlinear Schr\&quot;odinger equation&#10;depends on the dimensionality of the problem addressed.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320675"/>
            <a:ext cx="8716190" cy="1770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7656" y="2225474"/>
            <a:ext cx="802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Pulse compression by propagation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59716"/>
            <a:ext cx="8576351" cy="40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350109" y="540228"/>
            <a:ext cx="337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Stability of solitons</a:t>
            </a:r>
            <a:endParaRPr lang="en-US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41215"/>
              </p:ext>
            </p:extLst>
          </p:nvPr>
        </p:nvGraphicFramePr>
        <p:xfrm>
          <a:off x="2736474" y="1067821"/>
          <a:ext cx="6719051" cy="5456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2956382" imgH="2400300" progId="Acrobat.Document.DC">
                  <p:embed/>
                </p:oleObj>
              </mc:Choice>
              <mc:Fallback>
                <p:oleObj name="Acrobat Document" r:id="rId3" imgW="2956382" imgH="24003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6474" y="1067821"/>
                        <a:ext cx="6719051" cy="5456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1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798948"/>
              </p:ext>
            </p:extLst>
          </p:nvPr>
        </p:nvGraphicFramePr>
        <p:xfrm>
          <a:off x="3319889" y="308679"/>
          <a:ext cx="5552221" cy="6192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2902880" imgH="3238395" progId="Acrobat.Document.DC">
                  <p:embed/>
                </p:oleObj>
              </mc:Choice>
              <mc:Fallback>
                <p:oleObj name="Acrobat Document" r:id="rId3" imgW="2902880" imgH="323839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9889" y="308679"/>
                        <a:ext cx="5552221" cy="6192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85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569" y="791852"/>
            <a:ext cx="3518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 of lengthy calculations…</a:t>
            </a:r>
          </a:p>
          <a:p>
            <a:endParaRPr lang="en-US" dirty="0"/>
          </a:p>
        </p:txBody>
      </p:sp>
      <p:pic>
        <p:nvPicPr>
          <p:cNvPr id="3" name="Picture 2" descr="\documentclass{article}&#10;\usepackage{amsmath}&#10;\pagestyle{empty}&#10;\begin{document}&#10;A phase perturbation will have no other effect than to modify the soliton&#10;phase by $\delta \varphi \Delta z$&#10;without affecting any other parameter, such as the soliton shape, position, energy, phase, or frequency.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98" y="1438183"/>
            <a:ext cx="7844571" cy="755657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Soliton position perturbation: an additional change in position: the&#10;leading edge is depleted, the trailing edge enhanced, implying a delay of the soliton.&#10;Similarly to the phase perturbation, no other parameter of the soliton is affected.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26" y="2388898"/>
            <a:ext cx="8717716" cy="836572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A perturbation causing an increase in photon number leads to a&#10;depletion of the leading and trailing edges, while the number of photons is increased in the center, implying a pulse compression.&#10;The soliton is a stable entity for the total number of photons.  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26" y="3420528"/>
            <a:ext cx="8717714" cy="1139809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A change in frequency should result in a change in position, since the group velocity is&#10;frequency dependent.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63" y="4896428"/>
            <a:ext cx="8714666" cy="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199" y="623455"/>
            <a:ext cx="322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QUANTUM SOLITONS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05789" y="1461655"/>
            <a:ext cx="10477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soliton is invariant as it propagates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quantum soliton undergoes phase diffusion and wave-packet spreading.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spreading is basically due to the Kerr effect,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used for squeezing the photon number.</a:t>
            </a:r>
          </a:p>
        </p:txBody>
      </p:sp>
      <p:pic>
        <p:nvPicPr>
          <p:cNvPr id="4" name="Picture 3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&#10;For interaction lengths much shorter than the dispersion length&#10; and for an instantaneous nonlinearity, the wave&#10;equation&#10;simplifies to&#10;$$&#10;\frac{\partial}{\partial z} \Eca(z,t) = -i\frac{3&#10;\omega_\ell^2\chi^{(3)}} {8c^2k_\ell} |\Eca^2| \Eca =&#10;-i \frac{n_2}{n_0} k_\ell \Eca^* \Eca \Eca $$&#10; This equation is equivalent to&#10;the normalized nonlinear schroedinger&#10;equation with the dispersion term neglected.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7" y="2605986"/>
            <a:ext cx="7848685" cy="2002286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Corresponding Heisenberg equation of motion for the creation/annihilation&#10;operators:&#10;$$&#10;\frac{\partial}{\partial z} \Ani(t) =&#10;-i K \Acr(t) \Ani (t)  \Ani (t) $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6" y="4829273"/>
            <a:ext cx="7844572" cy="9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 Heisenberg equation of motion for the creation/annihilation&#10;operators:&#10;$$&#10;\frac{\partial}{\partial z} \Ani(t) =&#10;-i K \Acr(t) \Ani (t)  \Ani (t) $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26" y="294980"/>
            <a:ext cx="7005258" cy="951772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The equation of motion conserves the photon number leaving the operator&#10;$\Acr(t) \Ani (t) $ independent of $z$. Integrating&#10;from $z=0$ to $z=L$ yields:$$&#10;\Ani(L,t) = e^{-iK \Acr(0,t) \Ani (0,t) L}\Ani(0,t)&#10;$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13" y="1465475"/>
            <a:ext cx="7843201" cy="1043658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Approximation that the change is small:&#10;$&#10;\Ani(L,t) = A_0(L,t) + \Delta \Ani(L,t)&#10;$&#10;where $A_0(L,t)$ is the classical phase shifted field:&#10;$&#10; A_0(L,t) =  e^{-iK |A(0,t)|^2  L}A(0,t)&#10;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47" y="2562528"/>
            <a:ext cx="7840458" cy="577372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Substituting &#10;\begin{align}&#10; A_0(L,t) + \Delta \Ani(L,t) &amp; = e^{-i K L [A^*_0 + \Delta \Acr_0]&#10;[ A_0 + \Delta \Ani_0]} \times [ A_0 + \Delta \Ani_0]&#10;  \nonumber \\&#10; &amp; \approx  e^{-i K L [| A_0|^2 + \Delta \Acr_0 A_0&#10; + \Delta \Ani_0 A^*_0]} \times [A_0 + \Delta \Ani_0] \nonumber \\&#10; &amp; \approx  e^{-i K L | A_0|^2} \left [A_0 - i K L | A_0|^2 \Delta \Ani_0 + \Delta \Ani_0&#10;  - i K L  A_0^2 \Delta \Acr_0  - iKL A_0 \Delta \Acr_0 \Delta \Ani_0 - i KL A^*_0 \Delta \Ani_0^2 \right ]. \nonumber&#10;\end{align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89" y="3299328"/>
            <a:ext cx="9583296" cy="1470635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Equating the first order terms:&#10;\begin{align}&#10; \Delta \Ani(L,t)&amp; \approx  e^{-i K L | A_0|^2} \left \{ \left [ 1 -&#10; i K L | A_0|^2\right ] \Delta \Ani_0 - i K L  A_0^2 \Delta \Acr_0 \right \}&#10; \nonumber \\&#10;&amp; =e^{-i K L | A_0|^2} \left [\mu  \Delta \Ani_0 - \nu \Delta \Acr_0 \right ],&#10; \nonumber&#10;\end{align}&#10;which we recognize as the Bogoliubov transformation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52" y="4769963"/>
            <a:ext cx="5948578" cy="15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Equating the first order terms:&#10;\begin{align}&#10; \Delta \Ani(L,t)&amp; \approx  e^{-i K L | A_0|^2} \left \{ \left [ 1 -&#10; i K L | A_0|^2\right ] \Delta \Ani_0 - i K L  A_0^2 \Delta \Acr_0 \right \}&#10; \nonumber \\&#10;&amp; =e^{-i K L | A_0|^2} \left [\mu  \Delta \Ani_0 - \nu \Delta \Acr_0 \right ],&#10; \nonumber&#10;\end{align}&#10;which we recognize as the Bogoliubov transformation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87" y="282804"/>
            <a:ext cx="5948578" cy="1566161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&#10;Notation:&#10;$\Delta \Ani_0$ for $\Delta \Ani(0,t)$ and $\Delta \Acr_0$ for $\Delta \Acr(0,t)$;&#10;and for the coherent fields the notation $A_0$ for $A_0(0,t)$ and $A^*_0$ for $ A^*(0,t)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36" y="2188590"/>
            <a:ext cx="6739913" cy="476453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\begin{align}&#10;\mu &amp; = 1 -&#10; i K L | A_0|^2 \Delta \Ani_0 = 1 - i \Phi \nonumber \\&#10;\nu &amp; = i K L  A_0^2 \Delta \Acr_0 = - i \Phi e^{2 \arg[ A_0]}.&#10;\nonumber&#10;\end{align}&#10;The transformation satisfies indeed the relation $|\mu|^2 - |\nu|^2 = 1$.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9" y="3777666"/>
            <a:ext cx="5383676" cy="1003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77" y="3165414"/>
            <a:ext cx="2720576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46" y="2665794"/>
            <a:ext cx="2720576" cy="2469094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Let us assume we start with a coherent state of zero phase $\arg[A_0(0,t) = 0$,&#10;as indicated by the blue arrow,  After a distance $L$,&#10;the state has rotated by an angle $\Phi$ (dashed arrow), as can be seen by equating the zero-order terms.  The initial circular uncertainty changes into an ellipse, that remains between&#10;the concentric circles drawn from the extrema of the uncertainty circle.  This is understandable,&#10;since the Kerr effect affects only the phase and not the amplitude of the field.&#10;Because the Bogoliubov transformation is unitary, the area of the ellipse remains equal to the&#10;area of the initial uncertainty circle.&#10;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78" y="3050933"/>
            <a:ext cx="6745811" cy="1831513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Equating the first order terms:&#10;\begin{align}&#10; \Delta \Ani(L,t)&amp; \approx  e^{-i K L | A_0|^2} \left \{ \left [ 1 -&#10; i K L | A_0|^2\right ] \Delta \Ani_0 - i K L  A_0^2 \Delta \Acr_0 \right \}&#10; \nonumber \\&#10;&amp; =e^{-i K L | A_0|^2} \left [\mu  \Delta \Ani_0 - \nu \Delta \Acr_0 \right ],&#10; \nonumber&#10;\end{align}&#10;which we recognize as the Bogoliubov transformation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87" y="282804"/>
            <a:ext cx="5948578" cy="15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$$&#10;i\frac{\partial u}{\partial z}&#10;=   \frac{1}{2}\frac{\partial^2 u}{\partial t^2}&#10;+   \left | u \right |^2 u&#10;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01" y="1298741"/>
            <a:ext cx="1941922" cy="470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199" y="623455"/>
            <a:ext cx="322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QUANTUM SOLITONS</a:t>
            </a:r>
            <a:endParaRPr lang="en-US" b="1" dirty="0"/>
          </a:p>
        </p:txBody>
      </p:sp>
      <p:pic>
        <p:nvPicPr>
          <p:cNvPr id="8" name="Picture 7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&#10;For some theoricians, this is niot sufficiently ``Sch\&quot;odinger'' like, and they replace the equation by:&#10;$$i\frac{\partial \Ani}{\partial t}&#10;=   \frac{1}{2}\frac{\partial^2 \Ani}{\partial z^2}&#10;+   \Acr \Ani \Ani.$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0" y="3419449"/>
            <a:ext cx="6766166" cy="1085712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$i\frac{\partial \Ani}{\partial z}&#10;=   \frac{1}{2}\frac{\partial^2 \Ani}{\partial t^2}&#10;+   \Acr \Ani \Ani.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2318083"/>
            <a:ext cx="2505938" cy="3779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0969" y="5241303"/>
            <a:ext cx="902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object!  This is totally unphysical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11604" y="6061435"/>
            <a:ext cx="200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43943" y="6064054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33CC"/>
                </a:solidFill>
              </a:rPr>
              <a:t>“Running space coordinate”</a:t>
            </a:r>
          </a:p>
        </p:txBody>
      </p:sp>
    </p:spTree>
    <p:extLst>
      <p:ext uri="{BB962C8B-B14F-4D97-AF65-F5344CB8AC3E}">
        <p14:creationId xmlns:p14="http://schemas.microsoft.com/office/powerpoint/2010/main" val="8724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75422" y="133350"/>
            <a:ext cx="465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0033CC"/>
                </a:solidFill>
              </a:rPr>
              <a:t>What the retarded frame of reference means  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3751672" y="79692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H="1">
            <a:off x="2957922" y="1574800"/>
            <a:ext cx="782638" cy="728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746910" y="1552575"/>
            <a:ext cx="2417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719922" y="1554163"/>
            <a:ext cx="1198563" cy="833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203985" y="2073275"/>
            <a:ext cx="324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rot="21464221">
            <a:off x="3723097" y="1150938"/>
            <a:ext cx="1171575" cy="401637"/>
          </a:xfrm>
          <a:custGeom>
            <a:avLst/>
            <a:gdLst>
              <a:gd name="T0" fmla="*/ 0 w 540"/>
              <a:gd name="T1" fmla="*/ 175 h 185"/>
              <a:gd name="T2" fmla="*/ 58 w 540"/>
              <a:gd name="T3" fmla="*/ 153 h 185"/>
              <a:gd name="T4" fmla="*/ 127 w 540"/>
              <a:gd name="T5" fmla="*/ 16 h 185"/>
              <a:gd name="T6" fmla="*/ 168 w 540"/>
              <a:gd name="T7" fmla="*/ 55 h 185"/>
              <a:gd name="T8" fmla="*/ 198 w 540"/>
              <a:gd name="T9" fmla="*/ 135 h 185"/>
              <a:gd name="T10" fmla="*/ 285 w 540"/>
              <a:gd name="T11" fmla="*/ 177 h 185"/>
              <a:gd name="T12" fmla="*/ 540 w 540"/>
              <a:gd name="T13" fmla="*/ 184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0" h="185">
                <a:moveTo>
                  <a:pt x="0" y="175"/>
                </a:moveTo>
                <a:cubicBezTo>
                  <a:pt x="18" y="177"/>
                  <a:pt x="37" y="180"/>
                  <a:pt x="58" y="153"/>
                </a:cubicBezTo>
                <a:cubicBezTo>
                  <a:pt x="79" y="126"/>
                  <a:pt x="109" y="32"/>
                  <a:pt x="127" y="16"/>
                </a:cubicBezTo>
                <a:cubicBezTo>
                  <a:pt x="145" y="0"/>
                  <a:pt x="156" y="35"/>
                  <a:pt x="168" y="55"/>
                </a:cubicBezTo>
                <a:cubicBezTo>
                  <a:pt x="180" y="75"/>
                  <a:pt x="179" y="115"/>
                  <a:pt x="198" y="135"/>
                </a:cubicBezTo>
                <a:cubicBezTo>
                  <a:pt x="217" y="155"/>
                  <a:pt x="228" y="169"/>
                  <a:pt x="285" y="177"/>
                </a:cubicBezTo>
                <a:cubicBezTo>
                  <a:pt x="342" y="185"/>
                  <a:pt x="441" y="184"/>
                  <a:pt x="540" y="184"/>
                </a:cubicBez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985285" y="1555750"/>
            <a:ext cx="24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t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961097" y="2168525"/>
            <a:ext cx="274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z</a:t>
            </a:r>
          </a:p>
        </p:txBody>
      </p:sp>
      <p:pic>
        <p:nvPicPr>
          <p:cNvPr id="11" name="Picture 1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10" y="736600"/>
            <a:ext cx="1778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342097" y="1347788"/>
            <a:ext cx="479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t=0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789647" y="1839913"/>
            <a:ext cx="479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t=0</a:t>
            </a:r>
          </a:p>
        </p:txBody>
      </p:sp>
      <p:pic>
        <p:nvPicPr>
          <p:cNvPr id="14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22" y="2238375"/>
            <a:ext cx="7874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27"/>
          <p:cNvSpPr>
            <a:spLocks noChangeShapeType="1"/>
          </p:cNvSpPr>
          <p:nvPr/>
        </p:nvSpPr>
        <p:spPr bwMode="auto">
          <a:xfrm flipV="1">
            <a:off x="4472397" y="1082675"/>
            <a:ext cx="0" cy="9969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 rot="5400000" flipV="1">
            <a:off x="5505066" y="1040606"/>
            <a:ext cx="0" cy="207168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6244047" y="2073275"/>
            <a:ext cx="309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3300"/>
                </a:solidFill>
              </a:rPr>
              <a:t>t’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961222" y="1785938"/>
            <a:ext cx="547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3300"/>
                </a:solidFill>
              </a:rPr>
              <a:t>t’=0</a:t>
            </a:r>
          </a:p>
        </p:txBody>
      </p:sp>
      <p:pic>
        <p:nvPicPr>
          <p:cNvPr id="19" name="Picture 31" descr="cow-watching-TG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2" y="3275013"/>
            <a:ext cx="52959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2" descr="CEO-in-TG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63" y="3298825"/>
            <a:ext cx="2163762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6478997" y="660400"/>
            <a:ext cx="2127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 the laboratory frame:</a:t>
            </a:r>
          </a:p>
        </p:txBody>
      </p:sp>
      <p:pic>
        <p:nvPicPr>
          <p:cNvPr id="22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60" y="1062038"/>
            <a:ext cx="2646362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7023510" y="1771650"/>
            <a:ext cx="1957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 the retarded frame:</a:t>
            </a:r>
          </a:p>
        </p:txBody>
      </p:sp>
      <p:pic>
        <p:nvPicPr>
          <p:cNvPr id="2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97" y="2105025"/>
            <a:ext cx="15240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1335497" y="3587750"/>
            <a:ext cx="3178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observer in the laboratory frame</a:t>
            </a:r>
          </a:p>
        </p:txBody>
      </p:sp>
      <p:sp>
        <p:nvSpPr>
          <p:cNvPr id="26" name="Text Box 40"/>
          <p:cNvSpPr txBox="1">
            <a:spLocks noChangeArrowheads="1"/>
          </p:cNvSpPr>
          <p:nvPr/>
        </p:nvSpPr>
        <p:spPr bwMode="auto">
          <a:xfrm>
            <a:off x="1405347" y="3919538"/>
            <a:ext cx="3398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is the cow that watches the TGV go by.</a:t>
            </a: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1286285" y="4316413"/>
            <a:ext cx="336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There is no way she can tell what is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1132297" y="48101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1351372" y="4624388"/>
            <a:ext cx="2579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happening inside [(i.e. f(t,z)].</a:t>
            </a:r>
          </a:p>
        </p:txBody>
      </p:sp>
      <p:sp>
        <p:nvSpPr>
          <p:cNvPr id="30" name="Text Box 47"/>
          <p:cNvSpPr txBox="1">
            <a:spLocks noChangeArrowheads="1"/>
          </p:cNvSpPr>
          <p:nvPr/>
        </p:nvSpPr>
        <p:spPr bwMode="auto">
          <a:xfrm>
            <a:off x="1213260" y="5102225"/>
            <a:ext cx="3643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 that, she must be in the retarded frame</a:t>
            </a:r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1314860" y="5449888"/>
            <a:ext cx="2608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which means inside the TGV,</a:t>
            </a: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1464085" y="5775325"/>
            <a:ext cx="2001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or galloping next to it.</a:t>
            </a:r>
          </a:p>
        </p:txBody>
      </p:sp>
    </p:spTree>
    <p:extLst>
      <p:ext uri="{BB962C8B-B14F-4D97-AF65-F5344CB8AC3E}">
        <p14:creationId xmlns:p14="http://schemas.microsoft.com/office/powerpoint/2010/main" val="359935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093 L 0.08658 0.077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21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769592" y="1463020"/>
            <a:ext cx="173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0033CC"/>
                </a:solidFill>
              </a:rPr>
              <a:t>Retarded frame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182717" y="1463020"/>
            <a:ext cx="395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0033CC"/>
                </a:solidFill>
              </a:rPr>
              <a:t>HERESIE says the quantum physicist!</a:t>
            </a:r>
          </a:p>
        </p:txBody>
      </p:sp>
      <p:pic>
        <p:nvPicPr>
          <p:cNvPr id="4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67" y="2252008"/>
            <a:ext cx="2646362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42" y="3583920"/>
            <a:ext cx="15240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296517" y="3556933"/>
            <a:ext cx="1781175" cy="798512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4195042" y="3133070"/>
            <a:ext cx="0" cy="461963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42" y="2412345"/>
            <a:ext cx="1668462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357342" y="1907520"/>
            <a:ext cx="120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It should be: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93792" y="307592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Why?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578004" y="3377545"/>
            <a:ext cx="328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Because the Schroedinger equation is 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5050704" y="5547658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Arial" panose="020B0604020202020204" pitchFamily="34" charset="0"/>
              </a:rPr>
              <a:t> If it is not “</a:t>
            </a:r>
            <a:r>
              <a:rPr lang="en-US" altLang="en-US" sz="2400" b="1" i="1" u="sng">
                <a:cs typeface="Arial" panose="020B0604020202020204" pitchFamily="34" charset="0"/>
              </a:rPr>
              <a:t>quantum</a:t>
            </a:r>
            <a:r>
              <a:rPr lang="en-US" altLang="en-US">
                <a:cs typeface="Arial" panose="020B0604020202020204" pitchFamily="34" charset="0"/>
              </a:rPr>
              <a:t>”, forget it.</a:t>
            </a:r>
          </a:p>
        </p:txBody>
      </p:sp>
      <p:pic>
        <p:nvPicPr>
          <p:cNvPr id="13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79" y="3966508"/>
            <a:ext cx="19288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87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025" y="838200"/>
            <a:ext cx="102298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speed of light is highest in vacuum: $c = 299 792 458$ m/s\ix{Speed of light}.</a:t>
            </a:r>
          </a:p>
          <a:p>
            <a:r>
              <a:rPr lang="en-US" dirty="0" smtClean="0"/>
              <a:t> As it propagates through matter,</a:t>
            </a:r>
          </a:p>
          <a:p>
            <a:r>
              <a:rPr lang="en-US" dirty="0" smtClean="0"/>
              <a:t> it is slowed down by the interaction with atoms and molecules, resulting in a</a:t>
            </a:r>
          </a:p>
          <a:p>
            <a:r>
              <a:rPr lang="en-US" dirty="0" smtClean="0"/>
              <a:t> velocity $v = c/n$ where $n$ is the index of refraction.\ix{index of refraction}\ix{Wave velocity}.</a:t>
            </a:r>
          </a:p>
          <a:p>
            <a:r>
              <a:rPr lang="en-US" dirty="0" smtClean="0"/>
              <a:t> There are numerous mechanisms resulting in an intensity dependent wave velocity.</a:t>
            </a:r>
          </a:p>
          <a:p>
            <a:r>
              <a:rPr lang="en-US" dirty="0" smtClean="0"/>
              <a:t> The oldest one involves water waves, and relates to the fist observation of solitons.</a:t>
            </a:r>
          </a:p>
          <a:p>
            <a:r>
              <a:rPr lang="en-US" dirty="0" smtClean="0"/>
              <a:t>``Solitary propagation'' was discovered long before the mathematical equation even existed,</a:t>
            </a:r>
          </a:p>
          <a:p>
            <a:r>
              <a:rPr lang="en-US" dirty="0" smtClean="0"/>
              <a:t> by the engineer</a:t>
            </a:r>
          </a:p>
          <a:p>
            <a:r>
              <a:rPr lang="en-US" dirty="0" smtClean="0"/>
              <a:t> and shipbuilder John Scott Russell (1808-1882)~\cite{Russell1844} who named it ``{\</a:t>
            </a:r>
            <a:r>
              <a:rPr lang="en-US" dirty="0" err="1" smtClean="0"/>
              <a:t>em</a:t>
            </a:r>
            <a:r>
              <a:rPr lang="en-US" dirty="0" smtClean="0"/>
              <a:t> the wave of translation}''.</a:t>
            </a:r>
          </a:p>
          <a:p>
            <a:r>
              <a:rPr lang="en-US" dirty="0" smtClean="0"/>
              <a:t> In 1834  he was riding by the Grand Union Canal at Hermiston, Glasgow, and</a:t>
            </a:r>
          </a:p>
          <a:p>
            <a:r>
              <a:rPr lang="en-US" dirty="0" smtClean="0"/>
              <a:t>observed that when a canal boat stopped, its bow wave continued onward at a well-defined elevation of the water at constant speed.</a:t>
            </a:r>
          </a:p>
          <a:p>
            <a:r>
              <a:rPr lang="en-US" dirty="0" smtClean="0"/>
              <a:t>It was only in the 1960's that the name ``soliton'' was coined when the</a:t>
            </a:r>
          </a:p>
          <a:p>
            <a:r>
              <a:rPr lang="en-US" dirty="0" smtClean="0"/>
              <a:t>phenomenon was rediscovered by the American physicist Martin </a:t>
            </a:r>
            <a:r>
              <a:rPr lang="en-US" dirty="0" err="1" smtClean="0"/>
              <a:t>Kruskal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Details of the early history of the soliton can be found in a book by Robin K. </a:t>
            </a:r>
            <a:r>
              <a:rPr lang="en-US" dirty="0" err="1" smtClean="0"/>
              <a:t>Bullough</a:t>
            </a:r>
            <a:r>
              <a:rPr lang="en-US" dirty="0" smtClean="0"/>
              <a:t>~\cite{Bullough88}.</a:t>
            </a:r>
          </a:p>
          <a:p>
            <a:r>
              <a:rPr lang="en-US" dirty="0" smtClean="0"/>
              <a:t>The soliton took up so much importance in all areas of physics and laser optics</a:t>
            </a:r>
          </a:p>
          <a:p>
            <a:r>
              <a:rPr lang="en-US" dirty="0" smtClean="0"/>
              <a:t>that a recreation of the observation of John Russell was organized for the 150th anniversary</a:t>
            </a:r>
          </a:p>
          <a:p>
            <a:r>
              <a:rPr lang="en-US" dirty="0" smtClean="0"/>
              <a:t>of his observation.  It Failed at the first attempt!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06185" y="341232"/>
            <a:ext cx="173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0033CC"/>
                </a:solidFill>
              </a:rPr>
              <a:t>Retarded frame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238347" y="341232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0033CC"/>
                </a:solidFill>
              </a:rPr>
              <a:t>“Running space coordinate”</a:t>
            </a:r>
          </a:p>
        </p:txBody>
      </p:sp>
      <p:pic>
        <p:nvPicPr>
          <p:cNvPr id="4" name="Picture 1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97" y="707945"/>
            <a:ext cx="3729038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97" y="707945"/>
            <a:ext cx="3917950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9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92520" y="180975"/>
            <a:ext cx="173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Retarded frame</a:t>
            </a:r>
          </a:p>
        </p:txBody>
      </p:sp>
      <p:pic>
        <p:nvPicPr>
          <p:cNvPr id="3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32" y="714375"/>
            <a:ext cx="22304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95" y="1908175"/>
            <a:ext cx="15240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462370" y="1857375"/>
            <a:ext cx="1781175" cy="79851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257707" y="1404938"/>
            <a:ext cx="0" cy="46196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94532" y="18097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33CC"/>
                </a:solidFill>
              </a:rPr>
              <a:t>“Running space coordinate”</a:t>
            </a:r>
          </a:p>
        </p:txBody>
      </p:sp>
      <p:pic>
        <p:nvPicPr>
          <p:cNvPr id="8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82" y="712788"/>
            <a:ext cx="22891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9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70" y="1873250"/>
            <a:ext cx="3190875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472395" y="1831975"/>
            <a:ext cx="3470275" cy="798513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515382" y="1408113"/>
            <a:ext cx="0" cy="46196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5524532" y="2728913"/>
            <a:ext cx="5367338" cy="485775"/>
            <a:chOff x="2647" y="1690"/>
            <a:chExt cx="3381" cy="306"/>
          </a:xfrm>
        </p:grpSpPr>
        <p:pic>
          <p:nvPicPr>
            <p:cNvPr id="13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" y="1690"/>
              <a:ext cx="791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647" y="1721"/>
              <a:ext cx="5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Alleluia!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4105" y="1732"/>
              <a:ext cx="19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and the quantum physicist is happy</a:t>
              </a:r>
            </a:p>
          </p:txBody>
        </p: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489232" y="3460750"/>
            <a:ext cx="3089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The cow-watching-the-TGV-is-not.</a:t>
            </a:r>
          </a:p>
        </p:txBody>
      </p:sp>
      <p:pic>
        <p:nvPicPr>
          <p:cNvPr id="17" name="Picture 17" descr="cow-watching-TGV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57" y="3275013"/>
            <a:ext cx="52959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CEO-in-TGV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95" y="3298825"/>
            <a:ext cx="2163762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420970" y="3924300"/>
            <a:ext cx="311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What is the physical meaning of the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517807" y="4298950"/>
            <a:ext cx="2751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0033CC"/>
                </a:solidFill>
              </a:rPr>
              <a:t>“Running space coordinate”???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8723345" y="3502025"/>
            <a:ext cx="2271712" cy="1231900"/>
            <a:chOff x="4153" y="2206"/>
            <a:chExt cx="1431" cy="776"/>
          </a:xfrm>
        </p:grpSpPr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153" y="2206"/>
              <a:ext cx="1431" cy="776"/>
            </a:xfrm>
            <a:custGeom>
              <a:avLst/>
              <a:gdLst>
                <a:gd name="T0" fmla="*/ 521 w 1431"/>
                <a:gd name="T1" fmla="*/ 62 h 776"/>
                <a:gd name="T2" fmla="*/ 375 w 1431"/>
                <a:gd name="T3" fmla="*/ 105 h 776"/>
                <a:gd name="T4" fmla="*/ 120 w 1431"/>
                <a:gd name="T5" fmla="*/ 258 h 776"/>
                <a:gd name="T6" fmla="*/ 47 w 1431"/>
                <a:gd name="T7" fmla="*/ 594 h 776"/>
                <a:gd name="T8" fmla="*/ 404 w 1431"/>
                <a:gd name="T9" fmla="*/ 681 h 776"/>
                <a:gd name="T10" fmla="*/ 688 w 1431"/>
                <a:gd name="T11" fmla="*/ 645 h 776"/>
                <a:gd name="T12" fmla="*/ 739 w 1431"/>
                <a:gd name="T13" fmla="*/ 769 h 776"/>
                <a:gd name="T14" fmla="*/ 892 w 1431"/>
                <a:gd name="T15" fmla="*/ 601 h 776"/>
                <a:gd name="T16" fmla="*/ 1352 w 1431"/>
                <a:gd name="T17" fmla="*/ 463 h 776"/>
                <a:gd name="T18" fmla="*/ 1366 w 1431"/>
                <a:gd name="T19" fmla="*/ 98 h 776"/>
                <a:gd name="T20" fmla="*/ 1082 w 1431"/>
                <a:gd name="T21" fmla="*/ 11 h 776"/>
                <a:gd name="T22" fmla="*/ 681 w 1431"/>
                <a:gd name="T23" fmla="*/ 32 h 776"/>
                <a:gd name="T24" fmla="*/ 521 w 1431"/>
                <a:gd name="T25" fmla="*/ 62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1" h="776">
                  <a:moveTo>
                    <a:pt x="521" y="62"/>
                  </a:moveTo>
                  <a:cubicBezTo>
                    <a:pt x="470" y="74"/>
                    <a:pt x="442" y="72"/>
                    <a:pt x="375" y="105"/>
                  </a:cubicBezTo>
                  <a:cubicBezTo>
                    <a:pt x="308" y="138"/>
                    <a:pt x="175" y="176"/>
                    <a:pt x="120" y="258"/>
                  </a:cubicBezTo>
                  <a:cubicBezTo>
                    <a:pt x="65" y="340"/>
                    <a:pt x="0" y="524"/>
                    <a:pt x="47" y="594"/>
                  </a:cubicBezTo>
                  <a:cubicBezTo>
                    <a:pt x="94" y="664"/>
                    <a:pt x="297" y="673"/>
                    <a:pt x="404" y="681"/>
                  </a:cubicBezTo>
                  <a:cubicBezTo>
                    <a:pt x="511" y="689"/>
                    <a:pt x="632" y="630"/>
                    <a:pt x="688" y="645"/>
                  </a:cubicBezTo>
                  <a:cubicBezTo>
                    <a:pt x="744" y="660"/>
                    <a:pt x="705" y="776"/>
                    <a:pt x="739" y="769"/>
                  </a:cubicBezTo>
                  <a:cubicBezTo>
                    <a:pt x="773" y="762"/>
                    <a:pt x="790" y="652"/>
                    <a:pt x="892" y="601"/>
                  </a:cubicBezTo>
                  <a:cubicBezTo>
                    <a:pt x="994" y="550"/>
                    <a:pt x="1273" y="547"/>
                    <a:pt x="1352" y="463"/>
                  </a:cubicBezTo>
                  <a:cubicBezTo>
                    <a:pt x="1431" y="379"/>
                    <a:pt x="1411" y="173"/>
                    <a:pt x="1366" y="98"/>
                  </a:cubicBezTo>
                  <a:cubicBezTo>
                    <a:pt x="1321" y="23"/>
                    <a:pt x="1196" y="22"/>
                    <a:pt x="1082" y="11"/>
                  </a:cubicBezTo>
                  <a:cubicBezTo>
                    <a:pt x="968" y="0"/>
                    <a:pt x="770" y="24"/>
                    <a:pt x="681" y="32"/>
                  </a:cubicBezTo>
                  <a:cubicBezTo>
                    <a:pt x="592" y="40"/>
                    <a:pt x="572" y="50"/>
                    <a:pt x="521" y="62"/>
                  </a:cubicBez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4383" y="2424"/>
              <a:ext cx="29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 b="1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4665" y="2283"/>
              <a:ext cx="29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 b="1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015" y="2255"/>
              <a:ext cx="29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400" b="1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6054757" y="5429250"/>
            <a:ext cx="650875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6507195" y="6051550"/>
            <a:ext cx="650875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338420" y="4967288"/>
            <a:ext cx="3355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The rails are moving opposite to the train velocity so that the TGV is at standstill?</a:t>
            </a:r>
          </a:p>
        </p:txBody>
      </p:sp>
    </p:spTree>
    <p:extLst>
      <p:ext uri="{BB962C8B-B14F-4D97-AF65-F5344CB8AC3E}">
        <p14:creationId xmlns:p14="http://schemas.microsoft.com/office/powerpoint/2010/main" val="400006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$$&#10;i\frac{\partial u}{\partial z}&#10;=   \frac{1}{2}\frac{\partial^2 u}{\partial t^2}&#10;+   \left | u \right |^2 u&#10;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01" y="1149485"/>
            <a:ext cx="1941922" cy="470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199" y="623455"/>
            <a:ext cx="322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QUANTUM SOLITONS</a:t>
            </a:r>
            <a:endParaRPr lang="en-US" b="1" dirty="0"/>
          </a:p>
        </p:txBody>
      </p:sp>
      <p:pic>
        <p:nvPicPr>
          <p:cNvPr id="4" name="Picture 3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$i\frac{\partial \Ani}{\partial z}&#10;=   \frac{1}{2}\frac{\partial^2 \Ani}{\partial t^2}&#10;+   \Acr \Ani \Ani.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93" y="1886162"/>
            <a:ext cx="2505938" cy="377983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In analyzing the quantum mechanical nonlinear Schr\&quot;odinger equation,&#10;one proceeds in a similar way as for the analysis of the Kerr effect alone,&#10;by decomposing the operator $\Ani$ in a large classical part $u_0(z,t)$&#10;and a perturbation $\delta U$ : $\Ani = u_0 + \delta U$.&#10;We assume next that the  fluctuations $\delta U$ are split into a soliton perturbation $\Delta \Ani$ and a non-soliton (radiation) component $f$:&#10;$\delta U = \Delta \Ani + f$.&#10;%The perturbation $\delta U$ is made of a&#10;%and a small quantum operator $\Delta \Ani(z,t)$.&#10;The zero-order approximation  is:&#10;$$&#10;i\frac{\partial u_0}{\partial z}&#10;=   \frac{1}{2}\frac{\partial^2 u_0}{\partial t^2}&#10;+   u_0^* u_0 u_0.&#10;$$&#10;which has as solution:&#10;$$&#10;u_0(z,t) = A_0 \ \sech( \frac{t}{\tau_s}) \  e^{-iA_0^2 z/2 + i \phi}&#10;$$&#10;with $\tau_s = 1/A_0$ for the first order soliton.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81" y="2530363"/>
            <a:ext cx="7908837" cy="39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A perturbation in the number of photon number propagated unperturbed, but affects the phase through the Kerr effect.&#10;A perturbation in frequency also propagates undisturbed, but results in a pulse center displacement through&#10;the frequency dependence of the group velocity.&#10;&#10;While the photon number perturbation does not change to first order with propagation,&#10;the phase is affected via the Kerr effect.  Similarly, a perturbation&#10;frequency $\Delta \omega$ is stable to first order, but it affects the position&#10;of the soliton center via the the group velocity dispersion (second derivative term in the soliton equation)&#10;&#10;The quantum soliton evolution can be understood directly from the&#10;uncertainty principle.  The number of photons is an invariant in the soliton propagation.&#10;The Kerr effect causes a quantum diffusion in phase, associated with&#10;a squeezing in photon number.&#10;The time-frequency uncertainty implies a&#10;position (soliton center $t_c$) diffusion.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27" y="1144833"/>
            <a:ext cx="8720762" cy="4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79" y="2510710"/>
            <a:ext cx="9015241" cy="1836579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39381" y="1371600"/>
            <a:ext cx="4311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dirty="0" err="1">
                <a:cs typeface="Arial" panose="020B0604020202020204" pitchFamily="34" charset="0"/>
              </a:rPr>
              <a:t>Fiorentino</a:t>
            </a:r>
            <a:r>
              <a:rPr lang="en-US" altLang="en-US" sz="1400" dirty="0">
                <a:cs typeface="Arial" panose="020B0604020202020204" pitchFamily="34" charset="0"/>
              </a:rPr>
              <a:t> et al, Phys. Rev. </a:t>
            </a:r>
            <a:r>
              <a:rPr lang="en-US" altLang="en-US" sz="1400" b="1" dirty="0">
                <a:cs typeface="Arial" panose="020B0604020202020204" pitchFamily="34" charset="0"/>
              </a:rPr>
              <a:t>A64:</a:t>
            </a:r>
            <a:r>
              <a:rPr lang="en-US" altLang="en-US" sz="1400" dirty="0">
                <a:cs typeface="Arial" panose="020B0604020202020204" pitchFamily="34" charset="0"/>
              </a:rPr>
              <a:t>031801® (2001)</a:t>
            </a:r>
          </a:p>
        </p:txBody>
      </p:sp>
    </p:spTree>
    <p:extLst>
      <p:ext uri="{BB962C8B-B14F-4D97-AF65-F5344CB8AC3E}">
        <p14:creationId xmlns:p14="http://schemas.microsoft.com/office/powerpoint/2010/main" val="33369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045495" y="968375"/>
            <a:ext cx="809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cs typeface="Arial" panose="020B0604020202020204" pitchFamily="34" charset="0"/>
              </a:rPr>
              <a:t>Squeezing demonstration: “Soliton squeezing in a Mach-Zehnder fiber interferometer” to an active cavity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939381" y="1371600"/>
            <a:ext cx="4311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cs typeface="Arial" panose="020B0604020202020204" pitchFamily="34" charset="0"/>
              </a:rPr>
              <a:t>Fiorentino et al, Phys. Rev. </a:t>
            </a:r>
            <a:r>
              <a:rPr lang="en-US" altLang="en-US" sz="1400" b="1">
                <a:cs typeface="Arial" panose="020B0604020202020204" pitchFamily="34" charset="0"/>
              </a:rPr>
              <a:t>A64:</a:t>
            </a:r>
            <a:r>
              <a:rPr lang="en-US" altLang="en-US" sz="1400">
                <a:cs typeface="Arial" panose="020B0604020202020204" pitchFamily="34" charset="0"/>
              </a:rPr>
              <a:t>031801® (2001)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431381" y="434976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432BF3"/>
                </a:solidFill>
              </a:rPr>
              <a:t>How to get beyond the quantum limit? By squeezing.</a:t>
            </a:r>
          </a:p>
        </p:txBody>
      </p:sp>
      <p:sp>
        <p:nvSpPr>
          <p:cNvPr id="52267" name="Line 49"/>
          <p:cNvSpPr>
            <a:spLocks noChangeShapeType="1"/>
          </p:cNvSpPr>
          <p:nvPr/>
        </p:nvSpPr>
        <p:spPr bwMode="auto">
          <a:xfrm rot="5400000" flipH="1">
            <a:off x="7129462" y="4468019"/>
            <a:ext cx="19256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8" name="Line 17"/>
          <p:cNvSpPr>
            <a:spLocks noChangeShapeType="1"/>
          </p:cNvSpPr>
          <p:nvPr/>
        </p:nvSpPr>
        <p:spPr bwMode="auto">
          <a:xfrm rot="10800000" flipH="1">
            <a:off x="8092281" y="5387975"/>
            <a:ext cx="431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9" name="Line 52"/>
          <p:cNvSpPr>
            <a:spLocks noChangeShapeType="1"/>
          </p:cNvSpPr>
          <p:nvPr/>
        </p:nvSpPr>
        <p:spPr bwMode="auto">
          <a:xfrm rot="5400000" flipH="1">
            <a:off x="7976394" y="5308600"/>
            <a:ext cx="22225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2270" name="Group 19"/>
          <p:cNvGrpSpPr>
            <a:grpSpLocks/>
          </p:cNvGrpSpPr>
          <p:nvPr/>
        </p:nvGrpSpPr>
        <p:grpSpPr bwMode="auto">
          <a:xfrm rot="5400000">
            <a:off x="7914482" y="3148013"/>
            <a:ext cx="357187" cy="357188"/>
            <a:chOff x="2598" y="422"/>
            <a:chExt cx="276" cy="621"/>
          </a:xfrm>
        </p:grpSpPr>
        <p:sp>
          <p:nvSpPr>
            <p:cNvPr id="52271" name="Arc 20"/>
            <p:cNvSpPr>
              <a:spLocks/>
            </p:cNvSpPr>
            <p:nvPr/>
          </p:nvSpPr>
          <p:spPr bwMode="auto">
            <a:xfrm flipH="1">
              <a:off x="2598" y="429"/>
              <a:ext cx="276" cy="61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2" name="Line 21"/>
            <p:cNvSpPr>
              <a:spLocks noChangeShapeType="1"/>
            </p:cNvSpPr>
            <p:nvPr/>
          </p:nvSpPr>
          <p:spPr bwMode="auto">
            <a:xfrm>
              <a:off x="2867" y="422"/>
              <a:ext cx="0" cy="6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73" name="Group 22"/>
          <p:cNvGrpSpPr>
            <a:grpSpLocks/>
          </p:cNvGrpSpPr>
          <p:nvPr/>
        </p:nvGrpSpPr>
        <p:grpSpPr bwMode="auto">
          <a:xfrm>
            <a:off x="7315995" y="3790950"/>
            <a:ext cx="357187" cy="357188"/>
            <a:chOff x="2598" y="422"/>
            <a:chExt cx="276" cy="621"/>
          </a:xfrm>
        </p:grpSpPr>
        <p:sp>
          <p:nvSpPr>
            <p:cNvPr id="52274" name="Arc 23"/>
            <p:cNvSpPr>
              <a:spLocks/>
            </p:cNvSpPr>
            <p:nvPr/>
          </p:nvSpPr>
          <p:spPr bwMode="auto">
            <a:xfrm flipH="1">
              <a:off x="2598" y="429"/>
              <a:ext cx="276" cy="614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5" name="Line 24"/>
            <p:cNvSpPr>
              <a:spLocks noChangeShapeType="1"/>
            </p:cNvSpPr>
            <p:nvPr/>
          </p:nvSpPr>
          <p:spPr bwMode="auto">
            <a:xfrm>
              <a:off x="2867" y="422"/>
              <a:ext cx="0" cy="6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76" name="Text Box 29"/>
          <p:cNvSpPr txBox="1">
            <a:spLocks noChangeArrowheads="1"/>
          </p:cNvSpPr>
          <p:nvPr/>
        </p:nvSpPr>
        <p:spPr bwMode="auto">
          <a:xfrm>
            <a:off x="7893844" y="3159125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277" name="Text Box 30"/>
          <p:cNvSpPr txBox="1">
            <a:spLocks noChangeArrowheads="1"/>
          </p:cNvSpPr>
          <p:nvPr/>
        </p:nvSpPr>
        <p:spPr bwMode="auto">
          <a:xfrm>
            <a:off x="7355681" y="3790950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278" name="Line 31"/>
          <p:cNvSpPr>
            <a:spLocks noChangeShapeType="1"/>
          </p:cNvSpPr>
          <p:nvPr/>
        </p:nvSpPr>
        <p:spPr bwMode="auto">
          <a:xfrm rot="5400000" flipV="1">
            <a:off x="7273131" y="3941763"/>
            <a:ext cx="0" cy="76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9" name="Line 37"/>
          <p:cNvSpPr>
            <a:spLocks noChangeShapeType="1"/>
          </p:cNvSpPr>
          <p:nvPr/>
        </p:nvSpPr>
        <p:spPr bwMode="auto">
          <a:xfrm flipV="1">
            <a:off x="7233444" y="3514726"/>
            <a:ext cx="222250" cy="4619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0" name="Line 38"/>
          <p:cNvSpPr>
            <a:spLocks noChangeShapeType="1"/>
          </p:cNvSpPr>
          <p:nvPr/>
        </p:nvSpPr>
        <p:spPr bwMode="auto">
          <a:xfrm flipV="1">
            <a:off x="7650956" y="3044826"/>
            <a:ext cx="427038" cy="2000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1" name="Line 39"/>
          <p:cNvSpPr>
            <a:spLocks noChangeShapeType="1"/>
          </p:cNvSpPr>
          <p:nvPr/>
        </p:nvSpPr>
        <p:spPr bwMode="auto">
          <a:xfrm rot="10800000" flipV="1">
            <a:off x="8085931" y="3041651"/>
            <a:ext cx="0" cy="1047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2" name="Oval 40"/>
          <p:cNvSpPr>
            <a:spLocks noChangeArrowheads="1"/>
          </p:cNvSpPr>
          <p:nvPr/>
        </p:nvSpPr>
        <p:spPr bwMode="auto">
          <a:xfrm rot="5400000">
            <a:off x="7386638" y="3209132"/>
            <a:ext cx="315913" cy="317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83" name="Text Box 48"/>
          <p:cNvSpPr txBox="1">
            <a:spLocks noChangeArrowheads="1"/>
          </p:cNvSpPr>
          <p:nvPr/>
        </p:nvSpPr>
        <p:spPr bwMode="auto">
          <a:xfrm>
            <a:off x="7419181" y="31115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2284" name="Line 51"/>
          <p:cNvSpPr>
            <a:spLocks noChangeShapeType="1"/>
          </p:cNvSpPr>
          <p:nvPr/>
        </p:nvSpPr>
        <p:spPr bwMode="auto">
          <a:xfrm rot="10800000" flipH="1">
            <a:off x="7677944" y="3965575"/>
            <a:ext cx="4191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5" name="Line 16"/>
          <p:cNvSpPr>
            <a:spLocks noChangeShapeType="1"/>
          </p:cNvSpPr>
          <p:nvPr/>
        </p:nvSpPr>
        <p:spPr bwMode="auto">
          <a:xfrm rot="5400000" flipH="1">
            <a:off x="7821612" y="4690269"/>
            <a:ext cx="13795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6" name="Line 50"/>
          <p:cNvSpPr>
            <a:spLocks noChangeShapeType="1"/>
          </p:cNvSpPr>
          <p:nvPr/>
        </p:nvSpPr>
        <p:spPr bwMode="auto">
          <a:xfrm rot="10800000" flipH="1">
            <a:off x="8098631" y="3998913"/>
            <a:ext cx="4191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7" name="Line 52"/>
          <p:cNvSpPr>
            <a:spLocks noChangeShapeType="1"/>
          </p:cNvSpPr>
          <p:nvPr/>
        </p:nvSpPr>
        <p:spPr bwMode="auto">
          <a:xfrm rot="5400000" flipH="1">
            <a:off x="7885907" y="3816351"/>
            <a:ext cx="406400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8" name="Line 52"/>
          <p:cNvSpPr>
            <a:spLocks noChangeShapeType="1"/>
          </p:cNvSpPr>
          <p:nvPr/>
        </p:nvSpPr>
        <p:spPr bwMode="auto">
          <a:xfrm rot="5400000" flipH="1">
            <a:off x="8405812" y="3890169"/>
            <a:ext cx="223838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9" name="Line 65"/>
          <p:cNvSpPr>
            <a:spLocks noChangeShapeType="1"/>
          </p:cNvSpPr>
          <p:nvPr/>
        </p:nvSpPr>
        <p:spPr bwMode="auto">
          <a:xfrm flipH="1">
            <a:off x="7100095" y="3290888"/>
            <a:ext cx="29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0" name="Line 66"/>
          <p:cNvSpPr>
            <a:spLocks noChangeShapeType="1"/>
          </p:cNvSpPr>
          <p:nvPr/>
        </p:nvSpPr>
        <p:spPr bwMode="auto">
          <a:xfrm flipH="1">
            <a:off x="6473031" y="3282950"/>
            <a:ext cx="908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1" name="Rectangle 67"/>
          <p:cNvSpPr>
            <a:spLocks noChangeArrowheads="1"/>
          </p:cNvSpPr>
          <p:nvPr/>
        </p:nvSpPr>
        <p:spPr bwMode="auto">
          <a:xfrm>
            <a:off x="7924007" y="4175403"/>
            <a:ext cx="339725" cy="369332"/>
          </a:xfrm>
          <a:prstGeom prst="rect">
            <a:avLst/>
          </a:prstGeom>
          <a:solidFill>
            <a:schemeClr val="bg1">
              <a:alpha val="74001"/>
            </a:schemeClr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92" name="Text Box 68"/>
          <p:cNvSpPr txBox="1">
            <a:spLocks noChangeArrowheads="1"/>
          </p:cNvSpPr>
          <p:nvPr/>
        </p:nvSpPr>
        <p:spPr bwMode="auto">
          <a:xfrm>
            <a:off x="7933531" y="4173538"/>
            <a:ext cx="3048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</a:t>
            </a:r>
          </a:p>
        </p:txBody>
      </p:sp>
      <p:sp>
        <p:nvSpPr>
          <p:cNvPr id="52293" name="Rectangle 69"/>
          <p:cNvSpPr>
            <a:spLocks noChangeArrowheads="1"/>
          </p:cNvSpPr>
          <p:nvPr/>
        </p:nvSpPr>
        <p:spPr bwMode="auto">
          <a:xfrm>
            <a:off x="6715920" y="3216276"/>
            <a:ext cx="433387" cy="130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94" name="Text Box 70"/>
          <p:cNvSpPr txBox="1">
            <a:spLocks noChangeArrowheads="1"/>
          </p:cNvSpPr>
          <p:nvPr/>
        </p:nvSpPr>
        <p:spPr bwMode="auto">
          <a:xfrm>
            <a:off x="6758781" y="2881313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</a:t>
            </a:r>
          </a:p>
        </p:txBody>
      </p:sp>
      <p:grpSp>
        <p:nvGrpSpPr>
          <p:cNvPr id="52295" name="Group 71"/>
          <p:cNvGrpSpPr>
            <a:grpSpLocks/>
          </p:cNvGrpSpPr>
          <p:nvPr/>
        </p:nvGrpSpPr>
        <p:grpSpPr bwMode="auto">
          <a:xfrm>
            <a:off x="4275932" y="2541589"/>
            <a:ext cx="2398713" cy="1692275"/>
            <a:chOff x="2092" y="1601"/>
            <a:chExt cx="1511" cy="1066"/>
          </a:xfrm>
        </p:grpSpPr>
        <p:sp>
          <p:nvSpPr>
            <p:cNvPr id="52296" name="Line 72"/>
            <p:cNvSpPr>
              <a:spLocks noChangeShapeType="1"/>
            </p:cNvSpPr>
            <p:nvPr/>
          </p:nvSpPr>
          <p:spPr bwMode="auto">
            <a:xfrm>
              <a:off x="2767" y="2312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7" name="Line 73"/>
            <p:cNvSpPr>
              <a:spLocks noChangeShapeType="1"/>
            </p:cNvSpPr>
            <p:nvPr/>
          </p:nvSpPr>
          <p:spPr bwMode="auto">
            <a:xfrm>
              <a:off x="3117" y="2313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Line 74"/>
            <p:cNvSpPr>
              <a:spLocks noChangeShapeType="1"/>
            </p:cNvSpPr>
            <p:nvPr/>
          </p:nvSpPr>
          <p:spPr bwMode="auto">
            <a:xfrm>
              <a:off x="3467" y="2313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9" name="Rectangle 75"/>
            <p:cNvSpPr>
              <a:spLocks noChangeArrowheads="1"/>
            </p:cNvSpPr>
            <p:nvPr/>
          </p:nvSpPr>
          <p:spPr bwMode="auto">
            <a:xfrm>
              <a:off x="2414" y="1700"/>
              <a:ext cx="1052" cy="6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300" name="Group 76"/>
            <p:cNvGrpSpPr>
              <a:grpSpLocks/>
            </p:cNvGrpSpPr>
            <p:nvPr/>
          </p:nvGrpSpPr>
          <p:grpSpPr bwMode="auto">
            <a:xfrm>
              <a:off x="2416" y="1737"/>
              <a:ext cx="1049" cy="494"/>
              <a:chOff x="5658" y="930"/>
              <a:chExt cx="1590" cy="750"/>
            </a:xfrm>
          </p:grpSpPr>
          <p:sp>
            <p:nvSpPr>
              <p:cNvPr id="52301" name="Freeform 77"/>
              <p:cNvSpPr>
                <a:spLocks/>
              </p:cNvSpPr>
              <p:nvPr/>
            </p:nvSpPr>
            <p:spPr bwMode="auto">
              <a:xfrm>
                <a:off x="5658" y="930"/>
                <a:ext cx="787" cy="749"/>
              </a:xfrm>
              <a:custGeom>
                <a:avLst/>
                <a:gdLst>
                  <a:gd name="T0" fmla="*/ 0 w 787"/>
                  <a:gd name="T1" fmla="*/ 6 h 749"/>
                  <a:gd name="T2" fmla="*/ 17 w 787"/>
                  <a:gd name="T3" fmla="*/ 8 h 749"/>
                  <a:gd name="T4" fmla="*/ 49 w 787"/>
                  <a:gd name="T5" fmla="*/ 32 h 749"/>
                  <a:gd name="T6" fmla="*/ 108 w 787"/>
                  <a:gd name="T7" fmla="*/ 200 h 749"/>
                  <a:gd name="T8" fmla="*/ 156 w 787"/>
                  <a:gd name="T9" fmla="*/ 436 h 749"/>
                  <a:gd name="T10" fmla="*/ 203 w 787"/>
                  <a:gd name="T11" fmla="*/ 632 h 749"/>
                  <a:gd name="T12" fmla="*/ 230 w 787"/>
                  <a:gd name="T13" fmla="*/ 702 h 749"/>
                  <a:gd name="T14" fmla="*/ 241 w 787"/>
                  <a:gd name="T15" fmla="*/ 726 h 749"/>
                  <a:gd name="T16" fmla="*/ 262 w 787"/>
                  <a:gd name="T17" fmla="*/ 734 h 749"/>
                  <a:gd name="T18" fmla="*/ 280 w 787"/>
                  <a:gd name="T19" fmla="*/ 734 h 749"/>
                  <a:gd name="T20" fmla="*/ 299 w 787"/>
                  <a:gd name="T21" fmla="*/ 718 h 749"/>
                  <a:gd name="T22" fmla="*/ 323 w 787"/>
                  <a:gd name="T23" fmla="*/ 673 h 749"/>
                  <a:gd name="T24" fmla="*/ 363 w 787"/>
                  <a:gd name="T25" fmla="*/ 500 h 749"/>
                  <a:gd name="T26" fmla="*/ 398 w 787"/>
                  <a:gd name="T27" fmla="*/ 273 h 749"/>
                  <a:gd name="T28" fmla="*/ 432 w 787"/>
                  <a:gd name="T29" fmla="*/ 139 h 749"/>
                  <a:gd name="T30" fmla="*/ 460 w 787"/>
                  <a:gd name="T31" fmla="*/ 68 h 749"/>
                  <a:gd name="T32" fmla="*/ 476 w 787"/>
                  <a:gd name="T33" fmla="*/ 40 h 749"/>
                  <a:gd name="T34" fmla="*/ 507 w 787"/>
                  <a:gd name="T35" fmla="*/ 40 h 749"/>
                  <a:gd name="T36" fmla="*/ 528 w 787"/>
                  <a:gd name="T37" fmla="*/ 62 h 749"/>
                  <a:gd name="T38" fmla="*/ 582 w 787"/>
                  <a:gd name="T39" fmla="*/ 268 h 749"/>
                  <a:gd name="T40" fmla="*/ 612 w 787"/>
                  <a:gd name="T41" fmla="*/ 468 h 749"/>
                  <a:gd name="T42" fmla="*/ 633 w 787"/>
                  <a:gd name="T43" fmla="*/ 595 h 749"/>
                  <a:gd name="T44" fmla="*/ 654 w 787"/>
                  <a:gd name="T45" fmla="*/ 684 h 749"/>
                  <a:gd name="T46" fmla="*/ 673 w 787"/>
                  <a:gd name="T47" fmla="*/ 721 h 749"/>
                  <a:gd name="T48" fmla="*/ 697 w 787"/>
                  <a:gd name="T49" fmla="*/ 744 h 749"/>
                  <a:gd name="T50" fmla="*/ 716 w 787"/>
                  <a:gd name="T51" fmla="*/ 734 h 749"/>
                  <a:gd name="T52" fmla="*/ 742 w 787"/>
                  <a:gd name="T53" fmla="*/ 652 h 749"/>
                  <a:gd name="T54" fmla="*/ 787 w 787"/>
                  <a:gd name="T55" fmla="*/ 384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7" h="749">
                    <a:moveTo>
                      <a:pt x="0" y="6"/>
                    </a:moveTo>
                    <a:cubicBezTo>
                      <a:pt x="4" y="5"/>
                      <a:pt x="9" y="4"/>
                      <a:pt x="17" y="8"/>
                    </a:cubicBezTo>
                    <a:cubicBezTo>
                      <a:pt x="25" y="12"/>
                      <a:pt x="34" y="0"/>
                      <a:pt x="49" y="32"/>
                    </a:cubicBezTo>
                    <a:cubicBezTo>
                      <a:pt x="64" y="64"/>
                      <a:pt x="90" y="133"/>
                      <a:pt x="108" y="200"/>
                    </a:cubicBezTo>
                    <a:cubicBezTo>
                      <a:pt x="126" y="267"/>
                      <a:pt x="140" y="364"/>
                      <a:pt x="156" y="436"/>
                    </a:cubicBezTo>
                    <a:cubicBezTo>
                      <a:pt x="172" y="508"/>
                      <a:pt x="191" y="588"/>
                      <a:pt x="203" y="632"/>
                    </a:cubicBezTo>
                    <a:cubicBezTo>
                      <a:pt x="215" y="676"/>
                      <a:pt x="224" y="686"/>
                      <a:pt x="230" y="702"/>
                    </a:cubicBezTo>
                    <a:cubicBezTo>
                      <a:pt x="236" y="718"/>
                      <a:pt x="236" y="721"/>
                      <a:pt x="241" y="726"/>
                    </a:cubicBezTo>
                    <a:cubicBezTo>
                      <a:pt x="246" y="731"/>
                      <a:pt x="256" y="733"/>
                      <a:pt x="262" y="734"/>
                    </a:cubicBezTo>
                    <a:cubicBezTo>
                      <a:pt x="268" y="735"/>
                      <a:pt x="274" y="737"/>
                      <a:pt x="280" y="734"/>
                    </a:cubicBezTo>
                    <a:cubicBezTo>
                      <a:pt x="286" y="731"/>
                      <a:pt x="292" y="728"/>
                      <a:pt x="299" y="718"/>
                    </a:cubicBezTo>
                    <a:cubicBezTo>
                      <a:pt x="306" y="708"/>
                      <a:pt x="312" y="709"/>
                      <a:pt x="323" y="673"/>
                    </a:cubicBezTo>
                    <a:cubicBezTo>
                      <a:pt x="334" y="637"/>
                      <a:pt x="351" y="567"/>
                      <a:pt x="363" y="500"/>
                    </a:cubicBezTo>
                    <a:cubicBezTo>
                      <a:pt x="375" y="433"/>
                      <a:pt x="387" y="333"/>
                      <a:pt x="398" y="273"/>
                    </a:cubicBezTo>
                    <a:cubicBezTo>
                      <a:pt x="409" y="213"/>
                      <a:pt x="422" y="173"/>
                      <a:pt x="432" y="139"/>
                    </a:cubicBezTo>
                    <a:cubicBezTo>
                      <a:pt x="442" y="105"/>
                      <a:pt x="453" y="84"/>
                      <a:pt x="460" y="68"/>
                    </a:cubicBezTo>
                    <a:cubicBezTo>
                      <a:pt x="467" y="52"/>
                      <a:pt x="468" y="45"/>
                      <a:pt x="476" y="40"/>
                    </a:cubicBezTo>
                    <a:cubicBezTo>
                      <a:pt x="484" y="35"/>
                      <a:pt x="498" y="36"/>
                      <a:pt x="507" y="40"/>
                    </a:cubicBezTo>
                    <a:cubicBezTo>
                      <a:pt x="516" y="44"/>
                      <a:pt x="516" y="24"/>
                      <a:pt x="528" y="62"/>
                    </a:cubicBezTo>
                    <a:cubicBezTo>
                      <a:pt x="540" y="100"/>
                      <a:pt x="568" y="200"/>
                      <a:pt x="582" y="268"/>
                    </a:cubicBezTo>
                    <a:cubicBezTo>
                      <a:pt x="596" y="336"/>
                      <a:pt x="604" y="414"/>
                      <a:pt x="612" y="468"/>
                    </a:cubicBezTo>
                    <a:cubicBezTo>
                      <a:pt x="620" y="522"/>
                      <a:pt x="626" y="559"/>
                      <a:pt x="633" y="595"/>
                    </a:cubicBezTo>
                    <a:cubicBezTo>
                      <a:pt x="640" y="631"/>
                      <a:pt x="647" y="663"/>
                      <a:pt x="654" y="684"/>
                    </a:cubicBezTo>
                    <a:cubicBezTo>
                      <a:pt x="661" y="705"/>
                      <a:pt x="666" y="711"/>
                      <a:pt x="673" y="721"/>
                    </a:cubicBezTo>
                    <a:cubicBezTo>
                      <a:pt x="680" y="731"/>
                      <a:pt x="690" y="742"/>
                      <a:pt x="697" y="744"/>
                    </a:cubicBezTo>
                    <a:cubicBezTo>
                      <a:pt x="704" y="746"/>
                      <a:pt x="708" y="749"/>
                      <a:pt x="716" y="734"/>
                    </a:cubicBezTo>
                    <a:cubicBezTo>
                      <a:pt x="724" y="719"/>
                      <a:pt x="730" y="710"/>
                      <a:pt x="742" y="652"/>
                    </a:cubicBezTo>
                    <a:cubicBezTo>
                      <a:pt x="754" y="594"/>
                      <a:pt x="780" y="429"/>
                      <a:pt x="787" y="384"/>
                    </a:cubicBezTo>
                  </a:path>
                </a:pathLst>
              </a:custGeom>
              <a:noFill/>
              <a:ln w="254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2" name="Freeform 78"/>
              <p:cNvSpPr>
                <a:spLocks/>
              </p:cNvSpPr>
              <p:nvPr/>
            </p:nvSpPr>
            <p:spPr bwMode="auto">
              <a:xfrm>
                <a:off x="6443" y="959"/>
                <a:ext cx="805" cy="721"/>
              </a:xfrm>
              <a:custGeom>
                <a:avLst/>
                <a:gdLst>
                  <a:gd name="T0" fmla="*/ 0 w 805"/>
                  <a:gd name="T1" fmla="*/ 353 h 721"/>
                  <a:gd name="T2" fmla="*/ 2 w 805"/>
                  <a:gd name="T3" fmla="*/ 342 h 721"/>
                  <a:gd name="T4" fmla="*/ 15 w 805"/>
                  <a:gd name="T5" fmla="*/ 254 h 721"/>
                  <a:gd name="T6" fmla="*/ 18 w 805"/>
                  <a:gd name="T7" fmla="*/ 235 h 721"/>
                  <a:gd name="T8" fmla="*/ 42 w 805"/>
                  <a:gd name="T9" fmla="*/ 100 h 721"/>
                  <a:gd name="T10" fmla="*/ 69 w 805"/>
                  <a:gd name="T11" fmla="*/ 30 h 721"/>
                  <a:gd name="T12" fmla="*/ 88 w 805"/>
                  <a:gd name="T13" fmla="*/ 4 h 721"/>
                  <a:gd name="T14" fmla="*/ 107 w 805"/>
                  <a:gd name="T15" fmla="*/ 7 h 721"/>
                  <a:gd name="T16" fmla="*/ 128 w 805"/>
                  <a:gd name="T17" fmla="*/ 43 h 721"/>
                  <a:gd name="T18" fmla="*/ 154 w 805"/>
                  <a:gd name="T19" fmla="*/ 158 h 721"/>
                  <a:gd name="T20" fmla="*/ 195 w 805"/>
                  <a:gd name="T21" fmla="*/ 419 h 721"/>
                  <a:gd name="T22" fmla="*/ 232 w 805"/>
                  <a:gd name="T23" fmla="*/ 639 h 721"/>
                  <a:gd name="T24" fmla="*/ 258 w 805"/>
                  <a:gd name="T25" fmla="*/ 707 h 721"/>
                  <a:gd name="T26" fmla="*/ 293 w 805"/>
                  <a:gd name="T27" fmla="*/ 699 h 721"/>
                  <a:gd name="T28" fmla="*/ 311 w 805"/>
                  <a:gd name="T29" fmla="*/ 628 h 721"/>
                  <a:gd name="T30" fmla="*/ 349 w 805"/>
                  <a:gd name="T31" fmla="*/ 419 h 721"/>
                  <a:gd name="T32" fmla="*/ 376 w 805"/>
                  <a:gd name="T33" fmla="*/ 203 h 721"/>
                  <a:gd name="T34" fmla="*/ 400 w 805"/>
                  <a:gd name="T35" fmla="*/ 71 h 721"/>
                  <a:gd name="T36" fmla="*/ 423 w 805"/>
                  <a:gd name="T37" fmla="*/ 11 h 721"/>
                  <a:gd name="T38" fmla="*/ 450 w 805"/>
                  <a:gd name="T39" fmla="*/ 6 h 721"/>
                  <a:gd name="T40" fmla="*/ 466 w 805"/>
                  <a:gd name="T41" fmla="*/ 33 h 721"/>
                  <a:gd name="T42" fmla="*/ 491 w 805"/>
                  <a:gd name="T43" fmla="*/ 159 h 721"/>
                  <a:gd name="T44" fmla="*/ 528 w 805"/>
                  <a:gd name="T45" fmla="*/ 414 h 721"/>
                  <a:gd name="T46" fmla="*/ 544 w 805"/>
                  <a:gd name="T47" fmla="*/ 583 h 721"/>
                  <a:gd name="T48" fmla="*/ 570 w 805"/>
                  <a:gd name="T49" fmla="*/ 697 h 721"/>
                  <a:gd name="T50" fmla="*/ 594 w 805"/>
                  <a:gd name="T51" fmla="*/ 718 h 721"/>
                  <a:gd name="T52" fmla="*/ 618 w 805"/>
                  <a:gd name="T53" fmla="*/ 676 h 721"/>
                  <a:gd name="T54" fmla="*/ 648 w 805"/>
                  <a:gd name="T55" fmla="*/ 503 h 721"/>
                  <a:gd name="T56" fmla="*/ 674 w 805"/>
                  <a:gd name="T57" fmla="*/ 275 h 721"/>
                  <a:gd name="T58" fmla="*/ 699 w 805"/>
                  <a:gd name="T59" fmla="*/ 135 h 721"/>
                  <a:gd name="T60" fmla="*/ 712 w 805"/>
                  <a:gd name="T61" fmla="*/ 92 h 721"/>
                  <a:gd name="T62" fmla="*/ 725 w 805"/>
                  <a:gd name="T63" fmla="*/ 46 h 721"/>
                  <a:gd name="T64" fmla="*/ 735 w 805"/>
                  <a:gd name="T65" fmla="*/ 23 h 721"/>
                  <a:gd name="T66" fmla="*/ 752 w 805"/>
                  <a:gd name="T67" fmla="*/ 23 h 721"/>
                  <a:gd name="T68" fmla="*/ 773 w 805"/>
                  <a:gd name="T69" fmla="*/ 63 h 721"/>
                  <a:gd name="T70" fmla="*/ 784 w 805"/>
                  <a:gd name="T71" fmla="*/ 108 h 721"/>
                  <a:gd name="T72" fmla="*/ 805 w 805"/>
                  <a:gd name="T73" fmla="*/ 175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05" h="721">
                    <a:moveTo>
                      <a:pt x="0" y="353"/>
                    </a:moveTo>
                    <a:cubicBezTo>
                      <a:pt x="0" y="355"/>
                      <a:pt x="0" y="358"/>
                      <a:pt x="2" y="342"/>
                    </a:cubicBezTo>
                    <a:cubicBezTo>
                      <a:pt x="4" y="326"/>
                      <a:pt x="12" y="272"/>
                      <a:pt x="15" y="254"/>
                    </a:cubicBezTo>
                    <a:cubicBezTo>
                      <a:pt x="18" y="236"/>
                      <a:pt x="13" y="261"/>
                      <a:pt x="18" y="235"/>
                    </a:cubicBezTo>
                    <a:cubicBezTo>
                      <a:pt x="23" y="209"/>
                      <a:pt x="34" y="134"/>
                      <a:pt x="42" y="100"/>
                    </a:cubicBezTo>
                    <a:cubicBezTo>
                      <a:pt x="50" y="66"/>
                      <a:pt x="61" y="46"/>
                      <a:pt x="69" y="30"/>
                    </a:cubicBezTo>
                    <a:cubicBezTo>
                      <a:pt x="77" y="14"/>
                      <a:pt x="82" y="8"/>
                      <a:pt x="88" y="4"/>
                    </a:cubicBezTo>
                    <a:cubicBezTo>
                      <a:pt x="94" y="0"/>
                      <a:pt x="100" y="1"/>
                      <a:pt x="107" y="7"/>
                    </a:cubicBezTo>
                    <a:cubicBezTo>
                      <a:pt x="114" y="13"/>
                      <a:pt x="120" y="18"/>
                      <a:pt x="128" y="43"/>
                    </a:cubicBezTo>
                    <a:cubicBezTo>
                      <a:pt x="136" y="68"/>
                      <a:pt x="143" y="95"/>
                      <a:pt x="154" y="158"/>
                    </a:cubicBezTo>
                    <a:cubicBezTo>
                      <a:pt x="165" y="221"/>
                      <a:pt x="182" y="339"/>
                      <a:pt x="195" y="419"/>
                    </a:cubicBezTo>
                    <a:cubicBezTo>
                      <a:pt x="208" y="499"/>
                      <a:pt x="222" y="591"/>
                      <a:pt x="232" y="639"/>
                    </a:cubicBezTo>
                    <a:cubicBezTo>
                      <a:pt x="242" y="687"/>
                      <a:pt x="248" y="697"/>
                      <a:pt x="258" y="707"/>
                    </a:cubicBezTo>
                    <a:cubicBezTo>
                      <a:pt x="268" y="717"/>
                      <a:pt x="284" y="712"/>
                      <a:pt x="293" y="699"/>
                    </a:cubicBezTo>
                    <a:cubicBezTo>
                      <a:pt x="302" y="686"/>
                      <a:pt x="302" y="675"/>
                      <a:pt x="311" y="628"/>
                    </a:cubicBezTo>
                    <a:cubicBezTo>
                      <a:pt x="320" y="581"/>
                      <a:pt x="338" y="490"/>
                      <a:pt x="349" y="419"/>
                    </a:cubicBezTo>
                    <a:cubicBezTo>
                      <a:pt x="360" y="348"/>
                      <a:pt x="368" y="261"/>
                      <a:pt x="376" y="203"/>
                    </a:cubicBezTo>
                    <a:cubicBezTo>
                      <a:pt x="384" y="145"/>
                      <a:pt x="392" y="103"/>
                      <a:pt x="400" y="71"/>
                    </a:cubicBezTo>
                    <a:cubicBezTo>
                      <a:pt x="408" y="39"/>
                      <a:pt x="415" y="22"/>
                      <a:pt x="423" y="11"/>
                    </a:cubicBezTo>
                    <a:cubicBezTo>
                      <a:pt x="431" y="0"/>
                      <a:pt x="443" y="2"/>
                      <a:pt x="450" y="6"/>
                    </a:cubicBezTo>
                    <a:cubicBezTo>
                      <a:pt x="457" y="10"/>
                      <a:pt x="459" y="8"/>
                      <a:pt x="466" y="33"/>
                    </a:cubicBezTo>
                    <a:cubicBezTo>
                      <a:pt x="473" y="58"/>
                      <a:pt x="481" y="96"/>
                      <a:pt x="491" y="159"/>
                    </a:cubicBezTo>
                    <a:cubicBezTo>
                      <a:pt x="501" y="222"/>
                      <a:pt x="519" y="343"/>
                      <a:pt x="528" y="414"/>
                    </a:cubicBezTo>
                    <a:cubicBezTo>
                      <a:pt x="537" y="485"/>
                      <a:pt x="537" y="536"/>
                      <a:pt x="544" y="583"/>
                    </a:cubicBezTo>
                    <a:cubicBezTo>
                      <a:pt x="551" y="630"/>
                      <a:pt x="562" y="675"/>
                      <a:pt x="570" y="697"/>
                    </a:cubicBezTo>
                    <a:cubicBezTo>
                      <a:pt x="578" y="719"/>
                      <a:pt x="586" y="721"/>
                      <a:pt x="594" y="718"/>
                    </a:cubicBezTo>
                    <a:cubicBezTo>
                      <a:pt x="602" y="715"/>
                      <a:pt x="609" y="712"/>
                      <a:pt x="618" y="676"/>
                    </a:cubicBezTo>
                    <a:cubicBezTo>
                      <a:pt x="627" y="640"/>
                      <a:pt x="639" y="570"/>
                      <a:pt x="648" y="503"/>
                    </a:cubicBezTo>
                    <a:cubicBezTo>
                      <a:pt x="657" y="436"/>
                      <a:pt x="666" y="336"/>
                      <a:pt x="674" y="275"/>
                    </a:cubicBezTo>
                    <a:cubicBezTo>
                      <a:pt x="682" y="214"/>
                      <a:pt x="693" y="165"/>
                      <a:pt x="699" y="135"/>
                    </a:cubicBezTo>
                    <a:cubicBezTo>
                      <a:pt x="705" y="105"/>
                      <a:pt x="708" y="107"/>
                      <a:pt x="712" y="92"/>
                    </a:cubicBezTo>
                    <a:cubicBezTo>
                      <a:pt x="716" y="77"/>
                      <a:pt x="721" y="57"/>
                      <a:pt x="725" y="46"/>
                    </a:cubicBezTo>
                    <a:cubicBezTo>
                      <a:pt x="729" y="35"/>
                      <a:pt x="731" y="27"/>
                      <a:pt x="735" y="23"/>
                    </a:cubicBezTo>
                    <a:cubicBezTo>
                      <a:pt x="739" y="19"/>
                      <a:pt x="746" y="16"/>
                      <a:pt x="752" y="23"/>
                    </a:cubicBezTo>
                    <a:cubicBezTo>
                      <a:pt x="758" y="30"/>
                      <a:pt x="768" y="49"/>
                      <a:pt x="773" y="63"/>
                    </a:cubicBezTo>
                    <a:cubicBezTo>
                      <a:pt x="778" y="77"/>
                      <a:pt x="779" y="89"/>
                      <a:pt x="784" y="108"/>
                    </a:cubicBezTo>
                    <a:cubicBezTo>
                      <a:pt x="789" y="127"/>
                      <a:pt x="797" y="151"/>
                      <a:pt x="805" y="175"/>
                    </a:cubicBezTo>
                  </a:path>
                </a:pathLst>
              </a:custGeom>
              <a:noFill/>
              <a:ln w="254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03" name="Line 79"/>
            <p:cNvSpPr>
              <a:spLocks noChangeShapeType="1"/>
            </p:cNvSpPr>
            <p:nvPr/>
          </p:nvSpPr>
          <p:spPr bwMode="auto">
            <a:xfrm>
              <a:off x="2416" y="2226"/>
              <a:ext cx="10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4" name="Line 80"/>
            <p:cNvSpPr>
              <a:spLocks noChangeShapeType="1"/>
            </p:cNvSpPr>
            <p:nvPr/>
          </p:nvSpPr>
          <p:spPr bwMode="auto">
            <a:xfrm>
              <a:off x="2416" y="1950"/>
              <a:ext cx="10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5" name="Text Box 81"/>
            <p:cNvSpPr txBox="1">
              <a:spLocks noChangeArrowheads="1"/>
            </p:cNvSpPr>
            <p:nvPr/>
          </p:nvSpPr>
          <p:spPr bwMode="auto">
            <a:xfrm>
              <a:off x="2315" y="1949"/>
              <a:ext cx="1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1400"/>
            </a:p>
          </p:txBody>
        </p:sp>
        <p:sp>
          <p:nvSpPr>
            <p:cNvPr id="52306" name="Text Box 82"/>
            <p:cNvSpPr txBox="1">
              <a:spLocks noChangeArrowheads="1"/>
            </p:cNvSpPr>
            <p:nvPr/>
          </p:nvSpPr>
          <p:spPr bwMode="auto">
            <a:xfrm>
              <a:off x="2280" y="1845"/>
              <a:ext cx="17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0</a:t>
              </a:r>
            </a:p>
          </p:txBody>
        </p:sp>
        <p:sp>
          <p:nvSpPr>
            <p:cNvPr id="52307" name="Text Box 83"/>
            <p:cNvSpPr txBox="1">
              <a:spLocks noChangeArrowheads="1"/>
            </p:cNvSpPr>
            <p:nvPr/>
          </p:nvSpPr>
          <p:spPr bwMode="auto">
            <a:xfrm>
              <a:off x="2280" y="1728"/>
              <a:ext cx="17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2</a:t>
              </a:r>
            </a:p>
          </p:txBody>
        </p:sp>
        <p:sp>
          <p:nvSpPr>
            <p:cNvPr id="52308" name="Text Box 84"/>
            <p:cNvSpPr txBox="1">
              <a:spLocks noChangeArrowheads="1"/>
            </p:cNvSpPr>
            <p:nvPr/>
          </p:nvSpPr>
          <p:spPr bwMode="auto">
            <a:xfrm>
              <a:off x="2280" y="1601"/>
              <a:ext cx="17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4</a:t>
              </a:r>
            </a:p>
          </p:txBody>
        </p:sp>
        <p:sp>
          <p:nvSpPr>
            <p:cNvPr id="52309" name="Text Box 85"/>
            <p:cNvSpPr txBox="1">
              <a:spLocks noChangeArrowheads="1"/>
            </p:cNvSpPr>
            <p:nvPr/>
          </p:nvSpPr>
          <p:spPr bwMode="auto">
            <a:xfrm>
              <a:off x="2242" y="1980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-2</a:t>
              </a:r>
            </a:p>
          </p:txBody>
        </p:sp>
        <p:sp>
          <p:nvSpPr>
            <p:cNvPr id="52310" name="Text Box 86"/>
            <p:cNvSpPr txBox="1">
              <a:spLocks noChangeArrowheads="1"/>
            </p:cNvSpPr>
            <p:nvPr/>
          </p:nvSpPr>
          <p:spPr bwMode="auto">
            <a:xfrm>
              <a:off x="2242" y="2102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-4</a:t>
              </a:r>
            </a:p>
          </p:txBody>
        </p:sp>
        <p:sp>
          <p:nvSpPr>
            <p:cNvPr id="52311" name="Line 87"/>
            <p:cNvSpPr>
              <a:spLocks noChangeShapeType="1"/>
            </p:cNvSpPr>
            <p:nvPr/>
          </p:nvSpPr>
          <p:spPr bwMode="auto">
            <a:xfrm>
              <a:off x="2399" y="2208"/>
              <a:ext cx="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2" name="Line 88"/>
            <p:cNvSpPr>
              <a:spLocks noChangeShapeType="1"/>
            </p:cNvSpPr>
            <p:nvPr/>
          </p:nvSpPr>
          <p:spPr bwMode="auto">
            <a:xfrm>
              <a:off x="2394" y="2079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3" name="Text Box 89"/>
            <p:cNvSpPr txBox="1">
              <a:spLocks noChangeArrowheads="1"/>
            </p:cNvSpPr>
            <p:nvPr/>
          </p:nvSpPr>
          <p:spPr bwMode="auto">
            <a:xfrm>
              <a:off x="2352" y="2355"/>
              <a:ext cx="17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0</a:t>
              </a:r>
            </a:p>
          </p:txBody>
        </p:sp>
        <p:sp>
          <p:nvSpPr>
            <p:cNvPr id="52314" name="Text Box 90"/>
            <p:cNvSpPr txBox="1">
              <a:spLocks noChangeArrowheads="1"/>
            </p:cNvSpPr>
            <p:nvPr/>
          </p:nvSpPr>
          <p:spPr bwMode="auto">
            <a:xfrm>
              <a:off x="2645" y="2353"/>
              <a:ext cx="26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0.5</a:t>
              </a:r>
            </a:p>
          </p:txBody>
        </p:sp>
        <p:sp>
          <p:nvSpPr>
            <p:cNvPr id="52315" name="Text Box 91"/>
            <p:cNvSpPr txBox="1">
              <a:spLocks noChangeArrowheads="1"/>
            </p:cNvSpPr>
            <p:nvPr/>
          </p:nvSpPr>
          <p:spPr bwMode="auto">
            <a:xfrm>
              <a:off x="3021" y="2353"/>
              <a:ext cx="20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1.</a:t>
              </a:r>
            </a:p>
          </p:txBody>
        </p:sp>
        <p:sp>
          <p:nvSpPr>
            <p:cNvPr id="52316" name="Text Box 92"/>
            <p:cNvSpPr txBox="1">
              <a:spLocks noChangeArrowheads="1"/>
            </p:cNvSpPr>
            <p:nvPr/>
          </p:nvSpPr>
          <p:spPr bwMode="auto">
            <a:xfrm>
              <a:off x="3343" y="2355"/>
              <a:ext cx="26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1.5</a:t>
              </a:r>
            </a:p>
          </p:txBody>
        </p:sp>
        <p:sp>
          <p:nvSpPr>
            <p:cNvPr id="52317" name="Text Box 93"/>
            <p:cNvSpPr txBox="1">
              <a:spLocks noChangeArrowheads="1"/>
            </p:cNvSpPr>
            <p:nvPr/>
          </p:nvSpPr>
          <p:spPr bwMode="auto">
            <a:xfrm>
              <a:off x="2727" y="2475"/>
              <a:ext cx="4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Time (s)</a:t>
              </a:r>
            </a:p>
          </p:txBody>
        </p:sp>
        <p:sp>
          <p:nvSpPr>
            <p:cNvPr id="52318" name="Text Box 94"/>
            <p:cNvSpPr txBox="1">
              <a:spLocks noChangeArrowheads="1"/>
            </p:cNvSpPr>
            <p:nvPr/>
          </p:nvSpPr>
          <p:spPr bwMode="auto">
            <a:xfrm rot="-5400000">
              <a:off x="1810" y="1899"/>
              <a:ext cx="7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Relative noise</a:t>
              </a:r>
            </a:p>
          </p:txBody>
        </p:sp>
        <p:sp>
          <p:nvSpPr>
            <p:cNvPr id="52319" name="Line 95"/>
            <p:cNvSpPr>
              <a:spLocks noChangeShapeType="1"/>
            </p:cNvSpPr>
            <p:nvPr/>
          </p:nvSpPr>
          <p:spPr bwMode="auto">
            <a:xfrm>
              <a:off x="2406" y="1823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0" name="Text Box 96"/>
            <p:cNvSpPr txBox="1">
              <a:spLocks noChangeArrowheads="1"/>
            </p:cNvSpPr>
            <p:nvPr/>
          </p:nvSpPr>
          <p:spPr bwMode="auto">
            <a:xfrm>
              <a:off x="2242" y="2236"/>
              <a:ext cx="2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-6</a:t>
              </a:r>
            </a:p>
          </p:txBody>
        </p:sp>
      </p:grpSp>
      <p:sp>
        <p:nvSpPr>
          <p:cNvPr id="52321" name="Freeform 97"/>
          <p:cNvSpPr>
            <a:spLocks/>
          </p:cNvSpPr>
          <p:nvPr/>
        </p:nvSpPr>
        <p:spPr bwMode="auto">
          <a:xfrm flipV="1">
            <a:off x="8693945" y="4462463"/>
            <a:ext cx="225425" cy="214312"/>
          </a:xfrm>
          <a:custGeom>
            <a:avLst/>
            <a:gdLst>
              <a:gd name="T0" fmla="*/ 0 w 903"/>
              <a:gd name="T1" fmla="*/ 350 h 860"/>
              <a:gd name="T2" fmla="*/ 15 w 903"/>
              <a:gd name="T3" fmla="*/ 317 h 860"/>
              <a:gd name="T4" fmla="*/ 39 w 903"/>
              <a:gd name="T5" fmla="*/ 302 h 860"/>
              <a:gd name="T6" fmla="*/ 78 w 903"/>
              <a:gd name="T7" fmla="*/ 341 h 860"/>
              <a:gd name="T8" fmla="*/ 99 w 903"/>
              <a:gd name="T9" fmla="*/ 407 h 860"/>
              <a:gd name="T10" fmla="*/ 117 w 903"/>
              <a:gd name="T11" fmla="*/ 458 h 860"/>
              <a:gd name="T12" fmla="*/ 132 w 903"/>
              <a:gd name="T13" fmla="*/ 434 h 860"/>
              <a:gd name="T14" fmla="*/ 159 w 903"/>
              <a:gd name="T15" fmla="*/ 350 h 860"/>
              <a:gd name="T16" fmla="*/ 186 w 903"/>
              <a:gd name="T17" fmla="*/ 251 h 860"/>
              <a:gd name="T18" fmla="*/ 204 w 903"/>
              <a:gd name="T19" fmla="*/ 242 h 860"/>
              <a:gd name="T20" fmla="*/ 237 w 903"/>
              <a:gd name="T21" fmla="*/ 347 h 860"/>
              <a:gd name="T22" fmla="*/ 264 w 903"/>
              <a:gd name="T23" fmla="*/ 530 h 860"/>
              <a:gd name="T24" fmla="*/ 291 w 903"/>
              <a:gd name="T25" fmla="*/ 542 h 860"/>
              <a:gd name="T26" fmla="*/ 342 w 903"/>
              <a:gd name="T27" fmla="*/ 155 h 860"/>
              <a:gd name="T28" fmla="*/ 354 w 903"/>
              <a:gd name="T29" fmla="*/ 59 h 860"/>
              <a:gd name="T30" fmla="*/ 372 w 903"/>
              <a:gd name="T31" fmla="*/ 56 h 860"/>
              <a:gd name="T32" fmla="*/ 408 w 903"/>
              <a:gd name="T33" fmla="*/ 398 h 860"/>
              <a:gd name="T34" fmla="*/ 417 w 903"/>
              <a:gd name="T35" fmla="*/ 620 h 860"/>
              <a:gd name="T36" fmla="*/ 435 w 903"/>
              <a:gd name="T37" fmla="*/ 770 h 860"/>
              <a:gd name="T38" fmla="*/ 441 w 903"/>
              <a:gd name="T39" fmla="*/ 839 h 860"/>
              <a:gd name="T40" fmla="*/ 450 w 903"/>
              <a:gd name="T41" fmla="*/ 857 h 860"/>
              <a:gd name="T42" fmla="*/ 462 w 903"/>
              <a:gd name="T43" fmla="*/ 818 h 860"/>
              <a:gd name="T44" fmla="*/ 462 w 903"/>
              <a:gd name="T45" fmla="*/ 692 h 860"/>
              <a:gd name="T46" fmla="*/ 486 w 903"/>
              <a:gd name="T47" fmla="*/ 341 h 860"/>
              <a:gd name="T48" fmla="*/ 510 w 903"/>
              <a:gd name="T49" fmla="*/ 116 h 860"/>
              <a:gd name="T50" fmla="*/ 522 w 903"/>
              <a:gd name="T51" fmla="*/ 32 h 860"/>
              <a:gd name="T52" fmla="*/ 534 w 903"/>
              <a:gd name="T53" fmla="*/ 59 h 860"/>
              <a:gd name="T54" fmla="*/ 558 w 903"/>
              <a:gd name="T55" fmla="*/ 266 h 860"/>
              <a:gd name="T56" fmla="*/ 567 w 903"/>
              <a:gd name="T57" fmla="*/ 359 h 860"/>
              <a:gd name="T58" fmla="*/ 588 w 903"/>
              <a:gd name="T59" fmla="*/ 458 h 860"/>
              <a:gd name="T60" fmla="*/ 606 w 903"/>
              <a:gd name="T61" fmla="*/ 539 h 860"/>
              <a:gd name="T62" fmla="*/ 624 w 903"/>
              <a:gd name="T63" fmla="*/ 536 h 860"/>
              <a:gd name="T64" fmla="*/ 651 w 903"/>
              <a:gd name="T65" fmla="*/ 344 h 860"/>
              <a:gd name="T66" fmla="*/ 669 w 903"/>
              <a:gd name="T67" fmla="*/ 233 h 860"/>
              <a:gd name="T68" fmla="*/ 690 w 903"/>
              <a:gd name="T69" fmla="*/ 218 h 860"/>
              <a:gd name="T70" fmla="*/ 705 w 903"/>
              <a:gd name="T71" fmla="*/ 242 h 860"/>
              <a:gd name="T72" fmla="*/ 732 w 903"/>
              <a:gd name="T73" fmla="*/ 353 h 860"/>
              <a:gd name="T74" fmla="*/ 762 w 903"/>
              <a:gd name="T75" fmla="*/ 428 h 860"/>
              <a:gd name="T76" fmla="*/ 783 w 903"/>
              <a:gd name="T77" fmla="*/ 422 h 860"/>
              <a:gd name="T78" fmla="*/ 798 w 903"/>
              <a:gd name="T79" fmla="*/ 371 h 860"/>
              <a:gd name="T80" fmla="*/ 822 w 903"/>
              <a:gd name="T81" fmla="*/ 311 h 860"/>
              <a:gd name="T82" fmla="*/ 861 w 903"/>
              <a:gd name="T83" fmla="*/ 305 h 860"/>
              <a:gd name="T84" fmla="*/ 903 w 903"/>
              <a:gd name="T85" fmla="*/ 34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03" h="860">
                <a:moveTo>
                  <a:pt x="0" y="350"/>
                </a:moveTo>
                <a:cubicBezTo>
                  <a:pt x="4" y="337"/>
                  <a:pt x="8" y="325"/>
                  <a:pt x="15" y="317"/>
                </a:cubicBezTo>
                <a:cubicBezTo>
                  <a:pt x="22" y="309"/>
                  <a:pt x="29" y="298"/>
                  <a:pt x="39" y="302"/>
                </a:cubicBezTo>
                <a:cubicBezTo>
                  <a:pt x="49" y="306"/>
                  <a:pt x="68" y="324"/>
                  <a:pt x="78" y="341"/>
                </a:cubicBezTo>
                <a:cubicBezTo>
                  <a:pt x="88" y="358"/>
                  <a:pt x="93" y="388"/>
                  <a:pt x="99" y="407"/>
                </a:cubicBezTo>
                <a:cubicBezTo>
                  <a:pt x="105" y="426"/>
                  <a:pt x="112" y="454"/>
                  <a:pt x="117" y="458"/>
                </a:cubicBezTo>
                <a:cubicBezTo>
                  <a:pt x="122" y="462"/>
                  <a:pt x="125" y="452"/>
                  <a:pt x="132" y="434"/>
                </a:cubicBezTo>
                <a:cubicBezTo>
                  <a:pt x="139" y="416"/>
                  <a:pt x="150" y="380"/>
                  <a:pt x="159" y="350"/>
                </a:cubicBezTo>
                <a:cubicBezTo>
                  <a:pt x="168" y="320"/>
                  <a:pt x="179" y="269"/>
                  <a:pt x="186" y="251"/>
                </a:cubicBezTo>
                <a:cubicBezTo>
                  <a:pt x="193" y="233"/>
                  <a:pt x="196" y="226"/>
                  <a:pt x="204" y="242"/>
                </a:cubicBezTo>
                <a:cubicBezTo>
                  <a:pt x="212" y="258"/>
                  <a:pt x="227" y="299"/>
                  <a:pt x="237" y="347"/>
                </a:cubicBezTo>
                <a:cubicBezTo>
                  <a:pt x="247" y="395"/>
                  <a:pt x="255" y="498"/>
                  <a:pt x="264" y="530"/>
                </a:cubicBezTo>
                <a:cubicBezTo>
                  <a:pt x="273" y="562"/>
                  <a:pt x="278" y="604"/>
                  <a:pt x="291" y="542"/>
                </a:cubicBezTo>
                <a:cubicBezTo>
                  <a:pt x="304" y="480"/>
                  <a:pt x="332" y="235"/>
                  <a:pt x="342" y="155"/>
                </a:cubicBezTo>
                <a:cubicBezTo>
                  <a:pt x="352" y="75"/>
                  <a:pt x="349" y="75"/>
                  <a:pt x="354" y="59"/>
                </a:cubicBezTo>
                <a:cubicBezTo>
                  <a:pt x="359" y="43"/>
                  <a:pt x="363" y="0"/>
                  <a:pt x="372" y="56"/>
                </a:cubicBezTo>
                <a:cubicBezTo>
                  <a:pt x="381" y="112"/>
                  <a:pt x="400" y="304"/>
                  <a:pt x="408" y="398"/>
                </a:cubicBezTo>
                <a:cubicBezTo>
                  <a:pt x="416" y="492"/>
                  <a:pt x="413" y="558"/>
                  <a:pt x="417" y="620"/>
                </a:cubicBezTo>
                <a:cubicBezTo>
                  <a:pt x="421" y="682"/>
                  <a:pt x="431" y="734"/>
                  <a:pt x="435" y="770"/>
                </a:cubicBezTo>
                <a:cubicBezTo>
                  <a:pt x="439" y="806"/>
                  <a:pt x="439" y="825"/>
                  <a:pt x="441" y="839"/>
                </a:cubicBezTo>
                <a:cubicBezTo>
                  <a:pt x="443" y="853"/>
                  <a:pt x="447" y="860"/>
                  <a:pt x="450" y="857"/>
                </a:cubicBezTo>
                <a:cubicBezTo>
                  <a:pt x="453" y="854"/>
                  <a:pt x="460" y="845"/>
                  <a:pt x="462" y="818"/>
                </a:cubicBezTo>
                <a:cubicBezTo>
                  <a:pt x="464" y="791"/>
                  <a:pt x="458" y="771"/>
                  <a:pt x="462" y="692"/>
                </a:cubicBezTo>
                <a:cubicBezTo>
                  <a:pt x="466" y="613"/>
                  <a:pt x="478" y="437"/>
                  <a:pt x="486" y="341"/>
                </a:cubicBezTo>
                <a:cubicBezTo>
                  <a:pt x="494" y="245"/>
                  <a:pt x="504" y="167"/>
                  <a:pt x="510" y="116"/>
                </a:cubicBezTo>
                <a:cubicBezTo>
                  <a:pt x="516" y="65"/>
                  <a:pt x="518" y="41"/>
                  <a:pt x="522" y="32"/>
                </a:cubicBezTo>
                <a:cubicBezTo>
                  <a:pt x="526" y="23"/>
                  <a:pt x="528" y="20"/>
                  <a:pt x="534" y="59"/>
                </a:cubicBezTo>
                <a:cubicBezTo>
                  <a:pt x="540" y="98"/>
                  <a:pt x="552" y="216"/>
                  <a:pt x="558" y="266"/>
                </a:cubicBezTo>
                <a:cubicBezTo>
                  <a:pt x="564" y="316"/>
                  <a:pt x="562" y="327"/>
                  <a:pt x="567" y="359"/>
                </a:cubicBezTo>
                <a:cubicBezTo>
                  <a:pt x="572" y="391"/>
                  <a:pt x="581" y="428"/>
                  <a:pt x="588" y="458"/>
                </a:cubicBezTo>
                <a:cubicBezTo>
                  <a:pt x="595" y="488"/>
                  <a:pt x="600" y="526"/>
                  <a:pt x="606" y="539"/>
                </a:cubicBezTo>
                <a:cubicBezTo>
                  <a:pt x="612" y="552"/>
                  <a:pt x="617" y="568"/>
                  <a:pt x="624" y="536"/>
                </a:cubicBezTo>
                <a:cubicBezTo>
                  <a:pt x="631" y="504"/>
                  <a:pt x="644" y="394"/>
                  <a:pt x="651" y="344"/>
                </a:cubicBezTo>
                <a:cubicBezTo>
                  <a:pt x="658" y="294"/>
                  <a:pt x="662" y="254"/>
                  <a:pt x="669" y="233"/>
                </a:cubicBezTo>
                <a:cubicBezTo>
                  <a:pt x="676" y="212"/>
                  <a:pt x="684" y="217"/>
                  <a:pt x="690" y="218"/>
                </a:cubicBezTo>
                <a:cubicBezTo>
                  <a:pt x="696" y="219"/>
                  <a:pt x="698" y="220"/>
                  <a:pt x="705" y="242"/>
                </a:cubicBezTo>
                <a:cubicBezTo>
                  <a:pt x="712" y="264"/>
                  <a:pt x="723" y="322"/>
                  <a:pt x="732" y="353"/>
                </a:cubicBezTo>
                <a:cubicBezTo>
                  <a:pt x="741" y="384"/>
                  <a:pt x="753" y="416"/>
                  <a:pt x="762" y="428"/>
                </a:cubicBezTo>
                <a:cubicBezTo>
                  <a:pt x="771" y="440"/>
                  <a:pt x="777" y="431"/>
                  <a:pt x="783" y="422"/>
                </a:cubicBezTo>
                <a:cubicBezTo>
                  <a:pt x="789" y="413"/>
                  <a:pt x="792" y="389"/>
                  <a:pt x="798" y="371"/>
                </a:cubicBezTo>
                <a:cubicBezTo>
                  <a:pt x="804" y="353"/>
                  <a:pt x="812" y="322"/>
                  <a:pt x="822" y="311"/>
                </a:cubicBezTo>
                <a:cubicBezTo>
                  <a:pt x="832" y="300"/>
                  <a:pt x="848" y="300"/>
                  <a:pt x="861" y="305"/>
                </a:cubicBezTo>
                <a:cubicBezTo>
                  <a:pt x="874" y="310"/>
                  <a:pt x="888" y="325"/>
                  <a:pt x="903" y="341"/>
                </a:cubicBezTo>
              </a:path>
            </a:pathLst>
          </a:custGeom>
          <a:noFill/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22" name="Freeform 98"/>
          <p:cNvSpPr>
            <a:spLocks/>
          </p:cNvSpPr>
          <p:nvPr/>
        </p:nvSpPr>
        <p:spPr bwMode="auto">
          <a:xfrm flipV="1">
            <a:off x="7720806" y="4202114"/>
            <a:ext cx="165100" cy="606425"/>
          </a:xfrm>
          <a:custGeom>
            <a:avLst/>
            <a:gdLst>
              <a:gd name="T0" fmla="*/ 0 w 903"/>
              <a:gd name="T1" fmla="*/ 350 h 860"/>
              <a:gd name="T2" fmla="*/ 15 w 903"/>
              <a:gd name="T3" fmla="*/ 317 h 860"/>
              <a:gd name="T4" fmla="*/ 39 w 903"/>
              <a:gd name="T5" fmla="*/ 302 h 860"/>
              <a:gd name="T6" fmla="*/ 78 w 903"/>
              <a:gd name="T7" fmla="*/ 341 h 860"/>
              <a:gd name="T8" fmla="*/ 99 w 903"/>
              <a:gd name="T9" fmla="*/ 407 h 860"/>
              <a:gd name="T10" fmla="*/ 117 w 903"/>
              <a:gd name="T11" fmla="*/ 458 h 860"/>
              <a:gd name="T12" fmla="*/ 132 w 903"/>
              <a:gd name="T13" fmla="*/ 434 h 860"/>
              <a:gd name="T14" fmla="*/ 159 w 903"/>
              <a:gd name="T15" fmla="*/ 350 h 860"/>
              <a:gd name="T16" fmla="*/ 186 w 903"/>
              <a:gd name="T17" fmla="*/ 251 h 860"/>
              <a:gd name="T18" fmla="*/ 204 w 903"/>
              <a:gd name="T19" fmla="*/ 242 h 860"/>
              <a:gd name="T20" fmla="*/ 237 w 903"/>
              <a:gd name="T21" fmla="*/ 347 h 860"/>
              <a:gd name="T22" fmla="*/ 264 w 903"/>
              <a:gd name="T23" fmla="*/ 530 h 860"/>
              <a:gd name="T24" fmla="*/ 291 w 903"/>
              <a:gd name="T25" fmla="*/ 542 h 860"/>
              <a:gd name="T26" fmla="*/ 342 w 903"/>
              <a:gd name="T27" fmla="*/ 155 h 860"/>
              <a:gd name="T28" fmla="*/ 354 w 903"/>
              <a:gd name="T29" fmla="*/ 59 h 860"/>
              <a:gd name="T30" fmla="*/ 372 w 903"/>
              <a:gd name="T31" fmla="*/ 56 h 860"/>
              <a:gd name="T32" fmla="*/ 408 w 903"/>
              <a:gd name="T33" fmla="*/ 398 h 860"/>
              <a:gd name="T34" fmla="*/ 417 w 903"/>
              <a:gd name="T35" fmla="*/ 620 h 860"/>
              <a:gd name="T36" fmla="*/ 435 w 903"/>
              <a:gd name="T37" fmla="*/ 770 h 860"/>
              <a:gd name="T38" fmla="*/ 441 w 903"/>
              <a:gd name="T39" fmla="*/ 839 h 860"/>
              <a:gd name="T40" fmla="*/ 450 w 903"/>
              <a:gd name="T41" fmla="*/ 857 h 860"/>
              <a:gd name="T42" fmla="*/ 462 w 903"/>
              <a:gd name="T43" fmla="*/ 818 h 860"/>
              <a:gd name="T44" fmla="*/ 462 w 903"/>
              <a:gd name="T45" fmla="*/ 692 h 860"/>
              <a:gd name="T46" fmla="*/ 486 w 903"/>
              <a:gd name="T47" fmla="*/ 341 h 860"/>
              <a:gd name="T48" fmla="*/ 510 w 903"/>
              <a:gd name="T49" fmla="*/ 116 h 860"/>
              <a:gd name="T50" fmla="*/ 522 w 903"/>
              <a:gd name="T51" fmla="*/ 32 h 860"/>
              <a:gd name="T52" fmla="*/ 534 w 903"/>
              <a:gd name="T53" fmla="*/ 59 h 860"/>
              <a:gd name="T54" fmla="*/ 558 w 903"/>
              <a:gd name="T55" fmla="*/ 266 h 860"/>
              <a:gd name="T56" fmla="*/ 567 w 903"/>
              <a:gd name="T57" fmla="*/ 359 h 860"/>
              <a:gd name="T58" fmla="*/ 588 w 903"/>
              <a:gd name="T59" fmla="*/ 458 h 860"/>
              <a:gd name="T60" fmla="*/ 606 w 903"/>
              <a:gd name="T61" fmla="*/ 539 h 860"/>
              <a:gd name="T62" fmla="*/ 624 w 903"/>
              <a:gd name="T63" fmla="*/ 536 h 860"/>
              <a:gd name="T64" fmla="*/ 651 w 903"/>
              <a:gd name="T65" fmla="*/ 344 h 860"/>
              <a:gd name="T66" fmla="*/ 669 w 903"/>
              <a:gd name="T67" fmla="*/ 233 h 860"/>
              <a:gd name="T68" fmla="*/ 690 w 903"/>
              <a:gd name="T69" fmla="*/ 218 h 860"/>
              <a:gd name="T70" fmla="*/ 705 w 903"/>
              <a:gd name="T71" fmla="*/ 242 h 860"/>
              <a:gd name="T72" fmla="*/ 732 w 903"/>
              <a:gd name="T73" fmla="*/ 353 h 860"/>
              <a:gd name="T74" fmla="*/ 762 w 903"/>
              <a:gd name="T75" fmla="*/ 428 h 860"/>
              <a:gd name="T76" fmla="*/ 783 w 903"/>
              <a:gd name="T77" fmla="*/ 422 h 860"/>
              <a:gd name="T78" fmla="*/ 798 w 903"/>
              <a:gd name="T79" fmla="*/ 371 h 860"/>
              <a:gd name="T80" fmla="*/ 822 w 903"/>
              <a:gd name="T81" fmla="*/ 311 h 860"/>
              <a:gd name="T82" fmla="*/ 861 w 903"/>
              <a:gd name="T83" fmla="*/ 305 h 860"/>
              <a:gd name="T84" fmla="*/ 903 w 903"/>
              <a:gd name="T85" fmla="*/ 34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03" h="860">
                <a:moveTo>
                  <a:pt x="0" y="350"/>
                </a:moveTo>
                <a:cubicBezTo>
                  <a:pt x="4" y="337"/>
                  <a:pt x="8" y="325"/>
                  <a:pt x="15" y="317"/>
                </a:cubicBezTo>
                <a:cubicBezTo>
                  <a:pt x="22" y="309"/>
                  <a:pt x="29" y="298"/>
                  <a:pt x="39" y="302"/>
                </a:cubicBezTo>
                <a:cubicBezTo>
                  <a:pt x="49" y="306"/>
                  <a:pt x="68" y="324"/>
                  <a:pt x="78" y="341"/>
                </a:cubicBezTo>
                <a:cubicBezTo>
                  <a:pt x="88" y="358"/>
                  <a:pt x="93" y="388"/>
                  <a:pt x="99" y="407"/>
                </a:cubicBezTo>
                <a:cubicBezTo>
                  <a:pt x="105" y="426"/>
                  <a:pt x="112" y="454"/>
                  <a:pt x="117" y="458"/>
                </a:cubicBezTo>
                <a:cubicBezTo>
                  <a:pt x="122" y="462"/>
                  <a:pt x="125" y="452"/>
                  <a:pt x="132" y="434"/>
                </a:cubicBezTo>
                <a:cubicBezTo>
                  <a:pt x="139" y="416"/>
                  <a:pt x="150" y="380"/>
                  <a:pt x="159" y="350"/>
                </a:cubicBezTo>
                <a:cubicBezTo>
                  <a:pt x="168" y="320"/>
                  <a:pt x="179" y="269"/>
                  <a:pt x="186" y="251"/>
                </a:cubicBezTo>
                <a:cubicBezTo>
                  <a:pt x="193" y="233"/>
                  <a:pt x="196" y="226"/>
                  <a:pt x="204" y="242"/>
                </a:cubicBezTo>
                <a:cubicBezTo>
                  <a:pt x="212" y="258"/>
                  <a:pt x="227" y="299"/>
                  <a:pt x="237" y="347"/>
                </a:cubicBezTo>
                <a:cubicBezTo>
                  <a:pt x="247" y="395"/>
                  <a:pt x="255" y="498"/>
                  <a:pt x="264" y="530"/>
                </a:cubicBezTo>
                <a:cubicBezTo>
                  <a:pt x="273" y="562"/>
                  <a:pt x="278" y="604"/>
                  <a:pt x="291" y="542"/>
                </a:cubicBezTo>
                <a:cubicBezTo>
                  <a:pt x="304" y="480"/>
                  <a:pt x="332" y="235"/>
                  <a:pt x="342" y="155"/>
                </a:cubicBezTo>
                <a:cubicBezTo>
                  <a:pt x="352" y="75"/>
                  <a:pt x="349" y="75"/>
                  <a:pt x="354" y="59"/>
                </a:cubicBezTo>
                <a:cubicBezTo>
                  <a:pt x="359" y="43"/>
                  <a:pt x="363" y="0"/>
                  <a:pt x="372" y="56"/>
                </a:cubicBezTo>
                <a:cubicBezTo>
                  <a:pt x="381" y="112"/>
                  <a:pt x="400" y="304"/>
                  <a:pt x="408" y="398"/>
                </a:cubicBezTo>
                <a:cubicBezTo>
                  <a:pt x="416" y="492"/>
                  <a:pt x="413" y="558"/>
                  <a:pt x="417" y="620"/>
                </a:cubicBezTo>
                <a:cubicBezTo>
                  <a:pt x="421" y="682"/>
                  <a:pt x="431" y="734"/>
                  <a:pt x="435" y="770"/>
                </a:cubicBezTo>
                <a:cubicBezTo>
                  <a:pt x="439" y="806"/>
                  <a:pt x="439" y="825"/>
                  <a:pt x="441" y="839"/>
                </a:cubicBezTo>
                <a:cubicBezTo>
                  <a:pt x="443" y="853"/>
                  <a:pt x="447" y="860"/>
                  <a:pt x="450" y="857"/>
                </a:cubicBezTo>
                <a:cubicBezTo>
                  <a:pt x="453" y="854"/>
                  <a:pt x="460" y="845"/>
                  <a:pt x="462" y="818"/>
                </a:cubicBezTo>
                <a:cubicBezTo>
                  <a:pt x="464" y="791"/>
                  <a:pt x="458" y="771"/>
                  <a:pt x="462" y="692"/>
                </a:cubicBezTo>
                <a:cubicBezTo>
                  <a:pt x="466" y="613"/>
                  <a:pt x="478" y="437"/>
                  <a:pt x="486" y="341"/>
                </a:cubicBezTo>
                <a:cubicBezTo>
                  <a:pt x="494" y="245"/>
                  <a:pt x="504" y="167"/>
                  <a:pt x="510" y="116"/>
                </a:cubicBezTo>
                <a:cubicBezTo>
                  <a:pt x="516" y="65"/>
                  <a:pt x="518" y="41"/>
                  <a:pt x="522" y="32"/>
                </a:cubicBezTo>
                <a:cubicBezTo>
                  <a:pt x="526" y="23"/>
                  <a:pt x="528" y="20"/>
                  <a:pt x="534" y="59"/>
                </a:cubicBezTo>
                <a:cubicBezTo>
                  <a:pt x="540" y="98"/>
                  <a:pt x="552" y="216"/>
                  <a:pt x="558" y="266"/>
                </a:cubicBezTo>
                <a:cubicBezTo>
                  <a:pt x="564" y="316"/>
                  <a:pt x="562" y="327"/>
                  <a:pt x="567" y="359"/>
                </a:cubicBezTo>
                <a:cubicBezTo>
                  <a:pt x="572" y="391"/>
                  <a:pt x="581" y="428"/>
                  <a:pt x="588" y="458"/>
                </a:cubicBezTo>
                <a:cubicBezTo>
                  <a:pt x="595" y="488"/>
                  <a:pt x="600" y="526"/>
                  <a:pt x="606" y="539"/>
                </a:cubicBezTo>
                <a:cubicBezTo>
                  <a:pt x="612" y="552"/>
                  <a:pt x="617" y="568"/>
                  <a:pt x="624" y="536"/>
                </a:cubicBezTo>
                <a:cubicBezTo>
                  <a:pt x="631" y="504"/>
                  <a:pt x="644" y="394"/>
                  <a:pt x="651" y="344"/>
                </a:cubicBezTo>
                <a:cubicBezTo>
                  <a:pt x="658" y="294"/>
                  <a:pt x="662" y="254"/>
                  <a:pt x="669" y="233"/>
                </a:cubicBezTo>
                <a:cubicBezTo>
                  <a:pt x="676" y="212"/>
                  <a:pt x="684" y="217"/>
                  <a:pt x="690" y="218"/>
                </a:cubicBezTo>
                <a:cubicBezTo>
                  <a:pt x="696" y="219"/>
                  <a:pt x="698" y="220"/>
                  <a:pt x="705" y="242"/>
                </a:cubicBezTo>
                <a:cubicBezTo>
                  <a:pt x="712" y="264"/>
                  <a:pt x="723" y="322"/>
                  <a:pt x="732" y="353"/>
                </a:cubicBezTo>
                <a:cubicBezTo>
                  <a:pt x="741" y="384"/>
                  <a:pt x="753" y="416"/>
                  <a:pt x="762" y="428"/>
                </a:cubicBezTo>
                <a:cubicBezTo>
                  <a:pt x="771" y="440"/>
                  <a:pt x="777" y="431"/>
                  <a:pt x="783" y="422"/>
                </a:cubicBezTo>
                <a:cubicBezTo>
                  <a:pt x="789" y="413"/>
                  <a:pt x="792" y="389"/>
                  <a:pt x="798" y="371"/>
                </a:cubicBezTo>
                <a:cubicBezTo>
                  <a:pt x="804" y="353"/>
                  <a:pt x="812" y="322"/>
                  <a:pt x="822" y="311"/>
                </a:cubicBezTo>
                <a:cubicBezTo>
                  <a:pt x="832" y="300"/>
                  <a:pt x="848" y="300"/>
                  <a:pt x="861" y="305"/>
                </a:cubicBezTo>
                <a:cubicBezTo>
                  <a:pt x="874" y="310"/>
                  <a:pt x="888" y="325"/>
                  <a:pt x="903" y="341"/>
                </a:cubicBezTo>
              </a:path>
            </a:pathLst>
          </a:custGeom>
          <a:noFill/>
          <a:ln w="952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23" name="Rectangle 99"/>
          <p:cNvSpPr>
            <a:spLocks noChangeArrowheads="1"/>
          </p:cNvSpPr>
          <p:nvPr/>
        </p:nvSpPr>
        <p:spPr bwMode="auto">
          <a:xfrm>
            <a:off x="8341520" y="4432578"/>
            <a:ext cx="339725" cy="369332"/>
          </a:xfrm>
          <a:prstGeom prst="rect">
            <a:avLst/>
          </a:prstGeom>
          <a:solidFill>
            <a:schemeClr val="bg1">
              <a:alpha val="74001"/>
            </a:schemeClr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324" name="Text Box 100"/>
          <p:cNvSpPr txBox="1">
            <a:spLocks noChangeArrowheads="1"/>
          </p:cNvSpPr>
          <p:nvPr/>
        </p:nvSpPr>
        <p:spPr bwMode="auto">
          <a:xfrm>
            <a:off x="8284369" y="4443413"/>
            <a:ext cx="425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DL</a:t>
            </a:r>
          </a:p>
        </p:txBody>
      </p:sp>
      <p:sp>
        <p:nvSpPr>
          <p:cNvPr id="52336" name="Freeform 112"/>
          <p:cNvSpPr>
            <a:spLocks/>
          </p:cNvSpPr>
          <p:nvPr/>
        </p:nvSpPr>
        <p:spPr bwMode="auto">
          <a:xfrm flipV="1">
            <a:off x="8774907" y="4464051"/>
            <a:ext cx="225425" cy="214313"/>
          </a:xfrm>
          <a:custGeom>
            <a:avLst/>
            <a:gdLst>
              <a:gd name="T0" fmla="*/ 0 w 903"/>
              <a:gd name="T1" fmla="*/ 350 h 860"/>
              <a:gd name="T2" fmla="*/ 15 w 903"/>
              <a:gd name="T3" fmla="*/ 317 h 860"/>
              <a:gd name="T4" fmla="*/ 39 w 903"/>
              <a:gd name="T5" fmla="*/ 302 h 860"/>
              <a:gd name="T6" fmla="*/ 78 w 903"/>
              <a:gd name="T7" fmla="*/ 341 h 860"/>
              <a:gd name="T8" fmla="*/ 99 w 903"/>
              <a:gd name="T9" fmla="*/ 407 h 860"/>
              <a:gd name="T10" fmla="*/ 117 w 903"/>
              <a:gd name="T11" fmla="*/ 458 h 860"/>
              <a:gd name="T12" fmla="*/ 132 w 903"/>
              <a:gd name="T13" fmla="*/ 434 h 860"/>
              <a:gd name="T14" fmla="*/ 159 w 903"/>
              <a:gd name="T15" fmla="*/ 350 h 860"/>
              <a:gd name="T16" fmla="*/ 186 w 903"/>
              <a:gd name="T17" fmla="*/ 251 h 860"/>
              <a:gd name="T18" fmla="*/ 204 w 903"/>
              <a:gd name="T19" fmla="*/ 242 h 860"/>
              <a:gd name="T20" fmla="*/ 237 w 903"/>
              <a:gd name="T21" fmla="*/ 347 h 860"/>
              <a:gd name="T22" fmla="*/ 264 w 903"/>
              <a:gd name="T23" fmla="*/ 530 h 860"/>
              <a:gd name="T24" fmla="*/ 291 w 903"/>
              <a:gd name="T25" fmla="*/ 542 h 860"/>
              <a:gd name="T26" fmla="*/ 342 w 903"/>
              <a:gd name="T27" fmla="*/ 155 h 860"/>
              <a:gd name="T28" fmla="*/ 354 w 903"/>
              <a:gd name="T29" fmla="*/ 59 h 860"/>
              <a:gd name="T30" fmla="*/ 372 w 903"/>
              <a:gd name="T31" fmla="*/ 56 h 860"/>
              <a:gd name="T32" fmla="*/ 408 w 903"/>
              <a:gd name="T33" fmla="*/ 398 h 860"/>
              <a:gd name="T34" fmla="*/ 417 w 903"/>
              <a:gd name="T35" fmla="*/ 620 h 860"/>
              <a:gd name="T36" fmla="*/ 435 w 903"/>
              <a:gd name="T37" fmla="*/ 770 h 860"/>
              <a:gd name="T38" fmla="*/ 441 w 903"/>
              <a:gd name="T39" fmla="*/ 839 h 860"/>
              <a:gd name="T40" fmla="*/ 450 w 903"/>
              <a:gd name="T41" fmla="*/ 857 h 860"/>
              <a:gd name="T42" fmla="*/ 462 w 903"/>
              <a:gd name="T43" fmla="*/ 818 h 860"/>
              <a:gd name="T44" fmla="*/ 462 w 903"/>
              <a:gd name="T45" fmla="*/ 692 h 860"/>
              <a:gd name="T46" fmla="*/ 486 w 903"/>
              <a:gd name="T47" fmla="*/ 341 h 860"/>
              <a:gd name="T48" fmla="*/ 510 w 903"/>
              <a:gd name="T49" fmla="*/ 116 h 860"/>
              <a:gd name="T50" fmla="*/ 522 w 903"/>
              <a:gd name="T51" fmla="*/ 32 h 860"/>
              <a:gd name="T52" fmla="*/ 534 w 903"/>
              <a:gd name="T53" fmla="*/ 59 h 860"/>
              <a:gd name="T54" fmla="*/ 558 w 903"/>
              <a:gd name="T55" fmla="*/ 266 h 860"/>
              <a:gd name="T56" fmla="*/ 567 w 903"/>
              <a:gd name="T57" fmla="*/ 359 h 860"/>
              <a:gd name="T58" fmla="*/ 588 w 903"/>
              <a:gd name="T59" fmla="*/ 458 h 860"/>
              <a:gd name="T60" fmla="*/ 606 w 903"/>
              <a:gd name="T61" fmla="*/ 539 h 860"/>
              <a:gd name="T62" fmla="*/ 624 w 903"/>
              <a:gd name="T63" fmla="*/ 536 h 860"/>
              <a:gd name="T64" fmla="*/ 651 w 903"/>
              <a:gd name="T65" fmla="*/ 344 h 860"/>
              <a:gd name="T66" fmla="*/ 669 w 903"/>
              <a:gd name="T67" fmla="*/ 233 h 860"/>
              <a:gd name="T68" fmla="*/ 690 w 903"/>
              <a:gd name="T69" fmla="*/ 218 h 860"/>
              <a:gd name="T70" fmla="*/ 705 w 903"/>
              <a:gd name="T71" fmla="*/ 242 h 860"/>
              <a:gd name="T72" fmla="*/ 732 w 903"/>
              <a:gd name="T73" fmla="*/ 353 h 860"/>
              <a:gd name="T74" fmla="*/ 762 w 903"/>
              <a:gd name="T75" fmla="*/ 428 h 860"/>
              <a:gd name="T76" fmla="*/ 783 w 903"/>
              <a:gd name="T77" fmla="*/ 422 h 860"/>
              <a:gd name="T78" fmla="*/ 798 w 903"/>
              <a:gd name="T79" fmla="*/ 371 h 860"/>
              <a:gd name="T80" fmla="*/ 822 w 903"/>
              <a:gd name="T81" fmla="*/ 311 h 860"/>
              <a:gd name="T82" fmla="*/ 861 w 903"/>
              <a:gd name="T83" fmla="*/ 305 h 860"/>
              <a:gd name="T84" fmla="*/ 903 w 903"/>
              <a:gd name="T85" fmla="*/ 34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03" h="860">
                <a:moveTo>
                  <a:pt x="0" y="350"/>
                </a:moveTo>
                <a:cubicBezTo>
                  <a:pt x="4" y="337"/>
                  <a:pt x="8" y="325"/>
                  <a:pt x="15" y="317"/>
                </a:cubicBezTo>
                <a:cubicBezTo>
                  <a:pt x="22" y="309"/>
                  <a:pt x="29" y="298"/>
                  <a:pt x="39" y="302"/>
                </a:cubicBezTo>
                <a:cubicBezTo>
                  <a:pt x="49" y="306"/>
                  <a:pt x="68" y="324"/>
                  <a:pt x="78" y="341"/>
                </a:cubicBezTo>
                <a:cubicBezTo>
                  <a:pt x="88" y="358"/>
                  <a:pt x="93" y="388"/>
                  <a:pt x="99" y="407"/>
                </a:cubicBezTo>
                <a:cubicBezTo>
                  <a:pt x="105" y="426"/>
                  <a:pt x="112" y="454"/>
                  <a:pt x="117" y="458"/>
                </a:cubicBezTo>
                <a:cubicBezTo>
                  <a:pt x="122" y="462"/>
                  <a:pt x="125" y="452"/>
                  <a:pt x="132" y="434"/>
                </a:cubicBezTo>
                <a:cubicBezTo>
                  <a:pt x="139" y="416"/>
                  <a:pt x="150" y="380"/>
                  <a:pt x="159" y="350"/>
                </a:cubicBezTo>
                <a:cubicBezTo>
                  <a:pt x="168" y="320"/>
                  <a:pt x="179" y="269"/>
                  <a:pt x="186" y="251"/>
                </a:cubicBezTo>
                <a:cubicBezTo>
                  <a:pt x="193" y="233"/>
                  <a:pt x="196" y="226"/>
                  <a:pt x="204" y="242"/>
                </a:cubicBezTo>
                <a:cubicBezTo>
                  <a:pt x="212" y="258"/>
                  <a:pt x="227" y="299"/>
                  <a:pt x="237" y="347"/>
                </a:cubicBezTo>
                <a:cubicBezTo>
                  <a:pt x="247" y="395"/>
                  <a:pt x="255" y="498"/>
                  <a:pt x="264" y="530"/>
                </a:cubicBezTo>
                <a:cubicBezTo>
                  <a:pt x="273" y="562"/>
                  <a:pt x="278" y="604"/>
                  <a:pt x="291" y="542"/>
                </a:cubicBezTo>
                <a:cubicBezTo>
                  <a:pt x="304" y="480"/>
                  <a:pt x="332" y="235"/>
                  <a:pt x="342" y="155"/>
                </a:cubicBezTo>
                <a:cubicBezTo>
                  <a:pt x="352" y="75"/>
                  <a:pt x="349" y="75"/>
                  <a:pt x="354" y="59"/>
                </a:cubicBezTo>
                <a:cubicBezTo>
                  <a:pt x="359" y="43"/>
                  <a:pt x="363" y="0"/>
                  <a:pt x="372" y="56"/>
                </a:cubicBezTo>
                <a:cubicBezTo>
                  <a:pt x="381" y="112"/>
                  <a:pt x="400" y="304"/>
                  <a:pt x="408" y="398"/>
                </a:cubicBezTo>
                <a:cubicBezTo>
                  <a:pt x="416" y="492"/>
                  <a:pt x="413" y="558"/>
                  <a:pt x="417" y="620"/>
                </a:cubicBezTo>
                <a:cubicBezTo>
                  <a:pt x="421" y="682"/>
                  <a:pt x="431" y="734"/>
                  <a:pt x="435" y="770"/>
                </a:cubicBezTo>
                <a:cubicBezTo>
                  <a:pt x="439" y="806"/>
                  <a:pt x="439" y="825"/>
                  <a:pt x="441" y="839"/>
                </a:cubicBezTo>
                <a:cubicBezTo>
                  <a:pt x="443" y="853"/>
                  <a:pt x="447" y="860"/>
                  <a:pt x="450" y="857"/>
                </a:cubicBezTo>
                <a:cubicBezTo>
                  <a:pt x="453" y="854"/>
                  <a:pt x="460" y="845"/>
                  <a:pt x="462" y="818"/>
                </a:cubicBezTo>
                <a:cubicBezTo>
                  <a:pt x="464" y="791"/>
                  <a:pt x="458" y="771"/>
                  <a:pt x="462" y="692"/>
                </a:cubicBezTo>
                <a:cubicBezTo>
                  <a:pt x="466" y="613"/>
                  <a:pt x="478" y="437"/>
                  <a:pt x="486" y="341"/>
                </a:cubicBezTo>
                <a:cubicBezTo>
                  <a:pt x="494" y="245"/>
                  <a:pt x="504" y="167"/>
                  <a:pt x="510" y="116"/>
                </a:cubicBezTo>
                <a:cubicBezTo>
                  <a:pt x="516" y="65"/>
                  <a:pt x="518" y="41"/>
                  <a:pt x="522" y="32"/>
                </a:cubicBezTo>
                <a:cubicBezTo>
                  <a:pt x="526" y="23"/>
                  <a:pt x="528" y="20"/>
                  <a:pt x="534" y="59"/>
                </a:cubicBezTo>
                <a:cubicBezTo>
                  <a:pt x="540" y="98"/>
                  <a:pt x="552" y="216"/>
                  <a:pt x="558" y="266"/>
                </a:cubicBezTo>
                <a:cubicBezTo>
                  <a:pt x="564" y="316"/>
                  <a:pt x="562" y="327"/>
                  <a:pt x="567" y="359"/>
                </a:cubicBezTo>
                <a:cubicBezTo>
                  <a:pt x="572" y="391"/>
                  <a:pt x="581" y="428"/>
                  <a:pt x="588" y="458"/>
                </a:cubicBezTo>
                <a:cubicBezTo>
                  <a:pt x="595" y="488"/>
                  <a:pt x="600" y="526"/>
                  <a:pt x="606" y="539"/>
                </a:cubicBezTo>
                <a:cubicBezTo>
                  <a:pt x="612" y="552"/>
                  <a:pt x="617" y="568"/>
                  <a:pt x="624" y="536"/>
                </a:cubicBezTo>
                <a:cubicBezTo>
                  <a:pt x="631" y="504"/>
                  <a:pt x="644" y="394"/>
                  <a:pt x="651" y="344"/>
                </a:cubicBezTo>
                <a:cubicBezTo>
                  <a:pt x="658" y="294"/>
                  <a:pt x="662" y="254"/>
                  <a:pt x="669" y="233"/>
                </a:cubicBezTo>
                <a:cubicBezTo>
                  <a:pt x="676" y="212"/>
                  <a:pt x="684" y="217"/>
                  <a:pt x="690" y="218"/>
                </a:cubicBezTo>
                <a:cubicBezTo>
                  <a:pt x="696" y="219"/>
                  <a:pt x="698" y="220"/>
                  <a:pt x="705" y="242"/>
                </a:cubicBezTo>
                <a:cubicBezTo>
                  <a:pt x="712" y="264"/>
                  <a:pt x="723" y="322"/>
                  <a:pt x="732" y="353"/>
                </a:cubicBezTo>
                <a:cubicBezTo>
                  <a:pt x="741" y="384"/>
                  <a:pt x="753" y="416"/>
                  <a:pt x="762" y="428"/>
                </a:cubicBezTo>
                <a:cubicBezTo>
                  <a:pt x="771" y="440"/>
                  <a:pt x="777" y="431"/>
                  <a:pt x="783" y="422"/>
                </a:cubicBezTo>
                <a:cubicBezTo>
                  <a:pt x="789" y="413"/>
                  <a:pt x="792" y="389"/>
                  <a:pt x="798" y="371"/>
                </a:cubicBezTo>
                <a:cubicBezTo>
                  <a:pt x="804" y="353"/>
                  <a:pt x="812" y="322"/>
                  <a:pt x="822" y="311"/>
                </a:cubicBezTo>
                <a:cubicBezTo>
                  <a:pt x="832" y="300"/>
                  <a:pt x="848" y="300"/>
                  <a:pt x="861" y="305"/>
                </a:cubicBezTo>
                <a:cubicBezTo>
                  <a:pt x="874" y="310"/>
                  <a:pt x="888" y="325"/>
                  <a:pt x="903" y="341"/>
                </a:cubicBezTo>
              </a:path>
            </a:pathLst>
          </a:custGeom>
          <a:noFill/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7" name="Text Box 113"/>
          <p:cNvSpPr txBox="1">
            <a:spLocks noChangeArrowheads="1"/>
          </p:cNvSpPr>
          <p:nvPr/>
        </p:nvSpPr>
        <p:spPr bwMode="auto">
          <a:xfrm>
            <a:off x="1662906" y="1776413"/>
            <a:ext cx="7157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Simplified sketch of that experiment (not including all polarizing elements)</a:t>
            </a:r>
          </a:p>
        </p:txBody>
      </p:sp>
      <p:grpSp>
        <p:nvGrpSpPr>
          <p:cNvPr id="52373" name="Group 149"/>
          <p:cNvGrpSpPr>
            <a:grpSpLocks/>
          </p:cNvGrpSpPr>
          <p:nvPr/>
        </p:nvGrpSpPr>
        <p:grpSpPr bwMode="auto">
          <a:xfrm>
            <a:off x="1791495" y="3524251"/>
            <a:ext cx="3284537" cy="608013"/>
            <a:chOff x="1118" y="2226"/>
            <a:chExt cx="2069" cy="383"/>
          </a:xfrm>
        </p:grpSpPr>
        <p:sp>
          <p:nvSpPr>
            <p:cNvPr id="52374" name="Text Box 150"/>
            <p:cNvSpPr txBox="1">
              <a:spLocks noChangeArrowheads="1"/>
            </p:cNvSpPr>
            <p:nvPr/>
          </p:nvSpPr>
          <p:spPr bwMode="auto">
            <a:xfrm>
              <a:off x="1118" y="2226"/>
              <a:ext cx="16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Photon number squeezing</a:t>
              </a:r>
            </a:p>
          </p:txBody>
        </p:sp>
        <p:sp>
          <p:nvSpPr>
            <p:cNvPr id="52375" name="Arc 151"/>
            <p:cNvSpPr>
              <a:spLocks/>
            </p:cNvSpPr>
            <p:nvPr/>
          </p:nvSpPr>
          <p:spPr bwMode="auto">
            <a:xfrm flipV="1">
              <a:off x="2538" y="2262"/>
              <a:ext cx="649" cy="347"/>
            </a:xfrm>
            <a:custGeom>
              <a:avLst/>
              <a:gdLst>
                <a:gd name="G0" fmla="+- 18957 0 0"/>
                <a:gd name="G1" fmla="+- 21600 0 0"/>
                <a:gd name="G2" fmla="+- 21600 0 0"/>
                <a:gd name="T0" fmla="*/ 0 w 40557"/>
                <a:gd name="T1" fmla="*/ 11246 h 21600"/>
                <a:gd name="T2" fmla="*/ 40557 w 40557"/>
                <a:gd name="T3" fmla="*/ 21600 h 21600"/>
                <a:gd name="T4" fmla="*/ 18957 w 405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57" h="21600" fill="none" extrusionOk="0">
                  <a:moveTo>
                    <a:pt x="0" y="11246"/>
                  </a:moveTo>
                  <a:cubicBezTo>
                    <a:pt x="3787" y="4312"/>
                    <a:pt x="11056" y="0"/>
                    <a:pt x="18957" y="0"/>
                  </a:cubicBezTo>
                  <a:cubicBezTo>
                    <a:pt x="30886" y="0"/>
                    <a:pt x="40557" y="9670"/>
                    <a:pt x="40557" y="21600"/>
                  </a:cubicBezTo>
                </a:path>
                <a:path w="40557" h="21600" stroke="0" extrusionOk="0">
                  <a:moveTo>
                    <a:pt x="0" y="11246"/>
                  </a:moveTo>
                  <a:cubicBezTo>
                    <a:pt x="3787" y="4312"/>
                    <a:pt x="11056" y="0"/>
                    <a:pt x="18957" y="0"/>
                  </a:cubicBezTo>
                  <a:cubicBezTo>
                    <a:pt x="30886" y="0"/>
                    <a:pt x="40557" y="9670"/>
                    <a:pt x="40557" y="21600"/>
                  </a:cubicBezTo>
                  <a:lnTo>
                    <a:pt x="1895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376" name="Group 152"/>
          <p:cNvGrpSpPr>
            <a:grpSpLocks/>
          </p:cNvGrpSpPr>
          <p:nvPr/>
        </p:nvGrpSpPr>
        <p:grpSpPr bwMode="auto">
          <a:xfrm>
            <a:off x="2507456" y="2276476"/>
            <a:ext cx="2806700" cy="473075"/>
            <a:chOff x="1570" y="1442"/>
            <a:chExt cx="1768" cy="298"/>
          </a:xfrm>
        </p:grpSpPr>
        <p:sp>
          <p:nvSpPr>
            <p:cNvPr id="52377" name="Text Box 153"/>
            <p:cNvSpPr txBox="1">
              <a:spLocks noChangeArrowheads="1"/>
            </p:cNvSpPr>
            <p:nvPr/>
          </p:nvSpPr>
          <p:spPr bwMode="auto">
            <a:xfrm>
              <a:off x="1570" y="1442"/>
              <a:ext cx="10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Phase squeezing</a:t>
              </a:r>
            </a:p>
          </p:txBody>
        </p:sp>
        <p:sp>
          <p:nvSpPr>
            <p:cNvPr id="52378" name="Arc 154"/>
            <p:cNvSpPr>
              <a:spLocks/>
            </p:cNvSpPr>
            <p:nvPr/>
          </p:nvSpPr>
          <p:spPr bwMode="auto">
            <a:xfrm>
              <a:off x="2541" y="1546"/>
              <a:ext cx="797" cy="194"/>
            </a:xfrm>
            <a:custGeom>
              <a:avLst/>
              <a:gdLst>
                <a:gd name="G0" fmla="+- 8678 0 0"/>
                <a:gd name="G1" fmla="+- 21600 0 0"/>
                <a:gd name="G2" fmla="+- 21600 0 0"/>
                <a:gd name="T0" fmla="*/ 0 w 30278"/>
                <a:gd name="T1" fmla="*/ 1820 h 21600"/>
                <a:gd name="T2" fmla="*/ 30278 w 30278"/>
                <a:gd name="T3" fmla="*/ 21600 h 21600"/>
                <a:gd name="T4" fmla="*/ 8678 w 3027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278" h="21600" fill="none" extrusionOk="0">
                  <a:moveTo>
                    <a:pt x="-1" y="1819"/>
                  </a:moveTo>
                  <a:cubicBezTo>
                    <a:pt x="2735" y="619"/>
                    <a:pt x="5690" y="0"/>
                    <a:pt x="8678" y="0"/>
                  </a:cubicBezTo>
                  <a:cubicBezTo>
                    <a:pt x="20607" y="0"/>
                    <a:pt x="30278" y="9670"/>
                    <a:pt x="30278" y="21600"/>
                  </a:cubicBezTo>
                </a:path>
                <a:path w="30278" h="21600" stroke="0" extrusionOk="0">
                  <a:moveTo>
                    <a:pt x="-1" y="1819"/>
                  </a:moveTo>
                  <a:cubicBezTo>
                    <a:pt x="2735" y="619"/>
                    <a:pt x="5690" y="0"/>
                    <a:pt x="8678" y="0"/>
                  </a:cubicBezTo>
                  <a:cubicBezTo>
                    <a:pt x="20607" y="0"/>
                    <a:pt x="30278" y="9670"/>
                    <a:pt x="30278" y="21600"/>
                  </a:cubicBezTo>
                  <a:lnTo>
                    <a:pt x="8678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381" name="Line 157"/>
          <p:cNvSpPr>
            <a:spLocks noChangeShapeType="1"/>
          </p:cNvSpPr>
          <p:nvPr/>
        </p:nvSpPr>
        <p:spPr bwMode="auto">
          <a:xfrm flipV="1">
            <a:off x="8081169" y="2770188"/>
            <a:ext cx="0" cy="3698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443" name="Line 219"/>
          <p:cNvSpPr>
            <a:spLocks noChangeShapeType="1"/>
          </p:cNvSpPr>
          <p:nvPr/>
        </p:nvSpPr>
        <p:spPr bwMode="auto">
          <a:xfrm>
            <a:off x="8082756" y="2774950"/>
            <a:ext cx="334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2448" name="Group 224"/>
          <p:cNvGrpSpPr>
            <a:grpSpLocks/>
          </p:cNvGrpSpPr>
          <p:nvPr/>
        </p:nvGrpSpPr>
        <p:grpSpPr bwMode="auto">
          <a:xfrm>
            <a:off x="8387557" y="4918075"/>
            <a:ext cx="1444625" cy="615950"/>
            <a:chOff x="5274" y="3098"/>
            <a:chExt cx="910" cy="388"/>
          </a:xfrm>
        </p:grpSpPr>
        <p:sp>
          <p:nvSpPr>
            <p:cNvPr id="52326" name="Line 102"/>
            <p:cNvSpPr>
              <a:spLocks noChangeShapeType="1"/>
            </p:cNvSpPr>
            <p:nvPr/>
          </p:nvSpPr>
          <p:spPr bwMode="auto">
            <a:xfrm>
              <a:off x="5361" y="3392"/>
              <a:ext cx="82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328" name="Group 104"/>
            <p:cNvGrpSpPr>
              <a:grpSpLocks/>
            </p:cNvGrpSpPr>
            <p:nvPr/>
          </p:nvGrpSpPr>
          <p:grpSpPr bwMode="auto">
            <a:xfrm>
              <a:off x="5909" y="3210"/>
              <a:ext cx="82" cy="72"/>
              <a:chOff x="2761" y="2872"/>
              <a:chExt cx="82" cy="72"/>
            </a:xfrm>
          </p:grpSpPr>
          <p:sp>
            <p:nvSpPr>
              <p:cNvPr id="52329" name="Oval 105"/>
              <p:cNvSpPr>
                <a:spLocks noChangeArrowheads="1"/>
              </p:cNvSpPr>
              <p:nvPr/>
            </p:nvSpPr>
            <p:spPr bwMode="auto">
              <a:xfrm>
                <a:off x="2761" y="2872"/>
                <a:ext cx="82" cy="72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30" name="Oval 106"/>
              <p:cNvSpPr>
                <a:spLocks noChangeArrowheads="1"/>
              </p:cNvSpPr>
              <p:nvPr/>
            </p:nvSpPr>
            <p:spPr bwMode="auto">
              <a:xfrm>
                <a:off x="2787" y="2893"/>
                <a:ext cx="30" cy="2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331" name="Line 107"/>
            <p:cNvSpPr>
              <a:spLocks noChangeShapeType="1"/>
            </p:cNvSpPr>
            <p:nvPr/>
          </p:nvSpPr>
          <p:spPr bwMode="auto">
            <a:xfrm>
              <a:off x="5566" y="3191"/>
              <a:ext cx="0" cy="18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332" name="Group 108"/>
            <p:cNvGrpSpPr>
              <a:grpSpLocks/>
            </p:cNvGrpSpPr>
            <p:nvPr/>
          </p:nvGrpSpPr>
          <p:grpSpPr bwMode="auto">
            <a:xfrm>
              <a:off x="5274" y="3300"/>
              <a:ext cx="173" cy="176"/>
              <a:chOff x="3158" y="2068"/>
              <a:chExt cx="173" cy="176"/>
            </a:xfrm>
          </p:grpSpPr>
          <p:sp>
            <p:nvSpPr>
              <p:cNvPr id="52333" name="Rectangle 109"/>
              <p:cNvSpPr>
                <a:spLocks noChangeArrowheads="1"/>
              </p:cNvSpPr>
              <p:nvPr/>
            </p:nvSpPr>
            <p:spPr bwMode="auto">
              <a:xfrm>
                <a:off x="3158" y="2068"/>
                <a:ext cx="173" cy="176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34" name="Line 110"/>
              <p:cNvSpPr>
                <a:spLocks noChangeShapeType="1"/>
              </p:cNvSpPr>
              <p:nvPr/>
            </p:nvSpPr>
            <p:spPr bwMode="auto">
              <a:xfrm>
                <a:off x="3160" y="2074"/>
                <a:ext cx="169" cy="16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35" name="Freeform 111"/>
            <p:cNvSpPr>
              <a:spLocks/>
            </p:cNvSpPr>
            <p:nvPr/>
          </p:nvSpPr>
          <p:spPr bwMode="auto">
            <a:xfrm flipV="1">
              <a:off x="5619" y="3104"/>
              <a:ext cx="104" cy="382"/>
            </a:xfrm>
            <a:custGeom>
              <a:avLst/>
              <a:gdLst>
                <a:gd name="T0" fmla="*/ 0 w 903"/>
                <a:gd name="T1" fmla="*/ 350 h 860"/>
                <a:gd name="T2" fmla="*/ 15 w 903"/>
                <a:gd name="T3" fmla="*/ 317 h 860"/>
                <a:gd name="T4" fmla="*/ 39 w 903"/>
                <a:gd name="T5" fmla="*/ 302 h 860"/>
                <a:gd name="T6" fmla="*/ 78 w 903"/>
                <a:gd name="T7" fmla="*/ 341 h 860"/>
                <a:gd name="T8" fmla="*/ 99 w 903"/>
                <a:gd name="T9" fmla="*/ 407 h 860"/>
                <a:gd name="T10" fmla="*/ 117 w 903"/>
                <a:gd name="T11" fmla="*/ 458 h 860"/>
                <a:gd name="T12" fmla="*/ 132 w 903"/>
                <a:gd name="T13" fmla="*/ 434 h 860"/>
                <a:gd name="T14" fmla="*/ 159 w 903"/>
                <a:gd name="T15" fmla="*/ 350 h 860"/>
                <a:gd name="T16" fmla="*/ 186 w 903"/>
                <a:gd name="T17" fmla="*/ 251 h 860"/>
                <a:gd name="T18" fmla="*/ 204 w 903"/>
                <a:gd name="T19" fmla="*/ 242 h 860"/>
                <a:gd name="T20" fmla="*/ 237 w 903"/>
                <a:gd name="T21" fmla="*/ 347 h 860"/>
                <a:gd name="T22" fmla="*/ 264 w 903"/>
                <a:gd name="T23" fmla="*/ 530 h 860"/>
                <a:gd name="T24" fmla="*/ 291 w 903"/>
                <a:gd name="T25" fmla="*/ 542 h 860"/>
                <a:gd name="T26" fmla="*/ 342 w 903"/>
                <a:gd name="T27" fmla="*/ 155 h 860"/>
                <a:gd name="T28" fmla="*/ 354 w 903"/>
                <a:gd name="T29" fmla="*/ 59 h 860"/>
                <a:gd name="T30" fmla="*/ 372 w 903"/>
                <a:gd name="T31" fmla="*/ 56 h 860"/>
                <a:gd name="T32" fmla="*/ 408 w 903"/>
                <a:gd name="T33" fmla="*/ 398 h 860"/>
                <a:gd name="T34" fmla="*/ 417 w 903"/>
                <a:gd name="T35" fmla="*/ 620 h 860"/>
                <a:gd name="T36" fmla="*/ 435 w 903"/>
                <a:gd name="T37" fmla="*/ 770 h 860"/>
                <a:gd name="T38" fmla="*/ 441 w 903"/>
                <a:gd name="T39" fmla="*/ 839 h 860"/>
                <a:gd name="T40" fmla="*/ 450 w 903"/>
                <a:gd name="T41" fmla="*/ 857 h 860"/>
                <a:gd name="T42" fmla="*/ 462 w 903"/>
                <a:gd name="T43" fmla="*/ 818 h 860"/>
                <a:gd name="T44" fmla="*/ 462 w 903"/>
                <a:gd name="T45" fmla="*/ 692 h 860"/>
                <a:gd name="T46" fmla="*/ 486 w 903"/>
                <a:gd name="T47" fmla="*/ 341 h 860"/>
                <a:gd name="T48" fmla="*/ 510 w 903"/>
                <a:gd name="T49" fmla="*/ 116 h 860"/>
                <a:gd name="T50" fmla="*/ 522 w 903"/>
                <a:gd name="T51" fmla="*/ 32 h 860"/>
                <a:gd name="T52" fmla="*/ 534 w 903"/>
                <a:gd name="T53" fmla="*/ 59 h 860"/>
                <a:gd name="T54" fmla="*/ 558 w 903"/>
                <a:gd name="T55" fmla="*/ 266 h 860"/>
                <a:gd name="T56" fmla="*/ 567 w 903"/>
                <a:gd name="T57" fmla="*/ 359 h 860"/>
                <a:gd name="T58" fmla="*/ 588 w 903"/>
                <a:gd name="T59" fmla="*/ 458 h 860"/>
                <a:gd name="T60" fmla="*/ 606 w 903"/>
                <a:gd name="T61" fmla="*/ 539 h 860"/>
                <a:gd name="T62" fmla="*/ 624 w 903"/>
                <a:gd name="T63" fmla="*/ 536 h 860"/>
                <a:gd name="T64" fmla="*/ 651 w 903"/>
                <a:gd name="T65" fmla="*/ 344 h 860"/>
                <a:gd name="T66" fmla="*/ 669 w 903"/>
                <a:gd name="T67" fmla="*/ 233 h 860"/>
                <a:gd name="T68" fmla="*/ 690 w 903"/>
                <a:gd name="T69" fmla="*/ 218 h 860"/>
                <a:gd name="T70" fmla="*/ 705 w 903"/>
                <a:gd name="T71" fmla="*/ 242 h 860"/>
                <a:gd name="T72" fmla="*/ 732 w 903"/>
                <a:gd name="T73" fmla="*/ 353 h 860"/>
                <a:gd name="T74" fmla="*/ 762 w 903"/>
                <a:gd name="T75" fmla="*/ 428 h 860"/>
                <a:gd name="T76" fmla="*/ 783 w 903"/>
                <a:gd name="T77" fmla="*/ 422 h 860"/>
                <a:gd name="T78" fmla="*/ 798 w 903"/>
                <a:gd name="T79" fmla="*/ 371 h 860"/>
                <a:gd name="T80" fmla="*/ 822 w 903"/>
                <a:gd name="T81" fmla="*/ 311 h 860"/>
                <a:gd name="T82" fmla="*/ 861 w 903"/>
                <a:gd name="T83" fmla="*/ 305 h 860"/>
                <a:gd name="T84" fmla="*/ 903 w 903"/>
                <a:gd name="T85" fmla="*/ 34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3" h="860">
                  <a:moveTo>
                    <a:pt x="0" y="350"/>
                  </a:moveTo>
                  <a:cubicBezTo>
                    <a:pt x="4" y="337"/>
                    <a:pt x="8" y="325"/>
                    <a:pt x="15" y="317"/>
                  </a:cubicBezTo>
                  <a:cubicBezTo>
                    <a:pt x="22" y="309"/>
                    <a:pt x="29" y="298"/>
                    <a:pt x="39" y="302"/>
                  </a:cubicBezTo>
                  <a:cubicBezTo>
                    <a:pt x="49" y="306"/>
                    <a:pt x="68" y="324"/>
                    <a:pt x="78" y="341"/>
                  </a:cubicBezTo>
                  <a:cubicBezTo>
                    <a:pt x="88" y="358"/>
                    <a:pt x="93" y="388"/>
                    <a:pt x="99" y="407"/>
                  </a:cubicBezTo>
                  <a:cubicBezTo>
                    <a:pt x="105" y="426"/>
                    <a:pt x="112" y="454"/>
                    <a:pt x="117" y="458"/>
                  </a:cubicBezTo>
                  <a:cubicBezTo>
                    <a:pt x="122" y="462"/>
                    <a:pt x="125" y="452"/>
                    <a:pt x="132" y="434"/>
                  </a:cubicBezTo>
                  <a:cubicBezTo>
                    <a:pt x="139" y="416"/>
                    <a:pt x="150" y="380"/>
                    <a:pt x="159" y="350"/>
                  </a:cubicBezTo>
                  <a:cubicBezTo>
                    <a:pt x="168" y="320"/>
                    <a:pt x="179" y="269"/>
                    <a:pt x="186" y="251"/>
                  </a:cubicBezTo>
                  <a:cubicBezTo>
                    <a:pt x="193" y="233"/>
                    <a:pt x="196" y="226"/>
                    <a:pt x="204" y="242"/>
                  </a:cubicBezTo>
                  <a:cubicBezTo>
                    <a:pt x="212" y="258"/>
                    <a:pt x="227" y="299"/>
                    <a:pt x="237" y="347"/>
                  </a:cubicBezTo>
                  <a:cubicBezTo>
                    <a:pt x="247" y="395"/>
                    <a:pt x="255" y="498"/>
                    <a:pt x="264" y="530"/>
                  </a:cubicBezTo>
                  <a:cubicBezTo>
                    <a:pt x="273" y="562"/>
                    <a:pt x="278" y="604"/>
                    <a:pt x="291" y="542"/>
                  </a:cubicBezTo>
                  <a:cubicBezTo>
                    <a:pt x="304" y="480"/>
                    <a:pt x="332" y="235"/>
                    <a:pt x="342" y="155"/>
                  </a:cubicBezTo>
                  <a:cubicBezTo>
                    <a:pt x="352" y="75"/>
                    <a:pt x="349" y="75"/>
                    <a:pt x="354" y="59"/>
                  </a:cubicBezTo>
                  <a:cubicBezTo>
                    <a:pt x="359" y="43"/>
                    <a:pt x="363" y="0"/>
                    <a:pt x="372" y="56"/>
                  </a:cubicBezTo>
                  <a:cubicBezTo>
                    <a:pt x="381" y="112"/>
                    <a:pt x="400" y="304"/>
                    <a:pt x="408" y="398"/>
                  </a:cubicBezTo>
                  <a:cubicBezTo>
                    <a:pt x="416" y="492"/>
                    <a:pt x="413" y="558"/>
                    <a:pt x="417" y="620"/>
                  </a:cubicBezTo>
                  <a:cubicBezTo>
                    <a:pt x="421" y="682"/>
                    <a:pt x="431" y="734"/>
                    <a:pt x="435" y="770"/>
                  </a:cubicBezTo>
                  <a:cubicBezTo>
                    <a:pt x="439" y="806"/>
                    <a:pt x="439" y="825"/>
                    <a:pt x="441" y="839"/>
                  </a:cubicBezTo>
                  <a:cubicBezTo>
                    <a:pt x="443" y="853"/>
                    <a:pt x="447" y="860"/>
                    <a:pt x="450" y="857"/>
                  </a:cubicBezTo>
                  <a:cubicBezTo>
                    <a:pt x="453" y="854"/>
                    <a:pt x="460" y="845"/>
                    <a:pt x="462" y="818"/>
                  </a:cubicBezTo>
                  <a:cubicBezTo>
                    <a:pt x="464" y="791"/>
                    <a:pt x="458" y="771"/>
                    <a:pt x="462" y="692"/>
                  </a:cubicBezTo>
                  <a:cubicBezTo>
                    <a:pt x="466" y="613"/>
                    <a:pt x="478" y="437"/>
                    <a:pt x="486" y="341"/>
                  </a:cubicBezTo>
                  <a:cubicBezTo>
                    <a:pt x="494" y="245"/>
                    <a:pt x="504" y="167"/>
                    <a:pt x="510" y="116"/>
                  </a:cubicBezTo>
                  <a:cubicBezTo>
                    <a:pt x="516" y="65"/>
                    <a:pt x="518" y="41"/>
                    <a:pt x="522" y="32"/>
                  </a:cubicBezTo>
                  <a:cubicBezTo>
                    <a:pt x="526" y="23"/>
                    <a:pt x="528" y="20"/>
                    <a:pt x="534" y="59"/>
                  </a:cubicBezTo>
                  <a:cubicBezTo>
                    <a:pt x="540" y="98"/>
                    <a:pt x="552" y="216"/>
                    <a:pt x="558" y="266"/>
                  </a:cubicBezTo>
                  <a:cubicBezTo>
                    <a:pt x="564" y="316"/>
                    <a:pt x="562" y="327"/>
                    <a:pt x="567" y="359"/>
                  </a:cubicBezTo>
                  <a:cubicBezTo>
                    <a:pt x="572" y="391"/>
                    <a:pt x="581" y="428"/>
                    <a:pt x="588" y="458"/>
                  </a:cubicBezTo>
                  <a:cubicBezTo>
                    <a:pt x="595" y="488"/>
                    <a:pt x="600" y="526"/>
                    <a:pt x="606" y="539"/>
                  </a:cubicBezTo>
                  <a:cubicBezTo>
                    <a:pt x="612" y="552"/>
                    <a:pt x="617" y="568"/>
                    <a:pt x="624" y="536"/>
                  </a:cubicBezTo>
                  <a:cubicBezTo>
                    <a:pt x="631" y="504"/>
                    <a:pt x="644" y="394"/>
                    <a:pt x="651" y="344"/>
                  </a:cubicBezTo>
                  <a:cubicBezTo>
                    <a:pt x="658" y="294"/>
                    <a:pt x="662" y="254"/>
                    <a:pt x="669" y="233"/>
                  </a:cubicBezTo>
                  <a:cubicBezTo>
                    <a:pt x="676" y="212"/>
                    <a:pt x="684" y="217"/>
                    <a:pt x="690" y="218"/>
                  </a:cubicBezTo>
                  <a:cubicBezTo>
                    <a:pt x="696" y="219"/>
                    <a:pt x="698" y="220"/>
                    <a:pt x="705" y="242"/>
                  </a:cubicBezTo>
                  <a:cubicBezTo>
                    <a:pt x="712" y="264"/>
                    <a:pt x="723" y="322"/>
                    <a:pt x="732" y="353"/>
                  </a:cubicBezTo>
                  <a:cubicBezTo>
                    <a:pt x="741" y="384"/>
                    <a:pt x="753" y="416"/>
                    <a:pt x="762" y="428"/>
                  </a:cubicBezTo>
                  <a:cubicBezTo>
                    <a:pt x="771" y="440"/>
                    <a:pt x="777" y="431"/>
                    <a:pt x="783" y="422"/>
                  </a:cubicBezTo>
                  <a:cubicBezTo>
                    <a:pt x="789" y="413"/>
                    <a:pt x="792" y="389"/>
                    <a:pt x="798" y="371"/>
                  </a:cubicBezTo>
                  <a:cubicBezTo>
                    <a:pt x="804" y="353"/>
                    <a:pt x="812" y="322"/>
                    <a:pt x="822" y="311"/>
                  </a:cubicBezTo>
                  <a:cubicBezTo>
                    <a:pt x="832" y="300"/>
                    <a:pt x="848" y="300"/>
                    <a:pt x="861" y="305"/>
                  </a:cubicBezTo>
                  <a:cubicBezTo>
                    <a:pt x="874" y="310"/>
                    <a:pt x="888" y="325"/>
                    <a:pt x="903" y="341"/>
                  </a:cubicBezTo>
                </a:path>
              </a:pathLst>
            </a:custGeom>
            <a:noFill/>
            <a:ln w="952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47" name="Freeform 223"/>
            <p:cNvSpPr>
              <a:spLocks/>
            </p:cNvSpPr>
            <p:nvPr/>
          </p:nvSpPr>
          <p:spPr bwMode="auto">
            <a:xfrm flipV="1">
              <a:off x="5796" y="3098"/>
              <a:ext cx="104" cy="382"/>
            </a:xfrm>
            <a:custGeom>
              <a:avLst/>
              <a:gdLst>
                <a:gd name="T0" fmla="*/ 0 w 903"/>
                <a:gd name="T1" fmla="*/ 350 h 860"/>
                <a:gd name="T2" fmla="*/ 15 w 903"/>
                <a:gd name="T3" fmla="*/ 317 h 860"/>
                <a:gd name="T4" fmla="*/ 39 w 903"/>
                <a:gd name="T5" fmla="*/ 302 h 860"/>
                <a:gd name="T6" fmla="*/ 78 w 903"/>
                <a:gd name="T7" fmla="*/ 341 h 860"/>
                <a:gd name="T8" fmla="*/ 99 w 903"/>
                <a:gd name="T9" fmla="*/ 407 h 860"/>
                <a:gd name="T10" fmla="*/ 117 w 903"/>
                <a:gd name="T11" fmla="*/ 458 h 860"/>
                <a:gd name="T12" fmla="*/ 132 w 903"/>
                <a:gd name="T13" fmla="*/ 434 h 860"/>
                <a:gd name="T14" fmla="*/ 159 w 903"/>
                <a:gd name="T15" fmla="*/ 350 h 860"/>
                <a:gd name="T16" fmla="*/ 186 w 903"/>
                <a:gd name="T17" fmla="*/ 251 h 860"/>
                <a:gd name="T18" fmla="*/ 204 w 903"/>
                <a:gd name="T19" fmla="*/ 242 h 860"/>
                <a:gd name="T20" fmla="*/ 237 w 903"/>
                <a:gd name="T21" fmla="*/ 347 h 860"/>
                <a:gd name="T22" fmla="*/ 264 w 903"/>
                <a:gd name="T23" fmla="*/ 530 h 860"/>
                <a:gd name="T24" fmla="*/ 291 w 903"/>
                <a:gd name="T25" fmla="*/ 542 h 860"/>
                <a:gd name="T26" fmla="*/ 342 w 903"/>
                <a:gd name="T27" fmla="*/ 155 h 860"/>
                <a:gd name="T28" fmla="*/ 354 w 903"/>
                <a:gd name="T29" fmla="*/ 59 h 860"/>
                <a:gd name="T30" fmla="*/ 372 w 903"/>
                <a:gd name="T31" fmla="*/ 56 h 860"/>
                <a:gd name="T32" fmla="*/ 408 w 903"/>
                <a:gd name="T33" fmla="*/ 398 h 860"/>
                <a:gd name="T34" fmla="*/ 417 w 903"/>
                <a:gd name="T35" fmla="*/ 620 h 860"/>
                <a:gd name="T36" fmla="*/ 435 w 903"/>
                <a:gd name="T37" fmla="*/ 770 h 860"/>
                <a:gd name="T38" fmla="*/ 441 w 903"/>
                <a:gd name="T39" fmla="*/ 839 h 860"/>
                <a:gd name="T40" fmla="*/ 450 w 903"/>
                <a:gd name="T41" fmla="*/ 857 h 860"/>
                <a:gd name="T42" fmla="*/ 462 w 903"/>
                <a:gd name="T43" fmla="*/ 818 h 860"/>
                <a:gd name="T44" fmla="*/ 462 w 903"/>
                <a:gd name="T45" fmla="*/ 692 h 860"/>
                <a:gd name="T46" fmla="*/ 486 w 903"/>
                <a:gd name="T47" fmla="*/ 341 h 860"/>
                <a:gd name="T48" fmla="*/ 510 w 903"/>
                <a:gd name="T49" fmla="*/ 116 h 860"/>
                <a:gd name="T50" fmla="*/ 522 w 903"/>
                <a:gd name="T51" fmla="*/ 32 h 860"/>
                <a:gd name="T52" fmla="*/ 534 w 903"/>
                <a:gd name="T53" fmla="*/ 59 h 860"/>
                <a:gd name="T54" fmla="*/ 558 w 903"/>
                <a:gd name="T55" fmla="*/ 266 h 860"/>
                <a:gd name="T56" fmla="*/ 567 w 903"/>
                <a:gd name="T57" fmla="*/ 359 h 860"/>
                <a:gd name="T58" fmla="*/ 588 w 903"/>
                <a:gd name="T59" fmla="*/ 458 h 860"/>
                <a:gd name="T60" fmla="*/ 606 w 903"/>
                <a:gd name="T61" fmla="*/ 539 h 860"/>
                <a:gd name="T62" fmla="*/ 624 w 903"/>
                <a:gd name="T63" fmla="*/ 536 h 860"/>
                <a:gd name="T64" fmla="*/ 651 w 903"/>
                <a:gd name="T65" fmla="*/ 344 h 860"/>
                <a:gd name="T66" fmla="*/ 669 w 903"/>
                <a:gd name="T67" fmla="*/ 233 h 860"/>
                <a:gd name="T68" fmla="*/ 690 w 903"/>
                <a:gd name="T69" fmla="*/ 218 h 860"/>
                <a:gd name="T70" fmla="*/ 705 w 903"/>
                <a:gd name="T71" fmla="*/ 242 h 860"/>
                <a:gd name="T72" fmla="*/ 732 w 903"/>
                <a:gd name="T73" fmla="*/ 353 h 860"/>
                <a:gd name="T74" fmla="*/ 762 w 903"/>
                <a:gd name="T75" fmla="*/ 428 h 860"/>
                <a:gd name="T76" fmla="*/ 783 w 903"/>
                <a:gd name="T77" fmla="*/ 422 h 860"/>
                <a:gd name="T78" fmla="*/ 798 w 903"/>
                <a:gd name="T79" fmla="*/ 371 h 860"/>
                <a:gd name="T80" fmla="*/ 822 w 903"/>
                <a:gd name="T81" fmla="*/ 311 h 860"/>
                <a:gd name="T82" fmla="*/ 861 w 903"/>
                <a:gd name="T83" fmla="*/ 305 h 860"/>
                <a:gd name="T84" fmla="*/ 903 w 903"/>
                <a:gd name="T85" fmla="*/ 34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3" h="860">
                  <a:moveTo>
                    <a:pt x="0" y="350"/>
                  </a:moveTo>
                  <a:cubicBezTo>
                    <a:pt x="4" y="337"/>
                    <a:pt x="8" y="325"/>
                    <a:pt x="15" y="317"/>
                  </a:cubicBezTo>
                  <a:cubicBezTo>
                    <a:pt x="22" y="309"/>
                    <a:pt x="29" y="298"/>
                    <a:pt x="39" y="302"/>
                  </a:cubicBezTo>
                  <a:cubicBezTo>
                    <a:pt x="49" y="306"/>
                    <a:pt x="68" y="324"/>
                    <a:pt x="78" y="341"/>
                  </a:cubicBezTo>
                  <a:cubicBezTo>
                    <a:pt x="88" y="358"/>
                    <a:pt x="93" y="388"/>
                    <a:pt x="99" y="407"/>
                  </a:cubicBezTo>
                  <a:cubicBezTo>
                    <a:pt x="105" y="426"/>
                    <a:pt x="112" y="454"/>
                    <a:pt x="117" y="458"/>
                  </a:cubicBezTo>
                  <a:cubicBezTo>
                    <a:pt x="122" y="462"/>
                    <a:pt x="125" y="452"/>
                    <a:pt x="132" y="434"/>
                  </a:cubicBezTo>
                  <a:cubicBezTo>
                    <a:pt x="139" y="416"/>
                    <a:pt x="150" y="380"/>
                    <a:pt x="159" y="350"/>
                  </a:cubicBezTo>
                  <a:cubicBezTo>
                    <a:pt x="168" y="320"/>
                    <a:pt x="179" y="269"/>
                    <a:pt x="186" y="251"/>
                  </a:cubicBezTo>
                  <a:cubicBezTo>
                    <a:pt x="193" y="233"/>
                    <a:pt x="196" y="226"/>
                    <a:pt x="204" y="242"/>
                  </a:cubicBezTo>
                  <a:cubicBezTo>
                    <a:pt x="212" y="258"/>
                    <a:pt x="227" y="299"/>
                    <a:pt x="237" y="347"/>
                  </a:cubicBezTo>
                  <a:cubicBezTo>
                    <a:pt x="247" y="395"/>
                    <a:pt x="255" y="498"/>
                    <a:pt x="264" y="530"/>
                  </a:cubicBezTo>
                  <a:cubicBezTo>
                    <a:pt x="273" y="562"/>
                    <a:pt x="278" y="604"/>
                    <a:pt x="291" y="542"/>
                  </a:cubicBezTo>
                  <a:cubicBezTo>
                    <a:pt x="304" y="480"/>
                    <a:pt x="332" y="235"/>
                    <a:pt x="342" y="155"/>
                  </a:cubicBezTo>
                  <a:cubicBezTo>
                    <a:pt x="352" y="75"/>
                    <a:pt x="349" y="75"/>
                    <a:pt x="354" y="59"/>
                  </a:cubicBezTo>
                  <a:cubicBezTo>
                    <a:pt x="359" y="43"/>
                    <a:pt x="363" y="0"/>
                    <a:pt x="372" y="56"/>
                  </a:cubicBezTo>
                  <a:cubicBezTo>
                    <a:pt x="381" y="112"/>
                    <a:pt x="400" y="304"/>
                    <a:pt x="408" y="398"/>
                  </a:cubicBezTo>
                  <a:cubicBezTo>
                    <a:pt x="416" y="492"/>
                    <a:pt x="413" y="558"/>
                    <a:pt x="417" y="620"/>
                  </a:cubicBezTo>
                  <a:cubicBezTo>
                    <a:pt x="421" y="682"/>
                    <a:pt x="431" y="734"/>
                    <a:pt x="435" y="770"/>
                  </a:cubicBezTo>
                  <a:cubicBezTo>
                    <a:pt x="439" y="806"/>
                    <a:pt x="439" y="825"/>
                    <a:pt x="441" y="839"/>
                  </a:cubicBezTo>
                  <a:cubicBezTo>
                    <a:pt x="443" y="853"/>
                    <a:pt x="447" y="860"/>
                    <a:pt x="450" y="857"/>
                  </a:cubicBezTo>
                  <a:cubicBezTo>
                    <a:pt x="453" y="854"/>
                    <a:pt x="460" y="845"/>
                    <a:pt x="462" y="818"/>
                  </a:cubicBezTo>
                  <a:cubicBezTo>
                    <a:pt x="464" y="791"/>
                    <a:pt x="458" y="771"/>
                    <a:pt x="462" y="692"/>
                  </a:cubicBezTo>
                  <a:cubicBezTo>
                    <a:pt x="466" y="613"/>
                    <a:pt x="478" y="437"/>
                    <a:pt x="486" y="341"/>
                  </a:cubicBezTo>
                  <a:cubicBezTo>
                    <a:pt x="494" y="245"/>
                    <a:pt x="504" y="167"/>
                    <a:pt x="510" y="116"/>
                  </a:cubicBezTo>
                  <a:cubicBezTo>
                    <a:pt x="516" y="65"/>
                    <a:pt x="518" y="41"/>
                    <a:pt x="522" y="32"/>
                  </a:cubicBezTo>
                  <a:cubicBezTo>
                    <a:pt x="526" y="23"/>
                    <a:pt x="528" y="20"/>
                    <a:pt x="534" y="59"/>
                  </a:cubicBezTo>
                  <a:cubicBezTo>
                    <a:pt x="540" y="98"/>
                    <a:pt x="552" y="216"/>
                    <a:pt x="558" y="266"/>
                  </a:cubicBezTo>
                  <a:cubicBezTo>
                    <a:pt x="564" y="316"/>
                    <a:pt x="562" y="327"/>
                    <a:pt x="567" y="359"/>
                  </a:cubicBezTo>
                  <a:cubicBezTo>
                    <a:pt x="572" y="391"/>
                    <a:pt x="581" y="428"/>
                    <a:pt x="588" y="458"/>
                  </a:cubicBezTo>
                  <a:cubicBezTo>
                    <a:pt x="595" y="488"/>
                    <a:pt x="600" y="526"/>
                    <a:pt x="606" y="539"/>
                  </a:cubicBezTo>
                  <a:cubicBezTo>
                    <a:pt x="612" y="552"/>
                    <a:pt x="617" y="568"/>
                    <a:pt x="624" y="536"/>
                  </a:cubicBezTo>
                  <a:cubicBezTo>
                    <a:pt x="631" y="504"/>
                    <a:pt x="644" y="394"/>
                    <a:pt x="651" y="344"/>
                  </a:cubicBezTo>
                  <a:cubicBezTo>
                    <a:pt x="658" y="294"/>
                    <a:pt x="662" y="254"/>
                    <a:pt x="669" y="233"/>
                  </a:cubicBezTo>
                  <a:cubicBezTo>
                    <a:pt x="676" y="212"/>
                    <a:pt x="684" y="217"/>
                    <a:pt x="690" y="218"/>
                  </a:cubicBezTo>
                  <a:cubicBezTo>
                    <a:pt x="696" y="219"/>
                    <a:pt x="698" y="220"/>
                    <a:pt x="705" y="242"/>
                  </a:cubicBezTo>
                  <a:cubicBezTo>
                    <a:pt x="712" y="264"/>
                    <a:pt x="723" y="322"/>
                    <a:pt x="732" y="353"/>
                  </a:cubicBezTo>
                  <a:cubicBezTo>
                    <a:pt x="741" y="384"/>
                    <a:pt x="753" y="416"/>
                    <a:pt x="762" y="428"/>
                  </a:cubicBezTo>
                  <a:cubicBezTo>
                    <a:pt x="771" y="440"/>
                    <a:pt x="777" y="431"/>
                    <a:pt x="783" y="422"/>
                  </a:cubicBezTo>
                  <a:cubicBezTo>
                    <a:pt x="789" y="413"/>
                    <a:pt x="792" y="389"/>
                    <a:pt x="798" y="371"/>
                  </a:cubicBezTo>
                  <a:cubicBezTo>
                    <a:pt x="804" y="353"/>
                    <a:pt x="812" y="322"/>
                    <a:pt x="822" y="311"/>
                  </a:cubicBezTo>
                  <a:cubicBezTo>
                    <a:pt x="832" y="300"/>
                    <a:pt x="848" y="300"/>
                    <a:pt x="861" y="305"/>
                  </a:cubicBezTo>
                  <a:cubicBezTo>
                    <a:pt x="874" y="310"/>
                    <a:pt x="888" y="325"/>
                    <a:pt x="903" y="341"/>
                  </a:cubicBezTo>
                </a:path>
              </a:pathLst>
            </a:custGeom>
            <a:noFill/>
            <a:ln w="952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449" name="Group 225"/>
          <p:cNvGrpSpPr>
            <a:grpSpLocks/>
          </p:cNvGrpSpPr>
          <p:nvPr/>
        </p:nvGrpSpPr>
        <p:grpSpPr bwMode="auto">
          <a:xfrm>
            <a:off x="3982245" y="4352927"/>
            <a:ext cx="7146925" cy="1235076"/>
            <a:chOff x="2499" y="2742"/>
            <a:chExt cx="4502" cy="778"/>
          </a:xfrm>
        </p:grpSpPr>
        <p:grpSp>
          <p:nvGrpSpPr>
            <p:cNvPr id="7183" name="Group 15"/>
            <p:cNvGrpSpPr>
              <a:grpSpLocks/>
            </p:cNvGrpSpPr>
            <p:nvPr/>
          </p:nvGrpSpPr>
          <p:grpSpPr bwMode="auto">
            <a:xfrm>
              <a:off x="6762" y="2742"/>
              <a:ext cx="234" cy="223"/>
              <a:chOff x="2887" y="3118"/>
              <a:chExt cx="242" cy="273"/>
            </a:xfrm>
          </p:grpSpPr>
          <p:sp>
            <p:nvSpPr>
              <p:cNvPr id="52451" name="Freeform 16"/>
              <p:cNvSpPr>
                <a:spLocks/>
              </p:cNvSpPr>
              <p:nvPr/>
            </p:nvSpPr>
            <p:spPr bwMode="auto">
              <a:xfrm>
                <a:off x="2887" y="3118"/>
                <a:ext cx="242" cy="273"/>
              </a:xfrm>
              <a:custGeom>
                <a:avLst/>
                <a:gdLst>
                  <a:gd name="T0" fmla="*/ 0 w 300"/>
                  <a:gd name="T1" fmla="*/ 272 h 339"/>
                  <a:gd name="T2" fmla="*/ 27 w 300"/>
                  <a:gd name="T3" fmla="*/ 270 h 339"/>
                  <a:gd name="T4" fmla="*/ 44 w 300"/>
                  <a:gd name="T5" fmla="*/ 267 h 339"/>
                  <a:gd name="T6" fmla="*/ 61 w 300"/>
                  <a:gd name="T7" fmla="*/ 256 h 339"/>
                  <a:gd name="T8" fmla="*/ 83 w 300"/>
                  <a:gd name="T9" fmla="*/ 232 h 339"/>
                  <a:gd name="T10" fmla="*/ 97 w 300"/>
                  <a:gd name="T11" fmla="*/ 207 h 339"/>
                  <a:gd name="T12" fmla="*/ 106 w 300"/>
                  <a:gd name="T13" fmla="*/ 149 h 339"/>
                  <a:gd name="T14" fmla="*/ 116 w 300"/>
                  <a:gd name="T15" fmla="*/ 31 h 339"/>
                  <a:gd name="T16" fmla="*/ 121 w 300"/>
                  <a:gd name="T17" fmla="*/ 9 h 339"/>
                  <a:gd name="T18" fmla="*/ 124 w 300"/>
                  <a:gd name="T19" fmla="*/ 0 h 339"/>
                  <a:gd name="T20" fmla="*/ 129 w 300"/>
                  <a:gd name="T21" fmla="*/ 0 h 339"/>
                  <a:gd name="T22" fmla="*/ 139 w 300"/>
                  <a:gd name="T23" fmla="*/ 2 h 339"/>
                  <a:gd name="T24" fmla="*/ 139 w 300"/>
                  <a:gd name="T25" fmla="*/ 5 h 339"/>
                  <a:gd name="T26" fmla="*/ 143 w 300"/>
                  <a:gd name="T27" fmla="*/ 22 h 339"/>
                  <a:gd name="T28" fmla="*/ 151 w 300"/>
                  <a:gd name="T29" fmla="*/ 135 h 339"/>
                  <a:gd name="T30" fmla="*/ 161 w 300"/>
                  <a:gd name="T31" fmla="*/ 190 h 339"/>
                  <a:gd name="T32" fmla="*/ 173 w 300"/>
                  <a:gd name="T33" fmla="*/ 224 h 339"/>
                  <a:gd name="T34" fmla="*/ 187 w 300"/>
                  <a:gd name="T35" fmla="*/ 242 h 339"/>
                  <a:gd name="T36" fmla="*/ 203 w 300"/>
                  <a:gd name="T37" fmla="*/ 258 h 339"/>
                  <a:gd name="T38" fmla="*/ 230 w 300"/>
                  <a:gd name="T39" fmla="*/ 271 h 339"/>
                  <a:gd name="T40" fmla="*/ 242 w 300"/>
                  <a:gd name="T41" fmla="*/ 273 h 339"/>
                  <a:gd name="T42" fmla="*/ 5 w 300"/>
                  <a:gd name="T43" fmla="*/ 273 h 339"/>
                  <a:gd name="T44" fmla="*/ 0 w 300"/>
                  <a:gd name="T45" fmla="*/ 272 h 3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00" h="339">
                    <a:moveTo>
                      <a:pt x="0" y="338"/>
                    </a:moveTo>
                    <a:lnTo>
                      <a:pt x="34" y="335"/>
                    </a:lnTo>
                    <a:lnTo>
                      <a:pt x="55" y="332"/>
                    </a:lnTo>
                    <a:lnTo>
                      <a:pt x="76" y="318"/>
                    </a:lnTo>
                    <a:lnTo>
                      <a:pt x="103" y="288"/>
                    </a:lnTo>
                    <a:lnTo>
                      <a:pt x="120" y="257"/>
                    </a:lnTo>
                    <a:lnTo>
                      <a:pt x="132" y="185"/>
                    </a:lnTo>
                    <a:lnTo>
                      <a:pt x="144" y="38"/>
                    </a:lnTo>
                    <a:lnTo>
                      <a:pt x="150" y="11"/>
                    </a:lnTo>
                    <a:lnTo>
                      <a:pt x="154" y="0"/>
                    </a:lnTo>
                    <a:lnTo>
                      <a:pt x="160" y="0"/>
                    </a:lnTo>
                    <a:lnTo>
                      <a:pt x="172" y="2"/>
                    </a:lnTo>
                    <a:lnTo>
                      <a:pt x="172" y="6"/>
                    </a:lnTo>
                    <a:lnTo>
                      <a:pt x="177" y="27"/>
                    </a:lnTo>
                    <a:lnTo>
                      <a:pt x="187" y="168"/>
                    </a:lnTo>
                    <a:lnTo>
                      <a:pt x="199" y="236"/>
                    </a:lnTo>
                    <a:lnTo>
                      <a:pt x="214" y="278"/>
                    </a:lnTo>
                    <a:lnTo>
                      <a:pt x="232" y="300"/>
                    </a:lnTo>
                    <a:lnTo>
                      <a:pt x="252" y="320"/>
                    </a:lnTo>
                    <a:lnTo>
                      <a:pt x="285" y="336"/>
                    </a:lnTo>
                    <a:lnTo>
                      <a:pt x="300" y="339"/>
                    </a:lnTo>
                    <a:lnTo>
                      <a:pt x="6" y="339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2" name="Freeform 17"/>
              <p:cNvSpPr>
                <a:spLocks/>
              </p:cNvSpPr>
              <p:nvPr/>
            </p:nvSpPr>
            <p:spPr bwMode="auto">
              <a:xfrm>
                <a:off x="2887" y="3118"/>
                <a:ext cx="242" cy="273"/>
              </a:xfrm>
              <a:custGeom>
                <a:avLst/>
                <a:gdLst>
                  <a:gd name="T0" fmla="*/ 0 w 300"/>
                  <a:gd name="T1" fmla="*/ 272 h 339"/>
                  <a:gd name="T2" fmla="*/ 27 w 300"/>
                  <a:gd name="T3" fmla="*/ 270 h 339"/>
                  <a:gd name="T4" fmla="*/ 44 w 300"/>
                  <a:gd name="T5" fmla="*/ 267 h 339"/>
                  <a:gd name="T6" fmla="*/ 61 w 300"/>
                  <a:gd name="T7" fmla="*/ 256 h 339"/>
                  <a:gd name="T8" fmla="*/ 83 w 300"/>
                  <a:gd name="T9" fmla="*/ 232 h 339"/>
                  <a:gd name="T10" fmla="*/ 97 w 300"/>
                  <a:gd name="T11" fmla="*/ 207 h 339"/>
                  <a:gd name="T12" fmla="*/ 106 w 300"/>
                  <a:gd name="T13" fmla="*/ 149 h 339"/>
                  <a:gd name="T14" fmla="*/ 116 w 300"/>
                  <a:gd name="T15" fmla="*/ 31 h 339"/>
                  <a:gd name="T16" fmla="*/ 121 w 300"/>
                  <a:gd name="T17" fmla="*/ 9 h 339"/>
                  <a:gd name="T18" fmla="*/ 124 w 300"/>
                  <a:gd name="T19" fmla="*/ 0 h 339"/>
                  <a:gd name="T20" fmla="*/ 129 w 300"/>
                  <a:gd name="T21" fmla="*/ 0 h 339"/>
                  <a:gd name="T22" fmla="*/ 139 w 300"/>
                  <a:gd name="T23" fmla="*/ 2 h 339"/>
                  <a:gd name="T24" fmla="*/ 139 w 300"/>
                  <a:gd name="T25" fmla="*/ 5 h 339"/>
                  <a:gd name="T26" fmla="*/ 143 w 300"/>
                  <a:gd name="T27" fmla="*/ 22 h 339"/>
                  <a:gd name="T28" fmla="*/ 151 w 300"/>
                  <a:gd name="T29" fmla="*/ 135 h 339"/>
                  <a:gd name="T30" fmla="*/ 161 w 300"/>
                  <a:gd name="T31" fmla="*/ 190 h 339"/>
                  <a:gd name="T32" fmla="*/ 173 w 300"/>
                  <a:gd name="T33" fmla="*/ 224 h 339"/>
                  <a:gd name="T34" fmla="*/ 187 w 300"/>
                  <a:gd name="T35" fmla="*/ 242 h 339"/>
                  <a:gd name="T36" fmla="*/ 203 w 300"/>
                  <a:gd name="T37" fmla="*/ 258 h 339"/>
                  <a:gd name="T38" fmla="*/ 230 w 300"/>
                  <a:gd name="T39" fmla="*/ 271 h 339"/>
                  <a:gd name="T40" fmla="*/ 242 w 300"/>
                  <a:gd name="T41" fmla="*/ 273 h 339"/>
                  <a:gd name="T42" fmla="*/ 5 w 300"/>
                  <a:gd name="T43" fmla="*/ 273 h 3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00" h="339">
                    <a:moveTo>
                      <a:pt x="0" y="338"/>
                    </a:moveTo>
                    <a:lnTo>
                      <a:pt x="34" y="335"/>
                    </a:lnTo>
                    <a:lnTo>
                      <a:pt x="55" y="332"/>
                    </a:lnTo>
                    <a:lnTo>
                      <a:pt x="76" y="318"/>
                    </a:lnTo>
                    <a:lnTo>
                      <a:pt x="103" y="288"/>
                    </a:lnTo>
                    <a:lnTo>
                      <a:pt x="120" y="257"/>
                    </a:lnTo>
                    <a:lnTo>
                      <a:pt x="132" y="185"/>
                    </a:lnTo>
                    <a:lnTo>
                      <a:pt x="144" y="38"/>
                    </a:lnTo>
                    <a:lnTo>
                      <a:pt x="150" y="11"/>
                    </a:lnTo>
                    <a:lnTo>
                      <a:pt x="154" y="0"/>
                    </a:lnTo>
                    <a:lnTo>
                      <a:pt x="160" y="0"/>
                    </a:lnTo>
                    <a:lnTo>
                      <a:pt x="172" y="2"/>
                    </a:lnTo>
                    <a:lnTo>
                      <a:pt x="172" y="6"/>
                    </a:lnTo>
                    <a:lnTo>
                      <a:pt x="177" y="27"/>
                    </a:lnTo>
                    <a:lnTo>
                      <a:pt x="187" y="168"/>
                    </a:lnTo>
                    <a:lnTo>
                      <a:pt x="199" y="236"/>
                    </a:lnTo>
                    <a:lnTo>
                      <a:pt x="214" y="278"/>
                    </a:lnTo>
                    <a:lnTo>
                      <a:pt x="232" y="300"/>
                    </a:lnTo>
                    <a:lnTo>
                      <a:pt x="252" y="320"/>
                    </a:lnTo>
                    <a:lnTo>
                      <a:pt x="285" y="336"/>
                    </a:lnTo>
                    <a:lnTo>
                      <a:pt x="300" y="339"/>
                    </a:lnTo>
                    <a:lnTo>
                      <a:pt x="6" y="33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91" name="Group 23"/>
            <p:cNvGrpSpPr>
              <a:grpSpLocks/>
            </p:cNvGrpSpPr>
            <p:nvPr/>
          </p:nvGrpSpPr>
          <p:grpSpPr bwMode="auto">
            <a:xfrm>
              <a:off x="4161" y="2755"/>
              <a:ext cx="226" cy="227"/>
              <a:chOff x="2629" y="2295"/>
              <a:chExt cx="243" cy="273"/>
            </a:xfrm>
          </p:grpSpPr>
          <p:sp>
            <p:nvSpPr>
              <p:cNvPr id="52454" name="Freeform 24"/>
              <p:cNvSpPr>
                <a:spLocks/>
              </p:cNvSpPr>
              <p:nvPr/>
            </p:nvSpPr>
            <p:spPr bwMode="auto">
              <a:xfrm>
                <a:off x="2629" y="2295"/>
                <a:ext cx="243" cy="273"/>
              </a:xfrm>
              <a:custGeom>
                <a:avLst/>
                <a:gdLst>
                  <a:gd name="T0" fmla="*/ 0 w 301"/>
                  <a:gd name="T1" fmla="*/ 272 h 339"/>
                  <a:gd name="T2" fmla="*/ 27 w 301"/>
                  <a:gd name="T3" fmla="*/ 270 h 339"/>
                  <a:gd name="T4" fmla="*/ 44 w 301"/>
                  <a:gd name="T5" fmla="*/ 267 h 339"/>
                  <a:gd name="T6" fmla="*/ 61 w 301"/>
                  <a:gd name="T7" fmla="*/ 256 h 339"/>
                  <a:gd name="T8" fmla="*/ 83 w 301"/>
                  <a:gd name="T9" fmla="*/ 232 h 339"/>
                  <a:gd name="T10" fmla="*/ 97 w 301"/>
                  <a:gd name="T11" fmla="*/ 207 h 339"/>
                  <a:gd name="T12" fmla="*/ 107 w 301"/>
                  <a:gd name="T13" fmla="*/ 149 h 339"/>
                  <a:gd name="T14" fmla="*/ 117 w 301"/>
                  <a:gd name="T15" fmla="*/ 31 h 339"/>
                  <a:gd name="T16" fmla="*/ 122 w 301"/>
                  <a:gd name="T17" fmla="*/ 9 h 339"/>
                  <a:gd name="T18" fmla="*/ 125 w 301"/>
                  <a:gd name="T19" fmla="*/ 0 h 339"/>
                  <a:gd name="T20" fmla="*/ 130 w 301"/>
                  <a:gd name="T21" fmla="*/ 0 h 339"/>
                  <a:gd name="T22" fmla="*/ 140 w 301"/>
                  <a:gd name="T23" fmla="*/ 2 h 339"/>
                  <a:gd name="T24" fmla="*/ 140 w 301"/>
                  <a:gd name="T25" fmla="*/ 5 h 339"/>
                  <a:gd name="T26" fmla="*/ 144 w 301"/>
                  <a:gd name="T27" fmla="*/ 22 h 339"/>
                  <a:gd name="T28" fmla="*/ 152 w 301"/>
                  <a:gd name="T29" fmla="*/ 135 h 339"/>
                  <a:gd name="T30" fmla="*/ 161 w 301"/>
                  <a:gd name="T31" fmla="*/ 190 h 339"/>
                  <a:gd name="T32" fmla="*/ 174 w 301"/>
                  <a:gd name="T33" fmla="*/ 224 h 339"/>
                  <a:gd name="T34" fmla="*/ 188 w 301"/>
                  <a:gd name="T35" fmla="*/ 242 h 339"/>
                  <a:gd name="T36" fmla="*/ 204 w 301"/>
                  <a:gd name="T37" fmla="*/ 258 h 339"/>
                  <a:gd name="T38" fmla="*/ 231 w 301"/>
                  <a:gd name="T39" fmla="*/ 271 h 339"/>
                  <a:gd name="T40" fmla="*/ 243 w 301"/>
                  <a:gd name="T41" fmla="*/ 273 h 339"/>
                  <a:gd name="T42" fmla="*/ 5 w 301"/>
                  <a:gd name="T43" fmla="*/ 273 h 339"/>
                  <a:gd name="T44" fmla="*/ 0 w 301"/>
                  <a:gd name="T45" fmla="*/ 272 h 3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01" h="339">
                    <a:moveTo>
                      <a:pt x="0" y="338"/>
                    </a:moveTo>
                    <a:lnTo>
                      <a:pt x="34" y="335"/>
                    </a:lnTo>
                    <a:lnTo>
                      <a:pt x="55" y="332"/>
                    </a:lnTo>
                    <a:lnTo>
                      <a:pt x="76" y="318"/>
                    </a:lnTo>
                    <a:lnTo>
                      <a:pt x="103" y="288"/>
                    </a:lnTo>
                    <a:lnTo>
                      <a:pt x="120" y="257"/>
                    </a:lnTo>
                    <a:lnTo>
                      <a:pt x="133" y="185"/>
                    </a:lnTo>
                    <a:lnTo>
                      <a:pt x="145" y="38"/>
                    </a:lnTo>
                    <a:lnTo>
                      <a:pt x="151" y="11"/>
                    </a:lnTo>
                    <a:lnTo>
                      <a:pt x="155" y="0"/>
                    </a:lnTo>
                    <a:lnTo>
                      <a:pt x="161" y="0"/>
                    </a:lnTo>
                    <a:lnTo>
                      <a:pt x="173" y="2"/>
                    </a:lnTo>
                    <a:lnTo>
                      <a:pt x="173" y="6"/>
                    </a:lnTo>
                    <a:lnTo>
                      <a:pt x="178" y="27"/>
                    </a:lnTo>
                    <a:lnTo>
                      <a:pt x="188" y="168"/>
                    </a:lnTo>
                    <a:lnTo>
                      <a:pt x="200" y="236"/>
                    </a:lnTo>
                    <a:lnTo>
                      <a:pt x="215" y="278"/>
                    </a:lnTo>
                    <a:lnTo>
                      <a:pt x="233" y="300"/>
                    </a:lnTo>
                    <a:lnTo>
                      <a:pt x="253" y="320"/>
                    </a:lnTo>
                    <a:lnTo>
                      <a:pt x="286" y="336"/>
                    </a:lnTo>
                    <a:lnTo>
                      <a:pt x="301" y="339"/>
                    </a:lnTo>
                    <a:lnTo>
                      <a:pt x="6" y="339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5" name="Freeform 25"/>
              <p:cNvSpPr>
                <a:spLocks/>
              </p:cNvSpPr>
              <p:nvPr/>
            </p:nvSpPr>
            <p:spPr bwMode="auto">
              <a:xfrm>
                <a:off x="2629" y="2295"/>
                <a:ext cx="243" cy="273"/>
              </a:xfrm>
              <a:custGeom>
                <a:avLst/>
                <a:gdLst>
                  <a:gd name="T0" fmla="*/ 0 w 301"/>
                  <a:gd name="T1" fmla="*/ 272 h 339"/>
                  <a:gd name="T2" fmla="*/ 27 w 301"/>
                  <a:gd name="T3" fmla="*/ 270 h 339"/>
                  <a:gd name="T4" fmla="*/ 44 w 301"/>
                  <a:gd name="T5" fmla="*/ 267 h 339"/>
                  <a:gd name="T6" fmla="*/ 61 w 301"/>
                  <a:gd name="T7" fmla="*/ 256 h 339"/>
                  <a:gd name="T8" fmla="*/ 83 w 301"/>
                  <a:gd name="T9" fmla="*/ 232 h 339"/>
                  <a:gd name="T10" fmla="*/ 97 w 301"/>
                  <a:gd name="T11" fmla="*/ 207 h 339"/>
                  <a:gd name="T12" fmla="*/ 107 w 301"/>
                  <a:gd name="T13" fmla="*/ 149 h 339"/>
                  <a:gd name="T14" fmla="*/ 117 w 301"/>
                  <a:gd name="T15" fmla="*/ 31 h 339"/>
                  <a:gd name="T16" fmla="*/ 122 w 301"/>
                  <a:gd name="T17" fmla="*/ 9 h 339"/>
                  <a:gd name="T18" fmla="*/ 125 w 301"/>
                  <a:gd name="T19" fmla="*/ 0 h 339"/>
                  <a:gd name="T20" fmla="*/ 130 w 301"/>
                  <a:gd name="T21" fmla="*/ 0 h 339"/>
                  <a:gd name="T22" fmla="*/ 140 w 301"/>
                  <a:gd name="T23" fmla="*/ 2 h 339"/>
                  <a:gd name="T24" fmla="*/ 140 w 301"/>
                  <a:gd name="T25" fmla="*/ 5 h 339"/>
                  <a:gd name="T26" fmla="*/ 144 w 301"/>
                  <a:gd name="T27" fmla="*/ 22 h 339"/>
                  <a:gd name="T28" fmla="*/ 152 w 301"/>
                  <a:gd name="T29" fmla="*/ 135 h 339"/>
                  <a:gd name="T30" fmla="*/ 161 w 301"/>
                  <a:gd name="T31" fmla="*/ 190 h 339"/>
                  <a:gd name="T32" fmla="*/ 174 w 301"/>
                  <a:gd name="T33" fmla="*/ 224 h 339"/>
                  <a:gd name="T34" fmla="*/ 188 w 301"/>
                  <a:gd name="T35" fmla="*/ 242 h 339"/>
                  <a:gd name="T36" fmla="*/ 204 w 301"/>
                  <a:gd name="T37" fmla="*/ 258 h 339"/>
                  <a:gd name="T38" fmla="*/ 231 w 301"/>
                  <a:gd name="T39" fmla="*/ 271 h 339"/>
                  <a:gd name="T40" fmla="*/ 243 w 301"/>
                  <a:gd name="T41" fmla="*/ 273 h 339"/>
                  <a:gd name="T42" fmla="*/ 5 w 301"/>
                  <a:gd name="T43" fmla="*/ 273 h 3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01" h="339">
                    <a:moveTo>
                      <a:pt x="0" y="338"/>
                    </a:moveTo>
                    <a:lnTo>
                      <a:pt x="34" y="335"/>
                    </a:lnTo>
                    <a:lnTo>
                      <a:pt x="55" y="332"/>
                    </a:lnTo>
                    <a:lnTo>
                      <a:pt x="76" y="318"/>
                    </a:lnTo>
                    <a:lnTo>
                      <a:pt x="103" y="288"/>
                    </a:lnTo>
                    <a:lnTo>
                      <a:pt x="120" y="257"/>
                    </a:lnTo>
                    <a:lnTo>
                      <a:pt x="133" y="185"/>
                    </a:lnTo>
                    <a:lnTo>
                      <a:pt x="145" y="38"/>
                    </a:lnTo>
                    <a:lnTo>
                      <a:pt x="151" y="11"/>
                    </a:lnTo>
                    <a:lnTo>
                      <a:pt x="155" y="0"/>
                    </a:lnTo>
                    <a:lnTo>
                      <a:pt x="161" y="0"/>
                    </a:lnTo>
                    <a:lnTo>
                      <a:pt x="173" y="2"/>
                    </a:lnTo>
                    <a:lnTo>
                      <a:pt x="173" y="6"/>
                    </a:lnTo>
                    <a:lnTo>
                      <a:pt x="178" y="27"/>
                    </a:lnTo>
                    <a:lnTo>
                      <a:pt x="188" y="168"/>
                    </a:lnTo>
                    <a:lnTo>
                      <a:pt x="200" y="236"/>
                    </a:lnTo>
                    <a:lnTo>
                      <a:pt x="215" y="278"/>
                    </a:lnTo>
                    <a:lnTo>
                      <a:pt x="233" y="300"/>
                    </a:lnTo>
                    <a:lnTo>
                      <a:pt x="253" y="320"/>
                    </a:lnTo>
                    <a:lnTo>
                      <a:pt x="286" y="336"/>
                    </a:lnTo>
                    <a:lnTo>
                      <a:pt x="301" y="339"/>
                    </a:lnTo>
                    <a:lnTo>
                      <a:pt x="6" y="33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456" name="Line 109"/>
            <p:cNvSpPr>
              <a:spLocks noChangeShapeType="1"/>
            </p:cNvSpPr>
            <p:nvPr/>
          </p:nvSpPr>
          <p:spPr bwMode="auto">
            <a:xfrm flipH="1">
              <a:off x="6687" y="2758"/>
              <a:ext cx="12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457" name="Group 110"/>
            <p:cNvGrpSpPr>
              <a:grpSpLocks/>
            </p:cNvGrpSpPr>
            <p:nvPr/>
          </p:nvGrpSpPr>
          <p:grpSpPr bwMode="auto">
            <a:xfrm>
              <a:off x="3238" y="2751"/>
              <a:ext cx="264" cy="182"/>
              <a:chOff x="2924" y="2295"/>
              <a:chExt cx="242" cy="273"/>
            </a:xfrm>
          </p:grpSpPr>
          <p:sp>
            <p:nvSpPr>
              <p:cNvPr id="52458" name="Freeform 111"/>
              <p:cNvSpPr>
                <a:spLocks/>
              </p:cNvSpPr>
              <p:nvPr/>
            </p:nvSpPr>
            <p:spPr bwMode="auto">
              <a:xfrm>
                <a:off x="2924" y="2295"/>
                <a:ext cx="242" cy="273"/>
              </a:xfrm>
              <a:custGeom>
                <a:avLst/>
                <a:gdLst>
                  <a:gd name="T0" fmla="*/ 0 w 300"/>
                  <a:gd name="T1" fmla="*/ 272 h 339"/>
                  <a:gd name="T2" fmla="*/ 27 w 300"/>
                  <a:gd name="T3" fmla="*/ 270 h 339"/>
                  <a:gd name="T4" fmla="*/ 44 w 300"/>
                  <a:gd name="T5" fmla="*/ 267 h 339"/>
                  <a:gd name="T6" fmla="*/ 61 w 300"/>
                  <a:gd name="T7" fmla="*/ 256 h 339"/>
                  <a:gd name="T8" fmla="*/ 83 w 300"/>
                  <a:gd name="T9" fmla="*/ 232 h 339"/>
                  <a:gd name="T10" fmla="*/ 97 w 300"/>
                  <a:gd name="T11" fmla="*/ 207 h 339"/>
                  <a:gd name="T12" fmla="*/ 106 w 300"/>
                  <a:gd name="T13" fmla="*/ 149 h 339"/>
                  <a:gd name="T14" fmla="*/ 116 w 300"/>
                  <a:gd name="T15" fmla="*/ 31 h 339"/>
                  <a:gd name="T16" fmla="*/ 121 w 300"/>
                  <a:gd name="T17" fmla="*/ 9 h 339"/>
                  <a:gd name="T18" fmla="*/ 124 w 300"/>
                  <a:gd name="T19" fmla="*/ 0 h 339"/>
                  <a:gd name="T20" fmla="*/ 129 w 300"/>
                  <a:gd name="T21" fmla="*/ 0 h 339"/>
                  <a:gd name="T22" fmla="*/ 139 w 300"/>
                  <a:gd name="T23" fmla="*/ 2 h 339"/>
                  <a:gd name="T24" fmla="*/ 139 w 300"/>
                  <a:gd name="T25" fmla="*/ 5 h 339"/>
                  <a:gd name="T26" fmla="*/ 143 w 300"/>
                  <a:gd name="T27" fmla="*/ 22 h 339"/>
                  <a:gd name="T28" fmla="*/ 151 w 300"/>
                  <a:gd name="T29" fmla="*/ 135 h 339"/>
                  <a:gd name="T30" fmla="*/ 161 w 300"/>
                  <a:gd name="T31" fmla="*/ 190 h 339"/>
                  <a:gd name="T32" fmla="*/ 173 w 300"/>
                  <a:gd name="T33" fmla="*/ 224 h 339"/>
                  <a:gd name="T34" fmla="*/ 187 w 300"/>
                  <a:gd name="T35" fmla="*/ 242 h 339"/>
                  <a:gd name="T36" fmla="*/ 203 w 300"/>
                  <a:gd name="T37" fmla="*/ 258 h 339"/>
                  <a:gd name="T38" fmla="*/ 230 w 300"/>
                  <a:gd name="T39" fmla="*/ 271 h 339"/>
                  <a:gd name="T40" fmla="*/ 242 w 300"/>
                  <a:gd name="T41" fmla="*/ 273 h 339"/>
                  <a:gd name="T42" fmla="*/ 5 w 300"/>
                  <a:gd name="T43" fmla="*/ 273 h 339"/>
                  <a:gd name="T44" fmla="*/ 0 w 300"/>
                  <a:gd name="T45" fmla="*/ 272 h 3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00" h="339">
                    <a:moveTo>
                      <a:pt x="0" y="338"/>
                    </a:moveTo>
                    <a:lnTo>
                      <a:pt x="34" y="335"/>
                    </a:lnTo>
                    <a:lnTo>
                      <a:pt x="55" y="332"/>
                    </a:lnTo>
                    <a:lnTo>
                      <a:pt x="76" y="318"/>
                    </a:lnTo>
                    <a:lnTo>
                      <a:pt x="103" y="288"/>
                    </a:lnTo>
                    <a:lnTo>
                      <a:pt x="120" y="257"/>
                    </a:lnTo>
                    <a:lnTo>
                      <a:pt x="132" y="185"/>
                    </a:lnTo>
                    <a:lnTo>
                      <a:pt x="144" y="38"/>
                    </a:lnTo>
                    <a:lnTo>
                      <a:pt x="150" y="11"/>
                    </a:lnTo>
                    <a:lnTo>
                      <a:pt x="154" y="0"/>
                    </a:lnTo>
                    <a:lnTo>
                      <a:pt x="160" y="0"/>
                    </a:lnTo>
                    <a:lnTo>
                      <a:pt x="172" y="2"/>
                    </a:lnTo>
                    <a:lnTo>
                      <a:pt x="172" y="6"/>
                    </a:lnTo>
                    <a:lnTo>
                      <a:pt x="177" y="27"/>
                    </a:lnTo>
                    <a:lnTo>
                      <a:pt x="187" y="168"/>
                    </a:lnTo>
                    <a:lnTo>
                      <a:pt x="199" y="236"/>
                    </a:lnTo>
                    <a:lnTo>
                      <a:pt x="214" y="278"/>
                    </a:lnTo>
                    <a:lnTo>
                      <a:pt x="232" y="300"/>
                    </a:lnTo>
                    <a:lnTo>
                      <a:pt x="252" y="320"/>
                    </a:lnTo>
                    <a:lnTo>
                      <a:pt x="285" y="336"/>
                    </a:lnTo>
                    <a:lnTo>
                      <a:pt x="300" y="339"/>
                    </a:lnTo>
                    <a:lnTo>
                      <a:pt x="6" y="339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9" name="Freeform 112"/>
              <p:cNvSpPr>
                <a:spLocks/>
              </p:cNvSpPr>
              <p:nvPr/>
            </p:nvSpPr>
            <p:spPr bwMode="auto">
              <a:xfrm>
                <a:off x="2924" y="2295"/>
                <a:ext cx="242" cy="273"/>
              </a:xfrm>
              <a:custGeom>
                <a:avLst/>
                <a:gdLst>
                  <a:gd name="T0" fmla="*/ 0 w 300"/>
                  <a:gd name="T1" fmla="*/ 272 h 339"/>
                  <a:gd name="T2" fmla="*/ 27 w 300"/>
                  <a:gd name="T3" fmla="*/ 270 h 339"/>
                  <a:gd name="T4" fmla="*/ 44 w 300"/>
                  <a:gd name="T5" fmla="*/ 267 h 339"/>
                  <a:gd name="T6" fmla="*/ 61 w 300"/>
                  <a:gd name="T7" fmla="*/ 256 h 339"/>
                  <a:gd name="T8" fmla="*/ 83 w 300"/>
                  <a:gd name="T9" fmla="*/ 232 h 339"/>
                  <a:gd name="T10" fmla="*/ 97 w 300"/>
                  <a:gd name="T11" fmla="*/ 207 h 339"/>
                  <a:gd name="T12" fmla="*/ 106 w 300"/>
                  <a:gd name="T13" fmla="*/ 149 h 339"/>
                  <a:gd name="T14" fmla="*/ 116 w 300"/>
                  <a:gd name="T15" fmla="*/ 31 h 339"/>
                  <a:gd name="T16" fmla="*/ 121 w 300"/>
                  <a:gd name="T17" fmla="*/ 9 h 339"/>
                  <a:gd name="T18" fmla="*/ 124 w 300"/>
                  <a:gd name="T19" fmla="*/ 0 h 339"/>
                  <a:gd name="T20" fmla="*/ 129 w 300"/>
                  <a:gd name="T21" fmla="*/ 0 h 339"/>
                  <a:gd name="T22" fmla="*/ 139 w 300"/>
                  <a:gd name="T23" fmla="*/ 2 h 339"/>
                  <a:gd name="T24" fmla="*/ 139 w 300"/>
                  <a:gd name="T25" fmla="*/ 5 h 339"/>
                  <a:gd name="T26" fmla="*/ 143 w 300"/>
                  <a:gd name="T27" fmla="*/ 22 h 339"/>
                  <a:gd name="T28" fmla="*/ 151 w 300"/>
                  <a:gd name="T29" fmla="*/ 135 h 339"/>
                  <a:gd name="T30" fmla="*/ 161 w 300"/>
                  <a:gd name="T31" fmla="*/ 190 h 339"/>
                  <a:gd name="T32" fmla="*/ 173 w 300"/>
                  <a:gd name="T33" fmla="*/ 224 h 339"/>
                  <a:gd name="T34" fmla="*/ 187 w 300"/>
                  <a:gd name="T35" fmla="*/ 242 h 339"/>
                  <a:gd name="T36" fmla="*/ 203 w 300"/>
                  <a:gd name="T37" fmla="*/ 258 h 339"/>
                  <a:gd name="T38" fmla="*/ 230 w 300"/>
                  <a:gd name="T39" fmla="*/ 271 h 339"/>
                  <a:gd name="T40" fmla="*/ 242 w 300"/>
                  <a:gd name="T41" fmla="*/ 273 h 339"/>
                  <a:gd name="T42" fmla="*/ 5 w 300"/>
                  <a:gd name="T43" fmla="*/ 273 h 3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00" h="339">
                    <a:moveTo>
                      <a:pt x="0" y="338"/>
                    </a:moveTo>
                    <a:lnTo>
                      <a:pt x="34" y="335"/>
                    </a:lnTo>
                    <a:lnTo>
                      <a:pt x="55" y="332"/>
                    </a:lnTo>
                    <a:lnTo>
                      <a:pt x="76" y="318"/>
                    </a:lnTo>
                    <a:lnTo>
                      <a:pt x="103" y="288"/>
                    </a:lnTo>
                    <a:lnTo>
                      <a:pt x="120" y="257"/>
                    </a:lnTo>
                    <a:lnTo>
                      <a:pt x="132" y="185"/>
                    </a:lnTo>
                    <a:lnTo>
                      <a:pt x="144" y="38"/>
                    </a:lnTo>
                    <a:lnTo>
                      <a:pt x="150" y="11"/>
                    </a:lnTo>
                    <a:lnTo>
                      <a:pt x="154" y="0"/>
                    </a:lnTo>
                    <a:lnTo>
                      <a:pt x="160" y="0"/>
                    </a:lnTo>
                    <a:lnTo>
                      <a:pt x="172" y="2"/>
                    </a:lnTo>
                    <a:lnTo>
                      <a:pt x="172" y="6"/>
                    </a:lnTo>
                    <a:lnTo>
                      <a:pt x="177" y="27"/>
                    </a:lnTo>
                    <a:lnTo>
                      <a:pt x="187" y="168"/>
                    </a:lnTo>
                    <a:lnTo>
                      <a:pt x="199" y="236"/>
                    </a:lnTo>
                    <a:lnTo>
                      <a:pt x="214" y="278"/>
                    </a:lnTo>
                    <a:lnTo>
                      <a:pt x="232" y="300"/>
                    </a:lnTo>
                    <a:lnTo>
                      <a:pt x="252" y="320"/>
                    </a:lnTo>
                    <a:lnTo>
                      <a:pt x="285" y="336"/>
                    </a:lnTo>
                    <a:lnTo>
                      <a:pt x="300" y="339"/>
                    </a:lnTo>
                    <a:lnTo>
                      <a:pt x="6" y="33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460" name="Line 82"/>
            <p:cNvSpPr>
              <a:spLocks noChangeShapeType="1"/>
            </p:cNvSpPr>
            <p:nvPr/>
          </p:nvSpPr>
          <p:spPr bwMode="auto">
            <a:xfrm flipH="1">
              <a:off x="4216" y="3166"/>
              <a:ext cx="2784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61" name="Line 10"/>
            <p:cNvSpPr>
              <a:spLocks noChangeShapeType="1"/>
            </p:cNvSpPr>
            <p:nvPr/>
          </p:nvSpPr>
          <p:spPr bwMode="auto">
            <a:xfrm>
              <a:off x="2629" y="3165"/>
              <a:ext cx="2202" cy="0"/>
            </a:xfrm>
            <a:prstGeom prst="line">
              <a:avLst/>
            </a:prstGeom>
            <a:noFill/>
            <a:ln w="38100" cmpd="dbl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62" name="Rectangle 8" descr="Dark vertical"/>
            <p:cNvSpPr>
              <a:spLocks noChangeArrowheads="1"/>
            </p:cNvSpPr>
            <p:nvPr/>
          </p:nvSpPr>
          <p:spPr bwMode="auto">
            <a:xfrm>
              <a:off x="4448" y="3053"/>
              <a:ext cx="378" cy="229"/>
            </a:xfrm>
            <a:prstGeom prst="rect">
              <a:avLst/>
            </a:prstGeom>
            <a:solidFill>
              <a:srgbClr val="99CCFF">
                <a:alpha val="62000"/>
              </a:srgbClr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463" name="Rectangle 4"/>
            <p:cNvSpPr>
              <a:spLocks noChangeArrowheads="1"/>
            </p:cNvSpPr>
            <p:nvPr/>
          </p:nvSpPr>
          <p:spPr bwMode="auto">
            <a:xfrm>
              <a:off x="2510" y="3063"/>
              <a:ext cx="1337" cy="22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464" name="Line 5"/>
            <p:cNvSpPr>
              <a:spLocks noChangeShapeType="1"/>
            </p:cNvSpPr>
            <p:nvPr/>
          </p:nvSpPr>
          <p:spPr bwMode="auto">
            <a:xfrm>
              <a:off x="4190" y="3031"/>
              <a:ext cx="0" cy="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65" name="Line 6"/>
            <p:cNvSpPr>
              <a:spLocks noChangeShapeType="1"/>
            </p:cNvSpPr>
            <p:nvPr/>
          </p:nvSpPr>
          <p:spPr bwMode="auto">
            <a:xfrm>
              <a:off x="7000" y="3018"/>
              <a:ext cx="0" cy="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66" name="Text Box 11"/>
            <p:cNvSpPr txBox="1">
              <a:spLocks noChangeArrowheads="1"/>
            </p:cNvSpPr>
            <p:nvPr/>
          </p:nvSpPr>
          <p:spPr bwMode="auto">
            <a:xfrm>
              <a:off x="2499" y="3042"/>
              <a:ext cx="10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Times New Roman" panose="02020603050405020304" pitchFamily="18" charset="0"/>
                </a:rPr>
                <a:t> PUMP LASER</a:t>
              </a:r>
            </a:p>
          </p:txBody>
        </p:sp>
        <p:sp>
          <p:nvSpPr>
            <p:cNvPr id="52467" name="Line 243"/>
            <p:cNvSpPr>
              <a:spLocks noChangeShapeType="1"/>
            </p:cNvSpPr>
            <p:nvPr/>
          </p:nvSpPr>
          <p:spPr bwMode="auto">
            <a:xfrm>
              <a:off x="6760" y="3166"/>
              <a:ext cx="22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68" name="Text Box 9"/>
            <p:cNvSpPr txBox="1">
              <a:spLocks noChangeArrowheads="1"/>
            </p:cNvSpPr>
            <p:nvPr/>
          </p:nvSpPr>
          <p:spPr bwMode="auto">
            <a:xfrm>
              <a:off x="4460" y="3031"/>
              <a:ext cx="4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Times New Roman" panose="02020603050405020304" pitchFamily="18" charset="0"/>
                </a:rPr>
                <a:t>OPO</a:t>
              </a:r>
            </a:p>
          </p:txBody>
        </p:sp>
        <p:sp>
          <p:nvSpPr>
            <p:cNvPr id="52469" name="Rectangle 245"/>
            <p:cNvSpPr>
              <a:spLocks noChangeArrowheads="1"/>
            </p:cNvSpPr>
            <p:nvPr/>
          </p:nvSpPr>
          <p:spPr bwMode="auto">
            <a:xfrm rot="2700000">
              <a:off x="6651" y="3002"/>
              <a:ext cx="69" cy="348"/>
            </a:xfrm>
            <a:prstGeom prst="rect">
              <a:avLst/>
            </a:prstGeom>
            <a:solidFill>
              <a:srgbClr val="00FF00">
                <a:alpha val="1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70" name="Rectangle 12"/>
            <p:cNvSpPr>
              <a:spLocks noChangeArrowheads="1"/>
            </p:cNvSpPr>
            <p:nvPr/>
          </p:nvSpPr>
          <p:spPr bwMode="auto">
            <a:xfrm>
              <a:off x="5728" y="3045"/>
              <a:ext cx="333" cy="242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471" name="Picture 13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" y="3094"/>
              <a:ext cx="24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472" name="Rectangle 248"/>
            <p:cNvSpPr>
              <a:spLocks noChangeArrowheads="1"/>
            </p:cNvSpPr>
            <p:nvPr/>
          </p:nvSpPr>
          <p:spPr bwMode="auto">
            <a:xfrm>
              <a:off x="4195" y="3031"/>
              <a:ext cx="2806" cy="272"/>
            </a:xfrm>
            <a:prstGeom prst="rect">
              <a:avLst/>
            </a:prstGeom>
            <a:solidFill>
              <a:srgbClr val="808080">
                <a:alpha val="17000"/>
              </a:srgb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73" name="Line 249"/>
            <p:cNvSpPr>
              <a:spLocks noChangeShapeType="1"/>
            </p:cNvSpPr>
            <p:nvPr/>
          </p:nvSpPr>
          <p:spPr bwMode="auto">
            <a:xfrm>
              <a:off x="4969" y="3036"/>
              <a:ext cx="226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74" name="Line 17"/>
            <p:cNvSpPr>
              <a:spLocks noChangeShapeType="1"/>
            </p:cNvSpPr>
            <p:nvPr/>
          </p:nvSpPr>
          <p:spPr bwMode="auto">
            <a:xfrm rot="10800000" flipH="1">
              <a:off x="5088" y="3394"/>
              <a:ext cx="2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75" name="Line 18"/>
            <p:cNvSpPr>
              <a:spLocks noChangeShapeType="1"/>
            </p:cNvSpPr>
            <p:nvPr/>
          </p:nvSpPr>
          <p:spPr bwMode="auto">
            <a:xfrm rot="5400000">
              <a:off x="5276" y="3304"/>
              <a:ext cx="172" cy="1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76" name="Line 52"/>
            <p:cNvSpPr>
              <a:spLocks noChangeShapeType="1"/>
            </p:cNvSpPr>
            <p:nvPr/>
          </p:nvSpPr>
          <p:spPr bwMode="auto">
            <a:xfrm rot="5400000" flipH="1">
              <a:off x="5015" y="3344"/>
              <a:ext cx="140" cy="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77" name="Rectangle 253"/>
            <p:cNvSpPr>
              <a:spLocks noChangeArrowheads="1"/>
            </p:cNvSpPr>
            <p:nvPr/>
          </p:nvSpPr>
          <p:spPr bwMode="auto">
            <a:xfrm>
              <a:off x="5244" y="2800"/>
              <a:ext cx="214" cy="233"/>
            </a:xfrm>
            <a:prstGeom prst="rect">
              <a:avLst/>
            </a:prstGeom>
            <a:solidFill>
              <a:schemeClr val="bg1">
                <a:alpha val="74001"/>
              </a:schemeClr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478" name="Text Box 254"/>
            <p:cNvSpPr txBox="1">
              <a:spLocks noChangeArrowheads="1"/>
            </p:cNvSpPr>
            <p:nvPr/>
          </p:nvSpPr>
          <p:spPr bwMode="auto">
            <a:xfrm>
              <a:off x="5209" y="2799"/>
              <a:ext cx="2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DL</a:t>
              </a:r>
            </a:p>
          </p:txBody>
        </p:sp>
        <p:sp>
          <p:nvSpPr>
            <p:cNvPr id="52479" name="Text Box 255"/>
            <p:cNvSpPr txBox="1">
              <a:spLocks noChangeArrowheads="1"/>
            </p:cNvSpPr>
            <p:nvPr/>
          </p:nvSpPr>
          <p:spPr bwMode="auto">
            <a:xfrm>
              <a:off x="6499" y="3287"/>
              <a:ext cx="33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EO</a:t>
              </a:r>
            </a:p>
          </p:txBody>
        </p:sp>
        <p:sp>
          <p:nvSpPr>
            <p:cNvPr id="52480" name="Rectangle 256"/>
            <p:cNvSpPr>
              <a:spLocks noChangeArrowheads="1"/>
            </p:cNvSpPr>
            <p:nvPr/>
          </p:nvSpPr>
          <p:spPr bwMode="auto">
            <a:xfrm>
              <a:off x="3926" y="3024"/>
              <a:ext cx="182" cy="2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81" name="Text Box 257"/>
            <p:cNvSpPr txBox="1">
              <a:spLocks noChangeArrowheads="1"/>
            </p:cNvSpPr>
            <p:nvPr/>
          </p:nvSpPr>
          <p:spPr bwMode="auto">
            <a:xfrm>
              <a:off x="3928" y="2983"/>
              <a:ext cx="17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E</a:t>
              </a:r>
            </a:p>
          </p:txBody>
        </p:sp>
        <p:sp>
          <p:nvSpPr>
            <p:cNvPr id="52482" name="Text Box 258"/>
            <p:cNvSpPr txBox="1">
              <a:spLocks noChangeArrowheads="1"/>
            </p:cNvSpPr>
            <p:nvPr/>
          </p:nvSpPr>
          <p:spPr bwMode="auto">
            <a:xfrm>
              <a:off x="3921" y="3076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O</a:t>
              </a:r>
            </a:p>
          </p:txBody>
        </p:sp>
        <p:sp>
          <p:nvSpPr>
            <p:cNvPr id="52483" name="Text Box 259"/>
            <p:cNvSpPr txBox="1">
              <a:spLocks noChangeArrowheads="1"/>
            </p:cNvSpPr>
            <p:nvPr/>
          </p:nvSpPr>
          <p:spPr bwMode="auto">
            <a:xfrm>
              <a:off x="3914" y="3152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452644" y="2570163"/>
            <a:ext cx="3133724" cy="1135062"/>
            <a:chOff x="8452644" y="2570163"/>
            <a:chExt cx="3133724" cy="1135062"/>
          </a:xfrm>
        </p:grpSpPr>
        <p:sp>
          <p:nvSpPr>
            <p:cNvPr id="52440" name="Line 216"/>
            <p:cNvSpPr>
              <a:spLocks noChangeShapeType="1"/>
            </p:cNvSpPr>
            <p:nvPr/>
          </p:nvSpPr>
          <p:spPr bwMode="auto">
            <a:xfrm>
              <a:off x="9093994" y="3321051"/>
              <a:ext cx="222765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452644" y="2570163"/>
              <a:ext cx="3133724" cy="1135062"/>
              <a:chOff x="8452644" y="2570163"/>
              <a:chExt cx="3133724" cy="1135062"/>
            </a:xfrm>
          </p:grpSpPr>
          <p:sp>
            <p:nvSpPr>
              <p:cNvPr id="52380" name="Text Box 156"/>
              <p:cNvSpPr txBox="1">
                <a:spLocks noChangeArrowheads="1"/>
              </p:cNvSpPr>
              <p:nvPr/>
            </p:nvSpPr>
            <p:spPr bwMode="auto">
              <a:xfrm>
                <a:off x="8452644" y="2570163"/>
                <a:ext cx="722312" cy="646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Beat</a:t>
                </a:r>
              </a:p>
              <a:p>
                <a:r>
                  <a:rPr lang="en-US" altLang="en-US" dirty="0"/>
                  <a:t>signal</a:t>
                </a:r>
              </a:p>
            </p:txBody>
          </p:sp>
          <p:sp>
            <p:nvSpPr>
              <p:cNvPr id="52441" name="Text Box 217"/>
              <p:cNvSpPr txBox="1">
                <a:spLocks noChangeArrowheads="1"/>
              </p:cNvSpPr>
              <p:nvPr/>
            </p:nvSpPr>
            <p:spPr bwMode="auto">
              <a:xfrm>
                <a:off x="10972015" y="3319463"/>
                <a:ext cx="614353" cy="369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time</a:t>
                </a:r>
              </a:p>
            </p:txBody>
          </p:sp>
          <p:sp>
            <p:nvSpPr>
              <p:cNvPr id="52442" name="Line 218"/>
              <p:cNvSpPr>
                <a:spLocks noChangeShapeType="1"/>
              </p:cNvSpPr>
              <p:nvPr/>
            </p:nvSpPr>
            <p:spPr bwMode="auto">
              <a:xfrm flipV="1">
                <a:off x="9095581" y="2676525"/>
                <a:ext cx="0" cy="10287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19" name="Group 160"/>
              <p:cNvGrpSpPr>
                <a:grpSpLocks/>
              </p:cNvGrpSpPr>
              <p:nvPr/>
            </p:nvGrpSpPr>
            <p:grpSpPr bwMode="auto">
              <a:xfrm>
                <a:off x="9219147" y="2941638"/>
                <a:ext cx="886939" cy="758096"/>
                <a:chOff x="4489" y="339"/>
                <a:chExt cx="1269" cy="971"/>
              </a:xfrm>
            </p:grpSpPr>
            <p:grpSp>
              <p:nvGrpSpPr>
                <p:cNvPr id="220" name="Group 161"/>
                <p:cNvGrpSpPr>
                  <a:grpSpLocks/>
                </p:cNvGrpSpPr>
                <p:nvPr/>
              </p:nvGrpSpPr>
              <p:grpSpPr bwMode="auto">
                <a:xfrm>
                  <a:off x="4489" y="346"/>
                  <a:ext cx="433" cy="491"/>
                  <a:chOff x="5027" y="506"/>
                  <a:chExt cx="433" cy="491"/>
                </a:xfrm>
              </p:grpSpPr>
              <p:grpSp>
                <p:nvGrpSpPr>
                  <p:cNvPr id="239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5027" y="506"/>
                    <a:ext cx="433" cy="491"/>
                    <a:chOff x="4483" y="444"/>
                    <a:chExt cx="433" cy="491"/>
                  </a:xfrm>
                </p:grpSpPr>
                <p:sp>
                  <p:nvSpPr>
                    <p:cNvPr id="245" name="Freeform 163" descr="Light vertical"/>
                    <p:cNvSpPr>
                      <a:spLocks/>
                    </p:cNvSpPr>
                    <p:nvPr/>
                  </p:nvSpPr>
                  <p:spPr bwMode="auto">
                    <a:xfrm>
                      <a:off x="4484" y="444"/>
                      <a:ext cx="432" cy="491"/>
                    </a:xfrm>
                    <a:custGeom>
                      <a:avLst/>
                      <a:gdLst>
                        <a:gd name="T0" fmla="*/ 2 w 432"/>
                        <a:gd name="T1" fmla="*/ 480 h 491"/>
                        <a:gd name="T2" fmla="*/ 8 w 432"/>
                        <a:gd name="T3" fmla="*/ 463 h 491"/>
                        <a:gd name="T4" fmla="*/ 50 w 432"/>
                        <a:gd name="T5" fmla="*/ 310 h 491"/>
                        <a:gd name="T6" fmla="*/ 112 w 432"/>
                        <a:gd name="T7" fmla="*/ 132 h 491"/>
                        <a:gd name="T8" fmla="*/ 143 w 432"/>
                        <a:gd name="T9" fmla="*/ 56 h 491"/>
                        <a:gd name="T10" fmla="*/ 177 w 432"/>
                        <a:gd name="T11" fmla="*/ 18 h 491"/>
                        <a:gd name="T12" fmla="*/ 218 w 432"/>
                        <a:gd name="T13" fmla="*/ 0 h 491"/>
                        <a:gd name="T14" fmla="*/ 258 w 432"/>
                        <a:gd name="T15" fmla="*/ 18 h 491"/>
                        <a:gd name="T16" fmla="*/ 291 w 432"/>
                        <a:gd name="T17" fmla="*/ 64 h 491"/>
                        <a:gd name="T18" fmla="*/ 345 w 432"/>
                        <a:gd name="T19" fmla="*/ 205 h 491"/>
                        <a:gd name="T20" fmla="*/ 383 w 432"/>
                        <a:gd name="T21" fmla="*/ 320 h 491"/>
                        <a:gd name="T22" fmla="*/ 418 w 432"/>
                        <a:gd name="T23" fmla="*/ 432 h 491"/>
                        <a:gd name="T24" fmla="*/ 432 w 432"/>
                        <a:gd name="T25" fmla="*/ 484 h 4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32" h="491">
                          <a:moveTo>
                            <a:pt x="2" y="480"/>
                          </a:moveTo>
                          <a:cubicBezTo>
                            <a:pt x="1" y="485"/>
                            <a:pt x="0" y="491"/>
                            <a:pt x="8" y="463"/>
                          </a:cubicBezTo>
                          <a:cubicBezTo>
                            <a:pt x="16" y="435"/>
                            <a:pt x="33" y="365"/>
                            <a:pt x="50" y="310"/>
                          </a:cubicBezTo>
                          <a:cubicBezTo>
                            <a:pt x="67" y="255"/>
                            <a:pt x="97" y="174"/>
                            <a:pt x="112" y="132"/>
                          </a:cubicBezTo>
                          <a:cubicBezTo>
                            <a:pt x="127" y="90"/>
                            <a:pt x="132" y="75"/>
                            <a:pt x="143" y="56"/>
                          </a:cubicBezTo>
                          <a:cubicBezTo>
                            <a:pt x="154" y="37"/>
                            <a:pt x="165" y="27"/>
                            <a:pt x="177" y="18"/>
                          </a:cubicBezTo>
                          <a:cubicBezTo>
                            <a:pt x="189" y="9"/>
                            <a:pt x="205" y="0"/>
                            <a:pt x="218" y="0"/>
                          </a:cubicBezTo>
                          <a:cubicBezTo>
                            <a:pt x="231" y="0"/>
                            <a:pt x="246" y="7"/>
                            <a:pt x="258" y="18"/>
                          </a:cubicBezTo>
                          <a:cubicBezTo>
                            <a:pt x="270" y="29"/>
                            <a:pt x="276" y="33"/>
                            <a:pt x="291" y="64"/>
                          </a:cubicBezTo>
                          <a:cubicBezTo>
                            <a:pt x="306" y="95"/>
                            <a:pt x="330" y="162"/>
                            <a:pt x="345" y="205"/>
                          </a:cubicBezTo>
                          <a:cubicBezTo>
                            <a:pt x="360" y="248"/>
                            <a:pt x="371" y="282"/>
                            <a:pt x="383" y="320"/>
                          </a:cubicBezTo>
                          <a:cubicBezTo>
                            <a:pt x="395" y="358"/>
                            <a:pt x="410" y="405"/>
                            <a:pt x="418" y="432"/>
                          </a:cubicBezTo>
                          <a:cubicBezTo>
                            <a:pt x="426" y="459"/>
                            <a:pt x="430" y="475"/>
                            <a:pt x="432" y="484"/>
                          </a:cubicBezTo>
                        </a:path>
                      </a:pathLst>
                    </a:custGeom>
                    <a:pattFill prst="ltVert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" name="Line 164" descr="Light vertical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83" y="928"/>
                      <a:ext cx="42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40" name="Freeform 165"/>
                  <p:cNvSpPr>
                    <a:spLocks/>
                  </p:cNvSpPr>
                  <p:nvPr/>
                </p:nvSpPr>
                <p:spPr bwMode="auto">
                  <a:xfrm>
                    <a:off x="5034" y="685"/>
                    <a:ext cx="419" cy="307"/>
                  </a:xfrm>
                  <a:custGeom>
                    <a:avLst/>
                    <a:gdLst>
                      <a:gd name="T0" fmla="*/ 0 w 419"/>
                      <a:gd name="T1" fmla="*/ 304 h 307"/>
                      <a:gd name="T2" fmla="*/ 20 w 419"/>
                      <a:gd name="T3" fmla="*/ 262 h 307"/>
                      <a:gd name="T4" fmla="*/ 80 w 419"/>
                      <a:gd name="T5" fmla="*/ 132 h 307"/>
                      <a:gd name="T6" fmla="*/ 137 w 419"/>
                      <a:gd name="T7" fmla="*/ 42 h 307"/>
                      <a:gd name="T8" fmla="*/ 190 w 419"/>
                      <a:gd name="T9" fmla="*/ 6 h 307"/>
                      <a:gd name="T10" fmla="*/ 211 w 419"/>
                      <a:gd name="T11" fmla="*/ 5 h 307"/>
                      <a:gd name="T12" fmla="*/ 242 w 419"/>
                      <a:gd name="T13" fmla="*/ 13 h 307"/>
                      <a:gd name="T14" fmla="*/ 289 w 419"/>
                      <a:gd name="T15" fmla="*/ 54 h 307"/>
                      <a:gd name="T16" fmla="*/ 354 w 419"/>
                      <a:gd name="T17" fmla="*/ 162 h 307"/>
                      <a:gd name="T18" fmla="*/ 409 w 419"/>
                      <a:gd name="T19" fmla="*/ 279 h 307"/>
                      <a:gd name="T20" fmla="*/ 416 w 419"/>
                      <a:gd name="T21" fmla="*/ 307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19" h="307">
                        <a:moveTo>
                          <a:pt x="0" y="304"/>
                        </a:moveTo>
                        <a:cubicBezTo>
                          <a:pt x="3" y="297"/>
                          <a:pt x="7" y="291"/>
                          <a:pt x="20" y="262"/>
                        </a:cubicBezTo>
                        <a:cubicBezTo>
                          <a:pt x="33" y="233"/>
                          <a:pt x="61" y="169"/>
                          <a:pt x="80" y="132"/>
                        </a:cubicBezTo>
                        <a:cubicBezTo>
                          <a:pt x="99" y="95"/>
                          <a:pt x="119" y="63"/>
                          <a:pt x="137" y="42"/>
                        </a:cubicBezTo>
                        <a:cubicBezTo>
                          <a:pt x="155" y="21"/>
                          <a:pt x="178" y="12"/>
                          <a:pt x="190" y="6"/>
                        </a:cubicBezTo>
                        <a:cubicBezTo>
                          <a:pt x="202" y="0"/>
                          <a:pt x="202" y="4"/>
                          <a:pt x="211" y="5"/>
                        </a:cubicBezTo>
                        <a:cubicBezTo>
                          <a:pt x="220" y="6"/>
                          <a:pt x="229" y="5"/>
                          <a:pt x="242" y="13"/>
                        </a:cubicBezTo>
                        <a:cubicBezTo>
                          <a:pt x="255" y="21"/>
                          <a:pt x="270" y="29"/>
                          <a:pt x="289" y="54"/>
                        </a:cubicBezTo>
                        <a:cubicBezTo>
                          <a:pt x="308" y="79"/>
                          <a:pt x="334" y="125"/>
                          <a:pt x="354" y="162"/>
                        </a:cubicBezTo>
                        <a:cubicBezTo>
                          <a:pt x="374" y="199"/>
                          <a:pt x="399" y="255"/>
                          <a:pt x="409" y="279"/>
                        </a:cubicBezTo>
                        <a:cubicBezTo>
                          <a:pt x="419" y="303"/>
                          <a:pt x="417" y="305"/>
                          <a:pt x="416" y="307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41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5045" y="865"/>
                    <a:ext cx="396" cy="125"/>
                    <a:chOff x="5046" y="870"/>
                    <a:chExt cx="396" cy="125"/>
                  </a:xfrm>
                </p:grpSpPr>
                <p:sp>
                  <p:nvSpPr>
                    <p:cNvPr id="243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5046" y="870"/>
                      <a:ext cx="396" cy="125"/>
                    </a:xfrm>
                    <a:custGeom>
                      <a:avLst/>
                      <a:gdLst>
                        <a:gd name="T0" fmla="*/ 0 w 396"/>
                        <a:gd name="T1" fmla="*/ 121 h 125"/>
                        <a:gd name="T2" fmla="*/ 18 w 396"/>
                        <a:gd name="T3" fmla="*/ 98 h 125"/>
                        <a:gd name="T4" fmla="*/ 71 w 396"/>
                        <a:gd name="T5" fmla="*/ 49 h 125"/>
                        <a:gd name="T6" fmla="*/ 128 w 396"/>
                        <a:gd name="T7" fmla="*/ 17 h 125"/>
                        <a:gd name="T8" fmla="*/ 174 w 396"/>
                        <a:gd name="T9" fmla="*/ 4 h 125"/>
                        <a:gd name="T10" fmla="*/ 203 w 396"/>
                        <a:gd name="T11" fmla="*/ 1 h 125"/>
                        <a:gd name="T12" fmla="*/ 250 w 396"/>
                        <a:gd name="T13" fmla="*/ 8 h 125"/>
                        <a:gd name="T14" fmla="*/ 302 w 396"/>
                        <a:gd name="T15" fmla="*/ 31 h 125"/>
                        <a:gd name="T16" fmla="*/ 352 w 396"/>
                        <a:gd name="T17" fmla="*/ 70 h 125"/>
                        <a:gd name="T18" fmla="*/ 383 w 396"/>
                        <a:gd name="T19" fmla="*/ 107 h 125"/>
                        <a:gd name="T20" fmla="*/ 396 w 396"/>
                        <a:gd name="T21" fmla="*/ 125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96" h="125">
                          <a:moveTo>
                            <a:pt x="0" y="121"/>
                          </a:moveTo>
                          <a:cubicBezTo>
                            <a:pt x="3" y="115"/>
                            <a:pt x="6" y="110"/>
                            <a:pt x="18" y="98"/>
                          </a:cubicBezTo>
                          <a:cubicBezTo>
                            <a:pt x="30" y="86"/>
                            <a:pt x="53" y="62"/>
                            <a:pt x="71" y="49"/>
                          </a:cubicBezTo>
                          <a:cubicBezTo>
                            <a:pt x="89" y="36"/>
                            <a:pt x="111" y="24"/>
                            <a:pt x="128" y="17"/>
                          </a:cubicBezTo>
                          <a:cubicBezTo>
                            <a:pt x="145" y="10"/>
                            <a:pt x="162" y="7"/>
                            <a:pt x="174" y="4"/>
                          </a:cubicBezTo>
                          <a:cubicBezTo>
                            <a:pt x="186" y="1"/>
                            <a:pt x="190" y="0"/>
                            <a:pt x="203" y="1"/>
                          </a:cubicBezTo>
                          <a:cubicBezTo>
                            <a:pt x="216" y="2"/>
                            <a:pt x="234" y="3"/>
                            <a:pt x="250" y="8"/>
                          </a:cubicBezTo>
                          <a:cubicBezTo>
                            <a:pt x="266" y="13"/>
                            <a:pt x="285" y="21"/>
                            <a:pt x="302" y="31"/>
                          </a:cubicBezTo>
                          <a:cubicBezTo>
                            <a:pt x="319" y="41"/>
                            <a:pt x="339" y="57"/>
                            <a:pt x="352" y="70"/>
                          </a:cubicBezTo>
                          <a:cubicBezTo>
                            <a:pt x="365" y="83"/>
                            <a:pt x="376" y="98"/>
                            <a:pt x="383" y="107"/>
                          </a:cubicBezTo>
                          <a:cubicBezTo>
                            <a:pt x="390" y="116"/>
                            <a:pt x="394" y="123"/>
                            <a:pt x="396" y="125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6" y="992"/>
                      <a:ext cx="3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42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5034" y="991"/>
                    <a:ext cx="41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1" name="Group 170"/>
                <p:cNvGrpSpPr>
                  <a:grpSpLocks/>
                </p:cNvGrpSpPr>
                <p:nvPr/>
              </p:nvGrpSpPr>
              <p:grpSpPr bwMode="auto">
                <a:xfrm flipV="1">
                  <a:off x="4911" y="819"/>
                  <a:ext cx="433" cy="491"/>
                  <a:chOff x="5027" y="506"/>
                  <a:chExt cx="433" cy="491"/>
                </a:xfrm>
              </p:grpSpPr>
              <p:grpSp>
                <p:nvGrpSpPr>
                  <p:cNvPr id="231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5027" y="506"/>
                    <a:ext cx="433" cy="491"/>
                    <a:chOff x="4483" y="444"/>
                    <a:chExt cx="433" cy="491"/>
                  </a:xfrm>
                </p:grpSpPr>
                <p:sp>
                  <p:nvSpPr>
                    <p:cNvPr id="237" name="Freeform 172" descr="Light vertical"/>
                    <p:cNvSpPr>
                      <a:spLocks/>
                    </p:cNvSpPr>
                    <p:nvPr/>
                  </p:nvSpPr>
                  <p:spPr bwMode="auto">
                    <a:xfrm>
                      <a:off x="4484" y="444"/>
                      <a:ext cx="432" cy="491"/>
                    </a:xfrm>
                    <a:custGeom>
                      <a:avLst/>
                      <a:gdLst>
                        <a:gd name="T0" fmla="*/ 2 w 432"/>
                        <a:gd name="T1" fmla="*/ 480 h 491"/>
                        <a:gd name="T2" fmla="*/ 8 w 432"/>
                        <a:gd name="T3" fmla="*/ 463 h 491"/>
                        <a:gd name="T4" fmla="*/ 50 w 432"/>
                        <a:gd name="T5" fmla="*/ 310 h 491"/>
                        <a:gd name="T6" fmla="*/ 112 w 432"/>
                        <a:gd name="T7" fmla="*/ 132 h 491"/>
                        <a:gd name="T8" fmla="*/ 143 w 432"/>
                        <a:gd name="T9" fmla="*/ 56 h 491"/>
                        <a:gd name="T10" fmla="*/ 177 w 432"/>
                        <a:gd name="T11" fmla="*/ 18 h 491"/>
                        <a:gd name="T12" fmla="*/ 218 w 432"/>
                        <a:gd name="T13" fmla="*/ 0 h 491"/>
                        <a:gd name="T14" fmla="*/ 258 w 432"/>
                        <a:gd name="T15" fmla="*/ 18 h 491"/>
                        <a:gd name="T16" fmla="*/ 291 w 432"/>
                        <a:gd name="T17" fmla="*/ 64 h 491"/>
                        <a:gd name="T18" fmla="*/ 345 w 432"/>
                        <a:gd name="T19" fmla="*/ 205 h 491"/>
                        <a:gd name="T20" fmla="*/ 383 w 432"/>
                        <a:gd name="T21" fmla="*/ 320 h 491"/>
                        <a:gd name="T22" fmla="*/ 418 w 432"/>
                        <a:gd name="T23" fmla="*/ 432 h 491"/>
                        <a:gd name="T24" fmla="*/ 432 w 432"/>
                        <a:gd name="T25" fmla="*/ 484 h 4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32" h="491">
                          <a:moveTo>
                            <a:pt x="2" y="480"/>
                          </a:moveTo>
                          <a:cubicBezTo>
                            <a:pt x="1" y="485"/>
                            <a:pt x="0" y="491"/>
                            <a:pt x="8" y="463"/>
                          </a:cubicBezTo>
                          <a:cubicBezTo>
                            <a:pt x="16" y="435"/>
                            <a:pt x="33" y="365"/>
                            <a:pt x="50" y="310"/>
                          </a:cubicBezTo>
                          <a:cubicBezTo>
                            <a:pt x="67" y="255"/>
                            <a:pt x="97" y="174"/>
                            <a:pt x="112" y="132"/>
                          </a:cubicBezTo>
                          <a:cubicBezTo>
                            <a:pt x="127" y="90"/>
                            <a:pt x="132" y="75"/>
                            <a:pt x="143" y="56"/>
                          </a:cubicBezTo>
                          <a:cubicBezTo>
                            <a:pt x="154" y="37"/>
                            <a:pt x="165" y="27"/>
                            <a:pt x="177" y="18"/>
                          </a:cubicBezTo>
                          <a:cubicBezTo>
                            <a:pt x="189" y="9"/>
                            <a:pt x="205" y="0"/>
                            <a:pt x="218" y="0"/>
                          </a:cubicBezTo>
                          <a:cubicBezTo>
                            <a:pt x="231" y="0"/>
                            <a:pt x="246" y="7"/>
                            <a:pt x="258" y="18"/>
                          </a:cubicBezTo>
                          <a:cubicBezTo>
                            <a:pt x="270" y="29"/>
                            <a:pt x="276" y="33"/>
                            <a:pt x="291" y="64"/>
                          </a:cubicBezTo>
                          <a:cubicBezTo>
                            <a:pt x="306" y="95"/>
                            <a:pt x="330" y="162"/>
                            <a:pt x="345" y="205"/>
                          </a:cubicBezTo>
                          <a:cubicBezTo>
                            <a:pt x="360" y="248"/>
                            <a:pt x="371" y="282"/>
                            <a:pt x="383" y="320"/>
                          </a:cubicBezTo>
                          <a:cubicBezTo>
                            <a:pt x="395" y="358"/>
                            <a:pt x="410" y="405"/>
                            <a:pt x="418" y="432"/>
                          </a:cubicBezTo>
                          <a:cubicBezTo>
                            <a:pt x="426" y="459"/>
                            <a:pt x="430" y="475"/>
                            <a:pt x="432" y="484"/>
                          </a:cubicBezTo>
                        </a:path>
                      </a:pathLst>
                    </a:custGeom>
                    <a:pattFill prst="ltVert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" name="Line 173" descr="Light vertical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83" y="928"/>
                      <a:ext cx="42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2" name="Freeform 174"/>
                  <p:cNvSpPr>
                    <a:spLocks/>
                  </p:cNvSpPr>
                  <p:nvPr/>
                </p:nvSpPr>
                <p:spPr bwMode="auto">
                  <a:xfrm>
                    <a:off x="5034" y="685"/>
                    <a:ext cx="419" cy="307"/>
                  </a:xfrm>
                  <a:custGeom>
                    <a:avLst/>
                    <a:gdLst>
                      <a:gd name="T0" fmla="*/ 0 w 419"/>
                      <a:gd name="T1" fmla="*/ 304 h 307"/>
                      <a:gd name="T2" fmla="*/ 20 w 419"/>
                      <a:gd name="T3" fmla="*/ 262 h 307"/>
                      <a:gd name="T4" fmla="*/ 80 w 419"/>
                      <a:gd name="T5" fmla="*/ 132 h 307"/>
                      <a:gd name="T6" fmla="*/ 137 w 419"/>
                      <a:gd name="T7" fmla="*/ 42 h 307"/>
                      <a:gd name="T8" fmla="*/ 190 w 419"/>
                      <a:gd name="T9" fmla="*/ 6 h 307"/>
                      <a:gd name="T10" fmla="*/ 211 w 419"/>
                      <a:gd name="T11" fmla="*/ 5 h 307"/>
                      <a:gd name="T12" fmla="*/ 242 w 419"/>
                      <a:gd name="T13" fmla="*/ 13 h 307"/>
                      <a:gd name="T14" fmla="*/ 289 w 419"/>
                      <a:gd name="T15" fmla="*/ 54 h 307"/>
                      <a:gd name="T16" fmla="*/ 354 w 419"/>
                      <a:gd name="T17" fmla="*/ 162 h 307"/>
                      <a:gd name="T18" fmla="*/ 409 w 419"/>
                      <a:gd name="T19" fmla="*/ 279 h 307"/>
                      <a:gd name="T20" fmla="*/ 416 w 419"/>
                      <a:gd name="T21" fmla="*/ 307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19" h="307">
                        <a:moveTo>
                          <a:pt x="0" y="304"/>
                        </a:moveTo>
                        <a:cubicBezTo>
                          <a:pt x="3" y="297"/>
                          <a:pt x="7" y="291"/>
                          <a:pt x="20" y="262"/>
                        </a:cubicBezTo>
                        <a:cubicBezTo>
                          <a:pt x="33" y="233"/>
                          <a:pt x="61" y="169"/>
                          <a:pt x="80" y="132"/>
                        </a:cubicBezTo>
                        <a:cubicBezTo>
                          <a:pt x="99" y="95"/>
                          <a:pt x="119" y="63"/>
                          <a:pt x="137" y="42"/>
                        </a:cubicBezTo>
                        <a:cubicBezTo>
                          <a:pt x="155" y="21"/>
                          <a:pt x="178" y="12"/>
                          <a:pt x="190" y="6"/>
                        </a:cubicBezTo>
                        <a:cubicBezTo>
                          <a:pt x="202" y="0"/>
                          <a:pt x="202" y="4"/>
                          <a:pt x="211" y="5"/>
                        </a:cubicBezTo>
                        <a:cubicBezTo>
                          <a:pt x="220" y="6"/>
                          <a:pt x="229" y="5"/>
                          <a:pt x="242" y="13"/>
                        </a:cubicBezTo>
                        <a:cubicBezTo>
                          <a:pt x="255" y="21"/>
                          <a:pt x="270" y="29"/>
                          <a:pt x="289" y="54"/>
                        </a:cubicBezTo>
                        <a:cubicBezTo>
                          <a:pt x="308" y="79"/>
                          <a:pt x="334" y="125"/>
                          <a:pt x="354" y="162"/>
                        </a:cubicBezTo>
                        <a:cubicBezTo>
                          <a:pt x="374" y="199"/>
                          <a:pt x="399" y="255"/>
                          <a:pt x="409" y="279"/>
                        </a:cubicBezTo>
                        <a:cubicBezTo>
                          <a:pt x="419" y="303"/>
                          <a:pt x="417" y="305"/>
                          <a:pt x="416" y="307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33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5045" y="865"/>
                    <a:ext cx="396" cy="125"/>
                    <a:chOff x="5046" y="870"/>
                    <a:chExt cx="396" cy="125"/>
                  </a:xfrm>
                </p:grpSpPr>
                <p:sp>
                  <p:nvSpPr>
                    <p:cNvPr id="235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5046" y="870"/>
                      <a:ext cx="396" cy="125"/>
                    </a:xfrm>
                    <a:custGeom>
                      <a:avLst/>
                      <a:gdLst>
                        <a:gd name="T0" fmla="*/ 0 w 396"/>
                        <a:gd name="T1" fmla="*/ 121 h 125"/>
                        <a:gd name="T2" fmla="*/ 18 w 396"/>
                        <a:gd name="T3" fmla="*/ 98 h 125"/>
                        <a:gd name="T4" fmla="*/ 71 w 396"/>
                        <a:gd name="T5" fmla="*/ 49 h 125"/>
                        <a:gd name="T6" fmla="*/ 128 w 396"/>
                        <a:gd name="T7" fmla="*/ 17 h 125"/>
                        <a:gd name="T8" fmla="*/ 174 w 396"/>
                        <a:gd name="T9" fmla="*/ 4 h 125"/>
                        <a:gd name="T10" fmla="*/ 203 w 396"/>
                        <a:gd name="T11" fmla="*/ 1 h 125"/>
                        <a:gd name="T12" fmla="*/ 250 w 396"/>
                        <a:gd name="T13" fmla="*/ 8 h 125"/>
                        <a:gd name="T14" fmla="*/ 302 w 396"/>
                        <a:gd name="T15" fmla="*/ 31 h 125"/>
                        <a:gd name="T16" fmla="*/ 352 w 396"/>
                        <a:gd name="T17" fmla="*/ 70 h 125"/>
                        <a:gd name="T18" fmla="*/ 383 w 396"/>
                        <a:gd name="T19" fmla="*/ 107 h 125"/>
                        <a:gd name="T20" fmla="*/ 396 w 396"/>
                        <a:gd name="T21" fmla="*/ 125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96" h="125">
                          <a:moveTo>
                            <a:pt x="0" y="121"/>
                          </a:moveTo>
                          <a:cubicBezTo>
                            <a:pt x="3" y="115"/>
                            <a:pt x="6" y="110"/>
                            <a:pt x="18" y="98"/>
                          </a:cubicBezTo>
                          <a:cubicBezTo>
                            <a:pt x="30" y="86"/>
                            <a:pt x="53" y="62"/>
                            <a:pt x="71" y="49"/>
                          </a:cubicBezTo>
                          <a:cubicBezTo>
                            <a:pt x="89" y="36"/>
                            <a:pt x="111" y="24"/>
                            <a:pt x="128" y="17"/>
                          </a:cubicBezTo>
                          <a:cubicBezTo>
                            <a:pt x="145" y="10"/>
                            <a:pt x="162" y="7"/>
                            <a:pt x="174" y="4"/>
                          </a:cubicBezTo>
                          <a:cubicBezTo>
                            <a:pt x="186" y="1"/>
                            <a:pt x="190" y="0"/>
                            <a:pt x="203" y="1"/>
                          </a:cubicBezTo>
                          <a:cubicBezTo>
                            <a:pt x="216" y="2"/>
                            <a:pt x="234" y="3"/>
                            <a:pt x="250" y="8"/>
                          </a:cubicBezTo>
                          <a:cubicBezTo>
                            <a:pt x="266" y="13"/>
                            <a:pt x="285" y="21"/>
                            <a:pt x="302" y="31"/>
                          </a:cubicBezTo>
                          <a:cubicBezTo>
                            <a:pt x="319" y="41"/>
                            <a:pt x="339" y="57"/>
                            <a:pt x="352" y="70"/>
                          </a:cubicBezTo>
                          <a:cubicBezTo>
                            <a:pt x="365" y="83"/>
                            <a:pt x="376" y="98"/>
                            <a:pt x="383" y="107"/>
                          </a:cubicBezTo>
                          <a:cubicBezTo>
                            <a:pt x="390" y="116"/>
                            <a:pt x="394" y="123"/>
                            <a:pt x="396" y="125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6" y="992"/>
                      <a:ext cx="3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4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5034" y="991"/>
                    <a:ext cx="41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2" name="Group 179"/>
                <p:cNvGrpSpPr>
                  <a:grpSpLocks/>
                </p:cNvGrpSpPr>
                <p:nvPr/>
              </p:nvGrpSpPr>
              <p:grpSpPr bwMode="auto">
                <a:xfrm>
                  <a:off x="5325" y="339"/>
                  <a:ext cx="433" cy="491"/>
                  <a:chOff x="5027" y="506"/>
                  <a:chExt cx="433" cy="491"/>
                </a:xfrm>
              </p:grpSpPr>
              <p:grpSp>
                <p:nvGrpSpPr>
                  <p:cNvPr id="223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5027" y="506"/>
                    <a:ext cx="433" cy="491"/>
                    <a:chOff x="4483" y="444"/>
                    <a:chExt cx="433" cy="491"/>
                  </a:xfrm>
                </p:grpSpPr>
                <p:sp>
                  <p:nvSpPr>
                    <p:cNvPr id="229" name="Freeform 181" descr="Light vertical"/>
                    <p:cNvSpPr>
                      <a:spLocks/>
                    </p:cNvSpPr>
                    <p:nvPr/>
                  </p:nvSpPr>
                  <p:spPr bwMode="auto">
                    <a:xfrm>
                      <a:off x="4484" y="444"/>
                      <a:ext cx="432" cy="491"/>
                    </a:xfrm>
                    <a:custGeom>
                      <a:avLst/>
                      <a:gdLst>
                        <a:gd name="T0" fmla="*/ 2 w 432"/>
                        <a:gd name="T1" fmla="*/ 480 h 491"/>
                        <a:gd name="T2" fmla="*/ 8 w 432"/>
                        <a:gd name="T3" fmla="*/ 463 h 491"/>
                        <a:gd name="T4" fmla="*/ 50 w 432"/>
                        <a:gd name="T5" fmla="*/ 310 h 491"/>
                        <a:gd name="T6" fmla="*/ 112 w 432"/>
                        <a:gd name="T7" fmla="*/ 132 h 491"/>
                        <a:gd name="T8" fmla="*/ 143 w 432"/>
                        <a:gd name="T9" fmla="*/ 56 h 491"/>
                        <a:gd name="T10" fmla="*/ 177 w 432"/>
                        <a:gd name="T11" fmla="*/ 18 h 491"/>
                        <a:gd name="T12" fmla="*/ 218 w 432"/>
                        <a:gd name="T13" fmla="*/ 0 h 491"/>
                        <a:gd name="T14" fmla="*/ 258 w 432"/>
                        <a:gd name="T15" fmla="*/ 18 h 491"/>
                        <a:gd name="T16" fmla="*/ 291 w 432"/>
                        <a:gd name="T17" fmla="*/ 64 h 491"/>
                        <a:gd name="T18" fmla="*/ 345 w 432"/>
                        <a:gd name="T19" fmla="*/ 205 h 491"/>
                        <a:gd name="T20" fmla="*/ 383 w 432"/>
                        <a:gd name="T21" fmla="*/ 320 h 491"/>
                        <a:gd name="T22" fmla="*/ 418 w 432"/>
                        <a:gd name="T23" fmla="*/ 432 h 491"/>
                        <a:gd name="T24" fmla="*/ 432 w 432"/>
                        <a:gd name="T25" fmla="*/ 484 h 4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32" h="491">
                          <a:moveTo>
                            <a:pt x="2" y="480"/>
                          </a:moveTo>
                          <a:cubicBezTo>
                            <a:pt x="1" y="485"/>
                            <a:pt x="0" y="491"/>
                            <a:pt x="8" y="463"/>
                          </a:cubicBezTo>
                          <a:cubicBezTo>
                            <a:pt x="16" y="435"/>
                            <a:pt x="33" y="365"/>
                            <a:pt x="50" y="310"/>
                          </a:cubicBezTo>
                          <a:cubicBezTo>
                            <a:pt x="67" y="255"/>
                            <a:pt x="97" y="174"/>
                            <a:pt x="112" y="132"/>
                          </a:cubicBezTo>
                          <a:cubicBezTo>
                            <a:pt x="127" y="90"/>
                            <a:pt x="132" y="75"/>
                            <a:pt x="143" y="56"/>
                          </a:cubicBezTo>
                          <a:cubicBezTo>
                            <a:pt x="154" y="37"/>
                            <a:pt x="165" y="27"/>
                            <a:pt x="177" y="18"/>
                          </a:cubicBezTo>
                          <a:cubicBezTo>
                            <a:pt x="189" y="9"/>
                            <a:pt x="205" y="0"/>
                            <a:pt x="218" y="0"/>
                          </a:cubicBezTo>
                          <a:cubicBezTo>
                            <a:pt x="231" y="0"/>
                            <a:pt x="246" y="7"/>
                            <a:pt x="258" y="18"/>
                          </a:cubicBezTo>
                          <a:cubicBezTo>
                            <a:pt x="270" y="29"/>
                            <a:pt x="276" y="33"/>
                            <a:pt x="291" y="64"/>
                          </a:cubicBezTo>
                          <a:cubicBezTo>
                            <a:pt x="306" y="95"/>
                            <a:pt x="330" y="162"/>
                            <a:pt x="345" y="205"/>
                          </a:cubicBezTo>
                          <a:cubicBezTo>
                            <a:pt x="360" y="248"/>
                            <a:pt x="371" y="282"/>
                            <a:pt x="383" y="320"/>
                          </a:cubicBezTo>
                          <a:cubicBezTo>
                            <a:pt x="395" y="358"/>
                            <a:pt x="410" y="405"/>
                            <a:pt x="418" y="432"/>
                          </a:cubicBezTo>
                          <a:cubicBezTo>
                            <a:pt x="426" y="459"/>
                            <a:pt x="430" y="475"/>
                            <a:pt x="432" y="484"/>
                          </a:cubicBezTo>
                        </a:path>
                      </a:pathLst>
                    </a:custGeom>
                    <a:pattFill prst="ltVert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0" name="Line 182" descr="Light vertical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83" y="928"/>
                      <a:ext cx="42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4" name="Freeform 183"/>
                  <p:cNvSpPr>
                    <a:spLocks/>
                  </p:cNvSpPr>
                  <p:nvPr/>
                </p:nvSpPr>
                <p:spPr bwMode="auto">
                  <a:xfrm>
                    <a:off x="5034" y="685"/>
                    <a:ext cx="419" cy="307"/>
                  </a:xfrm>
                  <a:custGeom>
                    <a:avLst/>
                    <a:gdLst>
                      <a:gd name="T0" fmla="*/ 0 w 419"/>
                      <a:gd name="T1" fmla="*/ 304 h 307"/>
                      <a:gd name="T2" fmla="*/ 20 w 419"/>
                      <a:gd name="T3" fmla="*/ 262 h 307"/>
                      <a:gd name="T4" fmla="*/ 80 w 419"/>
                      <a:gd name="T5" fmla="*/ 132 h 307"/>
                      <a:gd name="T6" fmla="*/ 137 w 419"/>
                      <a:gd name="T7" fmla="*/ 42 h 307"/>
                      <a:gd name="T8" fmla="*/ 190 w 419"/>
                      <a:gd name="T9" fmla="*/ 6 h 307"/>
                      <a:gd name="T10" fmla="*/ 211 w 419"/>
                      <a:gd name="T11" fmla="*/ 5 h 307"/>
                      <a:gd name="T12" fmla="*/ 242 w 419"/>
                      <a:gd name="T13" fmla="*/ 13 h 307"/>
                      <a:gd name="T14" fmla="*/ 289 w 419"/>
                      <a:gd name="T15" fmla="*/ 54 h 307"/>
                      <a:gd name="T16" fmla="*/ 354 w 419"/>
                      <a:gd name="T17" fmla="*/ 162 h 307"/>
                      <a:gd name="T18" fmla="*/ 409 w 419"/>
                      <a:gd name="T19" fmla="*/ 279 h 307"/>
                      <a:gd name="T20" fmla="*/ 416 w 419"/>
                      <a:gd name="T21" fmla="*/ 307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19" h="307">
                        <a:moveTo>
                          <a:pt x="0" y="304"/>
                        </a:moveTo>
                        <a:cubicBezTo>
                          <a:pt x="3" y="297"/>
                          <a:pt x="7" y="291"/>
                          <a:pt x="20" y="262"/>
                        </a:cubicBezTo>
                        <a:cubicBezTo>
                          <a:pt x="33" y="233"/>
                          <a:pt x="61" y="169"/>
                          <a:pt x="80" y="132"/>
                        </a:cubicBezTo>
                        <a:cubicBezTo>
                          <a:pt x="99" y="95"/>
                          <a:pt x="119" y="63"/>
                          <a:pt x="137" y="42"/>
                        </a:cubicBezTo>
                        <a:cubicBezTo>
                          <a:pt x="155" y="21"/>
                          <a:pt x="178" y="12"/>
                          <a:pt x="190" y="6"/>
                        </a:cubicBezTo>
                        <a:cubicBezTo>
                          <a:pt x="202" y="0"/>
                          <a:pt x="202" y="4"/>
                          <a:pt x="211" y="5"/>
                        </a:cubicBezTo>
                        <a:cubicBezTo>
                          <a:pt x="220" y="6"/>
                          <a:pt x="229" y="5"/>
                          <a:pt x="242" y="13"/>
                        </a:cubicBezTo>
                        <a:cubicBezTo>
                          <a:pt x="255" y="21"/>
                          <a:pt x="270" y="29"/>
                          <a:pt x="289" y="54"/>
                        </a:cubicBezTo>
                        <a:cubicBezTo>
                          <a:pt x="308" y="79"/>
                          <a:pt x="334" y="125"/>
                          <a:pt x="354" y="162"/>
                        </a:cubicBezTo>
                        <a:cubicBezTo>
                          <a:pt x="374" y="199"/>
                          <a:pt x="399" y="255"/>
                          <a:pt x="409" y="279"/>
                        </a:cubicBezTo>
                        <a:cubicBezTo>
                          <a:pt x="419" y="303"/>
                          <a:pt x="417" y="305"/>
                          <a:pt x="416" y="307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25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5045" y="865"/>
                    <a:ext cx="396" cy="125"/>
                    <a:chOff x="5046" y="870"/>
                    <a:chExt cx="396" cy="125"/>
                  </a:xfrm>
                </p:grpSpPr>
                <p:sp>
                  <p:nvSpPr>
                    <p:cNvPr id="227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5046" y="870"/>
                      <a:ext cx="396" cy="125"/>
                    </a:xfrm>
                    <a:custGeom>
                      <a:avLst/>
                      <a:gdLst>
                        <a:gd name="T0" fmla="*/ 0 w 396"/>
                        <a:gd name="T1" fmla="*/ 121 h 125"/>
                        <a:gd name="T2" fmla="*/ 18 w 396"/>
                        <a:gd name="T3" fmla="*/ 98 h 125"/>
                        <a:gd name="T4" fmla="*/ 71 w 396"/>
                        <a:gd name="T5" fmla="*/ 49 h 125"/>
                        <a:gd name="T6" fmla="*/ 128 w 396"/>
                        <a:gd name="T7" fmla="*/ 17 h 125"/>
                        <a:gd name="T8" fmla="*/ 174 w 396"/>
                        <a:gd name="T9" fmla="*/ 4 h 125"/>
                        <a:gd name="T10" fmla="*/ 203 w 396"/>
                        <a:gd name="T11" fmla="*/ 1 h 125"/>
                        <a:gd name="T12" fmla="*/ 250 w 396"/>
                        <a:gd name="T13" fmla="*/ 8 h 125"/>
                        <a:gd name="T14" fmla="*/ 302 w 396"/>
                        <a:gd name="T15" fmla="*/ 31 h 125"/>
                        <a:gd name="T16" fmla="*/ 352 w 396"/>
                        <a:gd name="T17" fmla="*/ 70 h 125"/>
                        <a:gd name="T18" fmla="*/ 383 w 396"/>
                        <a:gd name="T19" fmla="*/ 107 h 125"/>
                        <a:gd name="T20" fmla="*/ 396 w 396"/>
                        <a:gd name="T21" fmla="*/ 125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96" h="125">
                          <a:moveTo>
                            <a:pt x="0" y="121"/>
                          </a:moveTo>
                          <a:cubicBezTo>
                            <a:pt x="3" y="115"/>
                            <a:pt x="6" y="110"/>
                            <a:pt x="18" y="98"/>
                          </a:cubicBezTo>
                          <a:cubicBezTo>
                            <a:pt x="30" y="86"/>
                            <a:pt x="53" y="62"/>
                            <a:pt x="71" y="49"/>
                          </a:cubicBezTo>
                          <a:cubicBezTo>
                            <a:pt x="89" y="36"/>
                            <a:pt x="111" y="24"/>
                            <a:pt x="128" y="17"/>
                          </a:cubicBezTo>
                          <a:cubicBezTo>
                            <a:pt x="145" y="10"/>
                            <a:pt x="162" y="7"/>
                            <a:pt x="174" y="4"/>
                          </a:cubicBezTo>
                          <a:cubicBezTo>
                            <a:pt x="186" y="1"/>
                            <a:pt x="190" y="0"/>
                            <a:pt x="203" y="1"/>
                          </a:cubicBezTo>
                          <a:cubicBezTo>
                            <a:pt x="216" y="2"/>
                            <a:pt x="234" y="3"/>
                            <a:pt x="250" y="8"/>
                          </a:cubicBezTo>
                          <a:cubicBezTo>
                            <a:pt x="266" y="13"/>
                            <a:pt x="285" y="21"/>
                            <a:pt x="302" y="31"/>
                          </a:cubicBezTo>
                          <a:cubicBezTo>
                            <a:pt x="319" y="41"/>
                            <a:pt x="339" y="57"/>
                            <a:pt x="352" y="70"/>
                          </a:cubicBezTo>
                          <a:cubicBezTo>
                            <a:pt x="365" y="83"/>
                            <a:pt x="376" y="98"/>
                            <a:pt x="383" y="107"/>
                          </a:cubicBezTo>
                          <a:cubicBezTo>
                            <a:pt x="390" y="116"/>
                            <a:pt x="394" y="123"/>
                            <a:pt x="396" y="125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8" name="Line 1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6" y="992"/>
                      <a:ext cx="3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6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5034" y="991"/>
                    <a:ext cx="41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7" name="Group 188"/>
              <p:cNvGrpSpPr>
                <a:grpSpLocks/>
              </p:cNvGrpSpPr>
              <p:nvPr/>
            </p:nvGrpSpPr>
            <p:grpSpPr bwMode="auto">
              <a:xfrm flipV="1">
                <a:off x="10098397" y="2945542"/>
                <a:ext cx="886939" cy="758096"/>
                <a:chOff x="4489" y="339"/>
                <a:chExt cx="1269" cy="971"/>
              </a:xfrm>
            </p:grpSpPr>
            <p:grpSp>
              <p:nvGrpSpPr>
                <p:cNvPr id="248" name="Group 189"/>
                <p:cNvGrpSpPr>
                  <a:grpSpLocks/>
                </p:cNvGrpSpPr>
                <p:nvPr/>
              </p:nvGrpSpPr>
              <p:grpSpPr bwMode="auto">
                <a:xfrm>
                  <a:off x="4489" y="346"/>
                  <a:ext cx="433" cy="491"/>
                  <a:chOff x="5027" y="506"/>
                  <a:chExt cx="433" cy="491"/>
                </a:xfrm>
              </p:grpSpPr>
              <p:grpSp>
                <p:nvGrpSpPr>
                  <p:cNvPr id="267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5027" y="506"/>
                    <a:ext cx="433" cy="491"/>
                    <a:chOff x="4483" y="444"/>
                    <a:chExt cx="433" cy="491"/>
                  </a:xfrm>
                </p:grpSpPr>
                <p:sp>
                  <p:nvSpPr>
                    <p:cNvPr id="273" name="Freeform 191" descr="Light vertical"/>
                    <p:cNvSpPr>
                      <a:spLocks/>
                    </p:cNvSpPr>
                    <p:nvPr/>
                  </p:nvSpPr>
                  <p:spPr bwMode="auto">
                    <a:xfrm>
                      <a:off x="4484" y="444"/>
                      <a:ext cx="432" cy="491"/>
                    </a:xfrm>
                    <a:custGeom>
                      <a:avLst/>
                      <a:gdLst>
                        <a:gd name="T0" fmla="*/ 2 w 432"/>
                        <a:gd name="T1" fmla="*/ 480 h 491"/>
                        <a:gd name="T2" fmla="*/ 8 w 432"/>
                        <a:gd name="T3" fmla="*/ 463 h 491"/>
                        <a:gd name="T4" fmla="*/ 50 w 432"/>
                        <a:gd name="T5" fmla="*/ 310 h 491"/>
                        <a:gd name="T6" fmla="*/ 112 w 432"/>
                        <a:gd name="T7" fmla="*/ 132 h 491"/>
                        <a:gd name="T8" fmla="*/ 143 w 432"/>
                        <a:gd name="T9" fmla="*/ 56 h 491"/>
                        <a:gd name="T10" fmla="*/ 177 w 432"/>
                        <a:gd name="T11" fmla="*/ 18 h 491"/>
                        <a:gd name="T12" fmla="*/ 218 w 432"/>
                        <a:gd name="T13" fmla="*/ 0 h 491"/>
                        <a:gd name="T14" fmla="*/ 258 w 432"/>
                        <a:gd name="T15" fmla="*/ 18 h 491"/>
                        <a:gd name="T16" fmla="*/ 291 w 432"/>
                        <a:gd name="T17" fmla="*/ 64 h 491"/>
                        <a:gd name="T18" fmla="*/ 345 w 432"/>
                        <a:gd name="T19" fmla="*/ 205 h 491"/>
                        <a:gd name="T20" fmla="*/ 383 w 432"/>
                        <a:gd name="T21" fmla="*/ 320 h 491"/>
                        <a:gd name="T22" fmla="*/ 418 w 432"/>
                        <a:gd name="T23" fmla="*/ 432 h 491"/>
                        <a:gd name="T24" fmla="*/ 432 w 432"/>
                        <a:gd name="T25" fmla="*/ 484 h 4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32" h="491">
                          <a:moveTo>
                            <a:pt x="2" y="480"/>
                          </a:moveTo>
                          <a:cubicBezTo>
                            <a:pt x="1" y="485"/>
                            <a:pt x="0" y="491"/>
                            <a:pt x="8" y="463"/>
                          </a:cubicBezTo>
                          <a:cubicBezTo>
                            <a:pt x="16" y="435"/>
                            <a:pt x="33" y="365"/>
                            <a:pt x="50" y="310"/>
                          </a:cubicBezTo>
                          <a:cubicBezTo>
                            <a:pt x="67" y="255"/>
                            <a:pt x="97" y="174"/>
                            <a:pt x="112" y="132"/>
                          </a:cubicBezTo>
                          <a:cubicBezTo>
                            <a:pt x="127" y="90"/>
                            <a:pt x="132" y="75"/>
                            <a:pt x="143" y="56"/>
                          </a:cubicBezTo>
                          <a:cubicBezTo>
                            <a:pt x="154" y="37"/>
                            <a:pt x="165" y="27"/>
                            <a:pt x="177" y="18"/>
                          </a:cubicBezTo>
                          <a:cubicBezTo>
                            <a:pt x="189" y="9"/>
                            <a:pt x="205" y="0"/>
                            <a:pt x="218" y="0"/>
                          </a:cubicBezTo>
                          <a:cubicBezTo>
                            <a:pt x="231" y="0"/>
                            <a:pt x="246" y="7"/>
                            <a:pt x="258" y="18"/>
                          </a:cubicBezTo>
                          <a:cubicBezTo>
                            <a:pt x="270" y="29"/>
                            <a:pt x="276" y="33"/>
                            <a:pt x="291" y="64"/>
                          </a:cubicBezTo>
                          <a:cubicBezTo>
                            <a:pt x="306" y="95"/>
                            <a:pt x="330" y="162"/>
                            <a:pt x="345" y="205"/>
                          </a:cubicBezTo>
                          <a:cubicBezTo>
                            <a:pt x="360" y="248"/>
                            <a:pt x="371" y="282"/>
                            <a:pt x="383" y="320"/>
                          </a:cubicBezTo>
                          <a:cubicBezTo>
                            <a:pt x="395" y="358"/>
                            <a:pt x="410" y="405"/>
                            <a:pt x="418" y="432"/>
                          </a:cubicBezTo>
                          <a:cubicBezTo>
                            <a:pt x="426" y="459"/>
                            <a:pt x="430" y="475"/>
                            <a:pt x="432" y="484"/>
                          </a:cubicBezTo>
                        </a:path>
                      </a:pathLst>
                    </a:custGeom>
                    <a:pattFill prst="ltVert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" name="Line 192" descr="Light vertical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83" y="928"/>
                      <a:ext cx="42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68" name="Freeform 193"/>
                  <p:cNvSpPr>
                    <a:spLocks/>
                  </p:cNvSpPr>
                  <p:nvPr/>
                </p:nvSpPr>
                <p:spPr bwMode="auto">
                  <a:xfrm>
                    <a:off x="5034" y="685"/>
                    <a:ext cx="419" cy="307"/>
                  </a:xfrm>
                  <a:custGeom>
                    <a:avLst/>
                    <a:gdLst>
                      <a:gd name="T0" fmla="*/ 0 w 419"/>
                      <a:gd name="T1" fmla="*/ 304 h 307"/>
                      <a:gd name="T2" fmla="*/ 20 w 419"/>
                      <a:gd name="T3" fmla="*/ 262 h 307"/>
                      <a:gd name="T4" fmla="*/ 80 w 419"/>
                      <a:gd name="T5" fmla="*/ 132 h 307"/>
                      <a:gd name="T6" fmla="*/ 137 w 419"/>
                      <a:gd name="T7" fmla="*/ 42 h 307"/>
                      <a:gd name="T8" fmla="*/ 190 w 419"/>
                      <a:gd name="T9" fmla="*/ 6 h 307"/>
                      <a:gd name="T10" fmla="*/ 211 w 419"/>
                      <a:gd name="T11" fmla="*/ 5 h 307"/>
                      <a:gd name="T12" fmla="*/ 242 w 419"/>
                      <a:gd name="T13" fmla="*/ 13 h 307"/>
                      <a:gd name="T14" fmla="*/ 289 w 419"/>
                      <a:gd name="T15" fmla="*/ 54 h 307"/>
                      <a:gd name="T16" fmla="*/ 354 w 419"/>
                      <a:gd name="T17" fmla="*/ 162 h 307"/>
                      <a:gd name="T18" fmla="*/ 409 w 419"/>
                      <a:gd name="T19" fmla="*/ 279 h 307"/>
                      <a:gd name="T20" fmla="*/ 416 w 419"/>
                      <a:gd name="T21" fmla="*/ 307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19" h="307">
                        <a:moveTo>
                          <a:pt x="0" y="304"/>
                        </a:moveTo>
                        <a:cubicBezTo>
                          <a:pt x="3" y="297"/>
                          <a:pt x="7" y="291"/>
                          <a:pt x="20" y="262"/>
                        </a:cubicBezTo>
                        <a:cubicBezTo>
                          <a:pt x="33" y="233"/>
                          <a:pt x="61" y="169"/>
                          <a:pt x="80" y="132"/>
                        </a:cubicBezTo>
                        <a:cubicBezTo>
                          <a:pt x="99" y="95"/>
                          <a:pt x="119" y="63"/>
                          <a:pt x="137" y="42"/>
                        </a:cubicBezTo>
                        <a:cubicBezTo>
                          <a:pt x="155" y="21"/>
                          <a:pt x="178" y="12"/>
                          <a:pt x="190" y="6"/>
                        </a:cubicBezTo>
                        <a:cubicBezTo>
                          <a:pt x="202" y="0"/>
                          <a:pt x="202" y="4"/>
                          <a:pt x="211" y="5"/>
                        </a:cubicBezTo>
                        <a:cubicBezTo>
                          <a:pt x="220" y="6"/>
                          <a:pt x="229" y="5"/>
                          <a:pt x="242" y="13"/>
                        </a:cubicBezTo>
                        <a:cubicBezTo>
                          <a:pt x="255" y="21"/>
                          <a:pt x="270" y="29"/>
                          <a:pt x="289" y="54"/>
                        </a:cubicBezTo>
                        <a:cubicBezTo>
                          <a:pt x="308" y="79"/>
                          <a:pt x="334" y="125"/>
                          <a:pt x="354" y="162"/>
                        </a:cubicBezTo>
                        <a:cubicBezTo>
                          <a:pt x="374" y="199"/>
                          <a:pt x="399" y="255"/>
                          <a:pt x="409" y="279"/>
                        </a:cubicBezTo>
                        <a:cubicBezTo>
                          <a:pt x="419" y="303"/>
                          <a:pt x="417" y="305"/>
                          <a:pt x="416" y="307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69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5045" y="865"/>
                    <a:ext cx="396" cy="125"/>
                    <a:chOff x="5046" y="870"/>
                    <a:chExt cx="396" cy="125"/>
                  </a:xfrm>
                </p:grpSpPr>
                <p:sp>
                  <p:nvSpPr>
                    <p:cNvPr id="271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5046" y="870"/>
                      <a:ext cx="396" cy="125"/>
                    </a:xfrm>
                    <a:custGeom>
                      <a:avLst/>
                      <a:gdLst>
                        <a:gd name="T0" fmla="*/ 0 w 396"/>
                        <a:gd name="T1" fmla="*/ 121 h 125"/>
                        <a:gd name="T2" fmla="*/ 18 w 396"/>
                        <a:gd name="T3" fmla="*/ 98 h 125"/>
                        <a:gd name="T4" fmla="*/ 71 w 396"/>
                        <a:gd name="T5" fmla="*/ 49 h 125"/>
                        <a:gd name="T6" fmla="*/ 128 w 396"/>
                        <a:gd name="T7" fmla="*/ 17 h 125"/>
                        <a:gd name="T8" fmla="*/ 174 w 396"/>
                        <a:gd name="T9" fmla="*/ 4 h 125"/>
                        <a:gd name="T10" fmla="*/ 203 w 396"/>
                        <a:gd name="T11" fmla="*/ 1 h 125"/>
                        <a:gd name="T12" fmla="*/ 250 w 396"/>
                        <a:gd name="T13" fmla="*/ 8 h 125"/>
                        <a:gd name="T14" fmla="*/ 302 w 396"/>
                        <a:gd name="T15" fmla="*/ 31 h 125"/>
                        <a:gd name="T16" fmla="*/ 352 w 396"/>
                        <a:gd name="T17" fmla="*/ 70 h 125"/>
                        <a:gd name="T18" fmla="*/ 383 w 396"/>
                        <a:gd name="T19" fmla="*/ 107 h 125"/>
                        <a:gd name="T20" fmla="*/ 396 w 396"/>
                        <a:gd name="T21" fmla="*/ 125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96" h="125">
                          <a:moveTo>
                            <a:pt x="0" y="121"/>
                          </a:moveTo>
                          <a:cubicBezTo>
                            <a:pt x="3" y="115"/>
                            <a:pt x="6" y="110"/>
                            <a:pt x="18" y="98"/>
                          </a:cubicBezTo>
                          <a:cubicBezTo>
                            <a:pt x="30" y="86"/>
                            <a:pt x="53" y="62"/>
                            <a:pt x="71" y="49"/>
                          </a:cubicBezTo>
                          <a:cubicBezTo>
                            <a:pt x="89" y="36"/>
                            <a:pt x="111" y="24"/>
                            <a:pt x="128" y="17"/>
                          </a:cubicBezTo>
                          <a:cubicBezTo>
                            <a:pt x="145" y="10"/>
                            <a:pt x="162" y="7"/>
                            <a:pt x="174" y="4"/>
                          </a:cubicBezTo>
                          <a:cubicBezTo>
                            <a:pt x="186" y="1"/>
                            <a:pt x="190" y="0"/>
                            <a:pt x="203" y="1"/>
                          </a:cubicBezTo>
                          <a:cubicBezTo>
                            <a:pt x="216" y="2"/>
                            <a:pt x="234" y="3"/>
                            <a:pt x="250" y="8"/>
                          </a:cubicBezTo>
                          <a:cubicBezTo>
                            <a:pt x="266" y="13"/>
                            <a:pt x="285" y="21"/>
                            <a:pt x="302" y="31"/>
                          </a:cubicBezTo>
                          <a:cubicBezTo>
                            <a:pt x="319" y="41"/>
                            <a:pt x="339" y="57"/>
                            <a:pt x="352" y="70"/>
                          </a:cubicBezTo>
                          <a:cubicBezTo>
                            <a:pt x="365" y="83"/>
                            <a:pt x="376" y="98"/>
                            <a:pt x="383" y="107"/>
                          </a:cubicBezTo>
                          <a:cubicBezTo>
                            <a:pt x="390" y="116"/>
                            <a:pt x="394" y="123"/>
                            <a:pt x="396" y="125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6" y="992"/>
                      <a:ext cx="3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0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5034" y="991"/>
                    <a:ext cx="41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" name="Group 198"/>
                <p:cNvGrpSpPr>
                  <a:grpSpLocks/>
                </p:cNvGrpSpPr>
                <p:nvPr/>
              </p:nvGrpSpPr>
              <p:grpSpPr bwMode="auto">
                <a:xfrm flipV="1">
                  <a:off x="4911" y="819"/>
                  <a:ext cx="433" cy="491"/>
                  <a:chOff x="5027" y="506"/>
                  <a:chExt cx="433" cy="491"/>
                </a:xfrm>
              </p:grpSpPr>
              <p:grpSp>
                <p:nvGrpSpPr>
                  <p:cNvPr id="259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5027" y="506"/>
                    <a:ext cx="433" cy="491"/>
                    <a:chOff x="4483" y="444"/>
                    <a:chExt cx="433" cy="491"/>
                  </a:xfrm>
                </p:grpSpPr>
                <p:sp>
                  <p:nvSpPr>
                    <p:cNvPr id="265" name="Freeform 200" descr="Light vertical"/>
                    <p:cNvSpPr>
                      <a:spLocks/>
                    </p:cNvSpPr>
                    <p:nvPr/>
                  </p:nvSpPr>
                  <p:spPr bwMode="auto">
                    <a:xfrm>
                      <a:off x="4484" y="444"/>
                      <a:ext cx="432" cy="491"/>
                    </a:xfrm>
                    <a:custGeom>
                      <a:avLst/>
                      <a:gdLst>
                        <a:gd name="T0" fmla="*/ 2 w 432"/>
                        <a:gd name="T1" fmla="*/ 480 h 491"/>
                        <a:gd name="T2" fmla="*/ 8 w 432"/>
                        <a:gd name="T3" fmla="*/ 463 h 491"/>
                        <a:gd name="T4" fmla="*/ 50 w 432"/>
                        <a:gd name="T5" fmla="*/ 310 h 491"/>
                        <a:gd name="T6" fmla="*/ 112 w 432"/>
                        <a:gd name="T7" fmla="*/ 132 h 491"/>
                        <a:gd name="T8" fmla="*/ 143 w 432"/>
                        <a:gd name="T9" fmla="*/ 56 h 491"/>
                        <a:gd name="T10" fmla="*/ 177 w 432"/>
                        <a:gd name="T11" fmla="*/ 18 h 491"/>
                        <a:gd name="T12" fmla="*/ 218 w 432"/>
                        <a:gd name="T13" fmla="*/ 0 h 491"/>
                        <a:gd name="T14" fmla="*/ 258 w 432"/>
                        <a:gd name="T15" fmla="*/ 18 h 491"/>
                        <a:gd name="T16" fmla="*/ 291 w 432"/>
                        <a:gd name="T17" fmla="*/ 64 h 491"/>
                        <a:gd name="T18" fmla="*/ 345 w 432"/>
                        <a:gd name="T19" fmla="*/ 205 h 491"/>
                        <a:gd name="T20" fmla="*/ 383 w 432"/>
                        <a:gd name="T21" fmla="*/ 320 h 491"/>
                        <a:gd name="T22" fmla="*/ 418 w 432"/>
                        <a:gd name="T23" fmla="*/ 432 h 491"/>
                        <a:gd name="T24" fmla="*/ 432 w 432"/>
                        <a:gd name="T25" fmla="*/ 484 h 4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32" h="491">
                          <a:moveTo>
                            <a:pt x="2" y="480"/>
                          </a:moveTo>
                          <a:cubicBezTo>
                            <a:pt x="1" y="485"/>
                            <a:pt x="0" y="491"/>
                            <a:pt x="8" y="463"/>
                          </a:cubicBezTo>
                          <a:cubicBezTo>
                            <a:pt x="16" y="435"/>
                            <a:pt x="33" y="365"/>
                            <a:pt x="50" y="310"/>
                          </a:cubicBezTo>
                          <a:cubicBezTo>
                            <a:pt x="67" y="255"/>
                            <a:pt x="97" y="174"/>
                            <a:pt x="112" y="132"/>
                          </a:cubicBezTo>
                          <a:cubicBezTo>
                            <a:pt x="127" y="90"/>
                            <a:pt x="132" y="75"/>
                            <a:pt x="143" y="56"/>
                          </a:cubicBezTo>
                          <a:cubicBezTo>
                            <a:pt x="154" y="37"/>
                            <a:pt x="165" y="27"/>
                            <a:pt x="177" y="18"/>
                          </a:cubicBezTo>
                          <a:cubicBezTo>
                            <a:pt x="189" y="9"/>
                            <a:pt x="205" y="0"/>
                            <a:pt x="218" y="0"/>
                          </a:cubicBezTo>
                          <a:cubicBezTo>
                            <a:pt x="231" y="0"/>
                            <a:pt x="246" y="7"/>
                            <a:pt x="258" y="18"/>
                          </a:cubicBezTo>
                          <a:cubicBezTo>
                            <a:pt x="270" y="29"/>
                            <a:pt x="276" y="33"/>
                            <a:pt x="291" y="64"/>
                          </a:cubicBezTo>
                          <a:cubicBezTo>
                            <a:pt x="306" y="95"/>
                            <a:pt x="330" y="162"/>
                            <a:pt x="345" y="205"/>
                          </a:cubicBezTo>
                          <a:cubicBezTo>
                            <a:pt x="360" y="248"/>
                            <a:pt x="371" y="282"/>
                            <a:pt x="383" y="320"/>
                          </a:cubicBezTo>
                          <a:cubicBezTo>
                            <a:pt x="395" y="358"/>
                            <a:pt x="410" y="405"/>
                            <a:pt x="418" y="432"/>
                          </a:cubicBezTo>
                          <a:cubicBezTo>
                            <a:pt x="426" y="459"/>
                            <a:pt x="430" y="475"/>
                            <a:pt x="432" y="484"/>
                          </a:cubicBezTo>
                        </a:path>
                      </a:pathLst>
                    </a:custGeom>
                    <a:pattFill prst="ltVert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" name="Line 201" descr="Light vertical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83" y="928"/>
                      <a:ext cx="42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60" name="Freeform 202"/>
                  <p:cNvSpPr>
                    <a:spLocks/>
                  </p:cNvSpPr>
                  <p:nvPr/>
                </p:nvSpPr>
                <p:spPr bwMode="auto">
                  <a:xfrm>
                    <a:off x="5034" y="685"/>
                    <a:ext cx="419" cy="307"/>
                  </a:xfrm>
                  <a:custGeom>
                    <a:avLst/>
                    <a:gdLst>
                      <a:gd name="T0" fmla="*/ 0 w 419"/>
                      <a:gd name="T1" fmla="*/ 304 h 307"/>
                      <a:gd name="T2" fmla="*/ 20 w 419"/>
                      <a:gd name="T3" fmla="*/ 262 h 307"/>
                      <a:gd name="T4" fmla="*/ 80 w 419"/>
                      <a:gd name="T5" fmla="*/ 132 h 307"/>
                      <a:gd name="T6" fmla="*/ 137 w 419"/>
                      <a:gd name="T7" fmla="*/ 42 h 307"/>
                      <a:gd name="T8" fmla="*/ 190 w 419"/>
                      <a:gd name="T9" fmla="*/ 6 h 307"/>
                      <a:gd name="T10" fmla="*/ 211 w 419"/>
                      <a:gd name="T11" fmla="*/ 5 h 307"/>
                      <a:gd name="T12" fmla="*/ 242 w 419"/>
                      <a:gd name="T13" fmla="*/ 13 h 307"/>
                      <a:gd name="T14" fmla="*/ 289 w 419"/>
                      <a:gd name="T15" fmla="*/ 54 h 307"/>
                      <a:gd name="T16" fmla="*/ 354 w 419"/>
                      <a:gd name="T17" fmla="*/ 162 h 307"/>
                      <a:gd name="T18" fmla="*/ 409 w 419"/>
                      <a:gd name="T19" fmla="*/ 279 h 307"/>
                      <a:gd name="T20" fmla="*/ 416 w 419"/>
                      <a:gd name="T21" fmla="*/ 307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19" h="307">
                        <a:moveTo>
                          <a:pt x="0" y="304"/>
                        </a:moveTo>
                        <a:cubicBezTo>
                          <a:pt x="3" y="297"/>
                          <a:pt x="7" y="291"/>
                          <a:pt x="20" y="262"/>
                        </a:cubicBezTo>
                        <a:cubicBezTo>
                          <a:pt x="33" y="233"/>
                          <a:pt x="61" y="169"/>
                          <a:pt x="80" y="132"/>
                        </a:cubicBezTo>
                        <a:cubicBezTo>
                          <a:pt x="99" y="95"/>
                          <a:pt x="119" y="63"/>
                          <a:pt x="137" y="42"/>
                        </a:cubicBezTo>
                        <a:cubicBezTo>
                          <a:pt x="155" y="21"/>
                          <a:pt x="178" y="12"/>
                          <a:pt x="190" y="6"/>
                        </a:cubicBezTo>
                        <a:cubicBezTo>
                          <a:pt x="202" y="0"/>
                          <a:pt x="202" y="4"/>
                          <a:pt x="211" y="5"/>
                        </a:cubicBezTo>
                        <a:cubicBezTo>
                          <a:pt x="220" y="6"/>
                          <a:pt x="229" y="5"/>
                          <a:pt x="242" y="13"/>
                        </a:cubicBezTo>
                        <a:cubicBezTo>
                          <a:pt x="255" y="21"/>
                          <a:pt x="270" y="29"/>
                          <a:pt x="289" y="54"/>
                        </a:cubicBezTo>
                        <a:cubicBezTo>
                          <a:pt x="308" y="79"/>
                          <a:pt x="334" y="125"/>
                          <a:pt x="354" y="162"/>
                        </a:cubicBezTo>
                        <a:cubicBezTo>
                          <a:pt x="374" y="199"/>
                          <a:pt x="399" y="255"/>
                          <a:pt x="409" y="279"/>
                        </a:cubicBezTo>
                        <a:cubicBezTo>
                          <a:pt x="419" y="303"/>
                          <a:pt x="417" y="305"/>
                          <a:pt x="416" y="307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61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5045" y="865"/>
                    <a:ext cx="396" cy="125"/>
                    <a:chOff x="5046" y="870"/>
                    <a:chExt cx="396" cy="125"/>
                  </a:xfrm>
                </p:grpSpPr>
                <p:sp>
                  <p:nvSpPr>
                    <p:cNvPr id="263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5046" y="870"/>
                      <a:ext cx="396" cy="125"/>
                    </a:xfrm>
                    <a:custGeom>
                      <a:avLst/>
                      <a:gdLst>
                        <a:gd name="T0" fmla="*/ 0 w 396"/>
                        <a:gd name="T1" fmla="*/ 121 h 125"/>
                        <a:gd name="T2" fmla="*/ 18 w 396"/>
                        <a:gd name="T3" fmla="*/ 98 h 125"/>
                        <a:gd name="T4" fmla="*/ 71 w 396"/>
                        <a:gd name="T5" fmla="*/ 49 h 125"/>
                        <a:gd name="T6" fmla="*/ 128 w 396"/>
                        <a:gd name="T7" fmla="*/ 17 h 125"/>
                        <a:gd name="T8" fmla="*/ 174 w 396"/>
                        <a:gd name="T9" fmla="*/ 4 h 125"/>
                        <a:gd name="T10" fmla="*/ 203 w 396"/>
                        <a:gd name="T11" fmla="*/ 1 h 125"/>
                        <a:gd name="T12" fmla="*/ 250 w 396"/>
                        <a:gd name="T13" fmla="*/ 8 h 125"/>
                        <a:gd name="T14" fmla="*/ 302 w 396"/>
                        <a:gd name="T15" fmla="*/ 31 h 125"/>
                        <a:gd name="T16" fmla="*/ 352 w 396"/>
                        <a:gd name="T17" fmla="*/ 70 h 125"/>
                        <a:gd name="T18" fmla="*/ 383 w 396"/>
                        <a:gd name="T19" fmla="*/ 107 h 125"/>
                        <a:gd name="T20" fmla="*/ 396 w 396"/>
                        <a:gd name="T21" fmla="*/ 125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96" h="125">
                          <a:moveTo>
                            <a:pt x="0" y="121"/>
                          </a:moveTo>
                          <a:cubicBezTo>
                            <a:pt x="3" y="115"/>
                            <a:pt x="6" y="110"/>
                            <a:pt x="18" y="98"/>
                          </a:cubicBezTo>
                          <a:cubicBezTo>
                            <a:pt x="30" y="86"/>
                            <a:pt x="53" y="62"/>
                            <a:pt x="71" y="49"/>
                          </a:cubicBezTo>
                          <a:cubicBezTo>
                            <a:pt x="89" y="36"/>
                            <a:pt x="111" y="24"/>
                            <a:pt x="128" y="17"/>
                          </a:cubicBezTo>
                          <a:cubicBezTo>
                            <a:pt x="145" y="10"/>
                            <a:pt x="162" y="7"/>
                            <a:pt x="174" y="4"/>
                          </a:cubicBezTo>
                          <a:cubicBezTo>
                            <a:pt x="186" y="1"/>
                            <a:pt x="190" y="0"/>
                            <a:pt x="203" y="1"/>
                          </a:cubicBezTo>
                          <a:cubicBezTo>
                            <a:pt x="216" y="2"/>
                            <a:pt x="234" y="3"/>
                            <a:pt x="250" y="8"/>
                          </a:cubicBezTo>
                          <a:cubicBezTo>
                            <a:pt x="266" y="13"/>
                            <a:pt x="285" y="21"/>
                            <a:pt x="302" y="31"/>
                          </a:cubicBezTo>
                          <a:cubicBezTo>
                            <a:pt x="319" y="41"/>
                            <a:pt x="339" y="57"/>
                            <a:pt x="352" y="70"/>
                          </a:cubicBezTo>
                          <a:cubicBezTo>
                            <a:pt x="365" y="83"/>
                            <a:pt x="376" y="98"/>
                            <a:pt x="383" y="107"/>
                          </a:cubicBezTo>
                          <a:cubicBezTo>
                            <a:pt x="390" y="116"/>
                            <a:pt x="394" y="123"/>
                            <a:pt x="396" y="125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" name="Line 2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6" y="992"/>
                      <a:ext cx="3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62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5034" y="991"/>
                    <a:ext cx="41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" name="Group 207"/>
                <p:cNvGrpSpPr>
                  <a:grpSpLocks/>
                </p:cNvGrpSpPr>
                <p:nvPr/>
              </p:nvGrpSpPr>
              <p:grpSpPr bwMode="auto">
                <a:xfrm>
                  <a:off x="5325" y="339"/>
                  <a:ext cx="433" cy="491"/>
                  <a:chOff x="5027" y="506"/>
                  <a:chExt cx="433" cy="491"/>
                </a:xfrm>
              </p:grpSpPr>
              <p:grpSp>
                <p:nvGrpSpPr>
                  <p:cNvPr id="251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5027" y="506"/>
                    <a:ext cx="433" cy="491"/>
                    <a:chOff x="4483" y="444"/>
                    <a:chExt cx="433" cy="491"/>
                  </a:xfrm>
                </p:grpSpPr>
                <p:sp>
                  <p:nvSpPr>
                    <p:cNvPr id="257" name="Freeform 209" descr="Light vertical"/>
                    <p:cNvSpPr>
                      <a:spLocks/>
                    </p:cNvSpPr>
                    <p:nvPr/>
                  </p:nvSpPr>
                  <p:spPr bwMode="auto">
                    <a:xfrm>
                      <a:off x="4484" y="444"/>
                      <a:ext cx="432" cy="491"/>
                    </a:xfrm>
                    <a:custGeom>
                      <a:avLst/>
                      <a:gdLst>
                        <a:gd name="T0" fmla="*/ 2 w 432"/>
                        <a:gd name="T1" fmla="*/ 480 h 491"/>
                        <a:gd name="T2" fmla="*/ 8 w 432"/>
                        <a:gd name="T3" fmla="*/ 463 h 491"/>
                        <a:gd name="T4" fmla="*/ 50 w 432"/>
                        <a:gd name="T5" fmla="*/ 310 h 491"/>
                        <a:gd name="T6" fmla="*/ 112 w 432"/>
                        <a:gd name="T7" fmla="*/ 132 h 491"/>
                        <a:gd name="T8" fmla="*/ 143 w 432"/>
                        <a:gd name="T9" fmla="*/ 56 h 491"/>
                        <a:gd name="T10" fmla="*/ 177 w 432"/>
                        <a:gd name="T11" fmla="*/ 18 h 491"/>
                        <a:gd name="T12" fmla="*/ 218 w 432"/>
                        <a:gd name="T13" fmla="*/ 0 h 491"/>
                        <a:gd name="T14" fmla="*/ 258 w 432"/>
                        <a:gd name="T15" fmla="*/ 18 h 491"/>
                        <a:gd name="T16" fmla="*/ 291 w 432"/>
                        <a:gd name="T17" fmla="*/ 64 h 491"/>
                        <a:gd name="T18" fmla="*/ 345 w 432"/>
                        <a:gd name="T19" fmla="*/ 205 h 491"/>
                        <a:gd name="T20" fmla="*/ 383 w 432"/>
                        <a:gd name="T21" fmla="*/ 320 h 491"/>
                        <a:gd name="T22" fmla="*/ 418 w 432"/>
                        <a:gd name="T23" fmla="*/ 432 h 491"/>
                        <a:gd name="T24" fmla="*/ 432 w 432"/>
                        <a:gd name="T25" fmla="*/ 484 h 4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32" h="491">
                          <a:moveTo>
                            <a:pt x="2" y="480"/>
                          </a:moveTo>
                          <a:cubicBezTo>
                            <a:pt x="1" y="485"/>
                            <a:pt x="0" y="491"/>
                            <a:pt x="8" y="463"/>
                          </a:cubicBezTo>
                          <a:cubicBezTo>
                            <a:pt x="16" y="435"/>
                            <a:pt x="33" y="365"/>
                            <a:pt x="50" y="310"/>
                          </a:cubicBezTo>
                          <a:cubicBezTo>
                            <a:pt x="67" y="255"/>
                            <a:pt x="97" y="174"/>
                            <a:pt x="112" y="132"/>
                          </a:cubicBezTo>
                          <a:cubicBezTo>
                            <a:pt x="127" y="90"/>
                            <a:pt x="132" y="75"/>
                            <a:pt x="143" y="56"/>
                          </a:cubicBezTo>
                          <a:cubicBezTo>
                            <a:pt x="154" y="37"/>
                            <a:pt x="165" y="27"/>
                            <a:pt x="177" y="18"/>
                          </a:cubicBezTo>
                          <a:cubicBezTo>
                            <a:pt x="189" y="9"/>
                            <a:pt x="205" y="0"/>
                            <a:pt x="218" y="0"/>
                          </a:cubicBezTo>
                          <a:cubicBezTo>
                            <a:pt x="231" y="0"/>
                            <a:pt x="246" y="7"/>
                            <a:pt x="258" y="18"/>
                          </a:cubicBezTo>
                          <a:cubicBezTo>
                            <a:pt x="270" y="29"/>
                            <a:pt x="276" y="33"/>
                            <a:pt x="291" y="64"/>
                          </a:cubicBezTo>
                          <a:cubicBezTo>
                            <a:pt x="306" y="95"/>
                            <a:pt x="330" y="162"/>
                            <a:pt x="345" y="205"/>
                          </a:cubicBezTo>
                          <a:cubicBezTo>
                            <a:pt x="360" y="248"/>
                            <a:pt x="371" y="282"/>
                            <a:pt x="383" y="320"/>
                          </a:cubicBezTo>
                          <a:cubicBezTo>
                            <a:pt x="395" y="358"/>
                            <a:pt x="410" y="405"/>
                            <a:pt x="418" y="432"/>
                          </a:cubicBezTo>
                          <a:cubicBezTo>
                            <a:pt x="426" y="459"/>
                            <a:pt x="430" y="475"/>
                            <a:pt x="432" y="484"/>
                          </a:cubicBezTo>
                        </a:path>
                      </a:pathLst>
                    </a:custGeom>
                    <a:pattFill prst="ltVert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8" name="Line 210" descr="Light vertical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83" y="928"/>
                      <a:ext cx="42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2" name="Freeform 211"/>
                  <p:cNvSpPr>
                    <a:spLocks/>
                  </p:cNvSpPr>
                  <p:nvPr/>
                </p:nvSpPr>
                <p:spPr bwMode="auto">
                  <a:xfrm>
                    <a:off x="5034" y="685"/>
                    <a:ext cx="419" cy="307"/>
                  </a:xfrm>
                  <a:custGeom>
                    <a:avLst/>
                    <a:gdLst>
                      <a:gd name="T0" fmla="*/ 0 w 419"/>
                      <a:gd name="T1" fmla="*/ 304 h 307"/>
                      <a:gd name="T2" fmla="*/ 20 w 419"/>
                      <a:gd name="T3" fmla="*/ 262 h 307"/>
                      <a:gd name="T4" fmla="*/ 80 w 419"/>
                      <a:gd name="T5" fmla="*/ 132 h 307"/>
                      <a:gd name="T6" fmla="*/ 137 w 419"/>
                      <a:gd name="T7" fmla="*/ 42 h 307"/>
                      <a:gd name="T8" fmla="*/ 190 w 419"/>
                      <a:gd name="T9" fmla="*/ 6 h 307"/>
                      <a:gd name="T10" fmla="*/ 211 w 419"/>
                      <a:gd name="T11" fmla="*/ 5 h 307"/>
                      <a:gd name="T12" fmla="*/ 242 w 419"/>
                      <a:gd name="T13" fmla="*/ 13 h 307"/>
                      <a:gd name="T14" fmla="*/ 289 w 419"/>
                      <a:gd name="T15" fmla="*/ 54 h 307"/>
                      <a:gd name="T16" fmla="*/ 354 w 419"/>
                      <a:gd name="T17" fmla="*/ 162 h 307"/>
                      <a:gd name="T18" fmla="*/ 409 w 419"/>
                      <a:gd name="T19" fmla="*/ 279 h 307"/>
                      <a:gd name="T20" fmla="*/ 416 w 419"/>
                      <a:gd name="T21" fmla="*/ 307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19" h="307">
                        <a:moveTo>
                          <a:pt x="0" y="304"/>
                        </a:moveTo>
                        <a:cubicBezTo>
                          <a:pt x="3" y="297"/>
                          <a:pt x="7" y="291"/>
                          <a:pt x="20" y="262"/>
                        </a:cubicBezTo>
                        <a:cubicBezTo>
                          <a:pt x="33" y="233"/>
                          <a:pt x="61" y="169"/>
                          <a:pt x="80" y="132"/>
                        </a:cubicBezTo>
                        <a:cubicBezTo>
                          <a:pt x="99" y="95"/>
                          <a:pt x="119" y="63"/>
                          <a:pt x="137" y="42"/>
                        </a:cubicBezTo>
                        <a:cubicBezTo>
                          <a:pt x="155" y="21"/>
                          <a:pt x="178" y="12"/>
                          <a:pt x="190" y="6"/>
                        </a:cubicBezTo>
                        <a:cubicBezTo>
                          <a:pt x="202" y="0"/>
                          <a:pt x="202" y="4"/>
                          <a:pt x="211" y="5"/>
                        </a:cubicBezTo>
                        <a:cubicBezTo>
                          <a:pt x="220" y="6"/>
                          <a:pt x="229" y="5"/>
                          <a:pt x="242" y="13"/>
                        </a:cubicBezTo>
                        <a:cubicBezTo>
                          <a:pt x="255" y="21"/>
                          <a:pt x="270" y="29"/>
                          <a:pt x="289" y="54"/>
                        </a:cubicBezTo>
                        <a:cubicBezTo>
                          <a:pt x="308" y="79"/>
                          <a:pt x="334" y="125"/>
                          <a:pt x="354" y="162"/>
                        </a:cubicBezTo>
                        <a:cubicBezTo>
                          <a:pt x="374" y="199"/>
                          <a:pt x="399" y="255"/>
                          <a:pt x="409" y="279"/>
                        </a:cubicBezTo>
                        <a:cubicBezTo>
                          <a:pt x="419" y="303"/>
                          <a:pt x="417" y="305"/>
                          <a:pt x="416" y="307"/>
                        </a:cubicBezTo>
                      </a:path>
                    </a:pathLst>
                  </a:custGeom>
                  <a:noFill/>
                  <a:ln w="9525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53" name="Group 212"/>
                  <p:cNvGrpSpPr>
                    <a:grpSpLocks/>
                  </p:cNvGrpSpPr>
                  <p:nvPr/>
                </p:nvGrpSpPr>
                <p:grpSpPr bwMode="auto">
                  <a:xfrm>
                    <a:off x="5045" y="865"/>
                    <a:ext cx="396" cy="125"/>
                    <a:chOff x="5046" y="870"/>
                    <a:chExt cx="396" cy="125"/>
                  </a:xfrm>
                </p:grpSpPr>
                <p:sp>
                  <p:nvSpPr>
                    <p:cNvPr id="255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5046" y="870"/>
                      <a:ext cx="396" cy="125"/>
                    </a:xfrm>
                    <a:custGeom>
                      <a:avLst/>
                      <a:gdLst>
                        <a:gd name="T0" fmla="*/ 0 w 396"/>
                        <a:gd name="T1" fmla="*/ 121 h 125"/>
                        <a:gd name="T2" fmla="*/ 18 w 396"/>
                        <a:gd name="T3" fmla="*/ 98 h 125"/>
                        <a:gd name="T4" fmla="*/ 71 w 396"/>
                        <a:gd name="T5" fmla="*/ 49 h 125"/>
                        <a:gd name="T6" fmla="*/ 128 w 396"/>
                        <a:gd name="T7" fmla="*/ 17 h 125"/>
                        <a:gd name="T8" fmla="*/ 174 w 396"/>
                        <a:gd name="T9" fmla="*/ 4 h 125"/>
                        <a:gd name="T10" fmla="*/ 203 w 396"/>
                        <a:gd name="T11" fmla="*/ 1 h 125"/>
                        <a:gd name="T12" fmla="*/ 250 w 396"/>
                        <a:gd name="T13" fmla="*/ 8 h 125"/>
                        <a:gd name="T14" fmla="*/ 302 w 396"/>
                        <a:gd name="T15" fmla="*/ 31 h 125"/>
                        <a:gd name="T16" fmla="*/ 352 w 396"/>
                        <a:gd name="T17" fmla="*/ 70 h 125"/>
                        <a:gd name="T18" fmla="*/ 383 w 396"/>
                        <a:gd name="T19" fmla="*/ 107 h 125"/>
                        <a:gd name="T20" fmla="*/ 396 w 396"/>
                        <a:gd name="T21" fmla="*/ 125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96" h="125">
                          <a:moveTo>
                            <a:pt x="0" y="121"/>
                          </a:moveTo>
                          <a:cubicBezTo>
                            <a:pt x="3" y="115"/>
                            <a:pt x="6" y="110"/>
                            <a:pt x="18" y="98"/>
                          </a:cubicBezTo>
                          <a:cubicBezTo>
                            <a:pt x="30" y="86"/>
                            <a:pt x="53" y="62"/>
                            <a:pt x="71" y="49"/>
                          </a:cubicBezTo>
                          <a:cubicBezTo>
                            <a:pt x="89" y="36"/>
                            <a:pt x="111" y="24"/>
                            <a:pt x="128" y="17"/>
                          </a:cubicBezTo>
                          <a:cubicBezTo>
                            <a:pt x="145" y="10"/>
                            <a:pt x="162" y="7"/>
                            <a:pt x="174" y="4"/>
                          </a:cubicBezTo>
                          <a:cubicBezTo>
                            <a:pt x="186" y="1"/>
                            <a:pt x="190" y="0"/>
                            <a:pt x="203" y="1"/>
                          </a:cubicBezTo>
                          <a:cubicBezTo>
                            <a:pt x="216" y="2"/>
                            <a:pt x="234" y="3"/>
                            <a:pt x="250" y="8"/>
                          </a:cubicBezTo>
                          <a:cubicBezTo>
                            <a:pt x="266" y="13"/>
                            <a:pt x="285" y="21"/>
                            <a:pt x="302" y="31"/>
                          </a:cubicBezTo>
                          <a:cubicBezTo>
                            <a:pt x="319" y="41"/>
                            <a:pt x="339" y="57"/>
                            <a:pt x="352" y="70"/>
                          </a:cubicBezTo>
                          <a:cubicBezTo>
                            <a:pt x="365" y="83"/>
                            <a:pt x="376" y="98"/>
                            <a:pt x="383" y="107"/>
                          </a:cubicBezTo>
                          <a:cubicBezTo>
                            <a:pt x="390" y="116"/>
                            <a:pt x="394" y="123"/>
                            <a:pt x="396" y="125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6" y="992"/>
                      <a:ext cx="3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4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5034" y="991"/>
                    <a:ext cx="41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00570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2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2998" y="1131216"/>
            <a:ext cx="1059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Recommended course of Franz </a:t>
            </a:r>
            <a:r>
              <a:rPr lang="en-US" i="1" dirty="0" err="1" smtClean="0"/>
              <a:t>Kaertner</a:t>
            </a:r>
            <a:r>
              <a:rPr lang="en-US" i="1" dirty="0" smtClean="0"/>
              <a:t>:</a:t>
            </a:r>
          </a:p>
          <a:p>
            <a:r>
              <a:rPr lang="en-US" i="1" dirty="0" smtClean="0"/>
              <a:t>https</a:t>
            </a:r>
            <a:r>
              <a:rPr lang="en-US" i="1" dirty="0"/>
              <a:t>://ocw.mit.edu/courses/electrical-engineering-and-computer-science/6-977-ultrafast-optics-spring-2005.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" y="147637"/>
            <a:ext cx="961072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documentclass{article}&#10;\usepackage{amsmath}&#10;\pagestyle{empty}&#10;\begin{document}&#10;At the femtosecond level,&#10;pulse shaping is dominated by dispersive effects, and we can&#10;neglect the influence of gain and saturable absorption on pulse shaping.&#10;The pulse shaping mechanism is&#10;a combination of self-phase modulation and dispersion at&#10;each round trip. The self-phase modulation results from a&#10;nonlinear index of refraction $n_2I$ ($I$ being the intensity in&#10;W cm$^{-2}$, $n_2$ being the nonlinear index in cm$^2$ W$^{-1}$ of a&#10;nonlinear element of length $\ell$ in the cavity).&#10;It has been shown that the localized elements can be replaced by&#10;their value averaged over the cavity length, if that cavity length is&#10;smaller than a characteristic distance.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43" y="854075"/>
            <a:ext cx="8008457" cy="2398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9168" y="304800"/>
            <a:ext cx="269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Solitons in a laser cavity</a:t>
            </a:r>
            <a:endParaRPr lang="en-US" b="1" dirty="0"/>
          </a:p>
        </p:txBody>
      </p:sp>
      <p:pic>
        <p:nvPicPr>
          <p:cNvPr id="6" name="Picture 5" descr="\documentclass{article}&#10;\usepackage{amsmath}&#10;\pagestyle{empty}&#10;\begin{document}&#10;&#10;$\tilde{\cal E}(\Omega - \omega)e^{-ik(\Omega)L} \approx \tilde{\cal E}(\Omega - \omega)&#10;e^{-ik''_{av}L \frac{(\Omega-\omega)^2}{2}} \approx \tilde{\cal E}(\Omega - \omega)&#10;\left[ 1 - \frac{i (\Omega- \omega)^2 k''_{av}}{2} L\right]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90" y="3598203"/>
            <a:ext cx="8071619" cy="480000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After inverse Fourier transformation, the effect of dispersion change the field after a round-trip to:&#10;$$&#10; \left [ 1 + \frac{i k''_{av}L}{2} \frac{\partial^2}{\partial t^2} \right ]\tilde{\cal E}(t)&#10;=\left [ 1 + \frac{i \psi''}{2} \frac{\partial^2}{\partial t^2} \right ]\tilde{\cal E}(t)&#10;$$&#10;&#10;&#10;&#10;\end{document} 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43" y="4194966"/>
            <a:ext cx="7898679" cy="1294570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{where we have defined $\psi(\Omega)$ as the total phase factor through the&#10;cavity, combining the phase shift by mirrors, transparent elements, eventual prism pairs,&#10;The total dispersion for a single passage through the cavity is then the second derivative with&#10;respect to angular frequency $\psi''$.}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5667900"/>
            <a:ext cx="8243533" cy="10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documentclass{article}&#10;\usepackage{amsmath}&#10;\pagestyle{empty}&#10;\begin{document}&#10;Let us assume next that the cavity contains an element&#10;with a nonlinear index $n = n_0 + n_2I$ of length $\ell$. The&#10;modified  field after this element is:&#10;$$&#10;\tilde{\cal E}(t,\ell) = \tilde{\cal E}(t,0)e^{- ik_{NL} \ell} \approx \tilde{\cal E}(t,0)\left[ 1 -&#10;i\frac{\omega}{c}\ell \frac{n_2}{\eta_0}|\tilde{\cal E}|^2\right ].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26" y="758825"/>
            <a:ext cx="8711619" cy="1411048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Combine with&#10;$&#10; \left [ 1 + \frac{i k''_{av}L}{2} \frac{\partial^2}{\partial t^2} \right ]\tilde{\cal E}(t)&#10;=\left [ 1 + \frac{i \psi''}{2} \frac{\partial^2}{\partial t^2} \right ]\tilde{\cal E}(t)&#10;$&#10;&#10;&#10;&#10;\end{document} 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66" y="2356641"/>
            <a:ext cx="5393816" cy="413102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i\frac{\partial \tilde{\cal E}}{\partial z} = -\frac{\psi''}{2P}\frac{\partial^2 \tilde{\cal E}}{\partial t^2}&#10; + \frac{\omega}{c} \frac{n_2}{\eta_0} \frac{\ell}{L} |\tilde{\cal E}|^2 \tilde{\cal E}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41" y="2964004"/>
            <a:ext cx="3192381" cy="388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3500" y="296400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get</a:t>
            </a:r>
            <a:endParaRPr lang="en-US" dirty="0"/>
          </a:p>
        </p:txBody>
      </p:sp>
      <p:pic>
        <p:nvPicPr>
          <p:cNvPr id="9" name="Picture 8" descr="\documentclass{article}&#10;\usepackage{amsmath}&#10;\pagestyle{empty}&#10;\begin{document}&#10;One can use the $k = \omega/c$ vector to normalize the distance $z$.&#10; A natural time unit is $\tau_0 =  \sqrt{-\psi''/kL}$.&#10;The Kerr effect serves to normalize the fields to a characteristic field&#10;${\cal E}_0 = \sqrt{(\eta_0 P)/(n_2 \ell)}$.  In these normalized variables,&#10;the nonlinear Schr\&quot;odinger equation for the field $u = \tilde{\cal E}/{\cal E}_0$ is:&#10;$$&#10;i\frac{\partial u}{\partial z}&#10;=   \frac{1}{2}\frac{\partial^2 u}{\partial t^2}&#10;+   \left | u \right |^2 u&#10;$$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24" y="3783154"/>
            <a:ext cx="8717714" cy="20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$$&#10;i\frac{\partial u}{\partial z}&#10;=   \frac{1}{2}\frac{\partial^2 u}{\partial t^2}&#10;+   \left | u \right |^2 u&#10;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46" y="618656"/>
            <a:ext cx="2314667" cy="560762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\newcommand{\sech}{\mbox{\rm sech}}&#10;Trial solution&#10;$u = A \sech \frac{t}{\tau_s} \exp(-i\beta z)$ 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1" y="1223700"/>
            <a:ext cx="4112762" cy="32609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\newcommand{\sech}{\mbox{\rm sech}}&#10;&#10;$ \beta A \sech \frac{t}{\tau_s} e^{-i\beta z} = A (\frac{1}{\tau_s})^2 e^{-i\beta z} \left [&#10;\frac{1}{2} \sech \frac{t}{\tau_s}  - \sech^3 \frac{t}{\tau_s}  \right ] + A^3 \sech^3 \frac{t}{\tau_s}e^{-i\beta z}$ 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83" y="1583998"/>
            <a:ext cx="7597714" cy="455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8861" y="756813"/>
            <a:ext cx="277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order soliton</a:t>
            </a:r>
          </a:p>
        </p:txBody>
      </p:sp>
      <p:sp>
        <p:nvSpPr>
          <p:cNvPr id="8" name="Arc 7"/>
          <p:cNvSpPr/>
          <p:nvPr/>
        </p:nvSpPr>
        <p:spPr>
          <a:xfrm flipV="1">
            <a:off x="4047241" y="1390047"/>
            <a:ext cx="3908982" cy="1376313"/>
          </a:xfrm>
          <a:prstGeom prst="arc">
            <a:avLst>
              <a:gd name="adj1" fmla="val 10770105"/>
              <a:gd name="adj2" fmla="val 366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\documentclass{article}&#10;\usepackage{amsmath}&#10;\pagestyle{empty}&#10;\begin{document}&#10;&#10;$\tau_s = 1/A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46" y="2445148"/>
            <a:ext cx="874971" cy="229029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>
          <a:xfrm flipV="1">
            <a:off x="1833739" y="1322184"/>
            <a:ext cx="2135588" cy="1376313"/>
          </a:xfrm>
          <a:prstGeom prst="arc">
            <a:avLst>
              <a:gd name="adj1" fmla="val 10770105"/>
              <a:gd name="adj2" fmla="val 4929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\documentclass{article}&#10;\usepackage{amsmath}&#10;\pagestyle{empty}&#10;\begin{document}&#10;&#10;$\beta  = A^2/2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92" y="2266607"/>
            <a:ext cx="1031619" cy="272762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\newcommand{\sech}{\mbox{\rm sech}}&#10;&#10;$u = A \ \sech( At) \  e^{-iA^2 z/2}$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93" y="3171891"/>
            <a:ext cx="2666667" cy="3169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27864" y="3117271"/>
            <a:ext cx="2826327" cy="4468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\documentclass{article}&#10;\usepackage{amsmath}&#10;\pagestyle{empty}&#10;\begin{document}&#10;\newcommand{\sech}{\mbox{\rm sech}}&#10;In these normalized units, there is an infinite family of solutions of ``order 1'', defined as the product of&#10;peak amplitude $A$ by pulse duration $\tau_s$ being unity.&#10;In general, for initial conditions of the form $A \sech (t/\tau)$, periodic solutions may be found.&#10;They are labeled n-order solitons if $A \tau = n$ (n integer).&#10;&#10;It should be noted that the correct pulse area is:&#10;$$&#10;\theta_s = \int_{-\infty}^\infty \frac{1}{\tau_s} \sech \frac{t}{\tau_s} dt = \pi.&#10;$$&#10;As in Self-Induced-Transparency (SIT)&#10;the pulse energy is inversely proportional to the pulse duration.&#10;The shorter the pulse duration, the higher the intensity, and the shorter the soliton period.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84" y="3756824"/>
            <a:ext cx="6713795" cy="26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$$&#10;i\frac{\partial u}{\partial z}&#10;=   \frac{1}{2}\frac{\partial^2 u}{\partial t^2}&#10;+   \left | u \right |^2 u&#10;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74" y="1065466"/>
            <a:ext cx="2314667" cy="560762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\newcommand{\sech}{\mbox{\rm sech}}&#10;&#10;$u = A \ \sech( At) \  e^{-iA^2 z/2}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4" y="2153582"/>
            <a:ext cx="2666667" cy="316952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Instead of the field $\Eca$, it will be convenient for future sections to introduce a&#10;normalized field $\Aca$:&#10;$&#10;\Aca =  \frac{ \Eca\times \sqrt{S}}{\sqrt{2 \eta_0 \hbar \omega}}.&#10;$&#10;With this definition the ``field'' $\Aa$ is in units of s$^{-1/2}$, such that the&#10;``energy'' is $&#10;\int_{-\infty}^\infty |\Aca|^2 dt = N_{ph}&#10;$&#10;is the total photon number in the pulse.  With this new field unit, the nonlinear Schr\&quot;odinger equation&#10;takes the form:&#10;$$&#10;i\frac{\partial \Aca}{\partial z}&#10;=   -\frac{\psi''}{2L}\frac{\partial^2 \Aca}{\partial t^2}&#10;+   K |\Aca|^2 \Aca,&#10;$$&#10;where&#10;$&#10;K =  \frac{\omega}{c}  \frac{\ell}{L} \frac{ 2 \hbar \omega  n_2}{S}&#10;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47" y="2997888"/>
            <a:ext cx="8737524" cy="2674282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i\frac{\partial \tilde{\cal E}}{\partial z} = k''\frac{\partial^2 \tilde{\cal E}}{\partial t^2}&#10; +K |\tilde{\cal E}|^2 \tilde{\cal E}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56" y="1209221"/>
            <a:ext cx="2942422" cy="41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$$&#10;i\frac{\partial u}{\partial z}&#10;=   \frac{1}{2}\frac{\partial^2 u}{\partial t^2}&#10;+   \left | u \right |^2 u&#10;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74" y="1065466"/>
            <a:ext cx="2314667" cy="560762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\newcommand{\sech}{\mbox{\rm sech}}&#10;&#10;$u = A \ \sech( At) \  e^{-iA^2 z/2}$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40" y="2008109"/>
            <a:ext cx="2666667" cy="316952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&#10;i\frac{\partial \Aca}{\partial z}&#10;=   -\frac{\psi''}{2L}\frac{\partial^2 \Aca}{\partial t^2}&#10;+   K |\Aca|^2 \Aca,&#10;$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157" y="1169085"/>
            <a:ext cx="2974477" cy="353523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$\beta  = A^2/2$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10" y="2706942"/>
            <a:ext cx="1031619" cy="272762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\tau_s = 1/A$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10" y="3361585"/>
            <a:ext cx="874971" cy="22902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\Aca = A \sech \frac{t}{\tau_s} \exp(-i\beta z)$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74" y="1834395"/>
            <a:ext cx="2601143" cy="34742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\beta = - \psi''/(4 L \tau_s^2)$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92" y="2629774"/>
            <a:ext cx="1837714" cy="272761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$&#10;A \tau_s = \sqrt{\frac{-\psi''}{2L K}}$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74" y="3134996"/>
            <a:ext cx="1476571" cy="455618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$\Aca = -A  \sech \left (\frac{t-t_c}{\tau_s} - \frac{\psi'' \Delta \omega}{L\tau_s} z \right )&#10;e^{i \left [ \Delta \omega (t - t_c) + (K A^2/2)z -  (\psi'' \Delta \omega^2/2L)z + \varphi \right ] }&#10;$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30" y="4139450"/>
            <a:ext cx="7227427" cy="45561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if there is a frequency drift $\Delta \omega$ of the&#10;soliton,\\ its group delay will be affected because of the dispersion $k''$&#10;&#10;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85" y="4891771"/>
            <a:ext cx="4040251" cy="32928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4042064" y="4595068"/>
            <a:ext cx="424043" cy="1552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\documentclass{article}&#10;\usepackage{amsmath}&#10;\pagestyle{empty}&#10;\begin{document}&#10;nonlinear phase shift $k n_2 I_0 z$&#10;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67" y="4979262"/>
            <a:ext cx="1919564" cy="13938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6660573" y="4410318"/>
            <a:ext cx="318097" cy="3400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phase shift due to dispersion&#10;&#10;\end{document}" title="IguanaTex Bitmap Display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63" y="4610976"/>
            <a:ext cx="1938273" cy="139384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&#10;\Aca = \frac{1}{\tau_s} \sqrt{\frac{\psi''}{KL}}   \sech \left (\frac{t-t_c}{\tau_s} - \frac{\psi'' \Delta \omega}{L\tau_s} z \right )&#10;e^{i \left [ \Delta \omega (t - t_c)-  (\psi'' z/2L) (\frac{1}{\tau_s^2} + \Delta \omega^2) +\varphi \right ] }$&#10;&#10;\end{document}" title="IguanaTex Bitmap Display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27" y="5679860"/>
            <a:ext cx="7177809" cy="6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1219" y="363682"/>
            <a:ext cx="35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Links between all parameters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The amplitude $A$ or the pulse duration $\tau_s$ are also linked to the photon number $N_{ph}$:&#10;$$&#10;N_{ph} = \int_{-\infty}^\infty |\Aca|^2 dt = \frac{-\psi''}{2KL} \frac{1}{\tau_s}&#10;\int_{-\infty}^\infty \sech^2 x dx=  \frac{-\psi''}{KL} \frac{1}{\tau_s}.&#10;$$&#10;{which implies the simple expression for the pulse energy&#10;$&#10;{\rm Pulse \ energy} =  \frac{-\psi'' \hbar \omega}{KL \tau_s}&#10;$ \\&#10;Some relations between $N_{ph}$, pulse duration and amplitude &#10;\begin{eqnarray}&#10; \frac{K A^2}{2}     &amp; = &amp;   \frac{-\psi''}{4L \tau_s^2} = \frac{- \psi''^2}{4K^2L^2 \tau_s^2}\times&#10;\frac{K^2 L}{ \psi''} = N_{ph}^2 \frac{K^2L}{4\psi''}&#10;\nonumber  \\&#10;  A    &amp; = &amp; \frac{1}{\tau_s}\sqrt{\frac{-\psi''}{2KL}} = \frac{N_{ph}}{\sqrt{2}}\sqrt{\frac{KL}{-\psi''}}&#10;\nonumber \\&#10;N_{ph} \tau_s   &amp; = &amp; \frac{-\psi''}{KL}    \nonumber \\&#10;\frac{\partial \tau_s}{\partial N_{ph}}    &amp; = &amp; - \frac{ k''}{K N_{ph}^2}&#10;= - \frac{KL}{\psi''} \tau_s^2&#10;\nonumber&#10;\end{eqnarray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54" y="883227"/>
            <a:ext cx="8719238" cy="550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1.3911"/>
  <p:tag name="ORIGINALWIDTH" val="4289.464"/>
  <p:tag name="OUTPUTTYPE" val="PNG"/>
  <p:tag name="IGUANATEXVERSION" val="160"/>
  <p:tag name="LATEXADDIN" val="\documentclass{article}&#10;\usepackage{amsmath}&#10;\pagestyle{empty}&#10;\begin{document}&#10;\section*{Solitons in time}&#10;Solitons can be defined as a mathematical steady state solution of a propagation&#10;equation.  A more restrictive definition is that it should be solution of the nonlinear Schr\&quot;odinger equation.  The stability of the solution of the nonlinear Schr\&quot;odinger equation&#10;depends on the dimensionality of the problem addressed.&#10;&#10;&#10;&#10;&#10;\end{document}"/>
  <p:tag name="IGUANATEXSIZE" val="20"/>
  <p:tag name="IGUANATEXCURSOR" val="42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4799"/>
  <p:tag name="ORIGINALWIDTH" val="2023.997"/>
  <p:tag name="OUTPUTTYPE" val="PNG"/>
  <p:tag name="IGUANATEXVERSION" val="160"/>
  <p:tag name="LATEXADDIN" val="\documentclass{article}&#10;\usepackage{amsmath}&#10;\pagestyle{empty}&#10;\begin{document}&#10;\newcommand{\sech}{\mbox{\rm sech}}&#10;Trial solution&#10;$u = A \sech \frac{t}{\tau_s} \exp(-i\beta z)$ 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739.032"/>
  <p:tag name="OUTPUTTYPE" val="PNG"/>
  <p:tag name="IGUANATEXVERSION" val="160"/>
  <p:tag name="LATEXADDIN" val="\documentclass{article}&#10;\usepackage{amsmath}&#10;\pagestyle{empty}&#10;\begin{document}&#10;\newcommand{\sech}{\mbox{\rm sech}}&#10;&#10;$ \beta A \sech \frac{t}{\tau_s} e^{-i\beta z} = A (\frac{1}{\tau_s})^2 e^{-i\beta z} \left [&#10;\frac{1}{2} \sech \frac{t}{\tau_s}  - \sech^3 \frac{t}{\tau_s}  \right ] + A^3 \sech^3 \frac{t}{\tau_s}e^{-i\beta z}$ &#10;&#10;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78.4402"/>
  <p:tag name="OUTPUTTYPE" val="PNG"/>
  <p:tag name="IGUANATEXVERSION" val="160"/>
  <p:tag name="LATEXADDIN" val="\documentclass{article}&#10;\usepackage{amsmath}&#10;\pagestyle{empty}&#10;\begin{document}&#10;&#10;$\tau_s = 1/A$&#10;&#10;&#10;\end{document}"/>
  <p:tag name="IGUANATEXSIZE" val="18"/>
  <p:tag name="IGUANATEXCURSOR" val="9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507.6865"/>
  <p:tag name="OUTPUTTYPE" val="PNG"/>
  <p:tag name="IGUANATEXVERSION" val="160"/>
  <p:tag name="LATEXADDIN" val="\documentclass{article}&#10;\usepackage{amsmath}&#10;\pagestyle{empty}&#10;\begin{document}&#10;&#10;$\beta  = A^2/2$&#10;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312.336"/>
  <p:tag name="OUTPUTTYPE" val="PNG"/>
  <p:tag name="IGUANATEXVERSION" val="160"/>
  <p:tag name="LATEXADDIN" val="\documentclass{article}&#10;\usepackage{amsmath}&#10;\pagestyle{empty}&#10;\begin{document}&#10;\newcommand{\sech}{\mbox{\rm sech}}&#10;&#10;$u = A \ \sech( At) \  e^{-iA^2 z/2}$&#10;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9.288"/>
  <p:tag name="ORIGINALWIDTH" val="4290.964"/>
  <p:tag name="OUTPUTTYPE" val="PNG"/>
  <p:tag name="IGUANATEXVERSION" val="160"/>
  <p:tag name="LATEXADDIN" val="\documentclass{article}&#10;\usepackage{amsmath}&#10;\pagestyle{empty}&#10;\begin{document}&#10;\newcommand{\sech}{\mbox{\rm sech}}&#10;In these normalized units, there is an infinite family of solutions of ``order 1'', defined as the product of&#10;peak amplitude $A$ by pulse duration $\tau_s$ being unity.&#10;In general, for initial conditions of the form $A \sech (t/\tau)$, periodic solutions may be found.&#10;They are labeled n-order solitons if $A \tau = n$ (n integer).&#10;&#10;It should be noted that the correct pulse area is:&#10;$$&#10;\theta_s = \int_{-\infty}^\infty \frac{1}{\tau_s} \sech \frac{t}{\tau_s} dt = \pi.&#10;$$&#10;As in Self-Induced-Transparency (SIT)&#10;the pulse energy is inversely proportional to the pulse duration.&#10;The shorter the pulse duration, the higher the intensity, and the shorter the soliton period.&#10;&#10;&#10;\end{document}"/>
  <p:tag name="IGUANATEXSIZE" val="20"/>
  <p:tag name="IGUANATEXCURSOR" val="62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312.336"/>
  <p:tag name="OUTPUTTYPE" val="PNG"/>
  <p:tag name="IGUANATEXVERSION" val="160"/>
  <p:tag name="LATEXADDIN" val="\documentclass{article}&#10;\usepackage{amsmath}&#10;\pagestyle{empty}&#10;\begin{document}&#10;\newcommand{\sech}{\mbox{\rm sech}}&#10;&#10;$u = A \ \sech( At) \  e^{-iA^2 z/2}$&#10;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6.086"/>
  <p:tag name="ORIGINALWIDTH" val="4299.962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Instead of the field $\Eca$, it will be convenient for future sections to introduce a&#10;normalized field $\Aca$:&#10;$&#10;\Aca =  \frac{ \Eca\times \sqrt{S}}{\sqrt{2 \eta_0 \hbar \omega}}.&#10;$&#10;With this definition the ``field'' $\Aa$ is in units of s$^{-1/2}$, such that the&#10;``energy'' is $&#10;\int_{-\infty}^\infty |\Aca|^2 dt = N_{ph}&#10;$&#10;is the total photon number in the pulse.  With this new field unit, the nonlinear Schr\&quot;odinger equation&#10;takes the form:&#10;$$&#10;i\frac{\partial \Aca}{\partial z}&#10;=   -\frac{\psi''}{2L}\frac{\partial^2 \Aca}{\partial t^2}&#10;+   K |\Aca|^2 \Aca,&#10;$$&#10;where&#10;$&#10;K =  \frac{\omega}{c}  \frac{\ell}{L} \frac{ 2 \hbar \omega  n_2}{S}&#10;$&#10;&#10;\end{document}"/>
  <p:tag name="IGUANATEXSIZE" val="20"/>
  <p:tag name="IGUANATEXCURSOR" val="8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5.339"/>
  <p:tag name="ORIGINALWIDTH" val="4291.713"/>
  <p:tag name="OUTPUTTYPE" val="PNG"/>
  <p:tag name="IGUANATEXVERSION" val="160"/>
  <p:tag name="LATEXADDIN" val="\documentclass{article}&#10;\usepackage{amsmath}&#10;\pagestyle{empty}&#10;\begin{document}&#10;At the femtosecond level,&#10;pulse shaping is dominated by dispersive effects, and we can&#10;neglect the influence of gain and saturable absorption on pulse shaping.&#10;The pulse shaping mechanism is&#10;a combination of self-phase modulation and dispersion at&#10;each round trip. The self-phase modulation results from a&#10;nonlinear index of refraction $n_2I$ ($I$ being the intensity in&#10;W cm$^{-2}$, $n_2$ being the nonlinear index in cm$^2$ W$^{-1}$ of a&#10;nonlinear element of length $\ell$ in the cavity).&#10;It has been shown that the localized elements can be replaced by&#10;their value averaged over the cavity length, if that cavity length is&#10;smaller than a characteristic distance.&#10;&#10;&#10;&#10;\end{document}"/>
  <p:tag name="IGUANATEXSIZE" val="20"/>
  <p:tag name="IGUANATEXCURSOR" val="58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1227.597"/>
  <p:tag name="OUTPUTTYPE" val="PNG"/>
  <p:tag name="IGUANATEXVERSION" val="160"/>
  <p:tag name="LATEXADDIN" val="\documentclass{article}&#10;\usepackage{amsmath}&#10;\pagestyle{empty}&#10;\begin{document}&#10;&#10;$i\frac{\partial \tilde{\cal E}}{\partial z} = k''\frac{\partial^2 \tilde{\cal E}}{\partial t^2}&#10; +K |\tilde{\cal E}|^2 \tilde{\cal E}$&#10;&#10;&#10;\end{document}"/>
  <p:tag name="IGUANATEXSIZE" val="20"/>
  <p:tag name="IGUANATEXCURSOR" val="1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312.336"/>
  <p:tag name="OUTPUTTYPE" val="PNG"/>
  <p:tag name="IGUANATEXVERSION" val="160"/>
  <p:tag name="LATEXADDIN" val="\documentclass{article}&#10;\usepackage{amsmath}&#10;\pagestyle{empty}&#10;\begin{document}&#10;\newcommand{\sech}{\mbox{\rm sech}}&#10;&#10;$u = A \ \sech( At) \  e^{-iA^2 z/2}$&#10;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1463.817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&#10;i\frac{\partial \Aca}{\partial z}&#10;=   -\frac{\psi''}{2L}\frac{\partial^2 \Aca}{\partial t^2}&#10;+   K |\Aca|^2 \Aca,&#10;$&#10;\end{document}"/>
  <p:tag name="IGUANATEXSIZE" val="20"/>
  <p:tag name="IGUANATEXCURSOR" val="35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507.6865"/>
  <p:tag name="OUTPUTTYPE" val="PNG"/>
  <p:tag name="IGUANATEXVERSION" val="160"/>
  <p:tag name="LATEXADDIN" val="\documentclass{article}&#10;\usepackage{amsmath}&#10;\pagestyle{empty}&#10;\begin{document}&#10;&#10;$\beta  = A^2/2$&#10;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78.4402"/>
  <p:tag name="OUTPUTTYPE" val="PNG"/>
  <p:tag name="IGUANATEXVERSION" val="160"/>
  <p:tag name="LATEXADDIN" val="\documentclass{article}&#10;\usepackage{amsmath}&#10;\pagestyle{empty}&#10;\begin{document}&#10;&#10;$\tau_s = 1/A$&#10;&#10;&#10;\end{document}"/>
  <p:tag name="IGUANATEXSIZE" val="18"/>
  <p:tag name="IGUANATEXCURSOR" val="9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1280.09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\Aca = A \sech \frac{t}{\tau_s} \exp(-i\beta z)$&#10;\end{document}"/>
  <p:tag name="IGUANATEXSIZE" val="20"/>
  <p:tag name="IGUANATEXCURSOR" val="30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904.3869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\beta = - \psi''/(4 L \tau_s^2)$&#10;\end{document}"/>
  <p:tag name="IGUANATEXSIZE" val="20"/>
  <p:tag name="IGUANATEXCURSOR" val="27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726.6591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$&#10;A \tau_s = \sqrt{\frac{-\psi''}{2L K}}$&#10;\end{document}"/>
  <p:tag name="IGUANATEXSIZE" val="20"/>
  <p:tag name="IGUANATEXCURSOR" val="2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556.805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$\Aca = -A  \sech \left (\frac{t-t_c}{\tau_s} - \frac{\psi'' \Delta \omega}{L\tau_s} z \right )&#10;e^{i \left [ \Delta \omega (t - t_c) + (K A^2/2)z -  (\psi'' \Delta \omega^2/2L)z + \varphi \right ] }&#10;$&#10;\end{document}"/>
  <p:tag name="IGUANATEXSIZE" val="20"/>
  <p:tag name="IGUANATEXCURSOR" val="4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.2205"/>
  <p:tag name="ORIGINALWIDTH" val="3972.254"/>
  <p:tag name="OUTPUTTYPE" val="PNG"/>
  <p:tag name="IGUANATEXVERSION" val="160"/>
  <p:tag name="LATEXADDIN" val="\documentclass{article}&#10;\usepackage{amsmath}&#10;\pagestyle{empty}&#10;\begin{document}&#10;&#10;$\tilde{\cal E}(\Omega - \omega)e^{-ik(\Omega)L} \approx \tilde{\cal E}(\Omega - \omega)&#10;e^{-ik''_{av}L \frac{(\Omega-\omega)^2}{2}} \approx \tilde{\cal E}(\Omega - \omega)&#10;\left[ 1 - \frac{i (\Omega- \omega)^2 k''_{av}}{2} L\right]$&#10;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3238.845"/>
  <p:tag name="OUTPUTTYPE" val="PNG"/>
  <p:tag name="IGUANATEXVERSION" val="160"/>
  <p:tag name="LATEXADDIN" val="\documentclass{article}&#10;\usepackage{amsmath}&#10;\pagestyle{empty}&#10;\begin{document}&#10;if there is a frequency drift $\Delta \omega$ of the&#10;soliton,\\ its group delay will be affected because of the dispersion $k''$&#10;&#10;&#10;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38.808"/>
  <p:tag name="OUTPUTTYPE" val="PNG"/>
  <p:tag name="IGUANATEXVERSION" val="160"/>
  <p:tag name="LATEXADDIN" val="\documentclass{article}&#10;\usepackage{amsmath}&#10;\pagestyle{empty}&#10;\begin{document}&#10;nonlinear phase shift $k n_2 I_0 z$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53.806"/>
  <p:tag name="OUTPUTTYPE" val="PNG"/>
  <p:tag name="IGUANATEXVERSION" val="160"/>
  <p:tag name="LATEXADDIN" val="\documentclass{article}&#10;\usepackage{amsmath}&#10;\pagestyle{empty}&#10;\begin{document}&#10;phase shift due to dispersion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3.712"/>
  <p:tag name="ORIGINALWIDTH" val="3593.551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$&#10;\Aca = \frac{1}{\tau_s} \sqrt{\frac{\psi''}{KL}}   \sech \left (\frac{t-t_c}{\tau_s} - \frac{\psi'' \Delta \omega}{L\tau_s} z \right )&#10;e^{i \left [ \Delta \omega (t - t_c)-  (\psi'' z/2L) (\frac{1}{\tau_s^2} + \Delta \omega^2) +\varphi \right ] }$&#10;&#10;\end{document}"/>
  <p:tag name="IGUANATEXSIZE" val="20"/>
  <p:tag name="IGUANATEXCURSOR" val="48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0.161"/>
  <p:tag name="ORIGINALWIDTH" val="4290.96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The amplitude $A$ or the pulse duration $\tau_s$ are also linked to the photon number $N_{ph}$:&#10;$$&#10;N_{ph} = \int_{-\infty}^\infty |\Aca|^2 dt = \frac{-\psi''}{2KL} \frac{1}{\tau_s}&#10;\int_{-\infty}^\infty \sech^2 x dx=  \frac{-\psi''}{KL} \frac{1}{\tau_s}.&#10;$$&#10;{which implies the simple expression for the pulse energy&#10;$&#10;{\rm Pulse \ energy} =  \frac{-\psi'' \hbar \omega}{KL \tau_s}&#10;$ \\&#10;Some relations between $N_{ph}$, pulse duration and amplitude &#10;\begin{eqnarray}&#10; \frac{K A^2}{2}     &amp; = &amp;   \frac{-\psi''}{4L \tau_s^2} = \frac{- \psi''^2}{4K^2L^2 \tau_s^2}\times&#10;\frac{K^2 L}{ \psi''} = N_{ph}^2 \frac{K^2L}{4\psi''}&#10;\nonumber  \\&#10;  A    &amp; = &amp; \frac{1}{\tau_s}\sqrt{\frac{-\psi''}{2KL}} = \frac{N_{ph}}{\sqrt{2}}\sqrt{\frac{KL}{-\psi''}}&#10;\nonumber \\&#10;N_{ph} \tau_s   &amp; = &amp; \frac{-\psi''}{KL}    \nonumber \\&#10;\frac{\partial \tau_s}{\partial N_{ph}}    &amp; = &amp; - \frac{ k''}{K N_{ph}^2}&#10;= - \frac{KL}{\psi''} \tau_s^2&#10;\nonumber&#10;\end{eqnarray}&#10;&#10;&#10;\end{document}"/>
  <p:tag name="IGUANATEXSIZE" val="20"/>
  <p:tag name="IGUANATEXCURSOR" val="119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3.1983"/>
  <p:tag name="ORIGINALWIDTH" val="4289.464"/>
  <p:tag name="OUTPUTTYPE" val="PNG"/>
  <p:tag name="IGUANATEXVERSION" val="160"/>
  <p:tag name="LATEXADDIN" val="\documentclass{article}&#10;\usepackage{amsmath}&#10;\pagestyle{empty}&#10;\begin{document}&#10;A phase perturbation will have no other effect than to modify the soliton&#10;phase by $\delta \varphi \Delta z$&#10;without affecting any other parameter, such as the soliton shape, position, energy, phase, or frequency.&#10;&#10;&#10;&#10;\end{document}"/>
  <p:tag name="IGUANATEXSIZE" val="18"/>
  <p:tag name="IGUANATEXCURSOR" val="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.6985"/>
  <p:tag name="ORIGINALWIDTH" val="4290.213"/>
  <p:tag name="OUTPUTTYPE" val="PNG"/>
  <p:tag name="IGUANATEXVERSION" val="160"/>
  <p:tag name="LATEXADDIN" val="\documentclass{article}&#10;\usepackage{amsmath}&#10;\pagestyle{empty}&#10;\begin{document}&#10;Soliton position perturbation: an additional change in position: the&#10;leading edge is depleted, the trailing edge enhanced, implying a delay of the soliton.&#10;Similarly to the phase perturbation, no other parameter of the soliton is affected.&#10;&#10;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0.9299"/>
  <p:tag name="ORIGINALWIDTH" val="4290.213"/>
  <p:tag name="OUTPUTTYPE" val="PNG"/>
  <p:tag name="IGUANATEXVERSION" val="160"/>
  <p:tag name="LATEXADDIN" val="\documentclass{article}&#10;\usepackage{amsmath}&#10;\pagestyle{empty}&#10;\begin{document}&#10;A perturbation causing an increase in photon number leads to a&#10;depletion of the leading and trailing edges, while the number of photons is increased in the center, implying a pulse compression.&#10;The soliton is a stable entity for the total number of photons.  &#10;&#10;&#10;&#10;\end{document}"/>
  <p:tag name="IGUANATEXSIZE" val="20"/>
  <p:tag name="IGUANATEXCURSOR" val="33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4288.714"/>
  <p:tag name="OUTPUTTYPE" val="PNG"/>
  <p:tag name="IGUANATEXVERSION" val="160"/>
  <p:tag name="LATEXADDIN" val="\documentclass{article}&#10;\usepackage{amsmath}&#10;\pagestyle{empty}&#10;\begin{document}&#10;A change in frequency should result in a change in position, since the group velocity is&#10;frequency dependent.&#10;&#10;&#10;&#10;\end{document}"/>
  <p:tag name="IGUANATEXSIZE" val="20"/>
  <p:tag name="IGUANATEXCURSOR" val="18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4.863"/>
  <p:tag name="ORIGINALWIDTH" val="4291.713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&#10;&#10;For interaction lengths much shorter than the dispersion length&#10; and for an instantaneous nonlinearity, the wave&#10;equation&#10;simplifies to&#10;$$&#10;\frac{\partial}{\partial z} \Eca(z,t) = -i\frac{3&#10;\omega_\ell^2\chi^{(3)}} {8c^2k_\ell} |\Eca^2| \Eca =&#10;-i \frac{n_2}{n_0} k_\ell \Eca^* \Eca \Eca $$&#10; This equation is equivalent to&#10;the normalized nonlinear schroedinger&#10;equation with the dispersion term neglected.&#10;&#10;&#10;&#10;\end{document}"/>
  <p:tag name="IGUANATEXSIZE" val="18"/>
  <p:tag name="IGUANATEXCURSOR" val="66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2.6621"/>
  <p:tag name="ORIGINALWIDTH" val="4287.214"/>
  <p:tag name="OUTPUTTYPE" val="PNG"/>
  <p:tag name="IGUANATEXVERSION" val="160"/>
  <p:tag name="LATEXADDIN" val="\documentclass{article}&#10;\usepackage{amsmath}&#10;\pagestyle{empty}&#10;\begin{document}&#10;After inverse Fourier transformation, the effect of dispersion change the field after a round-trip to:&#10;$$&#10; \left [ 1 + \frac{i k''_{av}L}{2} \frac{\partial^2}{\partial t^2} \right ]\tilde{\cal E}(t)&#10;=\left [ 1 + \frac{i \psi''}{2} \frac{\partial^2}{\partial t^2} \right ]\tilde{\cal E}(t)&#10;$$&#10;&#10;&#10;&#10;\end{document} "/>
  <p:tag name="IGUANATEXSIZE" val="20"/>
  <p:tag name="IGUANATEXCURSOR" val="3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8.4327"/>
  <p:tag name="ORIGINALWIDTH" val="4289.46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Corresponding Heisenberg equation of motion for the creation/annihilation&#10;operators:&#10;$$&#10;\frac{\partial}{\partial z} \Ani(t) =&#10;-i K \Acr(t) \Ani (t)  \Ani (t) $$&#10;&#10;&#10;\end{document}"/>
  <p:tag name="IGUANATEXSIZE" val="18"/>
  <p:tag name="IGUANATEXCURSOR" val="23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0.4349"/>
  <p:tag name="ORIGINALWIDTH" val="3830.521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 Heisenberg equation of motion for the creation/annihilation&#10;operators:&#10;$$&#10;\frac{\partial}{\partial z} \Ani(t) =&#10;-i K \Acr(t) \Ani (t)  \Ani (t) $$&#10;&#10;&#10;\end{document}"/>
  <p:tag name="IGUANATEXSIZE" val="18"/>
  <p:tag name="IGUANATEXCURSOR" val="29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0.6786"/>
  <p:tag name="ORIGINALWIDTH" val="4288.71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The equation of motion conserves the photon number leaving the operator&#10;$\Acr(t) \Ani (t) $ independent of $z$. Integrating&#10;from $z=0$ to $z=L$ yields:$$&#10;\Ani(L,t) = e^{-iK \Acr(0,t) \Ani (0,t) L}\Ani(0,t)&#10;$$&#10;&#10;\end{document}"/>
  <p:tag name="IGUANATEXSIZE" val="18"/>
  <p:tag name="IGUANATEXCURSOR" val="50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5.7105"/>
  <p:tag name="ORIGINALWIDTH" val="4287.21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Approximation that the change is small:&#10;$&#10;\Ani(L,t) = A_0(L,t) + \Delta \Ani(L,t)&#10;$&#10;where $A_0(L,t)$ is the classical phase shifted field:&#10;$&#10; A_0(L,t) =  e^{-iK |A(0,t)|^2  L}A(0,t)&#10;$&#10;&#10;&#10;\end{document}"/>
  <p:tag name="IGUANATEXSIZE" val="18"/>
  <p:tag name="IGUANATEXCURSOR" val="4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5.1331"/>
  <p:tag name="ORIGINALWIDTH" val="6093.738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Substituting &#10;\begin{align}&#10; A_0(L,t) + \Delta \Ani(L,t) &amp; = e^{-i K L [A^*_0 + \Delta \Acr_0]&#10;[ A_0 + \Delta \Ani_0]} \times [ A_0 + \Delta \Ani_0]&#10;  \nonumber \\&#10; &amp; \approx  e^{-i K L [| A_0|^2 + \Delta \Acr_0 A_0&#10; + \Delta \Ani_0 A^*_0]} \times [A_0 + \Delta \Ani_0] \nonumber \\&#10; &amp; \approx  e^{-i K L | A_0|^2} \left [A_0 - i K L | A_0|^2 \Delta \Ani_0 + \Delta \Ani_0&#10;  - i K L  A_0^2 \Delta \Acr_0  - iKL A_0 \Delta \Acr_0 \Delta \Ani_0 - i KL A^*_0 \Delta \Ani_0^2 \right ]. \nonumber&#10;\end{align}&#10;&#10;\end{document}"/>
  <p:tag name="IGUANATEXSIZE" val="18"/>
  <p:tag name="IGUANATEXCURSOR" val="31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5.8755"/>
  <p:tag name="ORIGINALWIDTH" val="3782.527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Equating the first order terms:&#10;\begin{align}&#10; \Delta \Ani(L,t)&amp; \approx  e^{-i K L | A_0|^2} \left \{ \left [ 1 -&#10; i K L | A_0|^2\right ] \Delta \Ani_0 - i K L  A_0^2 \Delta \Acr_0 \right \}&#10; \nonumber \\&#10;&amp; =e^{-i K L | A_0|^2} \left [\mu  \Delta \Ani_0 - \nu \Delta \Acr_0 \right ],&#10; \nonumber&#10;\end{align}&#10;which we recognize as the Bogoliubov transformation&#10;&#10;\end{document}"/>
  <p:tag name="IGUANATEXSIZE" val="18"/>
  <p:tag name="IGUANATEXCURSOR" val="59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5.8755"/>
  <p:tag name="ORIGINALWIDTH" val="3782.527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Equating the first order terms:&#10;\begin{align}&#10; \Delta \Ani(L,t)&amp; \approx  e^{-i K L | A_0|^2} \left \{ \left [ 1 -&#10; i K L | A_0|^2\right ] \Delta \Ani_0 - i K L  A_0^2 \Delta \Acr_0 \right \}&#10; \nonumber \\&#10;&amp; =e^{-i K L | A_0|^2} \left [\mu  \Delta \Ani_0 - \nu \Delta \Acr_0 \right ],&#10; \nonumber&#10;\end{align}&#10;which we recognize as the Bogoliubov transformation&#10;&#10;\end{document}"/>
  <p:tag name="IGUANATEXSIZE" val="18"/>
  <p:tag name="IGUANATEXCURSOR" val="59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2.9621"/>
  <p:tag name="ORIGINALWIDTH" val="4285.71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&#10;Notation:&#10;$\Delta \Ani_0$ for $\Delta \Ani(0,t)$ and $\Delta \Acr_0$ for $\Delta \Acr(0,t)$;&#10;and for the coherent fields the notation $A_0$ for $A_0(0,t)$ and $A^*_0$ for $ A^*(0,t)$&#10;&#10;\end{document}"/>
  <p:tag name="IGUANATEXSIZE" val="18"/>
  <p:tag name="IGUANATEXCURSOR" val="30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8.1702"/>
  <p:tag name="ORIGINALWIDTH" val="3423.322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\begin{align}&#10;\mu &amp; = 1 -&#10; i K L | A_0|^2 \Delta \Ani_0 = 1 - i \Phi \nonumber \\&#10;\nu &amp; = i K L  A_0^2 \Delta \Acr_0 = - i \Phi e^{2 \arg[ A_0]}.&#10;\nonumber&#10;\end{align}&#10;The transformation satisfies indeed the relation $|\mu|^2 - |\nu|^2 = 1$.&#10;\end{document}"/>
  <p:tag name="IGUANATEXSIZE" val="18"/>
  <p:tag name="IGUANATEXCURSOR" val="48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4.604"/>
  <p:tag name="ORIGINALWIDTH" val="4289.46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Let us assume we start with a coherent state of zero phase $\arg[A_0(0,t) = 0$,&#10;as indicated by the blue arrow,  After a distance $L$,&#10;the state has rotated by an angle $\Phi$ (dashed arrow), as can be seen by equating the zero-order terms.  The initial circular uncertainty changes into an ellipse, that remains between&#10;the concentric circles drawn from the extrema of the uncertainty circle.  This is understandable,&#10;since the Kerr effect affects only the phase and not the amplitude of the field.&#10;Because the Bogoliubov transformation is unitary, the area of the ellipse remains equal to the&#10;area of the initial uncertainty circle.&#10;&#10;&#10;&#10;&#10;&#10;\end{document}"/>
  <p:tag name="IGUANATEXSIZE" val="18"/>
  <p:tag name="IGUANATEXCURSOR" val="53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.9291"/>
  <p:tag name="ORIGINALWIDTH" val="4288.714"/>
  <p:tag name="OUTPUTTYPE" val="PNG"/>
  <p:tag name="IGUANATEXVERSION" val="160"/>
  <p:tag name="LATEXADDIN" val="\documentclass{article}&#10;\usepackage{amsmath}&#10;\pagestyle{empty}&#10;\begin{document}&#10;{where we have defined $\psi(\Omega)$ as the total phase factor through the&#10;cavity, combining the phase shift by mirrors, transparent elements, eventual prism pairs,&#10;The total dispersion for a single passage through the cavity is then the second derivative with&#10;respect to angular frequency $\psi''$.}&#10;&#10;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5.8755"/>
  <p:tag name="ORIGINALWIDTH" val="3782.527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Equating the first order terms:&#10;\begin{align}&#10; \Delta \Ani(L,t)&amp; \approx  e^{-i K L | A_0|^2} \left \{ \left [ 1 -&#10; i K L | A_0|^2\right ] \Delta \Ani_0 - i K L  A_0^2 \Delta \Acr_0 \right \}&#10; \nonumber \\&#10;&amp; =e^{-i K L | A_0|^2} \left [\mu  \Delta \Ani_0 - \nu \Delta \Acr_0 \right ],&#10; \nonumber&#10;\end{align}&#10;which we recognize as the Bogoliubov transformation&#10;&#10;\end{document}"/>
  <p:tag name="IGUANATEXSIZE" val="18"/>
  <p:tag name="IGUANATEXCURSOR" val="59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8.4139"/>
  <p:tag name="ORIGINALWIDTH" val="4290.213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&#10;For some theoricians, this is niot sufficiently ``Sch\&quot;odinger'' like, and they replace the equation by:&#10;$$i\frac{\partial \Ani}{\partial t}&#10;=   \frac{1}{2}\frac{\partial^2 \Ani}{\partial z^2}&#10;+   \Acr \Ani \Ani.$$&#10;&#10;\end{document}"/>
  <p:tag name="IGUANATEXSIZE" val="18"/>
  <p:tag name="IGUANATEXCURSOR" val="51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.228"/>
  <p:tag name="ORIGINALWIDTH" val="1168.35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$i\frac{\partial \Ani}{\partial z}&#10;=   \frac{1}{2}\frac{\partial^2 \Ani}{\partial t^2}&#10;+   \Acr \Ani \Ani.$&#10;&#10;\end{document}"/>
  <p:tag name="IGUANATEXSIZE" val="18"/>
  <p:tag name="IGUANATEXCURSOR" val="40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{\cal E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"/>
  <p:tag name="PICTUREFILESIZE" val="219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 = v_gt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1"/>
  <p:tag name="PICTUREFILESIZE" val="114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+ \frac{1}{v_g}&#10;\frac{\partial \tilde{\cal E}}{\partial t}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2"/>
  <p:tag name="PICTUREFILESIZE" val="2166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&#10;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3"/>
  <p:tag name="PICTUREFILESIZE" val="1126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+ \frac{1}{v_g}&#10;\frac{\partial \tilde{\cal E}}{\partial t}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2"/>
  <p:tag name="PICTUREFILESIZE" val="216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&#10;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3"/>
  <p:tag name="PICTUREFILESIZE" val="1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4.4132"/>
  <p:tag name="ORIGINALWIDTH" val="4287.214"/>
  <p:tag name="OUTPUTTYPE" val="PNG"/>
  <p:tag name="IGUANATEXVERSION" val="160"/>
  <p:tag name="LATEXADDIN" val="\documentclass{article}&#10;\usepackage{amsmath}&#10;\pagestyle{empty}&#10;\begin{document}&#10;Let us assume next that the cavity contains an element&#10;with a nonlinear index $n = n_0 + n_2I$ of length $\ell$. The&#10;modified  field after this element is:&#10;$$&#10;\tilde{\cal E}(t,\ell) = \tilde{\cal E}(t,0)e^{- ik_{NL} \ell} \approx \tilde{\cal E}(t,0)\left[ 1 -&#10;i\frac{\omega}{c}\ell \frac{n_2}{\eta_0}|\tilde{\cal E}|^2\right ].$$&#10;&#10;&#10;&#10;\end{document}"/>
  <p:tag name="IGUANATEXSIZE" val="20"/>
  <p:tag name="IGUANATEXCURSOR" val="4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\frac{\partial \tilde{\cal E}}{\partial t}  &#10;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8"/>
  <p:tag name="PICTUREFILESIZE" val="1286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i \hbar \frac{\partial \psi}{\partial t} = H\psi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860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z' &amp;=&amp; z      \nonumber \\&#10;t' &amp;=&amp; t - \frac{z}{v} \nonumber&#10;\end{eqnarray}&#10;\begin{eqnarray}&#10;\tilde{\cal E}(z,t) &amp;\rightarrow&amp; \tilde{\cal E}(z'(z),t'(z,t)) \nonumber \\&#10;\frac{\partial \tilde{\cal E}}{\partial z} &amp;= &amp; \frac{\partial \tilde{\cal E}}{\partial z'}\frac{\partial z'}{\partial z} +&#10;\frac{\partial \tilde{\cal E}}{\partial t'}\frac{\partial t'}{\partial z}  \nonumber \\&#10;&amp;= &amp; \frac{\partial \tilde{\cal E}}{\partial z}-\frac{1}{v}\frac{\partial \tilde{\cal E}}{\partial t'} \nonumber \\&#10;\frac{\partial \tilde{\cal E}}{\partial t} &amp;= &amp;\frac{\partial \tilde{\cal E}}{\partial z'}\frac{\partial z'}{\partial t} +&#10;\frac{\partial \tilde{\cal E}}{\partial t'}\frac{\partial t'}{\partial t} \nonumber \\&#10;&amp;= &amp;\frac{\partial \tilde{\cal E}}{\partial t'}.  \nonumber&#10;\end{eqnarray}&#10;\begin{eqnarray}&#10;\frac{\partial \tilde{\cal E}}{\partial z} +&#10; \frac{1}{v}\frac{\partial \tilde{\cal E}}{\partial t} &amp;=&#10;&amp; \frac{\partial \tilde{\cal E}}{\partial z'} -&#10; \frac{1}{v}\frac{\partial \tilde{\cal E}}{\partial t'} +&#10;\frac{1}{v}\frac{\partial \tilde{\cal E}}{\partial t'} \nonumber \\&#10; &amp;= &amp;\frac{\partial \tilde{\cal E}}{\partial z'} \nonumber&#10;\end{eqnarray}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59"/>
  <p:tag name="PICTUREFILESIZE" val="33740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z' &amp;=&amp; z - vt      \nonumber \\&#10;t' &amp;=&amp; t  \nonumber&#10;\end{eqnarray}&#10;\begin{eqnarray}&#10;\tilde{\cal E}(z,t) &amp;\rightarrow&amp; \tilde{\cal E}(z'(z),t'(z,t)) \nonumber \\&#10;\frac{\partial \tilde{\cal E}}{\partial z} &amp;= &amp; \frac{\partial \tilde{\cal E}}{\partial z'}\frac{\partial z'}{\partial z} +&#10;\frac{\partial \tilde{\cal E}}{\partial t'}\frac{\partial t'}{\partial z}  \nonumber \\&#10;&amp;= &amp; \frac{\partial \tilde{\cal E}}{\partial z} \nonumber \\&#10;\frac{\partial \tilde{\cal E}}{\partial t} &amp;= &amp;\frac{\partial \tilde{\cal E}}{\partial z'}\frac{\partial z'}{\partial t} +&#10;\frac{\partial \tilde{\cal E}}{\partial t'}\frac{\partial t'}{\partial t} \nonumber \\&#10;&amp;= &amp;\frac{\partial \tilde{\cal E}}{\partial t'} - v \frac{\partial \tilde{\cal E}}{\partial z'}.  \nonumber&#10;\end{eqnarray}&#10;\begin{eqnarray}&#10;\frac{\partial \tilde{\cal E}}{\partial z} +&#10; \frac{1}{v}\frac{\partial \tilde{\cal E}}{\partial t} &amp;=&#10;&amp; \frac{\partial \tilde{\cal E}}{\partial t'} -&#10; \frac{1}{v}\frac{\partial \tilde{\cal E}}{\partial z'} v +&#10;\frac{1}{v}\frac{\partial \tilde{\cal E}}{\partial z'} \nonumber \\&#10; &amp;= &amp;\frac{1}{v}\frac{\partial \tilde{\cal E}}{\partial t'} \nonumber&#10;\end{eqnarray}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67"/>
  <p:tag name="PICTUREFILESIZE" val="34625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+ \frac{1}{v_g}&#10;\frac{\partial \tilde{\cal E}}{\partial t}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2"/>
  <p:tag name="PICTUREFILESIZE" val="2166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&#10;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3"/>
  <p:tag name="PICTUREFILESIZE" val="1126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 + \frac{1}{v_g}&#10;\frac{\partial \tilde{\cal E}}{\partial t}  = f(t,z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2"/>
  <p:tag name="PICTUREFILESIZE" val="2166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hbar \frac{\partial \tilde{\cal E}}{\partial t}  &#10;  = i v_g \hbar f(t,z) = H \tilde{\cal E}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11"/>
  <p:tag name="PICTUREFILESIZE" val="2326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i \hbar \frac{\partial \psi}{\partial t} = H\psi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860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1139.108"/>
  <p:tag name="OUTPUTTYPE" val="PNG"/>
  <p:tag name="IGUANATEXVERSION" val="160"/>
  <p:tag name="LATEXADDIN" val="\documentclass{article}&#10;\usepackage{amsmath}&#10;\pagestyle{empty}&#10;\begin{document}&#10;$$&#10;i\frac{\partial u}{\partial z}&#10;=   \frac{1}{2}\frac{\partial^2 u}{\partial t^2}&#10;+   \left | u \right |^2 u&#10;$$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2927.634"/>
  <p:tag name="OUTPUTTYPE" val="PNG"/>
  <p:tag name="IGUANATEXVERSION" val="160"/>
  <p:tag name="LATEXADDIN" val="\documentclass{article}&#10;\usepackage{amsmath}&#10;\pagestyle{empty}&#10;\begin{document}&#10;Combine with&#10;$&#10; \left [ 1 + \frac{i k''_{av}L}{2} \frac{\partial^2}{\partial t^2} \right ]\tilde{\cal E}(t)&#10;=\left [ 1 + \frac{i \psi''}{2} \frac{\partial^2}{\partial t^2} \right ]\tilde{\cal E}(t)&#10;$&#10;&#10;&#10;&#10;\end{document} "/>
  <p:tag name="IGUANATEXSIZE" val="20"/>
  <p:tag name="IGUANATEXCURSOR" val="27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.228"/>
  <p:tag name="ORIGINALWIDTH" val="1168.35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$i\frac{\partial \Ani}{\partial z}&#10;=   \frac{1}{2}\frac{\partial^2 \Ani}{\partial t^2}&#10;+   \Acr \Ani \Ani.$&#10;&#10;\end{document}"/>
  <p:tag name="IGUANATEXSIZE" val="18"/>
  <p:tag name="IGUANATEXCURSOR" val="40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3.731"/>
  <p:tag name="ORIGINALWIDTH" val="4290.964"/>
  <p:tag name="OUTPUTTYPE" val="PNG"/>
  <p:tag name="IGUANATEXVERSION" val="160"/>
  <p:tag name="LATEXADDIN" val="\documentclass{article}&#10;\usepackage{amsmath}&#10;\pagestyle{empty}&#10;\begin{document}&#10;\newcommand{\sech}{\mbox{\rm sech}}&#10;\newcommand{\Aca}{\tilde{\cal A}}&#10;\newcommand{\Eca}{\tilde{\cal E}}&#10;\newcommand{\Ea}{{\cal E}}&#10;\newcommand{\Aa}{{\cal A}}&#10;\newcommand{\Ani}{\hat{A}}&#10;\newcommand{\Acr}{\hat{A}^\dag}&#10;&#10;In analyzing the quantum mechanical nonlinear Schr\&quot;odinger equation,&#10;one proceeds in a similar way as for the analysis of the Kerr effect alone,&#10;by decomposing the operator $\Ani$ in a large classical part $u_0(z,t)$&#10;and a perturbation $\delta U$ : $\Ani = u_0 + \delta U$.&#10;We assume next that the  fluctuations $\delta U$ are split into a soliton perturbation $\Delta \Ani$ and a non-soliton (radiation) component $f$:&#10;$\delta U = \Delta \Ani + f$.&#10;%The perturbation $\delta U$ is made of a&#10;%and a small quantum operator $\Delta \Ani(z,t)$.&#10;The zero-order approximation  is:&#10;$$&#10;i\frac{\partial u_0}{\partial z}&#10;=   \frac{1}{2}\frac{\partial^2 u_0}{\partial t^2}&#10;+   u_0^* u_0 u_0.&#10;$$&#10;which has as solution:&#10;$$&#10;u_0(z,t) = A_0 \ \sech( \frac{t}{\tau_s}) \  e^{-iA_0^2 z/2 + i \phi}&#10;$$&#10;with $\tau_s = 1/A_0$ for the first order soliton.&#10;&#10;\end{document}"/>
  <p:tag name="IGUANATEXSIZE" val="18"/>
  <p:tag name="IGUANATEXCURSOR" val="108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2.242"/>
  <p:tag name="ORIGINALWIDTH" val="4291.713"/>
  <p:tag name="OUTPUTTYPE" val="PNG"/>
  <p:tag name="IGUANATEXVERSION" val="160"/>
  <p:tag name="LATEXADDIN" val="\documentclass{article}&#10;\usepackage{amsmath}&#10;\pagestyle{empty}&#10;\begin{document}&#10;A perturbation in the number of photon number propagated unperturbed, but affects the phase through the Kerr effect.&#10;A perturbation in frequency also propagates undisturbed, but results in a pulse center displacement through&#10;the frequency dependence of the group velocity.&#10;&#10;While the photon number perturbation does not change to first order with propagation,&#10;the phase is affected via the Kerr effect.  Similarly, a perturbation&#10;frequency $\Delta \omega$ is stable to first order, but it affects the position&#10;of the soliton center via the the group velocity dispersion (second derivative term in the soliton equation)&#10;&#10;The quantum soliton evolution can be understood directly from the&#10;uncertainty principle.  The number of photons is an invariant in the soliton propagation.&#10;The Kerr effect causes a quantum diffusion in phase, associated with&#10;a squeezing in photon number.&#10;The time-frequency uncertainty implies a&#10;position (soliton center $t_c$) diffusion.&#10;&#10;&#10;&#10;\end{document}"/>
  <p:tag name="IGUANATEXSIZE" val="20"/>
  <p:tag name="IGUANATEXCURSOR" val="9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.2261"/>
  <p:tag name="ORIGINALWIDTH" val="1571.054"/>
  <p:tag name="OUTPUTTYPE" val="PNG"/>
  <p:tag name="IGUANATEXVERSION" val="160"/>
  <p:tag name="LATEXADDIN" val="\documentclass{article}&#10;\usepackage{amsmath}&#10;\pagestyle{empty}&#10;\begin{document}&#10;&#10;$i\frac{\partial \tilde{\cal E}}{\partial z} = -\frac{\psi''}{2P}\frac{\partial^2 \tilde{\cal E}}{\partial t^2}&#10; + \frac{\omega}{c} \frac{n_2}{\eta_0} \frac{\ell}{L} |\tilde{\cal E}|^2 \tilde{\cal E}$&#10;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6.873"/>
  <p:tag name="ORIGINALWIDTH" val="4290.213"/>
  <p:tag name="OUTPUTTYPE" val="PNG"/>
  <p:tag name="IGUANATEXVERSION" val="160"/>
  <p:tag name="LATEXADDIN" val="\documentclass{article}&#10;\usepackage{amsmath}&#10;\pagestyle{empty}&#10;\begin{document}&#10;One can use the $k = \omega/c$ vector to normalize the distance $z$.&#10; A natural time unit is $\tau_0 =  \sqrt{-\psi''/kL}$.&#10;The Kerr effect serves to normalize the fields to a characteristic field&#10;${\cal E}_0 = \sqrt{(\eta_0 P)/(n_2 \ell)}$.  In these normalized variables,&#10;the nonlinear Schr\&quot;odinger equation for the field $u = \tilde{\cal E}/{\cal E}_0$ is:&#10;$$&#10;i\frac{\partial u}{\partial z}&#10;=   \frac{1}{2}\frac{\partial^2 u}{\partial t^2}&#10;+   \left | u \right |^2 u&#10;$$&#10;&#10;&#10;&#10;\end{document}"/>
  <p:tag name="IGUANATEXSIZE" val="20"/>
  <p:tag name="IGUANATEXCURSOR" val="55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640</Words>
  <Application>Microsoft Office PowerPoint</Application>
  <PresentationFormat>Widescreen</PresentationFormat>
  <Paragraphs>104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</dc:creator>
  <cp:lastModifiedBy>jcdiel</cp:lastModifiedBy>
  <cp:revision>36</cp:revision>
  <dcterms:created xsi:type="dcterms:W3CDTF">2024-04-16T16:20:52Z</dcterms:created>
  <dcterms:modified xsi:type="dcterms:W3CDTF">2024-04-18T03:53:51Z</dcterms:modified>
</cp:coreProperties>
</file>