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6.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300" r:id="rId3"/>
    <p:sldId id="258" r:id="rId4"/>
    <p:sldId id="263" r:id="rId5"/>
    <p:sldId id="264" r:id="rId6"/>
    <p:sldId id="260" r:id="rId7"/>
    <p:sldId id="265" r:id="rId8"/>
    <p:sldId id="266" r:id="rId9"/>
    <p:sldId id="267" r:id="rId10"/>
    <p:sldId id="269" r:id="rId11"/>
    <p:sldId id="270" r:id="rId12"/>
    <p:sldId id="276" r:id="rId13"/>
    <p:sldId id="273" r:id="rId14"/>
    <p:sldId id="274" r:id="rId15"/>
    <p:sldId id="271" r:id="rId16"/>
    <p:sldId id="289" r:id="rId17"/>
    <p:sldId id="261" r:id="rId18"/>
    <p:sldId id="279" r:id="rId19"/>
    <p:sldId id="278" r:id="rId20"/>
    <p:sldId id="275" r:id="rId21"/>
    <p:sldId id="280" r:id="rId22"/>
    <p:sldId id="281" r:id="rId23"/>
    <p:sldId id="282" r:id="rId24"/>
    <p:sldId id="283" r:id="rId25"/>
    <p:sldId id="284" r:id="rId26"/>
    <p:sldId id="285" r:id="rId27"/>
    <p:sldId id="286" r:id="rId28"/>
    <p:sldId id="287" r:id="rId29"/>
    <p:sldId id="288" r:id="rId30"/>
    <p:sldId id="291" r:id="rId31"/>
    <p:sldId id="292" r:id="rId32"/>
    <p:sldId id="293" r:id="rId33"/>
    <p:sldId id="294" r:id="rId34"/>
    <p:sldId id="295" r:id="rId35"/>
    <p:sldId id="296" r:id="rId36"/>
    <p:sldId id="297" r:id="rId37"/>
    <p:sldId id="298" r:id="rId38"/>
    <p:sldId id="29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80" d="100"/>
          <a:sy n="80" d="100"/>
        </p:scale>
        <p:origin x="40" y="-380"/>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246667-D209-4A87-9078-2CFFD4AB67F3}" type="datetimeFigureOut">
              <a:rPr lang="en-US" smtClean="0"/>
              <a:t>1/25/2026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1344A6-C2E6-4F71-8B63-E7C40129728C}" type="slidenum">
              <a:rPr lang="en-US" smtClean="0"/>
              <a:t>‹#›</a:t>
            </a:fld>
            <a:endParaRPr lang="en-US"/>
          </a:p>
        </p:txBody>
      </p:sp>
    </p:spTree>
    <p:extLst>
      <p:ext uri="{BB962C8B-B14F-4D97-AF65-F5344CB8AC3E}">
        <p14:creationId xmlns:p14="http://schemas.microsoft.com/office/powerpoint/2010/main" val="3161553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fld id="{3C3B321B-6338-40A7-AF1F-76971EEEEB12}" type="slidenum">
              <a:rPr lang="fr-FR" altLang="en-US" sz="1200" smtClean="0">
                <a:latin typeface="Arial" panose="020B0604020202020204" pitchFamily="34" charset="0"/>
              </a:rPr>
              <a:pPr/>
              <a:t>16</a:t>
            </a:fld>
            <a:endParaRPr lang="fr-FR" altLang="en-US" sz="1200" smtClean="0">
              <a:latin typeface="Arial" panose="020B0604020202020204"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14400" y="4416425"/>
            <a:ext cx="5029200" cy="4183063"/>
          </a:xfrm>
          <a:noFill/>
        </p:spPr>
        <p:txBody>
          <a:bodyPr/>
          <a:lstStyle/>
          <a:p>
            <a:pPr eaLnBrk="1" hangingPunct="1"/>
            <a:endParaRPr lang="en-US" altLang="en-US" smtClean="0"/>
          </a:p>
        </p:txBody>
      </p:sp>
    </p:spTree>
    <p:extLst>
      <p:ext uri="{BB962C8B-B14F-4D97-AF65-F5344CB8AC3E}">
        <p14:creationId xmlns:p14="http://schemas.microsoft.com/office/powerpoint/2010/main" val="4263448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eaLnBrk="1" hangingPunct="1"/>
            <a:fld id="{C880D894-6C9B-4B94-AA25-25F9AB89EFDB}" type="slidenum">
              <a:rPr lang="en-US" altLang="en-US" sz="1200">
                <a:latin typeface="Arial" panose="020B0604020202020204" pitchFamily="34" charset="0"/>
                <a:cs typeface="Arial" panose="020B0604020202020204" pitchFamily="34" charset="0"/>
              </a:rPr>
              <a:pPr algn="r" eaLnBrk="1" hangingPunct="1"/>
              <a:t>18</a:t>
            </a:fld>
            <a:endParaRPr lang="en-US" altLang="en-US" sz="1200">
              <a:latin typeface="Arial" panose="020B0604020202020204" pitchFamily="34" charset="0"/>
              <a:cs typeface="Arial" panose="020B0604020202020204" pitchFamily="34" charset="0"/>
            </a:endParaRPr>
          </a:p>
        </p:txBody>
      </p:sp>
      <p:sp>
        <p:nvSpPr>
          <p:cNvPr id="71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519006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fld id="{5C55CC14-17D8-4C15-B53D-88E13BE26505}" type="slidenum">
              <a:rPr lang="en-US" altLang="en-US" smtClean="0">
                <a:latin typeface="Arial" panose="020B0604020202020204" pitchFamily="34" charset="0"/>
                <a:cs typeface="Arial" panose="020B0604020202020204" pitchFamily="34" charset="0"/>
              </a:rPr>
              <a:pPr/>
              <a:t>21</a:t>
            </a:fld>
            <a:endParaRPr lang="en-US" altLang="en-US" smtClean="0">
              <a:latin typeface="Arial" panose="020B0604020202020204" pitchFamily="34" charset="0"/>
              <a:cs typeface="Arial" panose="020B0604020202020204" pitchFamily="34" charset="0"/>
            </a:endParaRPr>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618801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eaLnBrk="1" hangingPunct="1"/>
            <a:fld id="{2BDFE9FA-19D8-4057-AED6-6EC13AED240B}" type="slidenum">
              <a:rPr lang="en-US" altLang="en-US" sz="1200">
                <a:latin typeface="Arial" panose="020B0604020202020204" pitchFamily="34" charset="0"/>
                <a:cs typeface="Arial" panose="020B0604020202020204" pitchFamily="34" charset="0"/>
              </a:rPr>
              <a:pPr algn="r" eaLnBrk="1" hangingPunct="1"/>
              <a:t>22</a:t>
            </a:fld>
            <a:endParaRPr lang="en-US" altLang="en-US" sz="1200">
              <a:latin typeface="Arial" panose="020B0604020202020204" pitchFamily="34" charset="0"/>
              <a:cs typeface="Arial" panose="020B0604020202020204" pitchFamily="34" charset="0"/>
            </a:endParaRPr>
          </a:p>
        </p:txBody>
      </p:sp>
      <p:sp>
        <p:nvSpPr>
          <p:cNvPr id="1331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331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156968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eaLnBrk="1" hangingPunct="1"/>
            <a:fld id="{C61D1742-BF23-4CA8-864F-DBCCD2D9A455}" type="slidenum">
              <a:rPr lang="en-US" altLang="en-US" sz="1200">
                <a:latin typeface="Arial" panose="020B0604020202020204" pitchFamily="34" charset="0"/>
                <a:cs typeface="Arial" panose="020B0604020202020204" pitchFamily="34" charset="0"/>
              </a:rPr>
              <a:pPr algn="r" eaLnBrk="1" hangingPunct="1"/>
              <a:t>23</a:t>
            </a:fld>
            <a:endParaRPr lang="en-US" altLang="en-US" sz="1200">
              <a:latin typeface="Arial" panose="020B0604020202020204" pitchFamily="34" charset="0"/>
              <a:cs typeface="Arial" panose="020B0604020202020204" pitchFamily="34" charset="0"/>
            </a:endParaRPr>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571336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fld id="{93465820-33B8-4CBE-98AE-D0B616CFD69A}" type="slidenum">
              <a:rPr lang="fr-FR" altLang="en-US" sz="1200" smtClean="0">
                <a:latin typeface="Arial" panose="020B0604020202020204" pitchFamily="34" charset="0"/>
              </a:rPr>
              <a:pPr/>
              <a:t>30</a:t>
            </a:fld>
            <a:endParaRPr lang="fr-FR" altLang="en-US" sz="1200" smtClean="0">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xfrm>
            <a:off x="914400" y="4416425"/>
            <a:ext cx="5029200" cy="4183063"/>
          </a:xfrm>
          <a:noFill/>
        </p:spPr>
        <p:txBody>
          <a:bodyPr/>
          <a:lstStyle/>
          <a:p>
            <a:pPr eaLnBrk="1" hangingPunct="1"/>
            <a:endParaRPr lang="en-US" altLang="en-US" smtClean="0"/>
          </a:p>
        </p:txBody>
      </p:sp>
    </p:spTree>
    <p:extLst>
      <p:ext uri="{BB962C8B-B14F-4D97-AF65-F5344CB8AC3E}">
        <p14:creationId xmlns:p14="http://schemas.microsoft.com/office/powerpoint/2010/main" val="3895691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A2A555-21B0-4857-88F1-C28D46C4D434}" type="datetimeFigureOut">
              <a:rPr lang="en-US" smtClean="0"/>
              <a:t>1/25/2026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E7C92B-5D7F-41BB-9317-C7185F368111}" type="slidenum">
              <a:rPr lang="en-US" smtClean="0"/>
              <a:t>‹#›</a:t>
            </a:fld>
            <a:endParaRPr lang="en-US" dirty="0"/>
          </a:p>
        </p:txBody>
      </p:sp>
    </p:spTree>
    <p:extLst>
      <p:ext uri="{BB962C8B-B14F-4D97-AF65-F5344CB8AC3E}">
        <p14:creationId xmlns:p14="http://schemas.microsoft.com/office/powerpoint/2010/main" val="2499972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A2A555-21B0-4857-88F1-C28D46C4D434}" type="datetimeFigureOut">
              <a:rPr lang="en-US" smtClean="0"/>
              <a:t>1/25/2026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E7C92B-5D7F-41BB-9317-C7185F368111}" type="slidenum">
              <a:rPr lang="en-US" smtClean="0"/>
              <a:t>‹#›</a:t>
            </a:fld>
            <a:endParaRPr lang="en-US" dirty="0"/>
          </a:p>
        </p:txBody>
      </p:sp>
    </p:spTree>
    <p:extLst>
      <p:ext uri="{BB962C8B-B14F-4D97-AF65-F5344CB8AC3E}">
        <p14:creationId xmlns:p14="http://schemas.microsoft.com/office/powerpoint/2010/main" val="2566188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A2A555-21B0-4857-88F1-C28D46C4D434}" type="datetimeFigureOut">
              <a:rPr lang="en-US" smtClean="0"/>
              <a:t>1/25/2026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E7C92B-5D7F-41BB-9317-C7185F368111}" type="slidenum">
              <a:rPr lang="en-US" smtClean="0"/>
              <a:t>‹#›</a:t>
            </a:fld>
            <a:endParaRPr lang="en-US" dirty="0"/>
          </a:p>
        </p:txBody>
      </p:sp>
    </p:spTree>
    <p:extLst>
      <p:ext uri="{BB962C8B-B14F-4D97-AF65-F5344CB8AC3E}">
        <p14:creationId xmlns:p14="http://schemas.microsoft.com/office/powerpoint/2010/main" val="665535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90"/>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90"/>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A37DAB8-81E4-4B1F-A072-ABF9D9B2AB0F}" type="slidenum">
              <a:rPr lang="en-US" altLang="en-US"/>
              <a:pPr>
                <a:defRPr/>
              </a:pPr>
              <a:t>‹#›</a:t>
            </a:fld>
            <a:endParaRPr lang="en-US" altLang="en-US"/>
          </a:p>
        </p:txBody>
      </p:sp>
    </p:spTree>
    <p:extLst>
      <p:ext uri="{BB962C8B-B14F-4D97-AF65-F5344CB8AC3E}">
        <p14:creationId xmlns:p14="http://schemas.microsoft.com/office/powerpoint/2010/main" val="167169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A2A555-21B0-4857-88F1-C28D46C4D434}" type="datetimeFigureOut">
              <a:rPr lang="en-US" smtClean="0"/>
              <a:t>1/25/2026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E7C92B-5D7F-41BB-9317-C7185F368111}" type="slidenum">
              <a:rPr lang="en-US" smtClean="0"/>
              <a:t>‹#›</a:t>
            </a:fld>
            <a:endParaRPr lang="en-US" dirty="0"/>
          </a:p>
        </p:txBody>
      </p:sp>
    </p:spTree>
    <p:extLst>
      <p:ext uri="{BB962C8B-B14F-4D97-AF65-F5344CB8AC3E}">
        <p14:creationId xmlns:p14="http://schemas.microsoft.com/office/powerpoint/2010/main" val="1271983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AA2A555-21B0-4857-88F1-C28D46C4D434}" type="datetimeFigureOut">
              <a:rPr lang="en-US" smtClean="0"/>
              <a:t>1/25/2026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E7C92B-5D7F-41BB-9317-C7185F368111}" type="slidenum">
              <a:rPr lang="en-US" smtClean="0"/>
              <a:t>‹#›</a:t>
            </a:fld>
            <a:endParaRPr lang="en-US" dirty="0"/>
          </a:p>
        </p:txBody>
      </p:sp>
    </p:spTree>
    <p:extLst>
      <p:ext uri="{BB962C8B-B14F-4D97-AF65-F5344CB8AC3E}">
        <p14:creationId xmlns:p14="http://schemas.microsoft.com/office/powerpoint/2010/main" val="2182392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A2A555-21B0-4857-88F1-C28D46C4D434}" type="datetimeFigureOut">
              <a:rPr lang="en-US" smtClean="0"/>
              <a:t>1/25/2026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E7C92B-5D7F-41BB-9317-C7185F368111}" type="slidenum">
              <a:rPr lang="en-US" smtClean="0"/>
              <a:t>‹#›</a:t>
            </a:fld>
            <a:endParaRPr lang="en-US" dirty="0"/>
          </a:p>
        </p:txBody>
      </p:sp>
    </p:spTree>
    <p:extLst>
      <p:ext uri="{BB962C8B-B14F-4D97-AF65-F5344CB8AC3E}">
        <p14:creationId xmlns:p14="http://schemas.microsoft.com/office/powerpoint/2010/main" val="2495889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A2A555-21B0-4857-88F1-C28D46C4D434}" type="datetimeFigureOut">
              <a:rPr lang="en-US" smtClean="0"/>
              <a:t>1/25/2026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EE7C92B-5D7F-41BB-9317-C7185F368111}" type="slidenum">
              <a:rPr lang="en-US" smtClean="0"/>
              <a:t>‹#›</a:t>
            </a:fld>
            <a:endParaRPr lang="en-US" dirty="0"/>
          </a:p>
        </p:txBody>
      </p:sp>
    </p:spTree>
    <p:extLst>
      <p:ext uri="{BB962C8B-B14F-4D97-AF65-F5344CB8AC3E}">
        <p14:creationId xmlns:p14="http://schemas.microsoft.com/office/powerpoint/2010/main" val="1364561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A2A555-21B0-4857-88F1-C28D46C4D434}" type="datetimeFigureOut">
              <a:rPr lang="en-US" smtClean="0"/>
              <a:t>1/25/2026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EE7C92B-5D7F-41BB-9317-C7185F368111}" type="slidenum">
              <a:rPr lang="en-US" smtClean="0"/>
              <a:t>‹#›</a:t>
            </a:fld>
            <a:endParaRPr lang="en-US" dirty="0"/>
          </a:p>
        </p:txBody>
      </p:sp>
    </p:spTree>
    <p:extLst>
      <p:ext uri="{BB962C8B-B14F-4D97-AF65-F5344CB8AC3E}">
        <p14:creationId xmlns:p14="http://schemas.microsoft.com/office/powerpoint/2010/main" val="3762753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A2A555-21B0-4857-88F1-C28D46C4D434}" type="datetimeFigureOut">
              <a:rPr lang="en-US" smtClean="0"/>
              <a:t>1/25/2026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EE7C92B-5D7F-41BB-9317-C7185F368111}" type="slidenum">
              <a:rPr lang="en-US" smtClean="0"/>
              <a:t>‹#›</a:t>
            </a:fld>
            <a:endParaRPr lang="en-US" dirty="0"/>
          </a:p>
        </p:txBody>
      </p:sp>
    </p:spTree>
    <p:extLst>
      <p:ext uri="{BB962C8B-B14F-4D97-AF65-F5344CB8AC3E}">
        <p14:creationId xmlns:p14="http://schemas.microsoft.com/office/powerpoint/2010/main" val="22822408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AA2A555-21B0-4857-88F1-C28D46C4D434}" type="datetimeFigureOut">
              <a:rPr lang="en-US" smtClean="0"/>
              <a:t>1/25/2026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E7C92B-5D7F-41BB-9317-C7185F368111}" type="slidenum">
              <a:rPr lang="en-US" smtClean="0"/>
              <a:t>‹#›</a:t>
            </a:fld>
            <a:endParaRPr lang="en-US" dirty="0"/>
          </a:p>
        </p:txBody>
      </p:sp>
    </p:spTree>
    <p:extLst>
      <p:ext uri="{BB962C8B-B14F-4D97-AF65-F5344CB8AC3E}">
        <p14:creationId xmlns:p14="http://schemas.microsoft.com/office/powerpoint/2010/main" val="1727760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AA2A555-21B0-4857-88F1-C28D46C4D434}" type="datetimeFigureOut">
              <a:rPr lang="en-US" smtClean="0"/>
              <a:t>1/25/2026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E7C92B-5D7F-41BB-9317-C7185F368111}" type="slidenum">
              <a:rPr lang="en-US" smtClean="0"/>
              <a:t>‹#›</a:t>
            </a:fld>
            <a:endParaRPr lang="en-US" dirty="0"/>
          </a:p>
        </p:txBody>
      </p:sp>
    </p:spTree>
    <p:extLst>
      <p:ext uri="{BB962C8B-B14F-4D97-AF65-F5344CB8AC3E}">
        <p14:creationId xmlns:p14="http://schemas.microsoft.com/office/powerpoint/2010/main" val="1676226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2A555-21B0-4857-88F1-C28D46C4D434}" type="datetimeFigureOut">
              <a:rPr lang="en-US" smtClean="0"/>
              <a:t>1/25/2026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E7C92B-5D7F-41BB-9317-C7185F368111}" type="slidenum">
              <a:rPr lang="en-US" smtClean="0"/>
              <a:t>‹#›</a:t>
            </a:fld>
            <a:endParaRPr lang="en-US" dirty="0"/>
          </a:p>
        </p:txBody>
      </p:sp>
    </p:spTree>
    <p:extLst>
      <p:ext uri="{BB962C8B-B14F-4D97-AF65-F5344CB8AC3E}">
        <p14:creationId xmlns:p14="http://schemas.microsoft.com/office/powerpoint/2010/main" val="703362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if"/><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15.png"/><Relationship Id="rId18" Type="http://schemas.openxmlformats.org/officeDocument/2006/relationships/image" Target="../media/image30.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8.png"/><Relationship Id="rId17" Type="http://schemas.openxmlformats.org/officeDocument/2006/relationships/image" Target="../media/image14.png"/><Relationship Id="rId2" Type="http://schemas.openxmlformats.org/officeDocument/2006/relationships/tags" Target="../tags/tag16.xml"/><Relationship Id="rId16" Type="http://schemas.openxmlformats.org/officeDocument/2006/relationships/image" Target="../media/image29.png"/><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28.png"/><Relationship Id="rId5" Type="http://schemas.openxmlformats.org/officeDocument/2006/relationships/tags" Target="../tags/tag19.xml"/><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tags" Target="../tags/tag18.xml"/><Relationship Id="rId9" Type="http://schemas.openxmlformats.org/officeDocument/2006/relationships/slideLayout" Target="../slideLayouts/slideLayout7.xml"/><Relationship Id="rId1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37.wmf"/><Relationship Id="rId4" Type="http://schemas.openxmlformats.org/officeDocument/2006/relationships/oleObject" Target="file:///E:\jcdiels\Optics%20classes\nonlinear%202026\ATI\UNTITLED.OPJ!Graph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2.emf"/><Relationship Id="rId5" Type="http://schemas.openxmlformats.org/officeDocument/2006/relationships/oleObject" Target="../embeddings/oleObject2.bin"/><Relationship Id="rId4"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44.emf"/></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29.xml"/><Relationship Id="rId7" Type="http://schemas.openxmlformats.org/officeDocument/2006/relationships/image" Target="../media/image46.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45.png"/><Relationship Id="rId5" Type="http://schemas.openxmlformats.org/officeDocument/2006/relationships/slideLayout" Target="../slideLayouts/slideLayout7.xml"/><Relationship Id="rId4" Type="http://schemas.openxmlformats.org/officeDocument/2006/relationships/tags" Target="../tags/tag30.xml"/><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33.xml"/><Relationship Id="rId7" Type="http://schemas.openxmlformats.org/officeDocument/2006/relationships/image" Target="../media/image51.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50.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36.xml"/><Relationship Id="rId7" Type="http://schemas.openxmlformats.org/officeDocument/2006/relationships/image" Target="../media/image53.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7.xml"/><Relationship Id="rId11" Type="http://schemas.openxmlformats.org/officeDocument/2006/relationships/image" Target="../media/image57.png"/><Relationship Id="rId5" Type="http://schemas.openxmlformats.org/officeDocument/2006/relationships/tags" Target="../tags/tag38.xml"/><Relationship Id="rId10" Type="http://schemas.openxmlformats.org/officeDocument/2006/relationships/image" Target="../media/image56.png"/><Relationship Id="rId4" Type="http://schemas.openxmlformats.org/officeDocument/2006/relationships/tags" Target="../tags/tag37.xml"/><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1.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43.xml"/><Relationship Id="rId7" Type="http://schemas.openxmlformats.org/officeDocument/2006/relationships/image" Target="../media/image63.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Layout" Target="../slideLayouts/slideLayout7.xml"/><Relationship Id="rId11" Type="http://schemas.openxmlformats.org/officeDocument/2006/relationships/image" Target="../media/image67.png"/><Relationship Id="rId5" Type="http://schemas.openxmlformats.org/officeDocument/2006/relationships/tags" Target="../tags/tag45.xml"/><Relationship Id="rId10" Type="http://schemas.openxmlformats.org/officeDocument/2006/relationships/image" Target="../media/image66.png"/><Relationship Id="rId4" Type="http://schemas.openxmlformats.org/officeDocument/2006/relationships/tags" Target="../tags/tag44.xml"/><Relationship Id="rId9" Type="http://schemas.openxmlformats.org/officeDocument/2006/relationships/image" Target="../media/image65.png"/></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9.png"/><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image" Target="../media/image66.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image" Target="../media/image65.png"/><Relationship Id="rId5" Type="http://schemas.openxmlformats.org/officeDocument/2006/relationships/tags" Target="../tags/tag50.xml"/><Relationship Id="rId10" Type="http://schemas.openxmlformats.org/officeDocument/2006/relationships/image" Target="../media/image68.png"/><Relationship Id="rId4" Type="http://schemas.openxmlformats.org/officeDocument/2006/relationships/tags" Target="../tags/tag49.xml"/><Relationship Id="rId9" Type="http://schemas.openxmlformats.org/officeDocument/2006/relationships/image" Target="../media/image63.png"/></Relationships>
</file>

<file path=ppt/slides/_rels/slide38.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image" Target="../media/image63.png"/><Relationship Id="rId18" Type="http://schemas.openxmlformats.org/officeDocument/2006/relationships/image" Target="../media/image66.png"/><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slideLayout" Target="../slideLayouts/slideLayout7.xml"/><Relationship Id="rId17" Type="http://schemas.openxmlformats.org/officeDocument/2006/relationships/image" Target="../media/image65.png"/><Relationship Id="rId2" Type="http://schemas.openxmlformats.org/officeDocument/2006/relationships/tags" Target="../tags/tag54.xml"/><Relationship Id="rId16" Type="http://schemas.openxmlformats.org/officeDocument/2006/relationships/image" Target="../media/image71.png"/><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5" Type="http://schemas.openxmlformats.org/officeDocument/2006/relationships/tags" Target="../tags/tag57.xml"/><Relationship Id="rId15" Type="http://schemas.openxmlformats.org/officeDocument/2006/relationships/image" Target="../media/image70.png"/><Relationship Id="rId10" Type="http://schemas.openxmlformats.org/officeDocument/2006/relationships/tags" Target="../tags/tag62.xml"/><Relationship Id="rId19" Type="http://schemas.openxmlformats.org/officeDocument/2006/relationships/image" Target="../media/image72.png"/><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image" Target="../media/image10.png"/><Relationship Id="rId18" Type="http://schemas.openxmlformats.org/officeDocument/2006/relationships/image" Target="../media/image13.pn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tags" Target="../tags/tag6.xml"/><Relationship Id="rId16" Type="http://schemas.openxmlformats.org/officeDocument/2006/relationships/image" Target="../media/image7.png"/><Relationship Id="rId20" Type="http://schemas.openxmlformats.org/officeDocument/2006/relationships/image" Target="../media/image15.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image" Target="../media/image8.png"/><Relationship Id="rId5" Type="http://schemas.openxmlformats.org/officeDocument/2006/relationships/tags" Target="../tags/tag9.xml"/><Relationship Id="rId15" Type="http://schemas.openxmlformats.org/officeDocument/2006/relationships/image" Target="../media/image3.png"/><Relationship Id="rId10" Type="http://schemas.openxmlformats.org/officeDocument/2006/relationships/image" Target="../media/image2.png"/><Relationship Id="rId19" Type="http://schemas.openxmlformats.org/officeDocument/2006/relationships/image" Target="../media/image14.png"/><Relationship Id="rId4" Type="http://schemas.openxmlformats.org/officeDocument/2006/relationships/tags" Target="../tags/tag8.xml"/><Relationship Id="rId9" Type="http://schemas.openxmlformats.org/officeDocument/2006/relationships/slideLayout" Target="../slideLayouts/slideLayout7.xml"/><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2578712" y="1388663"/>
            <a:ext cx="8583274" cy="400110"/>
          </a:xfrm>
          <a:prstGeom prst="rect">
            <a:avLst/>
          </a:prstGeom>
          <a:noFill/>
        </p:spPr>
        <p:txBody>
          <a:bodyPr wrap="square" rtlCol="0">
            <a:spAutoFit/>
          </a:bodyPr>
          <a:lstStyle/>
          <a:p>
            <a:r>
              <a:rPr lang="en-US" sz="2000" b="1" dirty="0" smtClean="0">
                <a:solidFill>
                  <a:srgbClr val="0000FF"/>
                </a:solidFill>
              </a:rPr>
              <a:t>Creation of free electrons</a:t>
            </a:r>
            <a:endParaRPr lang="en-US" sz="2000" b="1" dirty="0">
              <a:solidFill>
                <a:srgbClr val="0000FF"/>
              </a:solidFill>
            </a:endParaRPr>
          </a:p>
        </p:txBody>
      </p:sp>
      <p:sp>
        <p:nvSpPr>
          <p:cNvPr id="5" name="TextBox 4"/>
          <p:cNvSpPr txBox="1"/>
          <p:nvPr/>
        </p:nvSpPr>
        <p:spPr>
          <a:xfrm flipH="1">
            <a:off x="3077953" y="1725169"/>
            <a:ext cx="8583274" cy="369332"/>
          </a:xfrm>
          <a:prstGeom prst="rect">
            <a:avLst/>
          </a:prstGeom>
          <a:noFill/>
        </p:spPr>
        <p:txBody>
          <a:bodyPr wrap="square" rtlCol="0">
            <a:spAutoFit/>
          </a:bodyPr>
          <a:lstStyle/>
          <a:p>
            <a:r>
              <a:rPr lang="en-US" dirty="0" smtClean="0"/>
              <a:t>Above Threshold Ionization  ATI</a:t>
            </a:r>
            <a:endParaRPr lang="en-US" dirty="0"/>
          </a:p>
        </p:txBody>
      </p:sp>
      <p:sp>
        <p:nvSpPr>
          <p:cNvPr id="6" name="TextBox 5"/>
          <p:cNvSpPr txBox="1"/>
          <p:nvPr/>
        </p:nvSpPr>
        <p:spPr>
          <a:xfrm flipH="1">
            <a:off x="3077953" y="2259727"/>
            <a:ext cx="8583274" cy="369332"/>
          </a:xfrm>
          <a:prstGeom prst="rect">
            <a:avLst/>
          </a:prstGeom>
          <a:noFill/>
        </p:spPr>
        <p:txBody>
          <a:bodyPr wrap="square" rtlCol="0">
            <a:spAutoFit/>
          </a:bodyPr>
          <a:lstStyle/>
          <a:p>
            <a:r>
              <a:rPr lang="en-US" dirty="0" smtClean="0"/>
              <a:t>Tunneling</a:t>
            </a:r>
            <a:endParaRPr lang="en-US" dirty="0"/>
          </a:p>
        </p:txBody>
      </p:sp>
      <p:sp>
        <p:nvSpPr>
          <p:cNvPr id="7" name="TextBox 6"/>
          <p:cNvSpPr txBox="1"/>
          <p:nvPr/>
        </p:nvSpPr>
        <p:spPr>
          <a:xfrm flipH="1">
            <a:off x="2578712" y="2766492"/>
            <a:ext cx="8583274" cy="400110"/>
          </a:xfrm>
          <a:prstGeom prst="rect">
            <a:avLst/>
          </a:prstGeom>
          <a:noFill/>
        </p:spPr>
        <p:txBody>
          <a:bodyPr wrap="square" rtlCol="0">
            <a:spAutoFit/>
          </a:bodyPr>
          <a:lstStyle/>
          <a:p>
            <a:r>
              <a:rPr lang="en-US" sz="2000" b="1" dirty="0" smtClean="0">
                <a:solidFill>
                  <a:srgbClr val="0000FF"/>
                </a:solidFill>
              </a:rPr>
              <a:t>The free electrons</a:t>
            </a:r>
            <a:endParaRPr lang="en-US" sz="2000" b="1" dirty="0">
              <a:solidFill>
                <a:srgbClr val="0000FF"/>
              </a:solidFill>
            </a:endParaRPr>
          </a:p>
        </p:txBody>
      </p:sp>
      <p:sp>
        <p:nvSpPr>
          <p:cNvPr id="9" name="TextBox 8"/>
          <p:cNvSpPr txBox="1"/>
          <p:nvPr/>
        </p:nvSpPr>
        <p:spPr>
          <a:xfrm flipH="1">
            <a:off x="3077953" y="3471530"/>
            <a:ext cx="8583274" cy="369332"/>
          </a:xfrm>
          <a:prstGeom prst="rect">
            <a:avLst/>
          </a:prstGeom>
          <a:noFill/>
        </p:spPr>
        <p:txBody>
          <a:bodyPr wrap="square" rtlCol="0">
            <a:spAutoFit/>
          </a:bodyPr>
          <a:lstStyle/>
          <a:p>
            <a:r>
              <a:rPr lang="en-US" dirty="0" err="1" smtClean="0"/>
              <a:t>Recollision</a:t>
            </a:r>
            <a:endParaRPr lang="en-US" dirty="0"/>
          </a:p>
        </p:txBody>
      </p:sp>
      <p:sp>
        <p:nvSpPr>
          <p:cNvPr id="10" name="TextBox 9"/>
          <p:cNvSpPr txBox="1"/>
          <p:nvPr/>
        </p:nvSpPr>
        <p:spPr>
          <a:xfrm flipH="1">
            <a:off x="3077953" y="4144321"/>
            <a:ext cx="8583274" cy="369332"/>
          </a:xfrm>
          <a:prstGeom prst="rect">
            <a:avLst/>
          </a:prstGeom>
          <a:noFill/>
        </p:spPr>
        <p:txBody>
          <a:bodyPr wrap="square" rtlCol="0">
            <a:spAutoFit/>
          </a:bodyPr>
          <a:lstStyle/>
          <a:p>
            <a:r>
              <a:rPr lang="en-US" dirty="0" smtClean="0"/>
              <a:t>re-radiation</a:t>
            </a:r>
            <a:endParaRPr lang="en-US" dirty="0"/>
          </a:p>
        </p:txBody>
      </p:sp>
      <p:sp>
        <p:nvSpPr>
          <p:cNvPr id="11" name="TextBox 10"/>
          <p:cNvSpPr txBox="1"/>
          <p:nvPr/>
        </p:nvSpPr>
        <p:spPr>
          <a:xfrm flipH="1">
            <a:off x="3077953" y="4817112"/>
            <a:ext cx="8583274" cy="369332"/>
          </a:xfrm>
          <a:prstGeom prst="rect">
            <a:avLst/>
          </a:prstGeom>
          <a:noFill/>
        </p:spPr>
        <p:txBody>
          <a:bodyPr wrap="square" rtlCol="0">
            <a:spAutoFit/>
          </a:bodyPr>
          <a:lstStyle/>
          <a:p>
            <a:r>
              <a:rPr lang="en-US" dirty="0" smtClean="0"/>
              <a:t>The electron plasma</a:t>
            </a:r>
            <a:endParaRPr lang="en-US" dirty="0"/>
          </a:p>
        </p:txBody>
      </p:sp>
      <p:sp>
        <p:nvSpPr>
          <p:cNvPr id="13" name="TextBox 12"/>
          <p:cNvSpPr txBox="1"/>
          <p:nvPr/>
        </p:nvSpPr>
        <p:spPr>
          <a:xfrm flipH="1">
            <a:off x="4218326" y="510946"/>
            <a:ext cx="3937702" cy="400110"/>
          </a:xfrm>
          <a:prstGeom prst="rect">
            <a:avLst/>
          </a:prstGeom>
          <a:noFill/>
        </p:spPr>
        <p:txBody>
          <a:bodyPr wrap="square" rtlCol="0">
            <a:spAutoFit/>
          </a:bodyPr>
          <a:lstStyle/>
          <a:p>
            <a:r>
              <a:rPr lang="en-US" sz="2000" b="1" dirty="0" smtClean="0">
                <a:solidFill>
                  <a:srgbClr val="0000FF"/>
                </a:solidFill>
              </a:rPr>
              <a:t>THE FREE ELECTRON</a:t>
            </a:r>
            <a:endParaRPr lang="en-US" sz="2000" b="1" dirty="0">
              <a:solidFill>
                <a:srgbClr val="0000FF"/>
              </a:solidFill>
            </a:endParaRPr>
          </a:p>
        </p:txBody>
      </p:sp>
    </p:spTree>
    <p:extLst>
      <p:ext uri="{BB962C8B-B14F-4D97-AF65-F5344CB8AC3E}">
        <p14:creationId xmlns:p14="http://schemas.microsoft.com/office/powerpoint/2010/main" val="4458076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1765739" y="655841"/>
            <a:ext cx="9249102" cy="4010751"/>
            <a:chOff x="536458" y="17183201"/>
            <a:chExt cx="10153650" cy="4656357"/>
          </a:xfrm>
        </p:grpSpPr>
        <p:sp>
          <p:nvSpPr>
            <p:cNvPr id="3" name="TextBox 58"/>
            <p:cNvSpPr txBox="1">
              <a:spLocks noChangeArrowheads="1"/>
            </p:cNvSpPr>
            <p:nvPr/>
          </p:nvSpPr>
          <p:spPr bwMode="auto">
            <a:xfrm>
              <a:off x="536458" y="21398230"/>
              <a:ext cx="10153650" cy="44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115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101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87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72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7200">
                  <a:solidFill>
                    <a:schemeClr val="tx1"/>
                  </a:solidFill>
                  <a:latin typeface="Calibri" panose="020F0502020204030204" pitchFamily="34" charset="0"/>
                </a:defRPr>
              </a:lvl5pPr>
              <a:lvl6pPr marL="2514600" indent="-228600" defTabSz="1644650" eaLnBrk="0" fontAlgn="base" hangingPunct="0">
                <a:spcBef>
                  <a:spcPct val="20000"/>
                </a:spcBef>
                <a:spcAft>
                  <a:spcPct val="0"/>
                </a:spcAft>
                <a:buFont typeface="Arial" panose="020B0604020202020204" pitchFamily="34" charset="0"/>
                <a:buChar char="»"/>
                <a:defRPr sz="7200">
                  <a:solidFill>
                    <a:schemeClr val="tx1"/>
                  </a:solidFill>
                  <a:latin typeface="Calibri" panose="020F0502020204030204" pitchFamily="34" charset="0"/>
                </a:defRPr>
              </a:lvl6pPr>
              <a:lvl7pPr marL="2971800" indent="-228600" defTabSz="1644650" eaLnBrk="0" fontAlgn="base" hangingPunct="0">
                <a:spcBef>
                  <a:spcPct val="20000"/>
                </a:spcBef>
                <a:spcAft>
                  <a:spcPct val="0"/>
                </a:spcAft>
                <a:buFont typeface="Arial" panose="020B0604020202020204" pitchFamily="34" charset="0"/>
                <a:buChar char="»"/>
                <a:defRPr sz="7200">
                  <a:solidFill>
                    <a:schemeClr val="tx1"/>
                  </a:solidFill>
                  <a:latin typeface="Calibri" panose="020F0502020204030204" pitchFamily="34" charset="0"/>
                </a:defRPr>
              </a:lvl7pPr>
              <a:lvl8pPr marL="3429000" indent="-228600" defTabSz="1644650" eaLnBrk="0" fontAlgn="base" hangingPunct="0">
                <a:spcBef>
                  <a:spcPct val="20000"/>
                </a:spcBef>
                <a:spcAft>
                  <a:spcPct val="0"/>
                </a:spcAft>
                <a:buFont typeface="Arial" panose="020B0604020202020204" pitchFamily="34" charset="0"/>
                <a:buChar char="»"/>
                <a:defRPr sz="7200">
                  <a:solidFill>
                    <a:schemeClr val="tx1"/>
                  </a:solidFill>
                  <a:latin typeface="Calibri" panose="020F0502020204030204" pitchFamily="34" charset="0"/>
                </a:defRPr>
              </a:lvl8pPr>
              <a:lvl9pPr marL="3886200" indent="-228600" defTabSz="1644650" eaLnBrk="0" fontAlgn="base" hangingPunct="0">
                <a:spcBef>
                  <a:spcPct val="20000"/>
                </a:spcBef>
                <a:spcAft>
                  <a:spcPct val="0"/>
                </a:spcAft>
                <a:buFont typeface="Arial" panose="020B0604020202020204" pitchFamily="34" charset="0"/>
                <a:buChar char="»"/>
                <a:defRPr sz="7200">
                  <a:solidFill>
                    <a:schemeClr val="tx1"/>
                  </a:solidFill>
                  <a:latin typeface="Calibri" panose="020F0502020204030204" pitchFamily="34" charset="0"/>
                </a:defRPr>
              </a:lvl9pPr>
            </a:lstStyle>
            <a:p>
              <a:pPr algn="ctr" eaLnBrk="1" hangingPunct="1">
                <a:spcBef>
                  <a:spcPct val="0"/>
                </a:spcBef>
                <a:buFontTx/>
                <a:buNone/>
              </a:pPr>
              <a:r>
                <a:rPr lang="en-US" altLang="en-US" sz="2000" i="1">
                  <a:latin typeface="Times New Roman" panose="02020603050405020304" pitchFamily="18" charset="0"/>
                  <a:cs typeface="Times New Roman" panose="02020603050405020304" pitchFamily="18" charset="0"/>
                </a:rPr>
                <a:t>Figure(3): (a) Eppink’s Geometry (dimensions in mm)  (b) Potential Contours [1], [2]</a:t>
              </a:r>
            </a:p>
          </p:txBody>
        </p:sp>
        <p:sp>
          <p:nvSpPr>
            <p:cNvPr id="4" name="TextBox 63"/>
            <p:cNvSpPr txBox="1">
              <a:spLocks noChangeArrowheads="1"/>
            </p:cNvSpPr>
            <p:nvPr/>
          </p:nvSpPr>
          <p:spPr bwMode="auto">
            <a:xfrm>
              <a:off x="7931314" y="20992257"/>
              <a:ext cx="66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115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101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87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72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7200">
                  <a:solidFill>
                    <a:schemeClr val="tx1"/>
                  </a:solidFill>
                  <a:latin typeface="Calibri" panose="020F0502020204030204" pitchFamily="34" charset="0"/>
                </a:defRPr>
              </a:lvl5pPr>
              <a:lvl6pPr marL="2514600" indent="-228600" defTabSz="1644650" eaLnBrk="0" fontAlgn="base" hangingPunct="0">
                <a:spcBef>
                  <a:spcPct val="20000"/>
                </a:spcBef>
                <a:spcAft>
                  <a:spcPct val="0"/>
                </a:spcAft>
                <a:buFont typeface="Arial" panose="020B0604020202020204" pitchFamily="34" charset="0"/>
                <a:buChar char="»"/>
                <a:defRPr sz="7200">
                  <a:solidFill>
                    <a:schemeClr val="tx1"/>
                  </a:solidFill>
                  <a:latin typeface="Calibri" panose="020F0502020204030204" pitchFamily="34" charset="0"/>
                </a:defRPr>
              </a:lvl6pPr>
              <a:lvl7pPr marL="2971800" indent="-228600" defTabSz="1644650" eaLnBrk="0" fontAlgn="base" hangingPunct="0">
                <a:spcBef>
                  <a:spcPct val="20000"/>
                </a:spcBef>
                <a:spcAft>
                  <a:spcPct val="0"/>
                </a:spcAft>
                <a:buFont typeface="Arial" panose="020B0604020202020204" pitchFamily="34" charset="0"/>
                <a:buChar char="»"/>
                <a:defRPr sz="7200">
                  <a:solidFill>
                    <a:schemeClr val="tx1"/>
                  </a:solidFill>
                  <a:latin typeface="Calibri" panose="020F0502020204030204" pitchFamily="34" charset="0"/>
                </a:defRPr>
              </a:lvl7pPr>
              <a:lvl8pPr marL="3429000" indent="-228600" defTabSz="1644650" eaLnBrk="0" fontAlgn="base" hangingPunct="0">
                <a:spcBef>
                  <a:spcPct val="20000"/>
                </a:spcBef>
                <a:spcAft>
                  <a:spcPct val="0"/>
                </a:spcAft>
                <a:buFont typeface="Arial" panose="020B0604020202020204" pitchFamily="34" charset="0"/>
                <a:buChar char="»"/>
                <a:defRPr sz="7200">
                  <a:solidFill>
                    <a:schemeClr val="tx1"/>
                  </a:solidFill>
                  <a:latin typeface="Calibri" panose="020F0502020204030204" pitchFamily="34" charset="0"/>
                </a:defRPr>
              </a:lvl8pPr>
              <a:lvl9pPr marL="3886200" indent="-228600" defTabSz="1644650" eaLnBrk="0" fontAlgn="base" hangingPunct="0">
                <a:spcBef>
                  <a:spcPct val="20000"/>
                </a:spcBef>
                <a:spcAft>
                  <a:spcPct val="0"/>
                </a:spcAft>
                <a:buFont typeface="Arial" panose="020B0604020202020204" pitchFamily="34" charset="0"/>
                <a:buChar char="»"/>
                <a:defRPr sz="7200">
                  <a:solidFill>
                    <a:schemeClr val="tx1"/>
                  </a:solidFill>
                  <a:latin typeface="Calibri" panose="020F0502020204030204" pitchFamily="34" charset="0"/>
                </a:defRPr>
              </a:lvl9pPr>
            </a:lstStyle>
            <a:p>
              <a:pPr eaLnBrk="1" hangingPunct="1">
                <a:spcBef>
                  <a:spcPct val="0"/>
                </a:spcBef>
                <a:buFontTx/>
                <a:buNone/>
              </a:pPr>
              <a:r>
                <a:rPr lang="en-US" altLang="en-US" sz="2000" i="1">
                  <a:latin typeface="Times New Roman" panose="02020603050405020304" pitchFamily="18" charset="0"/>
                  <a:cs typeface="Times New Roman" panose="02020603050405020304" pitchFamily="18" charset="0"/>
                </a:rPr>
                <a:t>(b)</a:t>
              </a:r>
            </a:p>
          </p:txBody>
        </p:sp>
        <p:pic>
          <p:nvPicPr>
            <p:cNvPr id="5" name="Picture 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391" y="17183201"/>
              <a:ext cx="9963150" cy="418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63"/>
            <p:cNvSpPr txBox="1">
              <a:spLocks noChangeArrowheads="1"/>
            </p:cNvSpPr>
            <p:nvPr/>
          </p:nvSpPr>
          <p:spPr bwMode="auto">
            <a:xfrm>
              <a:off x="2541170" y="20954170"/>
              <a:ext cx="66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115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101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87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72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7200">
                  <a:solidFill>
                    <a:schemeClr val="tx1"/>
                  </a:solidFill>
                  <a:latin typeface="Calibri" panose="020F0502020204030204" pitchFamily="34" charset="0"/>
                </a:defRPr>
              </a:lvl5pPr>
              <a:lvl6pPr marL="2514600" indent="-228600" defTabSz="1644650" eaLnBrk="0" fontAlgn="base" hangingPunct="0">
                <a:spcBef>
                  <a:spcPct val="20000"/>
                </a:spcBef>
                <a:spcAft>
                  <a:spcPct val="0"/>
                </a:spcAft>
                <a:buFont typeface="Arial" panose="020B0604020202020204" pitchFamily="34" charset="0"/>
                <a:buChar char="»"/>
                <a:defRPr sz="7200">
                  <a:solidFill>
                    <a:schemeClr val="tx1"/>
                  </a:solidFill>
                  <a:latin typeface="Calibri" panose="020F0502020204030204" pitchFamily="34" charset="0"/>
                </a:defRPr>
              </a:lvl6pPr>
              <a:lvl7pPr marL="2971800" indent="-228600" defTabSz="1644650" eaLnBrk="0" fontAlgn="base" hangingPunct="0">
                <a:spcBef>
                  <a:spcPct val="20000"/>
                </a:spcBef>
                <a:spcAft>
                  <a:spcPct val="0"/>
                </a:spcAft>
                <a:buFont typeface="Arial" panose="020B0604020202020204" pitchFamily="34" charset="0"/>
                <a:buChar char="»"/>
                <a:defRPr sz="7200">
                  <a:solidFill>
                    <a:schemeClr val="tx1"/>
                  </a:solidFill>
                  <a:latin typeface="Calibri" panose="020F0502020204030204" pitchFamily="34" charset="0"/>
                </a:defRPr>
              </a:lvl7pPr>
              <a:lvl8pPr marL="3429000" indent="-228600" defTabSz="1644650" eaLnBrk="0" fontAlgn="base" hangingPunct="0">
                <a:spcBef>
                  <a:spcPct val="20000"/>
                </a:spcBef>
                <a:spcAft>
                  <a:spcPct val="0"/>
                </a:spcAft>
                <a:buFont typeface="Arial" panose="020B0604020202020204" pitchFamily="34" charset="0"/>
                <a:buChar char="»"/>
                <a:defRPr sz="7200">
                  <a:solidFill>
                    <a:schemeClr val="tx1"/>
                  </a:solidFill>
                  <a:latin typeface="Calibri" panose="020F0502020204030204" pitchFamily="34" charset="0"/>
                </a:defRPr>
              </a:lvl8pPr>
              <a:lvl9pPr marL="3886200" indent="-228600" defTabSz="1644650" eaLnBrk="0" fontAlgn="base" hangingPunct="0">
                <a:spcBef>
                  <a:spcPct val="20000"/>
                </a:spcBef>
                <a:spcAft>
                  <a:spcPct val="0"/>
                </a:spcAft>
                <a:buFont typeface="Arial" panose="020B0604020202020204" pitchFamily="34" charset="0"/>
                <a:buChar char="»"/>
                <a:defRPr sz="7200">
                  <a:solidFill>
                    <a:schemeClr val="tx1"/>
                  </a:solidFill>
                  <a:latin typeface="Calibri" panose="020F0502020204030204" pitchFamily="34" charset="0"/>
                </a:defRPr>
              </a:lvl9pPr>
            </a:lstStyle>
            <a:p>
              <a:pPr eaLnBrk="1" hangingPunct="1">
                <a:spcBef>
                  <a:spcPct val="0"/>
                </a:spcBef>
                <a:buFontTx/>
                <a:buNone/>
              </a:pPr>
              <a:r>
                <a:rPr lang="en-US" altLang="en-US" sz="2000" i="1">
                  <a:latin typeface="Times New Roman" panose="02020603050405020304" pitchFamily="18" charset="0"/>
                  <a:cs typeface="Times New Roman" panose="02020603050405020304" pitchFamily="18" charset="0"/>
                </a:rPr>
                <a:t>(a)</a:t>
              </a:r>
            </a:p>
          </p:txBody>
        </p:sp>
      </p:grpSp>
      <p:sp>
        <p:nvSpPr>
          <p:cNvPr id="12" name="TextBox 11"/>
          <p:cNvSpPr txBox="1"/>
          <p:nvPr/>
        </p:nvSpPr>
        <p:spPr>
          <a:xfrm>
            <a:off x="1424763" y="340242"/>
            <a:ext cx="457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808925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4"/>
          <p:cNvGrpSpPr>
            <a:grpSpLocks/>
          </p:cNvGrpSpPr>
          <p:nvPr/>
        </p:nvGrpSpPr>
        <p:grpSpPr bwMode="auto">
          <a:xfrm>
            <a:off x="0" y="39215"/>
            <a:ext cx="4596550" cy="3097068"/>
            <a:chOff x="1262" y="480"/>
            <a:chExt cx="3247" cy="3455"/>
          </a:xfrm>
        </p:grpSpPr>
        <p:pic>
          <p:nvPicPr>
            <p:cNvPr id="70" name="Picture 3" descr="E:\muri 2015 report\vmi\5 lens system.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 y="480"/>
              <a:ext cx="2550" cy="3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 name="Straight Arrow Connector 70"/>
            <p:cNvCxnSpPr/>
            <p:nvPr/>
          </p:nvCxnSpPr>
          <p:spPr>
            <a:xfrm>
              <a:off x="1572" y="672"/>
              <a:ext cx="336"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1938" y="672"/>
              <a:ext cx="403"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2357" y="672"/>
              <a:ext cx="507"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2901" y="672"/>
              <a:ext cx="507"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439" y="672"/>
              <a:ext cx="507"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1533" y="3776"/>
              <a:ext cx="2460" cy="0"/>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7" name="TextBox 7"/>
            <p:cNvSpPr txBox="1">
              <a:spLocks noChangeArrowheads="1"/>
            </p:cNvSpPr>
            <p:nvPr/>
          </p:nvSpPr>
          <p:spPr bwMode="auto">
            <a:xfrm>
              <a:off x="2560" y="3762"/>
              <a:ext cx="3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92mm</a:t>
              </a:r>
            </a:p>
          </p:txBody>
        </p:sp>
        <p:sp>
          <p:nvSpPr>
            <p:cNvPr id="78" name="TextBox 16"/>
            <p:cNvSpPr txBox="1">
              <a:spLocks noChangeArrowheads="1"/>
            </p:cNvSpPr>
            <p:nvPr/>
          </p:nvSpPr>
          <p:spPr bwMode="auto">
            <a:xfrm>
              <a:off x="1581" y="528"/>
              <a:ext cx="33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000" b="1"/>
                <a:t>13mm</a:t>
              </a:r>
            </a:p>
          </p:txBody>
        </p:sp>
        <p:sp>
          <p:nvSpPr>
            <p:cNvPr id="79" name="TextBox 17"/>
            <p:cNvSpPr txBox="1">
              <a:spLocks noChangeArrowheads="1"/>
            </p:cNvSpPr>
            <p:nvPr/>
          </p:nvSpPr>
          <p:spPr bwMode="auto">
            <a:xfrm>
              <a:off x="1986" y="526"/>
              <a:ext cx="33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000" b="1"/>
                <a:t>15mm</a:t>
              </a:r>
            </a:p>
          </p:txBody>
        </p:sp>
        <p:sp>
          <p:nvSpPr>
            <p:cNvPr id="80" name="TextBox 18"/>
            <p:cNvSpPr txBox="1">
              <a:spLocks noChangeArrowheads="1"/>
            </p:cNvSpPr>
            <p:nvPr/>
          </p:nvSpPr>
          <p:spPr bwMode="auto">
            <a:xfrm>
              <a:off x="2472" y="523"/>
              <a:ext cx="33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000" b="1"/>
                <a:t>19mm</a:t>
              </a:r>
            </a:p>
          </p:txBody>
        </p:sp>
        <p:sp>
          <p:nvSpPr>
            <p:cNvPr id="81" name="TextBox 19"/>
            <p:cNvSpPr txBox="1">
              <a:spLocks noChangeArrowheads="1"/>
            </p:cNvSpPr>
            <p:nvPr/>
          </p:nvSpPr>
          <p:spPr bwMode="auto">
            <a:xfrm>
              <a:off x="2994" y="523"/>
              <a:ext cx="33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000" b="1"/>
                <a:t>19mm</a:t>
              </a:r>
            </a:p>
          </p:txBody>
        </p:sp>
        <p:cxnSp>
          <p:nvCxnSpPr>
            <p:cNvPr id="82" name="Straight Arrow Connector 81"/>
            <p:cNvCxnSpPr/>
            <p:nvPr/>
          </p:nvCxnSpPr>
          <p:spPr>
            <a:xfrm rot="5400000">
              <a:off x="2535" y="2076"/>
              <a:ext cx="3168" cy="0"/>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3" name="TextBox 22"/>
            <p:cNvSpPr txBox="1">
              <a:spLocks noChangeArrowheads="1"/>
            </p:cNvSpPr>
            <p:nvPr/>
          </p:nvSpPr>
          <p:spPr bwMode="auto">
            <a:xfrm>
              <a:off x="4089" y="2007"/>
              <a:ext cx="4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120mm</a:t>
              </a:r>
            </a:p>
          </p:txBody>
        </p:sp>
        <p:cxnSp>
          <p:nvCxnSpPr>
            <p:cNvPr id="84" name="Straight Arrow Connector 83"/>
            <p:cNvCxnSpPr/>
            <p:nvPr/>
          </p:nvCxnSpPr>
          <p:spPr>
            <a:xfrm>
              <a:off x="1924" y="1826"/>
              <a:ext cx="0" cy="51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2352" y="1829"/>
              <a:ext cx="0" cy="519"/>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2884" y="1590"/>
              <a:ext cx="0" cy="99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3415" y="1426"/>
              <a:ext cx="0" cy="1325"/>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3913" y="1551"/>
              <a:ext cx="0" cy="107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9" name="TextBox 29"/>
            <p:cNvSpPr txBox="1">
              <a:spLocks noChangeArrowheads="1"/>
            </p:cNvSpPr>
            <p:nvPr/>
          </p:nvSpPr>
          <p:spPr bwMode="auto">
            <a:xfrm>
              <a:off x="1540" y="2370"/>
              <a:ext cx="39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6.5mm</a:t>
              </a:r>
            </a:p>
          </p:txBody>
        </p:sp>
        <p:sp>
          <p:nvSpPr>
            <p:cNvPr id="90" name="TextBox 30"/>
            <p:cNvSpPr txBox="1">
              <a:spLocks noChangeArrowheads="1"/>
            </p:cNvSpPr>
            <p:nvPr/>
          </p:nvSpPr>
          <p:spPr bwMode="auto">
            <a:xfrm>
              <a:off x="1961" y="1986"/>
              <a:ext cx="3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20mm</a:t>
              </a:r>
            </a:p>
          </p:txBody>
        </p:sp>
        <p:sp>
          <p:nvSpPr>
            <p:cNvPr id="91" name="TextBox 31"/>
            <p:cNvSpPr txBox="1">
              <a:spLocks noChangeArrowheads="1"/>
            </p:cNvSpPr>
            <p:nvPr/>
          </p:nvSpPr>
          <p:spPr bwMode="auto">
            <a:xfrm>
              <a:off x="2496" y="1986"/>
              <a:ext cx="4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37.5mm</a:t>
              </a:r>
            </a:p>
          </p:txBody>
        </p:sp>
        <p:sp>
          <p:nvSpPr>
            <p:cNvPr id="92" name="TextBox 32"/>
            <p:cNvSpPr txBox="1">
              <a:spLocks noChangeArrowheads="1"/>
            </p:cNvSpPr>
            <p:nvPr/>
          </p:nvSpPr>
          <p:spPr bwMode="auto">
            <a:xfrm>
              <a:off x="3100" y="1987"/>
              <a:ext cx="3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44mm</a:t>
              </a:r>
            </a:p>
          </p:txBody>
        </p:sp>
        <p:sp>
          <p:nvSpPr>
            <p:cNvPr id="93" name="TextBox 33"/>
            <p:cNvSpPr txBox="1">
              <a:spLocks noChangeArrowheads="1"/>
            </p:cNvSpPr>
            <p:nvPr/>
          </p:nvSpPr>
          <p:spPr bwMode="auto">
            <a:xfrm>
              <a:off x="3600" y="1986"/>
              <a:ext cx="3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40mm</a:t>
              </a:r>
            </a:p>
          </p:txBody>
        </p:sp>
        <p:sp>
          <p:nvSpPr>
            <p:cNvPr id="94" name="TextBox 34"/>
            <p:cNvSpPr txBox="1">
              <a:spLocks noChangeArrowheads="1"/>
            </p:cNvSpPr>
            <p:nvPr/>
          </p:nvSpPr>
          <p:spPr bwMode="auto">
            <a:xfrm>
              <a:off x="1262" y="1986"/>
              <a:ext cx="3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2mm</a:t>
              </a:r>
            </a:p>
          </p:txBody>
        </p:sp>
        <p:sp>
          <p:nvSpPr>
            <p:cNvPr id="95" name="TextBox 35"/>
            <p:cNvSpPr txBox="1">
              <a:spLocks noChangeArrowheads="1"/>
            </p:cNvSpPr>
            <p:nvPr/>
          </p:nvSpPr>
          <p:spPr bwMode="auto">
            <a:xfrm>
              <a:off x="3518" y="528"/>
              <a:ext cx="33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000" b="1"/>
                <a:t>20mm</a:t>
              </a:r>
            </a:p>
          </p:txBody>
        </p:sp>
        <p:cxnSp>
          <p:nvCxnSpPr>
            <p:cNvPr id="96" name="Straight Connector 95"/>
            <p:cNvCxnSpPr/>
            <p:nvPr/>
          </p:nvCxnSpPr>
          <p:spPr>
            <a:xfrm>
              <a:off x="3950" y="630"/>
              <a:ext cx="0" cy="915"/>
            </a:xfrm>
            <a:prstGeom prst="line">
              <a:avLst/>
            </a:prstGeom>
            <a:ln w="15875">
              <a:prstDash val="sysDash"/>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V="1">
              <a:off x="2194" y="2000"/>
              <a:ext cx="151" cy="21"/>
            </a:xfrm>
            <a:prstGeom prst="straightConnector1">
              <a:avLst/>
            </a:prstGeom>
            <a:ln>
              <a:solidFill>
                <a:schemeClr val="tx1"/>
              </a:solidFill>
              <a:prstDash val="dash"/>
              <a:tailEnd type="arrow" w="sm" len="sm"/>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rot="11820000" flipV="1">
              <a:off x="1934" y="1997"/>
              <a:ext cx="151" cy="21"/>
            </a:xfrm>
            <a:prstGeom prst="straightConnector1">
              <a:avLst/>
            </a:prstGeom>
            <a:ln>
              <a:solidFill>
                <a:schemeClr val="tx1"/>
              </a:solidFill>
              <a:prstDash val="dash"/>
              <a:tailEnd type="arrow" w="sm" len="sm"/>
            </a:ln>
          </p:spPr>
          <p:style>
            <a:lnRef idx="1">
              <a:schemeClr val="accent1"/>
            </a:lnRef>
            <a:fillRef idx="0">
              <a:schemeClr val="accent1"/>
            </a:fillRef>
            <a:effectRef idx="0">
              <a:schemeClr val="accent1"/>
            </a:effectRef>
            <a:fontRef idx="minor">
              <a:schemeClr val="tx1"/>
            </a:fontRef>
          </p:style>
        </p:cxnSp>
        <p:sp>
          <p:nvSpPr>
            <p:cNvPr id="99" name="TextBox 43"/>
            <p:cNvSpPr txBox="1">
              <a:spLocks noChangeArrowheads="1"/>
            </p:cNvSpPr>
            <p:nvPr/>
          </p:nvSpPr>
          <p:spPr bwMode="auto">
            <a:xfrm>
              <a:off x="1656" y="1886"/>
              <a:ext cx="1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b="1"/>
                <a:t>.</a:t>
              </a:r>
            </a:p>
          </p:txBody>
        </p:sp>
        <p:cxnSp>
          <p:nvCxnSpPr>
            <p:cNvPr id="100" name="Straight Arrow Connector 99"/>
            <p:cNvCxnSpPr/>
            <p:nvPr/>
          </p:nvCxnSpPr>
          <p:spPr>
            <a:xfrm>
              <a:off x="1544" y="2088"/>
              <a:ext cx="168"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flipV="1">
              <a:off x="1628" y="2123"/>
              <a:ext cx="112" cy="27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grpSp>
        <p:nvGrpSpPr>
          <p:cNvPr id="4" name="Group 94"/>
          <p:cNvGrpSpPr>
            <a:grpSpLocks/>
          </p:cNvGrpSpPr>
          <p:nvPr/>
        </p:nvGrpSpPr>
        <p:grpSpPr bwMode="auto">
          <a:xfrm>
            <a:off x="200449" y="3438362"/>
            <a:ext cx="4300010" cy="3080983"/>
            <a:chOff x="1554480" y="591115"/>
            <a:chExt cx="6511551" cy="5409635"/>
          </a:xfrm>
        </p:grpSpPr>
        <p:pic>
          <p:nvPicPr>
            <p:cNvPr id="63" name="Picture 2" descr="E:\muri 2015 report\vmi\countours.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630" y="857250"/>
              <a:ext cx="613790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34"/>
            <p:cNvSpPr txBox="1">
              <a:spLocks noChangeArrowheads="1"/>
            </p:cNvSpPr>
            <p:nvPr/>
          </p:nvSpPr>
          <p:spPr bwMode="auto">
            <a:xfrm>
              <a:off x="1554480" y="600075"/>
              <a:ext cx="6238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-10 kV</a:t>
              </a:r>
            </a:p>
          </p:txBody>
        </p:sp>
        <p:sp>
          <p:nvSpPr>
            <p:cNvPr id="65" name="TextBox 34"/>
            <p:cNvSpPr txBox="1">
              <a:spLocks noChangeArrowheads="1"/>
            </p:cNvSpPr>
            <p:nvPr/>
          </p:nvSpPr>
          <p:spPr bwMode="auto">
            <a:xfrm>
              <a:off x="2415540" y="602545"/>
              <a:ext cx="6900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-8238 V</a:t>
              </a:r>
            </a:p>
          </p:txBody>
        </p:sp>
        <p:sp>
          <p:nvSpPr>
            <p:cNvPr id="66" name="TextBox 34"/>
            <p:cNvSpPr txBox="1">
              <a:spLocks noChangeArrowheads="1"/>
            </p:cNvSpPr>
            <p:nvPr/>
          </p:nvSpPr>
          <p:spPr bwMode="auto">
            <a:xfrm>
              <a:off x="3417570" y="591115"/>
              <a:ext cx="6900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-2810 V</a:t>
              </a:r>
            </a:p>
          </p:txBody>
        </p:sp>
        <p:sp>
          <p:nvSpPr>
            <p:cNvPr id="67" name="TextBox 34"/>
            <p:cNvSpPr txBox="1">
              <a:spLocks noChangeArrowheads="1"/>
            </p:cNvSpPr>
            <p:nvPr/>
          </p:nvSpPr>
          <p:spPr bwMode="auto">
            <a:xfrm>
              <a:off x="4692014" y="605015"/>
              <a:ext cx="6387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2245 V</a:t>
              </a:r>
            </a:p>
          </p:txBody>
        </p:sp>
        <p:sp>
          <p:nvSpPr>
            <p:cNvPr id="68" name="TextBox 34"/>
            <p:cNvSpPr txBox="1">
              <a:spLocks noChangeArrowheads="1"/>
            </p:cNvSpPr>
            <p:nvPr/>
          </p:nvSpPr>
          <p:spPr bwMode="auto">
            <a:xfrm>
              <a:off x="5941694" y="610520"/>
              <a:ext cx="6387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5000 V</a:t>
              </a:r>
            </a:p>
          </p:txBody>
        </p:sp>
        <p:sp>
          <p:nvSpPr>
            <p:cNvPr id="69" name="TextBox 34"/>
            <p:cNvSpPr txBox="1">
              <a:spLocks noChangeArrowheads="1"/>
            </p:cNvSpPr>
            <p:nvPr/>
          </p:nvSpPr>
          <p:spPr bwMode="auto">
            <a:xfrm>
              <a:off x="7658099" y="3243230"/>
              <a:ext cx="4079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0 V</a:t>
              </a:r>
            </a:p>
          </p:txBody>
        </p:sp>
      </p:grpSp>
      <p:sp>
        <p:nvSpPr>
          <p:cNvPr id="102" name="Rectangle 101"/>
          <p:cNvSpPr/>
          <p:nvPr/>
        </p:nvSpPr>
        <p:spPr>
          <a:xfrm>
            <a:off x="2886805" y="315731"/>
            <a:ext cx="353837" cy="287868"/>
          </a:xfrm>
          <a:prstGeom prst="rect">
            <a:avLst/>
          </a:prstGeom>
        </p:spPr>
        <p:txBody>
          <a:bodyPr wrap="none">
            <a:spAutoFit/>
          </a:bodyPr>
          <a:lstStyle/>
          <a:p>
            <a:r>
              <a:rPr lang="en-US" b="1" dirty="0" smtClean="0">
                <a:solidFill>
                  <a:schemeClr val="tx1"/>
                </a:solidFill>
                <a:latin typeface="Times New Roman" panose="02020603050405020304" pitchFamily="18" charset="0"/>
                <a:cs typeface="Times New Roman" panose="02020603050405020304" pitchFamily="18" charset="0"/>
              </a:rPr>
              <a:t>(a)</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03" name="Rectangle 102"/>
          <p:cNvSpPr/>
          <p:nvPr/>
        </p:nvSpPr>
        <p:spPr>
          <a:xfrm>
            <a:off x="2890904" y="3654899"/>
            <a:ext cx="363832" cy="287868"/>
          </a:xfrm>
          <a:prstGeom prst="rect">
            <a:avLst/>
          </a:prstGeom>
        </p:spPr>
        <p:txBody>
          <a:bodyPr wrap="none">
            <a:spAutoFit/>
          </a:bodyPr>
          <a:lstStyle/>
          <a:p>
            <a:r>
              <a:rPr lang="en-US" b="1" dirty="0" smtClean="0">
                <a:solidFill>
                  <a:schemeClr val="tx1"/>
                </a:solidFill>
                <a:latin typeface="Times New Roman" panose="02020603050405020304" pitchFamily="18" charset="0"/>
                <a:cs typeface="Times New Roman" panose="02020603050405020304" pitchFamily="18" charset="0"/>
              </a:rPr>
              <a:t>(b)</a:t>
            </a:r>
            <a:endParaRPr lang="en-US" b="1" dirty="0">
              <a:solidFill>
                <a:schemeClr val="tx1"/>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4756344" y="784537"/>
            <a:ext cx="6912354" cy="4764452"/>
            <a:chOff x="5051423" y="-1176337"/>
            <a:chExt cx="6875463" cy="4739025"/>
          </a:xfrm>
        </p:grpSpPr>
        <p:pic>
          <p:nvPicPr>
            <p:cNvPr id="7" name="Picture 103" descr="E:\muri 2015 report\vmi\MCP rotated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1423" y="-1176337"/>
              <a:ext cx="6875463" cy="468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7322852" y="-518130"/>
              <a:ext cx="300082" cy="369332"/>
              <a:chOff x="5507375" y="5644634"/>
              <a:chExt cx="300082" cy="369332"/>
            </a:xfrm>
          </p:grpSpPr>
          <p:sp>
            <p:nvSpPr>
              <p:cNvPr id="29" name="Rectangle 28"/>
              <p:cNvSpPr/>
              <p:nvPr/>
            </p:nvSpPr>
            <p:spPr>
              <a:xfrm>
                <a:off x="5507375" y="5644634"/>
                <a:ext cx="300082" cy="369332"/>
              </a:xfrm>
              <a:prstGeom prst="rect">
                <a:avLst/>
              </a:prstGeom>
            </p:spPr>
            <p:txBody>
              <a:bodyPr wrap="none">
                <a:spAutoFit/>
              </a:bodyPr>
              <a:lstStyle/>
              <a:p>
                <a:r>
                  <a:rPr lang="en-US" b="1" dirty="0" smtClean="0">
                    <a:solidFill>
                      <a:schemeClr val="tx1"/>
                    </a:solidFill>
                    <a:latin typeface="Times New Roman" panose="02020603050405020304" pitchFamily="18" charset="0"/>
                    <a:cs typeface="Times New Roman" panose="02020603050405020304" pitchFamily="18" charset="0"/>
                  </a:rPr>
                  <a:t>1</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30" name="Oval 29"/>
              <p:cNvSpPr/>
              <p:nvPr/>
            </p:nvSpPr>
            <p:spPr>
              <a:xfrm>
                <a:off x="5515993" y="5700395"/>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6210129" y="-518130"/>
              <a:ext cx="300082" cy="369332"/>
              <a:chOff x="5507375" y="5644634"/>
              <a:chExt cx="300082" cy="369332"/>
            </a:xfrm>
          </p:grpSpPr>
          <p:sp>
            <p:nvSpPr>
              <p:cNvPr id="27" name="Rectangle 26"/>
              <p:cNvSpPr/>
              <p:nvPr/>
            </p:nvSpPr>
            <p:spPr>
              <a:xfrm>
                <a:off x="5507375" y="5644634"/>
                <a:ext cx="300082" cy="369332"/>
              </a:xfrm>
              <a:prstGeom prst="rect">
                <a:avLst/>
              </a:prstGeom>
            </p:spPr>
            <p:txBody>
              <a:bodyPr wrap="none">
                <a:spAutoFit/>
              </a:bodyPr>
              <a:lstStyle/>
              <a:p>
                <a:r>
                  <a:rPr lang="en-US" b="1" dirty="0" smtClean="0">
                    <a:solidFill>
                      <a:schemeClr val="tx1"/>
                    </a:solidFill>
                    <a:latin typeface="Times New Roman" panose="02020603050405020304" pitchFamily="18" charset="0"/>
                    <a:cs typeface="Times New Roman" panose="02020603050405020304" pitchFamily="18" charset="0"/>
                  </a:rPr>
                  <a:t>3</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8" name="Oval 27"/>
              <p:cNvSpPr/>
              <p:nvPr/>
            </p:nvSpPr>
            <p:spPr>
              <a:xfrm>
                <a:off x="5515993" y="5700395"/>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6781091" y="-518130"/>
              <a:ext cx="300082" cy="369332"/>
              <a:chOff x="5507375" y="5644634"/>
              <a:chExt cx="300082" cy="369332"/>
            </a:xfrm>
          </p:grpSpPr>
          <p:sp>
            <p:nvSpPr>
              <p:cNvPr id="25" name="Rectangle 24"/>
              <p:cNvSpPr/>
              <p:nvPr/>
            </p:nvSpPr>
            <p:spPr>
              <a:xfrm>
                <a:off x="5507375" y="5644634"/>
                <a:ext cx="300082" cy="369332"/>
              </a:xfrm>
              <a:prstGeom prst="rect">
                <a:avLst/>
              </a:prstGeom>
            </p:spPr>
            <p:txBody>
              <a:bodyPr wrap="none">
                <a:spAutoFit/>
              </a:bodyPr>
              <a:lstStyle/>
              <a:p>
                <a:r>
                  <a:rPr lang="en-US" b="1" dirty="0" smtClean="0">
                    <a:solidFill>
                      <a:schemeClr val="tx1"/>
                    </a:solidFill>
                    <a:latin typeface="Times New Roman" panose="02020603050405020304" pitchFamily="18" charset="0"/>
                    <a:cs typeface="Times New Roman" panose="02020603050405020304" pitchFamily="18" charset="0"/>
                  </a:rPr>
                  <a:t>2</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6" name="Oval 25"/>
              <p:cNvSpPr/>
              <p:nvPr/>
            </p:nvSpPr>
            <p:spPr>
              <a:xfrm>
                <a:off x="5515993" y="5700395"/>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5751106" y="-518130"/>
              <a:ext cx="300082" cy="369332"/>
              <a:chOff x="5507375" y="5644634"/>
              <a:chExt cx="300082" cy="369332"/>
            </a:xfrm>
          </p:grpSpPr>
          <p:sp>
            <p:nvSpPr>
              <p:cNvPr id="23" name="Rectangle 22"/>
              <p:cNvSpPr/>
              <p:nvPr/>
            </p:nvSpPr>
            <p:spPr>
              <a:xfrm>
                <a:off x="5507375" y="5644634"/>
                <a:ext cx="300082" cy="369332"/>
              </a:xfrm>
              <a:prstGeom prst="rect">
                <a:avLst/>
              </a:prstGeom>
            </p:spPr>
            <p:txBody>
              <a:bodyPr wrap="none">
                <a:spAutoFit/>
              </a:bodyPr>
              <a:lstStyle/>
              <a:p>
                <a:r>
                  <a:rPr lang="en-US" b="1" dirty="0" smtClean="0">
                    <a:solidFill>
                      <a:schemeClr val="tx1"/>
                    </a:solidFill>
                    <a:latin typeface="Times New Roman" panose="02020603050405020304" pitchFamily="18" charset="0"/>
                    <a:cs typeface="Times New Roman" panose="02020603050405020304" pitchFamily="18" charset="0"/>
                  </a:rPr>
                  <a:t>4</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4" name="Oval 23"/>
              <p:cNvSpPr/>
              <p:nvPr/>
            </p:nvSpPr>
            <p:spPr>
              <a:xfrm>
                <a:off x="5515993" y="5700395"/>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5305292" y="-509091"/>
              <a:ext cx="300082" cy="369332"/>
              <a:chOff x="5507375" y="5644634"/>
              <a:chExt cx="300082" cy="369332"/>
            </a:xfrm>
          </p:grpSpPr>
          <p:sp>
            <p:nvSpPr>
              <p:cNvPr id="21" name="Rectangle 20"/>
              <p:cNvSpPr/>
              <p:nvPr/>
            </p:nvSpPr>
            <p:spPr>
              <a:xfrm>
                <a:off x="5507375" y="5644634"/>
                <a:ext cx="300082" cy="369332"/>
              </a:xfrm>
              <a:prstGeom prst="rect">
                <a:avLst/>
              </a:prstGeom>
            </p:spPr>
            <p:txBody>
              <a:bodyPr wrap="none">
                <a:spAutoFit/>
              </a:bodyPr>
              <a:lstStyle/>
              <a:p>
                <a:r>
                  <a:rPr lang="en-US" b="1" dirty="0" smtClean="0">
                    <a:solidFill>
                      <a:schemeClr val="tx1"/>
                    </a:solidFill>
                    <a:latin typeface="Times New Roman" panose="02020603050405020304" pitchFamily="18" charset="0"/>
                    <a:cs typeface="Times New Roman" panose="02020603050405020304" pitchFamily="18" charset="0"/>
                  </a:rPr>
                  <a:t>5</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2" name="Oval 21"/>
              <p:cNvSpPr/>
              <p:nvPr/>
            </p:nvSpPr>
            <p:spPr>
              <a:xfrm>
                <a:off x="5515993" y="5700395"/>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rot="16200000">
              <a:off x="5019759" y="2929983"/>
              <a:ext cx="926857" cy="338554"/>
            </a:xfrm>
            <a:prstGeom prst="rect">
              <a:avLst/>
            </a:prstGeom>
          </p:spPr>
          <p:txBody>
            <a:bodyPr wrap="none">
              <a:spAutoFit/>
            </a:bodyPr>
            <a:lstStyle/>
            <a:p>
              <a:r>
                <a:rPr lang="en-US" sz="1600" b="1" dirty="0" err="1" smtClean="0">
                  <a:solidFill>
                    <a:schemeClr val="tx1"/>
                  </a:solidFill>
                  <a:latin typeface="Times New Roman" panose="02020603050405020304" pitchFamily="18" charset="0"/>
                  <a:cs typeface="Times New Roman" panose="02020603050405020304" pitchFamily="18" charset="0"/>
                </a:rPr>
                <a:t>Repeller</a:t>
              </a:r>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6176054" y="2992888"/>
              <a:ext cx="1219245" cy="369332"/>
            </a:xfrm>
            <a:prstGeom prst="rect">
              <a:avLst/>
            </a:prstGeom>
          </p:spPr>
          <p:txBody>
            <a:bodyPr wrap="none">
              <a:spAutoFit/>
            </a:bodyPr>
            <a:lstStyle/>
            <a:p>
              <a:r>
                <a:rPr lang="en-US" b="1" dirty="0" smtClean="0">
                  <a:solidFill>
                    <a:schemeClr val="tx1"/>
                  </a:solidFill>
                  <a:latin typeface="Times New Roman" panose="02020603050405020304" pitchFamily="18" charset="0"/>
                  <a:cs typeface="Times New Roman" panose="02020603050405020304" pitchFamily="18" charset="0"/>
                </a:rPr>
                <a:t>Electrodes</a:t>
              </a:r>
              <a:endParaRPr lang="en-US"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V="1">
              <a:off x="7200780" y="2705948"/>
              <a:ext cx="261380" cy="357057"/>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5983199" y="2695201"/>
              <a:ext cx="272007" cy="367569"/>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6416411" y="2664053"/>
              <a:ext cx="179049" cy="398717"/>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898142" y="2623512"/>
              <a:ext cx="111860" cy="439258"/>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716679" y="2776094"/>
              <a:ext cx="1811393" cy="646331"/>
            </a:xfrm>
            <a:prstGeom prst="rect">
              <a:avLst/>
            </a:prstGeom>
          </p:spPr>
          <p:txBody>
            <a:bodyPr wrap="none">
              <a:spAutoFit/>
            </a:bodyPr>
            <a:lstStyle/>
            <a:p>
              <a:pPr algn="ctr"/>
              <a:r>
                <a:rPr lang="en-US" b="1" dirty="0" smtClean="0">
                  <a:solidFill>
                    <a:schemeClr val="tx1"/>
                  </a:solidFill>
                  <a:latin typeface="Times New Roman" panose="02020603050405020304" pitchFamily="18" charset="0"/>
                  <a:cs typeface="Times New Roman" panose="02020603050405020304" pitchFamily="18" charset="0"/>
                </a:rPr>
                <a:t>MCP</a:t>
              </a:r>
            </a:p>
            <a:p>
              <a:pPr algn="ctr"/>
              <a:r>
                <a:rPr lang="en-US" b="1" dirty="0" smtClean="0">
                  <a:solidFill>
                    <a:schemeClr val="tx1"/>
                  </a:solidFill>
                  <a:latin typeface="Times New Roman" panose="02020603050405020304" pitchFamily="18" charset="0"/>
                  <a:cs typeface="Times New Roman" panose="02020603050405020304" pitchFamily="18" charset="0"/>
                </a:rPr>
                <a:t>Phosphor screen</a:t>
              </a:r>
              <a:endParaRPr lang="en-US" b="1" dirty="0">
                <a:solidFill>
                  <a:schemeClr val="tx1"/>
                </a:solidFill>
                <a:latin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flipH="1" flipV="1">
              <a:off x="8381604" y="1971801"/>
              <a:ext cx="204844" cy="825374"/>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57777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59271" y="671062"/>
            <a:ext cx="10601799" cy="3361942"/>
            <a:chOff x="-4857667" y="1906587"/>
            <a:chExt cx="28422671" cy="9013128"/>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667" y="2142563"/>
              <a:ext cx="13135588" cy="8181309"/>
            </a:xfrm>
            <a:prstGeom prst="rect">
              <a:avLst/>
            </a:prstGeom>
            <a:ln>
              <a:solidFill>
                <a:schemeClr val="tx1"/>
              </a:solidFill>
            </a:ln>
          </p:spPr>
        </p:pic>
        <p:pic>
          <p:nvPicPr>
            <p:cNvPr id="6" name="Picture 5"/>
            <p:cNvPicPr>
              <a:picLocks noChangeAspect="1"/>
            </p:cNvPicPr>
            <p:nvPr/>
          </p:nvPicPr>
          <p:blipFill rotWithShape="1">
            <a:blip r:embed="rId3"/>
            <a:srcRect l="9711" t="13186" r="7795" b="12342"/>
            <a:stretch/>
          </p:blipFill>
          <p:spPr>
            <a:xfrm>
              <a:off x="9339751" y="1906587"/>
              <a:ext cx="14225253" cy="8181309"/>
            </a:xfrm>
            <a:prstGeom prst="rect">
              <a:avLst/>
            </a:prstGeom>
          </p:spPr>
        </p:pic>
        <p:sp>
          <p:nvSpPr>
            <p:cNvPr id="7" name="TextBox 6"/>
            <p:cNvSpPr txBox="1"/>
            <p:nvPr/>
          </p:nvSpPr>
          <p:spPr>
            <a:xfrm>
              <a:off x="15602363" y="10087896"/>
              <a:ext cx="2682705" cy="831819"/>
            </a:xfrm>
            <a:prstGeom prst="rect">
              <a:avLst/>
            </a:prstGeom>
            <a:noFill/>
          </p:spPr>
          <p:txBody>
            <a:bodyPr wrap="none" rtlCol="0">
              <a:spAutoFit/>
            </a:bodyPr>
            <a:lstStyle/>
            <a:p>
              <a:r>
                <a:rPr lang="en-US" sz="1710" b="1" dirty="0">
                  <a:latin typeface="Times New Roman" panose="02020603050405020304" pitchFamily="18" charset="0"/>
                  <a:cs typeface="Times New Roman" panose="02020603050405020304" pitchFamily="18" charset="0"/>
                </a:rPr>
                <a:t>E</a:t>
              </a:r>
              <a:r>
                <a:rPr lang="en-US" sz="1710" b="1" baseline="30000" dirty="0">
                  <a:latin typeface="Times New Roman" panose="02020603050405020304" pitchFamily="18" charset="0"/>
                  <a:cs typeface="Times New Roman" panose="02020603050405020304" pitchFamily="18" charset="0"/>
                </a:rPr>
                <a:t>1/2 </a:t>
              </a:r>
              <a:r>
                <a:rPr lang="en-US" sz="1710" b="1" dirty="0">
                  <a:latin typeface="Times New Roman" panose="02020603050405020304" pitchFamily="18" charset="0"/>
                  <a:cs typeface="Times New Roman" panose="02020603050405020304" pitchFamily="18" charset="0"/>
                </a:rPr>
                <a:t>(eV</a:t>
              </a:r>
              <a:r>
                <a:rPr lang="en-US" sz="1710" b="1" baseline="30000" dirty="0">
                  <a:latin typeface="Times New Roman" panose="02020603050405020304" pitchFamily="18" charset="0"/>
                  <a:cs typeface="Times New Roman" panose="02020603050405020304" pitchFamily="18" charset="0"/>
                </a:rPr>
                <a:t>1/2</a:t>
              </a:r>
              <a:r>
                <a:rPr lang="en-US" sz="1710" b="1" dirty="0">
                  <a:latin typeface="Times New Roman" panose="02020603050405020304" pitchFamily="18" charset="0"/>
                  <a:cs typeface="Times New Roman" panose="02020603050405020304" pitchFamily="18" charset="0"/>
                </a:rPr>
                <a:t>)</a:t>
              </a:r>
              <a:endParaRPr lang="en-US" sz="1710" dirty="0">
                <a:latin typeface="Times New Roman" panose="02020603050405020304" pitchFamily="18" charset="0"/>
                <a:cs typeface="Times New Roman" panose="02020603050405020304" pitchFamily="18" charset="0"/>
              </a:endParaRPr>
            </a:p>
          </p:txBody>
        </p:sp>
        <p:sp>
          <p:nvSpPr>
            <p:cNvPr id="8" name="TextBox 7"/>
            <p:cNvSpPr txBox="1"/>
            <p:nvPr/>
          </p:nvSpPr>
          <p:spPr>
            <a:xfrm rot="16200000">
              <a:off x="7920151" y="5581331"/>
              <a:ext cx="2131311" cy="831819"/>
            </a:xfrm>
            <a:prstGeom prst="rect">
              <a:avLst/>
            </a:prstGeom>
            <a:noFill/>
          </p:spPr>
          <p:txBody>
            <a:bodyPr wrap="none" rtlCol="0">
              <a:spAutoFit/>
            </a:bodyPr>
            <a:lstStyle/>
            <a:p>
              <a:r>
                <a:rPr lang="en-US" sz="1710" b="1" dirty="0">
                  <a:latin typeface="Times New Roman" panose="02020603050405020304" pitchFamily="18" charset="0"/>
                  <a:cs typeface="Times New Roman" panose="02020603050405020304" pitchFamily="18" charset="0"/>
                </a:rPr>
                <a:t>R (mm)</a:t>
              </a:r>
              <a:endParaRPr lang="en-US" sz="171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441691" y="2456691"/>
              <a:ext cx="930996" cy="708638"/>
            </a:xfrm>
            <a:prstGeom prst="rect">
              <a:avLst/>
            </a:prstGeom>
            <a:noFill/>
          </p:spPr>
          <p:txBody>
            <a:bodyPr wrap="none" rtlCol="0">
              <a:spAutoFit/>
            </a:bodyPr>
            <a:lstStyle/>
            <a:p>
              <a:r>
                <a:rPr lang="en-US" sz="1368" b="1" dirty="0">
                  <a:latin typeface="Times New Roman" panose="02020603050405020304" pitchFamily="18" charset="0"/>
                  <a:cs typeface="Times New Roman" panose="02020603050405020304" pitchFamily="18" charset="0"/>
                </a:rPr>
                <a:t>(b)</a:t>
              </a:r>
            </a:p>
          </p:txBody>
        </p:sp>
        <p:sp>
          <p:nvSpPr>
            <p:cNvPr id="10" name="TextBox 9"/>
            <p:cNvSpPr txBox="1"/>
            <p:nvPr/>
          </p:nvSpPr>
          <p:spPr>
            <a:xfrm>
              <a:off x="-4224922" y="2456691"/>
              <a:ext cx="908490" cy="708638"/>
            </a:xfrm>
            <a:prstGeom prst="rect">
              <a:avLst/>
            </a:prstGeom>
            <a:noFill/>
          </p:spPr>
          <p:txBody>
            <a:bodyPr wrap="none" rtlCol="0">
              <a:spAutoFit/>
            </a:bodyPr>
            <a:lstStyle/>
            <a:p>
              <a:r>
                <a:rPr lang="en-US" sz="1368" b="1" dirty="0">
                  <a:latin typeface="Times New Roman" panose="02020603050405020304" pitchFamily="18" charset="0"/>
                  <a:cs typeface="Times New Roman" panose="02020603050405020304" pitchFamily="18" charset="0"/>
                </a:rPr>
                <a:t>(a)</a:t>
              </a:r>
            </a:p>
          </p:txBody>
        </p:sp>
      </p:grpSp>
      <p:sp>
        <p:nvSpPr>
          <p:cNvPr id="11" name="TextBox 10"/>
          <p:cNvSpPr txBox="1"/>
          <p:nvPr/>
        </p:nvSpPr>
        <p:spPr>
          <a:xfrm flipH="1">
            <a:off x="1597726" y="213096"/>
            <a:ext cx="9083041" cy="369332"/>
          </a:xfrm>
          <a:prstGeom prst="rect">
            <a:avLst/>
          </a:prstGeom>
          <a:noFill/>
        </p:spPr>
        <p:txBody>
          <a:bodyPr wrap="square" rtlCol="0">
            <a:spAutoFit/>
          </a:bodyPr>
          <a:lstStyle/>
          <a:p>
            <a:r>
              <a:rPr lang="en-US" b="1" dirty="0"/>
              <a:t>Position of electron on the focal plane as a function of its velocity (simulation </a:t>
            </a:r>
            <a:r>
              <a:rPr lang="en-US" altLang="en-US" b="1" dirty="0">
                <a:latin typeface="Times New Roman" panose="02020603050405020304" pitchFamily="18" charset="0"/>
                <a:cs typeface="Times New Roman" panose="02020603050405020304" pitchFamily="18" charset="0"/>
              </a:rPr>
              <a:t>SIMION 8.1 )</a:t>
            </a:r>
            <a:endParaRPr lang="en-US" b="1" dirty="0"/>
          </a:p>
        </p:txBody>
      </p:sp>
      <p:grpSp>
        <p:nvGrpSpPr>
          <p:cNvPr id="12" name="Group 94"/>
          <p:cNvGrpSpPr>
            <a:grpSpLocks/>
          </p:cNvGrpSpPr>
          <p:nvPr/>
        </p:nvGrpSpPr>
        <p:grpSpPr bwMode="auto">
          <a:xfrm>
            <a:off x="200449" y="4033004"/>
            <a:ext cx="3375871" cy="2486341"/>
            <a:chOff x="1554480" y="591115"/>
            <a:chExt cx="6511551" cy="5409635"/>
          </a:xfrm>
        </p:grpSpPr>
        <p:pic>
          <p:nvPicPr>
            <p:cNvPr id="13" name="Picture 2" descr="E:\muri 2015 report\vmi\countours.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1630" y="857250"/>
              <a:ext cx="613790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4"/>
            <p:cNvSpPr txBox="1">
              <a:spLocks noChangeArrowheads="1"/>
            </p:cNvSpPr>
            <p:nvPr/>
          </p:nvSpPr>
          <p:spPr bwMode="auto">
            <a:xfrm>
              <a:off x="1554480" y="600075"/>
              <a:ext cx="6238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-10 kV</a:t>
              </a:r>
            </a:p>
          </p:txBody>
        </p:sp>
        <p:sp>
          <p:nvSpPr>
            <p:cNvPr id="15" name="TextBox 34"/>
            <p:cNvSpPr txBox="1">
              <a:spLocks noChangeArrowheads="1"/>
            </p:cNvSpPr>
            <p:nvPr/>
          </p:nvSpPr>
          <p:spPr bwMode="auto">
            <a:xfrm>
              <a:off x="2415540" y="602545"/>
              <a:ext cx="6900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-8238 V</a:t>
              </a:r>
            </a:p>
          </p:txBody>
        </p:sp>
        <p:sp>
          <p:nvSpPr>
            <p:cNvPr id="16" name="TextBox 34"/>
            <p:cNvSpPr txBox="1">
              <a:spLocks noChangeArrowheads="1"/>
            </p:cNvSpPr>
            <p:nvPr/>
          </p:nvSpPr>
          <p:spPr bwMode="auto">
            <a:xfrm>
              <a:off x="3417570" y="591115"/>
              <a:ext cx="6900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-2810 V</a:t>
              </a:r>
            </a:p>
          </p:txBody>
        </p:sp>
        <p:sp>
          <p:nvSpPr>
            <p:cNvPr id="17" name="TextBox 34"/>
            <p:cNvSpPr txBox="1">
              <a:spLocks noChangeArrowheads="1"/>
            </p:cNvSpPr>
            <p:nvPr/>
          </p:nvSpPr>
          <p:spPr bwMode="auto">
            <a:xfrm>
              <a:off x="4692014" y="605015"/>
              <a:ext cx="6387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2245 V</a:t>
              </a:r>
            </a:p>
          </p:txBody>
        </p:sp>
        <p:sp>
          <p:nvSpPr>
            <p:cNvPr id="18" name="TextBox 34"/>
            <p:cNvSpPr txBox="1">
              <a:spLocks noChangeArrowheads="1"/>
            </p:cNvSpPr>
            <p:nvPr/>
          </p:nvSpPr>
          <p:spPr bwMode="auto">
            <a:xfrm>
              <a:off x="5941694" y="610520"/>
              <a:ext cx="6387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5000 V</a:t>
              </a:r>
            </a:p>
          </p:txBody>
        </p:sp>
        <p:sp>
          <p:nvSpPr>
            <p:cNvPr id="19" name="TextBox 34"/>
            <p:cNvSpPr txBox="1">
              <a:spLocks noChangeArrowheads="1"/>
            </p:cNvSpPr>
            <p:nvPr/>
          </p:nvSpPr>
          <p:spPr bwMode="auto">
            <a:xfrm>
              <a:off x="7658099" y="3243230"/>
              <a:ext cx="4079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b="1"/>
                <a:t>0 V</a:t>
              </a:r>
            </a:p>
          </p:txBody>
        </p:sp>
      </p:grpSp>
    </p:spTree>
    <p:extLst>
      <p:ext uri="{BB962C8B-B14F-4D97-AF65-F5344CB8AC3E}">
        <p14:creationId xmlns:p14="http://schemas.microsoft.com/office/powerpoint/2010/main" val="3717404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86715" y="0"/>
            <a:ext cx="10600007" cy="6821255"/>
            <a:chOff x="1066800" y="1289212"/>
            <a:chExt cx="26289000" cy="16917343"/>
          </a:xfrm>
        </p:grpSpPr>
        <p:grpSp>
          <p:nvGrpSpPr>
            <p:cNvPr id="5" name="Group 4"/>
            <p:cNvGrpSpPr/>
            <p:nvPr/>
          </p:nvGrpSpPr>
          <p:grpSpPr>
            <a:xfrm>
              <a:off x="1066800" y="1289212"/>
              <a:ext cx="26289000" cy="16917343"/>
              <a:chOff x="1066800" y="1289212"/>
              <a:chExt cx="26289000" cy="16917343"/>
            </a:xfrm>
          </p:grpSpPr>
          <p:sp>
            <p:nvSpPr>
              <p:cNvPr id="8" name="Oval 7"/>
              <p:cNvSpPr/>
              <p:nvPr/>
            </p:nvSpPr>
            <p:spPr>
              <a:xfrm>
                <a:off x="7967210" y="7468047"/>
                <a:ext cx="3439279" cy="339729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9" name="Rectangle 8"/>
              <p:cNvSpPr/>
              <p:nvPr/>
            </p:nvSpPr>
            <p:spPr>
              <a:xfrm>
                <a:off x="9209171" y="6398528"/>
                <a:ext cx="955355" cy="117961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10" name="Rectangle 9"/>
              <p:cNvSpPr/>
              <p:nvPr/>
            </p:nvSpPr>
            <p:spPr>
              <a:xfrm rot="16200000">
                <a:off x="11440754" y="8569597"/>
                <a:ext cx="943693" cy="11941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11" name="Rectangle 10"/>
              <p:cNvSpPr/>
              <p:nvPr/>
            </p:nvSpPr>
            <p:spPr>
              <a:xfrm>
                <a:off x="8772683" y="5834092"/>
                <a:ext cx="1828337" cy="56443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12" name="Rectangle 11"/>
              <p:cNvSpPr/>
              <p:nvPr/>
            </p:nvSpPr>
            <p:spPr>
              <a:xfrm rot="5400000">
                <a:off x="11892522" y="8878560"/>
                <a:ext cx="1790822" cy="5762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13" name="Rectangle 12"/>
              <p:cNvSpPr/>
              <p:nvPr/>
            </p:nvSpPr>
            <p:spPr>
              <a:xfrm rot="2520671">
                <a:off x="7506244" y="9669775"/>
                <a:ext cx="882478" cy="268441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14" name="Rectangle 13"/>
              <p:cNvSpPr/>
              <p:nvPr/>
            </p:nvSpPr>
            <p:spPr>
              <a:xfrm rot="2520671">
                <a:off x="11076638" y="6006478"/>
                <a:ext cx="882478" cy="270135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15" name="Rectangle 14"/>
              <p:cNvSpPr/>
              <p:nvPr/>
            </p:nvSpPr>
            <p:spPr>
              <a:xfrm rot="2520671">
                <a:off x="6078406" y="11912519"/>
                <a:ext cx="1506070" cy="5486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16" name="Rectangle 15"/>
              <p:cNvSpPr/>
              <p:nvPr/>
            </p:nvSpPr>
            <p:spPr>
              <a:xfrm rot="2520671">
                <a:off x="11736804" y="6033514"/>
                <a:ext cx="1506072" cy="5486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17" name="TextBox 16"/>
              <p:cNvSpPr txBox="1"/>
              <p:nvPr/>
            </p:nvSpPr>
            <p:spPr>
              <a:xfrm>
                <a:off x="8824984" y="5739016"/>
                <a:ext cx="1783514" cy="1460157"/>
              </a:xfrm>
              <a:prstGeom prst="rect">
                <a:avLst/>
              </a:prstGeom>
              <a:noFill/>
            </p:spPr>
            <p:txBody>
              <a:bodyPr wrap="square" rtlCol="0">
                <a:spAutoFit/>
              </a:bodyPr>
              <a:lstStyle/>
              <a:p>
                <a:r>
                  <a:rPr lang="en-US" sz="1613" dirty="0">
                    <a:latin typeface="Times New Roman" panose="02020603050405020304" pitchFamily="18" charset="0"/>
                    <a:cs typeface="Times New Roman" panose="02020603050405020304" pitchFamily="18" charset="0"/>
                  </a:rPr>
                  <a:t>8 “ CF</a:t>
                </a:r>
              </a:p>
            </p:txBody>
          </p:sp>
          <p:sp>
            <p:nvSpPr>
              <p:cNvPr id="18" name="TextBox 17"/>
              <p:cNvSpPr txBox="1"/>
              <p:nvPr/>
            </p:nvSpPr>
            <p:spPr>
              <a:xfrm rot="5400000">
                <a:off x="11815167" y="9088520"/>
                <a:ext cx="1945526" cy="844576"/>
              </a:xfrm>
              <a:prstGeom prst="rect">
                <a:avLst/>
              </a:prstGeom>
              <a:noFill/>
            </p:spPr>
            <p:txBody>
              <a:bodyPr wrap="square" rtlCol="0">
                <a:spAutoFit/>
              </a:bodyPr>
              <a:lstStyle/>
              <a:p>
                <a:r>
                  <a:rPr lang="en-US" sz="1613" dirty="0">
                    <a:latin typeface="Times New Roman" panose="02020603050405020304" pitchFamily="18" charset="0"/>
                    <a:cs typeface="Times New Roman" panose="02020603050405020304" pitchFamily="18" charset="0"/>
                  </a:rPr>
                  <a:t>8” CF</a:t>
                </a:r>
              </a:p>
            </p:txBody>
          </p:sp>
          <p:sp>
            <p:nvSpPr>
              <p:cNvPr id="19" name="TextBox 18"/>
              <p:cNvSpPr txBox="1"/>
              <p:nvPr/>
            </p:nvSpPr>
            <p:spPr>
              <a:xfrm rot="2530634">
                <a:off x="11585431" y="6189619"/>
                <a:ext cx="2372836" cy="844576"/>
              </a:xfrm>
              <a:prstGeom prst="rect">
                <a:avLst/>
              </a:prstGeom>
              <a:noFill/>
            </p:spPr>
            <p:txBody>
              <a:bodyPr wrap="square" rtlCol="0">
                <a:spAutoFit/>
              </a:bodyPr>
              <a:lstStyle/>
              <a:p>
                <a:r>
                  <a:rPr lang="en-US" sz="1613" dirty="0">
                    <a:latin typeface="Times New Roman" panose="02020603050405020304" pitchFamily="18" charset="0"/>
                    <a:cs typeface="Times New Roman" panose="02020603050405020304" pitchFamily="18" charset="0"/>
                  </a:rPr>
                  <a:t>8 “ CF</a:t>
                </a:r>
              </a:p>
            </p:txBody>
          </p:sp>
          <p:sp>
            <p:nvSpPr>
              <p:cNvPr id="20" name="TextBox 19"/>
              <p:cNvSpPr txBox="1"/>
              <p:nvPr/>
            </p:nvSpPr>
            <p:spPr>
              <a:xfrm rot="2590765">
                <a:off x="5963391" y="11892557"/>
                <a:ext cx="1883080" cy="844576"/>
              </a:xfrm>
              <a:prstGeom prst="rect">
                <a:avLst/>
              </a:prstGeom>
              <a:noFill/>
            </p:spPr>
            <p:txBody>
              <a:bodyPr wrap="square" rtlCol="0">
                <a:spAutoFit/>
              </a:bodyPr>
              <a:lstStyle/>
              <a:p>
                <a:r>
                  <a:rPr lang="en-US" sz="1613" dirty="0">
                    <a:latin typeface="Times New Roman" panose="02020603050405020304" pitchFamily="18" charset="0"/>
                    <a:cs typeface="Times New Roman" panose="02020603050405020304" pitchFamily="18" charset="0"/>
                  </a:rPr>
                  <a:t>8 “ CF</a:t>
                </a:r>
              </a:p>
            </p:txBody>
          </p:sp>
          <p:sp>
            <p:nvSpPr>
              <p:cNvPr id="21" name="TextBox 20"/>
              <p:cNvSpPr txBox="1"/>
              <p:nvPr/>
            </p:nvSpPr>
            <p:spPr>
              <a:xfrm>
                <a:off x="8391860" y="8551141"/>
                <a:ext cx="2510117" cy="1212103"/>
              </a:xfrm>
              <a:prstGeom prst="rect">
                <a:avLst/>
              </a:prstGeom>
              <a:noFill/>
            </p:spPr>
            <p:txBody>
              <a:bodyPr wrap="square" lIns="53984" tIns="26992" rIns="53984" bIns="26992" rtlCol="0">
                <a:spAutoFit/>
              </a:bodyPr>
              <a:lstStyle/>
              <a:p>
                <a:pPr algn="ctr"/>
                <a:r>
                  <a:rPr lang="en-US" sz="1411" b="1" dirty="0">
                    <a:latin typeface="Times New Roman" panose="02020603050405020304" pitchFamily="18" charset="0"/>
                    <a:cs typeface="Times New Roman" panose="02020603050405020304" pitchFamily="18" charset="0"/>
                  </a:rPr>
                  <a:t>Main </a:t>
                </a:r>
              </a:p>
              <a:p>
                <a:pPr algn="ctr"/>
                <a:r>
                  <a:rPr lang="en-US" sz="1411" b="1" dirty="0">
                    <a:latin typeface="Times New Roman" panose="02020603050405020304" pitchFamily="18" charset="0"/>
                    <a:cs typeface="Times New Roman" panose="02020603050405020304" pitchFamily="18" charset="0"/>
                  </a:rPr>
                  <a:t>Chamber</a:t>
                </a:r>
              </a:p>
            </p:txBody>
          </p:sp>
          <p:sp>
            <p:nvSpPr>
              <p:cNvPr id="22" name="Rectangle 21"/>
              <p:cNvSpPr/>
              <p:nvPr/>
            </p:nvSpPr>
            <p:spPr>
              <a:xfrm rot="5400000">
                <a:off x="12876369" y="8894527"/>
                <a:ext cx="1790822" cy="576261"/>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3984" tIns="26992" rIns="53984" bIns="26992" rtlCol="0" anchor="ctr"/>
              <a:lstStyle/>
              <a:p>
                <a:pPr algn="ctr"/>
                <a:endParaRPr lang="en-US" sz="726">
                  <a:latin typeface="Times New Roman" panose="02020603050405020304" pitchFamily="18" charset="0"/>
                  <a:cs typeface="Times New Roman" panose="02020603050405020304" pitchFamily="18" charset="0"/>
                </a:endParaRPr>
              </a:p>
            </p:txBody>
          </p:sp>
          <p:sp>
            <p:nvSpPr>
              <p:cNvPr id="23" name="Cross 22"/>
              <p:cNvSpPr/>
              <p:nvPr/>
            </p:nvSpPr>
            <p:spPr>
              <a:xfrm>
                <a:off x="13458013" y="7707126"/>
                <a:ext cx="627529" cy="580119"/>
              </a:xfrm>
              <a:prstGeom prst="plus">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984" tIns="26992" rIns="53984" bIns="26992" rtlCol="0" anchor="ctr"/>
              <a:lstStyle/>
              <a:p>
                <a:pPr algn="ctr"/>
                <a:endParaRPr lang="en-US" sz="726">
                  <a:latin typeface="Times New Roman" panose="02020603050405020304" pitchFamily="18" charset="0"/>
                  <a:cs typeface="Times New Roman" panose="02020603050405020304" pitchFamily="18" charset="0"/>
                </a:endParaRPr>
              </a:p>
            </p:txBody>
          </p:sp>
          <p:sp>
            <p:nvSpPr>
              <p:cNvPr id="24" name="TextBox 23"/>
              <p:cNvSpPr txBox="1"/>
              <p:nvPr/>
            </p:nvSpPr>
            <p:spPr>
              <a:xfrm>
                <a:off x="12217061" y="10804360"/>
                <a:ext cx="3192891" cy="750776"/>
              </a:xfrm>
              <a:prstGeom prst="rect">
                <a:avLst/>
              </a:prstGeom>
              <a:noFill/>
            </p:spPr>
            <p:txBody>
              <a:bodyPr wrap="square" lIns="53984" tIns="26992" rIns="53984" bIns="26992" rtlCol="0">
                <a:spAutoFit/>
              </a:bodyPr>
              <a:lstStyle/>
              <a:p>
                <a:r>
                  <a:rPr lang="en-US" sz="1613" dirty="0">
                    <a:latin typeface="Times New Roman" panose="02020603050405020304" pitchFamily="18" charset="0"/>
                    <a:cs typeface="Times New Roman" panose="02020603050405020304" pitchFamily="18" charset="0"/>
                  </a:rPr>
                  <a:t>8” CF valve</a:t>
                </a:r>
              </a:p>
            </p:txBody>
          </p:sp>
          <p:sp>
            <p:nvSpPr>
              <p:cNvPr id="25" name="Rectangle 24"/>
              <p:cNvSpPr/>
              <p:nvPr/>
            </p:nvSpPr>
            <p:spPr>
              <a:xfrm>
                <a:off x="8758370" y="4960718"/>
                <a:ext cx="1828336" cy="564436"/>
              </a:xfrm>
              <a:prstGeom prst="rect">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3984" tIns="26992" rIns="53984" bIns="26992" rtlCol="0" anchor="ctr"/>
              <a:lstStyle/>
              <a:p>
                <a:pPr algn="ctr"/>
                <a:endParaRPr lang="en-US" sz="726">
                  <a:latin typeface="Times New Roman" panose="02020603050405020304" pitchFamily="18" charset="0"/>
                  <a:cs typeface="Times New Roman" panose="02020603050405020304" pitchFamily="18" charset="0"/>
                </a:endParaRPr>
              </a:p>
            </p:txBody>
          </p:sp>
          <p:sp>
            <p:nvSpPr>
              <p:cNvPr id="26" name="TextBox 25"/>
              <p:cNvSpPr txBox="1"/>
              <p:nvPr/>
            </p:nvSpPr>
            <p:spPr>
              <a:xfrm>
                <a:off x="10451617" y="1289212"/>
                <a:ext cx="3437098" cy="750776"/>
              </a:xfrm>
              <a:prstGeom prst="rect">
                <a:avLst/>
              </a:prstGeom>
              <a:noFill/>
            </p:spPr>
            <p:txBody>
              <a:bodyPr wrap="square" lIns="53984" tIns="26992" rIns="53984" bIns="26992" rtlCol="0">
                <a:spAutoFit/>
              </a:bodyPr>
              <a:lstStyle/>
              <a:p>
                <a:r>
                  <a:rPr lang="en-US" sz="1613" dirty="0">
                    <a:latin typeface="Times New Roman" panose="02020603050405020304" pitchFamily="18" charset="0"/>
                    <a:cs typeface="Times New Roman" panose="02020603050405020304" pitchFamily="18" charset="0"/>
                  </a:rPr>
                  <a:t>Feed trough 8”</a:t>
                </a:r>
              </a:p>
            </p:txBody>
          </p:sp>
          <p:sp>
            <p:nvSpPr>
              <p:cNvPr id="27" name="Rectangle 26"/>
              <p:cNvSpPr/>
              <p:nvPr/>
            </p:nvSpPr>
            <p:spPr>
              <a:xfrm>
                <a:off x="9072134" y="4583904"/>
                <a:ext cx="1129554" cy="282217"/>
              </a:xfrm>
              <a:prstGeom prst="rect">
                <a:avLst/>
              </a:prstGeom>
              <a:solidFill>
                <a:srgbClr val="E1EF5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3984" tIns="26992" rIns="53984" bIns="26992" rtlCol="0" anchor="ctr"/>
              <a:lstStyle/>
              <a:p>
                <a:pPr algn="ctr"/>
                <a:endParaRPr lang="en-US" sz="726">
                  <a:latin typeface="Times New Roman" panose="02020603050405020304" pitchFamily="18" charset="0"/>
                  <a:cs typeface="Times New Roman" panose="02020603050405020304" pitchFamily="18" charset="0"/>
                </a:endParaRPr>
              </a:p>
            </p:txBody>
          </p:sp>
          <p:sp>
            <p:nvSpPr>
              <p:cNvPr id="28" name="TextBox 27"/>
              <p:cNvSpPr txBox="1"/>
              <p:nvPr/>
            </p:nvSpPr>
            <p:spPr>
              <a:xfrm>
                <a:off x="3276600" y="1916254"/>
                <a:ext cx="4160284" cy="750776"/>
              </a:xfrm>
              <a:prstGeom prst="rect">
                <a:avLst/>
              </a:prstGeom>
              <a:noFill/>
            </p:spPr>
            <p:txBody>
              <a:bodyPr wrap="square" lIns="53984" tIns="26992" rIns="53984" bIns="26992" rtlCol="0">
                <a:spAutoFit/>
              </a:bodyPr>
              <a:lstStyle/>
              <a:p>
                <a:r>
                  <a:rPr lang="en-US" sz="1613" dirty="0">
                    <a:latin typeface="Times New Roman" panose="02020603050405020304" pitchFamily="18" charset="0"/>
                    <a:cs typeface="Times New Roman" panose="02020603050405020304" pitchFamily="18" charset="0"/>
                  </a:rPr>
                  <a:t>Window - 4.5” CF </a:t>
                </a:r>
              </a:p>
            </p:txBody>
          </p:sp>
          <p:grpSp>
            <p:nvGrpSpPr>
              <p:cNvPr id="29" name="Group 28"/>
              <p:cNvGrpSpPr/>
              <p:nvPr/>
            </p:nvGrpSpPr>
            <p:grpSpPr>
              <a:xfrm>
                <a:off x="9104594" y="3011050"/>
                <a:ext cx="1411941" cy="1434664"/>
                <a:chOff x="7543800" y="5226268"/>
                <a:chExt cx="685800" cy="717332"/>
              </a:xfrm>
            </p:grpSpPr>
            <p:sp>
              <p:nvSpPr>
                <p:cNvPr id="105" name="Rectangle 104"/>
                <p:cNvSpPr/>
                <p:nvPr/>
              </p:nvSpPr>
              <p:spPr>
                <a:xfrm>
                  <a:off x="7543800" y="5226268"/>
                  <a:ext cx="533400" cy="6411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106" name="Oval 105"/>
                <p:cNvSpPr/>
                <p:nvPr/>
              </p:nvSpPr>
              <p:spPr>
                <a:xfrm>
                  <a:off x="7673866" y="5867400"/>
                  <a:ext cx="2667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107" name="TextBox 106"/>
                <p:cNvSpPr txBox="1"/>
                <p:nvPr/>
              </p:nvSpPr>
              <p:spPr>
                <a:xfrm>
                  <a:off x="7543800" y="5226268"/>
                  <a:ext cx="685800" cy="606835"/>
                </a:xfrm>
                <a:prstGeom prst="rect">
                  <a:avLst/>
                </a:prstGeom>
                <a:noFill/>
              </p:spPr>
              <p:txBody>
                <a:bodyPr wrap="square" rtlCol="0">
                  <a:spAutoFit/>
                </a:bodyPr>
                <a:lstStyle/>
                <a:p>
                  <a:r>
                    <a:rPr lang="en-US" sz="1290" dirty="0">
                      <a:latin typeface="Times New Roman" panose="02020603050405020304" pitchFamily="18" charset="0"/>
                      <a:cs typeface="Times New Roman" panose="02020603050405020304" pitchFamily="18" charset="0"/>
                    </a:rPr>
                    <a:t>Zyla</a:t>
                  </a:r>
                </a:p>
                <a:p>
                  <a:r>
                    <a:rPr lang="en-US" sz="1290" dirty="0">
                      <a:latin typeface="Times New Roman" panose="02020603050405020304" pitchFamily="18" charset="0"/>
                      <a:cs typeface="Times New Roman" panose="02020603050405020304" pitchFamily="18" charset="0"/>
                    </a:rPr>
                    <a:t>CCD</a:t>
                  </a:r>
                </a:p>
              </p:txBody>
            </p:sp>
          </p:grpSp>
          <p:sp>
            <p:nvSpPr>
              <p:cNvPr id="30" name="Rectangle 29"/>
              <p:cNvSpPr/>
              <p:nvPr/>
            </p:nvSpPr>
            <p:spPr>
              <a:xfrm rot="2584420">
                <a:off x="5070014" y="13428040"/>
                <a:ext cx="1129554" cy="282217"/>
              </a:xfrm>
              <a:prstGeom prst="rect">
                <a:avLst/>
              </a:prstGeom>
              <a:solidFill>
                <a:srgbClr val="E1EF5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3984" tIns="26992" rIns="53984" bIns="26992" rtlCol="0" anchor="ctr"/>
              <a:lstStyle/>
              <a:p>
                <a:pPr algn="ctr"/>
                <a:endParaRPr lang="en-US" sz="726">
                  <a:latin typeface="Times New Roman" panose="02020603050405020304" pitchFamily="18" charset="0"/>
                  <a:cs typeface="Times New Roman" panose="02020603050405020304" pitchFamily="18" charset="0"/>
                </a:endParaRPr>
              </a:p>
            </p:txBody>
          </p:sp>
          <p:sp>
            <p:nvSpPr>
              <p:cNvPr id="31" name="Right Arrow 30"/>
              <p:cNvSpPr/>
              <p:nvPr/>
            </p:nvSpPr>
            <p:spPr>
              <a:xfrm rot="18894020">
                <a:off x="2177259" y="14603671"/>
                <a:ext cx="3596576" cy="1255059"/>
              </a:xfrm>
              <a:prstGeom prst="rightArrow">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53984" tIns="26992" rIns="53984" bIns="26992" rtlCol="0" anchor="ctr"/>
              <a:lstStyle/>
              <a:p>
                <a:pPr algn="ctr"/>
                <a:endParaRPr lang="en-US" sz="726">
                  <a:latin typeface="Times New Roman" panose="02020603050405020304" pitchFamily="18" charset="0"/>
                  <a:cs typeface="Times New Roman" panose="02020603050405020304" pitchFamily="18" charset="0"/>
                </a:endParaRPr>
              </a:p>
            </p:txBody>
          </p:sp>
          <p:grpSp>
            <p:nvGrpSpPr>
              <p:cNvPr id="32" name="Group 31"/>
              <p:cNvGrpSpPr/>
              <p:nvPr/>
            </p:nvGrpSpPr>
            <p:grpSpPr>
              <a:xfrm>
                <a:off x="5489043" y="12484286"/>
                <a:ext cx="1604532" cy="725675"/>
                <a:chOff x="3115179" y="8016240"/>
                <a:chExt cx="779344" cy="362838"/>
              </a:xfrm>
            </p:grpSpPr>
            <p:sp>
              <p:nvSpPr>
                <p:cNvPr id="103" name="Rectangle 102"/>
                <p:cNvSpPr/>
                <p:nvPr/>
              </p:nvSpPr>
              <p:spPr>
                <a:xfrm rot="2520671">
                  <a:off x="3163003" y="8016240"/>
                  <a:ext cx="731520" cy="274320"/>
                </a:xfrm>
                <a:prstGeom prst="rect">
                  <a:avLst/>
                </a:prstGeom>
                <a:solidFill>
                  <a:schemeClr val="bg2">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104" name="Rectangle 103"/>
                <p:cNvSpPr/>
                <p:nvPr/>
              </p:nvSpPr>
              <p:spPr>
                <a:xfrm rot="2584420">
                  <a:off x="3115179" y="8237969"/>
                  <a:ext cx="548640" cy="141109"/>
                </a:xfrm>
                <a:prstGeom prst="rect">
                  <a:avLst/>
                </a:prstGeom>
                <a:solidFill>
                  <a:schemeClr val="bg2">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grpSp>
          <p:sp>
            <p:nvSpPr>
              <p:cNvPr id="33" name="TextBox 32"/>
              <p:cNvSpPr txBox="1"/>
              <p:nvPr/>
            </p:nvSpPr>
            <p:spPr>
              <a:xfrm>
                <a:off x="3962400" y="15240000"/>
                <a:ext cx="5610381" cy="1366355"/>
              </a:xfrm>
              <a:prstGeom prst="rect">
                <a:avLst/>
              </a:prstGeom>
              <a:noFill/>
            </p:spPr>
            <p:txBody>
              <a:bodyPr wrap="square" lIns="53984" tIns="26992" rIns="53984" bIns="26992" rtlCol="0">
                <a:spAutoFit/>
              </a:bodyPr>
              <a:lstStyle/>
              <a:p>
                <a:pPr algn="ctr"/>
                <a:r>
                  <a:rPr lang="en-US" sz="1613" dirty="0">
                    <a:latin typeface="Times New Roman" panose="02020603050405020304" pitchFamily="18" charset="0"/>
                    <a:cs typeface="Times New Roman" panose="02020603050405020304" pitchFamily="18" charset="0"/>
                  </a:rPr>
                  <a:t>Adaptor </a:t>
                </a:r>
              </a:p>
              <a:p>
                <a:pPr algn="ctr"/>
                <a:r>
                  <a:rPr lang="en-US" sz="1613" dirty="0">
                    <a:latin typeface="Times New Roman" panose="02020603050405020304" pitchFamily="18" charset="0"/>
                    <a:cs typeface="Times New Roman" panose="02020603050405020304" pitchFamily="18" charset="0"/>
                  </a:rPr>
                  <a:t>8” CF to 4.5” CF</a:t>
                </a:r>
              </a:p>
            </p:txBody>
          </p:sp>
          <p:sp>
            <p:nvSpPr>
              <p:cNvPr id="34" name="TextBox 33"/>
              <p:cNvSpPr txBox="1"/>
              <p:nvPr/>
            </p:nvSpPr>
            <p:spPr>
              <a:xfrm>
                <a:off x="10641173" y="16840200"/>
                <a:ext cx="4827426" cy="1366355"/>
              </a:xfrm>
              <a:prstGeom prst="rect">
                <a:avLst/>
              </a:prstGeom>
              <a:noFill/>
            </p:spPr>
            <p:txBody>
              <a:bodyPr wrap="square" lIns="53984" tIns="26992" rIns="53984" bIns="26992" rtlCol="0">
                <a:spAutoFit/>
              </a:bodyPr>
              <a:lstStyle/>
              <a:p>
                <a:pPr algn="ctr"/>
                <a:r>
                  <a:rPr lang="en-US" sz="1613" dirty="0">
                    <a:latin typeface="Times New Roman" panose="02020603050405020304" pitchFamily="18" charset="0"/>
                    <a:cs typeface="Times New Roman" panose="02020603050405020304" pitchFamily="18" charset="0"/>
                  </a:rPr>
                  <a:t>Adaptor </a:t>
                </a:r>
              </a:p>
              <a:p>
                <a:pPr algn="ctr"/>
                <a:r>
                  <a:rPr lang="en-US" sz="1613" dirty="0">
                    <a:latin typeface="Times New Roman" panose="02020603050405020304" pitchFamily="18" charset="0"/>
                    <a:cs typeface="Times New Roman" panose="02020603050405020304" pitchFamily="18" charset="0"/>
                  </a:rPr>
                  <a:t>8” CF to ISO 100 F</a:t>
                </a:r>
              </a:p>
            </p:txBody>
          </p:sp>
          <p:cxnSp>
            <p:nvCxnSpPr>
              <p:cNvPr id="35" name="Straight Arrow Connector 34"/>
              <p:cNvCxnSpPr/>
              <p:nvPr/>
            </p:nvCxnSpPr>
            <p:spPr>
              <a:xfrm flipH="1">
                <a:off x="10765381" y="2089432"/>
                <a:ext cx="2823883" cy="3108960"/>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902028" y="2699031"/>
                <a:ext cx="2922956" cy="188487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10890786" y="13812520"/>
                <a:ext cx="1904870" cy="302768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114217" y="11500011"/>
                <a:ext cx="4160284" cy="750776"/>
              </a:xfrm>
              <a:prstGeom prst="rect">
                <a:avLst/>
              </a:prstGeom>
              <a:noFill/>
            </p:spPr>
            <p:txBody>
              <a:bodyPr wrap="square" lIns="53984" tIns="26992" rIns="53984" bIns="26992" rtlCol="0">
                <a:spAutoFit/>
              </a:bodyPr>
              <a:lstStyle/>
              <a:p>
                <a:r>
                  <a:rPr lang="en-US" sz="1613" dirty="0">
                    <a:latin typeface="Times New Roman" panose="02020603050405020304" pitchFamily="18" charset="0"/>
                    <a:cs typeface="Times New Roman" panose="02020603050405020304" pitchFamily="18" charset="0"/>
                  </a:rPr>
                  <a:t>Window - 4.5” CF </a:t>
                </a:r>
              </a:p>
            </p:txBody>
          </p:sp>
          <p:cxnSp>
            <p:nvCxnSpPr>
              <p:cNvPr id="39" name="Straight Arrow Connector 38"/>
              <p:cNvCxnSpPr/>
              <p:nvPr/>
            </p:nvCxnSpPr>
            <p:spPr>
              <a:xfrm>
                <a:off x="3802080" y="12314846"/>
                <a:ext cx="1158654" cy="82174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509320" y="16719831"/>
                <a:ext cx="1746571" cy="1366355"/>
              </a:xfrm>
              <a:prstGeom prst="rect">
                <a:avLst/>
              </a:prstGeom>
              <a:noFill/>
            </p:spPr>
            <p:txBody>
              <a:bodyPr wrap="square" lIns="53984" tIns="26992" rIns="53984" bIns="26992" rtlCol="0">
                <a:spAutoFit/>
              </a:bodyPr>
              <a:lstStyle/>
              <a:p>
                <a:r>
                  <a:rPr lang="en-US" sz="1613" dirty="0">
                    <a:latin typeface="Times New Roman" panose="02020603050405020304" pitchFamily="18" charset="0"/>
                    <a:cs typeface="Times New Roman" panose="02020603050405020304" pitchFamily="18" charset="0"/>
                  </a:rPr>
                  <a:t>Laser</a:t>
                </a:r>
              </a:p>
              <a:p>
                <a:r>
                  <a:rPr lang="en-US" sz="1613" dirty="0">
                    <a:latin typeface="Times New Roman" panose="02020603050405020304" pitchFamily="18" charset="0"/>
                    <a:cs typeface="Times New Roman" panose="02020603050405020304" pitchFamily="18" charset="0"/>
                  </a:rPr>
                  <a:t>beam </a:t>
                </a:r>
              </a:p>
            </p:txBody>
          </p:sp>
          <p:grpSp>
            <p:nvGrpSpPr>
              <p:cNvPr id="41" name="Group 40"/>
              <p:cNvGrpSpPr/>
              <p:nvPr/>
            </p:nvGrpSpPr>
            <p:grpSpPr>
              <a:xfrm rot="-5400000">
                <a:off x="6451632" y="13141020"/>
                <a:ext cx="6713108" cy="1957570"/>
                <a:chOff x="1345087" y="8287239"/>
                <a:chExt cx="6713108" cy="1957570"/>
              </a:xfrm>
            </p:grpSpPr>
            <p:sp>
              <p:nvSpPr>
                <p:cNvPr id="93" name="Rectangle 92"/>
                <p:cNvSpPr/>
                <p:nvPr/>
              </p:nvSpPr>
              <p:spPr>
                <a:xfrm rot="5400000">
                  <a:off x="5680512" y="8983092"/>
                  <a:ext cx="1790822" cy="5762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grpSp>
              <p:nvGrpSpPr>
                <p:cNvPr id="94" name="Group 93"/>
                <p:cNvGrpSpPr/>
                <p:nvPr/>
              </p:nvGrpSpPr>
              <p:grpSpPr>
                <a:xfrm>
                  <a:off x="1345087" y="8287239"/>
                  <a:ext cx="6713108" cy="1957570"/>
                  <a:chOff x="1345087" y="8287245"/>
                  <a:chExt cx="6713108" cy="1957570"/>
                </a:xfrm>
              </p:grpSpPr>
              <p:sp>
                <p:nvSpPr>
                  <p:cNvPr id="95" name="Rectangle 94"/>
                  <p:cNvSpPr/>
                  <p:nvPr/>
                </p:nvSpPr>
                <p:spPr>
                  <a:xfrm rot="16200000">
                    <a:off x="6989251" y="8569594"/>
                    <a:ext cx="943693" cy="11941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96" name="TextBox 95"/>
                  <p:cNvSpPr txBox="1"/>
                  <p:nvPr/>
                </p:nvSpPr>
                <p:spPr>
                  <a:xfrm rot="5400000">
                    <a:off x="5300676" y="8617324"/>
                    <a:ext cx="1794824" cy="1460157"/>
                  </a:xfrm>
                  <a:prstGeom prst="rect">
                    <a:avLst/>
                  </a:prstGeom>
                  <a:noFill/>
                </p:spPr>
                <p:txBody>
                  <a:bodyPr wrap="square" rtlCol="0">
                    <a:spAutoFit/>
                  </a:bodyPr>
                  <a:lstStyle/>
                  <a:p>
                    <a:r>
                      <a:rPr lang="en-US" sz="1613" dirty="0">
                        <a:latin typeface="Times New Roman" panose="02020603050405020304" pitchFamily="18" charset="0"/>
                        <a:cs typeface="Times New Roman" panose="02020603050405020304" pitchFamily="18" charset="0"/>
                      </a:rPr>
                      <a:t>8 “ CF</a:t>
                    </a:r>
                  </a:p>
                </p:txBody>
              </p:sp>
              <p:grpSp>
                <p:nvGrpSpPr>
                  <p:cNvPr id="97" name="Group 96"/>
                  <p:cNvGrpSpPr/>
                  <p:nvPr/>
                </p:nvGrpSpPr>
                <p:grpSpPr>
                  <a:xfrm>
                    <a:off x="4960734" y="8375811"/>
                    <a:ext cx="979825" cy="1790822"/>
                    <a:chOff x="1341120" y="4133788"/>
                    <a:chExt cx="475915" cy="895411"/>
                  </a:xfrm>
                </p:grpSpPr>
                <p:sp>
                  <p:nvSpPr>
                    <p:cNvPr id="101" name="Rectangle 100"/>
                    <p:cNvSpPr/>
                    <p:nvPr/>
                  </p:nvSpPr>
                  <p:spPr>
                    <a:xfrm rot="5400000">
                      <a:off x="1112520" y="4481086"/>
                      <a:ext cx="640080" cy="182880"/>
                    </a:xfrm>
                    <a:prstGeom prst="rect">
                      <a:avLst/>
                    </a:prstGeom>
                    <a:solidFill>
                      <a:schemeClr val="bg2">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102" name="Rectangle 101"/>
                    <p:cNvSpPr/>
                    <p:nvPr/>
                  </p:nvSpPr>
                  <p:spPr>
                    <a:xfrm rot="5400000">
                      <a:off x="1229380" y="4441545"/>
                      <a:ext cx="895411" cy="279898"/>
                    </a:xfrm>
                    <a:prstGeom prst="rect">
                      <a:avLst/>
                    </a:prstGeom>
                    <a:solidFill>
                      <a:schemeClr val="bg2">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grpSp>
              <p:grpSp>
                <p:nvGrpSpPr>
                  <p:cNvPr id="98" name="Group 97"/>
                  <p:cNvGrpSpPr/>
                  <p:nvPr/>
                </p:nvGrpSpPr>
                <p:grpSpPr>
                  <a:xfrm>
                    <a:off x="1345087" y="8287245"/>
                    <a:ext cx="3294529" cy="1957568"/>
                    <a:chOff x="9829800" y="5977043"/>
                    <a:chExt cx="1600200" cy="978784"/>
                  </a:xfrm>
                </p:grpSpPr>
                <p:sp>
                  <p:nvSpPr>
                    <p:cNvPr id="99" name="Rounded Rectangle 98" title="Hi Pace 300"/>
                    <p:cNvSpPr/>
                    <p:nvPr/>
                  </p:nvSpPr>
                  <p:spPr>
                    <a:xfrm>
                      <a:off x="9829800" y="5977043"/>
                      <a:ext cx="1600200" cy="97878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100" name="TextBox 99"/>
                    <p:cNvSpPr txBox="1"/>
                    <p:nvPr/>
                  </p:nvSpPr>
                  <p:spPr>
                    <a:xfrm>
                      <a:off x="9906000" y="6232208"/>
                      <a:ext cx="1447800" cy="422288"/>
                    </a:xfrm>
                    <a:prstGeom prst="rect">
                      <a:avLst/>
                    </a:prstGeom>
                    <a:noFill/>
                  </p:spPr>
                  <p:txBody>
                    <a:bodyPr wrap="square" rtlCol="0">
                      <a:spAutoFit/>
                    </a:bodyPr>
                    <a:lstStyle/>
                    <a:p>
                      <a:r>
                        <a:rPr lang="en-US" sz="1613" dirty="0">
                          <a:latin typeface="Times New Roman" panose="02020603050405020304" pitchFamily="18" charset="0"/>
                          <a:cs typeface="Times New Roman" panose="02020603050405020304" pitchFamily="18" charset="0"/>
                        </a:rPr>
                        <a:t>Hipace 300 </a:t>
                      </a:r>
                    </a:p>
                  </p:txBody>
                </p:sp>
              </p:grpSp>
            </p:grpSp>
          </p:grpSp>
          <p:grpSp>
            <p:nvGrpSpPr>
              <p:cNvPr id="42" name="Group 41"/>
              <p:cNvGrpSpPr/>
              <p:nvPr/>
            </p:nvGrpSpPr>
            <p:grpSpPr>
              <a:xfrm>
                <a:off x="14531076" y="5836369"/>
                <a:ext cx="6788271" cy="6017658"/>
                <a:chOff x="1709025" y="598040"/>
                <a:chExt cx="2692880" cy="2437190"/>
              </a:xfrm>
            </p:grpSpPr>
            <p:grpSp>
              <p:nvGrpSpPr>
                <p:cNvPr id="84" name="Group 83"/>
                <p:cNvGrpSpPr/>
                <p:nvPr/>
              </p:nvGrpSpPr>
              <p:grpSpPr>
                <a:xfrm>
                  <a:off x="1937604" y="830949"/>
                  <a:ext cx="2239626" cy="2204281"/>
                  <a:chOff x="1934028" y="824187"/>
                  <a:chExt cx="1801224" cy="1757881"/>
                </a:xfrm>
              </p:grpSpPr>
              <p:sp>
                <p:nvSpPr>
                  <p:cNvPr id="88" name="Oval 87"/>
                  <p:cNvSpPr/>
                  <p:nvPr/>
                </p:nvSpPr>
                <p:spPr>
                  <a:xfrm>
                    <a:off x="2286000" y="1143000"/>
                    <a:ext cx="1097280" cy="109728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89" name="Rectangle 88"/>
                  <p:cNvSpPr/>
                  <p:nvPr/>
                </p:nvSpPr>
                <p:spPr>
                  <a:xfrm>
                    <a:off x="2594389" y="824187"/>
                    <a:ext cx="480502" cy="381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90" name="Rectangle 89"/>
                  <p:cNvSpPr/>
                  <p:nvPr/>
                </p:nvSpPr>
                <p:spPr>
                  <a:xfrm>
                    <a:off x="2630460" y="2201068"/>
                    <a:ext cx="420439" cy="381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91" name="Rectangle 90"/>
                  <p:cNvSpPr/>
                  <p:nvPr/>
                </p:nvSpPr>
                <p:spPr>
                  <a:xfrm rot="16200000">
                    <a:off x="3392352" y="1501140"/>
                    <a:ext cx="304800" cy="381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92" name="Rectangle 91"/>
                  <p:cNvSpPr/>
                  <p:nvPr/>
                </p:nvSpPr>
                <p:spPr>
                  <a:xfrm rot="16200000">
                    <a:off x="1972128" y="1501139"/>
                    <a:ext cx="304800" cy="381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grpSp>
            <p:sp>
              <p:nvSpPr>
                <p:cNvPr id="85" name="Rectangle 84"/>
                <p:cNvSpPr/>
                <p:nvPr/>
              </p:nvSpPr>
              <p:spPr>
                <a:xfrm>
                  <a:off x="2604636" y="598040"/>
                  <a:ext cx="896178" cy="2286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86" name="Rectangle 85"/>
                <p:cNvSpPr/>
                <p:nvPr/>
              </p:nvSpPr>
              <p:spPr>
                <a:xfrm rot="5400000">
                  <a:off x="3924958" y="1804383"/>
                  <a:ext cx="725294" cy="2286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87" name="Rectangle 86"/>
                <p:cNvSpPr/>
                <p:nvPr/>
              </p:nvSpPr>
              <p:spPr>
                <a:xfrm rot="5400000">
                  <a:off x="1460678" y="1846719"/>
                  <a:ext cx="725294" cy="2286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grpSp>
          <p:sp>
            <p:nvSpPr>
              <p:cNvPr id="43" name="TextBox 42"/>
              <p:cNvSpPr txBox="1"/>
              <p:nvPr/>
            </p:nvSpPr>
            <p:spPr>
              <a:xfrm>
                <a:off x="16814798" y="5739592"/>
                <a:ext cx="2667000" cy="828993"/>
              </a:xfrm>
              <a:prstGeom prst="rect">
                <a:avLst/>
              </a:prstGeom>
              <a:noFill/>
            </p:spPr>
            <p:txBody>
              <a:bodyPr wrap="square" rtlCol="0">
                <a:spAutoFit/>
              </a:bodyPr>
              <a:lstStyle/>
              <a:p>
                <a:r>
                  <a:rPr lang="en-US" sz="1572" dirty="0">
                    <a:latin typeface="Times New Roman" panose="02020603050405020304" pitchFamily="18" charset="0"/>
                    <a:cs typeface="Times New Roman" panose="02020603050405020304" pitchFamily="18" charset="0"/>
                  </a:rPr>
                  <a:t>12” flange</a:t>
                </a:r>
              </a:p>
            </p:txBody>
          </p:sp>
          <p:sp>
            <p:nvSpPr>
              <p:cNvPr id="44" name="TextBox 43"/>
              <p:cNvSpPr txBox="1"/>
              <p:nvPr/>
            </p:nvSpPr>
            <p:spPr>
              <a:xfrm>
                <a:off x="16861650" y="11784958"/>
                <a:ext cx="2372836" cy="1460157"/>
              </a:xfrm>
              <a:prstGeom prst="rect">
                <a:avLst/>
              </a:prstGeom>
              <a:noFill/>
            </p:spPr>
            <p:txBody>
              <a:bodyPr wrap="square" rtlCol="0">
                <a:spAutoFit/>
              </a:bodyPr>
              <a:lstStyle/>
              <a:p>
                <a:r>
                  <a:rPr lang="en-US" sz="1613" dirty="0">
                    <a:latin typeface="Times New Roman" panose="02020603050405020304" pitchFamily="18" charset="0"/>
                    <a:cs typeface="Times New Roman" panose="02020603050405020304" pitchFamily="18" charset="0"/>
                  </a:rPr>
                  <a:t>ISO 250 F</a:t>
                </a:r>
              </a:p>
            </p:txBody>
          </p:sp>
          <p:sp>
            <p:nvSpPr>
              <p:cNvPr id="45" name="TextBox 44"/>
              <p:cNvSpPr txBox="1"/>
              <p:nvPr/>
            </p:nvSpPr>
            <p:spPr>
              <a:xfrm rot="5400000">
                <a:off x="13921793" y="9087672"/>
                <a:ext cx="1794823" cy="844576"/>
              </a:xfrm>
              <a:prstGeom prst="rect">
                <a:avLst/>
              </a:prstGeom>
              <a:noFill/>
            </p:spPr>
            <p:txBody>
              <a:bodyPr wrap="square" rtlCol="0">
                <a:spAutoFit/>
              </a:bodyPr>
              <a:lstStyle/>
              <a:p>
                <a:r>
                  <a:rPr lang="en-US" sz="1613" dirty="0">
                    <a:latin typeface="Times New Roman" panose="02020603050405020304" pitchFamily="18" charset="0"/>
                    <a:cs typeface="Times New Roman" panose="02020603050405020304" pitchFamily="18" charset="0"/>
                  </a:rPr>
                  <a:t>8” CF</a:t>
                </a:r>
              </a:p>
            </p:txBody>
          </p:sp>
          <p:sp>
            <p:nvSpPr>
              <p:cNvPr id="46" name="TextBox 45"/>
              <p:cNvSpPr txBox="1"/>
              <p:nvPr/>
            </p:nvSpPr>
            <p:spPr>
              <a:xfrm rot="5400000">
                <a:off x="20058452" y="8830144"/>
                <a:ext cx="1945526" cy="844576"/>
              </a:xfrm>
              <a:prstGeom prst="rect">
                <a:avLst/>
              </a:prstGeom>
              <a:noFill/>
            </p:spPr>
            <p:txBody>
              <a:bodyPr wrap="square" rtlCol="0">
                <a:spAutoFit/>
              </a:bodyPr>
              <a:lstStyle/>
              <a:p>
                <a:r>
                  <a:rPr lang="en-US" sz="1613" dirty="0">
                    <a:latin typeface="Times New Roman" panose="02020603050405020304" pitchFamily="18" charset="0"/>
                    <a:cs typeface="Times New Roman" panose="02020603050405020304" pitchFamily="18" charset="0"/>
                  </a:rPr>
                  <a:t>8 “ CF</a:t>
                </a:r>
              </a:p>
            </p:txBody>
          </p:sp>
          <p:sp>
            <p:nvSpPr>
              <p:cNvPr id="47" name="TextBox 46"/>
              <p:cNvSpPr txBox="1"/>
              <p:nvPr/>
            </p:nvSpPr>
            <p:spPr>
              <a:xfrm>
                <a:off x="16635148" y="8481614"/>
                <a:ext cx="2510117" cy="1212103"/>
              </a:xfrm>
              <a:prstGeom prst="rect">
                <a:avLst/>
              </a:prstGeom>
              <a:noFill/>
            </p:spPr>
            <p:txBody>
              <a:bodyPr wrap="square" lIns="53984" tIns="26992" rIns="53984" bIns="26992" rtlCol="0">
                <a:spAutoFit/>
              </a:bodyPr>
              <a:lstStyle/>
              <a:p>
                <a:pPr algn="ctr"/>
                <a:r>
                  <a:rPr lang="en-US" sz="1411" b="1" dirty="0">
                    <a:latin typeface="Times New Roman" panose="02020603050405020304" pitchFamily="18" charset="0"/>
                    <a:cs typeface="Times New Roman" panose="02020603050405020304" pitchFamily="18" charset="0"/>
                  </a:rPr>
                  <a:t>Second</a:t>
                </a:r>
              </a:p>
              <a:p>
                <a:pPr algn="ctr"/>
                <a:r>
                  <a:rPr lang="en-US" sz="1411" b="1" dirty="0">
                    <a:latin typeface="Times New Roman" panose="02020603050405020304" pitchFamily="18" charset="0"/>
                    <a:cs typeface="Times New Roman" panose="02020603050405020304" pitchFamily="18" charset="0"/>
                  </a:rPr>
                  <a:t>chamber</a:t>
                </a:r>
              </a:p>
            </p:txBody>
          </p:sp>
          <p:grpSp>
            <p:nvGrpSpPr>
              <p:cNvPr id="48" name="Group 47"/>
              <p:cNvGrpSpPr/>
              <p:nvPr/>
            </p:nvGrpSpPr>
            <p:grpSpPr>
              <a:xfrm rot="10800000">
                <a:off x="21590264" y="8201748"/>
                <a:ext cx="979825" cy="1790822"/>
                <a:chOff x="1341120" y="4133788"/>
                <a:chExt cx="475915" cy="895411"/>
              </a:xfrm>
            </p:grpSpPr>
            <p:sp>
              <p:nvSpPr>
                <p:cNvPr id="82" name="Rectangle 81"/>
                <p:cNvSpPr/>
                <p:nvPr/>
              </p:nvSpPr>
              <p:spPr>
                <a:xfrm rot="5400000">
                  <a:off x="1112520" y="4481086"/>
                  <a:ext cx="640080" cy="182880"/>
                </a:xfrm>
                <a:prstGeom prst="rect">
                  <a:avLst/>
                </a:prstGeom>
                <a:solidFill>
                  <a:schemeClr val="bg2">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83" name="Rectangle 82"/>
                <p:cNvSpPr/>
                <p:nvPr/>
              </p:nvSpPr>
              <p:spPr>
                <a:xfrm rot="5400000">
                  <a:off x="1229380" y="4441545"/>
                  <a:ext cx="895411" cy="279898"/>
                </a:xfrm>
                <a:prstGeom prst="rect">
                  <a:avLst/>
                </a:prstGeom>
                <a:solidFill>
                  <a:schemeClr val="bg2">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grpSp>
          <p:sp>
            <p:nvSpPr>
              <p:cNvPr id="49" name="TextBox 48"/>
              <p:cNvSpPr txBox="1"/>
              <p:nvPr/>
            </p:nvSpPr>
            <p:spPr>
              <a:xfrm>
                <a:off x="19431294" y="6318413"/>
                <a:ext cx="5610381" cy="750776"/>
              </a:xfrm>
              <a:prstGeom prst="rect">
                <a:avLst/>
              </a:prstGeom>
              <a:noFill/>
            </p:spPr>
            <p:txBody>
              <a:bodyPr wrap="square" lIns="53984" tIns="26992" rIns="53984" bIns="26992" rtlCol="0">
                <a:spAutoFit/>
              </a:bodyPr>
              <a:lstStyle/>
              <a:p>
                <a:r>
                  <a:rPr lang="en-US" sz="1613" dirty="0">
                    <a:latin typeface="Times New Roman" panose="02020603050405020304" pitchFamily="18" charset="0"/>
                    <a:cs typeface="Times New Roman" panose="02020603050405020304" pitchFamily="18" charset="0"/>
                  </a:rPr>
                  <a:t>Adaptor 8” CF to 4.5” CF</a:t>
                </a:r>
              </a:p>
            </p:txBody>
          </p:sp>
          <p:grpSp>
            <p:nvGrpSpPr>
              <p:cNvPr id="50" name="Group 49"/>
              <p:cNvGrpSpPr/>
              <p:nvPr/>
            </p:nvGrpSpPr>
            <p:grpSpPr>
              <a:xfrm>
                <a:off x="16210495" y="12573000"/>
                <a:ext cx="3901764" cy="4620492"/>
                <a:chOff x="9829800" y="5977043"/>
                <a:chExt cx="1624617" cy="978784"/>
              </a:xfrm>
            </p:grpSpPr>
            <p:sp>
              <p:nvSpPr>
                <p:cNvPr id="80" name="Rounded Rectangle 79" title="Hi Pace 300"/>
                <p:cNvSpPr/>
                <p:nvPr/>
              </p:nvSpPr>
              <p:spPr>
                <a:xfrm>
                  <a:off x="9829800" y="5977043"/>
                  <a:ext cx="1600200" cy="97878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81" name="TextBox 80"/>
                <p:cNvSpPr txBox="1"/>
                <p:nvPr/>
              </p:nvSpPr>
              <p:spPr>
                <a:xfrm>
                  <a:off x="10006617" y="6340571"/>
                  <a:ext cx="1447800" cy="178911"/>
                </a:xfrm>
                <a:prstGeom prst="rect">
                  <a:avLst/>
                </a:prstGeom>
                <a:noFill/>
              </p:spPr>
              <p:txBody>
                <a:bodyPr wrap="square" rtlCol="0">
                  <a:spAutoFit/>
                </a:bodyPr>
                <a:lstStyle/>
                <a:p>
                  <a:r>
                    <a:rPr lang="en-US" sz="1613" dirty="0">
                      <a:latin typeface="Times New Roman" panose="02020603050405020304" pitchFamily="18" charset="0"/>
                      <a:cs typeface="Times New Roman" panose="02020603050405020304" pitchFamily="18" charset="0"/>
                    </a:rPr>
                    <a:t>Hipace 1500 </a:t>
                  </a:r>
                </a:p>
              </p:txBody>
            </p:sp>
          </p:grpSp>
          <p:cxnSp>
            <p:nvCxnSpPr>
              <p:cNvPr id="51" name="Straight Arrow Connector 50"/>
              <p:cNvCxnSpPr/>
              <p:nvPr/>
            </p:nvCxnSpPr>
            <p:spPr>
              <a:xfrm flipV="1">
                <a:off x="13483649" y="10294718"/>
                <a:ext cx="288130" cy="53406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16846555" y="11841556"/>
                <a:ext cx="2259106" cy="56443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3984" tIns="26992" rIns="53984" bIns="26992" rtlCol="0" anchor="ctr"/>
              <a:lstStyle/>
              <a:p>
                <a:pPr algn="ctr"/>
                <a:endParaRPr lang="en-US" sz="726">
                  <a:latin typeface="Times New Roman" panose="02020603050405020304" pitchFamily="18" charset="0"/>
                  <a:cs typeface="Times New Roman" panose="02020603050405020304" pitchFamily="18" charset="0"/>
                </a:endParaRPr>
              </a:p>
            </p:txBody>
          </p:sp>
          <p:cxnSp>
            <p:nvCxnSpPr>
              <p:cNvPr id="53" name="Straight Arrow Connector 52"/>
              <p:cNvCxnSpPr/>
              <p:nvPr/>
            </p:nvCxnSpPr>
            <p:spPr>
              <a:xfrm flipH="1">
                <a:off x="21878393" y="6966232"/>
                <a:ext cx="288133" cy="103095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17073134" y="5438543"/>
                <a:ext cx="627529" cy="3768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53984" tIns="26992" rIns="53984" bIns="26992" rtlCol="0" anchor="ctr"/>
              <a:lstStyle/>
              <a:p>
                <a:pPr algn="ctr"/>
                <a:endParaRPr lang="en-US" sz="726">
                  <a:latin typeface="Times New Roman" panose="02020603050405020304" pitchFamily="18" charset="0"/>
                  <a:cs typeface="Times New Roman" panose="02020603050405020304" pitchFamily="18" charset="0"/>
                </a:endParaRPr>
              </a:p>
            </p:txBody>
          </p:sp>
          <p:sp>
            <p:nvSpPr>
              <p:cNvPr id="55" name="Rectangle 54"/>
              <p:cNvSpPr/>
              <p:nvPr/>
            </p:nvSpPr>
            <p:spPr>
              <a:xfrm>
                <a:off x="18295733" y="5459554"/>
                <a:ext cx="376517" cy="37681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53984" tIns="26992" rIns="53984" bIns="26992" rtlCol="0" anchor="ctr"/>
              <a:lstStyle/>
              <a:p>
                <a:pPr algn="ctr"/>
                <a:endParaRPr lang="en-US" sz="726">
                  <a:latin typeface="Times New Roman" panose="02020603050405020304" pitchFamily="18" charset="0"/>
                  <a:cs typeface="Times New Roman" panose="02020603050405020304" pitchFamily="18" charset="0"/>
                </a:endParaRPr>
              </a:p>
            </p:txBody>
          </p:sp>
          <p:grpSp>
            <p:nvGrpSpPr>
              <p:cNvPr id="56" name="Group 55"/>
              <p:cNvGrpSpPr/>
              <p:nvPr/>
            </p:nvGrpSpPr>
            <p:grpSpPr>
              <a:xfrm rot="10800000">
                <a:off x="12264826" y="5290573"/>
                <a:ext cx="1604532" cy="725675"/>
                <a:chOff x="3115179" y="8016240"/>
                <a:chExt cx="779344" cy="362838"/>
              </a:xfrm>
            </p:grpSpPr>
            <p:sp>
              <p:nvSpPr>
                <p:cNvPr id="78" name="Rectangle 77"/>
                <p:cNvSpPr/>
                <p:nvPr/>
              </p:nvSpPr>
              <p:spPr>
                <a:xfrm rot="2520671">
                  <a:off x="3163003" y="8016240"/>
                  <a:ext cx="731520" cy="274320"/>
                </a:xfrm>
                <a:prstGeom prst="rect">
                  <a:avLst/>
                </a:prstGeom>
                <a:solidFill>
                  <a:schemeClr val="bg2">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79" name="Rectangle 78"/>
                <p:cNvSpPr/>
                <p:nvPr/>
              </p:nvSpPr>
              <p:spPr>
                <a:xfrm rot="2584420">
                  <a:off x="3115179" y="8237969"/>
                  <a:ext cx="548640" cy="141109"/>
                </a:xfrm>
                <a:prstGeom prst="rect">
                  <a:avLst/>
                </a:prstGeom>
                <a:solidFill>
                  <a:schemeClr val="bg2">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grpSp>
          <p:sp>
            <p:nvSpPr>
              <p:cNvPr id="57" name="TextBox 56"/>
              <p:cNvSpPr txBox="1"/>
              <p:nvPr/>
            </p:nvSpPr>
            <p:spPr>
              <a:xfrm>
                <a:off x="16994139" y="3200403"/>
                <a:ext cx="2929922" cy="1366355"/>
              </a:xfrm>
              <a:prstGeom prst="rect">
                <a:avLst/>
              </a:prstGeom>
              <a:noFill/>
            </p:spPr>
            <p:txBody>
              <a:bodyPr wrap="square" lIns="53984" tIns="26992" rIns="53984" bIns="26992" rtlCol="0">
                <a:spAutoFit/>
              </a:bodyPr>
              <a:lstStyle/>
              <a:p>
                <a:pPr algn="ctr"/>
                <a:r>
                  <a:rPr lang="en-US" sz="1613" dirty="0">
                    <a:latin typeface="Times New Roman" panose="02020603050405020304" pitchFamily="18" charset="0"/>
                    <a:cs typeface="Times New Roman" panose="02020603050405020304" pitchFamily="18" charset="0"/>
                  </a:rPr>
                  <a:t>CF 4.5”</a:t>
                </a:r>
              </a:p>
              <a:p>
                <a:pPr algn="ctr"/>
                <a:r>
                  <a:rPr lang="en-US" sz="1613" dirty="0">
                    <a:latin typeface="Times New Roman" panose="02020603050405020304" pitchFamily="18" charset="0"/>
                    <a:cs typeface="Times New Roman" panose="02020603050405020304" pitchFamily="18" charset="0"/>
                  </a:rPr>
                  <a:t> Ion gauge</a:t>
                </a:r>
              </a:p>
            </p:txBody>
          </p:sp>
          <p:sp>
            <p:nvSpPr>
              <p:cNvPr id="58" name="TextBox 57"/>
              <p:cNvSpPr txBox="1"/>
              <p:nvPr/>
            </p:nvSpPr>
            <p:spPr>
              <a:xfrm>
                <a:off x="20519655" y="3687117"/>
                <a:ext cx="6836145" cy="750776"/>
              </a:xfrm>
              <a:prstGeom prst="rect">
                <a:avLst/>
              </a:prstGeom>
              <a:noFill/>
            </p:spPr>
            <p:txBody>
              <a:bodyPr wrap="square" lIns="53984" tIns="26992" rIns="53984" bIns="26992" rtlCol="0">
                <a:spAutoFit/>
              </a:bodyPr>
              <a:lstStyle/>
              <a:p>
                <a:r>
                  <a:rPr lang="en-US" sz="1613" dirty="0">
                    <a:latin typeface="Times New Roman" panose="02020603050405020304" pitchFamily="18" charset="0"/>
                    <a:cs typeface="Times New Roman" panose="02020603050405020304" pitchFamily="18" charset="0"/>
                  </a:rPr>
                  <a:t>Thermocouple Gauge 1.33” CF</a:t>
                </a:r>
              </a:p>
            </p:txBody>
          </p:sp>
          <p:cxnSp>
            <p:nvCxnSpPr>
              <p:cNvPr id="59" name="Straight Arrow Connector 58"/>
              <p:cNvCxnSpPr/>
              <p:nvPr/>
            </p:nvCxnSpPr>
            <p:spPr>
              <a:xfrm flipH="1">
                <a:off x="17386899" y="4583903"/>
                <a:ext cx="908835" cy="65903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18851859" y="4466453"/>
                <a:ext cx="3384623" cy="99310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6598463" y="13672453"/>
                <a:ext cx="139928" cy="167578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nvGrpSpPr>
              <p:cNvPr id="62" name="Group 61"/>
              <p:cNvGrpSpPr/>
              <p:nvPr/>
            </p:nvGrpSpPr>
            <p:grpSpPr>
              <a:xfrm>
                <a:off x="22904826" y="8359415"/>
                <a:ext cx="3640753" cy="1436786"/>
                <a:chOff x="11125200" y="4179705"/>
                <a:chExt cx="1768366" cy="718393"/>
              </a:xfrm>
            </p:grpSpPr>
            <p:sp>
              <p:nvSpPr>
                <p:cNvPr id="76" name="Flowchart: Direct Access Storage 75"/>
                <p:cNvSpPr/>
                <p:nvPr/>
              </p:nvSpPr>
              <p:spPr>
                <a:xfrm rot="10800000">
                  <a:off x="11125200" y="4179705"/>
                  <a:ext cx="1752600" cy="718393"/>
                </a:xfrm>
                <a:prstGeom prst="flowChartMagneticDrum">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77" name="TextBox 76"/>
                <p:cNvSpPr txBox="1"/>
                <p:nvPr/>
              </p:nvSpPr>
              <p:spPr>
                <a:xfrm>
                  <a:off x="11297725" y="4359166"/>
                  <a:ext cx="1595841" cy="422288"/>
                </a:xfrm>
                <a:prstGeom prst="rect">
                  <a:avLst/>
                </a:prstGeom>
                <a:noFill/>
              </p:spPr>
              <p:txBody>
                <a:bodyPr wrap="square" rtlCol="0">
                  <a:spAutoFit/>
                </a:bodyPr>
                <a:lstStyle/>
                <a:p>
                  <a:r>
                    <a:rPr lang="en-US" sz="1613" dirty="0">
                      <a:latin typeface="Times New Roman" panose="02020603050405020304" pitchFamily="18" charset="0"/>
                      <a:cs typeface="Times New Roman" panose="02020603050405020304" pitchFamily="18" charset="0"/>
                    </a:rPr>
                    <a:t>Manipulator</a:t>
                  </a:r>
                </a:p>
              </p:txBody>
            </p:sp>
          </p:grpSp>
          <p:grpSp>
            <p:nvGrpSpPr>
              <p:cNvPr id="63" name="Group 62"/>
              <p:cNvGrpSpPr/>
              <p:nvPr/>
            </p:nvGrpSpPr>
            <p:grpSpPr>
              <a:xfrm rot="18579244">
                <a:off x="12983914" y="3214013"/>
                <a:ext cx="3536730" cy="1479044"/>
                <a:chOff x="11125200" y="4179705"/>
                <a:chExt cx="1768365" cy="718393"/>
              </a:xfrm>
            </p:grpSpPr>
            <p:sp>
              <p:nvSpPr>
                <p:cNvPr id="74" name="Flowchart: Direct Access Storage 73"/>
                <p:cNvSpPr/>
                <p:nvPr/>
              </p:nvSpPr>
              <p:spPr>
                <a:xfrm rot="10800000">
                  <a:off x="11125200" y="4179705"/>
                  <a:ext cx="1752600" cy="718393"/>
                </a:xfrm>
                <a:prstGeom prst="flowChartMagneticDrum">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75" name="TextBox 74"/>
                <p:cNvSpPr txBox="1"/>
                <p:nvPr/>
              </p:nvSpPr>
              <p:spPr>
                <a:xfrm>
                  <a:off x="11297724" y="4354108"/>
                  <a:ext cx="1595841" cy="410223"/>
                </a:xfrm>
                <a:prstGeom prst="rect">
                  <a:avLst/>
                </a:prstGeom>
                <a:noFill/>
              </p:spPr>
              <p:txBody>
                <a:bodyPr wrap="square" rtlCol="0">
                  <a:spAutoFit/>
                </a:bodyPr>
                <a:lstStyle/>
                <a:p>
                  <a:r>
                    <a:rPr lang="en-US" sz="1613" dirty="0">
                      <a:latin typeface="Times New Roman" panose="02020603050405020304" pitchFamily="18" charset="0"/>
                      <a:cs typeface="Times New Roman" panose="02020603050405020304" pitchFamily="18" charset="0"/>
                    </a:rPr>
                    <a:t>Manipulator</a:t>
                  </a:r>
                </a:p>
              </p:txBody>
            </p:sp>
          </p:grpSp>
          <p:grpSp>
            <p:nvGrpSpPr>
              <p:cNvPr id="64" name="Group 63"/>
              <p:cNvGrpSpPr/>
              <p:nvPr/>
            </p:nvGrpSpPr>
            <p:grpSpPr>
              <a:xfrm rot="5400000">
                <a:off x="5323310" y="8102267"/>
                <a:ext cx="2652584" cy="2893294"/>
                <a:chOff x="8772683" y="10775468"/>
                <a:chExt cx="2652584" cy="2893294"/>
              </a:xfrm>
            </p:grpSpPr>
            <p:sp>
              <p:nvSpPr>
                <p:cNvPr id="68" name="Rectangle 67"/>
                <p:cNvSpPr/>
                <p:nvPr/>
              </p:nvSpPr>
              <p:spPr>
                <a:xfrm>
                  <a:off x="8772683" y="11955084"/>
                  <a:ext cx="1828337" cy="56443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grpSp>
              <p:nvGrpSpPr>
                <p:cNvPr id="69" name="Group 68"/>
                <p:cNvGrpSpPr/>
                <p:nvPr/>
              </p:nvGrpSpPr>
              <p:grpSpPr>
                <a:xfrm>
                  <a:off x="8780164" y="10775468"/>
                  <a:ext cx="2645103" cy="2893294"/>
                  <a:chOff x="8780164" y="10775468"/>
                  <a:chExt cx="2645103" cy="2893294"/>
                </a:xfrm>
              </p:grpSpPr>
              <p:sp>
                <p:nvSpPr>
                  <p:cNvPr id="70" name="Rectangle 69"/>
                  <p:cNvSpPr/>
                  <p:nvPr/>
                </p:nvSpPr>
                <p:spPr>
                  <a:xfrm>
                    <a:off x="9209171" y="10775468"/>
                    <a:ext cx="955355" cy="117961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6">
                      <a:latin typeface="Times New Roman" panose="02020603050405020304" pitchFamily="18" charset="0"/>
                      <a:cs typeface="Times New Roman" panose="02020603050405020304" pitchFamily="18" charset="0"/>
                    </a:endParaRPr>
                  </a:p>
                </p:txBody>
              </p:sp>
              <p:sp>
                <p:nvSpPr>
                  <p:cNvPr id="71" name="TextBox 70"/>
                  <p:cNvSpPr txBox="1"/>
                  <p:nvPr/>
                </p:nvSpPr>
                <p:spPr>
                  <a:xfrm>
                    <a:off x="9052431" y="11857168"/>
                    <a:ext cx="2372836" cy="844576"/>
                  </a:xfrm>
                  <a:prstGeom prst="rect">
                    <a:avLst/>
                  </a:prstGeom>
                  <a:noFill/>
                </p:spPr>
                <p:txBody>
                  <a:bodyPr wrap="square" rtlCol="0">
                    <a:spAutoFit/>
                  </a:bodyPr>
                  <a:lstStyle/>
                  <a:p>
                    <a:r>
                      <a:rPr lang="en-US" sz="1613" dirty="0">
                        <a:latin typeface="Times New Roman" panose="02020603050405020304" pitchFamily="18" charset="0"/>
                        <a:cs typeface="Times New Roman" panose="02020603050405020304" pitchFamily="18" charset="0"/>
                      </a:rPr>
                      <a:t>8” CF</a:t>
                    </a:r>
                  </a:p>
                </p:txBody>
              </p:sp>
              <p:sp>
                <p:nvSpPr>
                  <p:cNvPr id="72" name="Rectangle 71"/>
                  <p:cNvSpPr/>
                  <p:nvPr/>
                </p:nvSpPr>
                <p:spPr>
                  <a:xfrm>
                    <a:off x="8780164" y="12715217"/>
                    <a:ext cx="1828336" cy="564436"/>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3984" tIns="26992" rIns="53984" bIns="26992" rtlCol="0" anchor="ctr"/>
                  <a:lstStyle/>
                  <a:p>
                    <a:pPr algn="ctr"/>
                    <a:endParaRPr lang="en-US" sz="726">
                      <a:latin typeface="Times New Roman" panose="02020603050405020304" pitchFamily="18" charset="0"/>
                      <a:cs typeface="Times New Roman" panose="02020603050405020304" pitchFamily="18" charset="0"/>
                    </a:endParaRPr>
                  </a:p>
                </p:txBody>
              </p:sp>
              <p:sp>
                <p:nvSpPr>
                  <p:cNvPr id="73" name="Rectangle 72"/>
                  <p:cNvSpPr/>
                  <p:nvPr/>
                </p:nvSpPr>
                <p:spPr>
                  <a:xfrm>
                    <a:off x="9358773" y="13291947"/>
                    <a:ext cx="627529" cy="3768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53984" tIns="26992" rIns="53984" bIns="26992" rtlCol="0" anchor="ctr"/>
                  <a:lstStyle/>
                  <a:p>
                    <a:pPr algn="ctr"/>
                    <a:endParaRPr lang="en-US" sz="726">
                      <a:latin typeface="Times New Roman" panose="02020603050405020304" pitchFamily="18" charset="0"/>
                      <a:cs typeface="Times New Roman" panose="02020603050405020304" pitchFamily="18" charset="0"/>
                    </a:endParaRPr>
                  </a:p>
                </p:txBody>
              </p:sp>
            </p:grpSp>
          </p:grpSp>
          <p:sp>
            <p:nvSpPr>
              <p:cNvPr id="65" name="TextBox 64"/>
              <p:cNvSpPr txBox="1"/>
              <p:nvPr/>
            </p:nvSpPr>
            <p:spPr>
              <a:xfrm>
                <a:off x="2632678" y="8458805"/>
                <a:ext cx="2929922" cy="1366355"/>
              </a:xfrm>
              <a:prstGeom prst="rect">
                <a:avLst/>
              </a:prstGeom>
              <a:noFill/>
            </p:spPr>
            <p:txBody>
              <a:bodyPr wrap="square" lIns="53984" tIns="26992" rIns="53984" bIns="26992" rtlCol="0">
                <a:spAutoFit/>
              </a:bodyPr>
              <a:lstStyle/>
              <a:p>
                <a:pPr algn="ctr"/>
                <a:r>
                  <a:rPr lang="en-US" sz="1613" dirty="0">
                    <a:latin typeface="Times New Roman" panose="02020603050405020304" pitchFamily="18" charset="0"/>
                    <a:cs typeface="Times New Roman" panose="02020603050405020304" pitchFamily="18" charset="0"/>
                  </a:rPr>
                  <a:t>CF 4.5”</a:t>
                </a:r>
              </a:p>
              <a:p>
                <a:pPr algn="ctr"/>
                <a:r>
                  <a:rPr lang="en-US" sz="1613" dirty="0">
                    <a:latin typeface="Times New Roman" panose="02020603050405020304" pitchFamily="18" charset="0"/>
                    <a:cs typeface="Times New Roman" panose="02020603050405020304" pitchFamily="18" charset="0"/>
                  </a:rPr>
                  <a:t> Ion gauge</a:t>
                </a:r>
              </a:p>
            </p:txBody>
          </p:sp>
          <p:sp>
            <p:nvSpPr>
              <p:cNvPr id="66" name="TextBox 65"/>
              <p:cNvSpPr txBox="1"/>
              <p:nvPr/>
            </p:nvSpPr>
            <p:spPr>
              <a:xfrm>
                <a:off x="1066800" y="5486399"/>
                <a:ext cx="5610381" cy="1366355"/>
              </a:xfrm>
              <a:prstGeom prst="rect">
                <a:avLst/>
              </a:prstGeom>
              <a:noFill/>
            </p:spPr>
            <p:txBody>
              <a:bodyPr wrap="square" lIns="53984" tIns="26992" rIns="53984" bIns="26992" rtlCol="0">
                <a:spAutoFit/>
              </a:bodyPr>
              <a:lstStyle/>
              <a:p>
                <a:pPr algn="ctr"/>
                <a:r>
                  <a:rPr lang="en-US" sz="1613" dirty="0">
                    <a:latin typeface="Times New Roman" panose="02020603050405020304" pitchFamily="18" charset="0"/>
                    <a:cs typeface="Times New Roman" panose="02020603050405020304" pitchFamily="18" charset="0"/>
                  </a:rPr>
                  <a:t>Adaptor </a:t>
                </a:r>
              </a:p>
              <a:p>
                <a:pPr algn="ctr"/>
                <a:r>
                  <a:rPr lang="en-US" sz="1613" dirty="0">
                    <a:latin typeface="Times New Roman" panose="02020603050405020304" pitchFamily="18" charset="0"/>
                    <a:cs typeface="Times New Roman" panose="02020603050405020304" pitchFamily="18" charset="0"/>
                  </a:rPr>
                  <a:t>8” CF to 4.5” CF</a:t>
                </a:r>
              </a:p>
            </p:txBody>
          </p:sp>
          <p:cxnSp>
            <p:nvCxnSpPr>
              <p:cNvPr id="67" name="Straight Arrow Connector 66"/>
              <p:cNvCxnSpPr/>
              <p:nvPr/>
            </p:nvCxnSpPr>
            <p:spPr>
              <a:xfrm>
                <a:off x="3624542" y="6879019"/>
                <a:ext cx="1920352" cy="117724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9011192" y="2188955"/>
              <a:ext cx="2080141" cy="750776"/>
            </a:xfrm>
            <a:prstGeom prst="rect">
              <a:avLst/>
            </a:prstGeom>
            <a:noFill/>
          </p:spPr>
          <p:txBody>
            <a:bodyPr wrap="square" lIns="53984" tIns="26992" rIns="53984" bIns="26992" rtlCol="0">
              <a:spAutoFit/>
            </a:bodyPr>
            <a:lstStyle/>
            <a:p>
              <a:r>
                <a:rPr lang="en-US" sz="1613" i="1" dirty="0">
                  <a:solidFill>
                    <a:srgbClr val="FF0000"/>
                  </a:solidFill>
                  <a:latin typeface="Times New Roman" panose="02020603050405020304" pitchFamily="18" charset="0"/>
                  <a:cs typeface="Times New Roman" panose="02020603050405020304" pitchFamily="18" charset="0"/>
                </a:rPr>
                <a:t>(top)</a:t>
              </a:r>
            </a:p>
          </p:txBody>
        </p:sp>
        <p:sp>
          <p:nvSpPr>
            <p:cNvPr id="7" name="TextBox 6"/>
            <p:cNvSpPr txBox="1"/>
            <p:nvPr/>
          </p:nvSpPr>
          <p:spPr>
            <a:xfrm>
              <a:off x="8765660" y="17407467"/>
              <a:ext cx="2080141" cy="750776"/>
            </a:xfrm>
            <a:prstGeom prst="rect">
              <a:avLst/>
            </a:prstGeom>
            <a:noFill/>
          </p:spPr>
          <p:txBody>
            <a:bodyPr wrap="square" lIns="53984" tIns="26992" rIns="53984" bIns="26992" rtlCol="0">
              <a:spAutoFit/>
            </a:bodyPr>
            <a:lstStyle/>
            <a:p>
              <a:r>
                <a:rPr lang="en-US" sz="1613" i="1" dirty="0">
                  <a:solidFill>
                    <a:srgbClr val="FF0000"/>
                  </a:solidFill>
                  <a:latin typeface="Times New Roman" panose="02020603050405020304" pitchFamily="18" charset="0"/>
                  <a:cs typeface="Times New Roman" panose="02020603050405020304" pitchFamily="18" charset="0"/>
                </a:rPr>
                <a:t>(bottom)</a:t>
              </a:r>
            </a:p>
          </p:txBody>
        </p:sp>
      </p:grpSp>
    </p:spTree>
    <p:extLst>
      <p:ext uri="{BB962C8B-B14F-4D97-AF65-F5344CB8AC3E}">
        <p14:creationId xmlns:p14="http://schemas.microsoft.com/office/powerpoint/2010/main" val="38973581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8" descr="E:\muri 2015 report\vmi\whole system im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8848" y="5125"/>
            <a:ext cx="9450888" cy="685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323849" y="2924259"/>
            <a:ext cx="1301958" cy="754694"/>
          </a:xfrm>
          <a:prstGeom prst="rect">
            <a:avLst/>
          </a:prstGeom>
          <a:noFill/>
        </p:spPr>
        <p:txBody>
          <a:bodyPr wrap="none" rtlCol="0">
            <a:spAutoFit/>
          </a:bodyPr>
          <a:lstStyle/>
          <a:p>
            <a:pPr algn="ctr"/>
            <a:r>
              <a:rPr lang="en-US" sz="2152" b="1" dirty="0">
                <a:latin typeface="Times New Roman" panose="02020603050405020304" pitchFamily="18" charset="0"/>
                <a:cs typeface="Times New Roman" panose="02020603050405020304" pitchFamily="18" charset="0"/>
              </a:rPr>
              <a:t>Second </a:t>
            </a:r>
          </a:p>
          <a:p>
            <a:pPr algn="ctr"/>
            <a:r>
              <a:rPr lang="en-US" sz="2152" b="1" dirty="0">
                <a:latin typeface="Times New Roman" panose="02020603050405020304" pitchFamily="18" charset="0"/>
                <a:cs typeface="Times New Roman" panose="02020603050405020304" pitchFamily="18" charset="0"/>
              </a:rPr>
              <a:t>Chamber</a:t>
            </a:r>
          </a:p>
        </p:txBody>
      </p:sp>
      <p:sp>
        <p:nvSpPr>
          <p:cNvPr id="7" name="TextBox 6"/>
          <p:cNvSpPr txBox="1"/>
          <p:nvPr/>
        </p:nvSpPr>
        <p:spPr>
          <a:xfrm>
            <a:off x="7446245" y="2543428"/>
            <a:ext cx="1301958" cy="754694"/>
          </a:xfrm>
          <a:prstGeom prst="rect">
            <a:avLst/>
          </a:prstGeom>
          <a:noFill/>
        </p:spPr>
        <p:txBody>
          <a:bodyPr wrap="none" rtlCol="0">
            <a:spAutoFit/>
          </a:bodyPr>
          <a:lstStyle/>
          <a:p>
            <a:pPr algn="ctr"/>
            <a:r>
              <a:rPr lang="en-US" sz="2152" b="1" dirty="0">
                <a:latin typeface="Times New Roman" panose="02020603050405020304" pitchFamily="18" charset="0"/>
                <a:cs typeface="Times New Roman" panose="02020603050405020304" pitchFamily="18" charset="0"/>
              </a:rPr>
              <a:t>Main </a:t>
            </a:r>
          </a:p>
          <a:p>
            <a:pPr algn="ctr"/>
            <a:r>
              <a:rPr lang="en-US" sz="2152" b="1" dirty="0">
                <a:latin typeface="Times New Roman" panose="02020603050405020304" pitchFamily="18" charset="0"/>
                <a:cs typeface="Times New Roman" panose="02020603050405020304" pitchFamily="18" charset="0"/>
              </a:rPr>
              <a:t>Chamber</a:t>
            </a:r>
          </a:p>
        </p:txBody>
      </p:sp>
      <p:sp>
        <p:nvSpPr>
          <p:cNvPr id="8" name="TextBox 7"/>
          <p:cNvSpPr txBox="1"/>
          <p:nvPr/>
        </p:nvSpPr>
        <p:spPr>
          <a:xfrm>
            <a:off x="1719662" y="2855935"/>
            <a:ext cx="1686679" cy="754694"/>
          </a:xfrm>
          <a:prstGeom prst="rect">
            <a:avLst/>
          </a:prstGeom>
          <a:noFill/>
        </p:spPr>
        <p:txBody>
          <a:bodyPr wrap="none" rtlCol="0">
            <a:spAutoFit/>
          </a:bodyPr>
          <a:lstStyle/>
          <a:p>
            <a:pPr algn="ctr"/>
            <a:r>
              <a:rPr lang="en-US" sz="2152" b="1" dirty="0">
                <a:latin typeface="Times New Roman" panose="02020603050405020304" pitchFamily="18" charset="0"/>
                <a:cs typeface="Times New Roman" panose="02020603050405020304" pitchFamily="18" charset="0"/>
              </a:rPr>
              <a:t>Gas </a:t>
            </a:r>
          </a:p>
          <a:p>
            <a:pPr algn="ctr"/>
            <a:r>
              <a:rPr lang="en-US" sz="2152" b="1" dirty="0">
                <a:latin typeface="Times New Roman" panose="02020603050405020304" pitchFamily="18" charset="0"/>
                <a:cs typeface="Times New Roman" panose="02020603050405020304" pitchFamily="18" charset="0"/>
              </a:rPr>
              <a:t>Manipulator</a:t>
            </a:r>
          </a:p>
        </p:txBody>
      </p:sp>
      <p:sp>
        <p:nvSpPr>
          <p:cNvPr id="9" name="TextBox 8"/>
          <p:cNvSpPr txBox="1"/>
          <p:nvPr/>
        </p:nvSpPr>
        <p:spPr>
          <a:xfrm>
            <a:off x="8103510" y="4041203"/>
            <a:ext cx="1686679" cy="754694"/>
          </a:xfrm>
          <a:prstGeom prst="rect">
            <a:avLst/>
          </a:prstGeom>
          <a:noFill/>
        </p:spPr>
        <p:txBody>
          <a:bodyPr wrap="none" rtlCol="0">
            <a:spAutoFit/>
          </a:bodyPr>
          <a:lstStyle/>
          <a:p>
            <a:pPr algn="ctr"/>
            <a:r>
              <a:rPr lang="en-US" sz="2152" b="1" dirty="0">
                <a:latin typeface="Times New Roman" panose="02020603050405020304" pitchFamily="18" charset="0"/>
                <a:cs typeface="Times New Roman" panose="02020603050405020304" pitchFamily="18" charset="0"/>
              </a:rPr>
              <a:t>Mirror </a:t>
            </a:r>
          </a:p>
          <a:p>
            <a:pPr algn="ctr"/>
            <a:r>
              <a:rPr lang="en-US" sz="2152" b="1" dirty="0">
                <a:latin typeface="Times New Roman" panose="02020603050405020304" pitchFamily="18" charset="0"/>
                <a:cs typeface="Times New Roman" panose="02020603050405020304" pitchFamily="18" charset="0"/>
              </a:rPr>
              <a:t>Manipulator</a:t>
            </a:r>
          </a:p>
        </p:txBody>
      </p:sp>
      <p:sp>
        <p:nvSpPr>
          <p:cNvPr id="10" name="TextBox 9"/>
          <p:cNvSpPr txBox="1"/>
          <p:nvPr/>
        </p:nvSpPr>
        <p:spPr>
          <a:xfrm rot="16200000">
            <a:off x="6226845" y="3136382"/>
            <a:ext cx="832600" cy="423514"/>
          </a:xfrm>
          <a:prstGeom prst="rect">
            <a:avLst/>
          </a:prstGeom>
          <a:noFill/>
        </p:spPr>
        <p:txBody>
          <a:bodyPr wrap="none" rtlCol="0">
            <a:spAutoFit/>
          </a:bodyPr>
          <a:lstStyle/>
          <a:p>
            <a:pPr algn="ctr"/>
            <a:r>
              <a:rPr lang="en-US" sz="2152" b="1" dirty="0">
                <a:latin typeface="Times New Roman" panose="02020603050405020304" pitchFamily="18" charset="0"/>
                <a:cs typeface="Times New Roman" panose="02020603050405020304" pitchFamily="18" charset="0"/>
              </a:rPr>
              <a:t>Valve</a:t>
            </a:r>
          </a:p>
        </p:txBody>
      </p:sp>
      <p:sp>
        <p:nvSpPr>
          <p:cNvPr id="11" name="TextBox 10"/>
          <p:cNvSpPr txBox="1"/>
          <p:nvPr/>
        </p:nvSpPr>
        <p:spPr>
          <a:xfrm>
            <a:off x="7258637" y="5297442"/>
            <a:ext cx="1080744" cy="754694"/>
          </a:xfrm>
          <a:prstGeom prst="rect">
            <a:avLst/>
          </a:prstGeom>
          <a:noFill/>
        </p:spPr>
        <p:txBody>
          <a:bodyPr wrap="none" rtlCol="0">
            <a:spAutoFit/>
          </a:bodyPr>
          <a:lstStyle/>
          <a:p>
            <a:pPr algn="ctr"/>
            <a:r>
              <a:rPr lang="en-US" sz="2152" b="1" dirty="0" err="1">
                <a:latin typeface="Times New Roman" panose="02020603050405020304" pitchFamily="18" charset="0"/>
                <a:cs typeface="Times New Roman" panose="02020603050405020304" pitchFamily="18" charset="0"/>
              </a:rPr>
              <a:t>Hipace</a:t>
            </a:r>
            <a:r>
              <a:rPr lang="en-US" sz="2152" b="1" dirty="0">
                <a:latin typeface="Times New Roman" panose="02020603050405020304" pitchFamily="18" charset="0"/>
                <a:cs typeface="Times New Roman" panose="02020603050405020304" pitchFamily="18" charset="0"/>
              </a:rPr>
              <a:t> </a:t>
            </a:r>
          </a:p>
          <a:p>
            <a:pPr algn="ctr"/>
            <a:r>
              <a:rPr lang="en-US" sz="2152" b="1" dirty="0">
                <a:latin typeface="Times New Roman" panose="02020603050405020304" pitchFamily="18" charset="0"/>
                <a:cs typeface="Times New Roman" panose="02020603050405020304" pitchFamily="18" charset="0"/>
              </a:rPr>
              <a:t>300</a:t>
            </a:r>
          </a:p>
        </p:txBody>
      </p:sp>
      <p:sp>
        <p:nvSpPr>
          <p:cNvPr id="13" name="TextBox 12"/>
          <p:cNvSpPr txBox="1"/>
          <p:nvPr/>
        </p:nvSpPr>
        <p:spPr>
          <a:xfrm>
            <a:off x="4124274" y="4206781"/>
            <a:ext cx="1701107" cy="423514"/>
          </a:xfrm>
          <a:prstGeom prst="rect">
            <a:avLst/>
          </a:prstGeom>
          <a:noFill/>
        </p:spPr>
        <p:txBody>
          <a:bodyPr wrap="none" rtlCol="0">
            <a:spAutoFit/>
          </a:bodyPr>
          <a:lstStyle/>
          <a:p>
            <a:pPr algn="ctr"/>
            <a:r>
              <a:rPr lang="en-US" sz="2152" b="1" dirty="0" err="1">
                <a:latin typeface="Times New Roman" panose="02020603050405020304" pitchFamily="18" charset="0"/>
                <a:cs typeface="Times New Roman" panose="02020603050405020304" pitchFamily="18" charset="0"/>
              </a:rPr>
              <a:t>Hipace</a:t>
            </a:r>
            <a:r>
              <a:rPr lang="en-US" sz="2152" b="1" dirty="0">
                <a:latin typeface="Times New Roman" panose="02020603050405020304" pitchFamily="18" charset="0"/>
                <a:cs typeface="Times New Roman" panose="02020603050405020304" pitchFamily="18" charset="0"/>
              </a:rPr>
              <a:t> 1500 </a:t>
            </a:r>
          </a:p>
        </p:txBody>
      </p:sp>
    </p:spTree>
    <p:extLst>
      <p:ext uri="{BB962C8B-B14F-4D97-AF65-F5344CB8AC3E}">
        <p14:creationId xmlns:p14="http://schemas.microsoft.com/office/powerpoint/2010/main" val="3322448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ntensity-resolved measurement of above-threshold ionization of | Phys.  Rev. A">
            <a:extLst>
              <a:ext uri="{FF2B5EF4-FFF2-40B4-BE49-F238E27FC236}">
                <a16:creationId xmlns:a16="http://schemas.microsoft.com/office/drawing/2014/main" id="{A514E78D-67DF-912D-087B-2C5B7C5B7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0127" y="2011680"/>
            <a:ext cx="6778703" cy="4156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ulti-photon above threshold ionization ...">
            <a:extLst>
              <a:ext uri="{FF2B5EF4-FFF2-40B4-BE49-F238E27FC236}">
                <a16:creationId xmlns:a16="http://schemas.microsoft.com/office/drawing/2014/main" id="{DDE4FC94-3995-0937-8064-8F16D99CF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30" y="2407920"/>
            <a:ext cx="3424472" cy="2499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flipH="1">
            <a:off x="4214674" y="293153"/>
            <a:ext cx="4067451" cy="646331"/>
          </a:xfrm>
          <a:prstGeom prst="rect">
            <a:avLst/>
          </a:prstGeom>
          <a:noFill/>
        </p:spPr>
        <p:txBody>
          <a:bodyPr wrap="square" rtlCol="0">
            <a:spAutoFit/>
          </a:bodyPr>
          <a:lstStyle/>
          <a:p>
            <a:pPr algn="ctr"/>
            <a:r>
              <a:rPr lang="en-US" b="1" dirty="0" smtClean="0">
                <a:solidFill>
                  <a:srgbClr val="0000FF"/>
                </a:solidFill>
              </a:rPr>
              <a:t>Above Threshold Ionization  ATI</a:t>
            </a:r>
          </a:p>
          <a:p>
            <a:pPr algn="ctr"/>
            <a:r>
              <a:rPr lang="en-US" b="1" dirty="0" smtClean="0">
                <a:solidFill>
                  <a:srgbClr val="0000FF"/>
                </a:solidFill>
              </a:rPr>
              <a:t>as seen by the VMI</a:t>
            </a:r>
            <a:endParaRPr lang="en-US" b="1" dirty="0">
              <a:solidFill>
                <a:srgbClr val="0000FF"/>
              </a:solidFill>
            </a:endParaRPr>
          </a:p>
        </p:txBody>
      </p:sp>
    </p:spTree>
    <p:extLst>
      <p:ext uri="{BB962C8B-B14F-4D97-AF65-F5344CB8AC3E}">
        <p14:creationId xmlns:p14="http://schemas.microsoft.com/office/powerpoint/2010/main" val="1819748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y23Ar400momentumCal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209801"/>
            <a:ext cx="3962400"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3352800" y="1600200"/>
            <a:ext cx="150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ea typeface="MS PGothic" panose="020B0600070205080204" pitchFamily="34" charset="-128"/>
              </a:rPr>
              <a:t>Ar 400 nm</a:t>
            </a:r>
          </a:p>
        </p:txBody>
      </p:sp>
      <p:pic>
        <p:nvPicPr>
          <p:cNvPr id="30724" name="Picture 4" descr="May23Ar800momentumCal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2241550"/>
            <a:ext cx="396240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5"/>
          <p:cNvSpPr txBox="1">
            <a:spLocks noChangeArrowheads="1"/>
          </p:cNvSpPr>
          <p:nvPr/>
        </p:nvSpPr>
        <p:spPr bwMode="auto">
          <a:xfrm>
            <a:off x="7620000" y="1600200"/>
            <a:ext cx="150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ea typeface="MS PGothic" panose="020B0600070205080204" pitchFamily="34" charset="-128"/>
              </a:rPr>
              <a:t>Ar 800 nm</a:t>
            </a:r>
          </a:p>
        </p:txBody>
      </p:sp>
      <p:sp>
        <p:nvSpPr>
          <p:cNvPr id="30726" name="Text Box 6"/>
          <p:cNvSpPr txBox="1">
            <a:spLocks noChangeArrowheads="1"/>
          </p:cNvSpPr>
          <p:nvPr/>
        </p:nvSpPr>
        <p:spPr bwMode="auto">
          <a:xfrm>
            <a:off x="3108326" y="917893"/>
            <a:ext cx="17065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ea typeface="MS PGothic" panose="020B0600070205080204" pitchFamily="34" charset="-128"/>
                <a:cs typeface="Times New Roman" panose="02020603050405020304" pitchFamily="18" charset="0"/>
              </a:rPr>
              <a:t>Multiphoton</a:t>
            </a:r>
          </a:p>
        </p:txBody>
      </p:sp>
      <p:sp>
        <p:nvSpPr>
          <p:cNvPr id="30727" name="Text Box 7"/>
          <p:cNvSpPr txBox="1">
            <a:spLocks noChangeArrowheads="1"/>
          </p:cNvSpPr>
          <p:nvPr/>
        </p:nvSpPr>
        <p:spPr bwMode="auto">
          <a:xfrm>
            <a:off x="7613650" y="989331"/>
            <a:ext cx="903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Tunnel</a:t>
            </a:r>
          </a:p>
        </p:txBody>
      </p:sp>
      <p:sp>
        <p:nvSpPr>
          <p:cNvPr id="8" name="TextBox 7"/>
          <p:cNvSpPr txBox="1"/>
          <p:nvPr/>
        </p:nvSpPr>
        <p:spPr>
          <a:xfrm flipH="1">
            <a:off x="4162149" y="364273"/>
            <a:ext cx="4067451" cy="646331"/>
          </a:xfrm>
          <a:prstGeom prst="rect">
            <a:avLst/>
          </a:prstGeom>
          <a:noFill/>
        </p:spPr>
        <p:txBody>
          <a:bodyPr wrap="square" rtlCol="0">
            <a:spAutoFit/>
          </a:bodyPr>
          <a:lstStyle/>
          <a:p>
            <a:pPr algn="ctr"/>
            <a:r>
              <a:rPr lang="en-US" b="1" dirty="0" smtClean="0">
                <a:solidFill>
                  <a:srgbClr val="0000FF"/>
                </a:solidFill>
              </a:rPr>
              <a:t>ATI versus Tunnel Ionization  as seen by the VMI</a:t>
            </a:r>
            <a:endParaRPr lang="en-US" b="1" dirty="0">
              <a:solidFill>
                <a:srgbClr val="0000FF"/>
              </a:solidFill>
            </a:endParaRPr>
          </a:p>
        </p:txBody>
      </p:sp>
    </p:spTree>
    <p:extLst>
      <p:ext uri="{BB962C8B-B14F-4D97-AF65-F5344CB8AC3E}">
        <p14:creationId xmlns:p14="http://schemas.microsoft.com/office/powerpoint/2010/main" val="2006094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rot="16200000">
            <a:off x="6554967" y="2119938"/>
            <a:ext cx="2595508" cy="0"/>
          </a:xfrm>
          <a:prstGeom prst="line">
            <a:avLst/>
          </a:prstGeom>
          <a:ln>
            <a:tailEnd type="stealth" w="lg" len="lg"/>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7393243" y="1071934"/>
            <a:ext cx="340242" cy="898452"/>
          </a:xfrm>
          <a:custGeom>
            <a:avLst/>
            <a:gdLst>
              <a:gd name="connsiteX0" fmla="*/ 0 w 340242"/>
              <a:gd name="connsiteY0" fmla="*/ 0 h 898452"/>
              <a:gd name="connsiteX1" fmla="*/ 31898 w 340242"/>
              <a:gd name="connsiteY1" fmla="*/ 58480 h 898452"/>
              <a:gd name="connsiteX2" fmla="*/ 122274 w 340242"/>
              <a:gd name="connsiteY2" fmla="*/ 223284 h 898452"/>
              <a:gd name="connsiteX3" fmla="*/ 217967 w 340242"/>
              <a:gd name="connsiteY3" fmla="*/ 435935 h 898452"/>
              <a:gd name="connsiteX4" fmla="*/ 292395 w 340242"/>
              <a:gd name="connsiteY4" fmla="*/ 664535 h 898452"/>
              <a:gd name="connsiteX5" fmla="*/ 329609 w 340242"/>
              <a:gd name="connsiteY5" fmla="*/ 829340 h 898452"/>
              <a:gd name="connsiteX6" fmla="*/ 340242 w 340242"/>
              <a:gd name="connsiteY6" fmla="*/ 898452 h 89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242" h="898452">
                <a:moveTo>
                  <a:pt x="0" y="0"/>
                </a:moveTo>
                <a:cubicBezTo>
                  <a:pt x="5759" y="10633"/>
                  <a:pt x="31898" y="58480"/>
                  <a:pt x="31898" y="58480"/>
                </a:cubicBezTo>
                <a:cubicBezTo>
                  <a:pt x="52277" y="95694"/>
                  <a:pt x="91263" y="160375"/>
                  <a:pt x="122274" y="223284"/>
                </a:cubicBezTo>
                <a:cubicBezTo>
                  <a:pt x="153286" y="286193"/>
                  <a:pt x="189613" y="362393"/>
                  <a:pt x="217967" y="435935"/>
                </a:cubicBezTo>
                <a:cubicBezTo>
                  <a:pt x="246321" y="509477"/>
                  <a:pt x="273788" y="598968"/>
                  <a:pt x="292395" y="664535"/>
                </a:cubicBezTo>
                <a:cubicBezTo>
                  <a:pt x="311002" y="730102"/>
                  <a:pt x="321635" y="790354"/>
                  <a:pt x="329609" y="829340"/>
                </a:cubicBezTo>
                <a:cubicBezTo>
                  <a:pt x="337583" y="868326"/>
                  <a:pt x="338912" y="883389"/>
                  <a:pt x="340242" y="898452"/>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6947856" y="1809812"/>
            <a:ext cx="1673449" cy="1449192"/>
            <a:chOff x="7917120" y="2556045"/>
            <a:chExt cx="1673449" cy="1449192"/>
          </a:xfrm>
        </p:grpSpPr>
        <p:grpSp>
          <p:nvGrpSpPr>
            <p:cNvPr id="5" name="Group 4"/>
            <p:cNvGrpSpPr/>
            <p:nvPr/>
          </p:nvGrpSpPr>
          <p:grpSpPr>
            <a:xfrm>
              <a:off x="8416249" y="2556045"/>
              <a:ext cx="812387" cy="1449192"/>
              <a:chOff x="8416249" y="2556045"/>
              <a:chExt cx="812387" cy="1449192"/>
            </a:xfrm>
          </p:grpSpPr>
          <p:sp>
            <p:nvSpPr>
              <p:cNvPr id="8" name="Freeform 7"/>
              <p:cNvSpPr/>
              <p:nvPr/>
            </p:nvSpPr>
            <p:spPr>
              <a:xfrm>
                <a:off x="8416249" y="2557492"/>
                <a:ext cx="408220" cy="1447745"/>
              </a:xfrm>
              <a:custGeom>
                <a:avLst/>
                <a:gdLst>
                  <a:gd name="connsiteX0" fmla="*/ 0 w 625033"/>
                  <a:gd name="connsiteY0" fmla="*/ 0 h 963592"/>
                  <a:gd name="connsiteX1" fmla="*/ 75236 w 625033"/>
                  <a:gd name="connsiteY1" fmla="*/ 14468 h 963592"/>
                  <a:gd name="connsiteX2" fmla="*/ 240175 w 625033"/>
                  <a:gd name="connsiteY2" fmla="*/ 20256 h 963592"/>
                  <a:gd name="connsiteX3" fmla="*/ 384859 w 625033"/>
                  <a:gd name="connsiteY3" fmla="*/ 72342 h 963592"/>
                  <a:gd name="connsiteX4" fmla="*/ 460094 w 625033"/>
                  <a:gd name="connsiteY4" fmla="*/ 176514 h 963592"/>
                  <a:gd name="connsiteX5" fmla="*/ 564266 w 625033"/>
                  <a:gd name="connsiteY5" fmla="*/ 761036 h 963592"/>
                  <a:gd name="connsiteX6" fmla="*/ 587416 w 625033"/>
                  <a:gd name="connsiteY6" fmla="*/ 905719 h 963592"/>
                  <a:gd name="connsiteX7" fmla="*/ 593203 w 625033"/>
                  <a:gd name="connsiteY7" fmla="*/ 934656 h 963592"/>
                  <a:gd name="connsiteX8" fmla="*/ 625033 w 625033"/>
                  <a:gd name="connsiteY8" fmla="*/ 963592 h 963592"/>
                  <a:gd name="connsiteX9" fmla="*/ 625033 w 625033"/>
                  <a:gd name="connsiteY9" fmla="*/ 963592 h 963592"/>
                  <a:gd name="connsiteX10" fmla="*/ 625033 w 625033"/>
                  <a:gd name="connsiteY10" fmla="*/ 963592 h 96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033" h="963592">
                    <a:moveTo>
                      <a:pt x="0" y="0"/>
                    </a:moveTo>
                    <a:cubicBezTo>
                      <a:pt x="17603" y="5546"/>
                      <a:pt x="35207" y="11092"/>
                      <a:pt x="75236" y="14468"/>
                    </a:cubicBezTo>
                    <a:cubicBezTo>
                      <a:pt x="115265" y="17844"/>
                      <a:pt x="188571" y="10610"/>
                      <a:pt x="240175" y="20256"/>
                    </a:cubicBezTo>
                    <a:cubicBezTo>
                      <a:pt x="291779" y="29902"/>
                      <a:pt x="348206" y="46299"/>
                      <a:pt x="384859" y="72342"/>
                    </a:cubicBezTo>
                    <a:cubicBezTo>
                      <a:pt x="421512" y="98385"/>
                      <a:pt x="430193" y="61732"/>
                      <a:pt x="460094" y="176514"/>
                    </a:cubicBezTo>
                    <a:cubicBezTo>
                      <a:pt x="489995" y="291296"/>
                      <a:pt x="543046" y="639502"/>
                      <a:pt x="564266" y="761036"/>
                    </a:cubicBezTo>
                    <a:cubicBezTo>
                      <a:pt x="585486" y="882570"/>
                      <a:pt x="582593" y="876782"/>
                      <a:pt x="587416" y="905719"/>
                    </a:cubicBezTo>
                    <a:cubicBezTo>
                      <a:pt x="592239" y="934656"/>
                      <a:pt x="586934" y="925011"/>
                      <a:pt x="593203" y="934656"/>
                    </a:cubicBezTo>
                    <a:cubicBezTo>
                      <a:pt x="599472" y="944301"/>
                      <a:pt x="625033" y="963592"/>
                      <a:pt x="625033" y="963592"/>
                    </a:cubicBezTo>
                    <a:lnTo>
                      <a:pt x="625033" y="963592"/>
                    </a:lnTo>
                    <a:lnTo>
                      <a:pt x="625033" y="963592"/>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flipH="1">
                <a:off x="8820416" y="2556045"/>
                <a:ext cx="408220" cy="1447745"/>
              </a:xfrm>
              <a:custGeom>
                <a:avLst/>
                <a:gdLst>
                  <a:gd name="connsiteX0" fmla="*/ 0 w 625033"/>
                  <a:gd name="connsiteY0" fmla="*/ 0 h 963592"/>
                  <a:gd name="connsiteX1" fmla="*/ 75236 w 625033"/>
                  <a:gd name="connsiteY1" fmla="*/ 14468 h 963592"/>
                  <a:gd name="connsiteX2" fmla="*/ 240175 w 625033"/>
                  <a:gd name="connsiteY2" fmla="*/ 20256 h 963592"/>
                  <a:gd name="connsiteX3" fmla="*/ 384859 w 625033"/>
                  <a:gd name="connsiteY3" fmla="*/ 72342 h 963592"/>
                  <a:gd name="connsiteX4" fmla="*/ 460094 w 625033"/>
                  <a:gd name="connsiteY4" fmla="*/ 176514 h 963592"/>
                  <a:gd name="connsiteX5" fmla="*/ 564266 w 625033"/>
                  <a:gd name="connsiteY5" fmla="*/ 761036 h 963592"/>
                  <a:gd name="connsiteX6" fmla="*/ 587416 w 625033"/>
                  <a:gd name="connsiteY6" fmla="*/ 905719 h 963592"/>
                  <a:gd name="connsiteX7" fmla="*/ 593203 w 625033"/>
                  <a:gd name="connsiteY7" fmla="*/ 934656 h 963592"/>
                  <a:gd name="connsiteX8" fmla="*/ 625033 w 625033"/>
                  <a:gd name="connsiteY8" fmla="*/ 963592 h 963592"/>
                  <a:gd name="connsiteX9" fmla="*/ 625033 w 625033"/>
                  <a:gd name="connsiteY9" fmla="*/ 963592 h 963592"/>
                  <a:gd name="connsiteX10" fmla="*/ 625033 w 625033"/>
                  <a:gd name="connsiteY10" fmla="*/ 963592 h 96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033" h="963592">
                    <a:moveTo>
                      <a:pt x="0" y="0"/>
                    </a:moveTo>
                    <a:cubicBezTo>
                      <a:pt x="17603" y="5546"/>
                      <a:pt x="35207" y="11092"/>
                      <a:pt x="75236" y="14468"/>
                    </a:cubicBezTo>
                    <a:cubicBezTo>
                      <a:pt x="115265" y="17844"/>
                      <a:pt x="188571" y="10610"/>
                      <a:pt x="240175" y="20256"/>
                    </a:cubicBezTo>
                    <a:cubicBezTo>
                      <a:pt x="291779" y="29902"/>
                      <a:pt x="348206" y="46299"/>
                      <a:pt x="384859" y="72342"/>
                    </a:cubicBezTo>
                    <a:cubicBezTo>
                      <a:pt x="421512" y="98385"/>
                      <a:pt x="430193" y="61732"/>
                      <a:pt x="460094" y="176514"/>
                    </a:cubicBezTo>
                    <a:cubicBezTo>
                      <a:pt x="489995" y="291296"/>
                      <a:pt x="543046" y="639502"/>
                      <a:pt x="564266" y="761036"/>
                    </a:cubicBezTo>
                    <a:cubicBezTo>
                      <a:pt x="585486" y="882570"/>
                      <a:pt x="582593" y="876782"/>
                      <a:pt x="587416" y="905719"/>
                    </a:cubicBezTo>
                    <a:cubicBezTo>
                      <a:pt x="592239" y="934656"/>
                      <a:pt x="586934" y="925011"/>
                      <a:pt x="593203" y="934656"/>
                    </a:cubicBezTo>
                    <a:cubicBezTo>
                      <a:pt x="599472" y="944301"/>
                      <a:pt x="625033" y="963592"/>
                      <a:pt x="625033" y="963592"/>
                    </a:cubicBezTo>
                    <a:lnTo>
                      <a:pt x="625033" y="963592"/>
                    </a:lnTo>
                    <a:lnTo>
                      <a:pt x="625033" y="963592"/>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6" name="Straight Connector 5"/>
            <p:cNvCxnSpPr/>
            <p:nvPr/>
          </p:nvCxnSpPr>
          <p:spPr>
            <a:xfrm>
              <a:off x="7917120" y="2577309"/>
              <a:ext cx="57415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202479" y="2575540"/>
              <a:ext cx="38809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Arc 9"/>
          <p:cNvSpPr/>
          <p:nvPr/>
        </p:nvSpPr>
        <p:spPr>
          <a:xfrm flipV="1">
            <a:off x="8072590" y="1406249"/>
            <a:ext cx="473087" cy="1105556"/>
          </a:xfrm>
          <a:prstGeom prst="arc">
            <a:avLst>
              <a:gd name="adj1" fmla="val 17293065"/>
              <a:gd name="adj2" fmla="val 0"/>
            </a:avLst>
          </a:prstGeom>
          <a:ln w="127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Arc 10"/>
          <p:cNvSpPr/>
          <p:nvPr/>
        </p:nvSpPr>
        <p:spPr>
          <a:xfrm flipH="1">
            <a:off x="7190103" y="1181130"/>
            <a:ext cx="699856" cy="1105556"/>
          </a:xfrm>
          <a:prstGeom prst="arc">
            <a:avLst>
              <a:gd name="adj1" fmla="val 17293065"/>
              <a:gd name="adj2" fmla="val 0"/>
            </a:avLst>
          </a:prstGeom>
          <a:ln w="127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Freeform 11"/>
          <p:cNvSpPr/>
          <p:nvPr/>
        </p:nvSpPr>
        <p:spPr>
          <a:xfrm>
            <a:off x="6905823" y="1823202"/>
            <a:ext cx="797043" cy="105307"/>
          </a:xfrm>
          <a:custGeom>
            <a:avLst/>
            <a:gdLst>
              <a:gd name="connsiteX0" fmla="*/ 0 w 797043"/>
              <a:gd name="connsiteY0" fmla="*/ 7511 h 105307"/>
              <a:gd name="connsiteX1" fmla="*/ 542772 w 797043"/>
              <a:gd name="connsiteY1" fmla="*/ 9956 h 105307"/>
              <a:gd name="connsiteX2" fmla="*/ 613674 w 797043"/>
              <a:gd name="connsiteY2" fmla="*/ 176 h 105307"/>
              <a:gd name="connsiteX3" fmla="*/ 684577 w 797043"/>
              <a:gd name="connsiteY3" fmla="*/ 19735 h 105307"/>
              <a:gd name="connsiteX4" fmla="*/ 726141 w 797043"/>
              <a:gd name="connsiteY4" fmla="*/ 41740 h 105307"/>
              <a:gd name="connsiteX5" fmla="*/ 784819 w 797043"/>
              <a:gd name="connsiteY5" fmla="*/ 85748 h 105307"/>
              <a:gd name="connsiteX6" fmla="*/ 797043 w 797043"/>
              <a:gd name="connsiteY6" fmla="*/ 105307 h 105307"/>
              <a:gd name="connsiteX7" fmla="*/ 797043 w 797043"/>
              <a:gd name="connsiteY7" fmla="*/ 105307 h 105307"/>
              <a:gd name="connsiteX8" fmla="*/ 794599 w 797043"/>
              <a:gd name="connsiteY8" fmla="*/ 105307 h 1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043" h="105307">
                <a:moveTo>
                  <a:pt x="0" y="7511"/>
                </a:moveTo>
                <a:lnTo>
                  <a:pt x="542772" y="9956"/>
                </a:lnTo>
                <a:cubicBezTo>
                  <a:pt x="645051" y="8733"/>
                  <a:pt x="590040" y="-1454"/>
                  <a:pt x="613674" y="176"/>
                </a:cubicBezTo>
                <a:cubicBezTo>
                  <a:pt x="637308" y="1806"/>
                  <a:pt x="665833" y="12808"/>
                  <a:pt x="684577" y="19735"/>
                </a:cubicBezTo>
                <a:cubicBezTo>
                  <a:pt x="703321" y="26662"/>
                  <a:pt x="709434" y="30738"/>
                  <a:pt x="726141" y="41740"/>
                </a:cubicBezTo>
                <a:cubicBezTo>
                  <a:pt x="742848" y="52742"/>
                  <a:pt x="773002" y="75154"/>
                  <a:pt x="784819" y="85748"/>
                </a:cubicBezTo>
                <a:cubicBezTo>
                  <a:pt x="796636" y="96343"/>
                  <a:pt x="797043" y="105307"/>
                  <a:pt x="797043" y="105307"/>
                </a:cubicBezTo>
                <a:lnTo>
                  <a:pt x="797043" y="105307"/>
                </a:lnTo>
                <a:lnTo>
                  <a:pt x="794599" y="105307"/>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7956863" y="1823096"/>
            <a:ext cx="677518" cy="398803"/>
          </a:xfrm>
          <a:custGeom>
            <a:avLst/>
            <a:gdLst>
              <a:gd name="connsiteX0" fmla="*/ 677518 w 677518"/>
              <a:gd name="connsiteY0" fmla="*/ 7616 h 398803"/>
              <a:gd name="connsiteX1" fmla="*/ 296111 w 677518"/>
              <a:gd name="connsiteY1" fmla="*/ 2726 h 398803"/>
              <a:gd name="connsiteX2" fmla="*/ 188534 w 677518"/>
              <a:gd name="connsiteY2" fmla="*/ 2726 h 398803"/>
              <a:gd name="connsiteX3" fmla="*/ 107852 w 677518"/>
              <a:gd name="connsiteY3" fmla="*/ 36955 h 398803"/>
              <a:gd name="connsiteX4" fmla="*/ 54064 w 677518"/>
              <a:gd name="connsiteY4" fmla="*/ 83409 h 398803"/>
              <a:gd name="connsiteX5" fmla="*/ 22280 w 677518"/>
              <a:gd name="connsiteY5" fmla="*/ 137197 h 398803"/>
              <a:gd name="connsiteX6" fmla="*/ 12500 w 677518"/>
              <a:gd name="connsiteY6" fmla="*/ 242329 h 398803"/>
              <a:gd name="connsiteX7" fmla="*/ 275 w 677518"/>
              <a:gd name="connsiteY7" fmla="*/ 354795 h 398803"/>
              <a:gd name="connsiteX8" fmla="*/ 5165 w 677518"/>
              <a:gd name="connsiteY8" fmla="*/ 398803 h 39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518" h="398803">
                <a:moveTo>
                  <a:pt x="677518" y="7616"/>
                </a:moveTo>
                <a:lnTo>
                  <a:pt x="296111" y="2726"/>
                </a:lnTo>
                <a:cubicBezTo>
                  <a:pt x="214614" y="1911"/>
                  <a:pt x="219910" y="-2979"/>
                  <a:pt x="188534" y="2726"/>
                </a:cubicBezTo>
                <a:cubicBezTo>
                  <a:pt x="157157" y="8431"/>
                  <a:pt x="130264" y="23508"/>
                  <a:pt x="107852" y="36955"/>
                </a:cubicBezTo>
                <a:cubicBezTo>
                  <a:pt x="85440" y="50402"/>
                  <a:pt x="68326" y="66702"/>
                  <a:pt x="54064" y="83409"/>
                </a:cubicBezTo>
                <a:cubicBezTo>
                  <a:pt x="39802" y="100116"/>
                  <a:pt x="29207" y="110710"/>
                  <a:pt x="22280" y="137197"/>
                </a:cubicBezTo>
                <a:cubicBezTo>
                  <a:pt x="15353" y="163684"/>
                  <a:pt x="16168" y="206063"/>
                  <a:pt x="12500" y="242329"/>
                </a:cubicBezTo>
                <a:cubicBezTo>
                  <a:pt x="8832" y="278595"/>
                  <a:pt x="1497" y="328716"/>
                  <a:pt x="275" y="354795"/>
                </a:cubicBezTo>
                <a:cubicBezTo>
                  <a:pt x="-947" y="380874"/>
                  <a:pt x="2109" y="389838"/>
                  <a:pt x="5165" y="398803"/>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a:off x="7106164" y="1811259"/>
            <a:ext cx="1658679" cy="0"/>
          </a:xfrm>
          <a:prstGeom prst="line">
            <a:avLst/>
          </a:prstGeom>
          <a:ln>
            <a:tailEnd type="stealth" w="lg" len="lg"/>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7942099" y="2125346"/>
            <a:ext cx="606055" cy="817919"/>
          </a:xfrm>
          <a:custGeom>
            <a:avLst/>
            <a:gdLst>
              <a:gd name="connsiteX0" fmla="*/ 0 w 606055"/>
              <a:gd name="connsiteY0" fmla="*/ 100221 h 817919"/>
              <a:gd name="connsiteX1" fmla="*/ 47846 w 606055"/>
              <a:gd name="connsiteY1" fmla="*/ 4528 h 817919"/>
              <a:gd name="connsiteX2" fmla="*/ 79744 w 606055"/>
              <a:gd name="connsiteY2" fmla="*/ 25793 h 817919"/>
              <a:gd name="connsiteX3" fmla="*/ 175437 w 606055"/>
              <a:gd name="connsiteY3" fmla="*/ 116170 h 817919"/>
              <a:gd name="connsiteX4" fmla="*/ 606055 w 606055"/>
              <a:gd name="connsiteY4" fmla="*/ 817919 h 817919"/>
              <a:gd name="connsiteX5" fmla="*/ 606055 w 606055"/>
              <a:gd name="connsiteY5" fmla="*/ 817919 h 81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055" h="817919">
                <a:moveTo>
                  <a:pt x="0" y="100221"/>
                </a:moveTo>
                <a:cubicBezTo>
                  <a:pt x="17277" y="58577"/>
                  <a:pt x="34555" y="16933"/>
                  <a:pt x="47846" y="4528"/>
                </a:cubicBezTo>
                <a:cubicBezTo>
                  <a:pt x="61137" y="-7877"/>
                  <a:pt x="58479" y="7186"/>
                  <a:pt x="79744" y="25793"/>
                </a:cubicBezTo>
                <a:cubicBezTo>
                  <a:pt x="101009" y="44400"/>
                  <a:pt x="87719" y="-15851"/>
                  <a:pt x="175437" y="116170"/>
                </a:cubicBezTo>
                <a:cubicBezTo>
                  <a:pt x="263156" y="248191"/>
                  <a:pt x="606055" y="817919"/>
                  <a:pt x="606055" y="817919"/>
                </a:cubicBezTo>
                <a:lnTo>
                  <a:pt x="606055" y="817919"/>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778187" y="2645632"/>
            <a:ext cx="178676" cy="1366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8412592" y="2614450"/>
            <a:ext cx="178676" cy="1366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flipH="1">
            <a:off x="5393908" y="265107"/>
            <a:ext cx="1404184" cy="400110"/>
          </a:xfrm>
          <a:prstGeom prst="rect">
            <a:avLst/>
          </a:prstGeom>
          <a:noFill/>
        </p:spPr>
        <p:txBody>
          <a:bodyPr wrap="square" rtlCol="0">
            <a:spAutoFit/>
          </a:bodyPr>
          <a:lstStyle/>
          <a:p>
            <a:r>
              <a:rPr lang="en-US" sz="2000" b="1" dirty="0" smtClean="0">
                <a:solidFill>
                  <a:srgbClr val="0000FF"/>
                </a:solidFill>
              </a:rPr>
              <a:t>Tunneling</a:t>
            </a:r>
            <a:endParaRPr lang="en-US" sz="2000" b="1" dirty="0">
              <a:solidFill>
                <a:srgbClr val="0000FF"/>
              </a:solidFill>
            </a:endParaRPr>
          </a:p>
        </p:txBody>
      </p:sp>
      <p:pic>
        <p:nvPicPr>
          <p:cNvPr id="19" name="Picture 18" descr="\documentclass{article}&#10;\usepackage{amsmath}&#10;\pagestyle{empty}&#10;\begin{document}&#10;$V(r) = - \frac{e^2}{2 \pi \epsilon_0 |r|}$&#10;&#10;&#10;&#10;\end{document}" title="IguanaTex Bitmap Display"/>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9340674" y="1485259"/>
            <a:ext cx="1531886" cy="352457"/>
          </a:xfrm>
          <a:prstGeom prst="rect">
            <a:avLst/>
          </a:prstGeom>
        </p:spPr>
      </p:pic>
      <p:pic>
        <p:nvPicPr>
          <p:cNvPr id="22" name="Picture 21" descr="\documentclass{article}&#10;\usepackage{amsmath}&#10;\pagestyle{empty}&#10;\begin{document}&#10;$V(r) = - \frac{e^2}{2 \pi \epsilon_0 |r|}&#10;-- e E(\omega_0,tr)$&#10;&#10;&#10;&#10;\end{document}" title="IguanaTex Bitmap Display"/>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8956627" y="2330310"/>
            <a:ext cx="2991087" cy="352457"/>
          </a:xfrm>
          <a:prstGeom prst="rect">
            <a:avLst/>
          </a:prstGeom>
        </p:spPr>
      </p:pic>
      <p:cxnSp>
        <p:nvCxnSpPr>
          <p:cNvPr id="21" name="Straight Connector 20"/>
          <p:cNvCxnSpPr/>
          <p:nvPr/>
        </p:nvCxnSpPr>
        <p:spPr>
          <a:xfrm>
            <a:off x="6798092" y="2700284"/>
            <a:ext cx="11587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106164" y="1837716"/>
            <a:ext cx="0" cy="845051"/>
          </a:xfrm>
          <a:prstGeom prst="line">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28" name="Picture 27" descr="\documentclass{article}&#10;\usepackage{amsmath}&#10;\pagestyle{empty}&#10;\begin{document}&#10;$I_p$&#10;&#10;&#10;&#10;\end{document}" title="IguanaTex Bitmap Display"/>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6838251" y="2099232"/>
            <a:ext cx="202667" cy="245333"/>
          </a:xfrm>
          <a:prstGeom prst="rect">
            <a:avLst/>
          </a:prstGeom>
        </p:spPr>
      </p:pic>
      <p:sp>
        <p:nvSpPr>
          <p:cNvPr id="29" name="Rectangle 28"/>
          <p:cNvSpPr/>
          <p:nvPr/>
        </p:nvSpPr>
        <p:spPr>
          <a:xfrm>
            <a:off x="1897039" y="862113"/>
            <a:ext cx="850710"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documentclass{article}&#10;\usepackage{amsmath}&#10;\usepackage{color}&#10;\pagestyle{empty}&#10;\begin{document}&#10;\noindent&#10;{\bf Laser field:}\\&#10;{$\mathbf   E = {\cal E}\cos(\omega t + \varphi)&#10;= \frac{1}{2}{\cal E}e^{i(\omega t + \varphi)} + c.c.$}&#10;&#10;&#10;&#10;&#10;\end{document}" title="IguanaTex Bitmap Display"/>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618608" y="632196"/>
            <a:ext cx="4146286" cy="566857"/>
          </a:xfrm>
          <a:prstGeom prst="rect">
            <a:avLst/>
          </a:prstGeom>
        </p:spPr>
      </p:pic>
      <p:pic>
        <p:nvPicPr>
          <p:cNvPr id="31" name="Picture 30" descr="TP_tm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44720" y="2912293"/>
            <a:ext cx="1425075" cy="64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437731" y="1905780"/>
            <a:ext cx="4612951" cy="369332"/>
          </a:xfrm>
          <a:prstGeom prst="rect">
            <a:avLst/>
          </a:prstGeom>
          <a:noFill/>
        </p:spPr>
        <p:txBody>
          <a:bodyPr wrap="square" rtlCol="0">
            <a:spAutoFit/>
          </a:bodyPr>
          <a:lstStyle/>
          <a:p>
            <a:r>
              <a:rPr lang="en-US" dirty="0" smtClean="0"/>
              <a:t>Average energy of the electron in the light field</a:t>
            </a:r>
            <a:endParaRPr lang="en-US" dirty="0"/>
          </a:p>
        </p:txBody>
      </p:sp>
      <p:pic>
        <p:nvPicPr>
          <p:cNvPr id="33" name="Picture 32" descr="\documentclass{article}&#10;\usepackage{amsmath}&#10;\pagestyle{empty}&#10;\begin{document}&#10;$U_p = \langle \frac{mv^2}{2} \rangle&#10;= \langle \frac{e^2 {\cal E}^2}{2 m \omega^2}\cos^2 \omega t \rangle = \frac{e^2 {\cal E}^2}{4 m \omega^2}$&#10;&#10;&#10;&#10;\end{document}" title="IguanaTex Bitmap Display"/>
          <p:cNvPicPr>
            <a:picLocks noChangeAspect="1"/>
          </p:cNvPicPr>
          <p:nvPr>
            <p:custDataLst>
              <p:tags r:id="rId5"/>
            </p:custDataLst>
          </p:nvPr>
        </p:nvPicPr>
        <p:blipFill>
          <a:blip r:embed="rId15"/>
          <a:stretch>
            <a:fillRect/>
          </a:stretch>
        </p:blipFill>
        <p:spPr>
          <a:xfrm>
            <a:off x="496193" y="2370329"/>
            <a:ext cx="4432432" cy="383165"/>
          </a:xfrm>
          <a:prstGeom prst="rect">
            <a:avLst/>
          </a:prstGeom>
        </p:spPr>
      </p:pic>
      <p:pic>
        <p:nvPicPr>
          <p:cNvPr id="36" name="Picture 35" descr="\documentclass{article}&#10;\usepackage{amsmath}&#10;\usepackage{color}&#10;\pagestyle{empty}&#10;\begin{document}&#10;\noindent&#10;$U_p$  in eV;   $I_\ell$ in W/cm$^2$;&#10; $\lambda$ in $\mu$m:\\ \large&#10; \textcolor{red}{&#10;$&#10;U_p = 9.33 \cdot 10^{-14} I_\ell \lambda^2&#10;$}&#10;&#10;&#10;&#10;\end{document}" title="IguanaTex Bitmap Display"/>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1022175" y="3799694"/>
            <a:ext cx="3612952" cy="647619"/>
          </a:xfrm>
          <a:prstGeom prst="rect">
            <a:avLst/>
          </a:prstGeom>
        </p:spPr>
      </p:pic>
      <p:pic>
        <p:nvPicPr>
          <p:cNvPr id="35" name="Picture 34" descr="\documentclass{article}&#10;\usepackage{amsmath}&#10;\pagestyle{empty}&#10;\begin{document}&#10;$v =\frac{1}{2} \int \frac{e {\cal E}}{m}e^{i \omega t} dt &#10;+ c.c.= \frac{e {\cal E}}{2i \omega m}e^{i \omega t}+ c.c.$&#10;&#10;&#10;&#10;\end{document}" title="IguanaTex Bitmap Display"/>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493256" y="1348191"/>
            <a:ext cx="5536464" cy="394856"/>
          </a:xfrm>
          <a:prstGeom prst="rect">
            <a:avLst/>
          </a:prstGeom>
        </p:spPr>
      </p:pic>
      <p:pic>
        <p:nvPicPr>
          <p:cNvPr id="40" name="Picture 39" descr="&#10;\documentclass{article}&#10;\textwidth 6cm&#10;\usepackage{amsmath}&#10;\usepackage{color}&#10;\pagestyle{empty}&#10;\begin{document}&#10;\begin{center}Keldysh parameter $\gamma$:&#10;\end{center}&#10;\textcolor{red}{\large&#10;$$&#10;\gamma = \sqrt{\frac{I_p}{2U_p}},&#10;$$}&#10;&#10;\end{document}" title="IguanaTex Bitmap Display"/>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7706273" y="3802118"/>
            <a:ext cx="1806629" cy="1316977"/>
          </a:xfrm>
          <a:prstGeom prst="rect">
            <a:avLst/>
          </a:prstGeom>
        </p:spPr>
      </p:pic>
      <p:sp>
        <p:nvSpPr>
          <p:cNvPr id="39" name="Rectangle 38"/>
          <p:cNvSpPr/>
          <p:nvPr/>
        </p:nvSpPr>
        <p:spPr>
          <a:xfrm>
            <a:off x="6680876" y="5503521"/>
            <a:ext cx="4191684" cy="646331"/>
          </a:xfrm>
          <a:prstGeom prst="rect">
            <a:avLst/>
          </a:prstGeom>
        </p:spPr>
        <p:txBody>
          <a:bodyPr wrap="square">
            <a:spAutoFit/>
          </a:bodyPr>
          <a:lstStyle/>
          <a:p>
            <a:pPr lvl="1"/>
            <a:r>
              <a:rPr lang="en-US" dirty="0">
                <a:latin typeface="Symbol" panose="05050102010706020507" pitchFamily="18" charset="2"/>
              </a:rPr>
              <a:t>g</a:t>
            </a:r>
            <a:r>
              <a:rPr lang="en-US" dirty="0"/>
              <a:t> &gt;&gt; 1 : Multiphoton (ATI) regime</a:t>
            </a:r>
          </a:p>
          <a:p>
            <a:pPr lvl="1"/>
            <a:r>
              <a:rPr lang="en-US" dirty="0">
                <a:latin typeface="Symbol" panose="05050102010706020507" pitchFamily="18" charset="2"/>
              </a:rPr>
              <a:t>g</a:t>
            </a:r>
            <a:r>
              <a:rPr lang="en-US" dirty="0"/>
              <a:t> &lt;&lt; 1 : Tunneling regime</a:t>
            </a:r>
          </a:p>
        </p:txBody>
      </p:sp>
    </p:spTree>
    <p:extLst>
      <p:ext uri="{BB962C8B-B14F-4D97-AF65-F5344CB8AC3E}">
        <p14:creationId xmlns:p14="http://schemas.microsoft.com/office/powerpoint/2010/main" val="21417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par>
                          <p:cTn id="32" fill="hold">
                            <p:stCondLst>
                              <p:cond delay="0"/>
                            </p:stCondLst>
                            <p:childTnLst>
                              <p:par>
                                <p:cTn id="33" presetID="1" presetClass="exit" presetSubtype="0" fill="hold" grpId="1" nodeType="afterEffect">
                                  <p:stCondLst>
                                    <p:cond delay="2000"/>
                                  </p:stCondLst>
                                  <p:childTnLst>
                                    <p:set>
                                      <p:cBhvr>
                                        <p:cTn id="34" dur="1" fill="hold">
                                          <p:stCondLst>
                                            <p:cond delay="0"/>
                                          </p:stCondLst>
                                        </p:cTn>
                                        <p:tgtEl>
                                          <p:spTgt spid="16"/>
                                        </p:tgtEl>
                                        <p:attrNameLst>
                                          <p:attrName>style.visibility</p:attrName>
                                        </p:attrNameLst>
                                      </p:cBhvr>
                                      <p:to>
                                        <p:strVal val="hidden"/>
                                      </p:to>
                                    </p:set>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up)">
                                      <p:cBhvr>
                                        <p:cTn id="42" dur="5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5" grpId="0" animBg="1"/>
      <p:bldP spid="16" grpId="0" animBg="1"/>
      <p:bldP spid="16" grpId="1"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5822157" y="5740401"/>
            <a:ext cx="1497013" cy="39687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 b="1">
                <a:ea typeface="MS PGothic" panose="020B0600070205080204" pitchFamily="34" charset="-128"/>
              </a:rPr>
              <a:t>     nucleus</a:t>
            </a:r>
          </a:p>
        </p:txBody>
      </p:sp>
      <p:sp>
        <p:nvSpPr>
          <p:cNvPr id="10243" name="AutoShape 3"/>
          <p:cNvSpPr>
            <a:spLocks noChangeArrowheads="1"/>
          </p:cNvSpPr>
          <p:nvPr/>
        </p:nvSpPr>
        <p:spPr bwMode="auto">
          <a:xfrm>
            <a:off x="4739482" y="4664075"/>
            <a:ext cx="1103313" cy="387350"/>
          </a:xfrm>
          <a:prstGeom prst="leftArrow">
            <a:avLst>
              <a:gd name="adj1" fmla="val 86667"/>
              <a:gd name="adj2" fmla="val 74967"/>
            </a:avLst>
          </a:prstGeom>
          <a:gradFill rotWithShape="0">
            <a:gsLst>
              <a:gs pos="0">
                <a:srgbClr val="FFFF00"/>
              </a:gs>
              <a:gs pos="100000">
                <a:srgbClr val="FF0000"/>
              </a:gs>
            </a:gsLst>
            <a:lin ang="0" scaled="1"/>
          </a:gra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ea typeface="MS PGothic" panose="020B0600070205080204" pitchFamily="34" charset="-128"/>
              </a:rPr>
              <a:t>tunnel</a:t>
            </a:r>
          </a:p>
        </p:txBody>
      </p:sp>
      <p:sp>
        <p:nvSpPr>
          <p:cNvPr id="6148" name="Oval 4"/>
          <p:cNvSpPr>
            <a:spLocks noChangeArrowheads="1"/>
          </p:cNvSpPr>
          <p:nvPr/>
        </p:nvSpPr>
        <p:spPr bwMode="auto">
          <a:xfrm>
            <a:off x="5976145" y="5584825"/>
            <a:ext cx="168275" cy="476250"/>
          </a:xfrm>
          <a:prstGeom prst="ellipse">
            <a:avLst/>
          </a:prstGeom>
          <a:solidFill>
            <a:schemeClr val="tx2"/>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0245" name="AutoShape 5"/>
          <p:cNvSpPr>
            <a:spLocks noChangeArrowheads="1"/>
          </p:cNvSpPr>
          <p:nvPr/>
        </p:nvSpPr>
        <p:spPr bwMode="auto">
          <a:xfrm flipH="1">
            <a:off x="6198395" y="4705350"/>
            <a:ext cx="1120775" cy="387350"/>
          </a:xfrm>
          <a:prstGeom prst="leftArrow">
            <a:avLst>
              <a:gd name="adj1" fmla="val 86667"/>
              <a:gd name="adj2" fmla="val 76154"/>
            </a:avLst>
          </a:prstGeom>
          <a:gradFill rotWithShape="0">
            <a:gsLst>
              <a:gs pos="0">
                <a:srgbClr val="FF0000"/>
              </a:gs>
              <a:gs pos="100000">
                <a:srgbClr val="FFFF00"/>
              </a:gs>
            </a:gsLst>
            <a:lin ang="0" scaled="1"/>
          </a:gra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ea typeface="MS PGothic" panose="020B0600070205080204" pitchFamily="34" charset="-128"/>
              </a:rPr>
              <a:t>tunnel</a:t>
            </a:r>
          </a:p>
        </p:txBody>
      </p:sp>
      <p:pic>
        <p:nvPicPr>
          <p:cNvPr id="10246" name="Picture 6"/>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80182" y="1577976"/>
            <a:ext cx="6411913" cy="183356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descr="nuratomohnephoto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6119" y="2081214"/>
            <a:ext cx="64135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8" name="Group 8"/>
          <p:cNvGrpSpPr>
            <a:grpSpLocks/>
          </p:cNvGrpSpPr>
          <p:nvPr/>
        </p:nvGrpSpPr>
        <p:grpSpPr bwMode="auto">
          <a:xfrm>
            <a:off x="4344194" y="4305300"/>
            <a:ext cx="3378200" cy="1346200"/>
            <a:chOff x="1776" y="2712"/>
            <a:chExt cx="2128" cy="848"/>
          </a:xfrm>
        </p:grpSpPr>
        <p:sp>
          <p:nvSpPr>
            <p:cNvPr id="6169" name="Freeform 9"/>
            <p:cNvSpPr>
              <a:spLocks/>
            </p:cNvSpPr>
            <p:nvPr/>
          </p:nvSpPr>
          <p:spPr bwMode="auto">
            <a:xfrm>
              <a:off x="1776" y="2720"/>
              <a:ext cx="1032" cy="840"/>
            </a:xfrm>
            <a:custGeom>
              <a:avLst/>
              <a:gdLst>
                <a:gd name="T0" fmla="*/ 1032 w 1032"/>
                <a:gd name="T1" fmla="*/ 840 h 840"/>
                <a:gd name="T2" fmla="*/ 0 w 1032"/>
                <a:gd name="T3" fmla="*/ 0 h 840"/>
                <a:gd name="T4" fmla="*/ 0 60000 65536"/>
                <a:gd name="T5" fmla="*/ 0 60000 65536"/>
              </a:gdLst>
              <a:ahLst/>
              <a:cxnLst>
                <a:cxn ang="T4">
                  <a:pos x="T0" y="T1"/>
                </a:cxn>
                <a:cxn ang="T5">
                  <a:pos x="T2" y="T3"/>
                </a:cxn>
              </a:cxnLst>
              <a:rect l="0" t="0" r="r" b="b"/>
              <a:pathLst>
                <a:path w="1032" h="840">
                  <a:moveTo>
                    <a:pt x="1032" y="840"/>
                  </a:moveTo>
                  <a:cubicBezTo>
                    <a:pt x="968" y="0"/>
                    <a:pt x="1024" y="32"/>
                    <a:pt x="0"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0" name="Freeform 10"/>
            <p:cNvSpPr>
              <a:spLocks/>
            </p:cNvSpPr>
            <p:nvPr/>
          </p:nvSpPr>
          <p:spPr bwMode="auto">
            <a:xfrm flipH="1">
              <a:off x="2872" y="2712"/>
              <a:ext cx="1032" cy="840"/>
            </a:xfrm>
            <a:custGeom>
              <a:avLst/>
              <a:gdLst>
                <a:gd name="T0" fmla="*/ 1032 w 1032"/>
                <a:gd name="T1" fmla="*/ 840 h 840"/>
                <a:gd name="T2" fmla="*/ 0 w 1032"/>
                <a:gd name="T3" fmla="*/ 0 h 840"/>
                <a:gd name="T4" fmla="*/ 0 60000 65536"/>
                <a:gd name="T5" fmla="*/ 0 60000 65536"/>
              </a:gdLst>
              <a:ahLst/>
              <a:cxnLst>
                <a:cxn ang="T4">
                  <a:pos x="T0" y="T1"/>
                </a:cxn>
                <a:cxn ang="T5">
                  <a:pos x="T2" y="T3"/>
                </a:cxn>
              </a:cxnLst>
              <a:rect l="0" t="0" r="r" b="b"/>
              <a:pathLst>
                <a:path w="1032" h="840">
                  <a:moveTo>
                    <a:pt x="1032" y="840"/>
                  </a:moveTo>
                  <a:cubicBezTo>
                    <a:pt x="968" y="0"/>
                    <a:pt x="1024" y="32"/>
                    <a:pt x="0"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1" name="Group 11"/>
          <p:cNvGrpSpPr>
            <a:grpSpLocks/>
          </p:cNvGrpSpPr>
          <p:nvPr/>
        </p:nvGrpSpPr>
        <p:grpSpPr bwMode="auto">
          <a:xfrm>
            <a:off x="4255294" y="3505200"/>
            <a:ext cx="3302000" cy="2146300"/>
            <a:chOff x="1720" y="2208"/>
            <a:chExt cx="2080" cy="1352"/>
          </a:xfrm>
        </p:grpSpPr>
        <p:sp>
          <p:nvSpPr>
            <p:cNvPr id="6164" name="Freeform 12"/>
            <p:cNvSpPr>
              <a:spLocks/>
            </p:cNvSpPr>
            <p:nvPr/>
          </p:nvSpPr>
          <p:spPr bwMode="auto">
            <a:xfrm>
              <a:off x="1832" y="2782"/>
              <a:ext cx="108" cy="233"/>
            </a:xfrm>
            <a:custGeom>
              <a:avLst/>
              <a:gdLst>
                <a:gd name="T0" fmla="*/ 88 w 108"/>
                <a:gd name="T1" fmla="*/ 33 h 379"/>
                <a:gd name="T2" fmla="*/ 108 w 108"/>
                <a:gd name="T3" fmla="*/ 0 h 379"/>
                <a:gd name="T4" fmla="*/ 0 60000 65536"/>
                <a:gd name="T5" fmla="*/ 0 60000 65536"/>
              </a:gdLst>
              <a:ahLst/>
              <a:cxnLst>
                <a:cxn ang="T4">
                  <a:pos x="T0" y="T1"/>
                </a:cxn>
                <a:cxn ang="T5">
                  <a:pos x="T2" y="T3"/>
                </a:cxn>
              </a:cxnLst>
              <a:rect l="0" t="0" r="r" b="b"/>
              <a:pathLst>
                <a:path w="108" h="379">
                  <a:moveTo>
                    <a:pt x="88" y="379"/>
                  </a:moveTo>
                  <a:cubicBezTo>
                    <a:pt x="0" y="163"/>
                    <a:pt x="105" y="63"/>
                    <a:pt x="108" y="0"/>
                  </a:cubicBezTo>
                </a:path>
              </a:pathLst>
            </a:custGeom>
            <a:noFill/>
            <a:ln w="57150"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6165" name="Group 13"/>
            <p:cNvGrpSpPr>
              <a:grpSpLocks/>
            </p:cNvGrpSpPr>
            <p:nvPr/>
          </p:nvGrpSpPr>
          <p:grpSpPr bwMode="auto">
            <a:xfrm flipH="1">
              <a:off x="1720" y="2208"/>
              <a:ext cx="1712" cy="1352"/>
              <a:chOff x="2248" y="2224"/>
              <a:chExt cx="1712" cy="1352"/>
            </a:xfrm>
          </p:grpSpPr>
          <p:sp>
            <p:nvSpPr>
              <p:cNvPr id="6167" name="Freeform 14"/>
              <p:cNvSpPr>
                <a:spLocks/>
              </p:cNvSpPr>
              <p:nvPr/>
            </p:nvSpPr>
            <p:spPr bwMode="auto">
              <a:xfrm>
                <a:off x="2248" y="2224"/>
                <a:ext cx="585" cy="1352"/>
              </a:xfrm>
              <a:custGeom>
                <a:avLst/>
                <a:gdLst>
                  <a:gd name="T0" fmla="*/ 568 w 585"/>
                  <a:gd name="T1" fmla="*/ 1352 h 1352"/>
                  <a:gd name="T2" fmla="*/ 488 w 585"/>
                  <a:gd name="T3" fmla="*/ 464 h 1352"/>
                  <a:gd name="T4" fmla="*/ 0 w 585"/>
                  <a:gd name="T5" fmla="*/ 0 h 1352"/>
                  <a:gd name="T6" fmla="*/ 0 60000 65536"/>
                  <a:gd name="T7" fmla="*/ 0 60000 65536"/>
                  <a:gd name="T8" fmla="*/ 0 60000 65536"/>
                </a:gdLst>
                <a:ahLst/>
                <a:cxnLst>
                  <a:cxn ang="T6">
                    <a:pos x="T0" y="T1"/>
                  </a:cxn>
                  <a:cxn ang="T7">
                    <a:pos x="T2" y="T3"/>
                  </a:cxn>
                  <a:cxn ang="T8">
                    <a:pos x="T4" y="T5"/>
                  </a:cxn>
                </a:cxnLst>
                <a:rect l="0" t="0" r="r" b="b"/>
                <a:pathLst>
                  <a:path w="585" h="1352">
                    <a:moveTo>
                      <a:pt x="568" y="1352"/>
                    </a:moveTo>
                    <a:cubicBezTo>
                      <a:pt x="550" y="1308"/>
                      <a:pt x="585" y="696"/>
                      <a:pt x="488" y="464"/>
                    </a:cubicBezTo>
                    <a:cubicBezTo>
                      <a:pt x="393" y="239"/>
                      <a:pt x="120" y="72"/>
                      <a:pt x="0" y="0"/>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68" name="Freeform 15"/>
              <p:cNvSpPr>
                <a:spLocks/>
              </p:cNvSpPr>
              <p:nvPr/>
            </p:nvSpPr>
            <p:spPr bwMode="auto">
              <a:xfrm>
                <a:off x="2872" y="2432"/>
                <a:ext cx="1088" cy="1144"/>
              </a:xfrm>
              <a:custGeom>
                <a:avLst/>
                <a:gdLst>
                  <a:gd name="T0" fmla="*/ 0 w 1088"/>
                  <a:gd name="T1" fmla="*/ 1144 h 1144"/>
                  <a:gd name="T2" fmla="*/ 1088 w 1088"/>
                  <a:gd name="T3" fmla="*/ 792 h 1144"/>
                  <a:gd name="T4" fmla="*/ 0 60000 65536"/>
                  <a:gd name="T5" fmla="*/ 0 60000 65536"/>
                </a:gdLst>
                <a:ahLst/>
                <a:cxnLst>
                  <a:cxn ang="T4">
                    <a:pos x="T0" y="T1"/>
                  </a:cxn>
                  <a:cxn ang="T5">
                    <a:pos x="T2" y="T3"/>
                  </a:cxn>
                </a:cxnLst>
                <a:rect l="0" t="0" r="r" b="b"/>
                <a:pathLst>
                  <a:path w="1088" h="1144">
                    <a:moveTo>
                      <a:pt x="0" y="1144"/>
                    </a:moveTo>
                    <a:cubicBezTo>
                      <a:pt x="24" y="0"/>
                      <a:pt x="240" y="336"/>
                      <a:pt x="1088" y="792"/>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6166" name="Freeform 16"/>
            <p:cNvSpPr>
              <a:spLocks/>
            </p:cNvSpPr>
            <p:nvPr/>
          </p:nvSpPr>
          <p:spPr bwMode="auto">
            <a:xfrm>
              <a:off x="3440" y="2348"/>
              <a:ext cx="360" cy="233"/>
            </a:xfrm>
            <a:custGeom>
              <a:avLst/>
              <a:gdLst>
                <a:gd name="T0" fmla="*/ 0 w 360"/>
                <a:gd name="T1" fmla="*/ 0 h 416"/>
                <a:gd name="T2" fmla="*/ 360 w 360"/>
                <a:gd name="T3" fmla="*/ 23 h 416"/>
                <a:gd name="T4" fmla="*/ 0 60000 65536"/>
                <a:gd name="T5" fmla="*/ 0 60000 65536"/>
              </a:gdLst>
              <a:ahLst/>
              <a:cxnLst>
                <a:cxn ang="T4">
                  <a:pos x="T0" y="T1"/>
                </a:cxn>
                <a:cxn ang="T5">
                  <a:pos x="T2" y="T3"/>
                </a:cxn>
              </a:cxnLst>
              <a:rect l="0" t="0" r="r" b="b"/>
              <a:pathLst>
                <a:path w="360" h="416">
                  <a:moveTo>
                    <a:pt x="0" y="0"/>
                  </a:moveTo>
                  <a:cubicBezTo>
                    <a:pt x="208" y="72"/>
                    <a:pt x="296" y="192"/>
                    <a:pt x="360" y="416"/>
                  </a:cubicBezTo>
                </a:path>
              </a:pathLst>
            </a:custGeom>
            <a:noFill/>
            <a:ln w="57150"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0257" name="Group 17"/>
          <p:cNvGrpSpPr>
            <a:grpSpLocks/>
          </p:cNvGrpSpPr>
          <p:nvPr/>
        </p:nvGrpSpPr>
        <p:grpSpPr bwMode="auto">
          <a:xfrm>
            <a:off x="4598194" y="3530600"/>
            <a:ext cx="3213100" cy="2146300"/>
            <a:chOff x="1936" y="2224"/>
            <a:chExt cx="2024" cy="1352"/>
          </a:xfrm>
        </p:grpSpPr>
        <p:grpSp>
          <p:nvGrpSpPr>
            <p:cNvPr id="6159" name="Group 18"/>
            <p:cNvGrpSpPr>
              <a:grpSpLocks/>
            </p:cNvGrpSpPr>
            <p:nvPr/>
          </p:nvGrpSpPr>
          <p:grpSpPr bwMode="auto">
            <a:xfrm>
              <a:off x="2248" y="2224"/>
              <a:ext cx="1712" cy="1352"/>
              <a:chOff x="2248" y="2224"/>
              <a:chExt cx="1712" cy="1352"/>
            </a:xfrm>
          </p:grpSpPr>
          <p:sp>
            <p:nvSpPr>
              <p:cNvPr id="6162" name="Freeform 19"/>
              <p:cNvSpPr>
                <a:spLocks/>
              </p:cNvSpPr>
              <p:nvPr/>
            </p:nvSpPr>
            <p:spPr bwMode="auto">
              <a:xfrm>
                <a:off x="2248" y="2224"/>
                <a:ext cx="585" cy="1352"/>
              </a:xfrm>
              <a:custGeom>
                <a:avLst/>
                <a:gdLst>
                  <a:gd name="T0" fmla="*/ 568 w 585"/>
                  <a:gd name="T1" fmla="*/ 1352 h 1352"/>
                  <a:gd name="T2" fmla="*/ 488 w 585"/>
                  <a:gd name="T3" fmla="*/ 464 h 1352"/>
                  <a:gd name="T4" fmla="*/ 0 w 585"/>
                  <a:gd name="T5" fmla="*/ 0 h 1352"/>
                  <a:gd name="T6" fmla="*/ 0 60000 65536"/>
                  <a:gd name="T7" fmla="*/ 0 60000 65536"/>
                  <a:gd name="T8" fmla="*/ 0 60000 65536"/>
                </a:gdLst>
                <a:ahLst/>
                <a:cxnLst>
                  <a:cxn ang="T6">
                    <a:pos x="T0" y="T1"/>
                  </a:cxn>
                  <a:cxn ang="T7">
                    <a:pos x="T2" y="T3"/>
                  </a:cxn>
                  <a:cxn ang="T8">
                    <a:pos x="T4" y="T5"/>
                  </a:cxn>
                </a:cxnLst>
                <a:rect l="0" t="0" r="r" b="b"/>
                <a:pathLst>
                  <a:path w="585" h="1352">
                    <a:moveTo>
                      <a:pt x="568" y="1352"/>
                    </a:moveTo>
                    <a:cubicBezTo>
                      <a:pt x="550" y="1308"/>
                      <a:pt x="585" y="696"/>
                      <a:pt x="488" y="464"/>
                    </a:cubicBezTo>
                    <a:cubicBezTo>
                      <a:pt x="393" y="239"/>
                      <a:pt x="120" y="72"/>
                      <a:pt x="0" y="0"/>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63" name="Freeform 20"/>
              <p:cNvSpPr>
                <a:spLocks/>
              </p:cNvSpPr>
              <p:nvPr/>
            </p:nvSpPr>
            <p:spPr bwMode="auto">
              <a:xfrm>
                <a:off x="2872" y="2432"/>
                <a:ext cx="1088" cy="1144"/>
              </a:xfrm>
              <a:custGeom>
                <a:avLst/>
                <a:gdLst>
                  <a:gd name="T0" fmla="*/ 0 w 1088"/>
                  <a:gd name="T1" fmla="*/ 1144 h 1144"/>
                  <a:gd name="T2" fmla="*/ 1088 w 1088"/>
                  <a:gd name="T3" fmla="*/ 792 h 1144"/>
                  <a:gd name="T4" fmla="*/ 0 60000 65536"/>
                  <a:gd name="T5" fmla="*/ 0 60000 65536"/>
                </a:gdLst>
                <a:ahLst/>
                <a:cxnLst>
                  <a:cxn ang="T4">
                    <a:pos x="T0" y="T1"/>
                  </a:cxn>
                  <a:cxn ang="T5">
                    <a:pos x="T2" y="T3"/>
                  </a:cxn>
                </a:cxnLst>
                <a:rect l="0" t="0" r="r" b="b"/>
                <a:pathLst>
                  <a:path w="1088" h="1144">
                    <a:moveTo>
                      <a:pt x="0" y="1144"/>
                    </a:moveTo>
                    <a:cubicBezTo>
                      <a:pt x="24" y="0"/>
                      <a:pt x="240" y="336"/>
                      <a:pt x="1088" y="792"/>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6160" name="Freeform 21"/>
            <p:cNvSpPr>
              <a:spLocks/>
            </p:cNvSpPr>
            <p:nvPr/>
          </p:nvSpPr>
          <p:spPr bwMode="auto">
            <a:xfrm>
              <a:off x="1936" y="2356"/>
              <a:ext cx="304" cy="233"/>
            </a:xfrm>
            <a:custGeom>
              <a:avLst/>
              <a:gdLst>
                <a:gd name="T0" fmla="*/ 0 w 304"/>
                <a:gd name="T1" fmla="*/ 17 h 448"/>
                <a:gd name="T2" fmla="*/ 304 w 304"/>
                <a:gd name="T3" fmla="*/ 0 h 448"/>
                <a:gd name="T4" fmla="*/ 0 60000 65536"/>
                <a:gd name="T5" fmla="*/ 0 60000 65536"/>
              </a:gdLst>
              <a:ahLst/>
              <a:cxnLst>
                <a:cxn ang="T4">
                  <a:pos x="T0" y="T1"/>
                </a:cxn>
                <a:cxn ang="T5">
                  <a:pos x="T2" y="T3"/>
                </a:cxn>
              </a:cxnLst>
              <a:rect l="0" t="0" r="r" b="b"/>
              <a:pathLst>
                <a:path w="304" h="448">
                  <a:moveTo>
                    <a:pt x="0" y="448"/>
                  </a:moveTo>
                  <a:cubicBezTo>
                    <a:pt x="72" y="240"/>
                    <a:pt x="112" y="160"/>
                    <a:pt x="304" y="0"/>
                  </a:cubicBezTo>
                </a:path>
              </a:pathLst>
            </a:custGeom>
            <a:noFill/>
            <a:ln w="571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161" name="Freeform 22"/>
            <p:cNvSpPr>
              <a:spLocks/>
            </p:cNvSpPr>
            <p:nvPr/>
          </p:nvSpPr>
          <p:spPr bwMode="auto">
            <a:xfrm flipH="1">
              <a:off x="3808" y="2798"/>
              <a:ext cx="108" cy="233"/>
            </a:xfrm>
            <a:custGeom>
              <a:avLst/>
              <a:gdLst>
                <a:gd name="T0" fmla="*/ 88 w 108"/>
                <a:gd name="T1" fmla="*/ 33 h 379"/>
                <a:gd name="T2" fmla="*/ 108 w 108"/>
                <a:gd name="T3" fmla="*/ 0 h 379"/>
                <a:gd name="T4" fmla="*/ 0 60000 65536"/>
                <a:gd name="T5" fmla="*/ 0 60000 65536"/>
              </a:gdLst>
              <a:ahLst/>
              <a:cxnLst>
                <a:cxn ang="T4">
                  <a:pos x="T0" y="T1"/>
                </a:cxn>
                <a:cxn ang="T5">
                  <a:pos x="T2" y="T3"/>
                </a:cxn>
              </a:cxnLst>
              <a:rect l="0" t="0" r="r" b="b"/>
              <a:pathLst>
                <a:path w="108" h="379">
                  <a:moveTo>
                    <a:pt x="88" y="379"/>
                  </a:moveTo>
                  <a:cubicBezTo>
                    <a:pt x="0" y="163"/>
                    <a:pt x="105" y="63"/>
                    <a:pt x="108" y="0"/>
                  </a:cubicBezTo>
                </a:path>
              </a:pathLst>
            </a:custGeom>
            <a:noFill/>
            <a:ln w="57150"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0264" name="Freeform 24" descr="Wide downward diagonal"/>
          <p:cNvSpPr>
            <a:spLocks/>
          </p:cNvSpPr>
          <p:nvPr/>
        </p:nvSpPr>
        <p:spPr bwMode="auto">
          <a:xfrm>
            <a:off x="7357269" y="4651375"/>
            <a:ext cx="468312" cy="369888"/>
          </a:xfrm>
          <a:custGeom>
            <a:avLst/>
            <a:gdLst>
              <a:gd name="T0" fmla="*/ 0 w 496"/>
              <a:gd name="T1" fmla="*/ 2147483646 h 160"/>
              <a:gd name="T2" fmla="*/ 2147483646 w 496"/>
              <a:gd name="T3" fmla="*/ 0 h 160"/>
              <a:gd name="T4" fmla="*/ 2147483646 w 496"/>
              <a:gd name="T5" fmla="*/ 2147483646 h 160"/>
              <a:gd name="T6" fmla="*/ 0 60000 65536"/>
              <a:gd name="T7" fmla="*/ 0 60000 65536"/>
              <a:gd name="T8" fmla="*/ 0 60000 65536"/>
            </a:gdLst>
            <a:ahLst/>
            <a:cxnLst>
              <a:cxn ang="T6">
                <a:pos x="T0" y="T1"/>
              </a:cxn>
              <a:cxn ang="T7">
                <a:pos x="T2" y="T3"/>
              </a:cxn>
              <a:cxn ang="T8">
                <a:pos x="T4" y="T5"/>
              </a:cxn>
            </a:cxnLst>
            <a:rect l="0" t="0" r="r" b="b"/>
            <a:pathLst>
              <a:path w="496" h="160">
                <a:moveTo>
                  <a:pt x="0" y="143"/>
                </a:moveTo>
                <a:cubicBezTo>
                  <a:pt x="208" y="144"/>
                  <a:pt x="133" y="0"/>
                  <a:pt x="237" y="0"/>
                </a:cubicBezTo>
                <a:cubicBezTo>
                  <a:pt x="341" y="0"/>
                  <a:pt x="259" y="160"/>
                  <a:pt x="496" y="160"/>
                </a:cubicBezTo>
              </a:path>
            </a:pathLst>
          </a:custGeom>
          <a:blipFill dpi="0" rotWithShape="0">
            <a:blip r:embed="rId5"/>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0265" name="Freeform 25" descr="Wide downward diagonal"/>
          <p:cNvSpPr>
            <a:spLocks/>
          </p:cNvSpPr>
          <p:nvPr/>
        </p:nvSpPr>
        <p:spPr bwMode="auto">
          <a:xfrm>
            <a:off x="4347369" y="4575175"/>
            <a:ext cx="468312" cy="369888"/>
          </a:xfrm>
          <a:custGeom>
            <a:avLst/>
            <a:gdLst>
              <a:gd name="T0" fmla="*/ 0 w 496"/>
              <a:gd name="T1" fmla="*/ 2147483646 h 160"/>
              <a:gd name="T2" fmla="*/ 2147483646 w 496"/>
              <a:gd name="T3" fmla="*/ 0 h 160"/>
              <a:gd name="T4" fmla="*/ 2147483646 w 496"/>
              <a:gd name="T5" fmla="*/ 2147483646 h 160"/>
              <a:gd name="T6" fmla="*/ 0 60000 65536"/>
              <a:gd name="T7" fmla="*/ 0 60000 65536"/>
              <a:gd name="T8" fmla="*/ 0 60000 65536"/>
            </a:gdLst>
            <a:ahLst/>
            <a:cxnLst>
              <a:cxn ang="T6">
                <a:pos x="T0" y="T1"/>
              </a:cxn>
              <a:cxn ang="T7">
                <a:pos x="T2" y="T3"/>
              </a:cxn>
              <a:cxn ang="T8">
                <a:pos x="T4" y="T5"/>
              </a:cxn>
            </a:cxnLst>
            <a:rect l="0" t="0" r="r" b="b"/>
            <a:pathLst>
              <a:path w="496" h="160">
                <a:moveTo>
                  <a:pt x="0" y="143"/>
                </a:moveTo>
                <a:cubicBezTo>
                  <a:pt x="208" y="144"/>
                  <a:pt x="133" y="0"/>
                  <a:pt x="237" y="0"/>
                </a:cubicBezTo>
                <a:cubicBezTo>
                  <a:pt x="341" y="0"/>
                  <a:pt x="259" y="160"/>
                  <a:pt x="496" y="160"/>
                </a:cubicBezTo>
              </a:path>
            </a:pathLst>
          </a:custGeom>
          <a:blipFill dpi="0" rotWithShape="0">
            <a:blip r:embed="rId5"/>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157" name="Freeform 23" descr="Wide downward diagonal"/>
          <p:cNvSpPr>
            <a:spLocks/>
          </p:cNvSpPr>
          <p:nvPr/>
        </p:nvSpPr>
        <p:spPr bwMode="auto">
          <a:xfrm>
            <a:off x="5668169" y="4435475"/>
            <a:ext cx="773112" cy="369888"/>
          </a:xfrm>
          <a:custGeom>
            <a:avLst/>
            <a:gdLst>
              <a:gd name="T0" fmla="*/ 0 w 496"/>
              <a:gd name="T1" fmla="*/ 2147483646 h 160"/>
              <a:gd name="T2" fmla="*/ 2147483646 w 496"/>
              <a:gd name="T3" fmla="*/ 0 h 160"/>
              <a:gd name="T4" fmla="*/ 2147483646 w 496"/>
              <a:gd name="T5" fmla="*/ 2147483646 h 160"/>
              <a:gd name="T6" fmla="*/ 0 60000 65536"/>
              <a:gd name="T7" fmla="*/ 0 60000 65536"/>
              <a:gd name="T8" fmla="*/ 0 60000 65536"/>
            </a:gdLst>
            <a:ahLst/>
            <a:cxnLst>
              <a:cxn ang="T6">
                <a:pos x="T0" y="T1"/>
              </a:cxn>
              <a:cxn ang="T7">
                <a:pos x="T2" y="T3"/>
              </a:cxn>
              <a:cxn ang="T8">
                <a:pos x="T4" y="T5"/>
              </a:cxn>
            </a:cxnLst>
            <a:rect l="0" t="0" r="r" b="b"/>
            <a:pathLst>
              <a:path w="496" h="160">
                <a:moveTo>
                  <a:pt x="0" y="143"/>
                </a:moveTo>
                <a:cubicBezTo>
                  <a:pt x="208" y="144"/>
                  <a:pt x="133" y="0"/>
                  <a:pt x="237" y="0"/>
                </a:cubicBezTo>
                <a:cubicBezTo>
                  <a:pt x="341" y="0"/>
                  <a:pt x="259" y="160"/>
                  <a:pt x="496" y="160"/>
                </a:cubicBezTo>
              </a:path>
            </a:pathLst>
          </a:custGeom>
          <a:blipFill dpi="0" rotWithShape="0">
            <a:blip r:embed="rId5"/>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158" name="Text Box 30"/>
          <p:cNvSpPr txBox="1">
            <a:spLocks noChangeArrowheads="1"/>
          </p:cNvSpPr>
          <p:nvPr/>
        </p:nvSpPr>
        <p:spPr bwMode="auto">
          <a:xfrm>
            <a:off x="5158581" y="509588"/>
            <a:ext cx="1905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solidFill>
                  <a:srgbClr val="0000FF"/>
                </a:solidFill>
                <a:latin typeface="Times New Roman" panose="02020603050405020304" pitchFamily="18" charset="0"/>
                <a:cs typeface="Times New Roman" panose="02020603050405020304" pitchFamily="18" charset="0"/>
              </a:rPr>
              <a:t>Tunnel ionization</a:t>
            </a:r>
          </a:p>
        </p:txBody>
      </p:sp>
    </p:spTree>
    <p:extLst>
      <p:ext uri="{BB962C8B-B14F-4D97-AF65-F5344CB8AC3E}">
        <p14:creationId xmlns:p14="http://schemas.microsoft.com/office/powerpoint/2010/main" val="303255281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5.55556E-7 -5.78035E-8 L 0.1184 -0.00208 " pathEditMode="relative" rAng="0" ptsTypes="AA">
                                      <p:cBhvr>
                                        <p:cTn id="6" dur="2000" fill="hold"/>
                                        <p:tgtEl>
                                          <p:spTgt spid="10246"/>
                                        </p:tgtEl>
                                        <p:attrNameLst>
                                          <p:attrName>ppt_x</p:attrName>
                                          <p:attrName>ppt_y</p:attrName>
                                        </p:attrNameLst>
                                      </p:cBhvr>
                                      <p:rCtr x="5920" y="-116"/>
                                    </p:animMotion>
                                  </p:childTnLst>
                                </p:cTn>
                              </p:par>
                            </p:childTnLst>
                          </p:cTn>
                        </p:par>
                        <p:par>
                          <p:cTn id="7" fill="hold" nodeType="afterGroup">
                            <p:stCondLst>
                              <p:cond delay="2000"/>
                            </p:stCondLst>
                            <p:childTnLst>
                              <p:par>
                                <p:cTn id="8" presetID="10" presetClass="entr" presetSubtype="0" fill="hold" nodeType="afterEffect">
                                  <p:stCondLst>
                                    <p:cond delay="0"/>
                                  </p:stCondLst>
                                  <p:childTnLst>
                                    <p:set>
                                      <p:cBhvr>
                                        <p:cTn id="9" dur="1" fill="hold">
                                          <p:stCondLst>
                                            <p:cond delay="0"/>
                                          </p:stCondLst>
                                        </p:cTn>
                                        <p:tgtEl>
                                          <p:spTgt spid="10257"/>
                                        </p:tgtEl>
                                        <p:attrNameLst>
                                          <p:attrName>style.visibility</p:attrName>
                                        </p:attrNameLst>
                                      </p:cBhvr>
                                      <p:to>
                                        <p:strVal val="visible"/>
                                      </p:to>
                                    </p:set>
                                    <p:animEffect transition="in" filter="fade">
                                      <p:cBhvr>
                                        <p:cTn id="10" dur="500"/>
                                        <p:tgtEl>
                                          <p:spTgt spid="10257"/>
                                        </p:tgtEl>
                                      </p:cBhvr>
                                    </p:animEffect>
                                  </p:childTnLst>
                                </p:cTn>
                              </p:par>
                            </p:childTnLst>
                          </p:cTn>
                        </p:par>
                        <p:par>
                          <p:cTn id="11" fill="hold" nodeType="afterGroup">
                            <p:stCondLst>
                              <p:cond delay="2500"/>
                            </p:stCondLst>
                            <p:childTnLst>
                              <p:par>
                                <p:cTn id="12" presetID="10" presetClass="exit" presetSubtype="0" fill="hold" nodeType="afterEffect">
                                  <p:stCondLst>
                                    <p:cond delay="0"/>
                                  </p:stCondLst>
                                  <p:childTnLst>
                                    <p:animEffect transition="out" filter="fade">
                                      <p:cBhvr>
                                        <p:cTn id="13" dur="500"/>
                                        <p:tgtEl>
                                          <p:spTgt spid="10248"/>
                                        </p:tgtEl>
                                      </p:cBhvr>
                                    </p:animEffect>
                                    <p:set>
                                      <p:cBhvr>
                                        <p:cTn id="14" dur="1" fill="hold">
                                          <p:stCondLst>
                                            <p:cond delay="499"/>
                                          </p:stCondLst>
                                        </p:cTn>
                                        <p:tgtEl>
                                          <p:spTgt spid="10248"/>
                                        </p:tgtEl>
                                        <p:attrNameLst>
                                          <p:attrName>style.visibility</p:attrName>
                                        </p:attrNameLst>
                                      </p:cBhvr>
                                      <p:to>
                                        <p:strVal val="hidden"/>
                                      </p:to>
                                    </p:set>
                                  </p:childTnLst>
                                </p:cTn>
                              </p:par>
                            </p:childTnLst>
                          </p:cTn>
                        </p:par>
                        <p:par>
                          <p:cTn id="15" fill="hold" nodeType="afterGroup">
                            <p:stCondLst>
                              <p:cond delay="3000"/>
                            </p:stCondLst>
                            <p:childTnLst>
                              <p:par>
                                <p:cTn id="16" presetID="22" presetClass="entr" presetSubtype="8" fill="hold" grpId="0" nodeType="afterEffect">
                                  <p:stCondLst>
                                    <p:cond delay="0"/>
                                  </p:stCondLst>
                                  <p:childTnLst>
                                    <p:set>
                                      <p:cBhvr>
                                        <p:cTn id="17" dur="1" fill="hold">
                                          <p:stCondLst>
                                            <p:cond delay="0"/>
                                          </p:stCondLst>
                                        </p:cTn>
                                        <p:tgtEl>
                                          <p:spTgt spid="10245"/>
                                        </p:tgtEl>
                                        <p:attrNameLst>
                                          <p:attrName>style.visibility</p:attrName>
                                        </p:attrNameLst>
                                      </p:cBhvr>
                                      <p:to>
                                        <p:strVal val="visible"/>
                                      </p:to>
                                    </p:set>
                                    <p:animEffect transition="in" filter="wipe(left)">
                                      <p:cBhvr>
                                        <p:cTn id="18" dur="500"/>
                                        <p:tgtEl>
                                          <p:spTgt spid="10245"/>
                                        </p:tgtEl>
                                      </p:cBhvr>
                                    </p:animEffect>
                                  </p:childTnLst>
                                </p:cTn>
                              </p:par>
                            </p:childTnLst>
                          </p:cTn>
                        </p:par>
                        <p:par>
                          <p:cTn id="19" fill="hold" nodeType="afterGroup">
                            <p:stCondLst>
                              <p:cond delay="3500"/>
                            </p:stCondLst>
                            <p:childTnLst>
                              <p:par>
                                <p:cTn id="20" presetID="23" presetClass="entr" presetSubtype="16" fill="hold" nodeType="afterEffect">
                                  <p:stCondLst>
                                    <p:cond delay="0"/>
                                  </p:stCondLst>
                                  <p:childTnLst>
                                    <p:set>
                                      <p:cBhvr>
                                        <p:cTn id="21" dur="1" fill="hold">
                                          <p:stCondLst>
                                            <p:cond delay="0"/>
                                          </p:stCondLst>
                                        </p:cTn>
                                        <p:tgtEl>
                                          <p:spTgt spid="10264"/>
                                        </p:tgtEl>
                                        <p:attrNameLst>
                                          <p:attrName>style.visibility</p:attrName>
                                        </p:attrNameLst>
                                      </p:cBhvr>
                                      <p:to>
                                        <p:strVal val="visible"/>
                                      </p:to>
                                    </p:set>
                                    <p:anim calcmode="lin" valueType="num">
                                      <p:cBhvr>
                                        <p:cTn id="22" dur="500" fill="hold"/>
                                        <p:tgtEl>
                                          <p:spTgt spid="10264"/>
                                        </p:tgtEl>
                                        <p:attrNameLst>
                                          <p:attrName>ppt_w</p:attrName>
                                        </p:attrNameLst>
                                      </p:cBhvr>
                                      <p:tavLst>
                                        <p:tav tm="0">
                                          <p:val>
                                            <p:fltVal val="0"/>
                                          </p:val>
                                        </p:tav>
                                        <p:tav tm="100000">
                                          <p:val>
                                            <p:strVal val="#ppt_w"/>
                                          </p:val>
                                        </p:tav>
                                      </p:tavLst>
                                    </p:anim>
                                    <p:anim calcmode="lin" valueType="num">
                                      <p:cBhvr>
                                        <p:cTn id="23" dur="500" fill="hold"/>
                                        <p:tgtEl>
                                          <p:spTgt spid="102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4000"/>
                            </p:stCondLst>
                            <p:childTnLst>
                              <p:par>
                                <p:cTn id="25" presetID="63" presetClass="path" presetSubtype="0" accel="50000" decel="50000" fill="hold" nodeType="afterEffect">
                                  <p:stCondLst>
                                    <p:cond delay="0"/>
                                  </p:stCondLst>
                                  <p:childTnLst>
                                    <p:animMotion origin="layout" path="M 1.94444E-6 -3.7037E-7 L 0.55555 -3.7037E-7 " pathEditMode="relative" rAng="0" ptsTypes="AA">
                                      <p:cBhvr>
                                        <p:cTn id="26" dur="2000" fill="hold"/>
                                        <p:tgtEl>
                                          <p:spTgt spid="10264"/>
                                        </p:tgtEl>
                                        <p:attrNameLst>
                                          <p:attrName>ppt_x</p:attrName>
                                          <p:attrName>ppt_y</p:attrName>
                                        </p:attrNameLst>
                                      </p:cBhvr>
                                      <p:rCtr x="27778" y="0"/>
                                    </p:animMotion>
                                  </p:childTnLst>
                                </p:cTn>
                              </p:par>
                            </p:childTnLst>
                          </p:cTn>
                        </p:par>
                        <p:par>
                          <p:cTn id="27" fill="hold" nodeType="afterGroup">
                            <p:stCondLst>
                              <p:cond delay="6000"/>
                            </p:stCondLst>
                            <p:childTnLst>
                              <p:par>
                                <p:cTn id="28" presetID="53" presetClass="exit" presetSubtype="0" fill="hold" grpId="1" nodeType="afterEffect">
                                  <p:stCondLst>
                                    <p:cond delay="0"/>
                                  </p:stCondLst>
                                  <p:childTnLst>
                                    <p:anim calcmode="lin" valueType="num">
                                      <p:cBhvr>
                                        <p:cTn id="29" dur="500"/>
                                        <p:tgtEl>
                                          <p:spTgt spid="10245"/>
                                        </p:tgtEl>
                                        <p:attrNameLst>
                                          <p:attrName>ppt_w</p:attrName>
                                        </p:attrNameLst>
                                      </p:cBhvr>
                                      <p:tavLst>
                                        <p:tav tm="0">
                                          <p:val>
                                            <p:strVal val="ppt_w"/>
                                          </p:val>
                                        </p:tav>
                                        <p:tav tm="100000">
                                          <p:val>
                                            <p:fltVal val="0"/>
                                          </p:val>
                                        </p:tav>
                                      </p:tavLst>
                                    </p:anim>
                                    <p:anim calcmode="lin" valueType="num">
                                      <p:cBhvr>
                                        <p:cTn id="30" dur="500"/>
                                        <p:tgtEl>
                                          <p:spTgt spid="10245"/>
                                        </p:tgtEl>
                                        <p:attrNameLst>
                                          <p:attrName>ppt_h</p:attrName>
                                        </p:attrNameLst>
                                      </p:cBhvr>
                                      <p:tavLst>
                                        <p:tav tm="0">
                                          <p:val>
                                            <p:strVal val="ppt_h"/>
                                          </p:val>
                                        </p:tav>
                                        <p:tav tm="100000">
                                          <p:val>
                                            <p:fltVal val="0"/>
                                          </p:val>
                                        </p:tav>
                                      </p:tavLst>
                                    </p:anim>
                                    <p:animEffect transition="out" filter="fade">
                                      <p:cBhvr>
                                        <p:cTn id="31" dur="500"/>
                                        <p:tgtEl>
                                          <p:spTgt spid="10245"/>
                                        </p:tgtEl>
                                      </p:cBhvr>
                                    </p:animEffect>
                                    <p:set>
                                      <p:cBhvr>
                                        <p:cTn id="32" dur="1" fill="hold">
                                          <p:stCondLst>
                                            <p:cond delay="499"/>
                                          </p:stCondLst>
                                        </p:cTn>
                                        <p:tgtEl>
                                          <p:spTgt spid="10245"/>
                                        </p:tgtEl>
                                        <p:attrNameLst>
                                          <p:attrName>style.visibility</p:attrName>
                                        </p:attrNameLst>
                                      </p:cBhvr>
                                      <p:to>
                                        <p:strVal val="hidden"/>
                                      </p:to>
                                    </p:set>
                                  </p:childTnLst>
                                </p:cTn>
                              </p:par>
                            </p:childTnLst>
                          </p:cTn>
                        </p:par>
                        <p:par>
                          <p:cTn id="33" fill="hold" nodeType="afterGroup">
                            <p:stCondLst>
                              <p:cond delay="6500"/>
                            </p:stCondLst>
                            <p:childTnLst>
                              <p:par>
                                <p:cTn id="34" presetID="63" presetClass="path" presetSubtype="0" accel="50000" decel="50000" fill="hold" nodeType="afterEffect">
                                  <p:stCondLst>
                                    <p:cond delay="0"/>
                                  </p:stCondLst>
                                  <p:childTnLst>
                                    <p:animMotion origin="layout" path="M 0.11841 -0.00208 L 0.24775 -0.00208 " pathEditMode="relative" rAng="0" ptsTypes="AA">
                                      <p:cBhvr>
                                        <p:cTn id="35" dur="2000" fill="hold"/>
                                        <p:tgtEl>
                                          <p:spTgt spid="10246"/>
                                        </p:tgtEl>
                                        <p:attrNameLst>
                                          <p:attrName>ppt_x</p:attrName>
                                          <p:attrName>ppt_y</p:attrName>
                                        </p:attrNameLst>
                                      </p:cBhvr>
                                      <p:rCtr x="6458" y="0"/>
                                    </p:animMotion>
                                  </p:childTnLst>
                                </p:cTn>
                              </p:par>
                            </p:childTnLst>
                          </p:cTn>
                        </p:par>
                        <p:par>
                          <p:cTn id="36" fill="hold" nodeType="afterGroup">
                            <p:stCondLst>
                              <p:cond delay="8500"/>
                            </p:stCondLst>
                            <p:childTnLst>
                              <p:par>
                                <p:cTn id="37" presetID="10" presetClass="entr" presetSubtype="0" fill="hold" nodeType="afterEffect">
                                  <p:stCondLst>
                                    <p:cond delay="0"/>
                                  </p:stCondLst>
                                  <p:childTnLst>
                                    <p:set>
                                      <p:cBhvr>
                                        <p:cTn id="38" dur="1" fill="hold">
                                          <p:stCondLst>
                                            <p:cond delay="0"/>
                                          </p:stCondLst>
                                        </p:cTn>
                                        <p:tgtEl>
                                          <p:spTgt spid="10248"/>
                                        </p:tgtEl>
                                        <p:attrNameLst>
                                          <p:attrName>style.visibility</p:attrName>
                                        </p:attrNameLst>
                                      </p:cBhvr>
                                      <p:to>
                                        <p:strVal val="visible"/>
                                      </p:to>
                                    </p:set>
                                    <p:animEffect transition="in" filter="fade">
                                      <p:cBhvr>
                                        <p:cTn id="39" dur="500"/>
                                        <p:tgtEl>
                                          <p:spTgt spid="10248"/>
                                        </p:tgtEl>
                                      </p:cBhvr>
                                    </p:animEffect>
                                  </p:childTnLst>
                                </p:cTn>
                              </p:par>
                              <p:par>
                                <p:cTn id="40" presetID="10" presetClass="exit" presetSubtype="0" fill="hold" nodeType="withEffect">
                                  <p:stCondLst>
                                    <p:cond delay="0"/>
                                  </p:stCondLst>
                                  <p:childTnLst>
                                    <p:animEffect transition="out" filter="fade">
                                      <p:cBhvr>
                                        <p:cTn id="41" dur="500"/>
                                        <p:tgtEl>
                                          <p:spTgt spid="10257"/>
                                        </p:tgtEl>
                                      </p:cBhvr>
                                    </p:animEffect>
                                    <p:set>
                                      <p:cBhvr>
                                        <p:cTn id="42" dur="1" fill="hold">
                                          <p:stCondLst>
                                            <p:cond delay="499"/>
                                          </p:stCondLst>
                                        </p:cTn>
                                        <p:tgtEl>
                                          <p:spTgt spid="10257"/>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63" presetClass="path" presetSubtype="0" accel="50000" decel="50000" fill="hold" nodeType="clickEffect">
                                  <p:stCondLst>
                                    <p:cond delay="0"/>
                                  </p:stCondLst>
                                  <p:childTnLst>
                                    <p:animMotion origin="layout" path="M 0.24774 -0.00208 L 0.36424 -0.00208 " pathEditMode="relative" rAng="0" ptsTypes="AA">
                                      <p:cBhvr>
                                        <p:cTn id="46" dur="2000" fill="hold"/>
                                        <p:tgtEl>
                                          <p:spTgt spid="10246"/>
                                        </p:tgtEl>
                                        <p:attrNameLst>
                                          <p:attrName>ppt_x</p:attrName>
                                          <p:attrName>ppt_y</p:attrName>
                                        </p:attrNameLst>
                                      </p:cBhvr>
                                      <p:rCtr x="5816" y="0"/>
                                    </p:animMotion>
                                  </p:childTnLst>
                                </p:cTn>
                              </p:par>
                            </p:childTnLst>
                          </p:cTn>
                        </p:par>
                        <p:par>
                          <p:cTn id="47" fill="hold" nodeType="afterGroup">
                            <p:stCondLst>
                              <p:cond delay="2000"/>
                            </p:stCondLst>
                            <p:childTnLst>
                              <p:par>
                                <p:cTn id="48" presetID="0" presetClass="path" presetSubtype="0" accel="50000" decel="50000" fill="hold" nodeType="afterEffect">
                                  <p:stCondLst>
                                    <p:cond delay="0"/>
                                  </p:stCondLst>
                                  <p:childTnLst>
                                    <p:animMotion origin="layout" path="M 0.54166 0.04838 L -0.16337 0.00833 " pathEditMode="relative" ptsTypes="AA">
                                      <p:cBhvr>
                                        <p:cTn id="49" dur="2000" fill="hold"/>
                                        <p:tgtEl>
                                          <p:spTgt spid="10264"/>
                                        </p:tgtEl>
                                        <p:attrNameLst>
                                          <p:attrName>ppt_x</p:attrName>
                                          <p:attrName>ppt_y</p:attrName>
                                        </p:attrNameLst>
                                      </p:cBhvr>
                                    </p:animMotion>
                                  </p:childTnLst>
                                </p:cTn>
                              </p:par>
                            </p:childTnLst>
                          </p:cTn>
                        </p:par>
                        <p:par>
                          <p:cTn id="50" fill="hold" nodeType="afterGroup">
                            <p:stCondLst>
                              <p:cond delay="4000"/>
                            </p:stCondLst>
                            <p:childTnLst>
                              <p:par>
                                <p:cTn id="51" presetID="10" presetClass="entr" presetSubtype="0" fill="hold" nodeType="afterEffect">
                                  <p:stCondLst>
                                    <p:cond delay="0"/>
                                  </p:stCondLst>
                                  <p:childTnLst>
                                    <p:set>
                                      <p:cBhvr>
                                        <p:cTn id="52" dur="1" fill="hold">
                                          <p:stCondLst>
                                            <p:cond delay="0"/>
                                          </p:stCondLst>
                                        </p:cTn>
                                        <p:tgtEl>
                                          <p:spTgt spid="10251"/>
                                        </p:tgtEl>
                                        <p:attrNameLst>
                                          <p:attrName>style.visibility</p:attrName>
                                        </p:attrNameLst>
                                      </p:cBhvr>
                                      <p:to>
                                        <p:strVal val="visible"/>
                                      </p:to>
                                    </p:set>
                                    <p:animEffect transition="in" filter="fade">
                                      <p:cBhvr>
                                        <p:cTn id="53" dur="500"/>
                                        <p:tgtEl>
                                          <p:spTgt spid="10251"/>
                                        </p:tgtEl>
                                      </p:cBhvr>
                                    </p:animEffect>
                                  </p:childTnLst>
                                </p:cTn>
                              </p:par>
                              <p:par>
                                <p:cTn id="54" presetID="10" presetClass="exit" presetSubtype="0" fill="hold" nodeType="withEffect">
                                  <p:stCondLst>
                                    <p:cond delay="0"/>
                                  </p:stCondLst>
                                  <p:childTnLst>
                                    <p:animEffect transition="out" filter="fade">
                                      <p:cBhvr>
                                        <p:cTn id="55" dur="500"/>
                                        <p:tgtEl>
                                          <p:spTgt spid="10248"/>
                                        </p:tgtEl>
                                      </p:cBhvr>
                                    </p:animEffect>
                                    <p:set>
                                      <p:cBhvr>
                                        <p:cTn id="56" dur="1" fill="hold">
                                          <p:stCondLst>
                                            <p:cond delay="499"/>
                                          </p:stCondLst>
                                        </p:cTn>
                                        <p:tgtEl>
                                          <p:spTgt spid="10248"/>
                                        </p:tgtEl>
                                        <p:attrNameLst>
                                          <p:attrName>style.visibility</p:attrName>
                                        </p:attrNameLst>
                                      </p:cBhvr>
                                      <p:to>
                                        <p:strVal val="hidden"/>
                                      </p:to>
                                    </p:set>
                                  </p:childTnLst>
                                </p:cTn>
                              </p:par>
                            </p:childTnLst>
                          </p:cTn>
                        </p:par>
                        <p:par>
                          <p:cTn id="57" fill="hold" nodeType="afterGroup">
                            <p:stCondLst>
                              <p:cond delay="4500"/>
                            </p:stCondLst>
                            <p:childTnLst>
                              <p:par>
                                <p:cTn id="58" presetID="22" presetClass="entr" presetSubtype="2" fill="hold" grpId="0" nodeType="afterEffect">
                                  <p:stCondLst>
                                    <p:cond delay="0"/>
                                  </p:stCondLst>
                                  <p:childTnLst>
                                    <p:set>
                                      <p:cBhvr>
                                        <p:cTn id="59" dur="1" fill="hold">
                                          <p:stCondLst>
                                            <p:cond delay="0"/>
                                          </p:stCondLst>
                                        </p:cTn>
                                        <p:tgtEl>
                                          <p:spTgt spid="10243"/>
                                        </p:tgtEl>
                                        <p:attrNameLst>
                                          <p:attrName>style.visibility</p:attrName>
                                        </p:attrNameLst>
                                      </p:cBhvr>
                                      <p:to>
                                        <p:strVal val="visible"/>
                                      </p:to>
                                    </p:set>
                                    <p:animEffect transition="in" filter="wipe(right)">
                                      <p:cBhvr>
                                        <p:cTn id="60" dur="500"/>
                                        <p:tgtEl>
                                          <p:spTgt spid="10243"/>
                                        </p:tgtEl>
                                      </p:cBhvr>
                                    </p:animEffect>
                                  </p:childTnLst>
                                </p:cTn>
                              </p:par>
                            </p:childTnLst>
                          </p:cTn>
                        </p:par>
                        <p:par>
                          <p:cTn id="61" fill="hold" nodeType="afterGroup">
                            <p:stCondLst>
                              <p:cond delay="5000"/>
                            </p:stCondLst>
                            <p:childTnLst>
                              <p:par>
                                <p:cTn id="62" presetID="23" presetClass="entr" presetSubtype="16" fill="hold" nodeType="afterEffect">
                                  <p:stCondLst>
                                    <p:cond delay="0"/>
                                  </p:stCondLst>
                                  <p:childTnLst>
                                    <p:set>
                                      <p:cBhvr>
                                        <p:cTn id="63" dur="1" fill="hold">
                                          <p:stCondLst>
                                            <p:cond delay="0"/>
                                          </p:stCondLst>
                                        </p:cTn>
                                        <p:tgtEl>
                                          <p:spTgt spid="10265"/>
                                        </p:tgtEl>
                                        <p:attrNameLst>
                                          <p:attrName>style.visibility</p:attrName>
                                        </p:attrNameLst>
                                      </p:cBhvr>
                                      <p:to>
                                        <p:strVal val="visible"/>
                                      </p:to>
                                    </p:set>
                                    <p:anim calcmode="lin" valueType="num">
                                      <p:cBhvr>
                                        <p:cTn id="64" dur="500" fill="hold"/>
                                        <p:tgtEl>
                                          <p:spTgt spid="10265"/>
                                        </p:tgtEl>
                                        <p:attrNameLst>
                                          <p:attrName>ppt_w</p:attrName>
                                        </p:attrNameLst>
                                      </p:cBhvr>
                                      <p:tavLst>
                                        <p:tav tm="0">
                                          <p:val>
                                            <p:fltVal val="0"/>
                                          </p:val>
                                        </p:tav>
                                        <p:tav tm="100000">
                                          <p:val>
                                            <p:strVal val="#ppt_w"/>
                                          </p:val>
                                        </p:tav>
                                      </p:tavLst>
                                    </p:anim>
                                    <p:anim calcmode="lin" valueType="num">
                                      <p:cBhvr>
                                        <p:cTn id="65" dur="500" fill="hold"/>
                                        <p:tgtEl>
                                          <p:spTgt spid="10265"/>
                                        </p:tgtEl>
                                        <p:attrNameLst>
                                          <p:attrName>ppt_h</p:attrName>
                                        </p:attrNameLst>
                                      </p:cBhvr>
                                      <p:tavLst>
                                        <p:tav tm="0">
                                          <p:val>
                                            <p:fltVal val="0"/>
                                          </p:val>
                                        </p:tav>
                                        <p:tav tm="100000">
                                          <p:val>
                                            <p:strVal val="#ppt_h"/>
                                          </p:val>
                                        </p:tav>
                                      </p:tavLst>
                                    </p:anim>
                                  </p:childTnLst>
                                </p:cTn>
                              </p:par>
                            </p:childTnLst>
                          </p:cTn>
                        </p:par>
                        <p:par>
                          <p:cTn id="66" fill="hold" nodeType="afterGroup">
                            <p:stCondLst>
                              <p:cond delay="5500"/>
                            </p:stCondLst>
                            <p:childTnLst>
                              <p:par>
                                <p:cTn id="67" presetID="35" presetClass="path" presetSubtype="0" accel="50000" decel="50000" fill="hold" nodeType="afterEffect">
                                  <p:stCondLst>
                                    <p:cond delay="0"/>
                                  </p:stCondLst>
                                  <p:childTnLst>
                                    <p:animMotion origin="layout" path="M -1.38889E-6 7.40741E-7 L -0.54444 7.40741E-7 " pathEditMode="relative" rAng="0" ptsTypes="AA">
                                      <p:cBhvr>
                                        <p:cTn id="68" dur="2000" fill="hold"/>
                                        <p:tgtEl>
                                          <p:spTgt spid="10265"/>
                                        </p:tgtEl>
                                        <p:attrNameLst>
                                          <p:attrName>ppt_x</p:attrName>
                                          <p:attrName>ppt_y</p:attrName>
                                        </p:attrNameLst>
                                      </p:cBhvr>
                                      <p:rCtr x="-2722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P spid="10245" grpId="0" animBg="1"/>
      <p:bldP spid="1024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class{article}&#10;\usepackage{amsmath}&#10;\pagestyle{empty}&#10;\begin{document}&#10;For $\gamma&gt;1$ the electron release is most likely described by photon absorption, and {\em multiphoton} features are more dominant.&#10;The difference between tunneling and multiphoton is easily recognized in measurements of velocity mapping imaging (VMI)&#10;where the electron momentum distribution following ionization is measured.\\&#10;&#10;A tunneled electron leaves its parent atom/molecule instantaneously along&#10;the direction of light polarization, at the moment of ionization, with zero velocity. &#10;From this point on, it is all pure classical mechanics&#10;&#10;&#10;&#10;\end{document}" title="IguanaTex Bitmap Display"/>
          <p:cNvPicPr>
            <a:picLocks noChangeAspect="1"/>
          </p:cNvPicPr>
          <p:nvPr>
            <p:custDataLst>
              <p:tags r:id="rId1"/>
            </p:custDataLst>
          </p:nvPr>
        </p:nvPicPr>
        <p:blipFill>
          <a:blip r:embed="rId4"/>
          <a:stretch>
            <a:fillRect/>
          </a:stretch>
        </p:blipFill>
        <p:spPr>
          <a:xfrm>
            <a:off x="1899445" y="2166938"/>
            <a:ext cx="8880475" cy="2705100"/>
          </a:xfrm>
          <a:prstGeom prst="rect">
            <a:avLst/>
          </a:prstGeom>
        </p:spPr>
      </p:pic>
      <p:sp>
        <p:nvSpPr>
          <p:cNvPr id="4" name="TextBox 3"/>
          <p:cNvSpPr txBox="1"/>
          <p:nvPr/>
        </p:nvSpPr>
        <p:spPr>
          <a:xfrm flipH="1">
            <a:off x="4784308" y="254597"/>
            <a:ext cx="2783140" cy="400110"/>
          </a:xfrm>
          <a:prstGeom prst="rect">
            <a:avLst/>
          </a:prstGeom>
          <a:noFill/>
        </p:spPr>
        <p:txBody>
          <a:bodyPr wrap="square" rtlCol="0">
            <a:spAutoFit/>
          </a:bodyPr>
          <a:lstStyle/>
          <a:p>
            <a:r>
              <a:rPr lang="en-US" sz="2000" b="1" dirty="0" smtClean="0">
                <a:solidFill>
                  <a:srgbClr val="0000FF"/>
                </a:solidFill>
              </a:rPr>
              <a:t>The </a:t>
            </a:r>
            <a:r>
              <a:rPr lang="en-US" sz="2000" b="1" dirty="0" err="1" smtClean="0">
                <a:solidFill>
                  <a:srgbClr val="0000FF"/>
                </a:solidFill>
              </a:rPr>
              <a:t>Keldysh</a:t>
            </a:r>
            <a:r>
              <a:rPr lang="en-US" sz="2000" b="1" dirty="0" smtClean="0">
                <a:solidFill>
                  <a:srgbClr val="0000FF"/>
                </a:solidFill>
              </a:rPr>
              <a:t> parameter</a:t>
            </a:r>
            <a:endParaRPr lang="en-US" sz="2000" b="1" dirty="0">
              <a:solidFill>
                <a:srgbClr val="0000FF"/>
              </a:solidFill>
            </a:endParaRPr>
          </a:p>
        </p:txBody>
      </p:sp>
      <p:pic>
        <p:nvPicPr>
          <p:cNvPr id="6" name="Picture 5" descr="&#10;\documentclass{article}&#10;\textwidth 6cm&#10;\usepackage{amsmath}&#10;\usepackage{color}&#10;\pagestyle{empty}&#10;\begin{document}&#10;\begin{center}Keldysh parameter $\gamma$:&#10;\\&#10;\textcolor{red}{\large&#10;$&#10;\gamma = \sqrt{\frac{I_p}{2U_p}},&#10;$}&#10;\end{center}&#10;\end{document}" title="IguanaTex Bitmap Display"/>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4784308" y="857436"/>
            <a:ext cx="2850730" cy="971363"/>
          </a:xfrm>
          <a:prstGeom prst="rect">
            <a:avLst/>
          </a:prstGeom>
        </p:spPr>
      </p:pic>
    </p:spTree>
    <p:extLst>
      <p:ext uri="{BB962C8B-B14F-4D97-AF65-F5344CB8AC3E}">
        <p14:creationId xmlns:p14="http://schemas.microsoft.com/office/powerpoint/2010/main" val="355314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cumentclass{article}&#10;\usepackage{amsmath}&#10;\pagestyle{empty}&#10;\begin{document}&#10;\begin{center}&#10;\large&#10;{\bf Nonlinear Optics 2026 --- Homework 1 }&#10;\\&#10;Due Wednesday, February 4, 2026 \\&#10;{\bf electro trajectories}&#10;\normalsize&#10;\end{center}&#10;&#10;An electron is placed at $z=0$, $t = t_0$ in a laser field at 800nm, polarized along $z$, of intensity $5\cdot 10^{14}$W/cm$^2$.\\&#10;The laser field is $E = {\cal E} \cos \omega t$.&#10;Write the equation of motion for the electron.&#10;Integrate, to find its velocity $v(t)$ and position $z(t)$.&#10;Take $t_0$ to be such that $\omega t_0 = 0.1$.&#10;Find the time(s) $t_f$ (if any) at which the electron &#10;position is again $z(t_f) = 0$.  You may make a small angle approximation.&#10;What is the electron energy at that point (in eV)?&#10;&#10;&#10;&#10;\end{document}" title="IguanaTex Bitmap Display"/>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696757" y="1773381"/>
            <a:ext cx="8722285" cy="3311238"/>
          </a:xfrm>
          <a:prstGeom prst="rect">
            <a:avLst/>
          </a:prstGeom>
        </p:spPr>
      </p:pic>
    </p:spTree>
    <p:extLst>
      <p:ext uri="{BB962C8B-B14F-4D97-AF65-F5344CB8AC3E}">
        <p14:creationId xmlns:p14="http://schemas.microsoft.com/office/powerpoint/2010/main" val="41355170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3621864" y="317659"/>
            <a:ext cx="4948271" cy="707886"/>
          </a:xfrm>
          <a:prstGeom prst="rect">
            <a:avLst/>
          </a:prstGeom>
          <a:noFill/>
        </p:spPr>
        <p:txBody>
          <a:bodyPr wrap="square" rtlCol="0">
            <a:spAutoFit/>
          </a:bodyPr>
          <a:lstStyle/>
          <a:p>
            <a:pPr algn="ctr"/>
            <a:r>
              <a:rPr lang="en-US" sz="2000" b="1" dirty="0" smtClean="0">
                <a:solidFill>
                  <a:srgbClr val="0000FF"/>
                </a:solidFill>
              </a:rPr>
              <a:t>The </a:t>
            </a:r>
            <a:r>
              <a:rPr lang="en-US" sz="2000" b="1" dirty="0" err="1" smtClean="0">
                <a:solidFill>
                  <a:srgbClr val="0000FF"/>
                </a:solidFill>
              </a:rPr>
              <a:t>Keldysh</a:t>
            </a:r>
            <a:r>
              <a:rPr lang="en-US" sz="2000" b="1" dirty="0" smtClean="0">
                <a:solidFill>
                  <a:srgbClr val="0000FF"/>
                </a:solidFill>
              </a:rPr>
              <a:t> parameter</a:t>
            </a:r>
          </a:p>
          <a:p>
            <a:pPr algn="ctr"/>
            <a:r>
              <a:rPr lang="en-US" sz="2000" dirty="0" smtClean="0">
                <a:solidFill>
                  <a:srgbClr val="0000FF"/>
                </a:solidFill>
              </a:rPr>
              <a:t>A wrong explanation gives the correct result</a:t>
            </a:r>
            <a:endParaRPr lang="en-US" sz="2000" dirty="0">
              <a:solidFill>
                <a:srgbClr val="0000FF"/>
              </a:solidFill>
            </a:endParaRPr>
          </a:p>
        </p:txBody>
      </p:sp>
      <p:sp>
        <p:nvSpPr>
          <p:cNvPr id="5" name="TextBox 4"/>
          <p:cNvSpPr txBox="1"/>
          <p:nvPr/>
        </p:nvSpPr>
        <p:spPr>
          <a:xfrm>
            <a:off x="1618593" y="1545021"/>
            <a:ext cx="8732840" cy="369332"/>
          </a:xfrm>
          <a:prstGeom prst="rect">
            <a:avLst/>
          </a:prstGeom>
          <a:noFill/>
        </p:spPr>
        <p:txBody>
          <a:bodyPr wrap="none" rtlCol="0">
            <a:spAutoFit/>
          </a:bodyPr>
          <a:lstStyle/>
          <a:p>
            <a:r>
              <a:rPr lang="en-US" dirty="0" smtClean="0"/>
              <a:t>You will find in respectable references that </a:t>
            </a:r>
            <a:r>
              <a:rPr lang="en-US" dirty="0" smtClean="0">
                <a:latin typeface="Symbol" panose="05050102010706020507" pitchFamily="18" charset="2"/>
              </a:rPr>
              <a:t>g </a:t>
            </a:r>
            <a:r>
              <a:rPr lang="en-US" dirty="0" smtClean="0">
                <a:latin typeface="+mj-lt"/>
              </a:rPr>
              <a:t>is the ratio of the tunnel time to the light period.</a:t>
            </a:r>
            <a:endParaRPr lang="en-US" dirty="0">
              <a:latin typeface="Symbol" panose="05050102010706020507" pitchFamily="18" charset="2"/>
            </a:endParaRPr>
          </a:p>
        </p:txBody>
      </p:sp>
      <p:pic>
        <p:nvPicPr>
          <p:cNvPr id="6" name="Picture 5" descr="\documentclass{article}&#10;\usepackage{amsmath}&#10;\pagestyle{empty}&#10;\begin{document}&#10;\noindent&#10;Tunnel time: $\frac{\Delta \ell}{v_g} = \frac{I_p/{\cal E}}{v_g}$ \\&#10;$v_g$ is the electron velocity in ground state, related to $I_p$ by $I_p = m_e v_g^2/2$.&#10;WRONG!  &#10;&#10;&#10;&#10;\end{document}" title="IguanaTex Bitmap Display"/>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618593" y="2196662"/>
            <a:ext cx="8702476" cy="938667"/>
          </a:xfrm>
          <a:prstGeom prst="rect">
            <a:avLst/>
          </a:prstGeom>
        </p:spPr>
      </p:pic>
    </p:spTree>
    <p:extLst>
      <p:ext uri="{BB962C8B-B14F-4D97-AF65-F5344CB8AC3E}">
        <p14:creationId xmlns:p14="http://schemas.microsoft.com/office/powerpoint/2010/main" val="14334251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3"/>
          <p:cNvGraphicFramePr>
            <a:graphicFrameLocks noChangeAspect="1"/>
          </p:cNvGraphicFramePr>
          <p:nvPr/>
        </p:nvGraphicFramePr>
        <p:xfrm>
          <a:off x="1874044" y="3413126"/>
          <a:ext cx="3606800" cy="2894013"/>
        </p:xfrm>
        <a:graphic>
          <a:graphicData uri="http://schemas.openxmlformats.org/presentationml/2006/ole">
            <mc:AlternateContent xmlns:mc="http://schemas.openxmlformats.org/markup-compatibility/2006">
              <mc:Choice xmlns:v="urn:schemas-microsoft-com:vml" Requires="v">
                <p:oleObj spid="_x0000_s2052" name="Origin40 Graph" r:id="rId4" imgW="4840224" imgH="3730752" progId="ORIGIN_GS">
                  <p:link updateAutomatic="1"/>
                </p:oleObj>
              </mc:Choice>
              <mc:Fallback>
                <p:oleObj name="Origin40 Graph" r:id="rId4" imgW="4840224" imgH="3730752" progId="ORIGIN_GS">
                  <p:link updateAutomatic="1"/>
                  <p:pic>
                    <p:nvPicPr>
                      <p:cNvPr id="10242"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4044" y="3413126"/>
                        <a:ext cx="3606800" cy="2894013"/>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243" name="Group 6"/>
          <p:cNvGrpSpPr>
            <a:grpSpLocks/>
          </p:cNvGrpSpPr>
          <p:nvPr/>
        </p:nvGrpSpPr>
        <p:grpSpPr bwMode="auto">
          <a:xfrm>
            <a:off x="3507582" y="1219200"/>
            <a:ext cx="3205163" cy="2108200"/>
            <a:chOff x="3281" y="1472"/>
            <a:chExt cx="1793" cy="1135"/>
          </a:xfrm>
        </p:grpSpPr>
        <p:sp>
          <p:nvSpPr>
            <p:cNvPr id="10273" name="Freeform 7"/>
            <p:cNvSpPr>
              <a:spLocks/>
            </p:cNvSpPr>
            <p:nvPr/>
          </p:nvSpPr>
          <p:spPr bwMode="auto">
            <a:xfrm>
              <a:off x="3760" y="1472"/>
              <a:ext cx="504" cy="960"/>
            </a:xfrm>
            <a:custGeom>
              <a:avLst/>
              <a:gdLst>
                <a:gd name="T0" fmla="*/ 0 w 504"/>
                <a:gd name="T1" fmla="*/ 0 h 960"/>
                <a:gd name="T2" fmla="*/ 504 w 504"/>
                <a:gd name="T3" fmla="*/ 960 h 960"/>
                <a:gd name="T4" fmla="*/ 0 60000 65536"/>
                <a:gd name="T5" fmla="*/ 0 60000 65536"/>
              </a:gdLst>
              <a:ahLst/>
              <a:cxnLst>
                <a:cxn ang="T4">
                  <a:pos x="T0" y="T1"/>
                </a:cxn>
                <a:cxn ang="T5">
                  <a:pos x="T2" y="T3"/>
                </a:cxn>
              </a:cxnLst>
              <a:rect l="0" t="0" r="r" b="b"/>
              <a:pathLst>
                <a:path w="504" h="960">
                  <a:moveTo>
                    <a:pt x="0" y="0"/>
                  </a:moveTo>
                  <a:cubicBezTo>
                    <a:pt x="504" y="504"/>
                    <a:pt x="432" y="472"/>
                    <a:pt x="504" y="96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4" name="Freeform 8"/>
            <p:cNvSpPr>
              <a:spLocks/>
            </p:cNvSpPr>
            <p:nvPr/>
          </p:nvSpPr>
          <p:spPr bwMode="auto">
            <a:xfrm>
              <a:off x="4350" y="2090"/>
              <a:ext cx="626" cy="446"/>
            </a:xfrm>
            <a:custGeom>
              <a:avLst/>
              <a:gdLst>
                <a:gd name="T0" fmla="*/ 2 w 626"/>
                <a:gd name="T1" fmla="*/ 334 h 446"/>
                <a:gd name="T2" fmla="*/ 106 w 626"/>
                <a:gd name="T3" fmla="*/ 22 h 446"/>
                <a:gd name="T4" fmla="*/ 626 w 626"/>
                <a:gd name="T5" fmla="*/ 446 h 446"/>
                <a:gd name="T6" fmla="*/ 0 60000 65536"/>
                <a:gd name="T7" fmla="*/ 0 60000 65536"/>
                <a:gd name="T8" fmla="*/ 0 60000 65536"/>
              </a:gdLst>
              <a:ahLst/>
              <a:cxnLst>
                <a:cxn ang="T6">
                  <a:pos x="T0" y="T1"/>
                </a:cxn>
                <a:cxn ang="T7">
                  <a:pos x="T2" y="T3"/>
                </a:cxn>
                <a:cxn ang="T8">
                  <a:pos x="T4" y="T5"/>
                </a:cxn>
              </a:cxnLst>
              <a:rect l="0" t="0" r="r" b="b"/>
              <a:pathLst>
                <a:path w="626" h="446">
                  <a:moveTo>
                    <a:pt x="2" y="334"/>
                  </a:moveTo>
                  <a:cubicBezTo>
                    <a:pt x="10" y="283"/>
                    <a:pt x="0" y="44"/>
                    <a:pt x="106" y="22"/>
                  </a:cubicBezTo>
                  <a:cubicBezTo>
                    <a:pt x="212" y="0"/>
                    <a:pt x="306" y="126"/>
                    <a:pt x="626" y="44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5" name="Text Box 9"/>
            <p:cNvSpPr txBox="1">
              <a:spLocks noChangeArrowheads="1"/>
            </p:cNvSpPr>
            <p:nvPr/>
          </p:nvSpPr>
          <p:spPr bwMode="auto">
            <a:xfrm>
              <a:off x="3281" y="2059"/>
              <a:ext cx="103"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a:ea typeface="MS PGothic" panose="020B0600070205080204" pitchFamily="34" charset="-128"/>
              </a:endParaRPr>
            </a:p>
          </p:txBody>
        </p:sp>
        <p:sp>
          <p:nvSpPr>
            <p:cNvPr id="10276" name="Text Box 10"/>
            <p:cNvSpPr txBox="1">
              <a:spLocks noChangeArrowheads="1"/>
            </p:cNvSpPr>
            <p:nvPr/>
          </p:nvSpPr>
          <p:spPr bwMode="auto">
            <a:xfrm>
              <a:off x="4971" y="2425"/>
              <a:ext cx="103"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aseline="-25000">
                <a:ea typeface="MS PGothic" panose="020B0600070205080204" pitchFamily="34" charset="-128"/>
              </a:endParaRPr>
            </a:p>
          </p:txBody>
        </p:sp>
        <p:sp>
          <p:nvSpPr>
            <p:cNvPr id="10277" name="Line 11"/>
            <p:cNvSpPr>
              <a:spLocks noChangeShapeType="1"/>
            </p:cNvSpPr>
            <p:nvPr/>
          </p:nvSpPr>
          <p:spPr bwMode="auto">
            <a:xfrm flipV="1">
              <a:off x="4397" y="2255"/>
              <a:ext cx="456" cy="3"/>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 name="Text Box 12"/>
            <p:cNvSpPr txBox="1">
              <a:spLocks noChangeArrowheads="1"/>
            </p:cNvSpPr>
            <p:nvPr/>
          </p:nvSpPr>
          <p:spPr bwMode="auto">
            <a:xfrm>
              <a:off x="4846" y="2110"/>
              <a:ext cx="103" cy="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000">
                <a:ea typeface="MS PGothic" panose="020B0600070205080204" pitchFamily="34" charset="-128"/>
              </a:endParaRPr>
            </a:p>
          </p:txBody>
        </p:sp>
        <p:sp>
          <p:nvSpPr>
            <p:cNvPr id="10279" name="Freeform 13" descr="Wide downward diagonal"/>
            <p:cNvSpPr>
              <a:spLocks/>
            </p:cNvSpPr>
            <p:nvPr/>
          </p:nvSpPr>
          <p:spPr bwMode="auto">
            <a:xfrm>
              <a:off x="4056" y="2096"/>
              <a:ext cx="496" cy="199"/>
            </a:xfrm>
            <a:custGeom>
              <a:avLst/>
              <a:gdLst>
                <a:gd name="T0" fmla="*/ 0 w 496"/>
                <a:gd name="T1" fmla="*/ 658 h 160"/>
                <a:gd name="T2" fmla="*/ 237 w 496"/>
                <a:gd name="T3" fmla="*/ 0 h 160"/>
                <a:gd name="T4" fmla="*/ 496 w 496"/>
                <a:gd name="T5" fmla="*/ 736 h 160"/>
                <a:gd name="T6" fmla="*/ 0 60000 65536"/>
                <a:gd name="T7" fmla="*/ 0 60000 65536"/>
                <a:gd name="T8" fmla="*/ 0 60000 65536"/>
              </a:gdLst>
              <a:ahLst/>
              <a:cxnLst>
                <a:cxn ang="T6">
                  <a:pos x="T0" y="T1"/>
                </a:cxn>
                <a:cxn ang="T7">
                  <a:pos x="T2" y="T3"/>
                </a:cxn>
                <a:cxn ang="T8">
                  <a:pos x="T4" y="T5"/>
                </a:cxn>
              </a:cxnLst>
              <a:rect l="0" t="0" r="r" b="b"/>
              <a:pathLst>
                <a:path w="496" h="160">
                  <a:moveTo>
                    <a:pt x="0" y="143"/>
                  </a:moveTo>
                  <a:cubicBezTo>
                    <a:pt x="208" y="144"/>
                    <a:pt x="133" y="0"/>
                    <a:pt x="237" y="0"/>
                  </a:cubicBezTo>
                  <a:cubicBezTo>
                    <a:pt x="341" y="0"/>
                    <a:pt x="259" y="160"/>
                    <a:pt x="496" y="160"/>
                  </a:cubicBezTo>
                </a:path>
              </a:pathLst>
            </a:custGeom>
            <a:blipFill dpi="0" rotWithShape="0">
              <a:blip r:embed="rId6"/>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12302" name="Group 14"/>
          <p:cNvGrpSpPr>
            <a:grpSpLocks/>
          </p:cNvGrpSpPr>
          <p:nvPr/>
        </p:nvGrpSpPr>
        <p:grpSpPr bwMode="auto">
          <a:xfrm>
            <a:off x="6058695" y="1319214"/>
            <a:ext cx="4416425" cy="1487487"/>
            <a:chOff x="2856" y="831"/>
            <a:chExt cx="2782" cy="937"/>
          </a:xfrm>
        </p:grpSpPr>
        <p:sp>
          <p:nvSpPr>
            <p:cNvPr id="10271" name="Freeform 15"/>
            <p:cNvSpPr>
              <a:spLocks/>
            </p:cNvSpPr>
            <p:nvPr/>
          </p:nvSpPr>
          <p:spPr bwMode="auto">
            <a:xfrm>
              <a:off x="2856" y="1192"/>
              <a:ext cx="2624" cy="576"/>
            </a:xfrm>
            <a:custGeom>
              <a:avLst/>
              <a:gdLst>
                <a:gd name="T0" fmla="*/ 0 w 2624"/>
                <a:gd name="T1" fmla="*/ 486 h 576"/>
                <a:gd name="T2" fmla="*/ 2384 w 2624"/>
                <a:gd name="T3" fmla="*/ 432 h 576"/>
                <a:gd name="T4" fmla="*/ 1592 w 2624"/>
                <a:gd name="T5" fmla="*/ 160 h 576"/>
                <a:gd name="T6" fmla="*/ 2624 w 2624"/>
                <a:gd name="T7" fmla="*/ 24 h 5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24" h="576">
                  <a:moveTo>
                    <a:pt x="0" y="486"/>
                  </a:moveTo>
                  <a:cubicBezTo>
                    <a:pt x="71" y="462"/>
                    <a:pt x="2392" y="576"/>
                    <a:pt x="2384" y="432"/>
                  </a:cubicBezTo>
                  <a:cubicBezTo>
                    <a:pt x="2376" y="288"/>
                    <a:pt x="1568" y="320"/>
                    <a:pt x="1592" y="160"/>
                  </a:cubicBezTo>
                  <a:cubicBezTo>
                    <a:pt x="1616" y="0"/>
                    <a:pt x="2480" y="8"/>
                    <a:pt x="2624" y="24"/>
                  </a:cubicBezTo>
                </a:path>
              </a:pathLst>
            </a:custGeom>
            <a:noFill/>
            <a:ln w="57150" cap="flat" cmpd="sng">
              <a:solidFill>
                <a:srgbClr val="FF0066"/>
              </a:solidFill>
              <a:prstDash val="solid"/>
              <a:round/>
              <a:headEnd type="none" w="sm" len="sm"/>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2" name="Text Box 16"/>
            <p:cNvSpPr txBox="1">
              <a:spLocks noChangeArrowheads="1"/>
            </p:cNvSpPr>
            <p:nvPr/>
          </p:nvSpPr>
          <p:spPr bwMode="auto">
            <a:xfrm>
              <a:off x="4170" y="831"/>
              <a:ext cx="146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000">
                  <a:solidFill>
                    <a:srgbClr val="FF0066"/>
                  </a:solidFill>
                  <a:ea typeface="MS PGothic" panose="020B0600070205080204" pitchFamily="34" charset="-128"/>
                </a:rPr>
                <a:t>no return to sender</a:t>
              </a:r>
            </a:p>
          </p:txBody>
        </p:sp>
      </p:grpSp>
      <p:sp>
        <p:nvSpPr>
          <p:cNvPr id="10245" name="Text Box 17"/>
          <p:cNvSpPr txBox="1">
            <a:spLocks noChangeArrowheads="1"/>
          </p:cNvSpPr>
          <p:nvPr/>
        </p:nvSpPr>
        <p:spPr bwMode="auto">
          <a:xfrm>
            <a:off x="8489156" y="6194425"/>
            <a:ext cx="2178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latin typeface="Arial Narrow" panose="020B0606020202030204" pitchFamily="34" charset="0"/>
                <a:ea typeface="MS PGothic" panose="020B0600070205080204" pitchFamily="34" charset="-128"/>
              </a:rPr>
              <a:t>Corkum, PRL 71, 1994 (1993)</a:t>
            </a:r>
          </a:p>
        </p:txBody>
      </p:sp>
      <p:grpSp>
        <p:nvGrpSpPr>
          <p:cNvPr id="12306" name="Group 18"/>
          <p:cNvGrpSpPr>
            <a:grpSpLocks/>
          </p:cNvGrpSpPr>
          <p:nvPr/>
        </p:nvGrpSpPr>
        <p:grpSpPr bwMode="auto">
          <a:xfrm>
            <a:off x="2031206" y="3890964"/>
            <a:ext cx="1327150" cy="1989137"/>
            <a:chOff x="319" y="2451"/>
            <a:chExt cx="836" cy="1253"/>
          </a:xfrm>
        </p:grpSpPr>
        <p:grpSp>
          <p:nvGrpSpPr>
            <p:cNvPr id="10263" name="Group 19"/>
            <p:cNvGrpSpPr>
              <a:grpSpLocks/>
            </p:cNvGrpSpPr>
            <p:nvPr/>
          </p:nvGrpSpPr>
          <p:grpSpPr bwMode="auto">
            <a:xfrm>
              <a:off x="804" y="2451"/>
              <a:ext cx="233" cy="654"/>
              <a:chOff x="804" y="2451"/>
              <a:chExt cx="233" cy="654"/>
            </a:xfrm>
          </p:grpSpPr>
          <p:sp>
            <p:nvSpPr>
              <p:cNvPr id="10265" name="Line 20"/>
              <p:cNvSpPr>
                <a:spLocks noChangeShapeType="1"/>
              </p:cNvSpPr>
              <p:nvPr/>
            </p:nvSpPr>
            <p:spPr bwMode="auto">
              <a:xfrm>
                <a:off x="1037" y="2585"/>
                <a:ext cx="0" cy="520"/>
              </a:xfrm>
              <a:prstGeom prst="line">
                <a:avLst/>
              </a:prstGeom>
              <a:noFill/>
              <a:ln w="38100">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6" name="Line 21"/>
              <p:cNvSpPr>
                <a:spLocks noChangeShapeType="1"/>
              </p:cNvSpPr>
              <p:nvPr/>
            </p:nvSpPr>
            <p:spPr bwMode="auto">
              <a:xfrm>
                <a:off x="978" y="2649"/>
                <a:ext cx="0" cy="456"/>
              </a:xfrm>
              <a:prstGeom prst="line">
                <a:avLst/>
              </a:prstGeom>
              <a:noFill/>
              <a:ln w="38100">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 name="Line 22"/>
              <p:cNvSpPr>
                <a:spLocks noChangeShapeType="1"/>
              </p:cNvSpPr>
              <p:nvPr/>
            </p:nvSpPr>
            <p:spPr bwMode="auto">
              <a:xfrm>
                <a:off x="920" y="2714"/>
                <a:ext cx="0" cy="391"/>
              </a:xfrm>
              <a:prstGeom prst="line">
                <a:avLst/>
              </a:prstGeom>
              <a:noFill/>
              <a:ln w="38100">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8" name="Line 23"/>
              <p:cNvSpPr>
                <a:spLocks noChangeShapeType="1"/>
              </p:cNvSpPr>
              <p:nvPr/>
            </p:nvSpPr>
            <p:spPr bwMode="auto">
              <a:xfrm>
                <a:off x="862" y="2845"/>
                <a:ext cx="0" cy="260"/>
              </a:xfrm>
              <a:prstGeom prst="line">
                <a:avLst/>
              </a:prstGeom>
              <a:noFill/>
              <a:ln w="38100">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9" name="Line 24"/>
              <p:cNvSpPr>
                <a:spLocks noChangeShapeType="1"/>
              </p:cNvSpPr>
              <p:nvPr/>
            </p:nvSpPr>
            <p:spPr bwMode="auto">
              <a:xfrm>
                <a:off x="804" y="2911"/>
                <a:ext cx="0" cy="194"/>
              </a:xfrm>
              <a:prstGeom prst="line">
                <a:avLst/>
              </a:prstGeom>
              <a:noFill/>
              <a:ln w="38100">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0" name="Line 25"/>
              <p:cNvSpPr>
                <a:spLocks noChangeShapeType="1"/>
              </p:cNvSpPr>
              <p:nvPr/>
            </p:nvSpPr>
            <p:spPr bwMode="auto">
              <a:xfrm>
                <a:off x="858" y="2451"/>
                <a:ext cx="0" cy="262"/>
              </a:xfrm>
              <a:prstGeom prst="line">
                <a:avLst/>
              </a:prstGeom>
              <a:noFill/>
              <a:ln w="38100">
                <a:solidFill>
                  <a:srgbClr val="FF0066"/>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64" name="Text Box 26"/>
            <p:cNvSpPr txBox="1">
              <a:spLocks noChangeArrowheads="1"/>
            </p:cNvSpPr>
            <p:nvPr/>
          </p:nvSpPr>
          <p:spPr bwMode="auto">
            <a:xfrm>
              <a:off x="319" y="3127"/>
              <a:ext cx="836"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a:solidFill>
                    <a:srgbClr val="FF0066"/>
                  </a:solidFill>
                  <a:ea typeface="MS PGothic" panose="020B0600070205080204" pitchFamily="34" charset="-128"/>
                </a:rPr>
                <a:t>directly </a:t>
              </a:r>
            </a:p>
            <a:p>
              <a:pPr algn="ctr">
                <a:spcBef>
                  <a:spcPct val="0"/>
                </a:spcBef>
                <a:buFontTx/>
                <a:buNone/>
              </a:pPr>
              <a:r>
                <a:rPr lang="en-US" altLang="en-US" sz="1800">
                  <a:solidFill>
                    <a:srgbClr val="FF0066"/>
                  </a:solidFill>
                  <a:ea typeface="MS PGothic" panose="020B0600070205080204" pitchFamily="34" charset="-128"/>
                </a:rPr>
                <a:t>to the detector</a:t>
              </a:r>
            </a:p>
          </p:txBody>
        </p:sp>
      </p:grpSp>
      <p:grpSp>
        <p:nvGrpSpPr>
          <p:cNvPr id="12315" name="Group 27"/>
          <p:cNvGrpSpPr>
            <a:grpSpLocks/>
          </p:cNvGrpSpPr>
          <p:nvPr/>
        </p:nvGrpSpPr>
        <p:grpSpPr bwMode="auto">
          <a:xfrm>
            <a:off x="3193256" y="3895725"/>
            <a:ext cx="1200150" cy="1747838"/>
            <a:chOff x="1051" y="2454"/>
            <a:chExt cx="756" cy="1101"/>
          </a:xfrm>
        </p:grpSpPr>
        <p:grpSp>
          <p:nvGrpSpPr>
            <p:cNvPr id="10252" name="Group 28"/>
            <p:cNvGrpSpPr>
              <a:grpSpLocks/>
            </p:cNvGrpSpPr>
            <p:nvPr/>
          </p:nvGrpSpPr>
          <p:grpSpPr bwMode="auto">
            <a:xfrm>
              <a:off x="1095" y="2454"/>
              <a:ext cx="349" cy="651"/>
              <a:chOff x="1095" y="2454"/>
              <a:chExt cx="349" cy="651"/>
            </a:xfrm>
          </p:grpSpPr>
          <p:sp>
            <p:nvSpPr>
              <p:cNvPr id="10254" name="Line 29"/>
              <p:cNvSpPr>
                <a:spLocks noChangeShapeType="1"/>
              </p:cNvSpPr>
              <p:nvPr/>
            </p:nvSpPr>
            <p:spPr bwMode="auto">
              <a:xfrm>
                <a:off x="1095" y="2585"/>
                <a:ext cx="0" cy="520"/>
              </a:xfrm>
              <a:prstGeom prst="line">
                <a:avLst/>
              </a:prstGeom>
              <a:noFill/>
              <a:ln w="3810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 name="Line 30"/>
              <p:cNvSpPr>
                <a:spLocks noChangeShapeType="1"/>
              </p:cNvSpPr>
              <p:nvPr/>
            </p:nvSpPr>
            <p:spPr bwMode="auto">
              <a:xfrm>
                <a:off x="1095" y="2649"/>
                <a:ext cx="116" cy="0"/>
              </a:xfrm>
              <a:prstGeom prst="line">
                <a:avLst/>
              </a:prstGeom>
              <a:noFill/>
              <a:ln w="3810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 name="Line 31"/>
              <p:cNvSpPr>
                <a:spLocks noChangeShapeType="1"/>
              </p:cNvSpPr>
              <p:nvPr/>
            </p:nvSpPr>
            <p:spPr bwMode="auto">
              <a:xfrm>
                <a:off x="1095" y="2714"/>
                <a:ext cx="175" cy="0"/>
              </a:xfrm>
              <a:prstGeom prst="line">
                <a:avLst/>
              </a:prstGeom>
              <a:noFill/>
              <a:ln w="3810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 name="Line 32"/>
              <p:cNvSpPr>
                <a:spLocks noChangeShapeType="1"/>
              </p:cNvSpPr>
              <p:nvPr/>
            </p:nvSpPr>
            <p:spPr bwMode="auto">
              <a:xfrm flipH="1" flipV="1">
                <a:off x="1095" y="2780"/>
                <a:ext cx="233" cy="0"/>
              </a:xfrm>
              <a:prstGeom prst="line">
                <a:avLst/>
              </a:prstGeom>
              <a:noFill/>
              <a:ln w="3810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 name="Line 33"/>
              <p:cNvSpPr>
                <a:spLocks noChangeShapeType="1"/>
              </p:cNvSpPr>
              <p:nvPr/>
            </p:nvSpPr>
            <p:spPr bwMode="auto">
              <a:xfrm>
                <a:off x="1095" y="2845"/>
                <a:ext cx="233" cy="0"/>
              </a:xfrm>
              <a:prstGeom prst="line">
                <a:avLst/>
              </a:prstGeom>
              <a:noFill/>
              <a:ln w="3810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9" name="Line 34"/>
              <p:cNvSpPr>
                <a:spLocks noChangeShapeType="1"/>
              </p:cNvSpPr>
              <p:nvPr/>
            </p:nvSpPr>
            <p:spPr bwMode="auto">
              <a:xfrm>
                <a:off x="1095" y="2911"/>
                <a:ext cx="291" cy="0"/>
              </a:xfrm>
              <a:prstGeom prst="line">
                <a:avLst/>
              </a:prstGeom>
              <a:noFill/>
              <a:ln w="3810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0" name="Line 35"/>
              <p:cNvSpPr>
                <a:spLocks noChangeShapeType="1"/>
              </p:cNvSpPr>
              <p:nvPr/>
            </p:nvSpPr>
            <p:spPr bwMode="auto">
              <a:xfrm>
                <a:off x="1095" y="2974"/>
                <a:ext cx="291" cy="0"/>
              </a:xfrm>
              <a:prstGeom prst="line">
                <a:avLst/>
              </a:prstGeom>
              <a:noFill/>
              <a:ln w="3810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1" name="Line 36"/>
              <p:cNvSpPr>
                <a:spLocks noChangeShapeType="1"/>
              </p:cNvSpPr>
              <p:nvPr/>
            </p:nvSpPr>
            <p:spPr bwMode="auto">
              <a:xfrm>
                <a:off x="1095" y="3039"/>
                <a:ext cx="349" cy="0"/>
              </a:xfrm>
              <a:prstGeom prst="line">
                <a:avLst/>
              </a:prstGeom>
              <a:noFill/>
              <a:ln w="3810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2" name="Line 37"/>
              <p:cNvSpPr>
                <a:spLocks noChangeShapeType="1"/>
              </p:cNvSpPr>
              <p:nvPr/>
            </p:nvSpPr>
            <p:spPr bwMode="auto">
              <a:xfrm flipV="1">
                <a:off x="1328" y="2454"/>
                <a:ext cx="0" cy="260"/>
              </a:xfrm>
              <a:prstGeom prst="line">
                <a:avLst/>
              </a:prstGeom>
              <a:noFill/>
              <a:ln w="38100">
                <a:solidFill>
                  <a:srgbClr val="000099"/>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53" name="Text Box 38"/>
            <p:cNvSpPr txBox="1">
              <a:spLocks noChangeArrowheads="1"/>
            </p:cNvSpPr>
            <p:nvPr/>
          </p:nvSpPr>
          <p:spPr bwMode="auto">
            <a:xfrm>
              <a:off x="1051" y="3151"/>
              <a:ext cx="75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a:solidFill>
                    <a:schemeClr val="accent2"/>
                  </a:solidFill>
                  <a:ea typeface="MS PGothic" panose="020B0600070205080204" pitchFamily="34" charset="-128"/>
                </a:rPr>
                <a:t>recollision</a:t>
              </a:r>
            </a:p>
            <a:p>
              <a:pPr algn="ctr">
                <a:spcBef>
                  <a:spcPct val="0"/>
                </a:spcBef>
                <a:buFontTx/>
                <a:buNone/>
              </a:pPr>
              <a:r>
                <a:rPr lang="en-US" altLang="en-US" sz="1800">
                  <a:solidFill>
                    <a:schemeClr val="accent2"/>
                  </a:solidFill>
                  <a:ea typeface="MS PGothic" panose="020B0600070205080204" pitchFamily="34" charset="-128"/>
                </a:rPr>
                <a:t>possible</a:t>
              </a:r>
            </a:p>
          </p:txBody>
        </p:sp>
      </p:grpSp>
      <p:grpSp>
        <p:nvGrpSpPr>
          <p:cNvPr id="12327" name="Group 39"/>
          <p:cNvGrpSpPr>
            <a:grpSpLocks/>
          </p:cNvGrpSpPr>
          <p:nvPr/>
        </p:nvGrpSpPr>
        <p:grpSpPr bwMode="auto">
          <a:xfrm>
            <a:off x="2521744" y="1701800"/>
            <a:ext cx="7372350" cy="1041400"/>
            <a:chOff x="628" y="1072"/>
            <a:chExt cx="4644" cy="656"/>
          </a:xfrm>
        </p:grpSpPr>
        <p:sp>
          <p:nvSpPr>
            <p:cNvPr id="10250" name="Freeform 40"/>
            <p:cNvSpPr>
              <a:spLocks/>
            </p:cNvSpPr>
            <p:nvPr/>
          </p:nvSpPr>
          <p:spPr bwMode="auto">
            <a:xfrm>
              <a:off x="715" y="1072"/>
              <a:ext cx="4557" cy="656"/>
            </a:xfrm>
            <a:custGeom>
              <a:avLst/>
              <a:gdLst>
                <a:gd name="T0" fmla="*/ 2197 w 4557"/>
                <a:gd name="T1" fmla="*/ 600 h 656"/>
                <a:gd name="T2" fmla="*/ 4541 w 4557"/>
                <a:gd name="T3" fmla="*/ 544 h 656"/>
                <a:gd name="T4" fmla="*/ 621 w 4557"/>
                <a:gd name="T5" fmla="*/ 192 h 656"/>
                <a:gd name="T6" fmla="*/ 813 w 4557"/>
                <a:gd name="T7" fmla="*/ 0 h 6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57" h="656">
                  <a:moveTo>
                    <a:pt x="2197" y="600"/>
                  </a:moveTo>
                  <a:cubicBezTo>
                    <a:pt x="2588" y="591"/>
                    <a:pt x="4557" y="656"/>
                    <a:pt x="4541" y="544"/>
                  </a:cubicBezTo>
                  <a:cubicBezTo>
                    <a:pt x="4525" y="432"/>
                    <a:pt x="1242" y="283"/>
                    <a:pt x="621" y="192"/>
                  </a:cubicBezTo>
                  <a:cubicBezTo>
                    <a:pt x="0" y="101"/>
                    <a:pt x="545" y="68"/>
                    <a:pt x="813" y="0"/>
                  </a:cubicBezTo>
                </a:path>
              </a:pathLst>
            </a:custGeom>
            <a:noFill/>
            <a:ln w="57150" cap="flat" cmpd="sng">
              <a:solidFill>
                <a:srgbClr val="000099"/>
              </a:solidFill>
              <a:prstDash val="solid"/>
              <a:round/>
              <a:headEnd type="none" w="sm" len="sm"/>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 name="Text Box 41"/>
            <p:cNvSpPr txBox="1">
              <a:spLocks noChangeArrowheads="1"/>
            </p:cNvSpPr>
            <p:nvPr/>
          </p:nvSpPr>
          <p:spPr bwMode="auto">
            <a:xfrm>
              <a:off x="628" y="1327"/>
              <a:ext cx="83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000">
                  <a:solidFill>
                    <a:schemeClr val="accent2"/>
                  </a:solidFill>
                  <a:ea typeface="MS PGothic" panose="020B0600070205080204" pitchFamily="34" charset="-128"/>
                </a:rPr>
                <a:t>recollision</a:t>
              </a:r>
            </a:p>
          </p:txBody>
        </p:sp>
      </p:grpSp>
      <p:sp>
        <p:nvSpPr>
          <p:cNvPr id="10249" name="Text Box 43"/>
          <p:cNvSpPr txBox="1">
            <a:spLocks noChangeArrowheads="1"/>
          </p:cNvSpPr>
          <p:nvPr/>
        </p:nvSpPr>
        <p:spPr bwMode="auto">
          <a:xfrm>
            <a:off x="5804694" y="3263901"/>
            <a:ext cx="374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a:latin typeface="Times New Roman" panose="02020603050405020304" pitchFamily="18" charset="0"/>
              </a:rPr>
              <a:t>After tunneling: all Newton mechanics</a:t>
            </a:r>
          </a:p>
        </p:txBody>
      </p:sp>
    </p:spTree>
    <p:extLst>
      <p:ext uri="{BB962C8B-B14F-4D97-AF65-F5344CB8AC3E}">
        <p14:creationId xmlns:p14="http://schemas.microsoft.com/office/powerpoint/2010/main" val="190223888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306"/>
                                        </p:tgtEl>
                                        <p:attrNameLst>
                                          <p:attrName>style.visibility</p:attrName>
                                        </p:attrNameLst>
                                      </p:cBhvr>
                                      <p:to>
                                        <p:strVal val="visible"/>
                                      </p:to>
                                    </p:set>
                                    <p:animEffect transition="in" filter="fade">
                                      <p:cBhvr>
                                        <p:cTn id="7" dur="500"/>
                                        <p:tgtEl>
                                          <p:spTgt spid="12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2302"/>
                                        </p:tgtEl>
                                        <p:attrNameLst>
                                          <p:attrName>style.visibility</p:attrName>
                                        </p:attrNameLst>
                                      </p:cBhvr>
                                      <p:to>
                                        <p:strVal val="visible"/>
                                      </p:to>
                                    </p:set>
                                    <p:animEffect transition="in" filter="wipe(down)">
                                      <p:cBhvr>
                                        <p:cTn id="12" dur="2000"/>
                                        <p:tgtEl>
                                          <p:spTgt spid="123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315"/>
                                        </p:tgtEl>
                                        <p:attrNameLst>
                                          <p:attrName>style.visibility</p:attrName>
                                        </p:attrNameLst>
                                      </p:cBhvr>
                                      <p:to>
                                        <p:strVal val="visible"/>
                                      </p:to>
                                    </p:set>
                                    <p:animEffect transition="in" filter="fade">
                                      <p:cBhvr>
                                        <p:cTn id="17" dur="2000"/>
                                        <p:tgtEl>
                                          <p:spTgt spid="123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2327"/>
                                        </p:tgtEl>
                                        <p:attrNameLst>
                                          <p:attrName>style.visibility</p:attrName>
                                        </p:attrNameLst>
                                      </p:cBhvr>
                                      <p:to>
                                        <p:strVal val="visible"/>
                                      </p:to>
                                    </p:set>
                                    <p:animEffect transition="in" filter="wipe(down)">
                                      <p:cBhvr>
                                        <p:cTn id="22" dur="2000"/>
                                        <p:tgtEl>
                                          <p:spTgt spid="12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6394" y="1752600"/>
            <a:ext cx="5872162"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Text Box 3"/>
          <p:cNvSpPr txBox="1">
            <a:spLocks noChangeArrowheads="1"/>
          </p:cNvSpPr>
          <p:nvPr/>
        </p:nvSpPr>
        <p:spPr bwMode="auto">
          <a:xfrm>
            <a:off x="3201194" y="381001"/>
            <a:ext cx="3249612"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a:solidFill>
                  <a:schemeClr val="accent2"/>
                </a:solidFill>
                <a:latin typeface="Times New Roman" panose="02020603050405020304" pitchFamily="18" charset="0"/>
                <a:cs typeface="Times New Roman" panose="02020603050405020304" pitchFamily="18" charset="0"/>
              </a:rPr>
              <a:t>Short and long trajectory</a:t>
            </a:r>
            <a:endParaRPr lang="en-US" altLang="en-US" sz="2400">
              <a:cs typeface="Times New Roman" panose="02020603050405020304" pitchFamily="18" charset="0"/>
            </a:endParaRPr>
          </a:p>
        </p:txBody>
      </p:sp>
    </p:spTree>
    <p:extLst>
      <p:ext uri="{BB962C8B-B14F-4D97-AF65-F5344CB8AC3E}">
        <p14:creationId xmlns:p14="http://schemas.microsoft.com/office/powerpoint/2010/main" val="3772161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896270" y="2049463"/>
            <a:ext cx="6040437" cy="25638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defRPr>
                <a:solidFill>
                  <a:schemeClr val="tx1"/>
                </a:solidFill>
                <a:latin typeface="Times New Roman" panose="02020603050405020304" pitchFamily="18" charset="0"/>
                <a:cs typeface="Times New Roman" panose="02020603050405020304" pitchFamily="18" charset="0"/>
              </a:defRPr>
            </a:lvl1pPr>
            <a:lvl2pPr marL="914400" indent="-457200">
              <a:defRPr>
                <a:solidFill>
                  <a:schemeClr val="tx1"/>
                </a:solidFill>
                <a:latin typeface="Times New Roman" panose="02020603050405020304" pitchFamily="18" charset="0"/>
                <a:cs typeface="Times New Roman" panose="02020603050405020304" pitchFamily="18" charset="0"/>
              </a:defRPr>
            </a:lvl2pPr>
            <a:lvl3pPr marL="1371600" indent="-457200">
              <a:defRPr>
                <a:solidFill>
                  <a:schemeClr val="tx1"/>
                </a:solidFill>
                <a:latin typeface="Times New Roman" panose="02020603050405020304" pitchFamily="18" charset="0"/>
                <a:cs typeface="Times New Roman" panose="02020603050405020304" pitchFamily="18" charset="0"/>
              </a:defRPr>
            </a:lvl3pPr>
            <a:lvl4pPr marL="1828800" indent="-457200">
              <a:defRPr>
                <a:solidFill>
                  <a:schemeClr val="tx1"/>
                </a:solidFill>
                <a:latin typeface="Times New Roman" panose="02020603050405020304" pitchFamily="18" charset="0"/>
                <a:cs typeface="Times New Roman" panose="02020603050405020304" pitchFamily="18" charset="0"/>
              </a:defRPr>
            </a:lvl4pPr>
            <a:lvl5pPr marL="2286000" indent="-457200">
              <a:defRPr>
                <a:solidFill>
                  <a:schemeClr val="tx1"/>
                </a:solidFill>
                <a:latin typeface="Times New Roman" panose="02020603050405020304" pitchFamily="18" charset="0"/>
                <a:cs typeface="Times New Roman" panose="02020603050405020304" pitchFamily="18" charset="0"/>
              </a:defRPr>
            </a:lvl5pPr>
            <a:lvl6pPr marL="2743200" indent="-4572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3200400" indent="-4572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657600" indent="-4572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4114800" indent="-4572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endParaRPr lang="en-US" altLang="en-US">
              <a:cs typeface="Arial" panose="020B0604020202020204" pitchFamily="34" charset="0"/>
            </a:endParaRPr>
          </a:p>
          <a:p>
            <a:pPr>
              <a:buFontTx/>
              <a:buAutoNum type="arabicPeriod"/>
            </a:pPr>
            <a:r>
              <a:rPr lang="en-US" altLang="en-US">
                <a:cs typeface="Arial" panose="020B0604020202020204" pitchFamily="34" charset="0"/>
              </a:rPr>
              <a:t>recombination </a:t>
            </a:r>
            <a:r>
              <a:rPr lang="en-US" altLang="en-US">
                <a:cs typeface="Arial" panose="020B0604020202020204" pitchFamily="34" charset="0"/>
                <a:sym typeface="Wingdings" panose="05000000000000000000" pitchFamily="2" charset="2"/>
              </a:rPr>
              <a:t> high harmonic radiation </a:t>
            </a:r>
          </a:p>
          <a:p>
            <a:pPr lvl="4">
              <a:buFontTx/>
              <a:buAutoNum type="arabicPeriod"/>
            </a:pPr>
            <a:endParaRPr lang="en-US" altLang="en-US">
              <a:cs typeface="Arial" panose="020B0604020202020204" pitchFamily="34" charset="0"/>
              <a:sym typeface="Wingdings" panose="05000000000000000000" pitchFamily="2" charset="2"/>
            </a:endParaRPr>
          </a:p>
          <a:p>
            <a:pPr lvl="4">
              <a:buFontTx/>
              <a:buAutoNum type="arabicPeriod"/>
            </a:pPr>
            <a:endParaRPr lang="en-US" altLang="en-US">
              <a:cs typeface="Arial" panose="020B0604020202020204" pitchFamily="34" charset="0"/>
              <a:sym typeface="Wingdings" panose="05000000000000000000" pitchFamily="2" charset="2"/>
            </a:endParaRPr>
          </a:p>
          <a:p>
            <a:pPr>
              <a:buFontTx/>
              <a:buAutoNum type="arabicPeriod"/>
            </a:pPr>
            <a:r>
              <a:rPr lang="en-US" altLang="en-US">
                <a:cs typeface="Arial" panose="020B0604020202020204" pitchFamily="34" charset="0"/>
              </a:rPr>
              <a:t>inelastic scattering </a:t>
            </a:r>
            <a:r>
              <a:rPr lang="en-US" altLang="en-US">
                <a:cs typeface="Arial" panose="020B0604020202020204" pitchFamily="34" charset="0"/>
                <a:sym typeface="Wingdings" panose="05000000000000000000" pitchFamily="2" charset="2"/>
              </a:rPr>
              <a:t> excitation, multiple ionization</a:t>
            </a:r>
          </a:p>
          <a:p>
            <a:pPr>
              <a:buFontTx/>
              <a:buAutoNum type="arabicPeriod"/>
            </a:pPr>
            <a:endParaRPr lang="en-US" altLang="en-US">
              <a:cs typeface="Arial" panose="020B0604020202020204" pitchFamily="34" charset="0"/>
              <a:sym typeface="Wingdings" panose="05000000000000000000" pitchFamily="2" charset="2"/>
            </a:endParaRPr>
          </a:p>
          <a:p>
            <a:pPr>
              <a:buFontTx/>
              <a:buAutoNum type="arabicPeriod"/>
            </a:pPr>
            <a:endParaRPr lang="en-US" altLang="en-US">
              <a:cs typeface="Arial" panose="020B0604020202020204" pitchFamily="34" charset="0"/>
              <a:sym typeface="Wingdings" panose="05000000000000000000" pitchFamily="2" charset="2"/>
            </a:endParaRPr>
          </a:p>
          <a:p>
            <a:pPr>
              <a:buFontTx/>
              <a:buAutoNum type="arabicPeriod"/>
            </a:pPr>
            <a:r>
              <a:rPr lang="en-US" altLang="en-US">
                <a:cs typeface="Arial" panose="020B0604020202020204" pitchFamily="34" charset="0"/>
                <a:sym typeface="Wingdings" panose="05000000000000000000" pitchFamily="2" charset="2"/>
              </a:rPr>
              <a:t>elastic scattering  laser induced electron diffraction, hot electrons</a:t>
            </a:r>
            <a:endParaRPr lang="en-US" altLang="en-US">
              <a:cs typeface="Arial" panose="020B0604020202020204" pitchFamily="34" charset="0"/>
            </a:endParaRPr>
          </a:p>
        </p:txBody>
      </p:sp>
      <p:pic>
        <p:nvPicPr>
          <p:cNvPr id="1433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84306" y="4908551"/>
            <a:ext cx="28844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0" name="Group 4"/>
          <p:cNvGrpSpPr>
            <a:grpSpLocks/>
          </p:cNvGrpSpPr>
          <p:nvPr/>
        </p:nvGrpSpPr>
        <p:grpSpPr bwMode="auto">
          <a:xfrm>
            <a:off x="7760494" y="2066925"/>
            <a:ext cx="2616200" cy="1346200"/>
            <a:chOff x="4098" y="1318"/>
            <a:chExt cx="1648" cy="848"/>
          </a:xfrm>
        </p:grpSpPr>
        <p:grpSp>
          <p:nvGrpSpPr>
            <p:cNvPr id="14343" name="Group 5"/>
            <p:cNvGrpSpPr>
              <a:grpSpLocks/>
            </p:cNvGrpSpPr>
            <p:nvPr/>
          </p:nvGrpSpPr>
          <p:grpSpPr bwMode="auto">
            <a:xfrm>
              <a:off x="4178" y="1430"/>
              <a:ext cx="990" cy="736"/>
              <a:chOff x="2248" y="2224"/>
              <a:chExt cx="1712" cy="1352"/>
            </a:xfrm>
          </p:grpSpPr>
          <p:sp>
            <p:nvSpPr>
              <p:cNvPr id="2" name="Freeform 6"/>
              <p:cNvSpPr>
                <a:spLocks/>
              </p:cNvSpPr>
              <p:nvPr/>
            </p:nvSpPr>
            <p:spPr bwMode="auto">
              <a:xfrm>
                <a:off x="2248" y="2224"/>
                <a:ext cx="585" cy="1352"/>
              </a:xfrm>
              <a:custGeom>
                <a:avLst/>
                <a:gdLst>
                  <a:gd name="T0" fmla="*/ 568 w 585"/>
                  <a:gd name="T1" fmla="*/ 1352 h 1352"/>
                  <a:gd name="T2" fmla="*/ 488 w 585"/>
                  <a:gd name="T3" fmla="*/ 464 h 1352"/>
                  <a:gd name="T4" fmla="*/ 0 w 585"/>
                  <a:gd name="T5" fmla="*/ 0 h 1352"/>
                  <a:gd name="T6" fmla="*/ 0 60000 65536"/>
                  <a:gd name="T7" fmla="*/ 0 60000 65536"/>
                  <a:gd name="T8" fmla="*/ 0 60000 65536"/>
                </a:gdLst>
                <a:ahLst/>
                <a:cxnLst>
                  <a:cxn ang="T6">
                    <a:pos x="T0" y="T1"/>
                  </a:cxn>
                  <a:cxn ang="T7">
                    <a:pos x="T2" y="T3"/>
                  </a:cxn>
                  <a:cxn ang="T8">
                    <a:pos x="T4" y="T5"/>
                  </a:cxn>
                </a:cxnLst>
                <a:rect l="0" t="0" r="r" b="b"/>
                <a:pathLst>
                  <a:path w="585" h="1352">
                    <a:moveTo>
                      <a:pt x="568" y="1352"/>
                    </a:moveTo>
                    <a:cubicBezTo>
                      <a:pt x="550" y="1308"/>
                      <a:pt x="585" y="696"/>
                      <a:pt x="488" y="464"/>
                    </a:cubicBezTo>
                    <a:cubicBezTo>
                      <a:pt x="393" y="239"/>
                      <a:pt x="120" y="72"/>
                      <a:pt x="0" y="0"/>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356" name="Freeform 7"/>
              <p:cNvSpPr>
                <a:spLocks/>
              </p:cNvSpPr>
              <p:nvPr/>
            </p:nvSpPr>
            <p:spPr bwMode="auto">
              <a:xfrm>
                <a:off x="2872" y="2432"/>
                <a:ext cx="1088" cy="1144"/>
              </a:xfrm>
              <a:custGeom>
                <a:avLst/>
                <a:gdLst>
                  <a:gd name="T0" fmla="*/ 0 w 1088"/>
                  <a:gd name="T1" fmla="*/ 1144 h 1144"/>
                  <a:gd name="T2" fmla="*/ 1088 w 1088"/>
                  <a:gd name="T3" fmla="*/ 792 h 1144"/>
                  <a:gd name="T4" fmla="*/ 0 60000 65536"/>
                  <a:gd name="T5" fmla="*/ 0 60000 65536"/>
                </a:gdLst>
                <a:ahLst/>
                <a:cxnLst>
                  <a:cxn ang="T4">
                    <a:pos x="T0" y="T1"/>
                  </a:cxn>
                  <a:cxn ang="T5">
                    <a:pos x="T2" y="T3"/>
                  </a:cxn>
                </a:cxnLst>
                <a:rect l="0" t="0" r="r" b="b"/>
                <a:pathLst>
                  <a:path w="1088" h="1144">
                    <a:moveTo>
                      <a:pt x="0" y="1144"/>
                    </a:moveTo>
                    <a:cubicBezTo>
                      <a:pt x="24" y="0"/>
                      <a:pt x="240" y="336"/>
                      <a:pt x="1088" y="792"/>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4344" name="Freeform 8" descr="Wide downward diagonal"/>
            <p:cNvSpPr>
              <a:spLocks/>
            </p:cNvSpPr>
            <p:nvPr/>
          </p:nvSpPr>
          <p:spPr bwMode="auto">
            <a:xfrm>
              <a:off x="4464" y="1318"/>
              <a:ext cx="171" cy="233"/>
            </a:xfrm>
            <a:custGeom>
              <a:avLst/>
              <a:gdLst>
                <a:gd name="T0" fmla="*/ 0 w 496"/>
                <a:gd name="T1" fmla="*/ 642 h 160"/>
                <a:gd name="T2" fmla="*/ 0 w 496"/>
                <a:gd name="T3" fmla="*/ 0 h 160"/>
                <a:gd name="T4" fmla="*/ 1 w 496"/>
                <a:gd name="T5" fmla="*/ 719 h 160"/>
                <a:gd name="T6" fmla="*/ 0 60000 65536"/>
                <a:gd name="T7" fmla="*/ 0 60000 65536"/>
                <a:gd name="T8" fmla="*/ 0 60000 65536"/>
              </a:gdLst>
              <a:ahLst/>
              <a:cxnLst>
                <a:cxn ang="T6">
                  <a:pos x="T0" y="T1"/>
                </a:cxn>
                <a:cxn ang="T7">
                  <a:pos x="T2" y="T3"/>
                </a:cxn>
                <a:cxn ang="T8">
                  <a:pos x="T4" y="T5"/>
                </a:cxn>
              </a:cxnLst>
              <a:rect l="0" t="0" r="r" b="b"/>
              <a:pathLst>
                <a:path w="496" h="160">
                  <a:moveTo>
                    <a:pt x="0" y="143"/>
                  </a:moveTo>
                  <a:cubicBezTo>
                    <a:pt x="208" y="144"/>
                    <a:pt x="133" y="0"/>
                    <a:pt x="237" y="0"/>
                  </a:cubicBezTo>
                  <a:cubicBezTo>
                    <a:pt x="341" y="0"/>
                    <a:pt x="259" y="160"/>
                    <a:pt x="496" y="160"/>
                  </a:cubicBezTo>
                </a:path>
              </a:pathLst>
            </a:custGeom>
            <a:blipFill dpi="0" rotWithShape="0">
              <a:blip r:embed="rId4"/>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345" name="Freeform 9" descr="Wide downward diagonal"/>
            <p:cNvSpPr>
              <a:spLocks/>
            </p:cNvSpPr>
            <p:nvPr/>
          </p:nvSpPr>
          <p:spPr bwMode="auto">
            <a:xfrm>
              <a:off x="4397" y="1797"/>
              <a:ext cx="281" cy="233"/>
            </a:xfrm>
            <a:custGeom>
              <a:avLst/>
              <a:gdLst>
                <a:gd name="T0" fmla="*/ 0 w 496"/>
                <a:gd name="T1" fmla="*/ 1028 h 160"/>
                <a:gd name="T2" fmla="*/ 8 w 496"/>
                <a:gd name="T3" fmla="*/ 0 h 160"/>
                <a:gd name="T4" fmla="*/ 16 w 496"/>
                <a:gd name="T5" fmla="*/ 1152 h 160"/>
                <a:gd name="T6" fmla="*/ 0 60000 65536"/>
                <a:gd name="T7" fmla="*/ 0 60000 65536"/>
                <a:gd name="T8" fmla="*/ 0 60000 65536"/>
              </a:gdLst>
              <a:ahLst/>
              <a:cxnLst>
                <a:cxn ang="T6">
                  <a:pos x="T0" y="T1"/>
                </a:cxn>
                <a:cxn ang="T7">
                  <a:pos x="T2" y="T3"/>
                </a:cxn>
                <a:cxn ang="T8">
                  <a:pos x="T4" y="T5"/>
                </a:cxn>
              </a:cxnLst>
              <a:rect l="0" t="0" r="r" b="b"/>
              <a:pathLst>
                <a:path w="496" h="160">
                  <a:moveTo>
                    <a:pt x="0" y="143"/>
                  </a:moveTo>
                  <a:cubicBezTo>
                    <a:pt x="208" y="144"/>
                    <a:pt x="133" y="0"/>
                    <a:pt x="237" y="0"/>
                  </a:cubicBezTo>
                  <a:cubicBezTo>
                    <a:pt x="341" y="0"/>
                    <a:pt x="259" y="160"/>
                    <a:pt x="496" y="160"/>
                  </a:cubicBezTo>
                </a:path>
              </a:pathLst>
            </a:custGeom>
            <a:blipFill dpi="0" rotWithShape="0">
              <a:blip r:embed="rId4"/>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346" name="Freeform 10"/>
            <p:cNvSpPr>
              <a:spLocks/>
            </p:cNvSpPr>
            <p:nvPr/>
          </p:nvSpPr>
          <p:spPr bwMode="auto">
            <a:xfrm>
              <a:off x="4656" y="1359"/>
              <a:ext cx="1090" cy="576"/>
            </a:xfrm>
            <a:custGeom>
              <a:avLst/>
              <a:gdLst>
                <a:gd name="T0" fmla="*/ 498 w 1090"/>
                <a:gd name="T1" fmla="*/ 570 h 576"/>
                <a:gd name="T2" fmla="*/ 1071 w 1090"/>
                <a:gd name="T3" fmla="*/ 360 h 576"/>
                <a:gd name="T4" fmla="*/ 474 w 1090"/>
                <a:gd name="T5" fmla="*/ 96 h 576"/>
                <a:gd name="T6" fmla="*/ 0 w 1090"/>
                <a:gd name="T7" fmla="*/ 0 h 5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0" h="576">
                  <a:moveTo>
                    <a:pt x="498" y="570"/>
                  </a:moveTo>
                  <a:cubicBezTo>
                    <a:pt x="762" y="576"/>
                    <a:pt x="1090" y="516"/>
                    <a:pt x="1071" y="360"/>
                  </a:cubicBezTo>
                  <a:cubicBezTo>
                    <a:pt x="1068" y="195"/>
                    <a:pt x="636" y="129"/>
                    <a:pt x="474" y="96"/>
                  </a:cubicBezTo>
                  <a:cubicBezTo>
                    <a:pt x="312" y="63"/>
                    <a:pt x="99" y="20"/>
                    <a:pt x="0"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347" name="Line 11"/>
            <p:cNvSpPr>
              <a:spLocks noChangeShapeType="1"/>
            </p:cNvSpPr>
            <p:nvPr/>
          </p:nvSpPr>
          <p:spPr bwMode="auto">
            <a:xfrm>
              <a:off x="4536" y="1407"/>
              <a:ext cx="0" cy="3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4348" name="Group 12"/>
            <p:cNvGrpSpPr>
              <a:grpSpLocks/>
            </p:cNvGrpSpPr>
            <p:nvPr/>
          </p:nvGrpSpPr>
          <p:grpSpPr bwMode="auto">
            <a:xfrm rot="-5400000">
              <a:off x="4224" y="1346"/>
              <a:ext cx="286" cy="538"/>
              <a:chOff x="2374" y="1728"/>
              <a:chExt cx="1064" cy="1786"/>
            </a:xfrm>
          </p:grpSpPr>
          <p:sp>
            <p:nvSpPr>
              <p:cNvPr id="14349" name="Line 13"/>
              <p:cNvSpPr>
                <a:spLocks noChangeShapeType="1"/>
              </p:cNvSpPr>
              <p:nvPr/>
            </p:nvSpPr>
            <p:spPr bwMode="auto">
              <a:xfrm rot="16191606" flipV="1">
                <a:off x="2876" y="1780"/>
                <a:ext cx="103" cy="0"/>
              </a:xfrm>
              <a:prstGeom prst="line">
                <a:avLst/>
              </a:prstGeom>
              <a:noFill/>
              <a:ln w="12700">
                <a:solidFill>
                  <a:srgbClr val="6600FF"/>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350" name="Group 14"/>
              <p:cNvGrpSpPr>
                <a:grpSpLocks/>
              </p:cNvGrpSpPr>
              <p:nvPr/>
            </p:nvGrpSpPr>
            <p:grpSpPr bwMode="auto">
              <a:xfrm rot="16191606" flipV="1">
                <a:off x="2195" y="2002"/>
                <a:ext cx="1422" cy="1064"/>
                <a:chOff x="1392" y="1720"/>
                <a:chExt cx="3311" cy="2024"/>
              </a:xfrm>
            </p:grpSpPr>
            <p:sp>
              <p:nvSpPr>
                <p:cNvPr id="14352" name="Freeform 15"/>
                <p:cNvSpPr>
                  <a:spLocks/>
                </p:cNvSpPr>
                <p:nvPr/>
              </p:nvSpPr>
              <p:spPr bwMode="auto">
                <a:xfrm>
                  <a:off x="1392" y="1720"/>
                  <a:ext cx="1632" cy="1976"/>
                </a:xfrm>
                <a:custGeom>
                  <a:avLst/>
                  <a:gdLst>
                    <a:gd name="T0" fmla="*/ 0 w 1632"/>
                    <a:gd name="T1" fmla="*/ 968 h 1976"/>
                    <a:gd name="T2" fmla="*/ 144 w 1632"/>
                    <a:gd name="T3" fmla="*/ 968 h 1976"/>
                    <a:gd name="T4" fmla="*/ 288 w 1632"/>
                    <a:gd name="T5" fmla="*/ 872 h 1976"/>
                    <a:gd name="T6" fmla="*/ 480 w 1632"/>
                    <a:gd name="T7" fmla="*/ 1112 h 1976"/>
                    <a:gd name="T8" fmla="*/ 576 w 1632"/>
                    <a:gd name="T9" fmla="*/ 872 h 1976"/>
                    <a:gd name="T10" fmla="*/ 672 w 1632"/>
                    <a:gd name="T11" fmla="*/ 680 h 1976"/>
                    <a:gd name="T12" fmla="*/ 864 w 1632"/>
                    <a:gd name="T13" fmla="*/ 1352 h 1976"/>
                    <a:gd name="T14" fmla="*/ 1056 w 1632"/>
                    <a:gd name="T15" fmla="*/ 344 h 1976"/>
                    <a:gd name="T16" fmla="*/ 1248 w 1632"/>
                    <a:gd name="T17" fmla="*/ 1640 h 1976"/>
                    <a:gd name="T18" fmla="*/ 1440 w 1632"/>
                    <a:gd name="T19" fmla="*/ 56 h 1976"/>
                    <a:gd name="T20" fmla="*/ 1632 w 1632"/>
                    <a:gd name="T21" fmla="*/ 1976 h 19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32" h="1976">
                      <a:moveTo>
                        <a:pt x="0" y="968"/>
                      </a:moveTo>
                      <a:cubicBezTo>
                        <a:pt x="48" y="976"/>
                        <a:pt x="96" y="984"/>
                        <a:pt x="144" y="968"/>
                      </a:cubicBezTo>
                      <a:cubicBezTo>
                        <a:pt x="192" y="952"/>
                        <a:pt x="232" y="848"/>
                        <a:pt x="288" y="872"/>
                      </a:cubicBezTo>
                      <a:cubicBezTo>
                        <a:pt x="344" y="896"/>
                        <a:pt x="432" y="1112"/>
                        <a:pt x="480" y="1112"/>
                      </a:cubicBezTo>
                      <a:cubicBezTo>
                        <a:pt x="528" y="1112"/>
                        <a:pt x="544" y="944"/>
                        <a:pt x="576" y="872"/>
                      </a:cubicBezTo>
                      <a:cubicBezTo>
                        <a:pt x="608" y="800"/>
                        <a:pt x="624" y="600"/>
                        <a:pt x="672" y="680"/>
                      </a:cubicBezTo>
                      <a:cubicBezTo>
                        <a:pt x="720" y="760"/>
                        <a:pt x="800" y="1408"/>
                        <a:pt x="864" y="1352"/>
                      </a:cubicBezTo>
                      <a:cubicBezTo>
                        <a:pt x="928" y="1296"/>
                        <a:pt x="992" y="296"/>
                        <a:pt x="1056" y="344"/>
                      </a:cubicBezTo>
                      <a:cubicBezTo>
                        <a:pt x="1120" y="392"/>
                        <a:pt x="1184" y="1688"/>
                        <a:pt x="1248" y="1640"/>
                      </a:cubicBezTo>
                      <a:cubicBezTo>
                        <a:pt x="1312" y="1592"/>
                        <a:pt x="1376" y="0"/>
                        <a:pt x="1440" y="56"/>
                      </a:cubicBezTo>
                      <a:cubicBezTo>
                        <a:pt x="1504" y="112"/>
                        <a:pt x="1600" y="1656"/>
                        <a:pt x="1632" y="1976"/>
                      </a:cubicBezTo>
                    </a:path>
                  </a:pathLst>
                </a:custGeom>
                <a:noFill/>
                <a:ln w="12700" cmpd="sng">
                  <a:solidFill>
                    <a:srgbClr val="66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3" name="Freeform 16"/>
                <p:cNvSpPr>
                  <a:spLocks/>
                </p:cNvSpPr>
                <p:nvPr/>
              </p:nvSpPr>
              <p:spPr bwMode="auto">
                <a:xfrm flipH="1">
                  <a:off x="3071" y="1722"/>
                  <a:ext cx="1632" cy="1976"/>
                </a:xfrm>
                <a:custGeom>
                  <a:avLst/>
                  <a:gdLst>
                    <a:gd name="T0" fmla="*/ 0 w 1632"/>
                    <a:gd name="T1" fmla="*/ 968 h 1976"/>
                    <a:gd name="T2" fmla="*/ 144 w 1632"/>
                    <a:gd name="T3" fmla="*/ 968 h 1976"/>
                    <a:gd name="T4" fmla="*/ 288 w 1632"/>
                    <a:gd name="T5" fmla="*/ 872 h 1976"/>
                    <a:gd name="T6" fmla="*/ 480 w 1632"/>
                    <a:gd name="T7" fmla="*/ 1112 h 1976"/>
                    <a:gd name="T8" fmla="*/ 576 w 1632"/>
                    <a:gd name="T9" fmla="*/ 872 h 1976"/>
                    <a:gd name="T10" fmla="*/ 672 w 1632"/>
                    <a:gd name="T11" fmla="*/ 680 h 1976"/>
                    <a:gd name="T12" fmla="*/ 864 w 1632"/>
                    <a:gd name="T13" fmla="*/ 1352 h 1976"/>
                    <a:gd name="T14" fmla="*/ 1056 w 1632"/>
                    <a:gd name="T15" fmla="*/ 344 h 1976"/>
                    <a:gd name="T16" fmla="*/ 1248 w 1632"/>
                    <a:gd name="T17" fmla="*/ 1640 h 1976"/>
                    <a:gd name="T18" fmla="*/ 1440 w 1632"/>
                    <a:gd name="T19" fmla="*/ 56 h 1976"/>
                    <a:gd name="T20" fmla="*/ 1632 w 1632"/>
                    <a:gd name="T21" fmla="*/ 1976 h 19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32" h="1976">
                      <a:moveTo>
                        <a:pt x="0" y="968"/>
                      </a:moveTo>
                      <a:cubicBezTo>
                        <a:pt x="48" y="976"/>
                        <a:pt x="96" y="984"/>
                        <a:pt x="144" y="968"/>
                      </a:cubicBezTo>
                      <a:cubicBezTo>
                        <a:pt x="192" y="952"/>
                        <a:pt x="232" y="848"/>
                        <a:pt x="288" y="872"/>
                      </a:cubicBezTo>
                      <a:cubicBezTo>
                        <a:pt x="344" y="896"/>
                        <a:pt x="432" y="1112"/>
                        <a:pt x="480" y="1112"/>
                      </a:cubicBezTo>
                      <a:cubicBezTo>
                        <a:pt x="528" y="1112"/>
                        <a:pt x="544" y="944"/>
                        <a:pt x="576" y="872"/>
                      </a:cubicBezTo>
                      <a:cubicBezTo>
                        <a:pt x="608" y="800"/>
                        <a:pt x="624" y="600"/>
                        <a:pt x="672" y="680"/>
                      </a:cubicBezTo>
                      <a:cubicBezTo>
                        <a:pt x="720" y="760"/>
                        <a:pt x="800" y="1408"/>
                        <a:pt x="864" y="1352"/>
                      </a:cubicBezTo>
                      <a:cubicBezTo>
                        <a:pt x="928" y="1296"/>
                        <a:pt x="992" y="296"/>
                        <a:pt x="1056" y="344"/>
                      </a:cubicBezTo>
                      <a:cubicBezTo>
                        <a:pt x="1120" y="392"/>
                        <a:pt x="1184" y="1688"/>
                        <a:pt x="1248" y="1640"/>
                      </a:cubicBezTo>
                      <a:cubicBezTo>
                        <a:pt x="1312" y="1592"/>
                        <a:pt x="1376" y="0"/>
                        <a:pt x="1440" y="56"/>
                      </a:cubicBezTo>
                      <a:cubicBezTo>
                        <a:pt x="1504" y="112"/>
                        <a:pt x="1600" y="1656"/>
                        <a:pt x="1632" y="1976"/>
                      </a:cubicBezTo>
                    </a:path>
                  </a:pathLst>
                </a:custGeom>
                <a:noFill/>
                <a:ln w="19050" cmpd="sng">
                  <a:solidFill>
                    <a:srgbClr val="66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4" name="Freeform 17"/>
                <p:cNvSpPr>
                  <a:spLocks/>
                </p:cNvSpPr>
                <p:nvPr/>
              </p:nvSpPr>
              <p:spPr bwMode="auto">
                <a:xfrm>
                  <a:off x="3024" y="3696"/>
                  <a:ext cx="56" cy="48"/>
                </a:xfrm>
                <a:custGeom>
                  <a:avLst/>
                  <a:gdLst>
                    <a:gd name="T0" fmla="*/ 0 w 56"/>
                    <a:gd name="T1" fmla="*/ 0 h 48"/>
                    <a:gd name="T2" fmla="*/ 48 w 56"/>
                    <a:gd name="T3" fmla="*/ 48 h 48"/>
                    <a:gd name="T4" fmla="*/ 48 w 56"/>
                    <a:gd name="T5" fmla="*/ 0 h 48"/>
                    <a:gd name="T6" fmla="*/ 0 60000 65536"/>
                    <a:gd name="T7" fmla="*/ 0 60000 65536"/>
                    <a:gd name="T8" fmla="*/ 0 60000 65536"/>
                  </a:gdLst>
                  <a:ahLst/>
                  <a:cxnLst>
                    <a:cxn ang="T6">
                      <a:pos x="T0" y="T1"/>
                    </a:cxn>
                    <a:cxn ang="T7">
                      <a:pos x="T2" y="T3"/>
                    </a:cxn>
                    <a:cxn ang="T8">
                      <a:pos x="T4" y="T5"/>
                    </a:cxn>
                  </a:cxnLst>
                  <a:rect l="0" t="0" r="r" b="b"/>
                  <a:pathLst>
                    <a:path w="56" h="48">
                      <a:moveTo>
                        <a:pt x="0" y="0"/>
                      </a:moveTo>
                      <a:cubicBezTo>
                        <a:pt x="20" y="24"/>
                        <a:pt x="40" y="48"/>
                        <a:pt x="48" y="48"/>
                      </a:cubicBezTo>
                      <a:cubicBezTo>
                        <a:pt x="56" y="48"/>
                        <a:pt x="48" y="8"/>
                        <a:pt x="48" y="0"/>
                      </a:cubicBezTo>
                    </a:path>
                  </a:pathLst>
                </a:custGeom>
                <a:noFill/>
                <a:ln w="38100" cmpd="sng">
                  <a:solidFill>
                    <a:srgbClr val="66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351" name="Line 18"/>
              <p:cNvSpPr>
                <a:spLocks noChangeShapeType="1"/>
              </p:cNvSpPr>
              <p:nvPr/>
            </p:nvSpPr>
            <p:spPr bwMode="auto">
              <a:xfrm rot="16191606" flipV="1">
                <a:off x="2772" y="3360"/>
                <a:ext cx="309" cy="0"/>
              </a:xfrm>
              <a:prstGeom prst="line">
                <a:avLst/>
              </a:prstGeom>
              <a:noFill/>
              <a:ln w="12700">
                <a:solidFill>
                  <a:srgbClr val="66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pic>
        <p:nvPicPr>
          <p:cNvPr id="14355" name="Picture 19"/>
          <p:cNvPicPr>
            <a:picLocks noChangeAspect="1" noChangeArrowheads="1"/>
          </p:cNvPicPr>
          <p:nvPr/>
        </p:nvPicPr>
        <p:blipFill>
          <a:blip r:embed="rId5">
            <a:extLst>
              <a:ext uri="{28A0092B-C50C-407E-A947-70E740481C1C}">
                <a14:useLocalDpi xmlns:a14="http://schemas.microsoft.com/office/drawing/2010/main" val="0"/>
              </a:ext>
            </a:extLst>
          </a:blip>
          <a:srcRect l="10156" t="20313" r="10027" b="13020"/>
          <a:stretch>
            <a:fillRect/>
          </a:stretch>
        </p:blipFill>
        <p:spPr bwMode="auto">
          <a:xfrm>
            <a:off x="8197056" y="3492500"/>
            <a:ext cx="2027238"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2" name="Text Box 25"/>
          <p:cNvSpPr txBox="1">
            <a:spLocks noChangeArrowheads="1"/>
          </p:cNvSpPr>
          <p:nvPr/>
        </p:nvSpPr>
        <p:spPr bwMode="auto">
          <a:xfrm>
            <a:off x="5298282" y="474663"/>
            <a:ext cx="17383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600" b="1">
                <a:solidFill>
                  <a:srgbClr val="0000FF"/>
                </a:solidFill>
                <a:latin typeface="Times New Roman" panose="02020603050405020304" pitchFamily="18" charset="0"/>
                <a:cs typeface="Times New Roman" panose="02020603050405020304" pitchFamily="18" charset="0"/>
              </a:rPr>
              <a:t>Upon recollision</a:t>
            </a:r>
          </a:p>
        </p:txBody>
      </p:sp>
    </p:spTree>
    <p:extLst>
      <p:ext uri="{BB962C8B-B14F-4D97-AF65-F5344CB8AC3E}">
        <p14:creationId xmlns:p14="http://schemas.microsoft.com/office/powerpoint/2010/main" val="86378427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38">
                                            <p:txEl>
                                              <p:pRg st="1" end="1"/>
                                            </p:txEl>
                                          </p:spTgt>
                                        </p:tgtEl>
                                        <p:attrNameLst>
                                          <p:attrName>style.visibility</p:attrName>
                                        </p:attrNameLst>
                                      </p:cBhvr>
                                      <p:to>
                                        <p:strVal val="visible"/>
                                      </p:to>
                                    </p:set>
                                    <p:anim calcmode="lin" valueType="num">
                                      <p:cBhvr>
                                        <p:cTn id="7" dur="500" fill="hold"/>
                                        <p:tgtEl>
                                          <p:spTgt spid="1433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4338">
                                            <p:txEl>
                                              <p:pRg st="1" end="1"/>
                                            </p:txEl>
                                          </p:spTgt>
                                        </p:tgtEl>
                                        <p:attrNameLst>
                                          <p:attrName>ppt_h</p:attrName>
                                        </p:attrNameLst>
                                      </p:cBhvr>
                                      <p:tavLst>
                                        <p:tav tm="0">
                                          <p:val>
                                            <p:fltVal val="0"/>
                                          </p:val>
                                        </p:tav>
                                        <p:tav tm="100000">
                                          <p:val>
                                            <p:strVal val="#ppt_h"/>
                                          </p:val>
                                        </p:tav>
                                      </p:tavLst>
                                    </p:anim>
                                  </p:childTnLst>
                                </p:cTn>
                              </p:par>
                              <p:par>
                                <p:cTn id="9" presetID="53" presetClass="entr" presetSubtype="0" fill="hold" nodeType="withEffect">
                                  <p:stCondLst>
                                    <p:cond delay="0"/>
                                  </p:stCondLst>
                                  <p:childTnLst>
                                    <p:set>
                                      <p:cBhvr>
                                        <p:cTn id="10" dur="1" fill="hold">
                                          <p:stCondLst>
                                            <p:cond delay="0"/>
                                          </p:stCondLst>
                                        </p:cTn>
                                        <p:tgtEl>
                                          <p:spTgt spid="14340"/>
                                        </p:tgtEl>
                                        <p:attrNameLst>
                                          <p:attrName>style.visibility</p:attrName>
                                        </p:attrNameLst>
                                      </p:cBhvr>
                                      <p:to>
                                        <p:strVal val="visible"/>
                                      </p:to>
                                    </p:set>
                                    <p:anim calcmode="lin" valueType="num">
                                      <p:cBhvr>
                                        <p:cTn id="11" dur="500" fill="hold"/>
                                        <p:tgtEl>
                                          <p:spTgt spid="14340"/>
                                        </p:tgtEl>
                                        <p:attrNameLst>
                                          <p:attrName>ppt_w</p:attrName>
                                        </p:attrNameLst>
                                      </p:cBhvr>
                                      <p:tavLst>
                                        <p:tav tm="0">
                                          <p:val>
                                            <p:fltVal val="0"/>
                                          </p:val>
                                        </p:tav>
                                        <p:tav tm="100000">
                                          <p:val>
                                            <p:strVal val="#ppt_w"/>
                                          </p:val>
                                        </p:tav>
                                      </p:tavLst>
                                    </p:anim>
                                    <p:anim calcmode="lin" valueType="num">
                                      <p:cBhvr>
                                        <p:cTn id="12" dur="500" fill="hold"/>
                                        <p:tgtEl>
                                          <p:spTgt spid="14340"/>
                                        </p:tgtEl>
                                        <p:attrNameLst>
                                          <p:attrName>ppt_h</p:attrName>
                                        </p:attrNameLst>
                                      </p:cBhvr>
                                      <p:tavLst>
                                        <p:tav tm="0">
                                          <p:val>
                                            <p:fltVal val="0"/>
                                          </p:val>
                                        </p:tav>
                                        <p:tav tm="100000">
                                          <p:val>
                                            <p:strVal val="#ppt_h"/>
                                          </p:val>
                                        </p:tav>
                                      </p:tavLst>
                                    </p:anim>
                                    <p:animEffect transition="in" filter="fade">
                                      <p:cBhvr>
                                        <p:cTn id="13" dur="500"/>
                                        <p:tgtEl>
                                          <p:spTgt spid="1434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4338">
                                            <p:txEl>
                                              <p:pRg st="4" end="4"/>
                                            </p:txEl>
                                          </p:spTgt>
                                        </p:tgtEl>
                                        <p:attrNameLst>
                                          <p:attrName>style.visibility</p:attrName>
                                        </p:attrNameLst>
                                      </p:cBhvr>
                                      <p:to>
                                        <p:strVal val="visible"/>
                                      </p:to>
                                    </p:set>
                                    <p:anim calcmode="lin" valueType="num">
                                      <p:cBhvr>
                                        <p:cTn id="18" dur="500" fill="hold"/>
                                        <p:tgtEl>
                                          <p:spTgt spid="14338">
                                            <p:txEl>
                                              <p:pRg st="4" end="4"/>
                                            </p:txEl>
                                          </p:spTgt>
                                        </p:tgtEl>
                                        <p:attrNameLst>
                                          <p:attrName>ppt_w</p:attrName>
                                        </p:attrNameLst>
                                      </p:cBhvr>
                                      <p:tavLst>
                                        <p:tav tm="0">
                                          <p:val>
                                            <p:fltVal val="0"/>
                                          </p:val>
                                        </p:tav>
                                        <p:tav tm="100000">
                                          <p:val>
                                            <p:strVal val="#ppt_w"/>
                                          </p:val>
                                        </p:tav>
                                      </p:tavLst>
                                    </p:anim>
                                    <p:anim calcmode="lin" valueType="num">
                                      <p:cBhvr>
                                        <p:cTn id="19" dur="500" fill="hold"/>
                                        <p:tgtEl>
                                          <p:spTgt spid="14338">
                                            <p:txEl>
                                              <p:pRg st="4" end="4"/>
                                            </p:txEl>
                                          </p:spTgt>
                                        </p:tgtEl>
                                        <p:attrNameLst>
                                          <p:attrName>ppt_h</p:attrName>
                                        </p:attrNameLst>
                                      </p:cBhvr>
                                      <p:tavLst>
                                        <p:tav tm="0">
                                          <p:val>
                                            <p:fltVal val="0"/>
                                          </p:val>
                                        </p:tav>
                                        <p:tav tm="100000">
                                          <p:val>
                                            <p:strVal val="#ppt_h"/>
                                          </p:val>
                                        </p:tav>
                                      </p:tavLst>
                                    </p:anim>
                                  </p:childTnLst>
                                </p:cTn>
                              </p:par>
                              <p:par>
                                <p:cTn id="20" presetID="53" presetClass="entr" presetSubtype="0" fill="hold" nodeType="withEffect">
                                  <p:stCondLst>
                                    <p:cond delay="0"/>
                                  </p:stCondLst>
                                  <p:childTnLst>
                                    <p:set>
                                      <p:cBhvr>
                                        <p:cTn id="21" dur="1" fill="hold">
                                          <p:stCondLst>
                                            <p:cond delay="0"/>
                                          </p:stCondLst>
                                        </p:cTn>
                                        <p:tgtEl>
                                          <p:spTgt spid="14355"/>
                                        </p:tgtEl>
                                        <p:attrNameLst>
                                          <p:attrName>style.visibility</p:attrName>
                                        </p:attrNameLst>
                                      </p:cBhvr>
                                      <p:to>
                                        <p:strVal val="visible"/>
                                      </p:to>
                                    </p:set>
                                    <p:anim calcmode="lin" valueType="num">
                                      <p:cBhvr>
                                        <p:cTn id="22" dur="500" fill="hold"/>
                                        <p:tgtEl>
                                          <p:spTgt spid="14355"/>
                                        </p:tgtEl>
                                        <p:attrNameLst>
                                          <p:attrName>ppt_w</p:attrName>
                                        </p:attrNameLst>
                                      </p:cBhvr>
                                      <p:tavLst>
                                        <p:tav tm="0">
                                          <p:val>
                                            <p:fltVal val="0"/>
                                          </p:val>
                                        </p:tav>
                                        <p:tav tm="100000">
                                          <p:val>
                                            <p:strVal val="#ppt_w"/>
                                          </p:val>
                                        </p:tav>
                                      </p:tavLst>
                                    </p:anim>
                                    <p:anim calcmode="lin" valueType="num">
                                      <p:cBhvr>
                                        <p:cTn id="23" dur="500" fill="hold"/>
                                        <p:tgtEl>
                                          <p:spTgt spid="14355"/>
                                        </p:tgtEl>
                                        <p:attrNameLst>
                                          <p:attrName>ppt_h</p:attrName>
                                        </p:attrNameLst>
                                      </p:cBhvr>
                                      <p:tavLst>
                                        <p:tav tm="0">
                                          <p:val>
                                            <p:fltVal val="0"/>
                                          </p:val>
                                        </p:tav>
                                        <p:tav tm="100000">
                                          <p:val>
                                            <p:strVal val="#ppt_h"/>
                                          </p:val>
                                        </p:tav>
                                      </p:tavLst>
                                    </p:anim>
                                    <p:animEffect transition="in" filter="fade">
                                      <p:cBhvr>
                                        <p:cTn id="24" dur="500"/>
                                        <p:tgtEl>
                                          <p:spTgt spid="1435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4338">
                                            <p:txEl>
                                              <p:pRg st="7" end="7"/>
                                            </p:txEl>
                                          </p:spTgt>
                                        </p:tgtEl>
                                        <p:attrNameLst>
                                          <p:attrName>style.visibility</p:attrName>
                                        </p:attrNameLst>
                                      </p:cBhvr>
                                      <p:to>
                                        <p:strVal val="visible"/>
                                      </p:to>
                                    </p:set>
                                    <p:anim calcmode="lin" valueType="num">
                                      <p:cBhvr>
                                        <p:cTn id="29" dur="500" fill="hold"/>
                                        <p:tgtEl>
                                          <p:spTgt spid="14338">
                                            <p:txEl>
                                              <p:pRg st="7" end="7"/>
                                            </p:txEl>
                                          </p:spTgt>
                                        </p:tgtEl>
                                        <p:attrNameLst>
                                          <p:attrName>ppt_w</p:attrName>
                                        </p:attrNameLst>
                                      </p:cBhvr>
                                      <p:tavLst>
                                        <p:tav tm="0">
                                          <p:val>
                                            <p:fltVal val="0"/>
                                          </p:val>
                                        </p:tav>
                                        <p:tav tm="100000">
                                          <p:val>
                                            <p:strVal val="#ppt_w"/>
                                          </p:val>
                                        </p:tav>
                                      </p:tavLst>
                                    </p:anim>
                                    <p:anim calcmode="lin" valueType="num">
                                      <p:cBhvr>
                                        <p:cTn id="30" dur="500" fill="hold"/>
                                        <p:tgtEl>
                                          <p:spTgt spid="14338">
                                            <p:txEl>
                                              <p:pRg st="7" end="7"/>
                                            </p:txEl>
                                          </p:spTgt>
                                        </p:tgtEl>
                                        <p:attrNameLst>
                                          <p:attrName>ppt_h</p:attrName>
                                        </p:attrNameLst>
                                      </p:cBhvr>
                                      <p:tavLst>
                                        <p:tav tm="0">
                                          <p:val>
                                            <p:fltVal val="0"/>
                                          </p:val>
                                        </p:tav>
                                        <p:tav tm="100000">
                                          <p:val>
                                            <p:strVal val="#ppt_h"/>
                                          </p:val>
                                        </p:tav>
                                      </p:tavLst>
                                    </p:anim>
                                  </p:childTnLst>
                                </p:cTn>
                              </p:par>
                              <p:par>
                                <p:cTn id="31" presetID="53" presetClass="entr" presetSubtype="0" fill="hold" nodeType="withEffect">
                                  <p:stCondLst>
                                    <p:cond delay="0"/>
                                  </p:stCondLst>
                                  <p:childTnLst>
                                    <p:set>
                                      <p:cBhvr>
                                        <p:cTn id="32" dur="1" fill="hold">
                                          <p:stCondLst>
                                            <p:cond delay="0"/>
                                          </p:stCondLst>
                                        </p:cTn>
                                        <p:tgtEl>
                                          <p:spTgt spid="14339"/>
                                        </p:tgtEl>
                                        <p:attrNameLst>
                                          <p:attrName>style.visibility</p:attrName>
                                        </p:attrNameLst>
                                      </p:cBhvr>
                                      <p:to>
                                        <p:strVal val="visible"/>
                                      </p:to>
                                    </p:set>
                                    <p:anim calcmode="lin" valueType="num">
                                      <p:cBhvr>
                                        <p:cTn id="33" dur="500" fill="hold"/>
                                        <p:tgtEl>
                                          <p:spTgt spid="14339"/>
                                        </p:tgtEl>
                                        <p:attrNameLst>
                                          <p:attrName>ppt_w</p:attrName>
                                        </p:attrNameLst>
                                      </p:cBhvr>
                                      <p:tavLst>
                                        <p:tav tm="0">
                                          <p:val>
                                            <p:fltVal val="0"/>
                                          </p:val>
                                        </p:tav>
                                        <p:tav tm="100000">
                                          <p:val>
                                            <p:strVal val="#ppt_w"/>
                                          </p:val>
                                        </p:tav>
                                      </p:tavLst>
                                    </p:anim>
                                    <p:anim calcmode="lin" valueType="num">
                                      <p:cBhvr>
                                        <p:cTn id="34" dur="500" fill="hold"/>
                                        <p:tgtEl>
                                          <p:spTgt spid="14339"/>
                                        </p:tgtEl>
                                        <p:attrNameLst>
                                          <p:attrName>ppt_h</p:attrName>
                                        </p:attrNameLst>
                                      </p:cBhvr>
                                      <p:tavLst>
                                        <p:tav tm="0">
                                          <p:val>
                                            <p:fltVal val="0"/>
                                          </p:val>
                                        </p:tav>
                                        <p:tav tm="100000">
                                          <p:val>
                                            <p:strVal val="#ppt_h"/>
                                          </p:val>
                                        </p:tav>
                                      </p:tavLst>
                                    </p:anim>
                                    <p:animEffect transition="in" filter="fade">
                                      <p:cBhvr>
                                        <p:cTn id="35"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2651919" y="238125"/>
          <a:ext cx="7721600" cy="2147888"/>
        </p:xfrm>
        <a:graphic>
          <a:graphicData uri="http://schemas.openxmlformats.org/presentationml/2006/ole">
            <mc:AlternateContent xmlns:mc="http://schemas.openxmlformats.org/markup-compatibility/2006">
              <mc:Choice xmlns:v="urn:schemas-microsoft-com:vml" Requires="v">
                <p:oleObj spid="_x0000_s3078" name="Acrobat Document" r:id="rId3" imgW="2876365" imgH="799968" progId="Acrobat.Document.DC">
                  <p:embed/>
                </p:oleObj>
              </mc:Choice>
              <mc:Fallback>
                <p:oleObj name="Acrobat Document" r:id="rId3" imgW="2876365" imgH="799968" progId="Acrobat.Document.DC">
                  <p:embed/>
                  <p:pic>
                    <p:nvPicPr>
                      <p:cNvPr id="1638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919" y="238125"/>
                        <a:ext cx="772160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387" name="Object 3"/>
          <p:cNvGraphicFramePr>
            <a:graphicFrameLocks noChangeAspect="1"/>
          </p:cNvGraphicFramePr>
          <p:nvPr/>
        </p:nvGraphicFramePr>
        <p:xfrm>
          <a:off x="1415257" y="2933701"/>
          <a:ext cx="8742363" cy="3368675"/>
        </p:xfrm>
        <a:graphic>
          <a:graphicData uri="http://schemas.openxmlformats.org/presentationml/2006/ole">
            <mc:AlternateContent xmlns:mc="http://schemas.openxmlformats.org/markup-compatibility/2006">
              <mc:Choice xmlns:v="urn:schemas-microsoft-com:vml" Requires="v">
                <p:oleObj spid="_x0000_s3079" name="Acrobat Document" r:id="rId5" imgW="4317704" imgH="1663362" progId="Acrobat.Document.DC">
                  <p:embed/>
                </p:oleObj>
              </mc:Choice>
              <mc:Fallback>
                <p:oleObj name="Acrobat Document" r:id="rId5" imgW="4317704" imgH="1663362" progId="Acrobat.Document.DC">
                  <p:embed/>
                  <p:pic>
                    <p:nvPicPr>
                      <p:cNvPr id="1638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5257" y="2933701"/>
                        <a:ext cx="8742363"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240045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12"/>
          <p:cNvGrpSpPr>
            <a:grpSpLocks/>
          </p:cNvGrpSpPr>
          <p:nvPr/>
        </p:nvGrpSpPr>
        <p:grpSpPr bwMode="auto">
          <a:xfrm>
            <a:off x="3948906" y="1504950"/>
            <a:ext cx="4667250" cy="1074738"/>
            <a:chOff x="1527" y="948"/>
            <a:chExt cx="2108" cy="677"/>
          </a:xfrm>
        </p:grpSpPr>
        <p:sp>
          <p:nvSpPr>
            <p:cNvPr id="17448" name="Freeform 7"/>
            <p:cNvSpPr>
              <a:spLocks/>
            </p:cNvSpPr>
            <p:nvPr/>
          </p:nvSpPr>
          <p:spPr bwMode="auto">
            <a:xfrm>
              <a:off x="2568" y="948"/>
              <a:ext cx="1067" cy="677"/>
            </a:xfrm>
            <a:custGeom>
              <a:avLst/>
              <a:gdLst>
                <a:gd name="T0" fmla="*/ 429 w 661"/>
                <a:gd name="T1" fmla="*/ 4098 h 520"/>
                <a:gd name="T2" fmla="*/ 888 w 661"/>
                <a:gd name="T3" fmla="*/ 4036 h 520"/>
                <a:gd name="T4" fmla="*/ 1358 w 661"/>
                <a:gd name="T5" fmla="*/ 3134 h 520"/>
                <a:gd name="T6" fmla="*/ 1855 w 661"/>
                <a:gd name="T7" fmla="*/ 1724 h 520"/>
                <a:gd name="T8" fmla="*/ 2410 w 661"/>
                <a:gd name="T9" fmla="*/ 512 h 520"/>
                <a:gd name="T10" fmla="*/ 2851 w 661"/>
                <a:gd name="T11" fmla="*/ 60 h 520"/>
                <a:gd name="T12" fmla="*/ 3306 w 661"/>
                <a:gd name="T13" fmla="*/ 381 h 520"/>
                <a:gd name="T14" fmla="*/ 3822 w 661"/>
                <a:gd name="T15" fmla="*/ 1402 h 520"/>
                <a:gd name="T16" fmla="*/ 4286 w 661"/>
                <a:gd name="T17" fmla="*/ 2751 h 520"/>
                <a:gd name="T18" fmla="*/ 4786 w 661"/>
                <a:gd name="T19" fmla="*/ 3838 h 520"/>
                <a:gd name="T20" fmla="*/ 5251 w 661"/>
                <a:gd name="T21" fmla="*/ 4226 h 520"/>
                <a:gd name="T22" fmla="*/ 5711 w 661"/>
                <a:gd name="T23" fmla="*/ 3903 h 520"/>
                <a:gd name="T24" fmla="*/ 6279 w 661"/>
                <a:gd name="T25" fmla="*/ 2751 h 520"/>
                <a:gd name="T26" fmla="*/ 6744 w 661"/>
                <a:gd name="T27" fmla="*/ 1342 h 520"/>
                <a:gd name="T28" fmla="*/ 7204 w 661"/>
                <a:gd name="T29" fmla="*/ 247 h 520"/>
                <a:gd name="T30" fmla="*/ 7713 w 661"/>
                <a:gd name="T31" fmla="*/ 60 h 520"/>
                <a:gd name="T32" fmla="*/ 8176 w 661"/>
                <a:gd name="T33" fmla="*/ 574 h 520"/>
                <a:gd name="T34" fmla="*/ 8702 w 661"/>
                <a:gd name="T35" fmla="*/ 1791 h 520"/>
                <a:gd name="T36" fmla="*/ 9162 w 661"/>
                <a:gd name="T37" fmla="*/ 3134 h 520"/>
                <a:gd name="T38" fmla="*/ 9621 w 661"/>
                <a:gd name="T39" fmla="*/ 4036 h 520"/>
                <a:gd name="T40" fmla="*/ 10136 w 661"/>
                <a:gd name="T41" fmla="*/ 4161 h 520"/>
                <a:gd name="T42" fmla="*/ 10689 w 661"/>
                <a:gd name="T43" fmla="*/ 3385 h 520"/>
                <a:gd name="T44" fmla="*/ 11169 w 661"/>
                <a:gd name="T45" fmla="*/ 2113 h 520"/>
                <a:gd name="T46" fmla="*/ 11663 w 661"/>
                <a:gd name="T47" fmla="*/ 820 h 520"/>
                <a:gd name="T48" fmla="*/ 12134 w 661"/>
                <a:gd name="T49" fmla="*/ 0 h 520"/>
                <a:gd name="T50" fmla="*/ 12614 w 661"/>
                <a:gd name="T51" fmla="*/ 190 h 520"/>
                <a:gd name="T52" fmla="*/ 13078 w 661"/>
                <a:gd name="T53" fmla="*/ 958 h 520"/>
                <a:gd name="T54" fmla="*/ 13566 w 661"/>
                <a:gd name="T55" fmla="*/ 2245 h 520"/>
                <a:gd name="T56" fmla="*/ 14107 w 661"/>
                <a:gd name="T57" fmla="*/ 3464 h 520"/>
                <a:gd name="T58" fmla="*/ 14565 w 661"/>
                <a:gd name="T59" fmla="*/ 4161 h 520"/>
                <a:gd name="T60" fmla="*/ 15012 w 661"/>
                <a:gd name="T61" fmla="*/ 4036 h 520"/>
                <a:gd name="T62" fmla="*/ 15530 w 661"/>
                <a:gd name="T63" fmla="*/ 3010 h 520"/>
                <a:gd name="T64" fmla="*/ 15989 w 661"/>
                <a:gd name="T65" fmla="*/ 1664 h 520"/>
                <a:gd name="T66" fmla="*/ 16559 w 661"/>
                <a:gd name="T67" fmla="*/ 456 h 520"/>
                <a:gd name="T68" fmla="*/ 17024 w 661"/>
                <a:gd name="T69" fmla="*/ 60 h 520"/>
                <a:gd name="T70" fmla="*/ 17484 w 661"/>
                <a:gd name="T71" fmla="*/ 322 h 520"/>
                <a:gd name="T72" fmla="*/ 17997 w 661"/>
                <a:gd name="T73" fmla="*/ 1342 h 520"/>
                <a:gd name="T74" fmla="*/ 18454 w 661"/>
                <a:gd name="T75" fmla="*/ 2751 h 520"/>
                <a:gd name="T76" fmla="*/ 18915 w 661"/>
                <a:gd name="T77" fmla="*/ 3838 h 520"/>
                <a:gd name="T78" fmla="*/ 19447 w 661"/>
                <a:gd name="T79" fmla="*/ 4226 h 520"/>
                <a:gd name="T80" fmla="*/ 19900 w 661"/>
                <a:gd name="T81" fmla="*/ 3645 h 520"/>
                <a:gd name="T82" fmla="*/ 20415 w 661"/>
                <a:gd name="T83" fmla="*/ 2493 h 520"/>
                <a:gd name="T84" fmla="*/ 20880 w 661"/>
                <a:gd name="T85" fmla="*/ 1150 h 520"/>
                <a:gd name="T86" fmla="*/ 21338 w 661"/>
                <a:gd name="T87" fmla="*/ 190 h 520"/>
                <a:gd name="T88" fmla="*/ 21853 w 661"/>
                <a:gd name="T89" fmla="*/ 0 h 520"/>
                <a:gd name="T90" fmla="*/ 22318 w 661"/>
                <a:gd name="T91" fmla="*/ 630 h 520"/>
                <a:gd name="T92" fmla="*/ 22772 w 661"/>
                <a:gd name="T93" fmla="*/ 1920 h 520"/>
                <a:gd name="T94" fmla="*/ 23337 w 661"/>
                <a:gd name="T95" fmla="*/ 3333 h 520"/>
                <a:gd name="T96" fmla="*/ 23790 w 661"/>
                <a:gd name="T97" fmla="*/ 4036 h 520"/>
                <a:gd name="T98" fmla="*/ 24309 w 661"/>
                <a:gd name="T99" fmla="*/ 4036 h 520"/>
                <a:gd name="T100" fmla="*/ 24770 w 661"/>
                <a:gd name="T101" fmla="*/ 3134 h 520"/>
                <a:gd name="T102" fmla="*/ 25213 w 661"/>
                <a:gd name="T103" fmla="*/ 1791 h 520"/>
                <a:gd name="T104" fmla="*/ 25755 w 661"/>
                <a:gd name="T105" fmla="*/ 574 h 520"/>
                <a:gd name="T106" fmla="*/ 26217 w 661"/>
                <a:gd name="T107" fmla="*/ 60 h 520"/>
                <a:gd name="T108" fmla="*/ 26730 w 661"/>
                <a:gd name="T109" fmla="*/ 456 h 520"/>
                <a:gd name="T110" fmla="*/ 27193 w 661"/>
                <a:gd name="T111" fmla="*/ 1724 h 520"/>
                <a:gd name="T112" fmla="*/ 27677 w 661"/>
                <a:gd name="T113" fmla="*/ 2937 h 520"/>
                <a:gd name="T114" fmla="*/ 28223 w 661"/>
                <a:gd name="T115" fmla="*/ 3967 h 520"/>
                <a:gd name="T116" fmla="*/ 28728 w 661"/>
                <a:gd name="T117" fmla="*/ 4226 h 520"/>
                <a:gd name="T118" fmla="*/ 29192 w 661"/>
                <a:gd name="T119" fmla="*/ 3520 h 520"/>
                <a:gd name="T120" fmla="*/ 29705 w 661"/>
                <a:gd name="T121" fmla="*/ 2245 h 520"/>
                <a:gd name="T122" fmla="*/ 30158 w 661"/>
                <a:gd name="T123" fmla="*/ 902 h 52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61" h="520">
                  <a:moveTo>
                    <a:pt x="0" y="419"/>
                  </a:moveTo>
                  <a:lnTo>
                    <a:pt x="2" y="435"/>
                  </a:lnTo>
                  <a:lnTo>
                    <a:pt x="3" y="450"/>
                  </a:lnTo>
                  <a:lnTo>
                    <a:pt x="3" y="465"/>
                  </a:lnTo>
                  <a:lnTo>
                    <a:pt x="4" y="473"/>
                  </a:lnTo>
                  <a:lnTo>
                    <a:pt x="6" y="489"/>
                  </a:lnTo>
                  <a:lnTo>
                    <a:pt x="7" y="489"/>
                  </a:lnTo>
                  <a:lnTo>
                    <a:pt x="9" y="496"/>
                  </a:lnTo>
                  <a:lnTo>
                    <a:pt x="10" y="505"/>
                  </a:lnTo>
                  <a:lnTo>
                    <a:pt x="12" y="505"/>
                  </a:lnTo>
                  <a:lnTo>
                    <a:pt x="13" y="505"/>
                  </a:lnTo>
                  <a:lnTo>
                    <a:pt x="14" y="505"/>
                  </a:lnTo>
                  <a:lnTo>
                    <a:pt x="16" y="505"/>
                  </a:lnTo>
                  <a:lnTo>
                    <a:pt x="17" y="505"/>
                  </a:lnTo>
                  <a:lnTo>
                    <a:pt x="19" y="496"/>
                  </a:lnTo>
                  <a:lnTo>
                    <a:pt x="19" y="489"/>
                  </a:lnTo>
                  <a:lnTo>
                    <a:pt x="20" y="480"/>
                  </a:lnTo>
                  <a:lnTo>
                    <a:pt x="22" y="473"/>
                  </a:lnTo>
                  <a:lnTo>
                    <a:pt x="23" y="457"/>
                  </a:lnTo>
                  <a:lnTo>
                    <a:pt x="24" y="442"/>
                  </a:lnTo>
                  <a:lnTo>
                    <a:pt x="26" y="435"/>
                  </a:lnTo>
                  <a:lnTo>
                    <a:pt x="27" y="410"/>
                  </a:lnTo>
                  <a:lnTo>
                    <a:pt x="29" y="403"/>
                  </a:lnTo>
                  <a:lnTo>
                    <a:pt x="30" y="380"/>
                  </a:lnTo>
                  <a:lnTo>
                    <a:pt x="32" y="365"/>
                  </a:lnTo>
                  <a:lnTo>
                    <a:pt x="33" y="342"/>
                  </a:lnTo>
                  <a:lnTo>
                    <a:pt x="34" y="326"/>
                  </a:lnTo>
                  <a:lnTo>
                    <a:pt x="36" y="310"/>
                  </a:lnTo>
                  <a:lnTo>
                    <a:pt x="36" y="279"/>
                  </a:lnTo>
                  <a:lnTo>
                    <a:pt x="37" y="256"/>
                  </a:lnTo>
                  <a:lnTo>
                    <a:pt x="39" y="240"/>
                  </a:lnTo>
                  <a:lnTo>
                    <a:pt x="40" y="209"/>
                  </a:lnTo>
                  <a:lnTo>
                    <a:pt x="42" y="193"/>
                  </a:lnTo>
                  <a:lnTo>
                    <a:pt x="43" y="170"/>
                  </a:lnTo>
                  <a:lnTo>
                    <a:pt x="44" y="155"/>
                  </a:lnTo>
                  <a:lnTo>
                    <a:pt x="46" y="139"/>
                  </a:lnTo>
                  <a:lnTo>
                    <a:pt x="47" y="116"/>
                  </a:lnTo>
                  <a:lnTo>
                    <a:pt x="49" y="93"/>
                  </a:lnTo>
                  <a:lnTo>
                    <a:pt x="50" y="85"/>
                  </a:lnTo>
                  <a:lnTo>
                    <a:pt x="52" y="62"/>
                  </a:lnTo>
                  <a:lnTo>
                    <a:pt x="53" y="46"/>
                  </a:lnTo>
                  <a:lnTo>
                    <a:pt x="53" y="39"/>
                  </a:lnTo>
                  <a:lnTo>
                    <a:pt x="54" y="23"/>
                  </a:lnTo>
                  <a:lnTo>
                    <a:pt x="56" y="16"/>
                  </a:lnTo>
                  <a:lnTo>
                    <a:pt x="57" y="23"/>
                  </a:lnTo>
                  <a:lnTo>
                    <a:pt x="59" y="7"/>
                  </a:lnTo>
                  <a:lnTo>
                    <a:pt x="60" y="16"/>
                  </a:lnTo>
                  <a:lnTo>
                    <a:pt x="62" y="7"/>
                  </a:lnTo>
                  <a:lnTo>
                    <a:pt x="63" y="7"/>
                  </a:lnTo>
                  <a:lnTo>
                    <a:pt x="64" y="7"/>
                  </a:lnTo>
                  <a:lnTo>
                    <a:pt x="66" y="7"/>
                  </a:lnTo>
                  <a:lnTo>
                    <a:pt x="67" y="16"/>
                  </a:lnTo>
                  <a:lnTo>
                    <a:pt x="69" y="16"/>
                  </a:lnTo>
                  <a:lnTo>
                    <a:pt x="70" y="23"/>
                  </a:lnTo>
                  <a:lnTo>
                    <a:pt x="70" y="39"/>
                  </a:lnTo>
                  <a:lnTo>
                    <a:pt x="72" y="46"/>
                  </a:lnTo>
                  <a:lnTo>
                    <a:pt x="73" y="62"/>
                  </a:lnTo>
                  <a:lnTo>
                    <a:pt x="74" y="70"/>
                  </a:lnTo>
                  <a:lnTo>
                    <a:pt x="76" y="93"/>
                  </a:lnTo>
                  <a:lnTo>
                    <a:pt x="77" y="109"/>
                  </a:lnTo>
                  <a:lnTo>
                    <a:pt x="79" y="116"/>
                  </a:lnTo>
                  <a:lnTo>
                    <a:pt x="80" y="139"/>
                  </a:lnTo>
                  <a:lnTo>
                    <a:pt x="82" y="155"/>
                  </a:lnTo>
                  <a:lnTo>
                    <a:pt x="83" y="170"/>
                  </a:lnTo>
                  <a:lnTo>
                    <a:pt x="84" y="193"/>
                  </a:lnTo>
                  <a:lnTo>
                    <a:pt x="86" y="217"/>
                  </a:lnTo>
                  <a:lnTo>
                    <a:pt x="87" y="233"/>
                  </a:lnTo>
                  <a:lnTo>
                    <a:pt x="87" y="263"/>
                  </a:lnTo>
                  <a:lnTo>
                    <a:pt x="89" y="272"/>
                  </a:lnTo>
                  <a:lnTo>
                    <a:pt x="90" y="295"/>
                  </a:lnTo>
                  <a:lnTo>
                    <a:pt x="92" y="317"/>
                  </a:lnTo>
                  <a:lnTo>
                    <a:pt x="93" y="333"/>
                  </a:lnTo>
                  <a:lnTo>
                    <a:pt x="94" y="349"/>
                  </a:lnTo>
                  <a:lnTo>
                    <a:pt x="96" y="380"/>
                  </a:lnTo>
                  <a:lnTo>
                    <a:pt x="97" y="387"/>
                  </a:lnTo>
                  <a:lnTo>
                    <a:pt x="99" y="410"/>
                  </a:lnTo>
                  <a:lnTo>
                    <a:pt x="100" y="426"/>
                  </a:lnTo>
                  <a:lnTo>
                    <a:pt x="102" y="435"/>
                  </a:lnTo>
                  <a:lnTo>
                    <a:pt x="103" y="450"/>
                  </a:lnTo>
                  <a:lnTo>
                    <a:pt x="104" y="465"/>
                  </a:lnTo>
                  <a:lnTo>
                    <a:pt x="104" y="473"/>
                  </a:lnTo>
                  <a:lnTo>
                    <a:pt x="106" y="489"/>
                  </a:lnTo>
                  <a:lnTo>
                    <a:pt x="107" y="496"/>
                  </a:lnTo>
                  <a:lnTo>
                    <a:pt x="109" y="505"/>
                  </a:lnTo>
                  <a:lnTo>
                    <a:pt x="110" y="505"/>
                  </a:lnTo>
                  <a:lnTo>
                    <a:pt x="112" y="505"/>
                  </a:lnTo>
                  <a:lnTo>
                    <a:pt x="113" y="505"/>
                  </a:lnTo>
                  <a:lnTo>
                    <a:pt x="114" y="512"/>
                  </a:lnTo>
                  <a:lnTo>
                    <a:pt x="116" y="505"/>
                  </a:lnTo>
                  <a:lnTo>
                    <a:pt x="117" y="512"/>
                  </a:lnTo>
                  <a:lnTo>
                    <a:pt x="119" y="505"/>
                  </a:lnTo>
                  <a:lnTo>
                    <a:pt x="120" y="505"/>
                  </a:lnTo>
                  <a:lnTo>
                    <a:pt x="122" y="496"/>
                  </a:lnTo>
                  <a:lnTo>
                    <a:pt x="122" y="489"/>
                  </a:lnTo>
                  <a:lnTo>
                    <a:pt x="123" y="473"/>
                  </a:lnTo>
                  <a:lnTo>
                    <a:pt x="124" y="473"/>
                  </a:lnTo>
                  <a:lnTo>
                    <a:pt x="126" y="450"/>
                  </a:lnTo>
                  <a:lnTo>
                    <a:pt x="127" y="442"/>
                  </a:lnTo>
                  <a:lnTo>
                    <a:pt x="129" y="426"/>
                  </a:lnTo>
                  <a:lnTo>
                    <a:pt x="130" y="410"/>
                  </a:lnTo>
                  <a:lnTo>
                    <a:pt x="132" y="387"/>
                  </a:lnTo>
                  <a:lnTo>
                    <a:pt x="133" y="372"/>
                  </a:lnTo>
                  <a:lnTo>
                    <a:pt x="134" y="356"/>
                  </a:lnTo>
                  <a:lnTo>
                    <a:pt x="136" y="333"/>
                  </a:lnTo>
                  <a:lnTo>
                    <a:pt x="137" y="317"/>
                  </a:lnTo>
                  <a:lnTo>
                    <a:pt x="139" y="295"/>
                  </a:lnTo>
                  <a:lnTo>
                    <a:pt x="139" y="272"/>
                  </a:lnTo>
                  <a:lnTo>
                    <a:pt x="140" y="247"/>
                  </a:lnTo>
                  <a:lnTo>
                    <a:pt x="142" y="225"/>
                  </a:lnTo>
                  <a:lnTo>
                    <a:pt x="143" y="202"/>
                  </a:lnTo>
                  <a:lnTo>
                    <a:pt x="144" y="186"/>
                  </a:lnTo>
                  <a:lnTo>
                    <a:pt x="146" y="163"/>
                  </a:lnTo>
                  <a:lnTo>
                    <a:pt x="147" y="139"/>
                  </a:lnTo>
                  <a:lnTo>
                    <a:pt x="149" y="125"/>
                  </a:lnTo>
                  <a:lnTo>
                    <a:pt x="150" y="109"/>
                  </a:lnTo>
                  <a:lnTo>
                    <a:pt x="152" y="93"/>
                  </a:lnTo>
                  <a:lnTo>
                    <a:pt x="153" y="70"/>
                  </a:lnTo>
                  <a:lnTo>
                    <a:pt x="154" y="62"/>
                  </a:lnTo>
                  <a:lnTo>
                    <a:pt x="156" y="39"/>
                  </a:lnTo>
                  <a:lnTo>
                    <a:pt x="156" y="30"/>
                  </a:lnTo>
                  <a:lnTo>
                    <a:pt x="157" y="23"/>
                  </a:lnTo>
                  <a:lnTo>
                    <a:pt x="159" y="16"/>
                  </a:lnTo>
                  <a:lnTo>
                    <a:pt x="160" y="16"/>
                  </a:lnTo>
                  <a:lnTo>
                    <a:pt x="162" y="7"/>
                  </a:lnTo>
                  <a:lnTo>
                    <a:pt x="163" y="7"/>
                  </a:lnTo>
                  <a:lnTo>
                    <a:pt x="164" y="7"/>
                  </a:lnTo>
                  <a:lnTo>
                    <a:pt x="166" y="0"/>
                  </a:lnTo>
                  <a:lnTo>
                    <a:pt x="167" y="7"/>
                  </a:lnTo>
                  <a:lnTo>
                    <a:pt x="169" y="7"/>
                  </a:lnTo>
                  <a:lnTo>
                    <a:pt x="170" y="16"/>
                  </a:lnTo>
                  <a:lnTo>
                    <a:pt x="172" y="16"/>
                  </a:lnTo>
                  <a:lnTo>
                    <a:pt x="172" y="30"/>
                  </a:lnTo>
                  <a:lnTo>
                    <a:pt x="173" y="30"/>
                  </a:lnTo>
                  <a:lnTo>
                    <a:pt x="174" y="46"/>
                  </a:lnTo>
                  <a:lnTo>
                    <a:pt x="176" y="62"/>
                  </a:lnTo>
                  <a:lnTo>
                    <a:pt x="177" y="70"/>
                  </a:lnTo>
                  <a:lnTo>
                    <a:pt x="179" y="93"/>
                  </a:lnTo>
                  <a:lnTo>
                    <a:pt x="180" y="100"/>
                  </a:lnTo>
                  <a:lnTo>
                    <a:pt x="182" y="125"/>
                  </a:lnTo>
                  <a:lnTo>
                    <a:pt x="183" y="139"/>
                  </a:lnTo>
                  <a:lnTo>
                    <a:pt x="184" y="163"/>
                  </a:lnTo>
                  <a:lnTo>
                    <a:pt x="186" y="179"/>
                  </a:lnTo>
                  <a:lnTo>
                    <a:pt x="187" y="193"/>
                  </a:lnTo>
                  <a:lnTo>
                    <a:pt x="189" y="217"/>
                  </a:lnTo>
                  <a:lnTo>
                    <a:pt x="189" y="240"/>
                  </a:lnTo>
                  <a:lnTo>
                    <a:pt x="190" y="256"/>
                  </a:lnTo>
                  <a:lnTo>
                    <a:pt x="192" y="279"/>
                  </a:lnTo>
                  <a:lnTo>
                    <a:pt x="193" y="295"/>
                  </a:lnTo>
                  <a:lnTo>
                    <a:pt x="194" y="317"/>
                  </a:lnTo>
                  <a:lnTo>
                    <a:pt x="196" y="342"/>
                  </a:lnTo>
                  <a:lnTo>
                    <a:pt x="197" y="365"/>
                  </a:lnTo>
                  <a:lnTo>
                    <a:pt x="199" y="380"/>
                  </a:lnTo>
                  <a:lnTo>
                    <a:pt x="200" y="396"/>
                  </a:lnTo>
                  <a:lnTo>
                    <a:pt x="202" y="410"/>
                  </a:lnTo>
                  <a:lnTo>
                    <a:pt x="203" y="426"/>
                  </a:lnTo>
                  <a:lnTo>
                    <a:pt x="204" y="450"/>
                  </a:lnTo>
                  <a:lnTo>
                    <a:pt x="206" y="457"/>
                  </a:lnTo>
                  <a:lnTo>
                    <a:pt x="206" y="465"/>
                  </a:lnTo>
                  <a:lnTo>
                    <a:pt x="207" y="480"/>
                  </a:lnTo>
                  <a:lnTo>
                    <a:pt x="209" y="489"/>
                  </a:lnTo>
                  <a:lnTo>
                    <a:pt x="210" y="489"/>
                  </a:lnTo>
                  <a:lnTo>
                    <a:pt x="212" y="496"/>
                  </a:lnTo>
                  <a:lnTo>
                    <a:pt x="213" y="505"/>
                  </a:lnTo>
                  <a:lnTo>
                    <a:pt x="214" y="512"/>
                  </a:lnTo>
                  <a:lnTo>
                    <a:pt x="216" y="505"/>
                  </a:lnTo>
                  <a:lnTo>
                    <a:pt x="217" y="512"/>
                  </a:lnTo>
                  <a:lnTo>
                    <a:pt x="219" y="505"/>
                  </a:lnTo>
                  <a:lnTo>
                    <a:pt x="220" y="505"/>
                  </a:lnTo>
                  <a:lnTo>
                    <a:pt x="222" y="496"/>
                  </a:lnTo>
                  <a:lnTo>
                    <a:pt x="223" y="496"/>
                  </a:lnTo>
                  <a:lnTo>
                    <a:pt x="224" y="480"/>
                  </a:lnTo>
                  <a:lnTo>
                    <a:pt x="226" y="473"/>
                  </a:lnTo>
                  <a:lnTo>
                    <a:pt x="227" y="450"/>
                  </a:lnTo>
                  <a:lnTo>
                    <a:pt x="229" y="442"/>
                  </a:lnTo>
                  <a:lnTo>
                    <a:pt x="230" y="426"/>
                  </a:lnTo>
                  <a:lnTo>
                    <a:pt x="232" y="410"/>
                  </a:lnTo>
                  <a:lnTo>
                    <a:pt x="233" y="396"/>
                  </a:lnTo>
                  <a:lnTo>
                    <a:pt x="234" y="380"/>
                  </a:lnTo>
                  <a:lnTo>
                    <a:pt x="236" y="356"/>
                  </a:lnTo>
                  <a:lnTo>
                    <a:pt x="237" y="342"/>
                  </a:lnTo>
                  <a:lnTo>
                    <a:pt x="239" y="317"/>
                  </a:lnTo>
                  <a:lnTo>
                    <a:pt x="240" y="295"/>
                  </a:lnTo>
                  <a:lnTo>
                    <a:pt x="240" y="279"/>
                  </a:lnTo>
                  <a:lnTo>
                    <a:pt x="242" y="256"/>
                  </a:lnTo>
                  <a:lnTo>
                    <a:pt x="243" y="233"/>
                  </a:lnTo>
                  <a:lnTo>
                    <a:pt x="244" y="217"/>
                  </a:lnTo>
                  <a:lnTo>
                    <a:pt x="246" y="193"/>
                  </a:lnTo>
                  <a:lnTo>
                    <a:pt x="247" y="179"/>
                  </a:lnTo>
                  <a:lnTo>
                    <a:pt x="249" y="155"/>
                  </a:lnTo>
                  <a:lnTo>
                    <a:pt x="250" y="132"/>
                  </a:lnTo>
                  <a:lnTo>
                    <a:pt x="252" y="116"/>
                  </a:lnTo>
                  <a:lnTo>
                    <a:pt x="253" y="100"/>
                  </a:lnTo>
                  <a:lnTo>
                    <a:pt x="254" y="85"/>
                  </a:lnTo>
                  <a:lnTo>
                    <a:pt x="256" y="70"/>
                  </a:lnTo>
                  <a:lnTo>
                    <a:pt x="257" y="55"/>
                  </a:lnTo>
                  <a:lnTo>
                    <a:pt x="257" y="39"/>
                  </a:lnTo>
                  <a:lnTo>
                    <a:pt x="259" y="23"/>
                  </a:lnTo>
                  <a:lnTo>
                    <a:pt x="260" y="16"/>
                  </a:lnTo>
                  <a:lnTo>
                    <a:pt x="262" y="16"/>
                  </a:lnTo>
                  <a:lnTo>
                    <a:pt x="263" y="0"/>
                  </a:lnTo>
                  <a:lnTo>
                    <a:pt x="264" y="0"/>
                  </a:lnTo>
                  <a:lnTo>
                    <a:pt x="266" y="7"/>
                  </a:lnTo>
                  <a:lnTo>
                    <a:pt x="267" y="0"/>
                  </a:lnTo>
                  <a:lnTo>
                    <a:pt x="269" y="0"/>
                  </a:lnTo>
                  <a:lnTo>
                    <a:pt x="270" y="7"/>
                  </a:lnTo>
                  <a:lnTo>
                    <a:pt x="272" y="7"/>
                  </a:lnTo>
                  <a:lnTo>
                    <a:pt x="273" y="16"/>
                  </a:lnTo>
                  <a:lnTo>
                    <a:pt x="274" y="23"/>
                  </a:lnTo>
                  <a:lnTo>
                    <a:pt x="274" y="30"/>
                  </a:lnTo>
                  <a:lnTo>
                    <a:pt x="276" y="30"/>
                  </a:lnTo>
                  <a:lnTo>
                    <a:pt x="277" y="46"/>
                  </a:lnTo>
                  <a:lnTo>
                    <a:pt x="279" y="62"/>
                  </a:lnTo>
                  <a:lnTo>
                    <a:pt x="280" y="70"/>
                  </a:lnTo>
                  <a:lnTo>
                    <a:pt x="282" y="85"/>
                  </a:lnTo>
                  <a:lnTo>
                    <a:pt x="283" y="100"/>
                  </a:lnTo>
                  <a:lnTo>
                    <a:pt x="284" y="116"/>
                  </a:lnTo>
                  <a:lnTo>
                    <a:pt x="286" y="139"/>
                  </a:lnTo>
                  <a:lnTo>
                    <a:pt x="287" y="155"/>
                  </a:lnTo>
                  <a:lnTo>
                    <a:pt x="289" y="170"/>
                  </a:lnTo>
                  <a:lnTo>
                    <a:pt x="290" y="193"/>
                  </a:lnTo>
                  <a:lnTo>
                    <a:pt x="292" y="209"/>
                  </a:lnTo>
                  <a:lnTo>
                    <a:pt x="292" y="233"/>
                  </a:lnTo>
                  <a:lnTo>
                    <a:pt x="293" y="256"/>
                  </a:lnTo>
                  <a:lnTo>
                    <a:pt x="294" y="272"/>
                  </a:lnTo>
                  <a:lnTo>
                    <a:pt x="296" y="295"/>
                  </a:lnTo>
                  <a:lnTo>
                    <a:pt x="297" y="317"/>
                  </a:lnTo>
                  <a:lnTo>
                    <a:pt x="299" y="326"/>
                  </a:lnTo>
                  <a:lnTo>
                    <a:pt x="300" y="349"/>
                  </a:lnTo>
                  <a:lnTo>
                    <a:pt x="302" y="372"/>
                  </a:lnTo>
                  <a:lnTo>
                    <a:pt x="303" y="396"/>
                  </a:lnTo>
                  <a:lnTo>
                    <a:pt x="304" y="410"/>
                  </a:lnTo>
                  <a:lnTo>
                    <a:pt x="306" y="419"/>
                  </a:lnTo>
                  <a:lnTo>
                    <a:pt x="307" y="442"/>
                  </a:lnTo>
                  <a:lnTo>
                    <a:pt x="307" y="450"/>
                  </a:lnTo>
                  <a:lnTo>
                    <a:pt x="309" y="465"/>
                  </a:lnTo>
                  <a:lnTo>
                    <a:pt x="310" y="480"/>
                  </a:lnTo>
                  <a:lnTo>
                    <a:pt x="312" y="489"/>
                  </a:lnTo>
                  <a:lnTo>
                    <a:pt x="313" y="496"/>
                  </a:lnTo>
                  <a:lnTo>
                    <a:pt x="314" y="496"/>
                  </a:lnTo>
                  <a:lnTo>
                    <a:pt x="316" y="505"/>
                  </a:lnTo>
                  <a:lnTo>
                    <a:pt x="317" y="505"/>
                  </a:lnTo>
                  <a:lnTo>
                    <a:pt x="319" y="512"/>
                  </a:lnTo>
                  <a:lnTo>
                    <a:pt x="320" y="505"/>
                  </a:lnTo>
                  <a:lnTo>
                    <a:pt x="322" y="512"/>
                  </a:lnTo>
                  <a:lnTo>
                    <a:pt x="323" y="505"/>
                  </a:lnTo>
                  <a:lnTo>
                    <a:pt x="324" y="496"/>
                  </a:lnTo>
                  <a:lnTo>
                    <a:pt x="324" y="489"/>
                  </a:lnTo>
                  <a:lnTo>
                    <a:pt x="326" y="489"/>
                  </a:lnTo>
                  <a:lnTo>
                    <a:pt x="327" y="473"/>
                  </a:lnTo>
                  <a:lnTo>
                    <a:pt x="329" y="457"/>
                  </a:lnTo>
                  <a:lnTo>
                    <a:pt x="330" y="450"/>
                  </a:lnTo>
                  <a:lnTo>
                    <a:pt x="332" y="435"/>
                  </a:lnTo>
                  <a:lnTo>
                    <a:pt x="333" y="419"/>
                  </a:lnTo>
                  <a:lnTo>
                    <a:pt x="334" y="396"/>
                  </a:lnTo>
                  <a:lnTo>
                    <a:pt x="336" y="380"/>
                  </a:lnTo>
                  <a:lnTo>
                    <a:pt x="337" y="365"/>
                  </a:lnTo>
                  <a:lnTo>
                    <a:pt x="339" y="342"/>
                  </a:lnTo>
                  <a:lnTo>
                    <a:pt x="340" y="326"/>
                  </a:lnTo>
                  <a:lnTo>
                    <a:pt x="342" y="302"/>
                  </a:lnTo>
                  <a:lnTo>
                    <a:pt x="342" y="279"/>
                  </a:lnTo>
                  <a:lnTo>
                    <a:pt x="343" y="256"/>
                  </a:lnTo>
                  <a:lnTo>
                    <a:pt x="344" y="233"/>
                  </a:lnTo>
                  <a:lnTo>
                    <a:pt x="346" y="217"/>
                  </a:lnTo>
                  <a:lnTo>
                    <a:pt x="347" y="202"/>
                  </a:lnTo>
                  <a:lnTo>
                    <a:pt x="349" y="170"/>
                  </a:lnTo>
                  <a:lnTo>
                    <a:pt x="350" y="155"/>
                  </a:lnTo>
                  <a:lnTo>
                    <a:pt x="352" y="132"/>
                  </a:lnTo>
                  <a:lnTo>
                    <a:pt x="353" y="116"/>
                  </a:lnTo>
                  <a:lnTo>
                    <a:pt x="354" y="100"/>
                  </a:lnTo>
                  <a:lnTo>
                    <a:pt x="356" y="85"/>
                  </a:lnTo>
                  <a:lnTo>
                    <a:pt x="357" y="62"/>
                  </a:lnTo>
                  <a:lnTo>
                    <a:pt x="359" y="55"/>
                  </a:lnTo>
                  <a:lnTo>
                    <a:pt x="359" y="39"/>
                  </a:lnTo>
                  <a:lnTo>
                    <a:pt x="360" y="30"/>
                  </a:lnTo>
                  <a:lnTo>
                    <a:pt x="362" y="23"/>
                  </a:lnTo>
                  <a:lnTo>
                    <a:pt x="363" y="16"/>
                  </a:lnTo>
                  <a:lnTo>
                    <a:pt x="364" y="16"/>
                  </a:lnTo>
                  <a:lnTo>
                    <a:pt x="366" y="7"/>
                  </a:lnTo>
                  <a:lnTo>
                    <a:pt x="367" y="0"/>
                  </a:lnTo>
                  <a:lnTo>
                    <a:pt x="369" y="7"/>
                  </a:lnTo>
                  <a:lnTo>
                    <a:pt x="370" y="0"/>
                  </a:lnTo>
                  <a:lnTo>
                    <a:pt x="372" y="0"/>
                  </a:lnTo>
                  <a:lnTo>
                    <a:pt x="373" y="7"/>
                  </a:lnTo>
                  <a:lnTo>
                    <a:pt x="374" y="7"/>
                  </a:lnTo>
                  <a:lnTo>
                    <a:pt x="376" y="7"/>
                  </a:lnTo>
                  <a:lnTo>
                    <a:pt x="376" y="23"/>
                  </a:lnTo>
                  <a:lnTo>
                    <a:pt x="377" y="30"/>
                  </a:lnTo>
                  <a:lnTo>
                    <a:pt x="379" y="39"/>
                  </a:lnTo>
                  <a:lnTo>
                    <a:pt x="380" y="55"/>
                  </a:lnTo>
                  <a:lnTo>
                    <a:pt x="382" y="70"/>
                  </a:lnTo>
                  <a:lnTo>
                    <a:pt x="383" y="77"/>
                  </a:lnTo>
                  <a:lnTo>
                    <a:pt x="384" y="93"/>
                  </a:lnTo>
                  <a:lnTo>
                    <a:pt x="386" y="109"/>
                  </a:lnTo>
                  <a:lnTo>
                    <a:pt x="387" y="132"/>
                  </a:lnTo>
                  <a:lnTo>
                    <a:pt x="389" y="147"/>
                  </a:lnTo>
                  <a:lnTo>
                    <a:pt x="390" y="163"/>
                  </a:lnTo>
                  <a:lnTo>
                    <a:pt x="392" y="179"/>
                  </a:lnTo>
                  <a:lnTo>
                    <a:pt x="393" y="202"/>
                  </a:lnTo>
                  <a:lnTo>
                    <a:pt x="393" y="225"/>
                  </a:lnTo>
                  <a:lnTo>
                    <a:pt x="394" y="247"/>
                  </a:lnTo>
                  <a:lnTo>
                    <a:pt x="396" y="263"/>
                  </a:lnTo>
                  <a:lnTo>
                    <a:pt x="397" y="287"/>
                  </a:lnTo>
                  <a:lnTo>
                    <a:pt x="399" y="310"/>
                  </a:lnTo>
                  <a:lnTo>
                    <a:pt x="400" y="333"/>
                  </a:lnTo>
                  <a:lnTo>
                    <a:pt x="402" y="356"/>
                  </a:lnTo>
                  <a:lnTo>
                    <a:pt x="403" y="372"/>
                  </a:lnTo>
                  <a:lnTo>
                    <a:pt x="404" y="387"/>
                  </a:lnTo>
                  <a:lnTo>
                    <a:pt x="406" y="403"/>
                  </a:lnTo>
                  <a:lnTo>
                    <a:pt x="407" y="426"/>
                  </a:lnTo>
                  <a:lnTo>
                    <a:pt x="409" y="435"/>
                  </a:lnTo>
                  <a:lnTo>
                    <a:pt x="410" y="450"/>
                  </a:lnTo>
                  <a:lnTo>
                    <a:pt x="410" y="465"/>
                  </a:lnTo>
                  <a:lnTo>
                    <a:pt x="412" y="473"/>
                  </a:lnTo>
                  <a:lnTo>
                    <a:pt x="413" y="489"/>
                  </a:lnTo>
                  <a:lnTo>
                    <a:pt x="414" y="496"/>
                  </a:lnTo>
                  <a:lnTo>
                    <a:pt x="416" y="505"/>
                  </a:lnTo>
                  <a:lnTo>
                    <a:pt x="417" y="505"/>
                  </a:lnTo>
                  <a:lnTo>
                    <a:pt x="419" y="505"/>
                  </a:lnTo>
                  <a:lnTo>
                    <a:pt x="420" y="505"/>
                  </a:lnTo>
                  <a:lnTo>
                    <a:pt x="422" y="512"/>
                  </a:lnTo>
                  <a:lnTo>
                    <a:pt x="423" y="505"/>
                  </a:lnTo>
                  <a:lnTo>
                    <a:pt x="424" y="505"/>
                  </a:lnTo>
                  <a:lnTo>
                    <a:pt x="426" y="496"/>
                  </a:lnTo>
                  <a:lnTo>
                    <a:pt x="427" y="489"/>
                  </a:lnTo>
                  <a:lnTo>
                    <a:pt x="427" y="480"/>
                  </a:lnTo>
                  <a:lnTo>
                    <a:pt x="429" y="473"/>
                  </a:lnTo>
                  <a:lnTo>
                    <a:pt x="430" y="457"/>
                  </a:lnTo>
                  <a:lnTo>
                    <a:pt x="432" y="442"/>
                  </a:lnTo>
                  <a:lnTo>
                    <a:pt x="433" y="426"/>
                  </a:lnTo>
                  <a:lnTo>
                    <a:pt x="434" y="419"/>
                  </a:lnTo>
                  <a:lnTo>
                    <a:pt x="436" y="403"/>
                  </a:lnTo>
                  <a:lnTo>
                    <a:pt x="437" y="380"/>
                  </a:lnTo>
                  <a:lnTo>
                    <a:pt x="439" y="365"/>
                  </a:lnTo>
                  <a:lnTo>
                    <a:pt x="440" y="342"/>
                  </a:lnTo>
                  <a:lnTo>
                    <a:pt x="442" y="326"/>
                  </a:lnTo>
                  <a:lnTo>
                    <a:pt x="443" y="302"/>
                  </a:lnTo>
                  <a:lnTo>
                    <a:pt x="444" y="272"/>
                  </a:lnTo>
                  <a:lnTo>
                    <a:pt x="444" y="263"/>
                  </a:lnTo>
                  <a:lnTo>
                    <a:pt x="446" y="233"/>
                  </a:lnTo>
                  <a:lnTo>
                    <a:pt x="447" y="217"/>
                  </a:lnTo>
                  <a:lnTo>
                    <a:pt x="449" y="193"/>
                  </a:lnTo>
                  <a:lnTo>
                    <a:pt x="450" y="170"/>
                  </a:lnTo>
                  <a:lnTo>
                    <a:pt x="452" y="155"/>
                  </a:lnTo>
                  <a:lnTo>
                    <a:pt x="453" y="139"/>
                  </a:lnTo>
                  <a:lnTo>
                    <a:pt x="454" y="116"/>
                  </a:lnTo>
                  <a:lnTo>
                    <a:pt x="456" y="93"/>
                  </a:lnTo>
                  <a:lnTo>
                    <a:pt x="457" y="77"/>
                  </a:lnTo>
                  <a:lnTo>
                    <a:pt x="459" y="62"/>
                  </a:lnTo>
                  <a:lnTo>
                    <a:pt x="460" y="55"/>
                  </a:lnTo>
                  <a:lnTo>
                    <a:pt x="460" y="39"/>
                  </a:lnTo>
                  <a:lnTo>
                    <a:pt x="462" y="30"/>
                  </a:lnTo>
                  <a:lnTo>
                    <a:pt x="463" y="23"/>
                  </a:lnTo>
                  <a:lnTo>
                    <a:pt x="464" y="7"/>
                  </a:lnTo>
                  <a:lnTo>
                    <a:pt x="466" y="0"/>
                  </a:lnTo>
                  <a:lnTo>
                    <a:pt x="467" y="7"/>
                  </a:lnTo>
                  <a:lnTo>
                    <a:pt x="469" y="0"/>
                  </a:lnTo>
                  <a:lnTo>
                    <a:pt x="470" y="0"/>
                  </a:lnTo>
                  <a:lnTo>
                    <a:pt x="472" y="0"/>
                  </a:lnTo>
                  <a:lnTo>
                    <a:pt x="473" y="0"/>
                  </a:lnTo>
                  <a:lnTo>
                    <a:pt x="474" y="0"/>
                  </a:lnTo>
                  <a:lnTo>
                    <a:pt x="476" y="7"/>
                  </a:lnTo>
                  <a:lnTo>
                    <a:pt x="477" y="16"/>
                  </a:lnTo>
                  <a:lnTo>
                    <a:pt x="477" y="23"/>
                  </a:lnTo>
                  <a:lnTo>
                    <a:pt x="479" y="30"/>
                  </a:lnTo>
                  <a:lnTo>
                    <a:pt x="480" y="39"/>
                  </a:lnTo>
                  <a:lnTo>
                    <a:pt x="482" y="55"/>
                  </a:lnTo>
                  <a:lnTo>
                    <a:pt x="483" y="62"/>
                  </a:lnTo>
                  <a:lnTo>
                    <a:pt x="484" y="77"/>
                  </a:lnTo>
                  <a:lnTo>
                    <a:pt x="486" y="93"/>
                  </a:lnTo>
                  <a:lnTo>
                    <a:pt x="487" y="109"/>
                  </a:lnTo>
                  <a:lnTo>
                    <a:pt x="489" y="132"/>
                  </a:lnTo>
                  <a:lnTo>
                    <a:pt x="490" y="147"/>
                  </a:lnTo>
                  <a:lnTo>
                    <a:pt x="492" y="163"/>
                  </a:lnTo>
                  <a:lnTo>
                    <a:pt x="493" y="193"/>
                  </a:lnTo>
                  <a:lnTo>
                    <a:pt x="494" y="209"/>
                  </a:lnTo>
                  <a:lnTo>
                    <a:pt x="494" y="233"/>
                  </a:lnTo>
                  <a:lnTo>
                    <a:pt x="496" y="256"/>
                  </a:lnTo>
                  <a:lnTo>
                    <a:pt x="497" y="272"/>
                  </a:lnTo>
                  <a:lnTo>
                    <a:pt x="499" y="302"/>
                  </a:lnTo>
                  <a:lnTo>
                    <a:pt x="500" y="326"/>
                  </a:lnTo>
                  <a:lnTo>
                    <a:pt x="502" y="342"/>
                  </a:lnTo>
                  <a:lnTo>
                    <a:pt x="503" y="365"/>
                  </a:lnTo>
                  <a:lnTo>
                    <a:pt x="504" y="380"/>
                  </a:lnTo>
                  <a:lnTo>
                    <a:pt x="506" y="403"/>
                  </a:lnTo>
                  <a:lnTo>
                    <a:pt x="507" y="419"/>
                  </a:lnTo>
                  <a:lnTo>
                    <a:pt x="509" y="426"/>
                  </a:lnTo>
                  <a:lnTo>
                    <a:pt x="510" y="442"/>
                  </a:lnTo>
                  <a:lnTo>
                    <a:pt x="512" y="457"/>
                  </a:lnTo>
                  <a:lnTo>
                    <a:pt x="512" y="473"/>
                  </a:lnTo>
                  <a:lnTo>
                    <a:pt x="513" y="480"/>
                  </a:lnTo>
                  <a:lnTo>
                    <a:pt x="514" y="489"/>
                  </a:lnTo>
                  <a:lnTo>
                    <a:pt x="516" y="489"/>
                  </a:lnTo>
                  <a:lnTo>
                    <a:pt x="517" y="505"/>
                  </a:lnTo>
                  <a:lnTo>
                    <a:pt x="519" y="505"/>
                  </a:lnTo>
                  <a:lnTo>
                    <a:pt x="520" y="505"/>
                  </a:lnTo>
                  <a:lnTo>
                    <a:pt x="522" y="505"/>
                  </a:lnTo>
                  <a:lnTo>
                    <a:pt x="523" y="505"/>
                  </a:lnTo>
                  <a:lnTo>
                    <a:pt x="524" y="496"/>
                  </a:lnTo>
                  <a:lnTo>
                    <a:pt x="526" y="496"/>
                  </a:lnTo>
                  <a:lnTo>
                    <a:pt x="527" y="489"/>
                  </a:lnTo>
                  <a:lnTo>
                    <a:pt x="529" y="480"/>
                  </a:lnTo>
                  <a:lnTo>
                    <a:pt x="529" y="473"/>
                  </a:lnTo>
                  <a:lnTo>
                    <a:pt x="530" y="457"/>
                  </a:lnTo>
                  <a:lnTo>
                    <a:pt x="532" y="442"/>
                  </a:lnTo>
                  <a:lnTo>
                    <a:pt x="533" y="435"/>
                  </a:lnTo>
                  <a:lnTo>
                    <a:pt x="534" y="419"/>
                  </a:lnTo>
                  <a:lnTo>
                    <a:pt x="536" y="403"/>
                  </a:lnTo>
                  <a:lnTo>
                    <a:pt x="537" y="380"/>
                  </a:lnTo>
                  <a:lnTo>
                    <a:pt x="539" y="365"/>
                  </a:lnTo>
                  <a:lnTo>
                    <a:pt x="540" y="342"/>
                  </a:lnTo>
                  <a:lnTo>
                    <a:pt x="542" y="326"/>
                  </a:lnTo>
                  <a:lnTo>
                    <a:pt x="543" y="310"/>
                  </a:lnTo>
                  <a:lnTo>
                    <a:pt x="544" y="279"/>
                  </a:lnTo>
                  <a:lnTo>
                    <a:pt x="546" y="256"/>
                  </a:lnTo>
                  <a:lnTo>
                    <a:pt x="546" y="240"/>
                  </a:lnTo>
                  <a:lnTo>
                    <a:pt x="547" y="217"/>
                  </a:lnTo>
                  <a:lnTo>
                    <a:pt x="549" y="202"/>
                  </a:lnTo>
                  <a:lnTo>
                    <a:pt x="550" y="179"/>
                  </a:lnTo>
                  <a:lnTo>
                    <a:pt x="552" y="155"/>
                  </a:lnTo>
                  <a:lnTo>
                    <a:pt x="553" y="139"/>
                  </a:lnTo>
                  <a:lnTo>
                    <a:pt x="554" y="116"/>
                  </a:lnTo>
                  <a:lnTo>
                    <a:pt x="556" y="100"/>
                  </a:lnTo>
                  <a:lnTo>
                    <a:pt x="557" y="85"/>
                  </a:lnTo>
                  <a:lnTo>
                    <a:pt x="559" y="70"/>
                  </a:lnTo>
                  <a:lnTo>
                    <a:pt x="560" y="55"/>
                  </a:lnTo>
                  <a:lnTo>
                    <a:pt x="562" y="55"/>
                  </a:lnTo>
                  <a:lnTo>
                    <a:pt x="563" y="30"/>
                  </a:lnTo>
                  <a:lnTo>
                    <a:pt x="563" y="23"/>
                  </a:lnTo>
                  <a:lnTo>
                    <a:pt x="564" y="16"/>
                  </a:lnTo>
                  <a:lnTo>
                    <a:pt x="566" y="7"/>
                  </a:lnTo>
                  <a:lnTo>
                    <a:pt x="567" y="7"/>
                  </a:lnTo>
                  <a:lnTo>
                    <a:pt x="569" y="7"/>
                  </a:lnTo>
                  <a:lnTo>
                    <a:pt x="570" y="7"/>
                  </a:lnTo>
                  <a:lnTo>
                    <a:pt x="572" y="7"/>
                  </a:lnTo>
                  <a:lnTo>
                    <a:pt x="573" y="16"/>
                  </a:lnTo>
                  <a:lnTo>
                    <a:pt x="574" y="7"/>
                  </a:lnTo>
                  <a:lnTo>
                    <a:pt x="576" y="16"/>
                  </a:lnTo>
                  <a:lnTo>
                    <a:pt x="577" y="23"/>
                  </a:lnTo>
                  <a:lnTo>
                    <a:pt x="579" y="30"/>
                  </a:lnTo>
                  <a:lnTo>
                    <a:pt x="580" y="55"/>
                  </a:lnTo>
                  <a:lnTo>
                    <a:pt x="580" y="70"/>
                  </a:lnTo>
                  <a:lnTo>
                    <a:pt x="582" y="93"/>
                  </a:lnTo>
                  <a:lnTo>
                    <a:pt x="583" y="116"/>
                  </a:lnTo>
                  <a:lnTo>
                    <a:pt x="584" y="139"/>
                  </a:lnTo>
                  <a:lnTo>
                    <a:pt x="586" y="163"/>
                  </a:lnTo>
                  <a:lnTo>
                    <a:pt x="587" y="186"/>
                  </a:lnTo>
                  <a:lnTo>
                    <a:pt x="589" y="202"/>
                  </a:lnTo>
                  <a:lnTo>
                    <a:pt x="590" y="209"/>
                  </a:lnTo>
                  <a:lnTo>
                    <a:pt x="592" y="225"/>
                  </a:lnTo>
                  <a:lnTo>
                    <a:pt x="593" y="247"/>
                  </a:lnTo>
                  <a:lnTo>
                    <a:pt x="594" y="263"/>
                  </a:lnTo>
                  <a:lnTo>
                    <a:pt x="596" y="287"/>
                  </a:lnTo>
                  <a:lnTo>
                    <a:pt x="597" y="302"/>
                  </a:lnTo>
                  <a:lnTo>
                    <a:pt x="597" y="317"/>
                  </a:lnTo>
                  <a:lnTo>
                    <a:pt x="599" y="342"/>
                  </a:lnTo>
                  <a:lnTo>
                    <a:pt x="600" y="356"/>
                  </a:lnTo>
                  <a:lnTo>
                    <a:pt x="602" y="380"/>
                  </a:lnTo>
                  <a:lnTo>
                    <a:pt x="603" y="396"/>
                  </a:lnTo>
                  <a:lnTo>
                    <a:pt x="604" y="410"/>
                  </a:lnTo>
                  <a:lnTo>
                    <a:pt x="606" y="426"/>
                  </a:lnTo>
                  <a:lnTo>
                    <a:pt x="607" y="435"/>
                  </a:lnTo>
                  <a:lnTo>
                    <a:pt x="609" y="450"/>
                  </a:lnTo>
                  <a:lnTo>
                    <a:pt x="610" y="473"/>
                  </a:lnTo>
                  <a:lnTo>
                    <a:pt x="612" y="480"/>
                  </a:lnTo>
                  <a:lnTo>
                    <a:pt x="613" y="496"/>
                  </a:lnTo>
                  <a:lnTo>
                    <a:pt x="614" y="505"/>
                  </a:lnTo>
                  <a:lnTo>
                    <a:pt x="616" y="505"/>
                  </a:lnTo>
                  <a:lnTo>
                    <a:pt x="617" y="512"/>
                  </a:lnTo>
                  <a:lnTo>
                    <a:pt x="619" y="519"/>
                  </a:lnTo>
                  <a:lnTo>
                    <a:pt x="620" y="512"/>
                  </a:lnTo>
                  <a:lnTo>
                    <a:pt x="622" y="512"/>
                  </a:lnTo>
                  <a:lnTo>
                    <a:pt x="623" y="512"/>
                  </a:lnTo>
                  <a:lnTo>
                    <a:pt x="624" y="505"/>
                  </a:lnTo>
                  <a:lnTo>
                    <a:pt x="626" y="496"/>
                  </a:lnTo>
                  <a:lnTo>
                    <a:pt x="627" y="496"/>
                  </a:lnTo>
                  <a:lnTo>
                    <a:pt x="629" y="480"/>
                  </a:lnTo>
                  <a:lnTo>
                    <a:pt x="630" y="473"/>
                  </a:lnTo>
                  <a:lnTo>
                    <a:pt x="630" y="457"/>
                  </a:lnTo>
                  <a:lnTo>
                    <a:pt x="632" y="442"/>
                  </a:lnTo>
                  <a:lnTo>
                    <a:pt x="633" y="426"/>
                  </a:lnTo>
                  <a:lnTo>
                    <a:pt x="634" y="410"/>
                  </a:lnTo>
                  <a:lnTo>
                    <a:pt x="636" y="396"/>
                  </a:lnTo>
                  <a:lnTo>
                    <a:pt x="637" y="380"/>
                  </a:lnTo>
                  <a:lnTo>
                    <a:pt x="639" y="356"/>
                  </a:lnTo>
                  <a:lnTo>
                    <a:pt x="640" y="333"/>
                  </a:lnTo>
                  <a:lnTo>
                    <a:pt x="642" y="317"/>
                  </a:lnTo>
                  <a:lnTo>
                    <a:pt x="643" y="295"/>
                  </a:lnTo>
                  <a:lnTo>
                    <a:pt x="644" y="272"/>
                  </a:lnTo>
                  <a:lnTo>
                    <a:pt x="646" y="247"/>
                  </a:lnTo>
                  <a:lnTo>
                    <a:pt x="647" y="233"/>
                  </a:lnTo>
                  <a:lnTo>
                    <a:pt x="647" y="209"/>
                  </a:lnTo>
                  <a:lnTo>
                    <a:pt x="649" y="186"/>
                  </a:lnTo>
                  <a:lnTo>
                    <a:pt x="650" y="163"/>
                  </a:lnTo>
                  <a:lnTo>
                    <a:pt x="652" y="139"/>
                  </a:lnTo>
                  <a:lnTo>
                    <a:pt x="653" y="125"/>
                  </a:lnTo>
                  <a:lnTo>
                    <a:pt x="654" y="109"/>
                  </a:lnTo>
                  <a:lnTo>
                    <a:pt x="656" y="93"/>
                  </a:lnTo>
                  <a:lnTo>
                    <a:pt x="657" y="77"/>
                  </a:lnTo>
                  <a:lnTo>
                    <a:pt x="659" y="62"/>
                  </a:lnTo>
                  <a:lnTo>
                    <a:pt x="660" y="46"/>
                  </a:lnTo>
                </a:path>
              </a:pathLst>
            </a:custGeom>
            <a:noFill/>
            <a:ln w="1905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9" name="Freeform 11"/>
            <p:cNvSpPr>
              <a:spLocks/>
            </p:cNvSpPr>
            <p:nvPr/>
          </p:nvSpPr>
          <p:spPr bwMode="auto">
            <a:xfrm>
              <a:off x="1527" y="948"/>
              <a:ext cx="1025" cy="668"/>
            </a:xfrm>
            <a:custGeom>
              <a:avLst/>
              <a:gdLst>
                <a:gd name="T0" fmla="*/ 463 w 635"/>
                <a:gd name="T1" fmla="*/ 964 h 513"/>
                <a:gd name="T2" fmla="*/ 925 w 635"/>
                <a:gd name="T3" fmla="*/ 2305 h 513"/>
                <a:gd name="T4" fmla="*/ 1433 w 635"/>
                <a:gd name="T5" fmla="*/ 3522 h 513"/>
                <a:gd name="T6" fmla="*/ 1892 w 635"/>
                <a:gd name="T7" fmla="*/ 4177 h 513"/>
                <a:gd name="T8" fmla="*/ 2334 w 635"/>
                <a:gd name="T9" fmla="*/ 4041 h 513"/>
                <a:gd name="T10" fmla="*/ 2910 w 635"/>
                <a:gd name="T11" fmla="*/ 3198 h 513"/>
                <a:gd name="T12" fmla="*/ 3369 w 635"/>
                <a:gd name="T13" fmla="*/ 1858 h 513"/>
                <a:gd name="T14" fmla="*/ 3822 w 635"/>
                <a:gd name="T15" fmla="*/ 512 h 513"/>
                <a:gd name="T16" fmla="*/ 4332 w 635"/>
                <a:gd name="T17" fmla="*/ 0 h 513"/>
                <a:gd name="T18" fmla="*/ 4786 w 635"/>
                <a:gd name="T19" fmla="*/ 322 h 513"/>
                <a:gd name="T20" fmla="*/ 5303 w 635"/>
                <a:gd name="T21" fmla="*/ 1214 h 513"/>
                <a:gd name="T22" fmla="*/ 5761 w 635"/>
                <a:gd name="T23" fmla="*/ 2625 h 513"/>
                <a:gd name="T24" fmla="*/ 6224 w 635"/>
                <a:gd name="T25" fmla="*/ 3778 h 513"/>
                <a:gd name="T26" fmla="*/ 6775 w 635"/>
                <a:gd name="T27" fmla="*/ 4237 h 513"/>
                <a:gd name="T28" fmla="*/ 7222 w 635"/>
                <a:gd name="T29" fmla="*/ 3720 h 513"/>
                <a:gd name="T30" fmla="*/ 7713 w 635"/>
                <a:gd name="T31" fmla="*/ 2625 h 513"/>
                <a:gd name="T32" fmla="*/ 8189 w 635"/>
                <a:gd name="T33" fmla="*/ 1214 h 513"/>
                <a:gd name="T34" fmla="*/ 8647 w 635"/>
                <a:gd name="T35" fmla="*/ 190 h 513"/>
                <a:gd name="T36" fmla="*/ 9219 w 635"/>
                <a:gd name="T37" fmla="*/ 60 h 513"/>
                <a:gd name="T38" fmla="*/ 9674 w 635"/>
                <a:gd name="T39" fmla="*/ 578 h 513"/>
                <a:gd name="T40" fmla="*/ 10135 w 635"/>
                <a:gd name="T41" fmla="*/ 1724 h 513"/>
                <a:gd name="T42" fmla="*/ 10654 w 635"/>
                <a:gd name="T43" fmla="*/ 3147 h 513"/>
                <a:gd name="T44" fmla="*/ 11112 w 635"/>
                <a:gd name="T45" fmla="*/ 4041 h 513"/>
                <a:gd name="T46" fmla="*/ 11658 w 635"/>
                <a:gd name="T47" fmla="*/ 4177 h 513"/>
                <a:gd name="T48" fmla="*/ 12134 w 635"/>
                <a:gd name="T49" fmla="*/ 3333 h 513"/>
                <a:gd name="T50" fmla="*/ 12592 w 635"/>
                <a:gd name="T51" fmla="*/ 1987 h 513"/>
                <a:gd name="T52" fmla="*/ 13075 w 635"/>
                <a:gd name="T53" fmla="*/ 630 h 513"/>
                <a:gd name="T54" fmla="*/ 13564 w 635"/>
                <a:gd name="T55" fmla="*/ 60 h 513"/>
                <a:gd name="T56" fmla="*/ 14026 w 635"/>
                <a:gd name="T57" fmla="*/ 133 h 513"/>
                <a:gd name="T58" fmla="*/ 14505 w 635"/>
                <a:gd name="T59" fmla="*/ 1094 h 513"/>
                <a:gd name="T60" fmla="*/ 14981 w 635"/>
                <a:gd name="T61" fmla="*/ 2438 h 513"/>
                <a:gd name="T62" fmla="*/ 15528 w 635"/>
                <a:gd name="T63" fmla="*/ 3655 h 513"/>
                <a:gd name="T64" fmla="*/ 15985 w 635"/>
                <a:gd name="T65" fmla="*/ 4177 h 513"/>
                <a:gd name="T66" fmla="*/ 16448 w 635"/>
                <a:gd name="T67" fmla="*/ 3908 h 513"/>
                <a:gd name="T68" fmla="*/ 16967 w 635"/>
                <a:gd name="T69" fmla="*/ 2823 h 513"/>
                <a:gd name="T70" fmla="*/ 17428 w 635"/>
                <a:gd name="T71" fmla="*/ 1343 h 513"/>
                <a:gd name="T72" fmla="*/ 17861 w 635"/>
                <a:gd name="T73" fmla="*/ 322 h 513"/>
                <a:gd name="T74" fmla="*/ 18450 w 635"/>
                <a:gd name="T75" fmla="*/ 60 h 513"/>
                <a:gd name="T76" fmla="*/ 18913 w 635"/>
                <a:gd name="T77" fmla="*/ 512 h 513"/>
                <a:gd name="T78" fmla="*/ 19419 w 635"/>
                <a:gd name="T79" fmla="*/ 1595 h 513"/>
                <a:gd name="T80" fmla="*/ 19864 w 635"/>
                <a:gd name="T81" fmla="*/ 2940 h 513"/>
                <a:gd name="T82" fmla="*/ 20326 w 635"/>
                <a:gd name="T83" fmla="*/ 3968 h 513"/>
                <a:gd name="T84" fmla="*/ 20878 w 635"/>
                <a:gd name="T85" fmla="*/ 4177 h 513"/>
                <a:gd name="T86" fmla="*/ 21336 w 635"/>
                <a:gd name="T87" fmla="*/ 3595 h 513"/>
                <a:gd name="T88" fmla="*/ 21806 w 635"/>
                <a:gd name="T89" fmla="*/ 2375 h 513"/>
                <a:gd name="T90" fmla="*/ 22303 w 635"/>
                <a:gd name="T91" fmla="*/ 964 h 513"/>
                <a:gd name="T92" fmla="*/ 22749 w 635"/>
                <a:gd name="T93" fmla="*/ 133 h 513"/>
                <a:gd name="T94" fmla="*/ 23278 w 635"/>
                <a:gd name="T95" fmla="*/ 133 h 513"/>
                <a:gd name="T96" fmla="*/ 23728 w 635"/>
                <a:gd name="T97" fmla="*/ 904 h 513"/>
                <a:gd name="T98" fmla="*/ 24182 w 635"/>
                <a:gd name="T99" fmla="*/ 2168 h 513"/>
                <a:gd name="T100" fmla="*/ 24747 w 635"/>
                <a:gd name="T101" fmla="*/ 3386 h 513"/>
                <a:gd name="T102" fmla="*/ 25207 w 635"/>
                <a:gd name="T103" fmla="*/ 4100 h 513"/>
                <a:gd name="T104" fmla="*/ 25714 w 635"/>
                <a:gd name="T105" fmla="*/ 4041 h 513"/>
                <a:gd name="T106" fmla="*/ 26179 w 635"/>
                <a:gd name="T107" fmla="*/ 3274 h 513"/>
                <a:gd name="T108" fmla="*/ 26639 w 635"/>
                <a:gd name="T109" fmla="*/ 1923 h 513"/>
                <a:gd name="T110" fmla="*/ 27192 w 635"/>
                <a:gd name="T111" fmla="*/ 578 h 513"/>
                <a:gd name="T112" fmla="*/ 27672 w 635"/>
                <a:gd name="T113" fmla="*/ 0 h 513"/>
                <a:gd name="T114" fmla="*/ 28132 w 635"/>
                <a:gd name="T115" fmla="*/ 247 h 513"/>
                <a:gd name="T116" fmla="*/ 28603 w 635"/>
                <a:gd name="T117" fmla="*/ 1214 h 513"/>
                <a:gd name="T118" fmla="*/ 29095 w 635"/>
                <a:gd name="T119" fmla="*/ 2565 h 5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35" h="513">
                  <a:moveTo>
                    <a:pt x="0" y="23"/>
                  </a:moveTo>
                  <a:lnTo>
                    <a:pt x="1" y="39"/>
                  </a:lnTo>
                  <a:lnTo>
                    <a:pt x="3" y="39"/>
                  </a:lnTo>
                  <a:lnTo>
                    <a:pt x="4" y="46"/>
                  </a:lnTo>
                  <a:lnTo>
                    <a:pt x="5" y="70"/>
                  </a:lnTo>
                  <a:lnTo>
                    <a:pt x="7" y="85"/>
                  </a:lnTo>
                  <a:lnTo>
                    <a:pt x="8" y="100"/>
                  </a:lnTo>
                  <a:lnTo>
                    <a:pt x="10" y="116"/>
                  </a:lnTo>
                  <a:lnTo>
                    <a:pt x="11" y="132"/>
                  </a:lnTo>
                  <a:lnTo>
                    <a:pt x="13" y="147"/>
                  </a:lnTo>
                  <a:lnTo>
                    <a:pt x="14" y="179"/>
                  </a:lnTo>
                  <a:lnTo>
                    <a:pt x="14" y="193"/>
                  </a:lnTo>
                  <a:lnTo>
                    <a:pt x="15" y="209"/>
                  </a:lnTo>
                  <a:lnTo>
                    <a:pt x="17" y="233"/>
                  </a:lnTo>
                  <a:lnTo>
                    <a:pt x="18" y="256"/>
                  </a:lnTo>
                  <a:lnTo>
                    <a:pt x="20" y="279"/>
                  </a:lnTo>
                  <a:lnTo>
                    <a:pt x="21" y="295"/>
                  </a:lnTo>
                  <a:lnTo>
                    <a:pt x="23" y="310"/>
                  </a:lnTo>
                  <a:lnTo>
                    <a:pt x="24" y="342"/>
                  </a:lnTo>
                  <a:lnTo>
                    <a:pt x="25" y="356"/>
                  </a:lnTo>
                  <a:lnTo>
                    <a:pt x="27" y="372"/>
                  </a:lnTo>
                  <a:lnTo>
                    <a:pt x="28" y="387"/>
                  </a:lnTo>
                  <a:lnTo>
                    <a:pt x="30" y="403"/>
                  </a:lnTo>
                  <a:lnTo>
                    <a:pt x="31" y="426"/>
                  </a:lnTo>
                  <a:lnTo>
                    <a:pt x="31" y="435"/>
                  </a:lnTo>
                  <a:lnTo>
                    <a:pt x="33" y="450"/>
                  </a:lnTo>
                  <a:lnTo>
                    <a:pt x="34" y="465"/>
                  </a:lnTo>
                  <a:lnTo>
                    <a:pt x="35" y="480"/>
                  </a:lnTo>
                  <a:lnTo>
                    <a:pt x="37" y="489"/>
                  </a:lnTo>
                  <a:lnTo>
                    <a:pt x="38" y="489"/>
                  </a:lnTo>
                  <a:lnTo>
                    <a:pt x="40" y="505"/>
                  </a:lnTo>
                  <a:lnTo>
                    <a:pt x="41" y="505"/>
                  </a:lnTo>
                  <a:lnTo>
                    <a:pt x="43" y="512"/>
                  </a:lnTo>
                  <a:lnTo>
                    <a:pt x="44" y="512"/>
                  </a:lnTo>
                  <a:lnTo>
                    <a:pt x="45" y="512"/>
                  </a:lnTo>
                  <a:lnTo>
                    <a:pt x="47" y="512"/>
                  </a:lnTo>
                  <a:lnTo>
                    <a:pt x="48" y="512"/>
                  </a:lnTo>
                  <a:lnTo>
                    <a:pt x="48" y="505"/>
                  </a:lnTo>
                  <a:lnTo>
                    <a:pt x="50" y="496"/>
                  </a:lnTo>
                  <a:lnTo>
                    <a:pt x="51" y="489"/>
                  </a:lnTo>
                  <a:lnTo>
                    <a:pt x="53" y="480"/>
                  </a:lnTo>
                  <a:lnTo>
                    <a:pt x="54" y="473"/>
                  </a:lnTo>
                  <a:lnTo>
                    <a:pt x="55" y="465"/>
                  </a:lnTo>
                  <a:lnTo>
                    <a:pt x="57" y="450"/>
                  </a:lnTo>
                  <a:lnTo>
                    <a:pt x="58" y="435"/>
                  </a:lnTo>
                  <a:lnTo>
                    <a:pt x="60" y="419"/>
                  </a:lnTo>
                  <a:lnTo>
                    <a:pt x="61" y="403"/>
                  </a:lnTo>
                  <a:lnTo>
                    <a:pt x="63" y="387"/>
                  </a:lnTo>
                  <a:lnTo>
                    <a:pt x="64" y="365"/>
                  </a:lnTo>
                  <a:lnTo>
                    <a:pt x="65" y="349"/>
                  </a:lnTo>
                  <a:lnTo>
                    <a:pt x="65" y="326"/>
                  </a:lnTo>
                  <a:lnTo>
                    <a:pt x="67" y="310"/>
                  </a:lnTo>
                  <a:lnTo>
                    <a:pt x="68" y="287"/>
                  </a:lnTo>
                  <a:lnTo>
                    <a:pt x="70" y="263"/>
                  </a:lnTo>
                  <a:lnTo>
                    <a:pt x="71" y="240"/>
                  </a:lnTo>
                  <a:lnTo>
                    <a:pt x="73" y="225"/>
                  </a:lnTo>
                  <a:lnTo>
                    <a:pt x="74" y="193"/>
                  </a:lnTo>
                  <a:lnTo>
                    <a:pt x="75" y="170"/>
                  </a:lnTo>
                  <a:lnTo>
                    <a:pt x="77" y="155"/>
                  </a:lnTo>
                  <a:lnTo>
                    <a:pt x="78" y="139"/>
                  </a:lnTo>
                  <a:lnTo>
                    <a:pt x="80" y="116"/>
                  </a:lnTo>
                  <a:lnTo>
                    <a:pt x="81" y="93"/>
                  </a:lnTo>
                  <a:lnTo>
                    <a:pt x="83" y="77"/>
                  </a:lnTo>
                  <a:lnTo>
                    <a:pt x="83" y="62"/>
                  </a:lnTo>
                  <a:lnTo>
                    <a:pt x="84" y="55"/>
                  </a:lnTo>
                  <a:lnTo>
                    <a:pt x="85" y="39"/>
                  </a:lnTo>
                  <a:lnTo>
                    <a:pt x="87" y="30"/>
                  </a:lnTo>
                  <a:lnTo>
                    <a:pt x="88" y="23"/>
                  </a:lnTo>
                  <a:lnTo>
                    <a:pt x="90" y="16"/>
                  </a:lnTo>
                  <a:lnTo>
                    <a:pt x="91" y="7"/>
                  </a:lnTo>
                  <a:lnTo>
                    <a:pt x="93" y="0"/>
                  </a:lnTo>
                  <a:lnTo>
                    <a:pt x="94" y="0"/>
                  </a:lnTo>
                  <a:lnTo>
                    <a:pt x="95" y="7"/>
                  </a:lnTo>
                  <a:lnTo>
                    <a:pt x="97" y="0"/>
                  </a:lnTo>
                  <a:lnTo>
                    <a:pt x="98" y="0"/>
                  </a:lnTo>
                  <a:lnTo>
                    <a:pt x="100" y="7"/>
                  </a:lnTo>
                  <a:lnTo>
                    <a:pt x="100" y="16"/>
                  </a:lnTo>
                  <a:lnTo>
                    <a:pt x="101" y="16"/>
                  </a:lnTo>
                  <a:lnTo>
                    <a:pt x="103" y="23"/>
                  </a:lnTo>
                  <a:lnTo>
                    <a:pt x="104" y="39"/>
                  </a:lnTo>
                  <a:lnTo>
                    <a:pt x="105" y="46"/>
                  </a:lnTo>
                  <a:lnTo>
                    <a:pt x="107" y="55"/>
                  </a:lnTo>
                  <a:lnTo>
                    <a:pt x="108" y="70"/>
                  </a:lnTo>
                  <a:lnTo>
                    <a:pt x="110" y="85"/>
                  </a:lnTo>
                  <a:lnTo>
                    <a:pt x="111" y="100"/>
                  </a:lnTo>
                  <a:lnTo>
                    <a:pt x="113" y="116"/>
                  </a:lnTo>
                  <a:lnTo>
                    <a:pt x="114" y="132"/>
                  </a:lnTo>
                  <a:lnTo>
                    <a:pt x="115" y="147"/>
                  </a:lnTo>
                  <a:lnTo>
                    <a:pt x="115" y="170"/>
                  </a:lnTo>
                  <a:lnTo>
                    <a:pt x="117" y="186"/>
                  </a:lnTo>
                  <a:lnTo>
                    <a:pt x="118" y="209"/>
                  </a:lnTo>
                  <a:lnTo>
                    <a:pt x="120" y="233"/>
                  </a:lnTo>
                  <a:lnTo>
                    <a:pt x="121" y="256"/>
                  </a:lnTo>
                  <a:lnTo>
                    <a:pt x="123" y="272"/>
                  </a:lnTo>
                  <a:lnTo>
                    <a:pt x="124" y="287"/>
                  </a:lnTo>
                  <a:lnTo>
                    <a:pt x="125" y="317"/>
                  </a:lnTo>
                  <a:lnTo>
                    <a:pt x="127" y="333"/>
                  </a:lnTo>
                  <a:lnTo>
                    <a:pt x="128" y="349"/>
                  </a:lnTo>
                  <a:lnTo>
                    <a:pt x="130" y="380"/>
                  </a:lnTo>
                  <a:lnTo>
                    <a:pt x="131" y="387"/>
                  </a:lnTo>
                  <a:lnTo>
                    <a:pt x="133" y="403"/>
                  </a:lnTo>
                  <a:lnTo>
                    <a:pt x="133" y="426"/>
                  </a:lnTo>
                  <a:lnTo>
                    <a:pt x="134" y="442"/>
                  </a:lnTo>
                  <a:lnTo>
                    <a:pt x="135" y="457"/>
                  </a:lnTo>
                  <a:lnTo>
                    <a:pt x="137" y="465"/>
                  </a:lnTo>
                  <a:lnTo>
                    <a:pt x="138" y="480"/>
                  </a:lnTo>
                  <a:lnTo>
                    <a:pt x="140" y="480"/>
                  </a:lnTo>
                  <a:lnTo>
                    <a:pt x="141" y="496"/>
                  </a:lnTo>
                  <a:lnTo>
                    <a:pt x="143" y="505"/>
                  </a:lnTo>
                  <a:lnTo>
                    <a:pt x="144" y="505"/>
                  </a:lnTo>
                  <a:lnTo>
                    <a:pt x="145" y="505"/>
                  </a:lnTo>
                  <a:lnTo>
                    <a:pt x="147" y="512"/>
                  </a:lnTo>
                  <a:lnTo>
                    <a:pt x="148" y="505"/>
                  </a:lnTo>
                  <a:lnTo>
                    <a:pt x="150" y="505"/>
                  </a:lnTo>
                  <a:lnTo>
                    <a:pt x="150" y="496"/>
                  </a:lnTo>
                  <a:lnTo>
                    <a:pt x="151" y="489"/>
                  </a:lnTo>
                  <a:lnTo>
                    <a:pt x="153" y="489"/>
                  </a:lnTo>
                  <a:lnTo>
                    <a:pt x="154" y="480"/>
                  </a:lnTo>
                  <a:lnTo>
                    <a:pt x="155" y="465"/>
                  </a:lnTo>
                  <a:lnTo>
                    <a:pt x="157" y="450"/>
                  </a:lnTo>
                  <a:lnTo>
                    <a:pt x="158" y="442"/>
                  </a:lnTo>
                  <a:lnTo>
                    <a:pt x="160" y="426"/>
                  </a:lnTo>
                  <a:lnTo>
                    <a:pt x="161" y="410"/>
                  </a:lnTo>
                  <a:lnTo>
                    <a:pt x="163" y="387"/>
                  </a:lnTo>
                  <a:lnTo>
                    <a:pt x="164" y="372"/>
                  </a:lnTo>
                  <a:lnTo>
                    <a:pt x="165" y="356"/>
                  </a:lnTo>
                  <a:lnTo>
                    <a:pt x="167" y="333"/>
                  </a:lnTo>
                  <a:lnTo>
                    <a:pt x="167" y="317"/>
                  </a:lnTo>
                  <a:lnTo>
                    <a:pt x="168" y="295"/>
                  </a:lnTo>
                  <a:lnTo>
                    <a:pt x="170" y="272"/>
                  </a:lnTo>
                  <a:lnTo>
                    <a:pt x="171" y="256"/>
                  </a:lnTo>
                  <a:lnTo>
                    <a:pt x="173" y="233"/>
                  </a:lnTo>
                  <a:lnTo>
                    <a:pt x="174" y="217"/>
                  </a:lnTo>
                  <a:lnTo>
                    <a:pt x="175" y="186"/>
                  </a:lnTo>
                  <a:lnTo>
                    <a:pt x="177" y="170"/>
                  </a:lnTo>
                  <a:lnTo>
                    <a:pt x="178" y="147"/>
                  </a:lnTo>
                  <a:lnTo>
                    <a:pt x="180" y="132"/>
                  </a:lnTo>
                  <a:lnTo>
                    <a:pt x="181" y="116"/>
                  </a:lnTo>
                  <a:lnTo>
                    <a:pt x="183" y="100"/>
                  </a:lnTo>
                  <a:lnTo>
                    <a:pt x="184" y="77"/>
                  </a:lnTo>
                  <a:lnTo>
                    <a:pt x="184" y="70"/>
                  </a:lnTo>
                  <a:lnTo>
                    <a:pt x="185" y="46"/>
                  </a:lnTo>
                  <a:lnTo>
                    <a:pt x="187" y="39"/>
                  </a:lnTo>
                  <a:lnTo>
                    <a:pt x="188" y="23"/>
                  </a:lnTo>
                  <a:lnTo>
                    <a:pt x="190" y="16"/>
                  </a:lnTo>
                  <a:lnTo>
                    <a:pt x="191" y="7"/>
                  </a:lnTo>
                  <a:lnTo>
                    <a:pt x="193" y="7"/>
                  </a:lnTo>
                  <a:lnTo>
                    <a:pt x="194" y="0"/>
                  </a:lnTo>
                  <a:lnTo>
                    <a:pt x="195" y="0"/>
                  </a:lnTo>
                  <a:lnTo>
                    <a:pt x="197" y="0"/>
                  </a:lnTo>
                  <a:lnTo>
                    <a:pt x="198" y="0"/>
                  </a:lnTo>
                  <a:lnTo>
                    <a:pt x="200" y="7"/>
                  </a:lnTo>
                  <a:lnTo>
                    <a:pt x="201" y="0"/>
                  </a:lnTo>
                  <a:lnTo>
                    <a:pt x="201" y="7"/>
                  </a:lnTo>
                  <a:lnTo>
                    <a:pt x="203" y="16"/>
                  </a:lnTo>
                  <a:lnTo>
                    <a:pt x="204" y="23"/>
                  </a:lnTo>
                  <a:lnTo>
                    <a:pt x="205" y="30"/>
                  </a:lnTo>
                  <a:lnTo>
                    <a:pt x="207" y="39"/>
                  </a:lnTo>
                  <a:lnTo>
                    <a:pt x="208" y="55"/>
                  </a:lnTo>
                  <a:lnTo>
                    <a:pt x="210" y="70"/>
                  </a:lnTo>
                  <a:lnTo>
                    <a:pt x="211" y="77"/>
                  </a:lnTo>
                  <a:lnTo>
                    <a:pt x="213" y="100"/>
                  </a:lnTo>
                  <a:lnTo>
                    <a:pt x="214" y="116"/>
                  </a:lnTo>
                  <a:lnTo>
                    <a:pt x="215" y="132"/>
                  </a:lnTo>
                  <a:lnTo>
                    <a:pt x="217" y="147"/>
                  </a:lnTo>
                  <a:lnTo>
                    <a:pt x="218" y="170"/>
                  </a:lnTo>
                  <a:lnTo>
                    <a:pt x="218" y="186"/>
                  </a:lnTo>
                  <a:lnTo>
                    <a:pt x="220" y="209"/>
                  </a:lnTo>
                  <a:lnTo>
                    <a:pt x="221" y="233"/>
                  </a:lnTo>
                  <a:lnTo>
                    <a:pt x="223" y="256"/>
                  </a:lnTo>
                  <a:lnTo>
                    <a:pt x="224" y="272"/>
                  </a:lnTo>
                  <a:lnTo>
                    <a:pt x="225" y="295"/>
                  </a:lnTo>
                  <a:lnTo>
                    <a:pt x="227" y="317"/>
                  </a:lnTo>
                  <a:lnTo>
                    <a:pt x="228" y="342"/>
                  </a:lnTo>
                  <a:lnTo>
                    <a:pt x="230" y="356"/>
                  </a:lnTo>
                  <a:lnTo>
                    <a:pt x="231" y="380"/>
                  </a:lnTo>
                  <a:lnTo>
                    <a:pt x="233" y="396"/>
                  </a:lnTo>
                  <a:lnTo>
                    <a:pt x="234" y="410"/>
                  </a:lnTo>
                  <a:lnTo>
                    <a:pt x="235" y="426"/>
                  </a:lnTo>
                  <a:lnTo>
                    <a:pt x="235" y="442"/>
                  </a:lnTo>
                  <a:lnTo>
                    <a:pt x="237" y="457"/>
                  </a:lnTo>
                  <a:lnTo>
                    <a:pt x="238" y="465"/>
                  </a:lnTo>
                  <a:lnTo>
                    <a:pt x="240" y="480"/>
                  </a:lnTo>
                  <a:lnTo>
                    <a:pt x="241" y="489"/>
                  </a:lnTo>
                  <a:lnTo>
                    <a:pt x="243" y="496"/>
                  </a:lnTo>
                  <a:lnTo>
                    <a:pt x="244" y="505"/>
                  </a:lnTo>
                  <a:lnTo>
                    <a:pt x="245" y="496"/>
                  </a:lnTo>
                  <a:lnTo>
                    <a:pt x="247" y="512"/>
                  </a:lnTo>
                  <a:lnTo>
                    <a:pt x="248" y="505"/>
                  </a:lnTo>
                  <a:lnTo>
                    <a:pt x="250" y="505"/>
                  </a:lnTo>
                  <a:lnTo>
                    <a:pt x="251" y="505"/>
                  </a:lnTo>
                  <a:lnTo>
                    <a:pt x="253" y="505"/>
                  </a:lnTo>
                  <a:lnTo>
                    <a:pt x="253" y="489"/>
                  </a:lnTo>
                  <a:lnTo>
                    <a:pt x="254" y="480"/>
                  </a:lnTo>
                  <a:lnTo>
                    <a:pt x="255" y="465"/>
                  </a:lnTo>
                  <a:lnTo>
                    <a:pt x="257" y="457"/>
                  </a:lnTo>
                  <a:lnTo>
                    <a:pt x="258" y="450"/>
                  </a:lnTo>
                  <a:lnTo>
                    <a:pt x="260" y="435"/>
                  </a:lnTo>
                  <a:lnTo>
                    <a:pt x="261" y="419"/>
                  </a:lnTo>
                  <a:lnTo>
                    <a:pt x="263" y="403"/>
                  </a:lnTo>
                  <a:lnTo>
                    <a:pt x="264" y="380"/>
                  </a:lnTo>
                  <a:lnTo>
                    <a:pt x="265" y="365"/>
                  </a:lnTo>
                  <a:lnTo>
                    <a:pt x="267" y="342"/>
                  </a:lnTo>
                  <a:lnTo>
                    <a:pt x="268" y="326"/>
                  </a:lnTo>
                  <a:lnTo>
                    <a:pt x="268" y="302"/>
                  </a:lnTo>
                  <a:lnTo>
                    <a:pt x="270" y="279"/>
                  </a:lnTo>
                  <a:lnTo>
                    <a:pt x="271" y="263"/>
                  </a:lnTo>
                  <a:lnTo>
                    <a:pt x="273" y="240"/>
                  </a:lnTo>
                  <a:lnTo>
                    <a:pt x="274" y="217"/>
                  </a:lnTo>
                  <a:lnTo>
                    <a:pt x="275" y="193"/>
                  </a:lnTo>
                  <a:lnTo>
                    <a:pt x="277" y="170"/>
                  </a:lnTo>
                  <a:lnTo>
                    <a:pt x="278" y="155"/>
                  </a:lnTo>
                  <a:lnTo>
                    <a:pt x="280" y="132"/>
                  </a:lnTo>
                  <a:lnTo>
                    <a:pt x="281" y="116"/>
                  </a:lnTo>
                  <a:lnTo>
                    <a:pt x="283" y="100"/>
                  </a:lnTo>
                  <a:lnTo>
                    <a:pt x="284" y="77"/>
                  </a:lnTo>
                  <a:lnTo>
                    <a:pt x="285" y="70"/>
                  </a:lnTo>
                  <a:lnTo>
                    <a:pt x="285" y="55"/>
                  </a:lnTo>
                  <a:lnTo>
                    <a:pt x="287" y="46"/>
                  </a:lnTo>
                  <a:lnTo>
                    <a:pt x="288" y="30"/>
                  </a:lnTo>
                  <a:lnTo>
                    <a:pt x="290" y="23"/>
                  </a:lnTo>
                  <a:lnTo>
                    <a:pt x="291" y="16"/>
                  </a:lnTo>
                  <a:lnTo>
                    <a:pt x="293" y="7"/>
                  </a:lnTo>
                  <a:lnTo>
                    <a:pt x="294" y="7"/>
                  </a:lnTo>
                  <a:lnTo>
                    <a:pt x="295" y="0"/>
                  </a:lnTo>
                  <a:lnTo>
                    <a:pt x="297" y="0"/>
                  </a:lnTo>
                  <a:lnTo>
                    <a:pt x="298" y="0"/>
                  </a:lnTo>
                  <a:lnTo>
                    <a:pt x="300" y="0"/>
                  </a:lnTo>
                  <a:lnTo>
                    <a:pt x="301" y="0"/>
                  </a:lnTo>
                  <a:lnTo>
                    <a:pt x="303" y="7"/>
                  </a:lnTo>
                  <a:lnTo>
                    <a:pt x="303" y="16"/>
                  </a:lnTo>
                  <a:lnTo>
                    <a:pt x="304" y="16"/>
                  </a:lnTo>
                  <a:lnTo>
                    <a:pt x="305" y="30"/>
                  </a:lnTo>
                  <a:lnTo>
                    <a:pt x="307" y="46"/>
                  </a:lnTo>
                  <a:lnTo>
                    <a:pt x="308" y="55"/>
                  </a:lnTo>
                  <a:lnTo>
                    <a:pt x="310" y="62"/>
                  </a:lnTo>
                  <a:lnTo>
                    <a:pt x="311" y="77"/>
                  </a:lnTo>
                  <a:lnTo>
                    <a:pt x="313" y="100"/>
                  </a:lnTo>
                  <a:lnTo>
                    <a:pt x="314" y="109"/>
                  </a:lnTo>
                  <a:lnTo>
                    <a:pt x="315" y="132"/>
                  </a:lnTo>
                  <a:lnTo>
                    <a:pt x="317" y="147"/>
                  </a:lnTo>
                  <a:lnTo>
                    <a:pt x="318" y="163"/>
                  </a:lnTo>
                  <a:lnTo>
                    <a:pt x="320" y="193"/>
                  </a:lnTo>
                  <a:lnTo>
                    <a:pt x="320" y="202"/>
                  </a:lnTo>
                  <a:lnTo>
                    <a:pt x="321" y="233"/>
                  </a:lnTo>
                  <a:lnTo>
                    <a:pt x="323" y="247"/>
                  </a:lnTo>
                  <a:lnTo>
                    <a:pt x="324" y="272"/>
                  </a:lnTo>
                  <a:lnTo>
                    <a:pt x="325" y="295"/>
                  </a:lnTo>
                  <a:lnTo>
                    <a:pt x="327" y="310"/>
                  </a:lnTo>
                  <a:lnTo>
                    <a:pt x="328" y="333"/>
                  </a:lnTo>
                  <a:lnTo>
                    <a:pt x="330" y="356"/>
                  </a:lnTo>
                  <a:lnTo>
                    <a:pt x="331" y="380"/>
                  </a:lnTo>
                  <a:lnTo>
                    <a:pt x="333" y="396"/>
                  </a:lnTo>
                  <a:lnTo>
                    <a:pt x="334" y="410"/>
                  </a:lnTo>
                  <a:lnTo>
                    <a:pt x="335" y="426"/>
                  </a:lnTo>
                  <a:lnTo>
                    <a:pt x="337" y="442"/>
                  </a:lnTo>
                  <a:lnTo>
                    <a:pt x="337" y="457"/>
                  </a:lnTo>
                  <a:lnTo>
                    <a:pt x="338" y="465"/>
                  </a:lnTo>
                  <a:lnTo>
                    <a:pt x="340" y="480"/>
                  </a:lnTo>
                  <a:lnTo>
                    <a:pt x="341" y="489"/>
                  </a:lnTo>
                  <a:lnTo>
                    <a:pt x="343" y="496"/>
                  </a:lnTo>
                  <a:lnTo>
                    <a:pt x="344" y="505"/>
                  </a:lnTo>
                  <a:lnTo>
                    <a:pt x="345" y="505"/>
                  </a:lnTo>
                  <a:lnTo>
                    <a:pt x="347" y="505"/>
                  </a:lnTo>
                  <a:lnTo>
                    <a:pt x="348" y="505"/>
                  </a:lnTo>
                  <a:lnTo>
                    <a:pt x="350" y="512"/>
                  </a:lnTo>
                  <a:lnTo>
                    <a:pt x="351" y="505"/>
                  </a:lnTo>
                  <a:lnTo>
                    <a:pt x="353" y="505"/>
                  </a:lnTo>
                  <a:lnTo>
                    <a:pt x="354" y="496"/>
                  </a:lnTo>
                  <a:lnTo>
                    <a:pt x="354" y="489"/>
                  </a:lnTo>
                  <a:lnTo>
                    <a:pt x="355" y="480"/>
                  </a:lnTo>
                  <a:lnTo>
                    <a:pt x="357" y="473"/>
                  </a:lnTo>
                  <a:lnTo>
                    <a:pt x="358" y="450"/>
                  </a:lnTo>
                  <a:lnTo>
                    <a:pt x="360" y="442"/>
                  </a:lnTo>
                  <a:lnTo>
                    <a:pt x="361" y="435"/>
                  </a:lnTo>
                  <a:lnTo>
                    <a:pt x="363" y="410"/>
                  </a:lnTo>
                  <a:lnTo>
                    <a:pt x="364" y="396"/>
                  </a:lnTo>
                  <a:lnTo>
                    <a:pt x="365" y="380"/>
                  </a:lnTo>
                  <a:lnTo>
                    <a:pt x="367" y="356"/>
                  </a:lnTo>
                  <a:lnTo>
                    <a:pt x="368" y="342"/>
                  </a:lnTo>
                  <a:lnTo>
                    <a:pt x="370" y="317"/>
                  </a:lnTo>
                  <a:lnTo>
                    <a:pt x="371" y="302"/>
                  </a:lnTo>
                  <a:lnTo>
                    <a:pt x="371" y="272"/>
                  </a:lnTo>
                  <a:lnTo>
                    <a:pt x="373" y="256"/>
                  </a:lnTo>
                  <a:lnTo>
                    <a:pt x="374" y="233"/>
                  </a:lnTo>
                  <a:lnTo>
                    <a:pt x="375" y="209"/>
                  </a:lnTo>
                  <a:lnTo>
                    <a:pt x="377" y="186"/>
                  </a:lnTo>
                  <a:lnTo>
                    <a:pt x="378" y="163"/>
                  </a:lnTo>
                  <a:lnTo>
                    <a:pt x="380" y="147"/>
                  </a:lnTo>
                  <a:lnTo>
                    <a:pt x="381" y="132"/>
                  </a:lnTo>
                  <a:lnTo>
                    <a:pt x="383" y="116"/>
                  </a:lnTo>
                  <a:lnTo>
                    <a:pt x="384" y="93"/>
                  </a:lnTo>
                  <a:lnTo>
                    <a:pt x="385" y="77"/>
                  </a:lnTo>
                  <a:lnTo>
                    <a:pt x="387" y="70"/>
                  </a:lnTo>
                  <a:lnTo>
                    <a:pt x="388" y="46"/>
                  </a:lnTo>
                  <a:lnTo>
                    <a:pt x="388" y="39"/>
                  </a:lnTo>
                  <a:lnTo>
                    <a:pt x="390" y="30"/>
                  </a:lnTo>
                  <a:lnTo>
                    <a:pt x="391" y="23"/>
                  </a:lnTo>
                  <a:lnTo>
                    <a:pt x="393" y="16"/>
                  </a:lnTo>
                  <a:lnTo>
                    <a:pt x="394" y="7"/>
                  </a:lnTo>
                  <a:lnTo>
                    <a:pt x="395" y="0"/>
                  </a:lnTo>
                  <a:lnTo>
                    <a:pt x="397" y="7"/>
                  </a:lnTo>
                  <a:lnTo>
                    <a:pt x="398" y="7"/>
                  </a:lnTo>
                  <a:lnTo>
                    <a:pt x="400" y="7"/>
                  </a:lnTo>
                  <a:lnTo>
                    <a:pt x="401" y="7"/>
                  </a:lnTo>
                  <a:lnTo>
                    <a:pt x="403" y="16"/>
                  </a:lnTo>
                  <a:lnTo>
                    <a:pt x="404" y="16"/>
                  </a:lnTo>
                  <a:lnTo>
                    <a:pt x="405" y="23"/>
                  </a:lnTo>
                  <a:lnTo>
                    <a:pt x="405" y="30"/>
                  </a:lnTo>
                  <a:lnTo>
                    <a:pt x="407" y="46"/>
                  </a:lnTo>
                  <a:lnTo>
                    <a:pt x="408" y="46"/>
                  </a:lnTo>
                  <a:lnTo>
                    <a:pt x="410" y="62"/>
                  </a:lnTo>
                  <a:lnTo>
                    <a:pt x="411" y="77"/>
                  </a:lnTo>
                  <a:lnTo>
                    <a:pt x="413" y="93"/>
                  </a:lnTo>
                  <a:lnTo>
                    <a:pt x="414" y="100"/>
                  </a:lnTo>
                  <a:lnTo>
                    <a:pt x="415" y="125"/>
                  </a:lnTo>
                  <a:lnTo>
                    <a:pt x="417" y="147"/>
                  </a:lnTo>
                  <a:lnTo>
                    <a:pt x="418" y="163"/>
                  </a:lnTo>
                  <a:lnTo>
                    <a:pt x="420" y="179"/>
                  </a:lnTo>
                  <a:lnTo>
                    <a:pt x="421" y="193"/>
                  </a:lnTo>
                  <a:lnTo>
                    <a:pt x="421" y="217"/>
                  </a:lnTo>
                  <a:lnTo>
                    <a:pt x="423" y="233"/>
                  </a:lnTo>
                  <a:lnTo>
                    <a:pt x="424" y="263"/>
                  </a:lnTo>
                  <a:lnTo>
                    <a:pt x="425" y="272"/>
                  </a:lnTo>
                  <a:lnTo>
                    <a:pt x="427" y="295"/>
                  </a:lnTo>
                  <a:lnTo>
                    <a:pt x="428" y="317"/>
                  </a:lnTo>
                  <a:lnTo>
                    <a:pt x="430" y="342"/>
                  </a:lnTo>
                  <a:lnTo>
                    <a:pt x="431" y="356"/>
                  </a:lnTo>
                  <a:lnTo>
                    <a:pt x="433" y="380"/>
                  </a:lnTo>
                  <a:lnTo>
                    <a:pt x="434" y="396"/>
                  </a:lnTo>
                  <a:lnTo>
                    <a:pt x="435" y="410"/>
                  </a:lnTo>
                  <a:lnTo>
                    <a:pt x="437" y="426"/>
                  </a:lnTo>
                  <a:lnTo>
                    <a:pt x="438" y="450"/>
                  </a:lnTo>
                  <a:lnTo>
                    <a:pt x="438" y="457"/>
                  </a:lnTo>
                  <a:lnTo>
                    <a:pt x="440" y="465"/>
                  </a:lnTo>
                  <a:lnTo>
                    <a:pt x="441" y="480"/>
                  </a:lnTo>
                  <a:lnTo>
                    <a:pt x="443" y="489"/>
                  </a:lnTo>
                  <a:lnTo>
                    <a:pt x="444" y="489"/>
                  </a:lnTo>
                  <a:lnTo>
                    <a:pt x="445" y="496"/>
                  </a:lnTo>
                  <a:lnTo>
                    <a:pt x="447" y="505"/>
                  </a:lnTo>
                  <a:lnTo>
                    <a:pt x="448" y="505"/>
                  </a:lnTo>
                  <a:lnTo>
                    <a:pt x="450" y="512"/>
                  </a:lnTo>
                  <a:lnTo>
                    <a:pt x="451" y="512"/>
                  </a:lnTo>
                  <a:lnTo>
                    <a:pt x="453" y="505"/>
                  </a:lnTo>
                  <a:lnTo>
                    <a:pt x="454" y="505"/>
                  </a:lnTo>
                  <a:lnTo>
                    <a:pt x="455" y="496"/>
                  </a:lnTo>
                  <a:lnTo>
                    <a:pt x="455" y="489"/>
                  </a:lnTo>
                  <a:lnTo>
                    <a:pt x="457" y="480"/>
                  </a:lnTo>
                  <a:lnTo>
                    <a:pt x="458" y="473"/>
                  </a:lnTo>
                  <a:lnTo>
                    <a:pt x="460" y="457"/>
                  </a:lnTo>
                  <a:lnTo>
                    <a:pt x="461" y="450"/>
                  </a:lnTo>
                  <a:lnTo>
                    <a:pt x="463" y="435"/>
                  </a:lnTo>
                  <a:lnTo>
                    <a:pt x="464" y="426"/>
                  </a:lnTo>
                  <a:lnTo>
                    <a:pt x="465" y="410"/>
                  </a:lnTo>
                  <a:lnTo>
                    <a:pt x="467" y="387"/>
                  </a:lnTo>
                  <a:lnTo>
                    <a:pt x="468" y="372"/>
                  </a:lnTo>
                  <a:lnTo>
                    <a:pt x="470" y="349"/>
                  </a:lnTo>
                  <a:lnTo>
                    <a:pt x="471" y="333"/>
                  </a:lnTo>
                  <a:lnTo>
                    <a:pt x="473" y="310"/>
                  </a:lnTo>
                  <a:lnTo>
                    <a:pt x="473" y="287"/>
                  </a:lnTo>
                  <a:lnTo>
                    <a:pt x="474" y="263"/>
                  </a:lnTo>
                  <a:lnTo>
                    <a:pt x="475" y="247"/>
                  </a:lnTo>
                  <a:lnTo>
                    <a:pt x="477" y="225"/>
                  </a:lnTo>
                  <a:lnTo>
                    <a:pt x="478" y="202"/>
                  </a:lnTo>
                  <a:lnTo>
                    <a:pt x="480" y="179"/>
                  </a:lnTo>
                  <a:lnTo>
                    <a:pt x="481" y="155"/>
                  </a:lnTo>
                  <a:lnTo>
                    <a:pt x="483" y="139"/>
                  </a:lnTo>
                  <a:lnTo>
                    <a:pt x="484" y="116"/>
                  </a:lnTo>
                  <a:lnTo>
                    <a:pt x="485" y="100"/>
                  </a:lnTo>
                  <a:lnTo>
                    <a:pt x="487" y="85"/>
                  </a:lnTo>
                  <a:lnTo>
                    <a:pt x="488" y="70"/>
                  </a:lnTo>
                  <a:lnTo>
                    <a:pt x="490" y="62"/>
                  </a:lnTo>
                  <a:lnTo>
                    <a:pt x="490" y="39"/>
                  </a:lnTo>
                  <a:lnTo>
                    <a:pt x="491" y="30"/>
                  </a:lnTo>
                  <a:lnTo>
                    <a:pt x="493" y="23"/>
                  </a:lnTo>
                  <a:lnTo>
                    <a:pt x="494" y="16"/>
                  </a:lnTo>
                  <a:lnTo>
                    <a:pt x="495" y="7"/>
                  </a:lnTo>
                  <a:lnTo>
                    <a:pt x="497" y="7"/>
                  </a:lnTo>
                  <a:lnTo>
                    <a:pt x="498" y="0"/>
                  </a:lnTo>
                  <a:lnTo>
                    <a:pt x="500" y="0"/>
                  </a:lnTo>
                  <a:lnTo>
                    <a:pt x="501" y="0"/>
                  </a:lnTo>
                  <a:lnTo>
                    <a:pt x="503" y="7"/>
                  </a:lnTo>
                  <a:lnTo>
                    <a:pt x="504" y="7"/>
                  </a:lnTo>
                  <a:lnTo>
                    <a:pt x="505" y="16"/>
                  </a:lnTo>
                  <a:lnTo>
                    <a:pt x="507" y="23"/>
                  </a:lnTo>
                  <a:lnTo>
                    <a:pt x="507" y="30"/>
                  </a:lnTo>
                  <a:lnTo>
                    <a:pt x="508" y="39"/>
                  </a:lnTo>
                  <a:lnTo>
                    <a:pt x="510" y="55"/>
                  </a:lnTo>
                  <a:lnTo>
                    <a:pt x="511" y="62"/>
                  </a:lnTo>
                  <a:lnTo>
                    <a:pt x="513" y="77"/>
                  </a:lnTo>
                  <a:lnTo>
                    <a:pt x="514" y="100"/>
                  </a:lnTo>
                  <a:lnTo>
                    <a:pt x="515" y="109"/>
                  </a:lnTo>
                  <a:lnTo>
                    <a:pt x="517" y="125"/>
                  </a:lnTo>
                  <a:lnTo>
                    <a:pt x="518" y="139"/>
                  </a:lnTo>
                  <a:lnTo>
                    <a:pt x="520" y="163"/>
                  </a:lnTo>
                  <a:lnTo>
                    <a:pt x="521" y="179"/>
                  </a:lnTo>
                  <a:lnTo>
                    <a:pt x="523" y="202"/>
                  </a:lnTo>
                  <a:lnTo>
                    <a:pt x="524" y="217"/>
                  </a:lnTo>
                  <a:lnTo>
                    <a:pt x="524" y="240"/>
                  </a:lnTo>
                  <a:lnTo>
                    <a:pt x="525" y="263"/>
                  </a:lnTo>
                  <a:lnTo>
                    <a:pt x="527" y="279"/>
                  </a:lnTo>
                  <a:lnTo>
                    <a:pt x="528" y="302"/>
                  </a:lnTo>
                  <a:lnTo>
                    <a:pt x="530" y="326"/>
                  </a:lnTo>
                  <a:lnTo>
                    <a:pt x="531" y="333"/>
                  </a:lnTo>
                  <a:lnTo>
                    <a:pt x="533" y="365"/>
                  </a:lnTo>
                  <a:lnTo>
                    <a:pt x="534" y="380"/>
                  </a:lnTo>
                  <a:lnTo>
                    <a:pt x="535" y="403"/>
                  </a:lnTo>
                  <a:lnTo>
                    <a:pt x="537" y="410"/>
                  </a:lnTo>
                  <a:lnTo>
                    <a:pt x="538" y="426"/>
                  </a:lnTo>
                  <a:lnTo>
                    <a:pt x="540" y="442"/>
                  </a:lnTo>
                  <a:lnTo>
                    <a:pt x="541" y="457"/>
                  </a:lnTo>
                  <a:lnTo>
                    <a:pt x="541" y="465"/>
                  </a:lnTo>
                  <a:lnTo>
                    <a:pt x="543" y="473"/>
                  </a:lnTo>
                  <a:lnTo>
                    <a:pt x="544" y="489"/>
                  </a:lnTo>
                  <a:lnTo>
                    <a:pt x="545" y="496"/>
                  </a:lnTo>
                  <a:lnTo>
                    <a:pt x="547" y="496"/>
                  </a:lnTo>
                  <a:lnTo>
                    <a:pt x="548" y="505"/>
                  </a:lnTo>
                  <a:lnTo>
                    <a:pt x="550" y="512"/>
                  </a:lnTo>
                  <a:lnTo>
                    <a:pt x="551" y="512"/>
                  </a:lnTo>
                  <a:lnTo>
                    <a:pt x="553" y="505"/>
                  </a:lnTo>
                  <a:lnTo>
                    <a:pt x="554" y="505"/>
                  </a:lnTo>
                  <a:lnTo>
                    <a:pt x="555" y="505"/>
                  </a:lnTo>
                  <a:lnTo>
                    <a:pt x="557" y="505"/>
                  </a:lnTo>
                  <a:lnTo>
                    <a:pt x="558" y="489"/>
                  </a:lnTo>
                  <a:lnTo>
                    <a:pt x="558" y="480"/>
                  </a:lnTo>
                  <a:lnTo>
                    <a:pt x="560" y="480"/>
                  </a:lnTo>
                  <a:lnTo>
                    <a:pt x="561" y="465"/>
                  </a:lnTo>
                  <a:lnTo>
                    <a:pt x="563" y="450"/>
                  </a:lnTo>
                  <a:lnTo>
                    <a:pt x="564" y="442"/>
                  </a:lnTo>
                  <a:lnTo>
                    <a:pt x="565" y="426"/>
                  </a:lnTo>
                  <a:lnTo>
                    <a:pt x="567" y="410"/>
                  </a:lnTo>
                  <a:lnTo>
                    <a:pt x="568" y="396"/>
                  </a:lnTo>
                  <a:lnTo>
                    <a:pt x="570" y="380"/>
                  </a:lnTo>
                  <a:lnTo>
                    <a:pt x="571" y="356"/>
                  </a:lnTo>
                  <a:lnTo>
                    <a:pt x="573" y="333"/>
                  </a:lnTo>
                  <a:lnTo>
                    <a:pt x="574" y="310"/>
                  </a:lnTo>
                  <a:lnTo>
                    <a:pt x="574" y="295"/>
                  </a:lnTo>
                  <a:lnTo>
                    <a:pt x="575" y="272"/>
                  </a:lnTo>
                  <a:lnTo>
                    <a:pt x="577" y="247"/>
                  </a:lnTo>
                  <a:lnTo>
                    <a:pt x="578" y="233"/>
                  </a:lnTo>
                  <a:lnTo>
                    <a:pt x="580" y="209"/>
                  </a:lnTo>
                  <a:lnTo>
                    <a:pt x="581" y="186"/>
                  </a:lnTo>
                  <a:lnTo>
                    <a:pt x="583" y="163"/>
                  </a:lnTo>
                  <a:lnTo>
                    <a:pt x="584" y="147"/>
                  </a:lnTo>
                  <a:lnTo>
                    <a:pt x="585" y="132"/>
                  </a:lnTo>
                  <a:lnTo>
                    <a:pt x="587" y="116"/>
                  </a:lnTo>
                  <a:lnTo>
                    <a:pt x="588" y="93"/>
                  </a:lnTo>
                  <a:lnTo>
                    <a:pt x="590" y="70"/>
                  </a:lnTo>
                  <a:lnTo>
                    <a:pt x="591" y="62"/>
                  </a:lnTo>
                  <a:lnTo>
                    <a:pt x="591" y="46"/>
                  </a:lnTo>
                  <a:lnTo>
                    <a:pt x="593" y="39"/>
                  </a:lnTo>
                  <a:lnTo>
                    <a:pt x="594" y="23"/>
                  </a:lnTo>
                  <a:lnTo>
                    <a:pt x="595" y="16"/>
                  </a:lnTo>
                  <a:lnTo>
                    <a:pt x="597" y="16"/>
                  </a:lnTo>
                  <a:lnTo>
                    <a:pt x="598" y="7"/>
                  </a:lnTo>
                  <a:lnTo>
                    <a:pt x="600" y="0"/>
                  </a:lnTo>
                  <a:lnTo>
                    <a:pt x="601" y="0"/>
                  </a:lnTo>
                  <a:lnTo>
                    <a:pt x="603" y="0"/>
                  </a:lnTo>
                  <a:lnTo>
                    <a:pt x="604" y="0"/>
                  </a:lnTo>
                  <a:lnTo>
                    <a:pt x="605" y="0"/>
                  </a:lnTo>
                  <a:lnTo>
                    <a:pt x="607" y="7"/>
                  </a:lnTo>
                  <a:lnTo>
                    <a:pt x="608" y="16"/>
                  </a:lnTo>
                  <a:lnTo>
                    <a:pt x="608" y="23"/>
                  </a:lnTo>
                  <a:lnTo>
                    <a:pt x="610" y="30"/>
                  </a:lnTo>
                  <a:lnTo>
                    <a:pt x="611" y="39"/>
                  </a:lnTo>
                  <a:lnTo>
                    <a:pt x="613" y="55"/>
                  </a:lnTo>
                  <a:lnTo>
                    <a:pt x="614" y="70"/>
                  </a:lnTo>
                  <a:lnTo>
                    <a:pt x="615" y="85"/>
                  </a:lnTo>
                  <a:lnTo>
                    <a:pt x="617" y="100"/>
                  </a:lnTo>
                  <a:lnTo>
                    <a:pt x="618" y="116"/>
                  </a:lnTo>
                  <a:lnTo>
                    <a:pt x="620" y="132"/>
                  </a:lnTo>
                  <a:lnTo>
                    <a:pt x="621" y="147"/>
                  </a:lnTo>
                  <a:lnTo>
                    <a:pt x="623" y="170"/>
                  </a:lnTo>
                  <a:lnTo>
                    <a:pt x="624" y="186"/>
                  </a:lnTo>
                  <a:lnTo>
                    <a:pt x="625" y="209"/>
                  </a:lnTo>
                  <a:lnTo>
                    <a:pt x="625" y="233"/>
                  </a:lnTo>
                  <a:lnTo>
                    <a:pt x="627" y="256"/>
                  </a:lnTo>
                  <a:lnTo>
                    <a:pt x="628" y="272"/>
                  </a:lnTo>
                  <a:lnTo>
                    <a:pt x="630" y="295"/>
                  </a:lnTo>
                  <a:lnTo>
                    <a:pt x="631" y="310"/>
                  </a:lnTo>
                  <a:lnTo>
                    <a:pt x="633" y="333"/>
                  </a:lnTo>
                  <a:lnTo>
                    <a:pt x="634" y="349"/>
                  </a:lnTo>
                </a:path>
              </a:pathLst>
            </a:custGeom>
            <a:noFill/>
            <a:ln w="1905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411" name="Group 32"/>
          <p:cNvGrpSpPr>
            <a:grpSpLocks/>
          </p:cNvGrpSpPr>
          <p:nvPr/>
        </p:nvGrpSpPr>
        <p:grpSpPr bwMode="auto">
          <a:xfrm>
            <a:off x="4579144" y="2800350"/>
            <a:ext cx="2482850" cy="571500"/>
            <a:chOff x="1924" y="1764"/>
            <a:chExt cx="1564" cy="360"/>
          </a:xfrm>
        </p:grpSpPr>
        <p:sp>
          <p:nvSpPr>
            <p:cNvPr id="17435" name="Line 14"/>
            <p:cNvSpPr>
              <a:spLocks noChangeShapeType="1"/>
            </p:cNvSpPr>
            <p:nvPr/>
          </p:nvSpPr>
          <p:spPr bwMode="auto">
            <a:xfrm>
              <a:off x="1924" y="2113"/>
              <a:ext cx="15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6" name="Line 13"/>
            <p:cNvSpPr>
              <a:spLocks noChangeShapeType="1"/>
            </p:cNvSpPr>
            <p:nvPr/>
          </p:nvSpPr>
          <p:spPr bwMode="auto">
            <a:xfrm>
              <a:off x="2067" y="1780"/>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7" name="Line 15"/>
            <p:cNvSpPr>
              <a:spLocks noChangeShapeType="1"/>
            </p:cNvSpPr>
            <p:nvPr/>
          </p:nvSpPr>
          <p:spPr bwMode="auto">
            <a:xfrm>
              <a:off x="2181" y="1784"/>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8" name="Line 16"/>
            <p:cNvSpPr>
              <a:spLocks noChangeShapeType="1"/>
            </p:cNvSpPr>
            <p:nvPr/>
          </p:nvSpPr>
          <p:spPr bwMode="auto">
            <a:xfrm>
              <a:off x="2295" y="1768"/>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9" name="Line 17"/>
            <p:cNvSpPr>
              <a:spLocks noChangeShapeType="1"/>
            </p:cNvSpPr>
            <p:nvPr/>
          </p:nvSpPr>
          <p:spPr bwMode="auto">
            <a:xfrm>
              <a:off x="2415" y="1777"/>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0" name="Line 18"/>
            <p:cNvSpPr>
              <a:spLocks noChangeShapeType="1"/>
            </p:cNvSpPr>
            <p:nvPr/>
          </p:nvSpPr>
          <p:spPr bwMode="auto">
            <a:xfrm>
              <a:off x="2529" y="1771"/>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1" name="Line 19"/>
            <p:cNvSpPr>
              <a:spLocks noChangeShapeType="1"/>
            </p:cNvSpPr>
            <p:nvPr/>
          </p:nvSpPr>
          <p:spPr bwMode="auto">
            <a:xfrm>
              <a:off x="2643" y="1780"/>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2" name="Line 23"/>
            <p:cNvSpPr>
              <a:spLocks noChangeShapeType="1"/>
            </p:cNvSpPr>
            <p:nvPr/>
          </p:nvSpPr>
          <p:spPr bwMode="auto">
            <a:xfrm>
              <a:off x="2759" y="1776"/>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3" name="Line 24"/>
            <p:cNvSpPr>
              <a:spLocks noChangeShapeType="1"/>
            </p:cNvSpPr>
            <p:nvPr/>
          </p:nvSpPr>
          <p:spPr bwMode="auto">
            <a:xfrm>
              <a:off x="2873" y="1780"/>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4" name="Line 25"/>
            <p:cNvSpPr>
              <a:spLocks noChangeShapeType="1"/>
            </p:cNvSpPr>
            <p:nvPr/>
          </p:nvSpPr>
          <p:spPr bwMode="auto">
            <a:xfrm>
              <a:off x="2987" y="1764"/>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5" name="Line 26"/>
            <p:cNvSpPr>
              <a:spLocks noChangeShapeType="1"/>
            </p:cNvSpPr>
            <p:nvPr/>
          </p:nvSpPr>
          <p:spPr bwMode="auto">
            <a:xfrm>
              <a:off x="3107" y="1773"/>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6" name="Line 27"/>
            <p:cNvSpPr>
              <a:spLocks noChangeShapeType="1"/>
            </p:cNvSpPr>
            <p:nvPr/>
          </p:nvSpPr>
          <p:spPr bwMode="auto">
            <a:xfrm>
              <a:off x="3221" y="1767"/>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7" name="Line 28"/>
            <p:cNvSpPr>
              <a:spLocks noChangeShapeType="1"/>
            </p:cNvSpPr>
            <p:nvPr/>
          </p:nvSpPr>
          <p:spPr bwMode="auto">
            <a:xfrm>
              <a:off x="3335" y="1776"/>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412" name="Text Box 29"/>
          <p:cNvSpPr txBox="1">
            <a:spLocks noChangeArrowheads="1"/>
          </p:cNvSpPr>
          <p:nvPr/>
        </p:nvSpPr>
        <p:spPr bwMode="auto">
          <a:xfrm>
            <a:off x="4514056" y="161925"/>
            <a:ext cx="3163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latin typeface="Times New Roman" panose="02020603050405020304" pitchFamily="18" charset="0"/>
                <a:cs typeface="Times New Roman" panose="02020603050405020304" pitchFamily="18" charset="0"/>
              </a:rPr>
              <a:t>Even a 100fs pulse has many cycles.</a:t>
            </a:r>
          </a:p>
        </p:txBody>
      </p:sp>
      <p:sp>
        <p:nvSpPr>
          <p:cNvPr id="17413" name="Text Box 30"/>
          <p:cNvSpPr txBox="1">
            <a:spLocks noChangeArrowheads="1"/>
          </p:cNvSpPr>
          <p:nvPr/>
        </p:nvSpPr>
        <p:spPr bwMode="auto">
          <a:xfrm>
            <a:off x="2804320" y="725488"/>
            <a:ext cx="6465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latin typeface="Times New Roman" panose="02020603050405020304" pitchFamily="18" charset="0"/>
                <a:cs typeface="Times New Roman" panose="02020603050405020304" pitchFamily="18" charset="0"/>
              </a:rPr>
              <a:t>One attosecond pulse generated at every half cycle </a:t>
            </a:r>
            <a:r>
              <a:rPr lang="en-US" altLang="en-US" sz="1600">
                <a:latin typeface="Times New Roman" panose="02020603050405020304" pitchFamily="18" charset="0"/>
                <a:cs typeface="Times New Roman" panose="02020603050405020304" pitchFamily="18" charset="0"/>
                <a:sym typeface="Wingdings" panose="05000000000000000000" pitchFamily="2" charset="2"/>
              </a:rPr>
              <a:t> attosecond pulse train!</a:t>
            </a:r>
            <a:endParaRPr lang="en-US" altLang="en-US" sz="1600">
              <a:latin typeface="Times New Roman" panose="02020603050405020304" pitchFamily="18" charset="0"/>
              <a:cs typeface="Times New Roman" panose="02020603050405020304" pitchFamily="18" charset="0"/>
            </a:endParaRPr>
          </a:p>
        </p:txBody>
      </p:sp>
      <p:sp>
        <p:nvSpPr>
          <p:cNvPr id="17414" name="AutoShape 35" descr="{\displaystyle E_{max}=I_{p}+3.17U_{p}}"/>
          <p:cNvSpPr>
            <a:spLocks noChangeAspect="1" noChangeArrowheads="1"/>
          </p:cNvSpPr>
          <p:nvPr/>
        </p:nvSpPr>
        <p:spPr bwMode="auto">
          <a:xfrm>
            <a:off x="2137569" y="228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7415" name="TextBox 3"/>
          <p:cNvSpPr txBox="1">
            <a:spLocks noChangeArrowheads="1"/>
          </p:cNvSpPr>
          <p:nvPr/>
        </p:nvSpPr>
        <p:spPr bwMode="auto">
          <a:xfrm>
            <a:off x="2520157" y="5091113"/>
            <a:ext cx="7756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t>The maximum photon energy is given by the cut-off of the harmonic plateau. This can be calculated  by examining the maximum energy the ionized electron can gain in the field of the laser.</a:t>
            </a:r>
            <a:endParaRPr lang="en-US" altLang="en-US" sz="1600">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flipV="1">
            <a:off x="7295357" y="4600575"/>
            <a:ext cx="206375" cy="49530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7" name="Picture 6" descr="\documentclass{article}&#10;\usepackage{amsmath}&#10;\pagestyle{empty}&#10;\begin{document}&#10;$E_{max} = I_p + 3.17 U_p$&#10;&#10;&#10;&#10;\end{document}" title="IguanaTex Bitmap Display"/>
          <p:cNvPicPr>
            <a:picLocks noChangeAspect="1"/>
          </p:cNvPicPr>
          <p:nvPr>
            <p:custDataLst>
              <p:tags r:id="rId1"/>
            </p:custDataLst>
          </p:nvPr>
        </p:nvPicPr>
        <p:blipFill>
          <a:blip r:embed="rId3"/>
          <a:stretch>
            <a:fillRect/>
          </a:stretch>
        </p:blipFill>
        <p:spPr>
          <a:xfrm>
            <a:off x="4925219" y="5886451"/>
            <a:ext cx="2189162" cy="244475"/>
          </a:xfrm>
          <a:prstGeom prst="rect">
            <a:avLst/>
          </a:prstGeom>
        </p:spPr>
      </p:pic>
      <p:sp>
        <p:nvSpPr>
          <p:cNvPr id="17418" name="TextBox 9"/>
          <p:cNvSpPr txBox="1">
            <a:spLocks noChangeArrowheads="1"/>
          </p:cNvSpPr>
          <p:nvPr/>
        </p:nvSpPr>
        <p:spPr bwMode="auto">
          <a:xfrm>
            <a:off x="6674644" y="3373439"/>
            <a:ext cx="914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latin typeface="Times New Roman" panose="02020603050405020304" pitchFamily="18" charset="0"/>
                <a:cs typeface="Times New Roman" panose="02020603050405020304" pitchFamily="18" charset="0"/>
              </a:rPr>
              <a:t>Time</a:t>
            </a:r>
          </a:p>
        </p:txBody>
      </p:sp>
      <p:grpSp>
        <p:nvGrpSpPr>
          <p:cNvPr id="17419" name="Group 32"/>
          <p:cNvGrpSpPr>
            <a:grpSpLocks/>
          </p:cNvGrpSpPr>
          <p:nvPr/>
        </p:nvGrpSpPr>
        <p:grpSpPr bwMode="auto">
          <a:xfrm>
            <a:off x="3147220" y="3970338"/>
            <a:ext cx="4784725" cy="571500"/>
            <a:chOff x="1924" y="1764"/>
            <a:chExt cx="1564" cy="360"/>
          </a:xfrm>
        </p:grpSpPr>
        <p:sp>
          <p:nvSpPr>
            <p:cNvPr id="17422" name="Line 14"/>
            <p:cNvSpPr>
              <a:spLocks noChangeShapeType="1"/>
            </p:cNvSpPr>
            <p:nvPr/>
          </p:nvSpPr>
          <p:spPr bwMode="auto">
            <a:xfrm>
              <a:off x="1924" y="2113"/>
              <a:ext cx="15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3" name="Line 13"/>
            <p:cNvSpPr>
              <a:spLocks noChangeShapeType="1"/>
            </p:cNvSpPr>
            <p:nvPr/>
          </p:nvSpPr>
          <p:spPr bwMode="auto">
            <a:xfrm>
              <a:off x="2067" y="1780"/>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4" name="Line 15"/>
            <p:cNvSpPr>
              <a:spLocks noChangeShapeType="1"/>
            </p:cNvSpPr>
            <p:nvPr/>
          </p:nvSpPr>
          <p:spPr bwMode="auto">
            <a:xfrm>
              <a:off x="2181" y="1784"/>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5" name="Line 16"/>
            <p:cNvSpPr>
              <a:spLocks noChangeShapeType="1"/>
            </p:cNvSpPr>
            <p:nvPr/>
          </p:nvSpPr>
          <p:spPr bwMode="auto">
            <a:xfrm>
              <a:off x="2295" y="1768"/>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6" name="Line 17"/>
            <p:cNvSpPr>
              <a:spLocks noChangeShapeType="1"/>
            </p:cNvSpPr>
            <p:nvPr/>
          </p:nvSpPr>
          <p:spPr bwMode="auto">
            <a:xfrm>
              <a:off x="2415" y="1777"/>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7" name="Line 18"/>
            <p:cNvSpPr>
              <a:spLocks noChangeShapeType="1"/>
            </p:cNvSpPr>
            <p:nvPr/>
          </p:nvSpPr>
          <p:spPr bwMode="auto">
            <a:xfrm>
              <a:off x="2529" y="1771"/>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8" name="Line 19"/>
            <p:cNvSpPr>
              <a:spLocks noChangeShapeType="1"/>
            </p:cNvSpPr>
            <p:nvPr/>
          </p:nvSpPr>
          <p:spPr bwMode="auto">
            <a:xfrm>
              <a:off x="2643" y="1780"/>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9" name="Line 23"/>
            <p:cNvSpPr>
              <a:spLocks noChangeShapeType="1"/>
            </p:cNvSpPr>
            <p:nvPr/>
          </p:nvSpPr>
          <p:spPr bwMode="auto">
            <a:xfrm>
              <a:off x="2759" y="1776"/>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0" name="Line 24"/>
            <p:cNvSpPr>
              <a:spLocks noChangeShapeType="1"/>
            </p:cNvSpPr>
            <p:nvPr/>
          </p:nvSpPr>
          <p:spPr bwMode="auto">
            <a:xfrm>
              <a:off x="2873" y="1780"/>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1" name="Line 25"/>
            <p:cNvSpPr>
              <a:spLocks noChangeShapeType="1"/>
            </p:cNvSpPr>
            <p:nvPr/>
          </p:nvSpPr>
          <p:spPr bwMode="auto">
            <a:xfrm>
              <a:off x="2987" y="1764"/>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2" name="Line 26"/>
            <p:cNvSpPr>
              <a:spLocks noChangeShapeType="1"/>
            </p:cNvSpPr>
            <p:nvPr/>
          </p:nvSpPr>
          <p:spPr bwMode="auto">
            <a:xfrm>
              <a:off x="3107" y="1773"/>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3" name="Line 27"/>
            <p:cNvSpPr>
              <a:spLocks noChangeShapeType="1"/>
            </p:cNvSpPr>
            <p:nvPr/>
          </p:nvSpPr>
          <p:spPr bwMode="auto">
            <a:xfrm>
              <a:off x="3221" y="1767"/>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4" name="Line 28"/>
            <p:cNvSpPr>
              <a:spLocks noChangeShapeType="1"/>
            </p:cNvSpPr>
            <p:nvPr/>
          </p:nvSpPr>
          <p:spPr bwMode="auto">
            <a:xfrm>
              <a:off x="3335" y="1776"/>
              <a:ext cx="0" cy="3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420" name="TextBox 47"/>
          <p:cNvSpPr txBox="1">
            <a:spLocks noChangeArrowheads="1"/>
          </p:cNvSpPr>
          <p:nvPr/>
        </p:nvSpPr>
        <p:spPr bwMode="auto">
          <a:xfrm>
            <a:off x="7900194" y="4505326"/>
            <a:ext cx="12684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latin typeface="Times New Roman" panose="02020603050405020304" pitchFamily="18" charset="0"/>
                <a:cs typeface="Times New Roman" panose="02020603050405020304" pitchFamily="18" charset="0"/>
              </a:rPr>
              <a:t>Frequency</a:t>
            </a:r>
          </a:p>
        </p:txBody>
      </p:sp>
      <p:sp>
        <p:nvSpPr>
          <p:cNvPr id="17421" name="TextBox 1"/>
          <p:cNvSpPr txBox="1">
            <a:spLocks noChangeArrowheads="1"/>
          </p:cNvSpPr>
          <p:nvPr/>
        </p:nvSpPr>
        <p:spPr bwMode="auto">
          <a:xfrm>
            <a:off x="8451056" y="4002089"/>
            <a:ext cx="336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latin typeface="Times New Roman" panose="02020603050405020304" pitchFamily="18" charset="0"/>
                <a:cs typeface="Times New Roman" panose="02020603050405020304" pitchFamily="18" charset="0"/>
              </a:rPr>
              <a:t>Only odd harmonics are generated</a:t>
            </a:r>
          </a:p>
        </p:txBody>
      </p:sp>
    </p:spTree>
    <p:extLst>
      <p:ext uri="{BB962C8B-B14F-4D97-AF65-F5344CB8AC3E}">
        <p14:creationId xmlns:p14="http://schemas.microsoft.com/office/powerpoint/2010/main" val="14721063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5"/>
          <p:cNvSpPr txBox="1">
            <a:spLocks noChangeArrowheads="1"/>
          </p:cNvSpPr>
          <p:nvPr/>
        </p:nvSpPr>
        <p:spPr bwMode="auto">
          <a:xfrm>
            <a:off x="4249624" y="2990790"/>
            <a:ext cx="29064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000" b="1" dirty="0">
                <a:solidFill>
                  <a:srgbClr val="0000FF"/>
                </a:solidFill>
                <a:latin typeface="Times New Roman" panose="02020603050405020304" pitchFamily="18" charset="0"/>
                <a:cs typeface="Times New Roman" panose="02020603050405020304" pitchFamily="18" charset="0"/>
              </a:rPr>
              <a:t>Polarization dependence</a:t>
            </a:r>
          </a:p>
        </p:txBody>
      </p:sp>
    </p:spTree>
    <p:extLst>
      <p:ext uri="{BB962C8B-B14F-4D97-AF65-F5344CB8AC3E}">
        <p14:creationId xmlns:p14="http://schemas.microsoft.com/office/powerpoint/2010/main" val="23701160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451645" y="328614"/>
          <a:ext cx="10487025" cy="6110287"/>
        </p:xfrm>
        <a:graphic>
          <a:graphicData uri="http://schemas.openxmlformats.org/presentationml/2006/ole">
            <mc:AlternateContent xmlns:mc="http://schemas.openxmlformats.org/markup-compatibility/2006">
              <mc:Choice xmlns:v="urn:schemas-microsoft-com:vml" Requires="v">
                <p:oleObj spid="_x0000_s4100" name="Acrobat Document" r:id="rId3" imgW="4578116" imgH="2666692" progId="Acrobat.Document.DC">
                  <p:embed/>
                </p:oleObj>
              </mc:Choice>
              <mc:Fallback>
                <p:oleObj name="Acrobat Document" r:id="rId3" imgW="4578116" imgH="2666692" progId="Acrobat.Document.DC">
                  <p:embed/>
                  <p:pic>
                    <p:nvPicPr>
                      <p:cNvPr id="1945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645" y="328614"/>
                        <a:ext cx="10487025" cy="611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 Box 25"/>
          <p:cNvSpPr txBox="1">
            <a:spLocks noChangeArrowheads="1"/>
          </p:cNvSpPr>
          <p:nvPr/>
        </p:nvSpPr>
        <p:spPr bwMode="auto">
          <a:xfrm>
            <a:off x="4608853" y="214934"/>
            <a:ext cx="29064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000" b="1" dirty="0">
                <a:solidFill>
                  <a:srgbClr val="0000FF"/>
                </a:solidFill>
                <a:latin typeface="Times New Roman" panose="02020603050405020304" pitchFamily="18" charset="0"/>
                <a:cs typeface="Times New Roman" panose="02020603050405020304" pitchFamily="18" charset="0"/>
              </a:rPr>
              <a:t>Polarization dependence</a:t>
            </a:r>
          </a:p>
        </p:txBody>
      </p:sp>
    </p:spTree>
    <p:extLst>
      <p:ext uri="{BB962C8B-B14F-4D97-AF65-F5344CB8AC3E}">
        <p14:creationId xmlns:p14="http://schemas.microsoft.com/office/powerpoint/2010/main" val="13381063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2"/>
          <p:cNvSpPr txBox="1">
            <a:spLocks noChangeArrowheads="1"/>
          </p:cNvSpPr>
          <p:nvPr/>
        </p:nvSpPr>
        <p:spPr bwMode="auto">
          <a:xfrm>
            <a:off x="2769394" y="787400"/>
            <a:ext cx="44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0483" name="TextBox 3"/>
          <p:cNvSpPr txBox="1">
            <a:spLocks noChangeArrowheads="1"/>
          </p:cNvSpPr>
          <p:nvPr/>
        </p:nvSpPr>
        <p:spPr bwMode="auto">
          <a:xfrm>
            <a:off x="3371057" y="701675"/>
            <a:ext cx="575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latin typeface="Times New Roman" panose="02020603050405020304" pitchFamily="18" charset="0"/>
                <a:cs typeface="Times New Roman" panose="02020603050405020304" pitchFamily="18" charset="0"/>
              </a:rPr>
              <a:t>TRAJECTORY IN CIRCULAR POLARIZATION</a:t>
            </a:r>
          </a:p>
        </p:txBody>
      </p:sp>
      <p:pic>
        <p:nvPicPr>
          <p:cNvPr id="5" name="Picture 4" descr="\documentclass{article}&#10;\usepackage{amsmath}&#10;\pagestyle{empty}&#10;\begin{document}&#10;\noindent&#10;$$\frac{dv}{dt} = - \frac{e{\cal E}}{m\sqrt{1+\varepsilon}} \left [\cos \omega (t-t_0)\vec{x} + \varepsilon \sin\omega (t-t_0) \vec{y} \right ]$$&#10;where $\varepsilon$ defines the light polarization ($\varepsilon=0$&#10;for linear polarization).&#10;&#10;&#10;&#10;\end{document}" title="IguanaTex Bitmap Display"/>
          <p:cNvPicPr>
            <a:picLocks noChangeAspect="1"/>
          </p:cNvPicPr>
          <p:nvPr>
            <p:custDataLst>
              <p:tags r:id="rId1"/>
            </p:custDataLst>
          </p:nvPr>
        </p:nvPicPr>
        <p:blipFill>
          <a:blip r:embed="rId6"/>
          <a:stretch>
            <a:fillRect/>
          </a:stretch>
        </p:blipFill>
        <p:spPr>
          <a:xfrm>
            <a:off x="1997870" y="1346200"/>
            <a:ext cx="7496175" cy="1016000"/>
          </a:xfrm>
          <a:prstGeom prst="rect">
            <a:avLst/>
          </a:prstGeom>
        </p:spPr>
      </p:pic>
      <p:pic>
        <p:nvPicPr>
          <p:cNvPr id="9" name="Picture 8" descr="\documentclass{article}&#10;\usepackage{amsmath}&#10;\pagestyle{empty}&#10;\begin{document}&#10;&#10;$$v= \frac{e  {\cal E} (t,r)}{m \omega} ( \sin \omega t \ \vec{x}- \varepsilon \cos\omega t \ \vec{y}) + {\rm cst.}$$&#10;&#10;&#10;\end{document}" title="IguanaTex Bitmap Display"/>
          <p:cNvPicPr>
            <a:picLocks noChangeAspect="1"/>
          </p:cNvPicPr>
          <p:nvPr>
            <p:custDataLst>
              <p:tags r:id="rId2"/>
            </p:custDataLst>
          </p:nvPr>
        </p:nvPicPr>
        <p:blipFill>
          <a:blip r:embed="rId7"/>
          <a:stretch>
            <a:fillRect/>
          </a:stretch>
        </p:blipFill>
        <p:spPr>
          <a:xfrm>
            <a:off x="3837781" y="2552701"/>
            <a:ext cx="4349750" cy="538163"/>
          </a:xfrm>
          <a:prstGeom prst="rect">
            <a:avLst/>
          </a:prstGeom>
        </p:spPr>
      </p:pic>
      <p:pic>
        <p:nvPicPr>
          <p:cNvPr id="10" name="Picture 9" descr="\documentclass{article}&#10;\usepackage{amsmath}&#10;\pagestyle{empty}&#10;\begin{document}&#10;\noindent&#10;If the electron is released with a velocity $v =&#10;\frac{e  {\cal E} (t,r)}{m \omega} \varepsilon \ \vec{y}$,\\&#10;the electron motion is a circle.\\&#10;If the electron is released with zero velocity:&#10;$$v= \frac{e {\cal E} (t,r)}{m \omega} ( \sin \omega t \ \vec{x}- \varepsilon \cos\omega t \ \vec{y}) + \vec{y} \varepsilon \frac{e {\cal E} (t_0,r_0)}{m \omega}.$$&#10;&#10;&#10;\end{document}" title="IguanaTex Bitmap Display"/>
          <p:cNvPicPr>
            <a:picLocks noChangeAspect="1"/>
          </p:cNvPicPr>
          <p:nvPr>
            <p:custDataLst>
              <p:tags r:id="rId3"/>
            </p:custDataLst>
          </p:nvPr>
        </p:nvPicPr>
        <p:blipFill>
          <a:blip r:embed="rId8"/>
          <a:stretch>
            <a:fillRect/>
          </a:stretch>
        </p:blipFill>
        <p:spPr>
          <a:xfrm>
            <a:off x="2732882" y="3302000"/>
            <a:ext cx="7032625" cy="1727200"/>
          </a:xfrm>
          <a:prstGeom prst="rect">
            <a:avLst/>
          </a:prstGeom>
        </p:spPr>
      </p:pic>
      <p:pic>
        <p:nvPicPr>
          <p:cNvPr id="12" name="Picture 11" descr="\documentclass{article}&#10;\usepackage{amsmath}&#10;\pagestyle{empty}&#10;\begin{document}&#10;&#10;\noindent&#10;In circular polarization ($\varepsilon = 1$), the electron acquires a drift velocity $v_d = e {\cal E}(t_0,r_0)/(m \omega)$&#10;along $\vec{y}$, long after the laser pulse is gone. &#10;&#10;&#10;\end{document}" title="IguanaTex Bitmap Display"/>
          <p:cNvPicPr>
            <a:picLocks noChangeAspect="1"/>
          </p:cNvPicPr>
          <p:nvPr>
            <p:custDataLst>
              <p:tags r:id="rId4"/>
            </p:custDataLst>
          </p:nvPr>
        </p:nvPicPr>
        <p:blipFill>
          <a:blip r:embed="rId9"/>
          <a:stretch>
            <a:fillRect/>
          </a:stretch>
        </p:blipFill>
        <p:spPr>
          <a:xfrm>
            <a:off x="1997870" y="5240338"/>
            <a:ext cx="8707437" cy="557212"/>
          </a:xfrm>
          <a:prstGeom prst="rect">
            <a:avLst/>
          </a:prstGeom>
        </p:spPr>
      </p:pic>
      <p:sp>
        <p:nvSpPr>
          <p:cNvPr id="8" name="Text Box 25"/>
          <p:cNvSpPr txBox="1">
            <a:spLocks noChangeArrowheads="1"/>
          </p:cNvSpPr>
          <p:nvPr/>
        </p:nvSpPr>
        <p:spPr bwMode="auto">
          <a:xfrm>
            <a:off x="4608853" y="214934"/>
            <a:ext cx="29064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000" b="1" dirty="0">
                <a:solidFill>
                  <a:srgbClr val="0000FF"/>
                </a:solidFill>
                <a:latin typeface="Times New Roman" panose="02020603050405020304" pitchFamily="18" charset="0"/>
                <a:cs typeface="Times New Roman" panose="02020603050405020304" pitchFamily="18" charset="0"/>
              </a:rPr>
              <a:t>Polarization dependence</a:t>
            </a:r>
          </a:p>
        </p:txBody>
      </p:sp>
    </p:spTree>
    <p:extLst>
      <p:ext uri="{BB962C8B-B14F-4D97-AF65-F5344CB8AC3E}">
        <p14:creationId xmlns:p14="http://schemas.microsoft.com/office/powerpoint/2010/main" val="32988575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3394" y="0"/>
            <a:ext cx="4908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5"/>
          <p:cNvSpPr txBox="1">
            <a:spLocks noChangeArrowheads="1"/>
          </p:cNvSpPr>
          <p:nvPr/>
        </p:nvSpPr>
        <p:spPr bwMode="auto">
          <a:xfrm>
            <a:off x="6706394" y="1524000"/>
            <a:ext cx="33147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latin typeface="Times New Roman" panose="02020603050405020304" pitchFamily="18" charset="0"/>
              </a:rPr>
              <a:t>Circular polarization:</a:t>
            </a:r>
          </a:p>
          <a:p>
            <a:pPr>
              <a:spcBef>
                <a:spcPct val="0"/>
              </a:spcBef>
              <a:buFontTx/>
              <a:buNone/>
            </a:pPr>
            <a:r>
              <a:rPr lang="en-US" altLang="en-US" sz="1800">
                <a:latin typeface="Times New Roman" panose="02020603050405020304" pitchFamily="18" charset="0"/>
              </a:rPr>
              <a:t>doughnut momentum distribution.</a:t>
            </a:r>
          </a:p>
          <a:p>
            <a:pPr>
              <a:spcBef>
                <a:spcPct val="0"/>
              </a:spcBef>
              <a:buFontTx/>
              <a:buNone/>
            </a:pPr>
            <a:r>
              <a:rPr lang="en-US" altLang="en-US" sz="1800">
                <a:latin typeface="Times New Roman" panose="02020603050405020304" pitchFamily="18" charset="0"/>
              </a:rPr>
              <a:t>The radius is the drift velocity</a:t>
            </a:r>
          </a:p>
        </p:txBody>
      </p:sp>
      <p:sp>
        <p:nvSpPr>
          <p:cNvPr id="21508" name="Text Box 6"/>
          <p:cNvSpPr txBox="1">
            <a:spLocks noChangeArrowheads="1"/>
          </p:cNvSpPr>
          <p:nvPr/>
        </p:nvSpPr>
        <p:spPr bwMode="auto">
          <a:xfrm>
            <a:off x="7147719" y="3846513"/>
            <a:ext cx="193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latin typeface="Times New Roman" panose="02020603050405020304" pitchFamily="18" charset="0"/>
              </a:rPr>
              <a:t>Linear polarization</a:t>
            </a:r>
          </a:p>
        </p:txBody>
      </p:sp>
      <p:sp>
        <p:nvSpPr>
          <p:cNvPr id="21509" name="Text Box 5"/>
          <p:cNvSpPr txBox="1">
            <a:spLocks noChangeArrowheads="1"/>
          </p:cNvSpPr>
          <p:nvPr/>
        </p:nvSpPr>
        <p:spPr bwMode="auto">
          <a:xfrm>
            <a:off x="6766719" y="417513"/>
            <a:ext cx="3721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a:latin typeface="Times New Roman" panose="02020603050405020304" pitchFamily="18" charset="0"/>
                <a:cs typeface="Times New Roman" panose="02020603050405020304" pitchFamily="18" charset="0"/>
              </a:rPr>
              <a:t>Momentum distribution of electrons</a:t>
            </a:r>
          </a:p>
          <a:p>
            <a:pPr>
              <a:spcBef>
                <a:spcPct val="0"/>
              </a:spcBef>
              <a:buFontTx/>
              <a:buNone/>
            </a:pPr>
            <a:r>
              <a:rPr lang="en-US" altLang="en-US" sz="1800" b="1">
                <a:latin typeface="Times New Roman" panose="02020603050405020304" pitchFamily="18" charset="0"/>
                <a:cs typeface="Times New Roman" panose="02020603050405020304" pitchFamily="18" charset="0"/>
              </a:rPr>
              <a:t>in circular and linear polarization</a:t>
            </a:r>
          </a:p>
        </p:txBody>
      </p:sp>
      <p:sp>
        <p:nvSpPr>
          <p:cNvPr id="21510" name="TextBox 1"/>
          <p:cNvSpPr txBox="1">
            <a:spLocks noChangeArrowheads="1"/>
          </p:cNvSpPr>
          <p:nvPr/>
        </p:nvSpPr>
        <p:spPr bwMode="auto">
          <a:xfrm>
            <a:off x="7330281" y="4995864"/>
            <a:ext cx="4192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latin typeface="Times New Roman" panose="02020603050405020304" pitchFamily="18" charset="0"/>
                <a:cs typeface="Times New Roman" panose="02020603050405020304" pitchFamily="18" charset="0"/>
              </a:rPr>
              <a:t>The electron remains close to the atom</a:t>
            </a:r>
          </a:p>
        </p:txBody>
      </p:sp>
    </p:spTree>
    <p:extLst>
      <p:ext uri="{BB962C8B-B14F-4D97-AF65-F5344CB8AC3E}">
        <p14:creationId xmlns:p14="http://schemas.microsoft.com/office/powerpoint/2010/main" val="42424670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4457121" y="173667"/>
            <a:ext cx="3277757" cy="400110"/>
          </a:xfrm>
          <a:prstGeom prst="rect">
            <a:avLst/>
          </a:prstGeom>
          <a:noFill/>
        </p:spPr>
        <p:txBody>
          <a:bodyPr wrap="square" rtlCol="0">
            <a:spAutoFit/>
          </a:bodyPr>
          <a:lstStyle/>
          <a:p>
            <a:r>
              <a:rPr lang="en-US" sz="2000" b="1" dirty="0" smtClean="0">
                <a:solidFill>
                  <a:srgbClr val="0000FF"/>
                </a:solidFill>
              </a:rPr>
              <a:t>Creation of free electrons</a:t>
            </a:r>
            <a:endParaRPr lang="en-US" sz="2000" b="1" dirty="0">
              <a:solidFill>
                <a:srgbClr val="0000FF"/>
              </a:solidFill>
            </a:endParaRPr>
          </a:p>
        </p:txBody>
      </p:sp>
      <p:sp>
        <p:nvSpPr>
          <p:cNvPr id="3" name="TextBox 2"/>
          <p:cNvSpPr txBox="1"/>
          <p:nvPr/>
        </p:nvSpPr>
        <p:spPr>
          <a:xfrm flipH="1">
            <a:off x="734550" y="807249"/>
            <a:ext cx="4067451" cy="369332"/>
          </a:xfrm>
          <a:prstGeom prst="rect">
            <a:avLst/>
          </a:prstGeom>
          <a:noFill/>
        </p:spPr>
        <p:txBody>
          <a:bodyPr wrap="square" rtlCol="0">
            <a:spAutoFit/>
          </a:bodyPr>
          <a:lstStyle/>
          <a:p>
            <a:r>
              <a:rPr lang="en-US" dirty="0" smtClean="0"/>
              <a:t>Above Threshold Ionization  ATI</a:t>
            </a:r>
            <a:endParaRPr lang="en-US" dirty="0"/>
          </a:p>
        </p:txBody>
      </p:sp>
      <p:sp>
        <p:nvSpPr>
          <p:cNvPr id="4" name="TextBox 3"/>
          <p:cNvSpPr txBox="1"/>
          <p:nvPr/>
        </p:nvSpPr>
        <p:spPr>
          <a:xfrm flipH="1">
            <a:off x="8026540" y="705563"/>
            <a:ext cx="2435879" cy="369332"/>
          </a:xfrm>
          <a:prstGeom prst="rect">
            <a:avLst/>
          </a:prstGeom>
          <a:noFill/>
        </p:spPr>
        <p:txBody>
          <a:bodyPr wrap="square" rtlCol="0">
            <a:spAutoFit/>
          </a:bodyPr>
          <a:lstStyle/>
          <a:p>
            <a:r>
              <a:rPr lang="en-US" dirty="0" smtClean="0"/>
              <a:t>Tunneling</a:t>
            </a:r>
            <a:endParaRPr lang="en-US" dirty="0"/>
          </a:p>
        </p:txBody>
      </p:sp>
      <p:cxnSp>
        <p:nvCxnSpPr>
          <p:cNvPr id="11" name="Straight Connector 10"/>
          <p:cNvCxnSpPr/>
          <p:nvPr/>
        </p:nvCxnSpPr>
        <p:spPr>
          <a:xfrm rot="16200000">
            <a:off x="1140376" y="2713773"/>
            <a:ext cx="2785241" cy="0"/>
          </a:xfrm>
          <a:prstGeom prst="line">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flipH="1">
            <a:off x="2179320" y="1292772"/>
            <a:ext cx="437760" cy="369332"/>
          </a:xfrm>
          <a:prstGeom prst="rect">
            <a:avLst/>
          </a:prstGeom>
          <a:noFill/>
        </p:spPr>
        <p:txBody>
          <a:bodyPr wrap="square" rtlCol="0">
            <a:spAutoFit/>
          </a:bodyPr>
          <a:lstStyle/>
          <a:p>
            <a:r>
              <a:rPr lang="en-US" dirty="0" smtClean="0"/>
              <a:t>E</a:t>
            </a:r>
          </a:p>
        </p:txBody>
      </p:sp>
      <p:sp>
        <p:nvSpPr>
          <p:cNvPr id="13" name="TextBox 12"/>
          <p:cNvSpPr txBox="1"/>
          <p:nvPr/>
        </p:nvSpPr>
        <p:spPr>
          <a:xfrm flipH="1">
            <a:off x="3703511" y="2543553"/>
            <a:ext cx="437760" cy="369332"/>
          </a:xfrm>
          <a:prstGeom prst="rect">
            <a:avLst/>
          </a:prstGeom>
          <a:noFill/>
        </p:spPr>
        <p:txBody>
          <a:bodyPr wrap="square" rtlCol="0">
            <a:spAutoFit/>
          </a:bodyPr>
          <a:lstStyle/>
          <a:p>
            <a:r>
              <a:rPr lang="en-US" dirty="0" smtClean="0"/>
              <a:t>r</a:t>
            </a:r>
          </a:p>
        </p:txBody>
      </p:sp>
      <p:cxnSp>
        <p:nvCxnSpPr>
          <p:cNvPr id="19" name="Straight Connector 18"/>
          <p:cNvCxnSpPr/>
          <p:nvPr/>
        </p:nvCxnSpPr>
        <p:spPr>
          <a:xfrm>
            <a:off x="1597571" y="3994995"/>
            <a:ext cx="11351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180894" y="3429000"/>
            <a:ext cx="0" cy="579936"/>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180894" y="2866702"/>
            <a:ext cx="0" cy="579936"/>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186150" y="2325419"/>
            <a:ext cx="0" cy="579936"/>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92098" y="3446638"/>
            <a:ext cx="588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692098" y="2905355"/>
            <a:ext cx="588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692098" y="2344820"/>
            <a:ext cx="16761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276631" y="2342422"/>
            <a:ext cx="0" cy="218951"/>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175638" y="1747354"/>
            <a:ext cx="0" cy="579936"/>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2060036" y="3899331"/>
            <a:ext cx="178676" cy="1366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86300" y="3378322"/>
            <a:ext cx="178676" cy="1366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096812" y="2824860"/>
            <a:ext cx="178676" cy="1366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093088" y="2281635"/>
            <a:ext cx="178676" cy="1366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1639608" y="2550033"/>
            <a:ext cx="895636" cy="1447745"/>
          </a:xfrm>
          <a:custGeom>
            <a:avLst/>
            <a:gdLst>
              <a:gd name="connsiteX0" fmla="*/ 0 w 625033"/>
              <a:gd name="connsiteY0" fmla="*/ 0 h 963592"/>
              <a:gd name="connsiteX1" fmla="*/ 75236 w 625033"/>
              <a:gd name="connsiteY1" fmla="*/ 14468 h 963592"/>
              <a:gd name="connsiteX2" fmla="*/ 240175 w 625033"/>
              <a:gd name="connsiteY2" fmla="*/ 20256 h 963592"/>
              <a:gd name="connsiteX3" fmla="*/ 384859 w 625033"/>
              <a:gd name="connsiteY3" fmla="*/ 72342 h 963592"/>
              <a:gd name="connsiteX4" fmla="*/ 460094 w 625033"/>
              <a:gd name="connsiteY4" fmla="*/ 176514 h 963592"/>
              <a:gd name="connsiteX5" fmla="*/ 564266 w 625033"/>
              <a:gd name="connsiteY5" fmla="*/ 761036 h 963592"/>
              <a:gd name="connsiteX6" fmla="*/ 587416 w 625033"/>
              <a:gd name="connsiteY6" fmla="*/ 905719 h 963592"/>
              <a:gd name="connsiteX7" fmla="*/ 593203 w 625033"/>
              <a:gd name="connsiteY7" fmla="*/ 934656 h 963592"/>
              <a:gd name="connsiteX8" fmla="*/ 625033 w 625033"/>
              <a:gd name="connsiteY8" fmla="*/ 963592 h 963592"/>
              <a:gd name="connsiteX9" fmla="*/ 625033 w 625033"/>
              <a:gd name="connsiteY9" fmla="*/ 963592 h 963592"/>
              <a:gd name="connsiteX10" fmla="*/ 625033 w 625033"/>
              <a:gd name="connsiteY10" fmla="*/ 963592 h 96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033" h="963592">
                <a:moveTo>
                  <a:pt x="0" y="0"/>
                </a:moveTo>
                <a:cubicBezTo>
                  <a:pt x="17603" y="5546"/>
                  <a:pt x="35207" y="11092"/>
                  <a:pt x="75236" y="14468"/>
                </a:cubicBezTo>
                <a:cubicBezTo>
                  <a:pt x="115265" y="17844"/>
                  <a:pt x="188571" y="10610"/>
                  <a:pt x="240175" y="20256"/>
                </a:cubicBezTo>
                <a:cubicBezTo>
                  <a:pt x="291779" y="29902"/>
                  <a:pt x="348206" y="46299"/>
                  <a:pt x="384859" y="72342"/>
                </a:cubicBezTo>
                <a:cubicBezTo>
                  <a:pt x="421512" y="98385"/>
                  <a:pt x="430193" y="61732"/>
                  <a:pt x="460094" y="176514"/>
                </a:cubicBezTo>
                <a:cubicBezTo>
                  <a:pt x="489995" y="291296"/>
                  <a:pt x="543046" y="639502"/>
                  <a:pt x="564266" y="761036"/>
                </a:cubicBezTo>
                <a:cubicBezTo>
                  <a:pt x="585486" y="882570"/>
                  <a:pt x="582593" y="876782"/>
                  <a:pt x="587416" y="905719"/>
                </a:cubicBezTo>
                <a:cubicBezTo>
                  <a:pt x="592239" y="934656"/>
                  <a:pt x="586934" y="925011"/>
                  <a:pt x="593203" y="934656"/>
                </a:cubicBezTo>
                <a:cubicBezTo>
                  <a:pt x="599472" y="944301"/>
                  <a:pt x="625033" y="963592"/>
                  <a:pt x="625033" y="963592"/>
                </a:cubicBezTo>
                <a:lnTo>
                  <a:pt x="625033" y="963592"/>
                </a:lnTo>
                <a:lnTo>
                  <a:pt x="625033" y="963592"/>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flipH="1">
            <a:off x="2538014" y="2548586"/>
            <a:ext cx="895636" cy="1447745"/>
          </a:xfrm>
          <a:custGeom>
            <a:avLst/>
            <a:gdLst>
              <a:gd name="connsiteX0" fmla="*/ 0 w 625033"/>
              <a:gd name="connsiteY0" fmla="*/ 0 h 963592"/>
              <a:gd name="connsiteX1" fmla="*/ 75236 w 625033"/>
              <a:gd name="connsiteY1" fmla="*/ 14468 h 963592"/>
              <a:gd name="connsiteX2" fmla="*/ 240175 w 625033"/>
              <a:gd name="connsiteY2" fmla="*/ 20256 h 963592"/>
              <a:gd name="connsiteX3" fmla="*/ 384859 w 625033"/>
              <a:gd name="connsiteY3" fmla="*/ 72342 h 963592"/>
              <a:gd name="connsiteX4" fmla="*/ 460094 w 625033"/>
              <a:gd name="connsiteY4" fmla="*/ 176514 h 963592"/>
              <a:gd name="connsiteX5" fmla="*/ 564266 w 625033"/>
              <a:gd name="connsiteY5" fmla="*/ 761036 h 963592"/>
              <a:gd name="connsiteX6" fmla="*/ 587416 w 625033"/>
              <a:gd name="connsiteY6" fmla="*/ 905719 h 963592"/>
              <a:gd name="connsiteX7" fmla="*/ 593203 w 625033"/>
              <a:gd name="connsiteY7" fmla="*/ 934656 h 963592"/>
              <a:gd name="connsiteX8" fmla="*/ 625033 w 625033"/>
              <a:gd name="connsiteY8" fmla="*/ 963592 h 963592"/>
              <a:gd name="connsiteX9" fmla="*/ 625033 w 625033"/>
              <a:gd name="connsiteY9" fmla="*/ 963592 h 963592"/>
              <a:gd name="connsiteX10" fmla="*/ 625033 w 625033"/>
              <a:gd name="connsiteY10" fmla="*/ 963592 h 96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033" h="963592">
                <a:moveTo>
                  <a:pt x="0" y="0"/>
                </a:moveTo>
                <a:cubicBezTo>
                  <a:pt x="17603" y="5546"/>
                  <a:pt x="35207" y="11092"/>
                  <a:pt x="75236" y="14468"/>
                </a:cubicBezTo>
                <a:cubicBezTo>
                  <a:pt x="115265" y="17844"/>
                  <a:pt x="188571" y="10610"/>
                  <a:pt x="240175" y="20256"/>
                </a:cubicBezTo>
                <a:cubicBezTo>
                  <a:pt x="291779" y="29902"/>
                  <a:pt x="348206" y="46299"/>
                  <a:pt x="384859" y="72342"/>
                </a:cubicBezTo>
                <a:cubicBezTo>
                  <a:pt x="421512" y="98385"/>
                  <a:pt x="430193" y="61732"/>
                  <a:pt x="460094" y="176514"/>
                </a:cubicBezTo>
                <a:cubicBezTo>
                  <a:pt x="489995" y="291296"/>
                  <a:pt x="543046" y="639502"/>
                  <a:pt x="564266" y="761036"/>
                </a:cubicBezTo>
                <a:cubicBezTo>
                  <a:pt x="585486" y="882570"/>
                  <a:pt x="582593" y="876782"/>
                  <a:pt x="587416" y="905719"/>
                </a:cubicBezTo>
                <a:cubicBezTo>
                  <a:pt x="592239" y="934656"/>
                  <a:pt x="586934" y="925011"/>
                  <a:pt x="593203" y="934656"/>
                </a:cubicBezTo>
                <a:cubicBezTo>
                  <a:pt x="599472" y="944301"/>
                  <a:pt x="625033" y="963592"/>
                  <a:pt x="625033" y="963592"/>
                </a:cubicBezTo>
                <a:lnTo>
                  <a:pt x="625033" y="963592"/>
                </a:lnTo>
                <a:lnTo>
                  <a:pt x="625033" y="963592"/>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rot="16200000">
            <a:off x="7524231" y="2866171"/>
            <a:ext cx="2595508" cy="0"/>
          </a:xfrm>
          <a:prstGeom prst="line">
            <a:avLst/>
          </a:prstGeom>
          <a:ln>
            <a:tailEnd type="stealth" w="lg" len="lg"/>
          </a:ln>
        </p:spPr>
        <p:style>
          <a:lnRef idx="1">
            <a:schemeClr val="accent1"/>
          </a:lnRef>
          <a:fillRef idx="0">
            <a:schemeClr val="accent1"/>
          </a:fillRef>
          <a:effectRef idx="0">
            <a:schemeClr val="accent1"/>
          </a:effectRef>
          <a:fontRef idx="minor">
            <a:schemeClr val="tx1"/>
          </a:fontRef>
        </p:style>
      </p:cxnSp>
      <p:sp>
        <p:nvSpPr>
          <p:cNvPr id="38" name="Freeform 37"/>
          <p:cNvSpPr/>
          <p:nvPr/>
        </p:nvSpPr>
        <p:spPr>
          <a:xfrm>
            <a:off x="8362507" y="1818167"/>
            <a:ext cx="340242" cy="898452"/>
          </a:xfrm>
          <a:custGeom>
            <a:avLst/>
            <a:gdLst>
              <a:gd name="connsiteX0" fmla="*/ 0 w 340242"/>
              <a:gd name="connsiteY0" fmla="*/ 0 h 898452"/>
              <a:gd name="connsiteX1" fmla="*/ 31898 w 340242"/>
              <a:gd name="connsiteY1" fmla="*/ 58480 h 898452"/>
              <a:gd name="connsiteX2" fmla="*/ 122274 w 340242"/>
              <a:gd name="connsiteY2" fmla="*/ 223284 h 898452"/>
              <a:gd name="connsiteX3" fmla="*/ 217967 w 340242"/>
              <a:gd name="connsiteY3" fmla="*/ 435935 h 898452"/>
              <a:gd name="connsiteX4" fmla="*/ 292395 w 340242"/>
              <a:gd name="connsiteY4" fmla="*/ 664535 h 898452"/>
              <a:gd name="connsiteX5" fmla="*/ 329609 w 340242"/>
              <a:gd name="connsiteY5" fmla="*/ 829340 h 898452"/>
              <a:gd name="connsiteX6" fmla="*/ 340242 w 340242"/>
              <a:gd name="connsiteY6" fmla="*/ 898452 h 89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242" h="898452">
                <a:moveTo>
                  <a:pt x="0" y="0"/>
                </a:moveTo>
                <a:cubicBezTo>
                  <a:pt x="5759" y="10633"/>
                  <a:pt x="31898" y="58480"/>
                  <a:pt x="31898" y="58480"/>
                </a:cubicBezTo>
                <a:cubicBezTo>
                  <a:pt x="52277" y="95694"/>
                  <a:pt x="91263" y="160375"/>
                  <a:pt x="122274" y="223284"/>
                </a:cubicBezTo>
                <a:cubicBezTo>
                  <a:pt x="153286" y="286193"/>
                  <a:pt x="189613" y="362393"/>
                  <a:pt x="217967" y="435935"/>
                </a:cubicBezTo>
                <a:cubicBezTo>
                  <a:pt x="246321" y="509477"/>
                  <a:pt x="273788" y="598968"/>
                  <a:pt x="292395" y="664535"/>
                </a:cubicBezTo>
                <a:cubicBezTo>
                  <a:pt x="311002" y="730102"/>
                  <a:pt x="321635" y="790354"/>
                  <a:pt x="329609" y="829340"/>
                </a:cubicBezTo>
                <a:cubicBezTo>
                  <a:pt x="337583" y="868326"/>
                  <a:pt x="338912" y="883389"/>
                  <a:pt x="340242" y="898452"/>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7917120" y="2556045"/>
            <a:ext cx="1673449" cy="1449192"/>
            <a:chOff x="7917120" y="2556045"/>
            <a:chExt cx="1673449" cy="1449192"/>
          </a:xfrm>
        </p:grpSpPr>
        <p:grpSp>
          <p:nvGrpSpPr>
            <p:cNvPr id="40" name="Group 39"/>
            <p:cNvGrpSpPr/>
            <p:nvPr/>
          </p:nvGrpSpPr>
          <p:grpSpPr>
            <a:xfrm>
              <a:off x="8416249" y="2556045"/>
              <a:ext cx="812387" cy="1449192"/>
              <a:chOff x="8416249" y="2556045"/>
              <a:chExt cx="812387" cy="1449192"/>
            </a:xfrm>
          </p:grpSpPr>
          <p:sp>
            <p:nvSpPr>
              <p:cNvPr id="49" name="Freeform 48"/>
              <p:cNvSpPr/>
              <p:nvPr/>
            </p:nvSpPr>
            <p:spPr>
              <a:xfrm>
                <a:off x="8416249" y="2557492"/>
                <a:ext cx="408220" cy="1447745"/>
              </a:xfrm>
              <a:custGeom>
                <a:avLst/>
                <a:gdLst>
                  <a:gd name="connsiteX0" fmla="*/ 0 w 625033"/>
                  <a:gd name="connsiteY0" fmla="*/ 0 h 963592"/>
                  <a:gd name="connsiteX1" fmla="*/ 75236 w 625033"/>
                  <a:gd name="connsiteY1" fmla="*/ 14468 h 963592"/>
                  <a:gd name="connsiteX2" fmla="*/ 240175 w 625033"/>
                  <a:gd name="connsiteY2" fmla="*/ 20256 h 963592"/>
                  <a:gd name="connsiteX3" fmla="*/ 384859 w 625033"/>
                  <a:gd name="connsiteY3" fmla="*/ 72342 h 963592"/>
                  <a:gd name="connsiteX4" fmla="*/ 460094 w 625033"/>
                  <a:gd name="connsiteY4" fmla="*/ 176514 h 963592"/>
                  <a:gd name="connsiteX5" fmla="*/ 564266 w 625033"/>
                  <a:gd name="connsiteY5" fmla="*/ 761036 h 963592"/>
                  <a:gd name="connsiteX6" fmla="*/ 587416 w 625033"/>
                  <a:gd name="connsiteY6" fmla="*/ 905719 h 963592"/>
                  <a:gd name="connsiteX7" fmla="*/ 593203 w 625033"/>
                  <a:gd name="connsiteY7" fmla="*/ 934656 h 963592"/>
                  <a:gd name="connsiteX8" fmla="*/ 625033 w 625033"/>
                  <a:gd name="connsiteY8" fmla="*/ 963592 h 963592"/>
                  <a:gd name="connsiteX9" fmla="*/ 625033 w 625033"/>
                  <a:gd name="connsiteY9" fmla="*/ 963592 h 963592"/>
                  <a:gd name="connsiteX10" fmla="*/ 625033 w 625033"/>
                  <a:gd name="connsiteY10" fmla="*/ 963592 h 96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033" h="963592">
                    <a:moveTo>
                      <a:pt x="0" y="0"/>
                    </a:moveTo>
                    <a:cubicBezTo>
                      <a:pt x="17603" y="5546"/>
                      <a:pt x="35207" y="11092"/>
                      <a:pt x="75236" y="14468"/>
                    </a:cubicBezTo>
                    <a:cubicBezTo>
                      <a:pt x="115265" y="17844"/>
                      <a:pt x="188571" y="10610"/>
                      <a:pt x="240175" y="20256"/>
                    </a:cubicBezTo>
                    <a:cubicBezTo>
                      <a:pt x="291779" y="29902"/>
                      <a:pt x="348206" y="46299"/>
                      <a:pt x="384859" y="72342"/>
                    </a:cubicBezTo>
                    <a:cubicBezTo>
                      <a:pt x="421512" y="98385"/>
                      <a:pt x="430193" y="61732"/>
                      <a:pt x="460094" y="176514"/>
                    </a:cubicBezTo>
                    <a:cubicBezTo>
                      <a:pt x="489995" y="291296"/>
                      <a:pt x="543046" y="639502"/>
                      <a:pt x="564266" y="761036"/>
                    </a:cubicBezTo>
                    <a:cubicBezTo>
                      <a:pt x="585486" y="882570"/>
                      <a:pt x="582593" y="876782"/>
                      <a:pt x="587416" y="905719"/>
                    </a:cubicBezTo>
                    <a:cubicBezTo>
                      <a:pt x="592239" y="934656"/>
                      <a:pt x="586934" y="925011"/>
                      <a:pt x="593203" y="934656"/>
                    </a:cubicBezTo>
                    <a:cubicBezTo>
                      <a:pt x="599472" y="944301"/>
                      <a:pt x="625033" y="963592"/>
                      <a:pt x="625033" y="963592"/>
                    </a:cubicBezTo>
                    <a:lnTo>
                      <a:pt x="625033" y="963592"/>
                    </a:lnTo>
                    <a:lnTo>
                      <a:pt x="625033" y="963592"/>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flipH="1">
                <a:off x="8820416" y="2556045"/>
                <a:ext cx="408220" cy="1447745"/>
              </a:xfrm>
              <a:custGeom>
                <a:avLst/>
                <a:gdLst>
                  <a:gd name="connsiteX0" fmla="*/ 0 w 625033"/>
                  <a:gd name="connsiteY0" fmla="*/ 0 h 963592"/>
                  <a:gd name="connsiteX1" fmla="*/ 75236 w 625033"/>
                  <a:gd name="connsiteY1" fmla="*/ 14468 h 963592"/>
                  <a:gd name="connsiteX2" fmla="*/ 240175 w 625033"/>
                  <a:gd name="connsiteY2" fmla="*/ 20256 h 963592"/>
                  <a:gd name="connsiteX3" fmla="*/ 384859 w 625033"/>
                  <a:gd name="connsiteY3" fmla="*/ 72342 h 963592"/>
                  <a:gd name="connsiteX4" fmla="*/ 460094 w 625033"/>
                  <a:gd name="connsiteY4" fmla="*/ 176514 h 963592"/>
                  <a:gd name="connsiteX5" fmla="*/ 564266 w 625033"/>
                  <a:gd name="connsiteY5" fmla="*/ 761036 h 963592"/>
                  <a:gd name="connsiteX6" fmla="*/ 587416 w 625033"/>
                  <a:gd name="connsiteY6" fmla="*/ 905719 h 963592"/>
                  <a:gd name="connsiteX7" fmla="*/ 593203 w 625033"/>
                  <a:gd name="connsiteY7" fmla="*/ 934656 h 963592"/>
                  <a:gd name="connsiteX8" fmla="*/ 625033 w 625033"/>
                  <a:gd name="connsiteY8" fmla="*/ 963592 h 963592"/>
                  <a:gd name="connsiteX9" fmla="*/ 625033 w 625033"/>
                  <a:gd name="connsiteY9" fmla="*/ 963592 h 963592"/>
                  <a:gd name="connsiteX10" fmla="*/ 625033 w 625033"/>
                  <a:gd name="connsiteY10" fmla="*/ 963592 h 96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033" h="963592">
                    <a:moveTo>
                      <a:pt x="0" y="0"/>
                    </a:moveTo>
                    <a:cubicBezTo>
                      <a:pt x="17603" y="5546"/>
                      <a:pt x="35207" y="11092"/>
                      <a:pt x="75236" y="14468"/>
                    </a:cubicBezTo>
                    <a:cubicBezTo>
                      <a:pt x="115265" y="17844"/>
                      <a:pt x="188571" y="10610"/>
                      <a:pt x="240175" y="20256"/>
                    </a:cubicBezTo>
                    <a:cubicBezTo>
                      <a:pt x="291779" y="29902"/>
                      <a:pt x="348206" y="46299"/>
                      <a:pt x="384859" y="72342"/>
                    </a:cubicBezTo>
                    <a:cubicBezTo>
                      <a:pt x="421512" y="98385"/>
                      <a:pt x="430193" y="61732"/>
                      <a:pt x="460094" y="176514"/>
                    </a:cubicBezTo>
                    <a:cubicBezTo>
                      <a:pt x="489995" y="291296"/>
                      <a:pt x="543046" y="639502"/>
                      <a:pt x="564266" y="761036"/>
                    </a:cubicBezTo>
                    <a:cubicBezTo>
                      <a:pt x="585486" y="882570"/>
                      <a:pt x="582593" y="876782"/>
                      <a:pt x="587416" y="905719"/>
                    </a:cubicBezTo>
                    <a:cubicBezTo>
                      <a:pt x="592239" y="934656"/>
                      <a:pt x="586934" y="925011"/>
                      <a:pt x="593203" y="934656"/>
                    </a:cubicBezTo>
                    <a:cubicBezTo>
                      <a:pt x="599472" y="944301"/>
                      <a:pt x="625033" y="963592"/>
                      <a:pt x="625033" y="963592"/>
                    </a:cubicBezTo>
                    <a:lnTo>
                      <a:pt x="625033" y="963592"/>
                    </a:lnTo>
                    <a:lnTo>
                      <a:pt x="625033" y="963592"/>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1" name="Straight Connector 40"/>
            <p:cNvCxnSpPr/>
            <p:nvPr/>
          </p:nvCxnSpPr>
          <p:spPr>
            <a:xfrm>
              <a:off x="7917120" y="2577309"/>
              <a:ext cx="57415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9202479" y="2575540"/>
              <a:ext cx="38809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Arc 50"/>
          <p:cNvSpPr/>
          <p:nvPr/>
        </p:nvSpPr>
        <p:spPr>
          <a:xfrm flipV="1">
            <a:off x="9041854" y="2152482"/>
            <a:ext cx="473087" cy="1105556"/>
          </a:xfrm>
          <a:prstGeom prst="arc">
            <a:avLst>
              <a:gd name="adj1" fmla="val 17293065"/>
              <a:gd name="adj2" fmla="val 0"/>
            </a:avLst>
          </a:prstGeom>
          <a:ln w="127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Arc 51"/>
          <p:cNvSpPr/>
          <p:nvPr/>
        </p:nvSpPr>
        <p:spPr>
          <a:xfrm flipH="1">
            <a:off x="8159367" y="1927363"/>
            <a:ext cx="699856" cy="1105556"/>
          </a:xfrm>
          <a:prstGeom prst="arc">
            <a:avLst>
              <a:gd name="adj1" fmla="val 17293065"/>
              <a:gd name="adj2" fmla="val 0"/>
            </a:avLst>
          </a:prstGeom>
          <a:ln w="127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7875087" y="2569435"/>
            <a:ext cx="797043" cy="105307"/>
          </a:xfrm>
          <a:custGeom>
            <a:avLst/>
            <a:gdLst>
              <a:gd name="connsiteX0" fmla="*/ 0 w 797043"/>
              <a:gd name="connsiteY0" fmla="*/ 7511 h 105307"/>
              <a:gd name="connsiteX1" fmla="*/ 542772 w 797043"/>
              <a:gd name="connsiteY1" fmla="*/ 9956 h 105307"/>
              <a:gd name="connsiteX2" fmla="*/ 613674 w 797043"/>
              <a:gd name="connsiteY2" fmla="*/ 176 h 105307"/>
              <a:gd name="connsiteX3" fmla="*/ 684577 w 797043"/>
              <a:gd name="connsiteY3" fmla="*/ 19735 h 105307"/>
              <a:gd name="connsiteX4" fmla="*/ 726141 w 797043"/>
              <a:gd name="connsiteY4" fmla="*/ 41740 h 105307"/>
              <a:gd name="connsiteX5" fmla="*/ 784819 w 797043"/>
              <a:gd name="connsiteY5" fmla="*/ 85748 h 105307"/>
              <a:gd name="connsiteX6" fmla="*/ 797043 w 797043"/>
              <a:gd name="connsiteY6" fmla="*/ 105307 h 105307"/>
              <a:gd name="connsiteX7" fmla="*/ 797043 w 797043"/>
              <a:gd name="connsiteY7" fmla="*/ 105307 h 105307"/>
              <a:gd name="connsiteX8" fmla="*/ 794599 w 797043"/>
              <a:gd name="connsiteY8" fmla="*/ 105307 h 1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043" h="105307">
                <a:moveTo>
                  <a:pt x="0" y="7511"/>
                </a:moveTo>
                <a:lnTo>
                  <a:pt x="542772" y="9956"/>
                </a:lnTo>
                <a:cubicBezTo>
                  <a:pt x="645051" y="8733"/>
                  <a:pt x="590040" y="-1454"/>
                  <a:pt x="613674" y="176"/>
                </a:cubicBezTo>
                <a:cubicBezTo>
                  <a:pt x="637308" y="1806"/>
                  <a:pt x="665833" y="12808"/>
                  <a:pt x="684577" y="19735"/>
                </a:cubicBezTo>
                <a:cubicBezTo>
                  <a:pt x="703321" y="26662"/>
                  <a:pt x="709434" y="30738"/>
                  <a:pt x="726141" y="41740"/>
                </a:cubicBezTo>
                <a:cubicBezTo>
                  <a:pt x="742848" y="52742"/>
                  <a:pt x="773002" y="75154"/>
                  <a:pt x="784819" y="85748"/>
                </a:cubicBezTo>
                <a:cubicBezTo>
                  <a:pt x="796636" y="96343"/>
                  <a:pt x="797043" y="105307"/>
                  <a:pt x="797043" y="105307"/>
                </a:cubicBezTo>
                <a:lnTo>
                  <a:pt x="797043" y="105307"/>
                </a:lnTo>
                <a:lnTo>
                  <a:pt x="794599" y="105307"/>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8926127" y="2569329"/>
            <a:ext cx="677518" cy="398803"/>
          </a:xfrm>
          <a:custGeom>
            <a:avLst/>
            <a:gdLst>
              <a:gd name="connsiteX0" fmla="*/ 677518 w 677518"/>
              <a:gd name="connsiteY0" fmla="*/ 7616 h 398803"/>
              <a:gd name="connsiteX1" fmla="*/ 296111 w 677518"/>
              <a:gd name="connsiteY1" fmla="*/ 2726 h 398803"/>
              <a:gd name="connsiteX2" fmla="*/ 188534 w 677518"/>
              <a:gd name="connsiteY2" fmla="*/ 2726 h 398803"/>
              <a:gd name="connsiteX3" fmla="*/ 107852 w 677518"/>
              <a:gd name="connsiteY3" fmla="*/ 36955 h 398803"/>
              <a:gd name="connsiteX4" fmla="*/ 54064 w 677518"/>
              <a:gd name="connsiteY4" fmla="*/ 83409 h 398803"/>
              <a:gd name="connsiteX5" fmla="*/ 22280 w 677518"/>
              <a:gd name="connsiteY5" fmla="*/ 137197 h 398803"/>
              <a:gd name="connsiteX6" fmla="*/ 12500 w 677518"/>
              <a:gd name="connsiteY6" fmla="*/ 242329 h 398803"/>
              <a:gd name="connsiteX7" fmla="*/ 275 w 677518"/>
              <a:gd name="connsiteY7" fmla="*/ 354795 h 398803"/>
              <a:gd name="connsiteX8" fmla="*/ 5165 w 677518"/>
              <a:gd name="connsiteY8" fmla="*/ 398803 h 39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518" h="398803">
                <a:moveTo>
                  <a:pt x="677518" y="7616"/>
                </a:moveTo>
                <a:lnTo>
                  <a:pt x="296111" y="2726"/>
                </a:lnTo>
                <a:cubicBezTo>
                  <a:pt x="214614" y="1911"/>
                  <a:pt x="219910" y="-2979"/>
                  <a:pt x="188534" y="2726"/>
                </a:cubicBezTo>
                <a:cubicBezTo>
                  <a:pt x="157157" y="8431"/>
                  <a:pt x="130264" y="23508"/>
                  <a:pt x="107852" y="36955"/>
                </a:cubicBezTo>
                <a:cubicBezTo>
                  <a:pt x="85440" y="50402"/>
                  <a:pt x="68326" y="66702"/>
                  <a:pt x="54064" y="83409"/>
                </a:cubicBezTo>
                <a:cubicBezTo>
                  <a:pt x="39802" y="100116"/>
                  <a:pt x="29207" y="110710"/>
                  <a:pt x="22280" y="137197"/>
                </a:cubicBezTo>
                <a:cubicBezTo>
                  <a:pt x="15353" y="163684"/>
                  <a:pt x="16168" y="206063"/>
                  <a:pt x="12500" y="242329"/>
                </a:cubicBezTo>
                <a:cubicBezTo>
                  <a:pt x="8832" y="278595"/>
                  <a:pt x="1497" y="328716"/>
                  <a:pt x="275" y="354795"/>
                </a:cubicBezTo>
                <a:cubicBezTo>
                  <a:pt x="-947" y="380874"/>
                  <a:pt x="2109" y="389838"/>
                  <a:pt x="5165" y="398803"/>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a:off x="8075428" y="2557492"/>
            <a:ext cx="1658679" cy="0"/>
          </a:xfrm>
          <a:prstGeom prst="line">
            <a:avLst/>
          </a:prstGeom>
          <a:ln>
            <a:tailEnd type="stealth" w="lg" len="lg"/>
          </a:ln>
        </p:spPr>
        <p:style>
          <a:lnRef idx="1">
            <a:schemeClr val="accent1"/>
          </a:lnRef>
          <a:fillRef idx="0">
            <a:schemeClr val="accent1"/>
          </a:fillRef>
          <a:effectRef idx="0">
            <a:schemeClr val="accent1"/>
          </a:effectRef>
          <a:fontRef idx="minor">
            <a:schemeClr val="tx1"/>
          </a:fontRef>
        </p:style>
      </p:cxnSp>
      <p:sp>
        <p:nvSpPr>
          <p:cNvPr id="56" name="Freeform 55"/>
          <p:cNvSpPr/>
          <p:nvPr/>
        </p:nvSpPr>
        <p:spPr>
          <a:xfrm>
            <a:off x="8911363" y="2871579"/>
            <a:ext cx="606055" cy="817919"/>
          </a:xfrm>
          <a:custGeom>
            <a:avLst/>
            <a:gdLst>
              <a:gd name="connsiteX0" fmla="*/ 0 w 606055"/>
              <a:gd name="connsiteY0" fmla="*/ 100221 h 817919"/>
              <a:gd name="connsiteX1" fmla="*/ 47846 w 606055"/>
              <a:gd name="connsiteY1" fmla="*/ 4528 h 817919"/>
              <a:gd name="connsiteX2" fmla="*/ 79744 w 606055"/>
              <a:gd name="connsiteY2" fmla="*/ 25793 h 817919"/>
              <a:gd name="connsiteX3" fmla="*/ 175437 w 606055"/>
              <a:gd name="connsiteY3" fmla="*/ 116170 h 817919"/>
              <a:gd name="connsiteX4" fmla="*/ 606055 w 606055"/>
              <a:gd name="connsiteY4" fmla="*/ 817919 h 817919"/>
              <a:gd name="connsiteX5" fmla="*/ 606055 w 606055"/>
              <a:gd name="connsiteY5" fmla="*/ 817919 h 81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055" h="817919">
                <a:moveTo>
                  <a:pt x="0" y="100221"/>
                </a:moveTo>
                <a:cubicBezTo>
                  <a:pt x="17277" y="58577"/>
                  <a:pt x="34555" y="16933"/>
                  <a:pt x="47846" y="4528"/>
                </a:cubicBezTo>
                <a:cubicBezTo>
                  <a:pt x="61137" y="-7877"/>
                  <a:pt x="58479" y="7186"/>
                  <a:pt x="79744" y="25793"/>
                </a:cubicBezTo>
                <a:cubicBezTo>
                  <a:pt x="101009" y="44400"/>
                  <a:pt x="87719" y="-15851"/>
                  <a:pt x="175437" y="116170"/>
                </a:cubicBezTo>
                <a:cubicBezTo>
                  <a:pt x="263156" y="248191"/>
                  <a:pt x="606055" y="817919"/>
                  <a:pt x="606055" y="817919"/>
                </a:cubicBezTo>
                <a:lnTo>
                  <a:pt x="606055" y="817919"/>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8747451" y="3391865"/>
            <a:ext cx="178676" cy="1366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9381856" y="3360683"/>
            <a:ext cx="178676" cy="1366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1366345" y="2561373"/>
            <a:ext cx="2785241" cy="0"/>
          </a:xfrm>
          <a:prstGeom prst="line">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35294" y="4442272"/>
            <a:ext cx="4796711" cy="1200329"/>
          </a:xfrm>
          <a:prstGeom prst="rect">
            <a:avLst/>
          </a:prstGeom>
          <a:noFill/>
        </p:spPr>
        <p:txBody>
          <a:bodyPr wrap="square" rtlCol="0">
            <a:spAutoFit/>
          </a:bodyPr>
          <a:lstStyle/>
          <a:p>
            <a:r>
              <a:rPr lang="en-US" dirty="0"/>
              <a:t>Does he bound electron absorbs preponderantly the minimum of photons necessary for the atom to be ionized or </a:t>
            </a:r>
            <a:r>
              <a:rPr lang="en-US" dirty="0" smtClean="0"/>
              <a:t>are there </a:t>
            </a:r>
            <a:r>
              <a:rPr lang="en-US" dirty="0"/>
              <a:t>additional absorption of pho­tons in the </a:t>
            </a:r>
            <a:r>
              <a:rPr lang="en-US" dirty="0" smtClean="0"/>
              <a:t>continuum? </a:t>
            </a:r>
            <a:endParaRPr lang="en-US" dirty="0"/>
          </a:p>
        </p:txBody>
      </p:sp>
      <p:sp>
        <p:nvSpPr>
          <p:cNvPr id="8" name="TextBox 7"/>
          <p:cNvSpPr txBox="1"/>
          <p:nvPr/>
        </p:nvSpPr>
        <p:spPr>
          <a:xfrm flipH="1">
            <a:off x="3407123" y="2207977"/>
            <a:ext cx="303201" cy="369332"/>
          </a:xfrm>
          <a:prstGeom prst="rect">
            <a:avLst/>
          </a:prstGeom>
          <a:noFill/>
        </p:spPr>
        <p:txBody>
          <a:bodyPr wrap="square" rtlCol="0">
            <a:spAutoFit/>
          </a:bodyPr>
          <a:lstStyle/>
          <a:p>
            <a:r>
              <a:rPr lang="en-US" b="1" dirty="0" smtClean="0"/>
              <a:t>?</a:t>
            </a:r>
            <a:endParaRPr lang="en-US" b="1" dirty="0"/>
          </a:p>
        </p:txBody>
      </p:sp>
      <p:sp>
        <p:nvSpPr>
          <p:cNvPr id="60" name="TextBox 59"/>
          <p:cNvSpPr txBox="1"/>
          <p:nvPr/>
        </p:nvSpPr>
        <p:spPr>
          <a:xfrm flipH="1">
            <a:off x="1778741" y="1815188"/>
            <a:ext cx="303201" cy="369332"/>
          </a:xfrm>
          <a:prstGeom prst="rect">
            <a:avLst/>
          </a:prstGeom>
          <a:noFill/>
        </p:spPr>
        <p:txBody>
          <a:bodyPr wrap="square" rtlCol="0">
            <a:spAutoFit/>
          </a:bodyPr>
          <a:lstStyle/>
          <a:p>
            <a:r>
              <a:rPr lang="en-US" b="1" dirty="0" smtClean="0"/>
              <a:t>?</a:t>
            </a:r>
            <a:endParaRPr lang="en-US" b="1" dirty="0"/>
          </a:p>
        </p:txBody>
      </p:sp>
    </p:spTree>
    <p:extLst>
      <p:ext uri="{BB962C8B-B14F-4D97-AF65-F5344CB8AC3E}">
        <p14:creationId xmlns:p14="http://schemas.microsoft.com/office/powerpoint/2010/main" val="410796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1000"/>
                                        <p:tgtEl>
                                          <p:spTgt spid="21"/>
                                        </p:tgtEl>
                                      </p:cBhvr>
                                    </p:animEffect>
                                  </p:childTnLst>
                                </p:cTn>
                              </p:par>
                            </p:childTnLst>
                          </p:cTn>
                        </p:par>
                        <p:par>
                          <p:cTn id="12" fill="hold">
                            <p:stCondLst>
                              <p:cond delay="1000"/>
                            </p:stCondLst>
                            <p:childTnLst>
                              <p:par>
                                <p:cTn id="13" presetID="1" presetClass="exit" presetSubtype="0" fill="hold" grpId="1" nodeType="after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1000"/>
                            </p:stCondLst>
                            <p:childTnLst>
                              <p:par>
                                <p:cTn id="19" presetID="22" presetClass="entr" presetSubtype="4" fill="hold" nodeType="afterEffect">
                                  <p:stCondLst>
                                    <p:cond delay="50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1000"/>
                                        <p:tgtEl>
                                          <p:spTgt spid="24"/>
                                        </p:tgtEl>
                                      </p:cBhvr>
                                    </p:animEffect>
                                  </p:childTnLst>
                                </p:cTn>
                              </p:par>
                            </p:childTnLst>
                          </p:cTn>
                        </p:par>
                        <p:par>
                          <p:cTn id="22" fill="hold">
                            <p:stCondLst>
                              <p:cond delay="2500"/>
                            </p:stCondLst>
                            <p:childTnLst>
                              <p:par>
                                <p:cTn id="23" presetID="1" presetClass="exit" presetSubtype="0" fill="hold" grpId="1" nodeType="afterEffect">
                                  <p:stCondLst>
                                    <p:cond delay="0"/>
                                  </p:stCondLst>
                                  <p:childTnLst>
                                    <p:set>
                                      <p:cBhvr>
                                        <p:cTn id="24" dur="1" fill="hold">
                                          <p:stCondLst>
                                            <p:cond delay="0"/>
                                          </p:stCondLst>
                                        </p:cTn>
                                        <p:tgtEl>
                                          <p:spTgt spid="22"/>
                                        </p:tgtEl>
                                        <p:attrNameLst>
                                          <p:attrName>style.visibility</p:attrName>
                                        </p:attrNameLst>
                                      </p:cBhvr>
                                      <p:to>
                                        <p:strVal val="hidden"/>
                                      </p:to>
                                    </p:set>
                                  </p:childTnLst>
                                </p:cTn>
                              </p:par>
                            </p:childTnLst>
                          </p:cTn>
                        </p:par>
                        <p:par>
                          <p:cTn id="25" fill="hold">
                            <p:stCondLst>
                              <p:cond delay="2500"/>
                            </p:stCondLst>
                            <p:childTnLst>
                              <p:par>
                                <p:cTn id="26" presetID="1"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1000"/>
                                        <p:tgtEl>
                                          <p:spTgt spid="25"/>
                                        </p:tgtEl>
                                      </p:cBhvr>
                                    </p:animEffect>
                                  </p:childTnLst>
                                </p:cTn>
                              </p:par>
                            </p:childTnLst>
                          </p:cTn>
                        </p:par>
                        <p:par>
                          <p:cTn id="32" fill="hold">
                            <p:stCondLst>
                              <p:cond delay="3500"/>
                            </p:stCondLst>
                            <p:childTnLst>
                              <p:par>
                                <p:cTn id="33" presetID="1" presetClass="exit" presetSubtype="0" fill="hold" grpId="1" nodeType="after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par>
                          <p:cTn id="35" fill="hold">
                            <p:stCondLst>
                              <p:cond delay="3500"/>
                            </p:stCondLst>
                            <p:childTnLst>
                              <p:par>
                                <p:cTn id="36" presetID="1"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par>
                                <p:cTn id="43" presetID="22" presetClass="entr" presetSubtype="4"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down)">
                                      <p:cBhvr>
                                        <p:cTn id="45" dur="500"/>
                                        <p:tgtEl>
                                          <p:spTgt spid="29"/>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wipe(down)">
                                      <p:cBhvr>
                                        <p:cTn id="53" dur="500"/>
                                        <p:tgtEl>
                                          <p:spTgt spid="60"/>
                                        </p:tgtEl>
                                      </p:cBhvr>
                                    </p:animEffect>
                                  </p:childTnLst>
                                </p:cTn>
                              </p:par>
                              <p:par>
                                <p:cTn id="54" presetID="22" presetClass="entr" presetSubtype="4"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fade">
                                      <p:cBhvr>
                                        <p:cTn id="61" dur="500"/>
                                        <p:tgtEl>
                                          <p:spTgt spid="5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fade">
                                      <p:cBhvr>
                                        <p:cTn id="64" dur="500"/>
                                        <p:tgtEl>
                                          <p:spTgt spid="54"/>
                                        </p:tgtEl>
                                      </p:cBhvr>
                                    </p:animEffect>
                                  </p:childTnLst>
                                </p:cTn>
                              </p:par>
                            </p:childTnLst>
                          </p:cTn>
                        </p:par>
                        <p:par>
                          <p:cTn id="65" fill="hold">
                            <p:stCondLst>
                              <p:cond delay="500"/>
                            </p:stCondLst>
                            <p:childTnLst>
                              <p:par>
                                <p:cTn id="66" presetID="22" presetClass="entr" presetSubtype="4" fill="hold" grpId="0" nodeType="after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wipe(down)">
                                      <p:cBhvr>
                                        <p:cTn id="68" dur="500"/>
                                        <p:tgtEl>
                                          <p:spTgt spid="52"/>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wipe(up)">
                                      <p:cBhvr>
                                        <p:cTn id="71" dur="500"/>
                                        <p:tgtEl>
                                          <p:spTgt spid="51"/>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500"/>
                                        <p:tgtEl>
                                          <p:spTgt spid="3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fade">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57"/>
                                        </p:tgtEl>
                                        <p:attrNameLst>
                                          <p:attrName>style.visibility</p:attrName>
                                        </p:attrNameLst>
                                      </p:cBhvr>
                                      <p:to>
                                        <p:strVal val="hidden"/>
                                      </p:to>
                                    </p:set>
                                  </p:childTnLst>
                                </p:cTn>
                              </p:par>
                            </p:childTnLst>
                          </p:cTn>
                        </p:par>
                        <p:par>
                          <p:cTn id="87" fill="hold">
                            <p:stCondLst>
                              <p:cond delay="0"/>
                            </p:stCondLst>
                            <p:childTnLst>
                              <p:par>
                                <p:cTn id="88" presetID="1" presetClass="entr" presetSubtype="0" fill="hold" grpId="0" nodeType="afterEffect">
                                  <p:stCondLst>
                                    <p:cond delay="0"/>
                                  </p:stCondLst>
                                  <p:childTnLst>
                                    <p:set>
                                      <p:cBhvr>
                                        <p:cTn id="89" dur="1" fill="hold">
                                          <p:stCondLst>
                                            <p:cond delay="0"/>
                                          </p:stCondLst>
                                        </p:cTn>
                                        <p:tgtEl>
                                          <p:spTgt spid="58"/>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fade">
                                      <p:cBhvr>
                                        <p:cTn id="94"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2" grpId="0" animBg="1"/>
      <p:bldP spid="22" grpId="1" animBg="1"/>
      <p:bldP spid="23" grpId="0" animBg="1"/>
      <p:bldP spid="23" grpId="1" animBg="1"/>
      <p:bldP spid="27" grpId="0" animBg="1"/>
      <p:bldP spid="38" grpId="0" animBg="1"/>
      <p:bldP spid="51" grpId="0" animBg="1"/>
      <p:bldP spid="52" grpId="0" animBg="1"/>
      <p:bldP spid="53" grpId="0" animBg="1"/>
      <p:bldP spid="54" grpId="0" animBg="1"/>
      <p:bldP spid="56" grpId="0" animBg="1"/>
      <p:bldP spid="57" grpId="0" animBg="1"/>
      <p:bldP spid="57" grpId="1" animBg="1"/>
      <p:bldP spid="58" grpId="0" animBg="1"/>
      <p:bldP spid="7" grpId="0"/>
      <p:bldP spid="8" grpId="0"/>
      <p:bldP spid="6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2362200" y="1447800"/>
            <a:ext cx="609600" cy="5334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latin typeface="Times New Roman" panose="02020603050405020304" pitchFamily="18" charset="0"/>
            </a:endParaRPr>
          </a:p>
        </p:txBody>
      </p:sp>
      <p:sp>
        <p:nvSpPr>
          <p:cNvPr id="36867" name="Rectangle 4"/>
          <p:cNvSpPr>
            <a:spLocks noChangeArrowheads="1"/>
          </p:cNvSpPr>
          <p:nvPr/>
        </p:nvSpPr>
        <p:spPr bwMode="auto">
          <a:xfrm>
            <a:off x="2438400" y="5029200"/>
            <a:ext cx="609600" cy="5334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latin typeface="Times New Roman" panose="02020603050405020304" pitchFamily="18" charset="0"/>
            </a:endParaRPr>
          </a:p>
        </p:txBody>
      </p:sp>
      <p:sp>
        <p:nvSpPr>
          <p:cNvPr id="36868" name="Text Box 8"/>
          <p:cNvSpPr txBox="1">
            <a:spLocks noChangeArrowheads="1"/>
          </p:cNvSpPr>
          <p:nvPr/>
        </p:nvSpPr>
        <p:spPr bwMode="auto">
          <a:xfrm>
            <a:off x="3668714" y="357188"/>
            <a:ext cx="4835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latin typeface="Times New Roman" panose="02020603050405020304" pitchFamily="18" charset="0"/>
              </a:rPr>
              <a:t>What happens to the electron kicked out of the atom?</a:t>
            </a:r>
          </a:p>
        </p:txBody>
      </p:sp>
      <p:sp>
        <p:nvSpPr>
          <p:cNvPr id="36869" name="Text Box 9"/>
          <p:cNvSpPr txBox="1">
            <a:spLocks noChangeArrowheads="1"/>
          </p:cNvSpPr>
          <p:nvPr/>
        </p:nvSpPr>
        <p:spPr bwMode="auto">
          <a:xfrm>
            <a:off x="5213351" y="1004888"/>
            <a:ext cx="17446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Times New Roman" panose="02020603050405020304" pitchFamily="18" charset="0"/>
              </a:rPr>
              <a:t>Onset of avalanche</a:t>
            </a:r>
          </a:p>
        </p:txBody>
      </p:sp>
      <p:pic>
        <p:nvPicPr>
          <p:cNvPr id="36870" name="Picture 11" descr="TP_tmp"/>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448300" y="1406525"/>
            <a:ext cx="2687638"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1" name="Text Box 13"/>
          <p:cNvSpPr txBox="1">
            <a:spLocks noChangeArrowheads="1"/>
          </p:cNvSpPr>
          <p:nvPr/>
        </p:nvSpPr>
        <p:spPr bwMode="auto">
          <a:xfrm>
            <a:off x="1939926" y="1484313"/>
            <a:ext cx="3370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Times New Roman" panose="02020603050405020304" pitchFamily="18" charset="0"/>
              </a:rPr>
              <a:t>Average kinetic energy of the electron:</a:t>
            </a:r>
          </a:p>
        </p:txBody>
      </p:sp>
      <p:sp>
        <p:nvSpPr>
          <p:cNvPr id="36872" name="Text Box 14"/>
          <p:cNvSpPr txBox="1">
            <a:spLocks noChangeArrowheads="1"/>
          </p:cNvSpPr>
          <p:nvPr/>
        </p:nvSpPr>
        <p:spPr bwMode="auto">
          <a:xfrm>
            <a:off x="1798639" y="2459038"/>
            <a:ext cx="85756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Times New Roman" panose="02020603050405020304" pitchFamily="18" charset="0"/>
              </a:rPr>
              <a:t>The electron acquires energy from the wave, only when it collides with the atoms, when the abrupt change in the velocity direction causes the oscillation energy to go over into an energy of random translational motion. </a:t>
            </a:r>
          </a:p>
        </p:txBody>
      </p:sp>
      <p:sp>
        <p:nvSpPr>
          <p:cNvPr id="36873" name="Text Box 15"/>
          <p:cNvSpPr txBox="1">
            <a:spLocks noChangeArrowheads="1"/>
          </p:cNvSpPr>
          <p:nvPr/>
        </p:nvSpPr>
        <p:spPr bwMode="auto">
          <a:xfrm>
            <a:off x="1736726" y="3435350"/>
            <a:ext cx="3622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Times New Roman" panose="02020603050405020304" pitchFamily="18" charset="0"/>
              </a:rPr>
              <a:t>Rate of growth of average electron energy</a:t>
            </a:r>
          </a:p>
        </p:txBody>
      </p:sp>
      <p:pic>
        <p:nvPicPr>
          <p:cNvPr id="36874" name="Picture 23" descr="TP_tmp"/>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5346701" y="3351214"/>
            <a:ext cx="2538413" cy="587375"/>
          </a:xfrm>
          <a:prstGeom prst="rect">
            <a:avLst/>
          </a:prstGeom>
          <a:noFill/>
          <a:ln>
            <a:noFill/>
          </a:ln>
          <a:effectLst/>
          <a:extLst>
            <a:ext uri="{909E8E84-426E-40DD-AFC4-6F175D3DCCD1}">
              <a14:hiddenFill xmlns:a14="http://schemas.microsoft.com/office/drawing/2010/main">
                <a:solidFill>
                  <a:srgbClr val="FBDF53"/>
                </a:solidFill>
              </a14:hiddenFill>
            </a:ext>
            <a:ext uri="{91240B29-F687-4F45-9708-019B960494DF}">
              <a14:hiddenLine xmlns:a14="http://schemas.microsoft.com/office/drawing/2010/main" w="63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969696"/>
                  </a:outerShdw>
                </a:effectLst>
              </a14:hiddenEffects>
            </a:ext>
          </a:extLst>
        </p:spPr>
      </p:pic>
      <p:sp>
        <p:nvSpPr>
          <p:cNvPr id="36875" name="Text Box 18"/>
          <p:cNvSpPr txBox="1">
            <a:spLocks noChangeArrowheads="1"/>
          </p:cNvSpPr>
          <p:nvPr/>
        </p:nvSpPr>
        <p:spPr bwMode="auto">
          <a:xfrm>
            <a:off x="1981201" y="4324350"/>
            <a:ext cx="3902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Times New Roman" panose="02020603050405020304" pitchFamily="18" charset="0"/>
              </a:rPr>
              <a:t> Time </a:t>
            </a:r>
            <a:r>
              <a:rPr lang="en-US" altLang="en-US" sz="1600">
                <a:latin typeface="Symbol" panose="05050102010706020507" pitchFamily="18" charset="2"/>
              </a:rPr>
              <a:t>D</a:t>
            </a:r>
            <a:r>
              <a:rPr lang="en-US" altLang="en-US" sz="1600">
                <a:latin typeface="Times New Roman" panose="02020603050405020304" pitchFamily="18" charset="0"/>
              </a:rPr>
              <a:t>t</a:t>
            </a:r>
            <a:r>
              <a:rPr lang="en-US" altLang="en-US" sz="1600" baseline="-25000">
                <a:latin typeface="Times New Roman" panose="02020603050405020304" pitchFamily="18" charset="0"/>
              </a:rPr>
              <a:t>i </a:t>
            </a:r>
            <a:r>
              <a:rPr lang="en-US" altLang="en-US" sz="1600">
                <a:latin typeface="Times New Roman" panose="02020603050405020304" pitchFamily="18" charset="0"/>
              </a:rPr>
              <a:t>to reach the ionization energy W</a:t>
            </a:r>
            <a:r>
              <a:rPr lang="en-US" altLang="en-US" sz="1600" baseline="-25000">
                <a:latin typeface="Times New Roman" panose="02020603050405020304" pitchFamily="18" charset="0"/>
              </a:rPr>
              <a:t>i</a:t>
            </a:r>
            <a:r>
              <a:rPr lang="en-US" altLang="en-US" sz="1600">
                <a:latin typeface="Times New Roman" panose="02020603050405020304" pitchFamily="18" charset="0"/>
              </a:rPr>
              <a:t>.</a:t>
            </a:r>
          </a:p>
        </p:txBody>
      </p:sp>
      <p:pic>
        <p:nvPicPr>
          <p:cNvPr id="36876" name="Picture 25" descr="TP_tmp"/>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203825" y="4211638"/>
            <a:ext cx="2413000" cy="609600"/>
          </a:xfrm>
          <a:prstGeom prst="rect">
            <a:avLst/>
          </a:prstGeom>
          <a:noFill/>
          <a:ln>
            <a:noFill/>
          </a:ln>
          <a:effectLst/>
          <a:extLst>
            <a:ext uri="{909E8E84-426E-40DD-AFC4-6F175D3DCCD1}">
              <a14:hiddenFill xmlns:a14="http://schemas.microsoft.com/office/drawing/2010/main">
                <a:solidFill>
                  <a:srgbClr val="FBDF53"/>
                </a:solidFill>
              </a14:hiddenFill>
            </a:ext>
            <a:ext uri="{91240B29-F687-4F45-9708-019B960494DF}">
              <a14:hiddenLine xmlns:a14="http://schemas.microsoft.com/office/drawing/2010/main" w="63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969696"/>
                  </a:outerShdw>
                </a:effectLst>
              </a14:hiddenEffects>
            </a:ext>
          </a:extLst>
        </p:spPr>
      </p:pic>
    </p:spTree>
    <p:extLst>
      <p:ext uri="{BB962C8B-B14F-4D97-AF65-F5344CB8AC3E}">
        <p14:creationId xmlns:p14="http://schemas.microsoft.com/office/powerpoint/2010/main" val="18016920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1768475" y="506413"/>
            <a:ext cx="744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latin typeface="Times New Roman" panose="02020603050405020304" pitchFamily="18" charset="0"/>
                <a:cs typeface="Times New Roman" panose="02020603050405020304" pitchFamily="18" charset="0"/>
              </a:rPr>
              <a:t>The average kinetic energy of a free electron oscillating in the laser field</a:t>
            </a:r>
          </a:p>
        </p:txBody>
      </p:sp>
      <p:pic>
        <p:nvPicPr>
          <p:cNvPr id="38915" name="Picture 6" descr="TP_tmp"/>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461001" y="1028700"/>
            <a:ext cx="1984375"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8" descr="TP_tmp"/>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714500" y="1866900"/>
            <a:ext cx="87630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10" descr="TP_tmp"/>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739900" y="3175000"/>
            <a:ext cx="87122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12" descr="TP_tmp"/>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4749800" y="3898900"/>
            <a:ext cx="26924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9" name="Text Box 13"/>
          <p:cNvSpPr txBox="1">
            <a:spLocks noChangeArrowheads="1"/>
          </p:cNvSpPr>
          <p:nvPr/>
        </p:nvSpPr>
        <p:spPr bwMode="auto">
          <a:xfrm>
            <a:off x="2028825" y="5173663"/>
            <a:ext cx="183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To reach 12.2 eV:</a:t>
            </a:r>
          </a:p>
        </p:txBody>
      </p:sp>
      <p:pic>
        <p:nvPicPr>
          <p:cNvPr id="38920" name="Picture 15" descr="TP_tmp"/>
          <p:cNvPicPr>
            <a:picLocks noChangeAspect="1" noChangeArrowheads="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783139" y="5148263"/>
            <a:ext cx="2255837"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21" name="Text Box 16"/>
          <p:cNvSpPr txBox="1">
            <a:spLocks noChangeArrowheads="1"/>
          </p:cNvSpPr>
          <p:nvPr/>
        </p:nvSpPr>
        <p:spPr bwMode="auto">
          <a:xfrm>
            <a:off x="4333876" y="4511676"/>
            <a:ext cx="2816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latin typeface="Times New Roman" panose="02020603050405020304" pitchFamily="18" charset="0"/>
                <a:cs typeface="Times New Roman" panose="02020603050405020304" pitchFamily="18" charset="0"/>
              </a:rPr>
              <a:t>Collision time 0.1 ps</a:t>
            </a:r>
            <a:r>
              <a:rPr lang="en-US" altLang="en-US" sz="1800" baseline="30000">
                <a:latin typeface="Times New Roman" panose="02020603050405020304" pitchFamily="18" charset="0"/>
                <a:cs typeface="Times New Roman" panose="02020603050405020304" pitchFamily="18" charset="0"/>
              </a:rPr>
              <a:t>-1</a:t>
            </a:r>
          </a:p>
        </p:txBody>
      </p:sp>
      <p:sp>
        <p:nvSpPr>
          <p:cNvPr id="38922" name="Text Box 17"/>
          <p:cNvSpPr txBox="1">
            <a:spLocks noChangeArrowheads="1"/>
          </p:cNvSpPr>
          <p:nvPr/>
        </p:nvSpPr>
        <p:spPr bwMode="auto">
          <a:xfrm>
            <a:off x="7204075" y="5738813"/>
            <a:ext cx="1060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latin typeface="Times New Roman" panose="02020603050405020304" pitchFamily="18" charset="0"/>
                <a:cs typeface="Times New Roman" panose="02020603050405020304" pitchFamily="18" charset="0"/>
              </a:rPr>
              <a:t>In ps</a:t>
            </a:r>
          </a:p>
        </p:txBody>
      </p:sp>
    </p:spTree>
    <p:extLst>
      <p:ext uri="{BB962C8B-B14F-4D97-AF65-F5344CB8AC3E}">
        <p14:creationId xmlns:p14="http://schemas.microsoft.com/office/powerpoint/2010/main" val="32724621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7" name="Text Box 5"/>
          <p:cNvSpPr txBox="1">
            <a:spLocks noChangeArrowheads="1"/>
          </p:cNvSpPr>
          <p:nvPr/>
        </p:nvSpPr>
        <p:spPr bwMode="auto">
          <a:xfrm>
            <a:off x="2193925" y="1436688"/>
            <a:ext cx="2419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ea typeface="MS PGothic" panose="020B0600070205080204" pitchFamily="34" charset="-128"/>
                <a:cs typeface="Arial" panose="020B0604020202020204" pitchFamily="34" charset="0"/>
              </a:rPr>
              <a:t>intensity 0.5 TW/cm</a:t>
            </a:r>
            <a:r>
              <a:rPr lang="en-US" altLang="en-US" sz="2000" baseline="30000">
                <a:latin typeface="Times New Roman" panose="02020603050405020304" pitchFamily="18" charset="0"/>
                <a:ea typeface="MS PGothic" panose="020B0600070205080204" pitchFamily="34" charset="-128"/>
                <a:cs typeface="Arial" panose="020B0604020202020204" pitchFamily="34" charset="0"/>
              </a:rPr>
              <a:t>2 </a:t>
            </a: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sp>
        <p:nvSpPr>
          <p:cNvPr id="417798" name="Text Box 6"/>
          <p:cNvSpPr txBox="1">
            <a:spLocks noChangeArrowheads="1"/>
          </p:cNvSpPr>
          <p:nvPr/>
        </p:nvSpPr>
        <p:spPr bwMode="auto">
          <a:xfrm>
            <a:off x="2193926" y="1911351"/>
            <a:ext cx="7616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ea typeface="MS PGothic" panose="020B0600070205080204" pitchFamily="34" charset="-128"/>
                <a:cs typeface="Arial" panose="020B0604020202020204" pitchFamily="34" charset="0"/>
              </a:rPr>
              <a:t>we can calculate the temperature of an electron plasma in a constant field</a:t>
            </a: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grpSp>
        <p:nvGrpSpPr>
          <p:cNvPr id="4" name="Group 1201"/>
          <p:cNvGrpSpPr>
            <a:grpSpLocks/>
          </p:cNvGrpSpPr>
          <p:nvPr/>
        </p:nvGrpSpPr>
        <p:grpSpPr bwMode="auto">
          <a:xfrm>
            <a:off x="2054226" y="4225926"/>
            <a:ext cx="2035175" cy="396875"/>
            <a:chOff x="110" y="2779"/>
            <a:chExt cx="1282" cy="250"/>
          </a:xfrm>
        </p:grpSpPr>
        <p:sp>
          <p:nvSpPr>
            <p:cNvPr id="41137" name="Line 1196"/>
            <p:cNvSpPr>
              <a:spLocks noChangeShapeType="1"/>
            </p:cNvSpPr>
            <p:nvPr/>
          </p:nvSpPr>
          <p:spPr bwMode="auto">
            <a:xfrm>
              <a:off x="110" y="2944"/>
              <a:ext cx="539"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38" name="Text Box 1198"/>
            <p:cNvSpPr txBox="1">
              <a:spLocks noChangeArrowheads="1"/>
            </p:cNvSpPr>
            <p:nvPr/>
          </p:nvSpPr>
          <p:spPr bwMode="auto">
            <a:xfrm>
              <a:off x="792" y="2779"/>
              <a:ext cx="60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ea typeface="MS PGothic" panose="020B0600070205080204" pitchFamily="34" charset="-128"/>
                  <a:cs typeface="Arial" panose="020B0604020202020204" pitchFamily="34" charset="0"/>
                </a:rPr>
                <a:t>800 nm</a:t>
              </a: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67976" name="Group 8"/>
          <p:cNvGrpSpPr>
            <a:grpSpLocks/>
          </p:cNvGrpSpPr>
          <p:nvPr/>
        </p:nvGrpSpPr>
        <p:grpSpPr bwMode="auto">
          <a:xfrm>
            <a:off x="4683126" y="2679701"/>
            <a:ext cx="5446713" cy="3952875"/>
            <a:chOff x="1990" y="1688"/>
            <a:chExt cx="3431" cy="2490"/>
          </a:xfrm>
        </p:grpSpPr>
        <p:sp>
          <p:nvSpPr>
            <p:cNvPr id="39953" name="AutoShape 8"/>
            <p:cNvSpPr>
              <a:spLocks noChangeAspect="1" noChangeArrowheads="1" noTextEdit="1"/>
            </p:cNvSpPr>
            <p:nvPr/>
          </p:nvSpPr>
          <p:spPr bwMode="auto">
            <a:xfrm>
              <a:off x="2437" y="1757"/>
              <a:ext cx="2571" cy="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54" name="Rectangle 9"/>
            <p:cNvSpPr>
              <a:spLocks noChangeArrowheads="1"/>
            </p:cNvSpPr>
            <p:nvPr/>
          </p:nvSpPr>
          <p:spPr bwMode="auto">
            <a:xfrm>
              <a:off x="3144" y="1988"/>
              <a:ext cx="2277" cy="1933"/>
            </a:xfrm>
            <a:prstGeom prst="rect">
              <a:avLst/>
            </a:prstGeom>
            <a:solidFill>
              <a:srgbClr val="FFFFFF"/>
            </a:solidFill>
            <a:ln w="0">
              <a:solidFill>
                <a:srgbClr val="FFFFFF"/>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sp>
          <p:nvSpPr>
            <p:cNvPr id="39955" name="Rectangle 10"/>
            <p:cNvSpPr>
              <a:spLocks noChangeArrowheads="1"/>
            </p:cNvSpPr>
            <p:nvPr/>
          </p:nvSpPr>
          <p:spPr bwMode="auto">
            <a:xfrm>
              <a:off x="2646" y="1825"/>
              <a:ext cx="2277" cy="1933"/>
            </a:xfrm>
            <a:prstGeom prst="rect">
              <a:avLst/>
            </a:prstGeom>
            <a:noFill/>
            <a:ln w="63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sp>
          <p:nvSpPr>
            <p:cNvPr id="39956" name="Line 11"/>
            <p:cNvSpPr>
              <a:spLocks noChangeShapeType="1"/>
            </p:cNvSpPr>
            <p:nvPr/>
          </p:nvSpPr>
          <p:spPr bwMode="auto">
            <a:xfrm flipV="1">
              <a:off x="2646" y="3755"/>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7" name="Line 12"/>
            <p:cNvSpPr>
              <a:spLocks noChangeShapeType="1"/>
            </p:cNvSpPr>
            <p:nvPr/>
          </p:nvSpPr>
          <p:spPr bwMode="auto">
            <a:xfrm flipV="1">
              <a:off x="2646" y="3731"/>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8" name="Line 13"/>
            <p:cNvSpPr>
              <a:spLocks noChangeShapeType="1"/>
            </p:cNvSpPr>
            <p:nvPr/>
          </p:nvSpPr>
          <p:spPr bwMode="auto">
            <a:xfrm flipV="1">
              <a:off x="2646" y="3705"/>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9" name="Line 14"/>
            <p:cNvSpPr>
              <a:spLocks noChangeShapeType="1"/>
            </p:cNvSpPr>
            <p:nvPr/>
          </p:nvSpPr>
          <p:spPr bwMode="auto">
            <a:xfrm flipV="1">
              <a:off x="2646" y="3681"/>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0" name="Line 15"/>
            <p:cNvSpPr>
              <a:spLocks noChangeShapeType="1"/>
            </p:cNvSpPr>
            <p:nvPr/>
          </p:nvSpPr>
          <p:spPr bwMode="auto">
            <a:xfrm flipV="1">
              <a:off x="2646" y="3656"/>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1" name="Line 16"/>
            <p:cNvSpPr>
              <a:spLocks noChangeShapeType="1"/>
            </p:cNvSpPr>
            <p:nvPr/>
          </p:nvSpPr>
          <p:spPr bwMode="auto">
            <a:xfrm flipV="1">
              <a:off x="2646" y="3632"/>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2" name="Line 17"/>
            <p:cNvSpPr>
              <a:spLocks noChangeShapeType="1"/>
            </p:cNvSpPr>
            <p:nvPr/>
          </p:nvSpPr>
          <p:spPr bwMode="auto">
            <a:xfrm flipV="1">
              <a:off x="2646" y="3606"/>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3" name="Line 18"/>
            <p:cNvSpPr>
              <a:spLocks noChangeShapeType="1"/>
            </p:cNvSpPr>
            <p:nvPr/>
          </p:nvSpPr>
          <p:spPr bwMode="auto">
            <a:xfrm flipV="1">
              <a:off x="2646" y="3582"/>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4" name="Line 19"/>
            <p:cNvSpPr>
              <a:spLocks noChangeShapeType="1"/>
            </p:cNvSpPr>
            <p:nvPr/>
          </p:nvSpPr>
          <p:spPr bwMode="auto">
            <a:xfrm flipV="1">
              <a:off x="2646" y="355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5" name="Line 20"/>
            <p:cNvSpPr>
              <a:spLocks noChangeShapeType="1"/>
            </p:cNvSpPr>
            <p:nvPr/>
          </p:nvSpPr>
          <p:spPr bwMode="auto">
            <a:xfrm flipV="1">
              <a:off x="2646" y="3533"/>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6" name="Line 21"/>
            <p:cNvSpPr>
              <a:spLocks noChangeShapeType="1"/>
            </p:cNvSpPr>
            <p:nvPr/>
          </p:nvSpPr>
          <p:spPr bwMode="auto">
            <a:xfrm flipV="1">
              <a:off x="2646" y="350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7" name="Line 22"/>
            <p:cNvSpPr>
              <a:spLocks noChangeShapeType="1"/>
            </p:cNvSpPr>
            <p:nvPr/>
          </p:nvSpPr>
          <p:spPr bwMode="auto">
            <a:xfrm flipV="1">
              <a:off x="2646" y="348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8" name="Line 23"/>
            <p:cNvSpPr>
              <a:spLocks noChangeShapeType="1"/>
            </p:cNvSpPr>
            <p:nvPr/>
          </p:nvSpPr>
          <p:spPr bwMode="auto">
            <a:xfrm flipV="1">
              <a:off x="2646" y="345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9" name="Line 24"/>
            <p:cNvSpPr>
              <a:spLocks noChangeShapeType="1"/>
            </p:cNvSpPr>
            <p:nvPr/>
          </p:nvSpPr>
          <p:spPr bwMode="auto">
            <a:xfrm flipV="1">
              <a:off x="2646" y="3434"/>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0" name="Line 25"/>
            <p:cNvSpPr>
              <a:spLocks noChangeShapeType="1"/>
            </p:cNvSpPr>
            <p:nvPr/>
          </p:nvSpPr>
          <p:spPr bwMode="auto">
            <a:xfrm flipV="1">
              <a:off x="2646" y="341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1" name="Line 26"/>
            <p:cNvSpPr>
              <a:spLocks noChangeShapeType="1"/>
            </p:cNvSpPr>
            <p:nvPr/>
          </p:nvSpPr>
          <p:spPr bwMode="auto">
            <a:xfrm flipV="1">
              <a:off x="2646" y="3384"/>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2" name="Line 27"/>
            <p:cNvSpPr>
              <a:spLocks noChangeShapeType="1"/>
            </p:cNvSpPr>
            <p:nvPr/>
          </p:nvSpPr>
          <p:spPr bwMode="auto">
            <a:xfrm flipV="1">
              <a:off x="2646" y="336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3" name="Line 28"/>
            <p:cNvSpPr>
              <a:spLocks noChangeShapeType="1"/>
            </p:cNvSpPr>
            <p:nvPr/>
          </p:nvSpPr>
          <p:spPr bwMode="auto">
            <a:xfrm flipV="1">
              <a:off x="2646" y="3335"/>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4" name="Line 29"/>
            <p:cNvSpPr>
              <a:spLocks noChangeShapeType="1"/>
            </p:cNvSpPr>
            <p:nvPr/>
          </p:nvSpPr>
          <p:spPr bwMode="auto">
            <a:xfrm flipV="1">
              <a:off x="2646" y="3311"/>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5" name="Line 30"/>
            <p:cNvSpPr>
              <a:spLocks noChangeShapeType="1"/>
            </p:cNvSpPr>
            <p:nvPr/>
          </p:nvSpPr>
          <p:spPr bwMode="auto">
            <a:xfrm flipV="1">
              <a:off x="2646" y="3285"/>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6" name="Line 31"/>
            <p:cNvSpPr>
              <a:spLocks noChangeShapeType="1"/>
            </p:cNvSpPr>
            <p:nvPr/>
          </p:nvSpPr>
          <p:spPr bwMode="auto">
            <a:xfrm flipV="1">
              <a:off x="2646" y="3261"/>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7" name="Line 32"/>
            <p:cNvSpPr>
              <a:spLocks noChangeShapeType="1"/>
            </p:cNvSpPr>
            <p:nvPr/>
          </p:nvSpPr>
          <p:spPr bwMode="auto">
            <a:xfrm flipV="1">
              <a:off x="2646" y="3236"/>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8" name="Line 33"/>
            <p:cNvSpPr>
              <a:spLocks noChangeShapeType="1"/>
            </p:cNvSpPr>
            <p:nvPr/>
          </p:nvSpPr>
          <p:spPr bwMode="auto">
            <a:xfrm flipV="1">
              <a:off x="2646" y="3212"/>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9" name="Line 34"/>
            <p:cNvSpPr>
              <a:spLocks noChangeShapeType="1"/>
            </p:cNvSpPr>
            <p:nvPr/>
          </p:nvSpPr>
          <p:spPr bwMode="auto">
            <a:xfrm flipV="1">
              <a:off x="2646" y="3187"/>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0" name="Line 35"/>
            <p:cNvSpPr>
              <a:spLocks noChangeShapeType="1"/>
            </p:cNvSpPr>
            <p:nvPr/>
          </p:nvSpPr>
          <p:spPr bwMode="auto">
            <a:xfrm flipV="1">
              <a:off x="2646" y="3162"/>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1" name="Line 36"/>
            <p:cNvSpPr>
              <a:spLocks noChangeShapeType="1"/>
            </p:cNvSpPr>
            <p:nvPr/>
          </p:nvSpPr>
          <p:spPr bwMode="auto">
            <a:xfrm flipV="1">
              <a:off x="2646" y="313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2" name="Line 37"/>
            <p:cNvSpPr>
              <a:spLocks noChangeShapeType="1"/>
            </p:cNvSpPr>
            <p:nvPr/>
          </p:nvSpPr>
          <p:spPr bwMode="auto">
            <a:xfrm flipV="1">
              <a:off x="2646" y="3113"/>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3" name="Line 38"/>
            <p:cNvSpPr>
              <a:spLocks noChangeShapeType="1"/>
            </p:cNvSpPr>
            <p:nvPr/>
          </p:nvSpPr>
          <p:spPr bwMode="auto">
            <a:xfrm flipV="1">
              <a:off x="2646" y="308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4" name="Line 39"/>
            <p:cNvSpPr>
              <a:spLocks noChangeShapeType="1"/>
            </p:cNvSpPr>
            <p:nvPr/>
          </p:nvSpPr>
          <p:spPr bwMode="auto">
            <a:xfrm flipV="1">
              <a:off x="2646" y="306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5" name="Line 40"/>
            <p:cNvSpPr>
              <a:spLocks noChangeShapeType="1"/>
            </p:cNvSpPr>
            <p:nvPr/>
          </p:nvSpPr>
          <p:spPr bwMode="auto">
            <a:xfrm flipV="1">
              <a:off x="2646" y="303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6" name="Line 41"/>
            <p:cNvSpPr>
              <a:spLocks noChangeShapeType="1"/>
            </p:cNvSpPr>
            <p:nvPr/>
          </p:nvSpPr>
          <p:spPr bwMode="auto">
            <a:xfrm flipV="1">
              <a:off x="2646" y="3014"/>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7" name="Line 42"/>
            <p:cNvSpPr>
              <a:spLocks noChangeShapeType="1"/>
            </p:cNvSpPr>
            <p:nvPr/>
          </p:nvSpPr>
          <p:spPr bwMode="auto">
            <a:xfrm flipV="1">
              <a:off x="2646" y="299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8" name="Line 43"/>
            <p:cNvSpPr>
              <a:spLocks noChangeShapeType="1"/>
            </p:cNvSpPr>
            <p:nvPr/>
          </p:nvSpPr>
          <p:spPr bwMode="auto">
            <a:xfrm flipV="1">
              <a:off x="2646" y="2964"/>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9" name="Line 44"/>
            <p:cNvSpPr>
              <a:spLocks noChangeShapeType="1"/>
            </p:cNvSpPr>
            <p:nvPr/>
          </p:nvSpPr>
          <p:spPr bwMode="auto">
            <a:xfrm flipV="1">
              <a:off x="2646" y="294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0" name="Line 45"/>
            <p:cNvSpPr>
              <a:spLocks noChangeShapeType="1"/>
            </p:cNvSpPr>
            <p:nvPr/>
          </p:nvSpPr>
          <p:spPr bwMode="auto">
            <a:xfrm flipV="1">
              <a:off x="2646" y="2915"/>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1" name="Line 46"/>
            <p:cNvSpPr>
              <a:spLocks noChangeShapeType="1"/>
            </p:cNvSpPr>
            <p:nvPr/>
          </p:nvSpPr>
          <p:spPr bwMode="auto">
            <a:xfrm flipV="1">
              <a:off x="2646" y="2891"/>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2" name="Line 47"/>
            <p:cNvSpPr>
              <a:spLocks noChangeShapeType="1"/>
            </p:cNvSpPr>
            <p:nvPr/>
          </p:nvSpPr>
          <p:spPr bwMode="auto">
            <a:xfrm flipV="1">
              <a:off x="2646" y="2865"/>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3" name="Line 48"/>
            <p:cNvSpPr>
              <a:spLocks noChangeShapeType="1"/>
            </p:cNvSpPr>
            <p:nvPr/>
          </p:nvSpPr>
          <p:spPr bwMode="auto">
            <a:xfrm flipV="1">
              <a:off x="2646" y="284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4" name="Line 49"/>
            <p:cNvSpPr>
              <a:spLocks noChangeShapeType="1"/>
            </p:cNvSpPr>
            <p:nvPr/>
          </p:nvSpPr>
          <p:spPr bwMode="auto">
            <a:xfrm flipV="1">
              <a:off x="2646" y="2817"/>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5" name="Line 50"/>
            <p:cNvSpPr>
              <a:spLocks noChangeShapeType="1"/>
            </p:cNvSpPr>
            <p:nvPr/>
          </p:nvSpPr>
          <p:spPr bwMode="auto">
            <a:xfrm flipV="1">
              <a:off x="2646" y="2792"/>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6" name="Line 51"/>
            <p:cNvSpPr>
              <a:spLocks noChangeShapeType="1"/>
            </p:cNvSpPr>
            <p:nvPr/>
          </p:nvSpPr>
          <p:spPr bwMode="auto">
            <a:xfrm flipV="1">
              <a:off x="2646" y="276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7" name="Line 52"/>
            <p:cNvSpPr>
              <a:spLocks noChangeShapeType="1"/>
            </p:cNvSpPr>
            <p:nvPr/>
          </p:nvSpPr>
          <p:spPr bwMode="auto">
            <a:xfrm flipV="1">
              <a:off x="2646" y="2742"/>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8" name="Line 53"/>
            <p:cNvSpPr>
              <a:spLocks noChangeShapeType="1"/>
            </p:cNvSpPr>
            <p:nvPr/>
          </p:nvSpPr>
          <p:spPr bwMode="auto">
            <a:xfrm flipV="1">
              <a:off x="2646" y="271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9" name="Line 54"/>
            <p:cNvSpPr>
              <a:spLocks noChangeShapeType="1"/>
            </p:cNvSpPr>
            <p:nvPr/>
          </p:nvSpPr>
          <p:spPr bwMode="auto">
            <a:xfrm flipV="1">
              <a:off x="2646" y="2693"/>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0" name="Line 55"/>
            <p:cNvSpPr>
              <a:spLocks noChangeShapeType="1"/>
            </p:cNvSpPr>
            <p:nvPr/>
          </p:nvSpPr>
          <p:spPr bwMode="auto">
            <a:xfrm flipV="1">
              <a:off x="2646" y="266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1" name="Line 56"/>
            <p:cNvSpPr>
              <a:spLocks noChangeShapeType="1"/>
            </p:cNvSpPr>
            <p:nvPr/>
          </p:nvSpPr>
          <p:spPr bwMode="auto">
            <a:xfrm flipV="1">
              <a:off x="2646" y="264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2" name="Line 57"/>
            <p:cNvSpPr>
              <a:spLocks noChangeShapeType="1"/>
            </p:cNvSpPr>
            <p:nvPr/>
          </p:nvSpPr>
          <p:spPr bwMode="auto">
            <a:xfrm flipV="1">
              <a:off x="2646" y="261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3" name="Line 58"/>
            <p:cNvSpPr>
              <a:spLocks noChangeShapeType="1"/>
            </p:cNvSpPr>
            <p:nvPr/>
          </p:nvSpPr>
          <p:spPr bwMode="auto">
            <a:xfrm flipV="1">
              <a:off x="2646" y="2594"/>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4" name="Line 59"/>
            <p:cNvSpPr>
              <a:spLocks noChangeShapeType="1"/>
            </p:cNvSpPr>
            <p:nvPr/>
          </p:nvSpPr>
          <p:spPr bwMode="auto">
            <a:xfrm flipV="1">
              <a:off x="2646" y="257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5" name="Line 60"/>
            <p:cNvSpPr>
              <a:spLocks noChangeShapeType="1"/>
            </p:cNvSpPr>
            <p:nvPr/>
          </p:nvSpPr>
          <p:spPr bwMode="auto">
            <a:xfrm flipV="1">
              <a:off x="2646" y="2544"/>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6" name="Line 61"/>
            <p:cNvSpPr>
              <a:spLocks noChangeShapeType="1"/>
            </p:cNvSpPr>
            <p:nvPr/>
          </p:nvSpPr>
          <p:spPr bwMode="auto">
            <a:xfrm flipV="1">
              <a:off x="2646" y="252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7" name="Line 62"/>
            <p:cNvSpPr>
              <a:spLocks noChangeShapeType="1"/>
            </p:cNvSpPr>
            <p:nvPr/>
          </p:nvSpPr>
          <p:spPr bwMode="auto">
            <a:xfrm flipV="1">
              <a:off x="2646" y="2495"/>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8" name="Line 63"/>
            <p:cNvSpPr>
              <a:spLocks noChangeShapeType="1"/>
            </p:cNvSpPr>
            <p:nvPr/>
          </p:nvSpPr>
          <p:spPr bwMode="auto">
            <a:xfrm flipV="1">
              <a:off x="2646" y="2471"/>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9" name="Line 64"/>
            <p:cNvSpPr>
              <a:spLocks noChangeShapeType="1"/>
            </p:cNvSpPr>
            <p:nvPr/>
          </p:nvSpPr>
          <p:spPr bwMode="auto">
            <a:xfrm flipV="1">
              <a:off x="2646" y="2447"/>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0" name="Line 65"/>
            <p:cNvSpPr>
              <a:spLocks noChangeShapeType="1"/>
            </p:cNvSpPr>
            <p:nvPr/>
          </p:nvSpPr>
          <p:spPr bwMode="auto">
            <a:xfrm flipV="1">
              <a:off x="2646" y="24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1" name="Line 66"/>
            <p:cNvSpPr>
              <a:spLocks noChangeShapeType="1"/>
            </p:cNvSpPr>
            <p:nvPr/>
          </p:nvSpPr>
          <p:spPr bwMode="auto">
            <a:xfrm flipV="1">
              <a:off x="2646" y="2397"/>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2" name="Line 67"/>
            <p:cNvSpPr>
              <a:spLocks noChangeShapeType="1"/>
            </p:cNvSpPr>
            <p:nvPr/>
          </p:nvSpPr>
          <p:spPr bwMode="auto">
            <a:xfrm flipV="1">
              <a:off x="2646" y="2372"/>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3" name="Line 68"/>
            <p:cNvSpPr>
              <a:spLocks noChangeShapeType="1"/>
            </p:cNvSpPr>
            <p:nvPr/>
          </p:nvSpPr>
          <p:spPr bwMode="auto">
            <a:xfrm flipV="1">
              <a:off x="2646" y="234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4" name="Line 69"/>
            <p:cNvSpPr>
              <a:spLocks noChangeShapeType="1"/>
            </p:cNvSpPr>
            <p:nvPr/>
          </p:nvSpPr>
          <p:spPr bwMode="auto">
            <a:xfrm flipV="1">
              <a:off x="2646" y="2322"/>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5" name="Line 70"/>
            <p:cNvSpPr>
              <a:spLocks noChangeShapeType="1"/>
            </p:cNvSpPr>
            <p:nvPr/>
          </p:nvSpPr>
          <p:spPr bwMode="auto">
            <a:xfrm flipV="1">
              <a:off x="2646" y="229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6" name="Line 71"/>
            <p:cNvSpPr>
              <a:spLocks noChangeShapeType="1"/>
            </p:cNvSpPr>
            <p:nvPr/>
          </p:nvSpPr>
          <p:spPr bwMode="auto">
            <a:xfrm flipV="1">
              <a:off x="2646" y="2273"/>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7" name="Line 72"/>
            <p:cNvSpPr>
              <a:spLocks noChangeShapeType="1"/>
            </p:cNvSpPr>
            <p:nvPr/>
          </p:nvSpPr>
          <p:spPr bwMode="auto">
            <a:xfrm flipV="1">
              <a:off x="2646" y="224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8" name="Line 73"/>
            <p:cNvSpPr>
              <a:spLocks noChangeShapeType="1"/>
            </p:cNvSpPr>
            <p:nvPr/>
          </p:nvSpPr>
          <p:spPr bwMode="auto">
            <a:xfrm flipV="1">
              <a:off x="2646" y="222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9" name="Line 74"/>
            <p:cNvSpPr>
              <a:spLocks noChangeShapeType="1"/>
            </p:cNvSpPr>
            <p:nvPr/>
          </p:nvSpPr>
          <p:spPr bwMode="auto">
            <a:xfrm flipV="1">
              <a:off x="2646" y="219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0" name="Line 75"/>
            <p:cNvSpPr>
              <a:spLocks noChangeShapeType="1"/>
            </p:cNvSpPr>
            <p:nvPr/>
          </p:nvSpPr>
          <p:spPr bwMode="auto">
            <a:xfrm flipV="1">
              <a:off x="2646" y="2174"/>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1" name="Line 76"/>
            <p:cNvSpPr>
              <a:spLocks noChangeShapeType="1"/>
            </p:cNvSpPr>
            <p:nvPr/>
          </p:nvSpPr>
          <p:spPr bwMode="auto">
            <a:xfrm flipV="1">
              <a:off x="2646" y="215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2" name="Line 77"/>
            <p:cNvSpPr>
              <a:spLocks noChangeShapeType="1"/>
            </p:cNvSpPr>
            <p:nvPr/>
          </p:nvSpPr>
          <p:spPr bwMode="auto">
            <a:xfrm flipV="1">
              <a:off x="2646" y="2126"/>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3" name="Line 78"/>
            <p:cNvSpPr>
              <a:spLocks noChangeShapeType="1"/>
            </p:cNvSpPr>
            <p:nvPr/>
          </p:nvSpPr>
          <p:spPr bwMode="auto">
            <a:xfrm flipV="1">
              <a:off x="2646" y="2100"/>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4" name="Line 79"/>
            <p:cNvSpPr>
              <a:spLocks noChangeShapeType="1"/>
            </p:cNvSpPr>
            <p:nvPr/>
          </p:nvSpPr>
          <p:spPr bwMode="auto">
            <a:xfrm flipV="1">
              <a:off x="2646" y="2076"/>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5" name="Line 80"/>
            <p:cNvSpPr>
              <a:spLocks noChangeShapeType="1"/>
            </p:cNvSpPr>
            <p:nvPr/>
          </p:nvSpPr>
          <p:spPr bwMode="auto">
            <a:xfrm flipV="1">
              <a:off x="2646" y="2051"/>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6" name="Line 81"/>
            <p:cNvSpPr>
              <a:spLocks noChangeShapeType="1"/>
            </p:cNvSpPr>
            <p:nvPr/>
          </p:nvSpPr>
          <p:spPr bwMode="auto">
            <a:xfrm flipV="1">
              <a:off x="2646" y="2027"/>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7" name="Line 82"/>
            <p:cNvSpPr>
              <a:spLocks noChangeShapeType="1"/>
            </p:cNvSpPr>
            <p:nvPr/>
          </p:nvSpPr>
          <p:spPr bwMode="auto">
            <a:xfrm flipV="1">
              <a:off x="2646" y="200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8" name="Line 83"/>
            <p:cNvSpPr>
              <a:spLocks noChangeShapeType="1"/>
            </p:cNvSpPr>
            <p:nvPr/>
          </p:nvSpPr>
          <p:spPr bwMode="auto">
            <a:xfrm flipV="1">
              <a:off x="2646" y="1977"/>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9" name="Line 84"/>
            <p:cNvSpPr>
              <a:spLocks noChangeShapeType="1"/>
            </p:cNvSpPr>
            <p:nvPr/>
          </p:nvSpPr>
          <p:spPr bwMode="auto">
            <a:xfrm flipV="1">
              <a:off x="2646" y="1952"/>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30" name="Line 85"/>
            <p:cNvSpPr>
              <a:spLocks noChangeShapeType="1"/>
            </p:cNvSpPr>
            <p:nvPr/>
          </p:nvSpPr>
          <p:spPr bwMode="auto">
            <a:xfrm flipV="1">
              <a:off x="2646" y="192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31" name="Line 86"/>
            <p:cNvSpPr>
              <a:spLocks noChangeShapeType="1"/>
            </p:cNvSpPr>
            <p:nvPr/>
          </p:nvSpPr>
          <p:spPr bwMode="auto">
            <a:xfrm flipV="1">
              <a:off x="2646" y="1902"/>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32" name="Line 87"/>
            <p:cNvSpPr>
              <a:spLocks noChangeShapeType="1"/>
            </p:cNvSpPr>
            <p:nvPr/>
          </p:nvSpPr>
          <p:spPr bwMode="auto">
            <a:xfrm flipV="1">
              <a:off x="2646" y="187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33" name="Line 88"/>
            <p:cNvSpPr>
              <a:spLocks noChangeShapeType="1"/>
            </p:cNvSpPr>
            <p:nvPr/>
          </p:nvSpPr>
          <p:spPr bwMode="auto">
            <a:xfrm flipV="1">
              <a:off x="2646" y="1853"/>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34" name="Line 89"/>
            <p:cNvSpPr>
              <a:spLocks noChangeShapeType="1"/>
            </p:cNvSpPr>
            <p:nvPr/>
          </p:nvSpPr>
          <p:spPr bwMode="auto">
            <a:xfrm flipV="1">
              <a:off x="2646" y="182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35" name="Line 90"/>
            <p:cNvSpPr>
              <a:spLocks noChangeShapeType="1"/>
            </p:cNvSpPr>
            <p:nvPr/>
          </p:nvSpPr>
          <p:spPr bwMode="auto">
            <a:xfrm flipV="1">
              <a:off x="3215" y="3755"/>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36" name="Line 91"/>
            <p:cNvSpPr>
              <a:spLocks noChangeShapeType="1"/>
            </p:cNvSpPr>
            <p:nvPr/>
          </p:nvSpPr>
          <p:spPr bwMode="auto">
            <a:xfrm flipV="1">
              <a:off x="3215" y="37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37" name="Line 92"/>
            <p:cNvSpPr>
              <a:spLocks noChangeShapeType="1"/>
            </p:cNvSpPr>
            <p:nvPr/>
          </p:nvSpPr>
          <p:spPr bwMode="auto">
            <a:xfrm flipV="1">
              <a:off x="3215" y="3705"/>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38" name="Line 93"/>
            <p:cNvSpPr>
              <a:spLocks noChangeShapeType="1"/>
            </p:cNvSpPr>
            <p:nvPr/>
          </p:nvSpPr>
          <p:spPr bwMode="auto">
            <a:xfrm flipV="1">
              <a:off x="3215"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39" name="Line 94"/>
            <p:cNvSpPr>
              <a:spLocks noChangeShapeType="1"/>
            </p:cNvSpPr>
            <p:nvPr/>
          </p:nvSpPr>
          <p:spPr bwMode="auto">
            <a:xfrm flipV="1">
              <a:off x="3215" y="3656"/>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40" name="Line 95"/>
            <p:cNvSpPr>
              <a:spLocks noChangeShapeType="1"/>
            </p:cNvSpPr>
            <p:nvPr/>
          </p:nvSpPr>
          <p:spPr bwMode="auto">
            <a:xfrm flipV="1">
              <a:off x="3215" y="36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41" name="Line 96"/>
            <p:cNvSpPr>
              <a:spLocks noChangeShapeType="1"/>
            </p:cNvSpPr>
            <p:nvPr/>
          </p:nvSpPr>
          <p:spPr bwMode="auto">
            <a:xfrm flipV="1">
              <a:off x="3215" y="3606"/>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42" name="Line 97"/>
            <p:cNvSpPr>
              <a:spLocks noChangeShapeType="1"/>
            </p:cNvSpPr>
            <p:nvPr/>
          </p:nvSpPr>
          <p:spPr bwMode="auto">
            <a:xfrm flipV="1">
              <a:off x="3215" y="3582"/>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43" name="Line 98"/>
            <p:cNvSpPr>
              <a:spLocks noChangeShapeType="1"/>
            </p:cNvSpPr>
            <p:nvPr/>
          </p:nvSpPr>
          <p:spPr bwMode="auto">
            <a:xfrm flipV="1">
              <a:off x="3215" y="35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44" name="Line 99"/>
            <p:cNvSpPr>
              <a:spLocks noChangeShapeType="1"/>
            </p:cNvSpPr>
            <p:nvPr/>
          </p:nvSpPr>
          <p:spPr bwMode="auto">
            <a:xfrm flipV="1">
              <a:off x="3215" y="3533"/>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45" name="Line 100"/>
            <p:cNvSpPr>
              <a:spLocks noChangeShapeType="1"/>
            </p:cNvSpPr>
            <p:nvPr/>
          </p:nvSpPr>
          <p:spPr bwMode="auto">
            <a:xfrm flipV="1">
              <a:off x="3215" y="35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46" name="Line 101"/>
            <p:cNvSpPr>
              <a:spLocks noChangeShapeType="1"/>
            </p:cNvSpPr>
            <p:nvPr/>
          </p:nvSpPr>
          <p:spPr bwMode="auto">
            <a:xfrm flipV="1">
              <a:off x="3215" y="3483"/>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47" name="Line 102"/>
            <p:cNvSpPr>
              <a:spLocks noChangeShapeType="1"/>
            </p:cNvSpPr>
            <p:nvPr/>
          </p:nvSpPr>
          <p:spPr bwMode="auto">
            <a:xfrm flipV="1">
              <a:off x="3215" y="34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48" name="Line 103"/>
            <p:cNvSpPr>
              <a:spLocks noChangeShapeType="1"/>
            </p:cNvSpPr>
            <p:nvPr/>
          </p:nvSpPr>
          <p:spPr bwMode="auto">
            <a:xfrm flipV="1">
              <a:off x="3215" y="3434"/>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49" name="Line 104"/>
            <p:cNvSpPr>
              <a:spLocks noChangeShapeType="1"/>
            </p:cNvSpPr>
            <p:nvPr/>
          </p:nvSpPr>
          <p:spPr bwMode="auto">
            <a:xfrm flipV="1">
              <a:off x="3215" y="34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50" name="Line 105"/>
            <p:cNvSpPr>
              <a:spLocks noChangeShapeType="1"/>
            </p:cNvSpPr>
            <p:nvPr/>
          </p:nvSpPr>
          <p:spPr bwMode="auto">
            <a:xfrm flipV="1">
              <a:off x="3215" y="3384"/>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51" name="Line 106"/>
            <p:cNvSpPr>
              <a:spLocks noChangeShapeType="1"/>
            </p:cNvSpPr>
            <p:nvPr/>
          </p:nvSpPr>
          <p:spPr bwMode="auto">
            <a:xfrm flipV="1">
              <a:off x="3215" y="33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52" name="Line 107"/>
            <p:cNvSpPr>
              <a:spLocks noChangeShapeType="1"/>
            </p:cNvSpPr>
            <p:nvPr/>
          </p:nvSpPr>
          <p:spPr bwMode="auto">
            <a:xfrm flipV="1">
              <a:off x="3215" y="3335"/>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53" name="Line 108"/>
            <p:cNvSpPr>
              <a:spLocks noChangeShapeType="1"/>
            </p:cNvSpPr>
            <p:nvPr/>
          </p:nvSpPr>
          <p:spPr bwMode="auto">
            <a:xfrm flipV="1">
              <a:off x="3215" y="3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54" name="Line 109"/>
            <p:cNvSpPr>
              <a:spLocks noChangeShapeType="1"/>
            </p:cNvSpPr>
            <p:nvPr/>
          </p:nvSpPr>
          <p:spPr bwMode="auto">
            <a:xfrm flipV="1">
              <a:off x="3215" y="3285"/>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55" name="Line 110"/>
            <p:cNvSpPr>
              <a:spLocks noChangeShapeType="1"/>
            </p:cNvSpPr>
            <p:nvPr/>
          </p:nvSpPr>
          <p:spPr bwMode="auto">
            <a:xfrm flipV="1">
              <a:off x="3215" y="32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56" name="Line 111"/>
            <p:cNvSpPr>
              <a:spLocks noChangeShapeType="1"/>
            </p:cNvSpPr>
            <p:nvPr/>
          </p:nvSpPr>
          <p:spPr bwMode="auto">
            <a:xfrm flipV="1">
              <a:off x="3215" y="3236"/>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57" name="Line 112"/>
            <p:cNvSpPr>
              <a:spLocks noChangeShapeType="1"/>
            </p:cNvSpPr>
            <p:nvPr/>
          </p:nvSpPr>
          <p:spPr bwMode="auto">
            <a:xfrm flipV="1">
              <a:off x="3215" y="3212"/>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58" name="Line 113"/>
            <p:cNvSpPr>
              <a:spLocks noChangeShapeType="1"/>
            </p:cNvSpPr>
            <p:nvPr/>
          </p:nvSpPr>
          <p:spPr bwMode="auto">
            <a:xfrm flipV="1">
              <a:off x="3215" y="3187"/>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59" name="Line 114"/>
            <p:cNvSpPr>
              <a:spLocks noChangeShapeType="1"/>
            </p:cNvSpPr>
            <p:nvPr/>
          </p:nvSpPr>
          <p:spPr bwMode="auto">
            <a:xfrm flipV="1">
              <a:off x="3215" y="3162"/>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60" name="Line 115"/>
            <p:cNvSpPr>
              <a:spLocks noChangeShapeType="1"/>
            </p:cNvSpPr>
            <p:nvPr/>
          </p:nvSpPr>
          <p:spPr bwMode="auto">
            <a:xfrm flipV="1">
              <a:off x="3215" y="31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61" name="Line 116"/>
            <p:cNvSpPr>
              <a:spLocks noChangeShapeType="1"/>
            </p:cNvSpPr>
            <p:nvPr/>
          </p:nvSpPr>
          <p:spPr bwMode="auto">
            <a:xfrm flipV="1">
              <a:off x="3215" y="3113"/>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62" name="Line 117"/>
            <p:cNvSpPr>
              <a:spLocks noChangeShapeType="1"/>
            </p:cNvSpPr>
            <p:nvPr/>
          </p:nvSpPr>
          <p:spPr bwMode="auto">
            <a:xfrm flipV="1">
              <a:off x="3215" y="30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63" name="Line 118"/>
            <p:cNvSpPr>
              <a:spLocks noChangeShapeType="1"/>
            </p:cNvSpPr>
            <p:nvPr/>
          </p:nvSpPr>
          <p:spPr bwMode="auto">
            <a:xfrm flipV="1">
              <a:off x="3215" y="3063"/>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64" name="Line 119"/>
            <p:cNvSpPr>
              <a:spLocks noChangeShapeType="1"/>
            </p:cNvSpPr>
            <p:nvPr/>
          </p:nvSpPr>
          <p:spPr bwMode="auto">
            <a:xfrm flipV="1">
              <a:off x="3215" y="3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65" name="Line 120"/>
            <p:cNvSpPr>
              <a:spLocks noChangeShapeType="1"/>
            </p:cNvSpPr>
            <p:nvPr/>
          </p:nvSpPr>
          <p:spPr bwMode="auto">
            <a:xfrm flipV="1">
              <a:off x="3215" y="3014"/>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66" name="Line 121"/>
            <p:cNvSpPr>
              <a:spLocks noChangeShapeType="1"/>
            </p:cNvSpPr>
            <p:nvPr/>
          </p:nvSpPr>
          <p:spPr bwMode="auto">
            <a:xfrm flipV="1">
              <a:off x="3215" y="29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67" name="Line 122"/>
            <p:cNvSpPr>
              <a:spLocks noChangeShapeType="1"/>
            </p:cNvSpPr>
            <p:nvPr/>
          </p:nvSpPr>
          <p:spPr bwMode="auto">
            <a:xfrm flipV="1">
              <a:off x="3215" y="2964"/>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68" name="Line 123"/>
            <p:cNvSpPr>
              <a:spLocks noChangeShapeType="1"/>
            </p:cNvSpPr>
            <p:nvPr/>
          </p:nvSpPr>
          <p:spPr bwMode="auto">
            <a:xfrm flipV="1">
              <a:off x="3215" y="2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69" name="Line 124"/>
            <p:cNvSpPr>
              <a:spLocks noChangeShapeType="1"/>
            </p:cNvSpPr>
            <p:nvPr/>
          </p:nvSpPr>
          <p:spPr bwMode="auto">
            <a:xfrm flipV="1">
              <a:off x="3215" y="2915"/>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0" name="Line 125"/>
            <p:cNvSpPr>
              <a:spLocks noChangeShapeType="1"/>
            </p:cNvSpPr>
            <p:nvPr/>
          </p:nvSpPr>
          <p:spPr bwMode="auto">
            <a:xfrm flipV="1">
              <a:off x="3215" y="28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1" name="Line 126"/>
            <p:cNvSpPr>
              <a:spLocks noChangeShapeType="1"/>
            </p:cNvSpPr>
            <p:nvPr/>
          </p:nvSpPr>
          <p:spPr bwMode="auto">
            <a:xfrm flipV="1">
              <a:off x="3215" y="2865"/>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2" name="Line 127"/>
            <p:cNvSpPr>
              <a:spLocks noChangeShapeType="1"/>
            </p:cNvSpPr>
            <p:nvPr/>
          </p:nvSpPr>
          <p:spPr bwMode="auto">
            <a:xfrm flipV="1">
              <a:off x="3215" y="2841"/>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3" name="Line 128"/>
            <p:cNvSpPr>
              <a:spLocks noChangeShapeType="1"/>
            </p:cNvSpPr>
            <p:nvPr/>
          </p:nvSpPr>
          <p:spPr bwMode="auto">
            <a:xfrm flipV="1">
              <a:off x="3215" y="28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4" name="Line 129"/>
            <p:cNvSpPr>
              <a:spLocks noChangeShapeType="1"/>
            </p:cNvSpPr>
            <p:nvPr/>
          </p:nvSpPr>
          <p:spPr bwMode="auto">
            <a:xfrm flipV="1">
              <a:off x="3215" y="2792"/>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5" name="Line 130"/>
            <p:cNvSpPr>
              <a:spLocks noChangeShapeType="1"/>
            </p:cNvSpPr>
            <p:nvPr/>
          </p:nvSpPr>
          <p:spPr bwMode="auto">
            <a:xfrm flipV="1">
              <a:off x="3215" y="27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6" name="Line 131"/>
            <p:cNvSpPr>
              <a:spLocks noChangeShapeType="1"/>
            </p:cNvSpPr>
            <p:nvPr/>
          </p:nvSpPr>
          <p:spPr bwMode="auto">
            <a:xfrm flipV="1">
              <a:off x="3215" y="2742"/>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7" name="Line 132"/>
            <p:cNvSpPr>
              <a:spLocks noChangeShapeType="1"/>
            </p:cNvSpPr>
            <p:nvPr/>
          </p:nvSpPr>
          <p:spPr bwMode="auto">
            <a:xfrm flipV="1">
              <a:off x="3215" y="27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8" name="Line 133"/>
            <p:cNvSpPr>
              <a:spLocks noChangeShapeType="1"/>
            </p:cNvSpPr>
            <p:nvPr/>
          </p:nvSpPr>
          <p:spPr bwMode="auto">
            <a:xfrm flipV="1">
              <a:off x="3215" y="2693"/>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9" name="Line 134"/>
            <p:cNvSpPr>
              <a:spLocks noChangeShapeType="1"/>
            </p:cNvSpPr>
            <p:nvPr/>
          </p:nvSpPr>
          <p:spPr bwMode="auto">
            <a:xfrm flipV="1">
              <a:off x="3215" y="2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0" name="Line 135"/>
            <p:cNvSpPr>
              <a:spLocks noChangeShapeType="1"/>
            </p:cNvSpPr>
            <p:nvPr/>
          </p:nvSpPr>
          <p:spPr bwMode="auto">
            <a:xfrm flipV="1">
              <a:off x="3215" y="2643"/>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1" name="Line 136"/>
            <p:cNvSpPr>
              <a:spLocks noChangeShapeType="1"/>
            </p:cNvSpPr>
            <p:nvPr/>
          </p:nvSpPr>
          <p:spPr bwMode="auto">
            <a:xfrm flipV="1">
              <a:off x="3215" y="26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2" name="Line 137"/>
            <p:cNvSpPr>
              <a:spLocks noChangeShapeType="1"/>
            </p:cNvSpPr>
            <p:nvPr/>
          </p:nvSpPr>
          <p:spPr bwMode="auto">
            <a:xfrm flipV="1">
              <a:off x="3215" y="2594"/>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3" name="Line 138"/>
            <p:cNvSpPr>
              <a:spLocks noChangeShapeType="1"/>
            </p:cNvSpPr>
            <p:nvPr/>
          </p:nvSpPr>
          <p:spPr bwMode="auto">
            <a:xfrm flipV="1">
              <a:off x="3215"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4" name="Line 139"/>
            <p:cNvSpPr>
              <a:spLocks noChangeShapeType="1"/>
            </p:cNvSpPr>
            <p:nvPr/>
          </p:nvSpPr>
          <p:spPr bwMode="auto">
            <a:xfrm flipV="1">
              <a:off x="3215" y="2544"/>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5" name="Line 140"/>
            <p:cNvSpPr>
              <a:spLocks noChangeShapeType="1"/>
            </p:cNvSpPr>
            <p:nvPr/>
          </p:nvSpPr>
          <p:spPr bwMode="auto">
            <a:xfrm flipV="1">
              <a:off x="3215" y="25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6" name="Line 141"/>
            <p:cNvSpPr>
              <a:spLocks noChangeShapeType="1"/>
            </p:cNvSpPr>
            <p:nvPr/>
          </p:nvSpPr>
          <p:spPr bwMode="auto">
            <a:xfrm flipV="1">
              <a:off x="3215" y="2495"/>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7" name="Line 142"/>
            <p:cNvSpPr>
              <a:spLocks noChangeShapeType="1"/>
            </p:cNvSpPr>
            <p:nvPr/>
          </p:nvSpPr>
          <p:spPr bwMode="auto">
            <a:xfrm flipV="1">
              <a:off x="3215" y="2471"/>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8" name="Line 143"/>
            <p:cNvSpPr>
              <a:spLocks noChangeShapeType="1"/>
            </p:cNvSpPr>
            <p:nvPr/>
          </p:nvSpPr>
          <p:spPr bwMode="auto">
            <a:xfrm flipV="1">
              <a:off x="3215" y="24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9" name="Line 144"/>
            <p:cNvSpPr>
              <a:spLocks noChangeShapeType="1"/>
            </p:cNvSpPr>
            <p:nvPr/>
          </p:nvSpPr>
          <p:spPr bwMode="auto">
            <a:xfrm flipV="1">
              <a:off x="3215" y="2421"/>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90" name="Line 145"/>
            <p:cNvSpPr>
              <a:spLocks noChangeShapeType="1"/>
            </p:cNvSpPr>
            <p:nvPr/>
          </p:nvSpPr>
          <p:spPr bwMode="auto">
            <a:xfrm flipV="1">
              <a:off x="3215" y="2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91" name="Line 146"/>
            <p:cNvSpPr>
              <a:spLocks noChangeShapeType="1"/>
            </p:cNvSpPr>
            <p:nvPr/>
          </p:nvSpPr>
          <p:spPr bwMode="auto">
            <a:xfrm flipV="1">
              <a:off x="3215" y="2372"/>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92" name="Line 147"/>
            <p:cNvSpPr>
              <a:spLocks noChangeShapeType="1"/>
            </p:cNvSpPr>
            <p:nvPr/>
          </p:nvSpPr>
          <p:spPr bwMode="auto">
            <a:xfrm flipV="1">
              <a:off x="3215" y="23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93" name="Line 148"/>
            <p:cNvSpPr>
              <a:spLocks noChangeShapeType="1"/>
            </p:cNvSpPr>
            <p:nvPr/>
          </p:nvSpPr>
          <p:spPr bwMode="auto">
            <a:xfrm flipV="1">
              <a:off x="3215" y="2322"/>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94" name="Line 149"/>
            <p:cNvSpPr>
              <a:spLocks noChangeShapeType="1"/>
            </p:cNvSpPr>
            <p:nvPr/>
          </p:nvSpPr>
          <p:spPr bwMode="auto">
            <a:xfrm flipV="1">
              <a:off x="3215" y="22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95" name="Line 150"/>
            <p:cNvSpPr>
              <a:spLocks noChangeShapeType="1"/>
            </p:cNvSpPr>
            <p:nvPr/>
          </p:nvSpPr>
          <p:spPr bwMode="auto">
            <a:xfrm flipV="1">
              <a:off x="3215" y="2273"/>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96" name="Line 151"/>
            <p:cNvSpPr>
              <a:spLocks noChangeShapeType="1"/>
            </p:cNvSpPr>
            <p:nvPr/>
          </p:nvSpPr>
          <p:spPr bwMode="auto">
            <a:xfrm flipV="1">
              <a:off x="3215" y="22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97" name="Line 152"/>
            <p:cNvSpPr>
              <a:spLocks noChangeShapeType="1"/>
            </p:cNvSpPr>
            <p:nvPr/>
          </p:nvSpPr>
          <p:spPr bwMode="auto">
            <a:xfrm flipV="1">
              <a:off x="3215" y="2223"/>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98" name="Line 153"/>
            <p:cNvSpPr>
              <a:spLocks noChangeShapeType="1"/>
            </p:cNvSpPr>
            <p:nvPr/>
          </p:nvSpPr>
          <p:spPr bwMode="auto">
            <a:xfrm flipV="1">
              <a:off x="3215" y="21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99" name="Line 154"/>
            <p:cNvSpPr>
              <a:spLocks noChangeShapeType="1"/>
            </p:cNvSpPr>
            <p:nvPr/>
          </p:nvSpPr>
          <p:spPr bwMode="auto">
            <a:xfrm flipV="1">
              <a:off x="3215" y="2174"/>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0" name="Line 155"/>
            <p:cNvSpPr>
              <a:spLocks noChangeShapeType="1"/>
            </p:cNvSpPr>
            <p:nvPr/>
          </p:nvSpPr>
          <p:spPr bwMode="auto">
            <a:xfrm flipV="1">
              <a:off x="3215" y="21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1" name="Line 156"/>
            <p:cNvSpPr>
              <a:spLocks noChangeShapeType="1"/>
            </p:cNvSpPr>
            <p:nvPr/>
          </p:nvSpPr>
          <p:spPr bwMode="auto">
            <a:xfrm flipV="1">
              <a:off x="3215" y="2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2" name="Line 157"/>
            <p:cNvSpPr>
              <a:spLocks noChangeShapeType="1"/>
            </p:cNvSpPr>
            <p:nvPr/>
          </p:nvSpPr>
          <p:spPr bwMode="auto">
            <a:xfrm flipV="1">
              <a:off x="3215" y="2100"/>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3" name="Line 158"/>
            <p:cNvSpPr>
              <a:spLocks noChangeShapeType="1"/>
            </p:cNvSpPr>
            <p:nvPr/>
          </p:nvSpPr>
          <p:spPr bwMode="auto">
            <a:xfrm flipV="1">
              <a:off x="3215" y="20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4" name="Line 159"/>
            <p:cNvSpPr>
              <a:spLocks noChangeShapeType="1"/>
            </p:cNvSpPr>
            <p:nvPr/>
          </p:nvSpPr>
          <p:spPr bwMode="auto">
            <a:xfrm flipV="1">
              <a:off x="3215" y="2051"/>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5" name="Line 160"/>
            <p:cNvSpPr>
              <a:spLocks noChangeShapeType="1"/>
            </p:cNvSpPr>
            <p:nvPr/>
          </p:nvSpPr>
          <p:spPr bwMode="auto">
            <a:xfrm flipV="1">
              <a:off x="3215"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6" name="Line 161"/>
            <p:cNvSpPr>
              <a:spLocks noChangeShapeType="1"/>
            </p:cNvSpPr>
            <p:nvPr/>
          </p:nvSpPr>
          <p:spPr bwMode="auto">
            <a:xfrm flipV="1">
              <a:off x="3215" y="2001"/>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7" name="Line 162"/>
            <p:cNvSpPr>
              <a:spLocks noChangeShapeType="1"/>
            </p:cNvSpPr>
            <p:nvPr/>
          </p:nvSpPr>
          <p:spPr bwMode="auto">
            <a:xfrm flipV="1">
              <a:off x="3215" y="19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8" name="Line 163"/>
            <p:cNvSpPr>
              <a:spLocks noChangeShapeType="1"/>
            </p:cNvSpPr>
            <p:nvPr/>
          </p:nvSpPr>
          <p:spPr bwMode="auto">
            <a:xfrm flipV="1">
              <a:off x="3215" y="1952"/>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9" name="Line 164"/>
            <p:cNvSpPr>
              <a:spLocks noChangeShapeType="1"/>
            </p:cNvSpPr>
            <p:nvPr/>
          </p:nvSpPr>
          <p:spPr bwMode="auto">
            <a:xfrm flipV="1">
              <a:off x="3215" y="19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0" name="Line 165"/>
            <p:cNvSpPr>
              <a:spLocks noChangeShapeType="1"/>
            </p:cNvSpPr>
            <p:nvPr/>
          </p:nvSpPr>
          <p:spPr bwMode="auto">
            <a:xfrm flipV="1">
              <a:off x="3215" y="1902"/>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1" name="Line 166"/>
            <p:cNvSpPr>
              <a:spLocks noChangeShapeType="1"/>
            </p:cNvSpPr>
            <p:nvPr/>
          </p:nvSpPr>
          <p:spPr bwMode="auto">
            <a:xfrm flipV="1">
              <a:off x="3215" y="1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2" name="Line 167"/>
            <p:cNvSpPr>
              <a:spLocks noChangeShapeType="1"/>
            </p:cNvSpPr>
            <p:nvPr/>
          </p:nvSpPr>
          <p:spPr bwMode="auto">
            <a:xfrm flipV="1">
              <a:off x="3215" y="1853"/>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3" name="Line 168"/>
            <p:cNvSpPr>
              <a:spLocks noChangeShapeType="1"/>
            </p:cNvSpPr>
            <p:nvPr/>
          </p:nvSpPr>
          <p:spPr bwMode="auto">
            <a:xfrm flipV="1">
              <a:off x="3215" y="18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4" name="Line 169"/>
            <p:cNvSpPr>
              <a:spLocks noChangeShapeType="1"/>
            </p:cNvSpPr>
            <p:nvPr/>
          </p:nvSpPr>
          <p:spPr bwMode="auto">
            <a:xfrm flipV="1">
              <a:off x="3784" y="3755"/>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5" name="Line 170"/>
            <p:cNvSpPr>
              <a:spLocks noChangeShapeType="1"/>
            </p:cNvSpPr>
            <p:nvPr/>
          </p:nvSpPr>
          <p:spPr bwMode="auto">
            <a:xfrm flipV="1">
              <a:off x="3784" y="3731"/>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6" name="Line 171"/>
            <p:cNvSpPr>
              <a:spLocks noChangeShapeType="1"/>
            </p:cNvSpPr>
            <p:nvPr/>
          </p:nvSpPr>
          <p:spPr bwMode="auto">
            <a:xfrm flipV="1">
              <a:off x="3784" y="3705"/>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7" name="Line 172"/>
            <p:cNvSpPr>
              <a:spLocks noChangeShapeType="1"/>
            </p:cNvSpPr>
            <p:nvPr/>
          </p:nvSpPr>
          <p:spPr bwMode="auto">
            <a:xfrm flipV="1">
              <a:off x="3784" y="3681"/>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8" name="Line 173"/>
            <p:cNvSpPr>
              <a:spLocks noChangeShapeType="1"/>
            </p:cNvSpPr>
            <p:nvPr/>
          </p:nvSpPr>
          <p:spPr bwMode="auto">
            <a:xfrm flipV="1">
              <a:off x="3784" y="3656"/>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9" name="Line 174"/>
            <p:cNvSpPr>
              <a:spLocks noChangeShapeType="1"/>
            </p:cNvSpPr>
            <p:nvPr/>
          </p:nvSpPr>
          <p:spPr bwMode="auto">
            <a:xfrm flipV="1">
              <a:off x="3784" y="3632"/>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0" name="Line 175"/>
            <p:cNvSpPr>
              <a:spLocks noChangeShapeType="1"/>
            </p:cNvSpPr>
            <p:nvPr/>
          </p:nvSpPr>
          <p:spPr bwMode="auto">
            <a:xfrm flipV="1">
              <a:off x="3784" y="3606"/>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1" name="Line 176"/>
            <p:cNvSpPr>
              <a:spLocks noChangeShapeType="1"/>
            </p:cNvSpPr>
            <p:nvPr/>
          </p:nvSpPr>
          <p:spPr bwMode="auto">
            <a:xfrm flipV="1">
              <a:off x="3784" y="3582"/>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2" name="Line 177"/>
            <p:cNvSpPr>
              <a:spLocks noChangeShapeType="1"/>
            </p:cNvSpPr>
            <p:nvPr/>
          </p:nvSpPr>
          <p:spPr bwMode="auto">
            <a:xfrm flipV="1">
              <a:off x="3784" y="355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3" name="Line 178"/>
            <p:cNvSpPr>
              <a:spLocks noChangeShapeType="1"/>
            </p:cNvSpPr>
            <p:nvPr/>
          </p:nvSpPr>
          <p:spPr bwMode="auto">
            <a:xfrm flipV="1">
              <a:off x="3784" y="3533"/>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4" name="Line 179"/>
            <p:cNvSpPr>
              <a:spLocks noChangeShapeType="1"/>
            </p:cNvSpPr>
            <p:nvPr/>
          </p:nvSpPr>
          <p:spPr bwMode="auto">
            <a:xfrm flipV="1">
              <a:off x="3784" y="350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5" name="Line 180"/>
            <p:cNvSpPr>
              <a:spLocks noChangeShapeType="1"/>
            </p:cNvSpPr>
            <p:nvPr/>
          </p:nvSpPr>
          <p:spPr bwMode="auto">
            <a:xfrm flipV="1">
              <a:off x="3784" y="348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6" name="Line 181"/>
            <p:cNvSpPr>
              <a:spLocks noChangeShapeType="1"/>
            </p:cNvSpPr>
            <p:nvPr/>
          </p:nvSpPr>
          <p:spPr bwMode="auto">
            <a:xfrm flipV="1">
              <a:off x="3784" y="345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7" name="Line 182"/>
            <p:cNvSpPr>
              <a:spLocks noChangeShapeType="1"/>
            </p:cNvSpPr>
            <p:nvPr/>
          </p:nvSpPr>
          <p:spPr bwMode="auto">
            <a:xfrm flipV="1">
              <a:off x="3784" y="3434"/>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8" name="Line 183"/>
            <p:cNvSpPr>
              <a:spLocks noChangeShapeType="1"/>
            </p:cNvSpPr>
            <p:nvPr/>
          </p:nvSpPr>
          <p:spPr bwMode="auto">
            <a:xfrm flipV="1">
              <a:off x="3784" y="341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9" name="Line 184"/>
            <p:cNvSpPr>
              <a:spLocks noChangeShapeType="1"/>
            </p:cNvSpPr>
            <p:nvPr/>
          </p:nvSpPr>
          <p:spPr bwMode="auto">
            <a:xfrm flipV="1">
              <a:off x="3784" y="3384"/>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30" name="Line 185"/>
            <p:cNvSpPr>
              <a:spLocks noChangeShapeType="1"/>
            </p:cNvSpPr>
            <p:nvPr/>
          </p:nvSpPr>
          <p:spPr bwMode="auto">
            <a:xfrm flipV="1">
              <a:off x="3784" y="336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31" name="Line 186"/>
            <p:cNvSpPr>
              <a:spLocks noChangeShapeType="1"/>
            </p:cNvSpPr>
            <p:nvPr/>
          </p:nvSpPr>
          <p:spPr bwMode="auto">
            <a:xfrm flipV="1">
              <a:off x="3784" y="3335"/>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32" name="Line 187"/>
            <p:cNvSpPr>
              <a:spLocks noChangeShapeType="1"/>
            </p:cNvSpPr>
            <p:nvPr/>
          </p:nvSpPr>
          <p:spPr bwMode="auto">
            <a:xfrm flipV="1">
              <a:off x="3784" y="3311"/>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33" name="Line 188"/>
            <p:cNvSpPr>
              <a:spLocks noChangeShapeType="1"/>
            </p:cNvSpPr>
            <p:nvPr/>
          </p:nvSpPr>
          <p:spPr bwMode="auto">
            <a:xfrm flipV="1">
              <a:off x="3784" y="3285"/>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34" name="Line 189"/>
            <p:cNvSpPr>
              <a:spLocks noChangeShapeType="1"/>
            </p:cNvSpPr>
            <p:nvPr/>
          </p:nvSpPr>
          <p:spPr bwMode="auto">
            <a:xfrm flipV="1">
              <a:off x="3784" y="3261"/>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35" name="Line 190"/>
            <p:cNvSpPr>
              <a:spLocks noChangeShapeType="1"/>
            </p:cNvSpPr>
            <p:nvPr/>
          </p:nvSpPr>
          <p:spPr bwMode="auto">
            <a:xfrm flipV="1">
              <a:off x="3784" y="3236"/>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36" name="Line 191"/>
            <p:cNvSpPr>
              <a:spLocks noChangeShapeType="1"/>
            </p:cNvSpPr>
            <p:nvPr/>
          </p:nvSpPr>
          <p:spPr bwMode="auto">
            <a:xfrm flipV="1">
              <a:off x="3784" y="3212"/>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37" name="Line 192"/>
            <p:cNvSpPr>
              <a:spLocks noChangeShapeType="1"/>
            </p:cNvSpPr>
            <p:nvPr/>
          </p:nvSpPr>
          <p:spPr bwMode="auto">
            <a:xfrm flipV="1">
              <a:off x="3784" y="3187"/>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38" name="Line 193"/>
            <p:cNvSpPr>
              <a:spLocks noChangeShapeType="1"/>
            </p:cNvSpPr>
            <p:nvPr/>
          </p:nvSpPr>
          <p:spPr bwMode="auto">
            <a:xfrm flipV="1">
              <a:off x="3784" y="3162"/>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39" name="Line 194"/>
            <p:cNvSpPr>
              <a:spLocks noChangeShapeType="1"/>
            </p:cNvSpPr>
            <p:nvPr/>
          </p:nvSpPr>
          <p:spPr bwMode="auto">
            <a:xfrm flipV="1">
              <a:off x="3784" y="313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0" name="Line 195"/>
            <p:cNvSpPr>
              <a:spLocks noChangeShapeType="1"/>
            </p:cNvSpPr>
            <p:nvPr/>
          </p:nvSpPr>
          <p:spPr bwMode="auto">
            <a:xfrm flipV="1">
              <a:off x="3784" y="3113"/>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1" name="Line 196"/>
            <p:cNvSpPr>
              <a:spLocks noChangeShapeType="1"/>
            </p:cNvSpPr>
            <p:nvPr/>
          </p:nvSpPr>
          <p:spPr bwMode="auto">
            <a:xfrm flipV="1">
              <a:off x="3784" y="308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2" name="Line 197"/>
            <p:cNvSpPr>
              <a:spLocks noChangeShapeType="1"/>
            </p:cNvSpPr>
            <p:nvPr/>
          </p:nvSpPr>
          <p:spPr bwMode="auto">
            <a:xfrm flipV="1">
              <a:off x="3784" y="306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3" name="Line 198"/>
            <p:cNvSpPr>
              <a:spLocks noChangeShapeType="1"/>
            </p:cNvSpPr>
            <p:nvPr/>
          </p:nvSpPr>
          <p:spPr bwMode="auto">
            <a:xfrm flipV="1">
              <a:off x="3784" y="303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4" name="Line 199"/>
            <p:cNvSpPr>
              <a:spLocks noChangeShapeType="1"/>
            </p:cNvSpPr>
            <p:nvPr/>
          </p:nvSpPr>
          <p:spPr bwMode="auto">
            <a:xfrm flipV="1">
              <a:off x="3784" y="3014"/>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5" name="Line 200"/>
            <p:cNvSpPr>
              <a:spLocks noChangeShapeType="1"/>
            </p:cNvSpPr>
            <p:nvPr/>
          </p:nvSpPr>
          <p:spPr bwMode="auto">
            <a:xfrm flipV="1">
              <a:off x="3784" y="299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6" name="Line 201"/>
            <p:cNvSpPr>
              <a:spLocks noChangeShapeType="1"/>
            </p:cNvSpPr>
            <p:nvPr/>
          </p:nvSpPr>
          <p:spPr bwMode="auto">
            <a:xfrm flipV="1">
              <a:off x="3784" y="2964"/>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7" name="Line 202"/>
            <p:cNvSpPr>
              <a:spLocks noChangeShapeType="1"/>
            </p:cNvSpPr>
            <p:nvPr/>
          </p:nvSpPr>
          <p:spPr bwMode="auto">
            <a:xfrm flipV="1">
              <a:off x="3784" y="294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8" name="Line 203"/>
            <p:cNvSpPr>
              <a:spLocks noChangeShapeType="1"/>
            </p:cNvSpPr>
            <p:nvPr/>
          </p:nvSpPr>
          <p:spPr bwMode="auto">
            <a:xfrm flipV="1">
              <a:off x="3784" y="2915"/>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9" name="Line 204"/>
            <p:cNvSpPr>
              <a:spLocks noChangeShapeType="1"/>
            </p:cNvSpPr>
            <p:nvPr/>
          </p:nvSpPr>
          <p:spPr bwMode="auto">
            <a:xfrm flipV="1">
              <a:off x="3784" y="2891"/>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0" name="Line 205"/>
            <p:cNvSpPr>
              <a:spLocks noChangeShapeType="1"/>
            </p:cNvSpPr>
            <p:nvPr/>
          </p:nvSpPr>
          <p:spPr bwMode="auto">
            <a:xfrm flipV="1">
              <a:off x="3784" y="2865"/>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1" name="Line 206"/>
            <p:cNvSpPr>
              <a:spLocks noChangeShapeType="1"/>
            </p:cNvSpPr>
            <p:nvPr/>
          </p:nvSpPr>
          <p:spPr bwMode="auto">
            <a:xfrm flipV="1">
              <a:off x="3784" y="284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2" name="Line 207"/>
            <p:cNvSpPr>
              <a:spLocks noChangeShapeType="1"/>
            </p:cNvSpPr>
            <p:nvPr/>
          </p:nvSpPr>
          <p:spPr bwMode="auto">
            <a:xfrm flipV="1">
              <a:off x="3784" y="2817"/>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3" name="Line 208"/>
            <p:cNvSpPr>
              <a:spLocks noChangeShapeType="1"/>
            </p:cNvSpPr>
            <p:nvPr/>
          </p:nvSpPr>
          <p:spPr bwMode="auto">
            <a:xfrm flipV="1">
              <a:off x="3784" y="2792"/>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4" name="Line 209"/>
            <p:cNvSpPr>
              <a:spLocks noChangeShapeType="1"/>
            </p:cNvSpPr>
            <p:nvPr/>
          </p:nvSpPr>
          <p:spPr bwMode="auto">
            <a:xfrm flipV="1">
              <a:off x="3784" y="276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5" name="Line 210"/>
            <p:cNvSpPr>
              <a:spLocks noChangeShapeType="1"/>
            </p:cNvSpPr>
            <p:nvPr/>
          </p:nvSpPr>
          <p:spPr bwMode="auto">
            <a:xfrm flipV="1">
              <a:off x="3784" y="2742"/>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6" name="Line 211"/>
            <p:cNvSpPr>
              <a:spLocks noChangeShapeType="1"/>
            </p:cNvSpPr>
            <p:nvPr/>
          </p:nvSpPr>
          <p:spPr bwMode="auto">
            <a:xfrm flipV="1">
              <a:off x="3784" y="271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7" name="Line 212"/>
            <p:cNvSpPr>
              <a:spLocks noChangeShapeType="1"/>
            </p:cNvSpPr>
            <p:nvPr/>
          </p:nvSpPr>
          <p:spPr bwMode="auto">
            <a:xfrm flipV="1">
              <a:off x="3784" y="2693"/>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8" name="Line 213"/>
            <p:cNvSpPr>
              <a:spLocks noChangeShapeType="1"/>
            </p:cNvSpPr>
            <p:nvPr/>
          </p:nvSpPr>
          <p:spPr bwMode="auto">
            <a:xfrm flipV="1">
              <a:off x="3784" y="266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9" name="Line 214"/>
            <p:cNvSpPr>
              <a:spLocks noChangeShapeType="1"/>
            </p:cNvSpPr>
            <p:nvPr/>
          </p:nvSpPr>
          <p:spPr bwMode="auto">
            <a:xfrm flipV="1">
              <a:off x="3784" y="264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0" name="Line 215"/>
            <p:cNvSpPr>
              <a:spLocks noChangeShapeType="1"/>
            </p:cNvSpPr>
            <p:nvPr/>
          </p:nvSpPr>
          <p:spPr bwMode="auto">
            <a:xfrm flipV="1">
              <a:off x="3784" y="261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1" name="Line 216"/>
            <p:cNvSpPr>
              <a:spLocks noChangeShapeType="1"/>
            </p:cNvSpPr>
            <p:nvPr/>
          </p:nvSpPr>
          <p:spPr bwMode="auto">
            <a:xfrm flipV="1">
              <a:off x="3784" y="2594"/>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2" name="Line 217"/>
            <p:cNvSpPr>
              <a:spLocks noChangeShapeType="1"/>
            </p:cNvSpPr>
            <p:nvPr/>
          </p:nvSpPr>
          <p:spPr bwMode="auto">
            <a:xfrm flipV="1">
              <a:off x="3784" y="257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3" name="Line 218"/>
            <p:cNvSpPr>
              <a:spLocks noChangeShapeType="1"/>
            </p:cNvSpPr>
            <p:nvPr/>
          </p:nvSpPr>
          <p:spPr bwMode="auto">
            <a:xfrm flipV="1">
              <a:off x="3784" y="2544"/>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4" name="Line 219"/>
            <p:cNvSpPr>
              <a:spLocks noChangeShapeType="1"/>
            </p:cNvSpPr>
            <p:nvPr/>
          </p:nvSpPr>
          <p:spPr bwMode="auto">
            <a:xfrm flipV="1">
              <a:off x="3784" y="252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5" name="Line 220"/>
            <p:cNvSpPr>
              <a:spLocks noChangeShapeType="1"/>
            </p:cNvSpPr>
            <p:nvPr/>
          </p:nvSpPr>
          <p:spPr bwMode="auto">
            <a:xfrm flipV="1">
              <a:off x="3784" y="2495"/>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6" name="Line 221"/>
            <p:cNvSpPr>
              <a:spLocks noChangeShapeType="1"/>
            </p:cNvSpPr>
            <p:nvPr/>
          </p:nvSpPr>
          <p:spPr bwMode="auto">
            <a:xfrm flipV="1">
              <a:off x="3784" y="2471"/>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7" name="Line 222"/>
            <p:cNvSpPr>
              <a:spLocks noChangeShapeType="1"/>
            </p:cNvSpPr>
            <p:nvPr/>
          </p:nvSpPr>
          <p:spPr bwMode="auto">
            <a:xfrm flipV="1">
              <a:off x="3784" y="2447"/>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8" name="Line 223"/>
            <p:cNvSpPr>
              <a:spLocks noChangeShapeType="1"/>
            </p:cNvSpPr>
            <p:nvPr/>
          </p:nvSpPr>
          <p:spPr bwMode="auto">
            <a:xfrm flipV="1">
              <a:off x="3784" y="24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9" name="Line 224"/>
            <p:cNvSpPr>
              <a:spLocks noChangeShapeType="1"/>
            </p:cNvSpPr>
            <p:nvPr/>
          </p:nvSpPr>
          <p:spPr bwMode="auto">
            <a:xfrm flipV="1">
              <a:off x="3784" y="2397"/>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70" name="Line 225"/>
            <p:cNvSpPr>
              <a:spLocks noChangeShapeType="1"/>
            </p:cNvSpPr>
            <p:nvPr/>
          </p:nvSpPr>
          <p:spPr bwMode="auto">
            <a:xfrm flipV="1">
              <a:off x="3784" y="2372"/>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71" name="Line 226"/>
            <p:cNvSpPr>
              <a:spLocks noChangeShapeType="1"/>
            </p:cNvSpPr>
            <p:nvPr/>
          </p:nvSpPr>
          <p:spPr bwMode="auto">
            <a:xfrm flipV="1">
              <a:off x="3784" y="234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72" name="Line 227"/>
            <p:cNvSpPr>
              <a:spLocks noChangeShapeType="1"/>
            </p:cNvSpPr>
            <p:nvPr/>
          </p:nvSpPr>
          <p:spPr bwMode="auto">
            <a:xfrm flipV="1">
              <a:off x="3784" y="2322"/>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73" name="Line 228"/>
            <p:cNvSpPr>
              <a:spLocks noChangeShapeType="1"/>
            </p:cNvSpPr>
            <p:nvPr/>
          </p:nvSpPr>
          <p:spPr bwMode="auto">
            <a:xfrm flipV="1">
              <a:off x="3784" y="229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74" name="Line 229"/>
            <p:cNvSpPr>
              <a:spLocks noChangeShapeType="1"/>
            </p:cNvSpPr>
            <p:nvPr/>
          </p:nvSpPr>
          <p:spPr bwMode="auto">
            <a:xfrm flipV="1">
              <a:off x="3784" y="2273"/>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75" name="Line 230"/>
            <p:cNvSpPr>
              <a:spLocks noChangeShapeType="1"/>
            </p:cNvSpPr>
            <p:nvPr/>
          </p:nvSpPr>
          <p:spPr bwMode="auto">
            <a:xfrm flipV="1">
              <a:off x="3784" y="224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76" name="Line 231"/>
            <p:cNvSpPr>
              <a:spLocks noChangeShapeType="1"/>
            </p:cNvSpPr>
            <p:nvPr/>
          </p:nvSpPr>
          <p:spPr bwMode="auto">
            <a:xfrm flipV="1">
              <a:off x="3784" y="222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77" name="Line 232"/>
            <p:cNvSpPr>
              <a:spLocks noChangeShapeType="1"/>
            </p:cNvSpPr>
            <p:nvPr/>
          </p:nvSpPr>
          <p:spPr bwMode="auto">
            <a:xfrm flipV="1">
              <a:off x="3784" y="219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78" name="Line 233"/>
            <p:cNvSpPr>
              <a:spLocks noChangeShapeType="1"/>
            </p:cNvSpPr>
            <p:nvPr/>
          </p:nvSpPr>
          <p:spPr bwMode="auto">
            <a:xfrm flipV="1">
              <a:off x="3784" y="2174"/>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79" name="Line 234"/>
            <p:cNvSpPr>
              <a:spLocks noChangeShapeType="1"/>
            </p:cNvSpPr>
            <p:nvPr/>
          </p:nvSpPr>
          <p:spPr bwMode="auto">
            <a:xfrm flipV="1">
              <a:off x="3784" y="215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0" name="Line 235"/>
            <p:cNvSpPr>
              <a:spLocks noChangeShapeType="1"/>
            </p:cNvSpPr>
            <p:nvPr/>
          </p:nvSpPr>
          <p:spPr bwMode="auto">
            <a:xfrm flipV="1">
              <a:off x="3784" y="2126"/>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1" name="Line 236"/>
            <p:cNvSpPr>
              <a:spLocks noChangeShapeType="1"/>
            </p:cNvSpPr>
            <p:nvPr/>
          </p:nvSpPr>
          <p:spPr bwMode="auto">
            <a:xfrm flipV="1">
              <a:off x="3784" y="2100"/>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2" name="Line 237"/>
            <p:cNvSpPr>
              <a:spLocks noChangeShapeType="1"/>
            </p:cNvSpPr>
            <p:nvPr/>
          </p:nvSpPr>
          <p:spPr bwMode="auto">
            <a:xfrm flipV="1">
              <a:off x="3784" y="2076"/>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3" name="Line 238"/>
            <p:cNvSpPr>
              <a:spLocks noChangeShapeType="1"/>
            </p:cNvSpPr>
            <p:nvPr/>
          </p:nvSpPr>
          <p:spPr bwMode="auto">
            <a:xfrm flipV="1">
              <a:off x="3784" y="2051"/>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4" name="Line 239"/>
            <p:cNvSpPr>
              <a:spLocks noChangeShapeType="1"/>
            </p:cNvSpPr>
            <p:nvPr/>
          </p:nvSpPr>
          <p:spPr bwMode="auto">
            <a:xfrm flipV="1">
              <a:off x="3784" y="2027"/>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5" name="Line 240"/>
            <p:cNvSpPr>
              <a:spLocks noChangeShapeType="1"/>
            </p:cNvSpPr>
            <p:nvPr/>
          </p:nvSpPr>
          <p:spPr bwMode="auto">
            <a:xfrm flipV="1">
              <a:off x="3784" y="200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6" name="Line 241"/>
            <p:cNvSpPr>
              <a:spLocks noChangeShapeType="1"/>
            </p:cNvSpPr>
            <p:nvPr/>
          </p:nvSpPr>
          <p:spPr bwMode="auto">
            <a:xfrm flipV="1">
              <a:off x="3784" y="1977"/>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7" name="Line 242"/>
            <p:cNvSpPr>
              <a:spLocks noChangeShapeType="1"/>
            </p:cNvSpPr>
            <p:nvPr/>
          </p:nvSpPr>
          <p:spPr bwMode="auto">
            <a:xfrm flipV="1">
              <a:off x="3784" y="1952"/>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8" name="Line 243"/>
            <p:cNvSpPr>
              <a:spLocks noChangeShapeType="1"/>
            </p:cNvSpPr>
            <p:nvPr/>
          </p:nvSpPr>
          <p:spPr bwMode="auto">
            <a:xfrm flipV="1">
              <a:off x="3784" y="192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9" name="Line 244"/>
            <p:cNvSpPr>
              <a:spLocks noChangeShapeType="1"/>
            </p:cNvSpPr>
            <p:nvPr/>
          </p:nvSpPr>
          <p:spPr bwMode="auto">
            <a:xfrm flipV="1">
              <a:off x="3784" y="1902"/>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0" name="Line 245"/>
            <p:cNvSpPr>
              <a:spLocks noChangeShapeType="1"/>
            </p:cNvSpPr>
            <p:nvPr/>
          </p:nvSpPr>
          <p:spPr bwMode="auto">
            <a:xfrm flipV="1">
              <a:off x="3784" y="187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1" name="Line 246"/>
            <p:cNvSpPr>
              <a:spLocks noChangeShapeType="1"/>
            </p:cNvSpPr>
            <p:nvPr/>
          </p:nvSpPr>
          <p:spPr bwMode="auto">
            <a:xfrm flipV="1">
              <a:off x="3784" y="1853"/>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2" name="Line 247"/>
            <p:cNvSpPr>
              <a:spLocks noChangeShapeType="1"/>
            </p:cNvSpPr>
            <p:nvPr/>
          </p:nvSpPr>
          <p:spPr bwMode="auto">
            <a:xfrm flipV="1">
              <a:off x="3784" y="182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3" name="Line 248"/>
            <p:cNvSpPr>
              <a:spLocks noChangeShapeType="1"/>
            </p:cNvSpPr>
            <p:nvPr/>
          </p:nvSpPr>
          <p:spPr bwMode="auto">
            <a:xfrm flipV="1">
              <a:off x="4353" y="3755"/>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4" name="Line 249"/>
            <p:cNvSpPr>
              <a:spLocks noChangeShapeType="1"/>
            </p:cNvSpPr>
            <p:nvPr/>
          </p:nvSpPr>
          <p:spPr bwMode="auto">
            <a:xfrm flipV="1">
              <a:off x="4353" y="3731"/>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5" name="Line 250"/>
            <p:cNvSpPr>
              <a:spLocks noChangeShapeType="1"/>
            </p:cNvSpPr>
            <p:nvPr/>
          </p:nvSpPr>
          <p:spPr bwMode="auto">
            <a:xfrm flipV="1">
              <a:off x="4353" y="3705"/>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6" name="Line 251"/>
            <p:cNvSpPr>
              <a:spLocks noChangeShapeType="1"/>
            </p:cNvSpPr>
            <p:nvPr/>
          </p:nvSpPr>
          <p:spPr bwMode="auto">
            <a:xfrm flipV="1">
              <a:off x="4353" y="3681"/>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7" name="Line 252"/>
            <p:cNvSpPr>
              <a:spLocks noChangeShapeType="1"/>
            </p:cNvSpPr>
            <p:nvPr/>
          </p:nvSpPr>
          <p:spPr bwMode="auto">
            <a:xfrm flipV="1">
              <a:off x="4353" y="3656"/>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8" name="Line 253"/>
            <p:cNvSpPr>
              <a:spLocks noChangeShapeType="1"/>
            </p:cNvSpPr>
            <p:nvPr/>
          </p:nvSpPr>
          <p:spPr bwMode="auto">
            <a:xfrm flipV="1">
              <a:off x="4353" y="3632"/>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9" name="Line 254"/>
            <p:cNvSpPr>
              <a:spLocks noChangeShapeType="1"/>
            </p:cNvSpPr>
            <p:nvPr/>
          </p:nvSpPr>
          <p:spPr bwMode="auto">
            <a:xfrm flipV="1">
              <a:off x="4353" y="3606"/>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0" name="Line 255"/>
            <p:cNvSpPr>
              <a:spLocks noChangeShapeType="1"/>
            </p:cNvSpPr>
            <p:nvPr/>
          </p:nvSpPr>
          <p:spPr bwMode="auto">
            <a:xfrm flipV="1">
              <a:off x="4353" y="3582"/>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1" name="Line 256"/>
            <p:cNvSpPr>
              <a:spLocks noChangeShapeType="1"/>
            </p:cNvSpPr>
            <p:nvPr/>
          </p:nvSpPr>
          <p:spPr bwMode="auto">
            <a:xfrm flipV="1">
              <a:off x="4353" y="355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2" name="Line 257"/>
            <p:cNvSpPr>
              <a:spLocks noChangeShapeType="1"/>
            </p:cNvSpPr>
            <p:nvPr/>
          </p:nvSpPr>
          <p:spPr bwMode="auto">
            <a:xfrm flipV="1">
              <a:off x="4353" y="3533"/>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3" name="Line 258"/>
            <p:cNvSpPr>
              <a:spLocks noChangeShapeType="1"/>
            </p:cNvSpPr>
            <p:nvPr/>
          </p:nvSpPr>
          <p:spPr bwMode="auto">
            <a:xfrm flipV="1">
              <a:off x="4353" y="350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4" name="Line 259"/>
            <p:cNvSpPr>
              <a:spLocks noChangeShapeType="1"/>
            </p:cNvSpPr>
            <p:nvPr/>
          </p:nvSpPr>
          <p:spPr bwMode="auto">
            <a:xfrm flipV="1">
              <a:off x="4353" y="348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5" name="Line 260"/>
            <p:cNvSpPr>
              <a:spLocks noChangeShapeType="1"/>
            </p:cNvSpPr>
            <p:nvPr/>
          </p:nvSpPr>
          <p:spPr bwMode="auto">
            <a:xfrm flipV="1">
              <a:off x="4353" y="345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6" name="Line 261"/>
            <p:cNvSpPr>
              <a:spLocks noChangeShapeType="1"/>
            </p:cNvSpPr>
            <p:nvPr/>
          </p:nvSpPr>
          <p:spPr bwMode="auto">
            <a:xfrm flipV="1">
              <a:off x="4353" y="3434"/>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7" name="Line 262"/>
            <p:cNvSpPr>
              <a:spLocks noChangeShapeType="1"/>
            </p:cNvSpPr>
            <p:nvPr/>
          </p:nvSpPr>
          <p:spPr bwMode="auto">
            <a:xfrm flipV="1">
              <a:off x="4353" y="341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8" name="Line 263"/>
            <p:cNvSpPr>
              <a:spLocks noChangeShapeType="1"/>
            </p:cNvSpPr>
            <p:nvPr/>
          </p:nvSpPr>
          <p:spPr bwMode="auto">
            <a:xfrm flipV="1">
              <a:off x="4353" y="3384"/>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9" name="Line 264"/>
            <p:cNvSpPr>
              <a:spLocks noChangeShapeType="1"/>
            </p:cNvSpPr>
            <p:nvPr/>
          </p:nvSpPr>
          <p:spPr bwMode="auto">
            <a:xfrm flipV="1">
              <a:off x="4353" y="336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10" name="Line 265"/>
            <p:cNvSpPr>
              <a:spLocks noChangeShapeType="1"/>
            </p:cNvSpPr>
            <p:nvPr/>
          </p:nvSpPr>
          <p:spPr bwMode="auto">
            <a:xfrm flipV="1">
              <a:off x="4353" y="3335"/>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11" name="Line 266"/>
            <p:cNvSpPr>
              <a:spLocks noChangeShapeType="1"/>
            </p:cNvSpPr>
            <p:nvPr/>
          </p:nvSpPr>
          <p:spPr bwMode="auto">
            <a:xfrm flipV="1">
              <a:off x="4353" y="3311"/>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12" name="Line 267"/>
            <p:cNvSpPr>
              <a:spLocks noChangeShapeType="1"/>
            </p:cNvSpPr>
            <p:nvPr/>
          </p:nvSpPr>
          <p:spPr bwMode="auto">
            <a:xfrm flipV="1">
              <a:off x="4353" y="3285"/>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13" name="Line 268"/>
            <p:cNvSpPr>
              <a:spLocks noChangeShapeType="1"/>
            </p:cNvSpPr>
            <p:nvPr/>
          </p:nvSpPr>
          <p:spPr bwMode="auto">
            <a:xfrm flipV="1">
              <a:off x="4353" y="3261"/>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14" name="Line 269"/>
            <p:cNvSpPr>
              <a:spLocks noChangeShapeType="1"/>
            </p:cNvSpPr>
            <p:nvPr/>
          </p:nvSpPr>
          <p:spPr bwMode="auto">
            <a:xfrm flipV="1">
              <a:off x="4353" y="3236"/>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15" name="Line 270"/>
            <p:cNvSpPr>
              <a:spLocks noChangeShapeType="1"/>
            </p:cNvSpPr>
            <p:nvPr/>
          </p:nvSpPr>
          <p:spPr bwMode="auto">
            <a:xfrm flipV="1">
              <a:off x="4353" y="3212"/>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16" name="Line 271"/>
            <p:cNvSpPr>
              <a:spLocks noChangeShapeType="1"/>
            </p:cNvSpPr>
            <p:nvPr/>
          </p:nvSpPr>
          <p:spPr bwMode="auto">
            <a:xfrm flipV="1">
              <a:off x="4353" y="3187"/>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17" name="Line 272"/>
            <p:cNvSpPr>
              <a:spLocks noChangeShapeType="1"/>
            </p:cNvSpPr>
            <p:nvPr/>
          </p:nvSpPr>
          <p:spPr bwMode="auto">
            <a:xfrm flipV="1">
              <a:off x="4353" y="3162"/>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18" name="Line 273"/>
            <p:cNvSpPr>
              <a:spLocks noChangeShapeType="1"/>
            </p:cNvSpPr>
            <p:nvPr/>
          </p:nvSpPr>
          <p:spPr bwMode="auto">
            <a:xfrm flipV="1">
              <a:off x="4353" y="313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19" name="Line 274"/>
            <p:cNvSpPr>
              <a:spLocks noChangeShapeType="1"/>
            </p:cNvSpPr>
            <p:nvPr/>
          </p:nvSpPr>
          <p:spPr bwMode="auto">
            <a:xfrm flipV="1">
              <a:off x="4353" y="3113"/>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0" name="Line 275"/>
            <p:cNvSpPr>
              <a:spLocks noChangeShapeType="1"/>
            </p:cNvSpPr>
            <p:nvPr/>
          </p:nvSpPr>
          <p:spPr bwMode="auto">
            <a:xfrm flipV="1">
              <a:off x="4353" y="308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1" name="Line 276"/>
            <p:cNvSpPr>
              <a:spLocks noChangeShapeType="1"/>
            </p:cNvSpPr>
            <p:nvPr/>
          </p:nvSpPr>
          <p:spPr bwMode="auto">
            <a:xfrm flipV="1">
              <a:off x="4353" y="306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2" name="Line 277"/>
            <p:cNvSpPr>
              <a:spLocks noChangeShapeType="1"/>
            </p:cNvSpPr>
            <p:nvPr/>
          </p:nvSpPr>
          <p:spPr bwMode="auto">
            <a:xfrm flipV="1">
              <a:off x="4353" y="303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3" name="Line 278"/>
            <p:cNvSpPr>
              <a:spLocks noChangeShapeType="1"/>
            </p:cNvSpPr>
            <p:nvPr/>
          </p:nvSpPr>
          <p:spPr bwMode="auto">
            <a:xfrm flipV="1">
              <a:off x="4353" y="3014"/>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4" name="Line 279"/>
            <p:cNvSpPr>
              <a:spLocks noChangeShapeType="1"/>
            </p:cNvSpPr>
            <p:nvPr/>
          </p:nvSpPr>
          <p:spPr bwMode="auto">
            <a:xfrm flipV="1">
              <a:off x="4353" y="299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5" name="Line 280"/>
            <p:cNvSpPr>
              <a:spLocks noChangeShapeType="1"/>
            </p:cNvSpPr>
            <p:nvPr/>
          </p:nvSpPr>
          <p:spPr bwMode="auto">
            <a:xfrm flipV="1">
              <a:off x="4353" y="2964"/>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6" name="Line 281"/>
            <p:cNvSpPr>
              <a:spLocks noChangeShapeType="1"/>
            </p:cNvSpPr>
            <p:nvPr/>
          </p:nvSpPr>
          <p:spPr bwMode="auto">
            <a:xfrm flipV="1">
              <a:off x="4353" y="294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7" name="Line 282"/>
            <p:cNvSpPr>
              <a:spLocks noChangeShapeType="1"/>
            </p:cNvSpPr>
            <p:nvPr/>
          </p:nvSpPr>
          <p:spPr bwMode="auto">
            <a:xfrm flipV="1">
              <a:off x="4353" y="2915"/>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8" name="Line 283"/>
            <p:cNvSpPr>
              <a:spLocks noChangeShapeType="1"/>
            </p:cNvSpPr>
            <p:nvPr/>
          </p:nvSpPr>
          <p:spPr bwMode="auto">
            <a:xfrm flipV="1">
              <a:off x="4353" y="2891"/>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9" name="Line 284"/>
            <p:cNvSpPr>
              <a:spLocks noChangeShapeType="1"/>
            </p:cNvSpPr>
            <p:nvPr/>
          </p:nvSpPr>
          <p:spPr bwMode="auto">
            <a:xfrm flipV="1">
              <a:off x="4353" y="2865"/>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0" name="Line 285"/>
            <p:cNvSpPr>
              <a:spLocks noChangeShapeType="1"/>
            </p:cNvSpPr>
            <p:nvPr/>
          </p:nvSpPr>
          <p:spPr bwMode="auto">
            <a:xfrm flipV="1">
              <a:off x="4353" y="284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1" name="Line 286"/>
            <p:cNvSpPr>
              <a:spLocks noChangeShapeType="1"/>
            </p:cNvSpPr>
            <p:nvPr/>
          </p:nvSpPr>
          <p:spPr bwMode="auto">
            <a:xfrm flipV="1">
              <a:off x="4353" y="2817"/>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2" name="Line 287"/>
            <p:cNvSpPr>
              <a:spLocks noChangeShapeType="1"/>
            </p:cNvSpPr>
            <p:nvPr/>
          </p:nvSpPr>
          <p:spPr bwMode="auto">
            <a:xfrm flipV="1">
              <a:off x="4353" y="2792"/>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3" name="Line 288"/>
            <p:cNvSpPr>
              <a:spLocks noChangeShapeType="1"/>
            </p:cNvSpPr>
            <p:nvPr/>
          </p:nvSpPr>
          <p:spPr bwMode="auto">
            <a:xfrm flipV="1">
              <a:off x="4353" y="276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4" name="Line 289"/>
            <p:cNvSpPr>
              <a:spLocks noChangeShapeType="1"/>
            </p:cNvSpPr>
            <p:nvPr/>
          </p:nvSpPr>
          <p:spPr bwMode="auto">
            <a:xfrm flipV="1">
              <a:off x="4353" y="2742"/>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5" name="Line 290"/>
            <p:cNvSpPr>
              <a:spLocks noChangeShapeType="1"/>
            </p:cNvSpPr>
            <p:nvPr/>
          </p:nvSpPr>
          <p:spPr bwMode="auto">
            <a:xfrm flipV="1">
              <a:off x="4353" y="271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6" name="Line 291"/>
            <p:cNvSpPr>
              <a:spLocks noChangeShapeType="1"/>
            </p:cNvSpPr>
            <p:nvPr/>
          </p:nvSpPr>
          <p:spPr bwMode="auto">
            <a:xfrm flipV="1">
              <a:off x="4353" y="2693"/>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7" name="Line 292"/>
            <p:cNvSpPr>
              <a:spLocks noChangeShapeType="1"/>
            </p:cNvSpPr>
            <p:nvPr/>
          </p:nvSpPr>
          <p:spPr bwMode="auto">
            <a:xfrm flipV="1">
              <a:off x="4353" y="266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8" name="Line 293"/>
            <p:cNvSpPr>
              <a:spLocks noChangeShapeType="1"/>
            </p:cNvSpPr>
            <p:nvPr/>
          </p:nvSpPr>
          <p:spPr bwMode="auto">
            <a:xfrm flipV="1">
              <a:off x="4353" y="264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9" name="Line 294"/>
            <p:cNvSpPr>
              <a:spLocks noChangeShapeType="1"/>
            </p:cNvSpPr>
            <p:nvPr/>
          </p:nvSpPr>
          <p:spPr bwMode="auto">
            <a:xfrm flipV="1">
              <a:off x="4353" y="261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0" name="Line 295"/>
            <p:cNvSpPr>
              <a:spLocks noChangeShapeType="1"/>
            </p:cNvSpPr>
            <p:nvPr/>
          </p:nvSpPr>
          <p:spPr bwMode="auto">
            <a:xfrm flipV="1">
              <a:off x="4353" y="2594"/>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1" name="Line 296"/>
            <p:cNvSpPr>
              <a:spLocks noChangeShapeType="1"/>
            </p:cNvSpPr>
            <p:nvPr/>
          </p:nvSpPr>
          <p:spPr bwMode="auto">
            <a:xfrm flipV="1">
              <a:off x="4353" y="257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2" name="Line 297"/>
            <p:cNvSpPr>
              <a:spLocks noChangeShapeType="1"/>
            </p:cNvSpPr>
            <p:nvPr/>
          </p:nvSpPr>
          <p:spPr bwMode="auto">
            <a:xfrm flipV="1">
              <a:off x="4353" y="2544"/>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3" name="Line 298"/>
            <p:cNvSpPr>
              <a:spLocks noChangeShapeType="1"/>
            </p:cNvSpPr>
            <p:nvPr/>
          </p:nvSpPr>
          <p:spPr bwMode="auto">
            <a:xfrm flipV="1">
              <a:off x="4353" y="252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4" name="Line 299"/>
            <p:cNvSpPr>
              <a:spLocks noChangeShapeType="1"/>
            </p:cNvSpPr>
            <p:nvPr/>
          </p:nvSpPr>
          <p:spPr bwMode="auto">
            <a:xfrm flipV="1">
              <a:off x="4353" y="2495"/>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5" name="Line 300"/>
            <p:cNvSpPr>
              <a:spLocks noChangeShapeType="1"/>
            </p:cNvSpPr>
            <p:nvPr/>
          </p:nvSpPr>
          <p:spPr bwMode="auto">
            <a:xfrm flipV="1">
              <a:off x="4353" y="2471"/>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6" name="Line 301"/>
            <p:cNvSpPr>
              <a:spLocks noChangeShapeType="1"/>
            </p:cNvSpPr>
            <p:nvPr/>
          </p:nvSpPr>
          <p:spPr bwMode="auto">
            <a:xfrm flipV="1">
              <a:off x="4353" y="2447"/>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7" name="Line 302"/>
            <p:cNvSpPr>
              <a:spLocks noChangeShapeType="1"/>
            </p:cNvSpPr>
            <p:nvPr/>
          </p:nvSpPr>
          <p:spPr bwMode="auto">
            <a:xfrm flipV="1">
              <a:off x="4353" y="24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8" name="Line 303"/>
            <p:cNvSpPr>
              <a:spLocks noChangeShapeType="1"/>
            </p:cNvSpPr>
            <p:nvPr/>
          </p:nvSpPr>
          <p:spPr bwMode="auto">
            <a:xfrm flipV="1">
              <a:off x="4353" y="2397"/>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9" name="Line 304"/>
            <p:cNvSpPr>
              <a:spLocks noChangeShapeType="1"/>
            </p:cNvSpPr>
            <p:nvPr/>
          </p:nvSpPr>
          <p:spPr bwMode="auto">
            <a:xfrm flipV="1">
              <a:off x="4353" y="2372"/>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50" name="Line 305"/>
            <p:cNvSpPr>
              <a:spLocks noChangeShapeType="1"/>
            </p:cNvSpPr>
            <p:nvPr/>
          </p:nvSpPr>
          <p:spPr bwMode="auto">
            <a:xfrm flipV="1">
              <a:off x="4353" y="234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51" name="Line 306"/>
            <p:cNvSpPr>
              <a:spLocks noChangeShapeType="1"/>
            </p:cNvSpPr>
            <p:nvPr/>
          </p:nvSpPr>
          <p:spPr bwMode="auto">
            <a:xfrm flipV="1">
              <a:off x="4353" y="2322"/>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52" name="Line 307"/>
            <p:cNvSpPr>
              <a:spLocks noChangeShapeType="1"/>
            </p:cNvSpPr>
            <p:nvPr/>
          </p:nvSpPr>
          <p:spPr bwMode="auto">
            <a:xfrm flipV="1">
              <a:off x="4353" y="229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53" name="Line 308"/>
            <p:cNvSpPr>
              <a:spLocks noChangeShapeType="1"/>
            </p:cNvSpPr>
            <p:nvPr/>
          </p:nvSpPr>
          <p:spPr bwMode="auto">
            <a:xfrm flipV="1">
              <a:off x="4353" y="2273"/>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54" name="Line 309"/>
            <p:cNvSpPr>
              <a:spLocks noChangeShapeType="1"/>
            </p:cNvSpPr>
            <p:nvPr/>
          </p:nvSpPr>
          <p:spPr bwMode="auto">
            <a:xfrm flipV="1">
              <a:off x="4353" y="224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55" name="Line 310"/>
            <p:cNvSpPr>
              <a:spLocks noChangeShapeType="1"/>
            </p:cNvSpPr>
            <p:nvPr/>
          </p:nvSpPr>
          <p:spPr bwMode="auto">
            <a:xfrm flipV="1">
              <a:off x="4353" y="222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56" name="Line 311"/>
            <p:cNvSpPr>
              <a:spLocks noChangeShapeType="1"/>
            </p:cNvSpPr>
            <p:nvPr/>
          </p:nvSpPr>
          <p:spPr bwMode="auto">
            <a:xfrm flipV="1">
              <a:off x="4353" y="219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57" name="Line 312"/>
            <p:cNvSpPr>
              <a:spLocks noChangeShapeType="1"/>
            </p:cNvSpPr>
            <p:nvPr/>
          </p:nvSpPr>
          <p:spPr bwMode="auto">
            <a:xfrm flipV="1">
              <a:off x="4353" y="2174"/>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58" name="Line 313"/>
            <p:cNvSpPr>
              <a:spLocks noChangeShapeType="1"/>
            </p:cNvSpPr>
            <p:nvPr/>
          </p:nvSpPr>
          <p:spPr bwMode="auto">
            <a:xfrm flipV="1">
              <a:off x="4353" y="2150"/>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59" name="Line 314"/>
            <p:cNvSpPr>
              <a:spLocks noChangeShapeType="1"/>
            </p:cNvSpPr>
            <p:nvPr/>
          </p:nvSpPr>
          <p:spPr bwMode="auto">
            <a:xfrm flipV="1">
              <a:off x="4353" y="2126"/>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0" name="Line 315"/>
            <p:cNvSpPr>
              <a:spLocks noChangeShapeType="1"/>
            </p:cNvSpPr>
            <p:nvPr/>
          </p:nvSpPr>
          <p:spPr bwMode="auto">
            <a:xfrm flipV="1">
              <a:off x="4353" y="2100"/>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1" name="Line 316"/>
            <p:cNvSpPr>
              <a:spLocks noChangeShapeType="1"/>
            </p:cNvSpPr>
            <p:nvPr/>
          </p:nvSpPr>
          <p:spPr bwMode="auto">
            <a:xfrm flipV="1">
              <a:off x="4353" y="2076"/>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2" name="Line 317"/>
            <p:cNvSpPr>
              <a:spLocks noChangeShapeType="1"/>
            </p:cNvSpPr>
            <p:nvPr/>
          </p:nvSpPr>
          <p:spPr bwMode="auto">
            <a:xfrm flipV="1">
              <a:off x="4353" y="2051"/>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3" name="Line 318"/>
            <p:cNvSpPr>
              <a:spLocks noChangeShapeType="1"/>
            </p:cNvSpPr>
            <p:nvPr/>
          </p:nvSpPr>
          <p:spPr bwMode="auto">
            <a:xfrm flipV="1">
              <a:off x="4353" y="2027"/>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4" name="Line 319"/>
            <p:cNvSpPr>
              <a:spLocks noChangeShapeType="1"/>
            </p:cNvSpPr>
            <p:nvPr/>
          </p:nvSpPr>
          <p:spPr bwMode="auto">
            <a:xfrm flipV="1">
              <a:off x="4353" y="200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5" name="Line 320"/>
            <p:cNvSpPr>
              <a:spLocks noChangeShapeType="1"/>
            </p:cNvSpPr>
            <p:nvPr/>
          </p:nvSpPr>
          <p:spPr bwMode="auto">
            <a:xfrm flipV="1">
              <a:off x="4353" y="1977"/>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6" name="Line 321"/>
            <p:cNvSpPr>
              <a:spLocks noChangeShapeType="1"/>
            </p:cNvSpPr>
            <p:nvPr/>
          </p:nvSpPr>
          <p:spPr bwMode="auto">
            <a:xfrm flipV="1">
              <a:off x="4353" y="1952"/>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7" name="Line 322"/>
            <p:cNvSpPr>
              <a:spLocks noChangeShapeType="1"/>
            </p:cNvSpPr>
            <p:nvPr/>
          </p:nvSpPr>
          <p:spPr bwMode="auto">
            <a:xfrm flipV="1">
              <a:off x="4353" y="192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8" name="Line 323"/>
            <p:cNvSpPr>
              <a:spLocks noChangeShapeType="1"/>
            </p:cNvSpPr>
            <p:nvPr/>
          </p:nvSpPr>
          <p:spPr bwMode="auto">
            <a:xfrm flipV="1">
              <a:off x="4353" y="1902"/>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9" name="Line 324"/>
            <p:cNvSpPr>
              <a:spLocks noChangeShapeType="1"/>
            </p:cNvSpPr>
            <p:nvPr/>
          </p:nvSpPr>
          <p:spPr bwMode="auto">
            <a:xfrm flipV="1">
              <a:off x="4353" y="1878"/>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0" name="Line 325"/>
            <p:cNvSpPr>
              <a:spLocks noChangeShapeType="1"/>
            </p:cNvSpPr>
            <p:nvPr/>
          </p:nvSpPr>
          <p:spPr bwMode="auto">
            <a:xfrm flipV="1">
              <a:off x="4353" y="1853"/>
              <a:ext cx="1"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1" name="Line 326"/>
            <p:cNvSpPr>
              <a:spLocks noChangeShapeType="1"/>
            </p:cNvSpPr>
            <p:nvPr/>
          </p:nvSpPr>
          <p:spPr bwMode="auto">
            <a:xfrm flipV="1">
              <a:off x="4353" y="1829"/>
              <a:ext cx="1"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2" name="Line 327"/>
            <p:cNvSpPr>
              <a:spLocks noChangeShapeType="1"/>
            </p:cNvSpPr>
            <p:nvPr/>
          </p:nvSpPr>
          <p:spPr bwMode="auto">
            <a:xfrm flipV="1">
              <a:off x="4923" y="3755"/>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3" name="Line 328"/>
            <p:cNvSpPr>
              <a:spLocks noChangeShapeType="1"/>
            </p:cNvSpPr>
            <p:nvPr/>
          </p:nvSpPr>
          <p:spPr bwMode="auto">
            <a:xfrm flipV="1">
              <a:off x="4923" y="373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4" name="Line 329"/>
            <p:cNvSpPr>
              <a:spLocks noChangeShapeType="1"/>
            </p:cNvSpPr>
            <p:nvPr/>
          </p:nvSpPr>
          <p:spPr bwMode="auto">
            <a:xfrm flipV="1">
              <a:off x="4923" y="3705"/>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5" name="Line 330"/>
            <p:cNvSpPr>
              <a:spLocks noChangeShapeType="1"/>
            </p:cNvSpPr>
            <p:nvPr/>
          </p:nvSpPr>
          <p:spPr bwMode="auto">
            <a:xfrm flipV="1">
              <a:off x="4923" y="368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6" name="Line 331"/>
            <p:cNvSpPr>
              <a:spLocks noChangeShapeType="1"/>
            </p:cNvSpPr>
            <p:nvPr/>
          </p:nvSpPr>
          <p:spPr bwMode="auto">
            <a:xfrm flipV="1">
              <a:off x="4923" y="3656"/>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7" name="Line 332"/>
            <p:cNvSpPr>
              <a:spLocks noChangeShapeType="1"/>
            </p:cNvSpPr>
            <p:nvPr/>
          </p:nvSpPr>
          <p:spPr bwMode="auto">
            <a:xfrm flipV="1">
              <a:off x="4923" y="3632"/>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8" name="Line 333"/>
            <p:cNvSpPr>
              <a:spLocks noChangeShapeType="1"/>
            </p:cNvSpPr>
            <p:nvPr/>
          </p:nvSpPr>
          <p:spPr bwMode="auto">
            <a:xfrm flipV="1">
              <a:off x="4923" y="3606"/>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9" name="Line 334"/>
            <p:cNvSpPr>
              <a:spLocks noChangeShapeType="1"/>
            </p:cNvSpPr>
            <p:nvPr/>
          </p:nvSpPr>
          <p:spPr bwMode="auto">
            <a:xfrm flipV="1">
              <a:off x="4923" y="3582"/>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80" name="Line 335"/>
            <p:cNvSpPr>
              <a:spLocks noChangeShapeType="1"/>
            </p:cNvSpPr>
            <p:nvPr/>
          </p:nvSpPr>
          <p:spPr bwMode="auto">
            <a:xfrm flipV="1">
              <a:off x="4923" y="355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81" name="Line 336"/>
            <p:cNvSpPr>
              <a:spLocks noChangeShapeType="1"/>
            </p:cNvSpPr>
            <p:nvPr/>
          </p:nvSpPr>
          <p:spPr bwMode="auto">
            <a:xfrm flipV="1">
              <a:off x="4923" y="3533"/>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82" name="Line 337"/>
            <p:cNvSpPr>
              <a:spLocks noChangeShapeType="1"/>
            </p:cNvSpPr>
            <p:nvPr/>
          </p:nvSpPr>
          <p:spPr bwMode="auto">
            <a:xfrm flipV="1">
              <a:off x="4923" y="350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83" name="Line 338"/>
            <p:cNvSpPr>
              <a:spLocks noChangeShapeType="1"/>
            </p:cNvSpPr>
            <p:nvPr/>
          </p:nvSpPr>
          <p:spPr bwMode="auto">
            <a:xfrm flipV="1">
              <a:off x="4923" y="3483"/>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84" name="Line 339"/>
            <p:cNvSpPr>
              <a:spLocks noChangeShapeType="1"/>
            </p:cNvSpPr>
            <p:nvPr/>
          </p:nvSpPr>
          <p:spPr bwMode="auto">
            <a:xfrm flipV="1">
              <a:off x="4923" y="345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85" name="Line 340"/>
            <p:cNvSpPr>
              <a:spLocks noChangeShapeType="1"/>
            </p:cNvSpPr>
            <p:nvPr/>
          </p:nvSpPr>
          <p:spPr bwMode="auto">
            <a:xfrm flipV="1">
              <a:off x="4923" y="3434"/>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86" name="Line 341"/>
            <p:cNvSpPr>
              <a:spLocks noChangeShapeType="1"/>
            </p:cNvSpPr>
            <p:nvPr/>
          </p:nvSpPr>
          <p:spPr bwMode="auto">
            <a:xfrm flipV="1">
              <a:off x="4923" y="341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87" name="Line 342"/>
            <p:cNvSpPr>
              <a:spLocks noChangeShapeType="1"/>
            </p:cNvSpPr>
            <p:nvPr/>
          </p:nvSpPr>
          <p:spPr bwMode="auto">
            <a:xfrm flipV="1">
              <a:off x="4923" y="3384"/>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88" name="Line 343"/>
            <p:cNvSpPr>
              <a:spLocks noChangeShapeType="1"/>
            </p:cNvSpPr>
            <p:nvPr/>
          </p:nvSpPr>
          <p:spPr bwMode="auto">
            <a:xfrm flipV="1">
              <a:off x="4923" y="336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89" name="Line 344"/>
            <p:cNvSpPr>
              <a:spLocks noChangeShapeType="1"/>
            </p:cNvSpPr>
            <p:nvPr/>
          </p:nvSpPr>
          <p:spPr bwMode="auto">
            <a:xfrm flipV="1">
              <a:off x="4923" y="3335"/>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0" name="Line 345"/>
            <p:cNvSpPr>
              <a:spLocks noChangeShapeType="1"/>
            </p:cNvSpPr>
            <p:nvPr/>
          </p:nvSpPr>
          <p:spPr bwMode="auto">
            <a:xfrm flipV="1">
              <a:off x="4923" y="331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1" name="Line 346"/>
            <p:cNvSpPr>
              <a:spLocks noChangeShapeType="1"/>
            </p:cNvSpPr>
            <p:nvPr/>
          </p:nvSpPr>
          <p:spPr bwMode="auto">
            <a:xfrm flipV="1">
              <a:off x="4923" y="3285"/>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2" name="Line 347"/>
            <p:cNvSpPr>
              <a:spLocks noChangeShapeType="1"/>
            </p:cNvSpPr>
            <p:nvPr/>
          </p:nvSpPr>
          <p:spPr bwMode="auto">
            <a:xfrm flipV="1">
              <a:off x="4923" y="326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3" name="Line 348"/>
            <p:cNvSpPr>
              <a:spLocks noChangeShapeType="1"/>
            </p:cNvSpPr>
            <p:nvPr/>
          </p:nvSpPr>
          <p:spPr bwMode="auto">
            <a:xfrm flipV="1">
              <a:off x="4923" y="3236"/>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4" name="Line 349"/>
            <p:cNvSpPr>
              <a:spLocks noChangeShapeType="1"/>
            </p:cNvSpPr>
            <p:nvPr/>
          </p:nvSpPr>
          <p:spPr bwMode="auto">
            <a:xfrm flipV="1">
              <a:off x="4923" y="3212"/>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5" name="Line 350"/>
            <p:cNvSpPr>
              <a:spLocks noChangeShapeType="1"/>
            </p:cNvSpPr>
            <p:nvPr/>
          </p:nvSpPr>
          <p:spPr bwMode="auto">
            <a:xfrm flipV="1">
              <a:off x="4923" y="3187"/>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6" name="Line 351"/>
            <p:cNvSpPr>
              <a:spLocks noChangeShapeType="1"/>
            </p:cNvSpPr>
            <p:nvPr/>
          </p:nvSpPr>
          <p:spPr bwMode="auto">
            <a:xfrm flipV="1">
              <a:off x="4923" y="3162"/>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7" name="Line 352"/>
            <p:cNvSpPr>
              <a:spLocks noChangeShapeType="1"/>
            </p:cNvSpPr>
            <p:nvPr/>
          </p:nvSpPr>
          <p:spPr bwMode="auto">
            <a:xfrm flipV="1">
              <a:off x="4923" y="313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8" name="Line 353"/>
            <p:cNvSpPr>
              <a:spLocks noChangeShapeType="1"/>
            </p:cNvSpPr>
            <p:nvPr/>
          </p:nvSpPr>
          <p:spPr bwMode="auto">
            <a:xfrm flipV="1">
              <a:off x="4923" y="3113"/>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9" name="Line 354"/>
            <p:cNvSpPr>
              <a:spLocks noChangeShapeType="1"/>
            </p:cNvSpPr>
            <p:nvPr/>
          </p:nvSpPr>
          <p:spPr bwMode="auto">
            <a:xfrm flipV="1">
              <a:off x="4923" y="308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0" name="Line 355"/>
            <p:cNvSpPr>
              <a:spLocks noChangeShapeType="1"/>
            </p:cNvSpPr>
            <p:nvPr/>
          </p:nvSpPr>
          <p:spPr bwMode="auto">
            <a:xfrm flipV="1">
              <a:off x="4923" y="3063"/>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1" name="Line 356"/>
            <p:cNvSpPr>
              <a:spLocks noChangeShapeType="1"/>
            </p:cNvSpPr>
            <p:nvPr/>
          </p:nvSpPr>
          <p:spPr bwMode="auto">
            <a:xfrm flipV="1">
              <a:off x="4923" y="303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2" name="Line 357"/>
            <p:cNvSpPr>
              <a:spLocks noChangeShapeType="1"/>
            </p:cNvSpPr>
            <p:nvPr/>
          </p:nvSpPr>
          <p:spPr bwMode="auto">
            <a:xfrm flipV="1">
              <a:off x="4923" y="3014"/>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3" name="Line 358"/>
            <p:cNvSpPr>
              <a:spLocks noChangeShapeType="1"/>
            </p:cNvSpPr>
            <p:nvPr/>
          </p:nvSpPr>
          <p:spPr bwMode="auto">
            <a:xfrm flipV="1">
              <a:off x="4923" y="299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4" name="Line 359"/>
            <p:cNvSpPr>
              <a:spLocks noChangeShapeType="1"/>
            </p:cNvSpPr>
            <p:nvPr/>
          </p:nvSpPr>
          <p:spPr bwMode="auto">
            <a:xfrm flipV="1">
              <a:off x="4923" y="2964"/>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5" name="Line 360"/>
            <p:cNvSpPr>
              <a:spLocks noChangeShapeType="1"/>
            </p:cNvSpPr>
            <p:nvPr/>
          </p:nvSpPr>
          <p:spPr bwMode="auto">
            <a:xfrm flipV="1">
              <a:off x="4923" y="294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6" name="Line 361"/>
            <p:cNvSpPr>
              <a:spLocks noChangeShapeType="1"/>
            </p:cNvSpPr>
            <p:nvPr/>
          </p:nvSpPr>
          <p:spPr bwMode="auto">
            <a:xfrm flipV="1">
              <a:off x="4923" y="2915"/>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7" name="Line 362"/>
            <p:cNvSpPr>
              <a:spLocks noChangeShapeType="1"/>
            </p:cNvSpPr>
            <p:nvPr/>
          </p:nvSpPr>
          <p:spPr bwMode="auto">
            <a:xfrm flipV="1">
              <a:off x="4923" y="2891"/>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8" name="Line 363"/>
            <p:cNvSpPr>
              <a:spLocks noChangeShapeType="1"/>
            </p:cNvSpPr>
            <p:nvPr/>
          </p:nvSpPr>
          <p:spPr bwMode="auto">
            <a:xfrm flipV="1">
              <a:off x="4923" y="2865"/>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9" name="Line 364"/>
            <p:cNvSpPr>
              <a:spLocks noChangeShapeType="1"/>
            </p:cNvSpPr>
            <p:nvPr/>
          </p:nvSpPr>
          <p:spPr bwMode="auto">
            <a:xfrm flipV="1">
              <a:off x="4923" y="2841"/>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0" name="Line 365"/>
            <p:cNvSpPr>
              <a:spLocks noChangeShapeType="1"/>
            </p:cNvSpPr>
            <p:nvPr/>
          </p:nvSpPr>
          <p:spPr bwMode="auto">
            <a:xfrm flipV="1">
              <a:off x="4923" y="281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1" name="Line 366"/>
            <p:cNvSpPr>
              <a:spLocks noChangeShapeType="1"/>
            </p:cNvSpPr>
            <p:nvPr/>
          </p:nvSpPr>
          <p:spPr bwMode="auto">
            <a:xfrm flipV="1">
              <a:off x="4923" y="2792"/>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2" name="Line 367"/>
            <p:cNvSpPr>
              <a:spLocks noChangeShapeType="1"/>
            </p:cNvSpPr>
            <p:nvPr/>
          </p:nvSpPr>
          <p:spPr bwMode="auto">
            <a:xfrm flipV="1">
              <a:off x="4923" y="276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3" name="Line 368"/>
            <p:cNvSpPr>
              <a:spLocks noChangeShapeType="1"/>
            </p:cNvSpPr>
            <p:nvPr/>
          </p:nvSpPr>
          <p:spPr bwMode="auto">
            <a:xfrm flipV="1">
              <a:off x="4923" y="2742"/>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4" name="Line 369"/>
            <p:cNvSpPr>
              <a:spLocks noChangeShapeType="1"/>
            </p:cNvSpPr>
            <p:nvPr/>
          </p:nvSpPr>
          <p:spPr bwMode="auto">
            <a:xfrm flipV="1">
              <a:off x="4923" y="271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5" name="Line 370"/>
            <p:cNvSpPr>
              <a:spLocks noChangeShapeType="1"/>
            </p:cNvSpPr>
            <p:nvPr/>
          </p:nvSpPr>
          <p:spPr bwMode="auto">
            <a:xfrm flipV="1">
              <a:off x="4923" y="2693"/>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6" name="Line 371"/>
            <p:cNvSpPr>
              <a:spLocks noChangeShapeType="1"/>
            </p:cNvSpPr>
            <p:nvPr/>
          </p:nvSpPr>
          <p:spPr bwMode="auto">
            <a:xfrm flipV="1">
              <a:off x="4923" y="266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7" name="Line 372"/>
            <p:cNvSpPr>
              <a:spLocks noChangeShapeType="1"/>
            </p:cNvSpPr>
            <p:nvPr/>
          </p:nvSpPr>
          <p:spPr bwMode="auto">
            <a:xfrm flipV="1">
              <a:off x="4923" y="2643"/>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8" name="Line 373"/>
            <p:cNvSpPr>
              <a:spLocks noChangeShapeType="1"/>
            </p:cNvSpPr>
            <p:nvPr/>
          </p:nvSpPr>
          <p:spPr bwMode="auto">
            <a:xfrm flipV="1">
              <a:off x="4923" y="261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9" name="Line 374"/>
            <p:cNvSpPr>
              <a:spLocks noChangeShapeType="1"/>
            </p:cNvSpPr>
            <p:nvPr/>
          </p:nvSpPr>
          <p:spPr bwMode="auto">
            <a:xfrm flipV="1">
              <a:off x="4923" y="2594"/>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20" name="Line 375"/>
            <p:cNvSpPr>
              <a:spLocks noChangeShapeType="1"/>
            </p:cNvSpPr>
            <p:nvPr/>
          </p:nvSpPr>
          <p:spPr bwMode="auto">
            <a:xfrm flipV="1">
              <a:off x="4923" y="257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21" name="Line 376"/>
            <p:cNvSpPr>
              <a:spLocks noChangeShapeType="1"/>
            </p:cNvSpPr>
            <p:nvPr/>
          </p:nvSpPr>
          <p:spPr bwMode="auto">
            <a:xfrm flipV="1">
              <a:off x="4923" y="2544"/>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22" name="Line 377"/>
            <p:cNvSpPr>
              <a:spLocks noChangeShapeType="1"/>
            </p:cNvSpPr>
            <p:nvPr/>
          </p:nvSpPr>
          <p:spPr bwMode="auto">
            <a:xfrm flipV="1">
              <a:off x="4923" y="252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23" name="Line 378"/>
            <p:cNvSpPr>
              <a:spLocks noChangeShapeType="1"/>
            </p:cNvSpPr>
            <p:nvPr/>
          </p:nvSpPr>
          <p:spPr bwMode="auto">
            <a:xfrm flipV="1">
              <a:off x="4923" y="2495"/>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24" name="Line 379"/>
            <p:cNvSpPr>
              <a:spLocks noChangeShapeType="1"/>
            </p:cNvSpPr>
            <p:nvPr/>
          </p:nvSpPr>
          <p:spPr bwMode="auto">
            <a:xfrm flipV="1">
              <a:off x="4923" y="2471"/>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25" name="Line 380"/>
            <p:cNvSpPr>
              <a:spLocks noChangeShapeType="1"/>
            </p:cNvSpPr>
            <p:nvPr/>
          </p:nvSpPr>
          <p:spPr bwMode="auto">
            <a:xfrm flipV="1">
              <a:off x="4923" y="244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26" name="Line 381"/>
            <p:cNvSpPr>
              <a:spLocks noChangeShapeType="1"/>
            </p:cNvSpPr>
            <p:nvPr/>
          </p:nvSpPr>
          <p:spPr bwMode="auto">
            <a:xfrm flipV="1">
              <a:off x="4923" y="2421"/>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27" name="Line 382"/>
            <p:cNvSpPr>
              <a:spLocks noChangeShapeType="1"/>
            </p:cNvSpPr>
            <p:nvPr/>
          </p:nvSpPr>
          <p:spPr bwMode="auto">
            <a:xfrm flipV="1">
              <a:off x="4923" y="239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28" name="Line 383"/>
            <p:cNvSpPr>
              <a:spLocks noChangeShapeType="1"/>
            </p:cNvSpPr>
            <p:nvPr/>
          </p:nvSpPr>
          <p:spPr bwMode="auto">
            <a:xfrm flipV="1">
              <a:off x="4923" y="2372"/>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29" name="Line 384"/>
            <p:cNvSpPr>
              <a:spLocks noChangeShapeType="1"/>
            </p:cNvSpPr>
            <p:nvPr/>
          </p:nvSpPr>
          <p:spPr bwMode="auto">
            <a:xfrm flipV="1">
              <a:off x="4923" y="234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0" name="Line 385"/>
            <p:cNvSpPr>
              <a:spLocks noChangeShapeType="1"/>
            </p:cNvSpPr>
            <p:nvPr/>
          </p:nvSpPr>
          <p:spPr bwMode="auto">
            <a:xfrm flipV="1">
              <a:off x="4923" y="2322"/>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1" name="Line 386"/>
            <p:cNvSpPr>
              <a:spLocks noChangeShapeType="1"/>
            </p:cNvSpPr>
            <p:nvPr/>
          </p:nvSpPr>
          <p:spPr bwMode="auto">
            <a:xfrm flipV="1">
              <a:off x="4923" y="229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2" name="Line 387"/>
            <p:cNvSpPr>
              <a:spLocks noChangeShapeType="1"/>
            </p:cNvSpPr>
            <p:nvPr/>
          </p:nvSpPr>
          <p:spPr bwMode="auto">
            <a:xfrm flipV="1">
              <a:off x="4923" y="2273"/>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3" name="Line 388"/>
            <p:cNvSpPr>
              <a:spLocks noChangeShapeType="1"/>
            </p:cNvSpPr>
            <p:nvPr/>
          </p:nvSpPr>
          <p:spPr bwMode="auto">
            <a:xfrm flipV="1">
              <a:off x="4923" y="224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4" name="Line 389"/>
            <p:cNvSpPr>
              <a:spLocks noChangeShapeType="1"/>
            </p:cNvSpPr>
            <p:nvPr/>
          </p:nvSpPr>
          <p:spPr bwMode="auto">
            <a:xfrm flipV="1">
              <a:off x="4923" y="2223"/>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5" name="Line 390"/>
            <p:cNvSpPr>
              <a:spLocks noChangeShapeType="1"/>
            </p:cNvSpPr>
            <p:nvPr/>
          </p:nvSpPr>
          <p:spPr bwMode="auto">
            <a:xfrm flipV="1">
              <a:off x="4923" y="219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6" name="Line 391"/>
            <p:cNvSpPr>
              <a:spLocks noChangeShapeType="1"/>
            </p:cNvSpPr>
            <p:nvPr/>
          </p:nvSpPr>
          <p:spPr bwMode="auto">
            <a:xfrm flipV="1">
              <a:off x="4923" y="2174"/>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7" name="Line 392"/>
            <p:cNvSpPr>
              <a:spLocks noChangeShapeType="1"/>
            </p:cNvSpPr>
            <p:nvPr/>
          </p:nvSpPr>
          <p:spPr bwMode="auto">
            <a:xfrm flipV="1">
              <a:off x="4923" y="2150"/>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8" name="Line 393"/>
            <p:cNvSpPr>
              <a:spLocks noChangeShapeType="1"/>
            </p:cNvSpPr>
            <p:nvPr/>
          </p:nvSpPr>
          <p:spPr bwMode="auto">
            <a:xfrm flipV="1">
              <a:off x="4923" y="212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9" name="Line 394"/>
            <p:cNvSpPr>
              <a:spLocks noChangeShapeType="1"/>
            </p:cNvSpPr>
            <p:nvPr/>
          </p:nvSpPr>
          <p:spPr bwMode="auto">
            <a:xfrm flipV="1">
              <a:off x="4923" y="2100"/>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0" name="Line 395"/>
            <p:cNvSpPr>
              <a:spLocks noChangeShapeType="1"/>
            </p:cNvSpPr>
            <p:nvPr/>
          </p:nvSpPr>
          <p:spPr bwMode="auto">
            <a:xfrm flipV="1">
              <a:off x="4923" y="2076"/>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1" name="Line 396"/>
            <p:cNvSpPr>
              <a:spLocks noChangeShapeType="1"/>
            </p:cNvSpPr>
            <p:nvPr/>
          </p:nvSpPr>
          <p:spPr bwMode="auto">
            <a:xfrm flipV="1">
              <a:off x="4923" y="2051"/>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2" name="Line 397"/>
            <p:cNvSpPr>
              <a:spLocks noChangeShapeType="1"/>
            </p:cNvSpPr>
            <p:nvPr/>
          </p:nvSpPr>
          <p:spPr bwMode="auto">
            <a:xfrm flipV="1">
              <a:off x="4923" y="202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3" name="Line 398"/>
            <p:cNvSpPr>
              <a:spLocks noChangeShapeType="1"/>
            </p:cNvSpPr>
            <p:nvPr/>
          </p:nvSpPr>
          <p:spPr bwMode="auto">
            <a:xfrm flipV="1">
              <a:off x="4923" y="2001"/>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4" name="Line 399"/>
            <p:cNvSpPr>
              <a:spLocks noChangeShapeType="1"/>
            </p:cNvSpPr>
            <p:nvPr/>
          </p:nvSpPr>
          <p:spPr bwMode="auto">
            <a:xfrm flipV="1">
              <a:off x="4923" y="1977"/>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5" name="Line 400"/>
            <p:cNvSpPr>
              <a:spLocks noChangeShapeType="1"/>
            </p:cNvSpPr>
            <p:nvPr/>
          </p:nvSpPr>
          <p:spPr bwMode="auto">
            <a:xfrm flipV="1">
              <a:off x="4923" y="1952"/>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6" name="Line 401"/>
            <p:cNvSpPr>
              <a:spLocks noChangeShapeType="1"/>
            </p:cNvSpPr>
            <p:nvPr/>
          </p:nvSpPr>
          <p:spPr bwMode="auto">
            <a:xfrm flipV="1">
              <a:off x="4923" y="192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7" name="Line 402"/>
            <p:cNvSpPr>
              <a:spLocks noChangeShapeType="1"/>
            </p:cNvSpPr>
            <p:nvPr/>
          </p:nvSpPr>
          <p:spPr bwMode="auto">
            <a:xfrm flipV="1">
              <a:off x="4923" y="1902"/>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8" name="Line 403"/>
            <p:cNvSpPr>
              <a:spLocks noChangeShapeType="1"/>
            </p:cNvSpPr>
            <p:nvPr/>
          </p:nvSpPr>
          <p:spPr bwMode="auto">
            <a:xfrm flipV="1">
              <a:off x="4923" y="1878"/>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9" name="Line 404"/>
            <p:cNvSpPr>
              <a:spLocks noChangeShapeType="1"/>
            </p:cNvSpPr>
            <p:nvPr/>
          </p:nvSpPr>
          <p:spPr bwMode="auto">
            <a:xfrm flipV="1">
              <a:off x="4923" y="1853"/>
              <a:ext cx="0" cy="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0" name="Line 405"/>
            <p:cNvSpPr>
              <a:spLocks noChangeShapeType="1"/>
            </p:cNvSpPr>
            <p:nvPr/>
          </p:nvSpPr>
          <p:spPr bwMode="auto">
            <a:xfrm flipV="1">
              <a:off x="4923" y="1829"/>
              <a:ext cx="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1" name="Line 406"/>
            <p:cNvSpPr>
              <a:spLocks noChangeShapeType="1"/>
            </p:cNvSpPr>
            <p:nvPr/>
          </p:nvSpPr>
          <p:spPr bwMode="auto">
            <a:xfrm>
              <a:off x="2646"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2" name="Line 407"/>
            <p:cNvSpPr>
              <a:spLocks noChangeShapeType="1"/>
            </p:cNvSpPr>
            <p:nvPr/>
          </p:nvSpPr>
          <p:spPr bwMode="auto">
            <a:xfrm>
              <a:off x="2670"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3" name="Line 408"/>
            <p:cNvSpPr>
              <a:spLocks noChangeShapeType="1"/>
            </p:cNvSpPr>
            <p:nvPr/>
          </p:nvSpPr>
          <p:spPr bwMode="auto">
            <a:xfrm>
              <a:off x="2693"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4" name="Line 409"/>
            <p:cNvSpPr>
              <a:spLocks noChangeShapeType="1"/>
            </p:cNvSpPr>
            <p:nvPr/>
          </p:nvSpPr>
          <p:spPr bwMode="auto">
            <a:xfrm>
              <a:off x="2716"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5" name="Line 410"/>
            <p:cNvSpPr>
              <a:spLocks noChangeShapeType="1"/>
            </p:cNvSpPr>
            <p:nvPr/>
          </p:nvSpPr>
          <p:spPr bwMode="auto">
            <a:xfrm>
              <a:off x="2739"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6" name="Line 411"/>
            <p:cNvSpPr>
              <a:spLocks noChangeShapeType="1"/>
            </p:cNvSpPr>
            <p:nvPr/>
          </p:nvSpPr>
          <p:spPr bwMode="auto">
            <a:xfrm>
              <a:off x="2762"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7" name="Line 412"/>
            <p:cNvSpPr>
              <a:spLocks noChangeShapeType="1"/>
            </p:cNvSpPr>
            <p:nvPr/>
          </p:nvSpPr>
          <p:spPr bwMode="auto">
            <a:xfrm>
              <a:off x="2785"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8" name="Line 413"/>
            <p:cNvSpPr>
              <a:spLocks noChangeShapeType="1"/>
            </p:cNvSpPr>
            <p:nvPr/>
          </p:nvSpPr>
          <p:spPr bwMode="auto">
            <a:xfrm>
              <a:off x="2807"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9" name="Line 414"/>
            <p:cNvSpPr>
              <a:spLocks noChangeShapeType="1"/>
            </p:cNvSpPr>
            <p:nvPr/>
          </p:nvSpPr>
          <p:spPr bwMode="auto">
            <a:xfrm>
              <a:off x="2830"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60" name="Line 415"/>
            <p:cNvSpPr>
              <a:spLocks noChangeShapeType="1"/>
            </p:cNvSpPr>
            <p:nvPr/>
          </p:nvSpPr>
          <p:spPr bwMode="auto">
            <a:xfrm>
              <a:off x="2853"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61" name="Line 416"/>
            <p:cNvSpPr>
              <a:spLocks noChangeShapeType="1"/>
            </p:cNvSpPr>
            <p:nvPr/>
          </p:nvSpPr>
          <p:spPr bwMode="auto">
            <a:xfrm>
              <a:off x="2876"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62" name="Line 417"/>
            <p:cNvSpPr>
              <a:spLocks noChangeShapeType="1"/>
            </p:cNvSpPr>
            <p:nvPr/>
          </p:nvSpPr>
          <p:spPr bwMode="auto">
            <a:xfrm>
              <a:off x="2899"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63" name="Line 418"/>
            <p:cNvSpPr>
              <a:spLocks noChangeShapeType="1"/>
            </p:cNvSpPr>
            <p:nvPr/>
          </p:nvSpPr>
          <p:spPr bwMode="auto">
            <a:xfrm>
              <a:off x="2922"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64" name="Line 419"/>
            <p:cNvSpPr>
              <a:spLocks noChangeShapeType="1"/>
            </p:cNvSpPr>
            <p:nvPr/>
          </p:nvSpPr>
          <p:spPr bwMode="auto">
            <a:xfrm>
              <a:off x="2945"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65" name="Line 420"/>
            <p:cNvSpPr>
              <a:spLocks noChangeShapeType="1"/>
            </p:cNvSpPr>
            <p:nvPr/>
          </p:nvSpPr>
          <p:spPr bwMode="auto">
            <a:xfrm>
              <a:off x="2968"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66" name="Line 421"/>
            <p:cNvSpPr>
              <a:spLocks noChangeShapeType="1"/>
            </p:cNvSpPr>
            <p:nvPr/>
          </p:nvSpPr>
          <p:spPr bwMode="auto">
            <a:xfrm>
              <a:off x="2990"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67" name="Line 422"/>
            <p:cNvSpPr>
              <a:spLocks noChangeShapeType="1"/>
            </p:cNvSpPr>
            <p:nvPr/>
          </p:nvSpPr>
          <p:spPr bwMode="auto">
            <a:xfrm>
              <a:off x="3013"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68" name="Line 423"/>
            <p:cNvSpPr>
              <a:spLocks noChangeShapeType="1"/>
            </p:cNvSpPr>
            <p:nvPr/>
          </p:nvSpPr>
          <p:spPr bwMode="auto">
            <a:xfrm>
              <a:off x="3036"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69" name="Line 424"/>
            <p:cNvSpPr>
              <a:spLocks noChangeShapeType="1"/>
            </p:cNvSpPr>
            <p:nvPr/>
          </p:nvSpPr>
          <p:spPr bwMode="auto">
            <a:xfrm>
              <a:off x="3059"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0" name="Line 425"/>
            <p:cNvSpPr>
              <a:spLocks noChangeShapeType="1"/>
            </p:cNvSpPr>
            <p:nvPr/>
          </p:nvSpPr>
          <p:spPr bwMode="auto">
            <a:xfrm>
              <a:off x="3083"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1" name="Line 426"/>
            <p:cNvSpPr>
              <a:spLocks noChangeShapeType="1"/>
            </p:cNvSpPr>
            <p:nvPr/>
          </p:nvSpPr>
          <p:spPr bwMode="auto">
            <a:xfrm>
              <a:off x="3106"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2" name="Line 427"/>
            <p:cNvSpPr>
              <a:spLocks noChangeShapeType="1"/>
            </p:cNvSpPr>
            <p:nvPr/>
          </p:nvSpPr>
          <p:spPr bwMode="auto">
            <a:xfrm>
              <a:off x="3129"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3" name="Line 428"/>
            <p:cNvSpPr>
              <a:spLocks noChangeShapeType="1"/>
            </p:cNvSpPr>
            <p:nvPr/>
          </p:nvSpPr>
          <p:spPr bwMode="auto">
            <a:xfrm>
              <a:off x="3152"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4" name="Line 429"/>
            <p:cNvSpPr>
              <a:spLocks noChangeShapeType="1"/>
            </p:cNvSpPr>
            <p:nvPr/>
          </p:nvSpPr>
          <p:spPr bwMode="auto">
            <a:xfrm>
              <a:off x="3175"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5" name="Line 430"/>
            <p:cNvSpPr>
              <a:spLocks noChangeShapeType="1"/>
            </p:cNvSpPr>
            <p:nvPr/>
          </p:nvSpPr>
          <p:spPr bwMode="auto">
            <a:xfrm>
              <a:off x="3198"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6" name="Line 431"/>
            <p:cNvSpPr>
              <a:spLocks noChangeShapeType="1"/>
            </p:cNvSpPr>
            <p:nvPr/>
          </p:nvSpPr>
          <p:spPr bwMode="auto">
            <a:xfrm>
              <a:off x="3221"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7" name="Line 432"/>
            <p:cNvSpPr>
              <a:spLocks noChangeShapeType="1"/>
            </p:cNvSpPr>
            <p:nvPr/>
          </p:nvSpPr>
          <p:spPr bwMode="auto">
            <a:xfrm>
              <a:off x="3243"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8" name="Line 433"/>
            <p:cNvSpPr>
              <a:spLocks noChangeShapeType="1"/>
            </p:cNvSpPr>
            <p:nvPr/>
          </p:nvSpPr>
          <p:spPr bwMode="auto">
            <a:xfrm>
              <a:off x="3266"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9" name="Line 434"/>
            <p:cNvSpPr>
              <a:spLocks noChangeShapeType="1"/>
            </p:cNvSpPr>
            <p:nvPr/>
          </p:nvSpPr>
          <p:spPr bwMode="auto">
            <a:xfrm>
              <a:off x="3289"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0" name="Line 435"/>
            <p:cNvSpPr>
              <a:spLocks noChangeShapeType="1"/>
            </p:cNvSpPr>
            <p:nvPr/>
          </p:nvSpPr>
          <p:spPr bwMode="auto">
            <a:xfrm>
              <a:off x="3312"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1" name="Line 436"/>
            <p:cNvSpPr>
              <a:spLocks noChangeShapeType="1"/>
            </p:cNvSpPr>
            <p:nvPr/>
          </p:nvSpPr>
          <p:spPr bwMode="auto">
            <a:xfrm>
              <a:off x="3335"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2" name="Line 437"/>
            <p:cNvSpPr>
              <a:spLocks noChangeShapeType="1"/>
            </p:cNvSpPr>
            <p:nvPr/>
          </p:nvSpPr>
          <p:spPr bwMode="auto">
            <a:xfrm>
              <a:off x="3358"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3" name="Line 438"/>
            <p:cNvSpPr>
              <a:spLocks noChangeShapeType="1"/>
            </p:cNvSpPr>
            <p:nvPr/>
          </p:nvSpPr>
          <p:spPr bwMode="auto">
            <a:xfrm>
              <a:off x="3381"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4" name="Line 439"/>
            <p:cNvSpPr>
              <a:spLocks noChangeShapeType="1"/>
            </p:cNvSpPr>
            <p:nvPr/>
          </p:nvSpPr>
          <p:spPr bwMode="auto">
            <a:xfrm>
              <a:off x="3404"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5" name="Line 440"/>
            <p:cNvSpPr>
              <a:spLocks noChangeShapeType="1"/>
            </p:cNvSpPr>
            <p:nvPr/>
          </p:nvSpPr>
          <p:spPr bwMode="auto">
            <a:xfrm>
              <a:off x="3426"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6" name="Line 441"/>
            <p:cNvSpPr>
              <a:spLocks noChangeShapeType="1"/>
            </p:cNvSpPr>
            <p:nvPr/>
          </p:nvSpPr>
          <p:spPr bwMode="auto">
            <a:xfrm>
              <a:off x="3449"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7" name="Line 442"/>
            <p:cNvSpPr>
              <a:spLocks noChangeShapeType="1"/>
            </p:cNvSpPr>
            <p:nvPr/>
          </p:nvSpPr>
          <p:spPr bwMode="auto">
            <a:xfrm>
              <a:off x="3472"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8" name="Line 443"/>
            <p:cNvSpPr>
              <a:spLocks noChangeShapeType="1"/>
            </p:cNvSpPr>
            <p:nvPr/>
          </p:nvSpPr>
          <p:spPr bwMode="auto">
            <a:xfrm>
              <a:off x="3495"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9" name="Line 444"/>
            <p:cNvSpPr>
              <a:spLocks noChangeShapeType="1"/>
            </p:cNvSpPr>
            <p:nvPr/>
          </p:nvSpPr>
          <p:spPr bwMode="auto">
            <a:xfrm>
              <a:off x="3519"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0" name="Line 445"/>
            <p:cNvSpPr>
              <a:spLocks noChangeShapeType="1"/>
            </p:cNvSpPr>
            <p:nvPr/>
          </p:nvSpPr>
          <p:spPr bwMode="auto">
            <a:xfrm>
              <a:off x="3542"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1" name="Line 446"/>
            <p:cNvSpPr>
              <a:spLocks noChangeShapeType="1"/>
            </p:cNvSpPr>
            <p:nvPr/>
          </p:nvSpPr>
          <p:spPr bwMode="auto">
            <a:xfrm>
              <a:off x="3565"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2" name="Line 447"/>
            <p:cNvSpPr>
              <a:spLocks noChangeShapeType="1"/>
            </p:cNvSpPr>
            <p:nvPr/>
          </p:nvSpPr>
          <p:spPr bwMode="auto">
            <a:xfrm>
              <a:off x="3588"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3" name="Line 448"/>
            <p:cNvSpPr>
              <a:spLocks noChangeShapeType="1"/>
            </p:cNvSpPr>
            <p:nvPr/>
          </p:nvSpPr>
          <p:spPr bwMode="auto">
            <a:xfrm>
              <a:off x="3611"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4" name="Line 449"/>
            <p:cNvSpPr>
              <a:spLocks noChangeShapeType="1"/>
            </p:cNvSpPr>
            <p:nvPr/>
          </p:nvSpPr>
          <p:spPr bwMode="auto">
            <a:xfrm>
              <a:off x="3634"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5" name="Line 450"/>
            <p:cNvSpPr>
              <a:spLocks noChangeShapeType="1"/>
            </p:cNvSpPr>
            <p:nvPr/>
          </p:nvSpPr>
          <p:spPr bwMode="auto">
            <a:xfrm>
              <a:off x="3657"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6" name="Line 451"/>
            <p:cNvSpPr>
              <a:spLocks noChangeShapeType="1"/>
            </p:cNvSpPr>
            <p:nvPr/>
          </p:nvSpPr>
          <p:spPr bwMode="auto">
            <a:xfrm>
              <a:off x="3679"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7" name="Line 452"/>
            <p:cNvSpPr>
              <a:spLocks noChangeShapeType="1"/>
            </p:cNvSpPr>
            <p:nvPr/>
          </p:nvSpPr>
          <p:spPr bwMode="auto">
            <a:xfrm>
              <a:off x="3702"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8" name="Line 453"/>
            <p:cNvSpPr>
              <a:spLocks noChangeShapeType="1"/>
            </p:cNvSpPr>
            <p:nvPr/>
          </p:nvSpPr>
          <p:spPr bwMode="auto">
            <a:xfrm>
              <a:off x="3725"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9" name="Line 454"/>
            <p:cNvSpPr>
              <a:spLocks noChangeShapeType="1"/>
            </p:cNvSpPr>
            <p:nvPr/>
          </p:nvSpPr>
          <p:spPr bwMode="auto">
            <a:xfrm>
              <a:off x="3748"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00" name="Line 455"/>
            <p:cNvSpPr>
              <a:spLocks noChangeShapeType="1"/>
            </p:cNvSpPr>
            <p:nvPr/>
          </p:nvSpPr>
          <p:spPr bwMode="auto">
            <a:xfrm>
              <a:off x="3771"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01" name="Line 456"/>
            <p:cNvSpPr>
              <a:spLocks noChangeShapeType="1"/>
            </p:cNvSpPr>
            <p:nvPr/>
          </p:nvSpPr>
          <p:spPr bwMode="auto">
            <a:xfrm>
              <a:off x="3794"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02" name="Line 457"/>
            <p:cNvSpPr>
              <a:spLocks noChangeShapeType="1"/>
            </p:cNvSpPr>
            <p:nvPr/>
          </p:nvSpPr>
          <p:spPr bwMode="auto">
            <a:xfrm>
              <a:off x="3817"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03" name="Line 458"/>
            <p:cNvSpPr>
              <a:spLocks noChangeShapeType="1"/>
            </p:cNvSpPr>
            <p:nvPr/>
          </p:nvSpPr>
          <p:spPr bwMode="auto">
            <a:xfrm>
              <a:off x="3840"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04" name="Line 459"/>
            <p:cNvSpPr>
              <a:spLocks noChangeShapeType="1"/>
            </p:cNvSpPr>
            <p:nvPr/>
          </p:nvSpPr>
          <p:spPr bwMode="auto">
            <a:xfrm>
              <a:off x="3862"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05" name="Line 460"/>
            <p:cNvSpPr>
              <a:spLocks noChangeShapeType="1"/>
            </p:cNvSpPr>
            <p:nvPr/>
          </p:nvSpPr>
          <p:spPr bwMode="auto">
            <a:xfrm>
              <a:off x="3885"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06" name="Line 461"/>
            <p:cNvSpPr>
              <a:spLocks noChangeShapeType="1"/>
            </p:cNvSpPr>
            <p:nvPr/>
          </p:nvSpPr>
          <p:spPr bwMode="auto">
            <a:xfrm>
              <a:off x="3908"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07" name="Line 462"/>
            <p:cNvSpPr>
              <a:spLocks noChangeShapeType="1"/>
            </p:cNvSpPr>
            <p:nvPr/>
          </p:nvSpPr>
          <p:spPr bwMode="auto">
            <a:xfrm>
              <a:off x="3931"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08" name="Line 463"/>
            <p:cNvSpPr>
              <a:spLocks noChangeShapeType="1"/>
            </p:cNvSpPr>
            <p:nvPr/>
          </p:nvSpPr>
          <p:spPr bwMode="auto">
            <a:xfrm>
              <a:off x="3955"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09" name="Line 464"/>
            <p:cNvSpPr>
              <a:spLocks noChangeShapeType="1"/>
            </p:cNvSpPr>
            <p:nvPr/>
          </p:nvSpPr>
          <p:spPr bwMode="auto">
            <a:xfrm>
              <a:off x="3978"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0" name="Line 465"/>
            <p:cNvSpPr>
              <a:spLocks noChangeShapeType="1"/>
            </p:cNvSpPr>
            <p:nvPr/>
          </p:nvSpPr>
          <p:spPr bwMode="auto">
            <a:xfrm>
              <a:off x="4001"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1" name="Line 466"/>
            <p:cNvSpPr>
              <a:spLocks noChangeShapeType="1"/>
            </p:cNvSpPr>
            <p:nvPr/>
          </p:nvSpPr>
          <p:spPr bwMode="auto">
            <a:xfrm>
              <a:off x="4024"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2" name="Line 467"/>
            <p:cNvSpPr>
              <a:spLocks noChangeShapeType="1"/>
            </p:cNvSpPr>
            <p:nvPr/>
          </p:nvSpPr>
          <p:spPr bwMode="auto">
            <a:xfrm>
              <a:off x="4047"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3" name="Line 468"/>
            <p:cNvSpPr>
              <a:spLocks noChangeShapeType="1"/>
            </p:cNvSpPr>
            <p:nvPr/>
          </p:nvSpPr>
          <p:spPr bwMode="auto">
            <a:xfrm>
              <a:off x="4070"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4" name="Line 469"/>
            <p:cNvSpPr>
              <a:spLocks noChangeShapeType="1"/>
            </p:cNvSpPr>
            <p:nvPr/>
          </p:nvSpPr>
          <p:spPr bwMode="auto">
            <a:xfrm>
              <a:off x="4093"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5" name="Line 470"/>
            <p:cNvSpPr>
              <a:spLocks noChangeShapeType="1"/>
            </p:cNvSpPr>
            <p:nvPr/>
          </p:nvSpPr>
          <p:spPr bwMode="auto">
            <a:xfrm>
              <a:off x="4115"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6" name="Line 471"/>
            <p:cNvSpPr>
              <a:spLocks noChangeShapeType="1"/>
            </p:cNvSpPr>
            <p:nvPr/>
          </p:nvSpPr>
          <p:spPr bwMode="auto">
            <a:xfrm>
              <a:off x="4138"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7" name="Line 472"/>
            <p:cNvSpPr>
              <a:spLocks noChangeShapeType="1"/>
            </p:cNvSpPr>
            <p:nvPr/>
          </p:nvSpPr>
          <p:spPr bwMode="auto">
            <a:xfrm>
              <a:off x="4161"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8" name="Line 473"/>
            <p:cNvSpPr>
              <a:spLocks noChangeShapeType="1"/>
            </p:cNvSpPr>
            <p:nvPr/>
          </p:nvSpPr>
          <p:spPr bwMode="auto">
            <a:xfrm>
              <a:off x="4184"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9" name="Line 474"/>
            <p:cNvSpPr>
              <a:spLocks noChangeShapeType="1"/>
            </p:cNvSpPr>
            <p:nvPr/>
          </p:nvSpPr>
          <p:spPr bwMode="auto">
            <a:xfrm>
              <a:off x="4207"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0" name="Line 475"/>
            <p:cNvSpPr>
              <a:spLocks noChangeShapeType="1"/>
            </p:cNvSpPr>
            <p:nvPr/>
          </p:nvSpPr>
          <p:spPr bwMode="auto">
            <a:xfrm>
              <a:off x="4230"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1" name="Line 476"/>
            <p:cNvSpPr>
              <a:spLocks noChangeShapeType="1"/>
            </p:cNvSpPr>
            <p:nvPr/>
          </p:nvSpPr>
          <p:spPr bwMode="auto">
            <a:xfrm>
              <a:off x="4253"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2" name="Line 477"/>
            <p:cNvSpPr>
              <a:spLocks noChangeShapeType="1"/>
            </p:cNvSpPr>
            <p:nvPr/>
          </p:nvSpPr>
          <p:spPr bwMode="auto">
            <a:xfrm>
              <a:off x="4276"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3" name="Line 478"/>
            <p:cNvSpPr>
              <a:spLocks noChangeShapeType="1"/>
            </p:cNvSpPr>
            <p:nvPr/>
          </p:nvSpPr>
          <p:spPr bwMode="auto">
            <a:xfrm>
              <a:off x="4299"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4" name="Line 479"/>
            <p:cNvSpPr>
              <a:spLocks noChangeShapeType="1"/>
            </p:cNvSpPr>
            <p:nvPr/>
          </p:nvSpPr>
          <p:spPr bwMode="auto">
            <a:xfrm>
              <a:off x="4321"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5" name="Line 480"/>
            <p:cNvSpPr>
              <a:spLocks noChangeShapeType="1"/>
            </p:cNvSpPr>
            <p:nvPr/>
          </p:nvSpPr>
          <p:spPr bwMode="auto">
            <a:xfrm>
              <a:off x="4344"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6" name="Line 481"/>
            <p:cNvSpPr>
              <a:spLocks noChangeShapeType="1"/>
            </p:cNvSpPr>
            <p:nvPr/>
          </p:nvSpPr>
          <p:spPr bwMode="auto">
            <a:xfrm>
              <a:off x="4368"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7" name="Line 482"/>
            <p:cNvSpPr>
              <a:spLocks noChangeShapeType="1"/>
            </p:cNvSpPr>
            <p:nvPr/>
          </p:nvSpPr>
          <p:spPr bwMode="auto">
            <a:xfrm>
              <a:off x="4391"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8" name="Line 483"/>
            <p:cNvSpPr>
              <a:spLocks noChangeShapeType="1"/>
            </p:cNvSpPr>
            <p:nvPr/>
          </p:nvSpPr>
          <p:spPr bwMode="auto">
            <a:xfrm>
              <a:off x="4414"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9" name="Line 484"/>
            <p:cNvSpPr>
              <a:spLocks noChangeShapeType="1"/>
            </p:cNvSpPr>
            <p:nvPr/>
          </p:nvSpPr>
          <p:spPr bwMode="auto">
            <a:xfrm>
              <a:off x="4437"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0" name="Line 485"/>
            <p:cNvSpPr>
              <a:spLocks noChangeShapeType="1"/>
            </p:cNvSpPr>
            <p:nvPr/>
          </p:nvSpPr>
          <p:spPr bwMode="auto">
            <a:xfrm>
              <a:off x="4460"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1" name="Line 486"/>
            <p:cNvSpPr>
              <a:spLocks noChangeShapeType="1"/>
            </p:cNvSpPr>
            <p:nvPr/>
          </p:nvSpPr>
          <p:spPr bwMode="auto">
            <a:xfrm>
              <a:off x="4483"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2" name="Line 487"/>
            <p:cNvSpPr>
              <a:spLocks noChangeShapeType="1"/>
            </p:cNvSpPr>
            <p:nvPr/>
          </p:nvSpPr>
          <p:spPr bwMode="auto">
            <a:xfrm>
              <a:off x="4506"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3" name="Line 488"/>
            <p:cNvSpPr>
              <a:spLocks noChangeShapeType="1"/>
            </p:cNvSpPr>
            <p:nvPr/>
          </p:nvSpPr>
          <p:spPr bwMode="auto">
            <a:xfrm>
              <a:off x="4529"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4" name="Line 489"/>
            <p:cNvSpPr>
              <a:spLocks noChangeShapeType="1"/>
            </p:cNvSpPr>
            <p:nvPr/>
          </p:nvSpPr>
          <p:spPr bwMode="auto">
            <a:xfrm>
              <a:off x="4551"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5" name="Line 490"/>
            <p:cNvSpPr>
              <a:spLocks noChangeShapeType="1"/>
            </p:cNvSpPr>
            <p:nvPr/>
          </p:nvSpPr>
          <p:spPr bwMode="auto">
            <a:xfrm>
              <a:off x="4574"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6" name="Line 491"/>
            <p:cNvSpPr>
              <a:spLocks noChangeShapeType="1"/>
            </p:cNvSpPr>
            <p:nvPr/>
          </p:nvSpPr>
          <p:spPr bwMode="auto">
            <a:xfrm>
              <a:off x="4597"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7" name="Line 492"/>
            <p:cNvSpPr>
              <a:spLocks noChangeShapeType="1"/>
            </p:cNvSpPr>
            <p:nvPr/>
          </p:nvSpPr>
          <p:spPr bwMode="auto">
            <a:xfrm>
              <a:off x="4620"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8" name="Line 493"/>
            <p:cNvSpPr>
              <a:spLocks noChangeShapeType="1"/>
            </p:cNvSpPr>
            <p:nvPr/>
          </p:nvSpPr>
          <p:spPr bwMode="auto">
            <a:xfrm>
              <a:off x="4643"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9" name="Line 494"/>
            <p:cNvSpPr>
              <a:spLocks noChangeShapeType="1"/>
            </p:cNvSpPr>
            <p:nvPr/>
          </p:nvSpPr>
          <p:spPr bwMode="auto">
            <a:xfrm>
              <a:off x="4666"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40" name="Line 495"/>
            <p:cNvSpPr>
              <a:spLocks noChangeShapeType="1"/>
            </p:cNvSpPr>
            <p:nvPr/>
          </p:nvSpPr>
          <p:spPr bwMode="auto">
            <a:xfrm>
              <a:off x="4689"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41" name="Line 496"/>
            <p:cNvSpPr>
              <a:spLocks noChangeShapeType="1"/>
            </p:cNvSpPr>
            <p:nvPr/>
          </p:nvSpPr>
          <p:spPr bwMode="auto">
            <a:xfrm>
              <a:off x="4712"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42" name="Line 497"/>
            <p:cNvSpPr>
              <a:spLocks noChangeShapeType="1"/>
            </p:cNvSpPr>
            <p:nvPr/>
          </p:nvSpPr>
          <p:spPr bwMode="auto">
            <a:xfrm>
              <a:off x="4735"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43" name="Line 498"/>
            <p:cNvSpPr>
              <a:spLocks noChangeShapeType="1"/>
            </p:cNvSpPr>
            <p:nvPr/>
          </p:nvSpPr>
          <p:spPr bwMode="auto">
            <a:xfrm>
              <a:off x="4757"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44" name="Line 499"/>
            <p:cNvSpPr>
              <a:spLocks noChangeShapeType="1"/>
            </p:cNvSpPr>
            <p:nvPr/>
          </p:nvSpPr>
          <p:spPr bwMode="auto">
            <a:xfrm>
              <a:off x="4780"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45" name="Line 500"/>
            <p:cNvSpPr>
              <a:spLocks noChangeShapeType="1"/>
            </p:cNvSpPr>
            <p:nvPr/>
          </p:nvSpPr>
          <p:spPr bwMode="auto">
            <a:xfrm>
              <a:off x="4804"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46" name="Line 501"/>
            <p:cNvSpPr>
              <a:spLocks noChangeShapeType="1"/>
            </p:cNvSpPr>
            <p:nvPr/>
          </p:nvSpPr>
          <p:spPr bwMode="auto">
            <a:xfrm>
              <a:off x="4827"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47" name="Line 502"/>
            <p:cNvSpPr>
              <a:spLocks noChangeShapeType="1"/>
            </p:cNvSpPr>
            <p:nvPr/>
          </p:nvSpPr>
          <p:spPr bwMode="auto">
            <a:xfrm>
              <a:off x="4850"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48" name="Line 503"/>
            <p:cNvSpPr>
              <a:spLocks noChangeShapeType="1"/>
            </p:cNvSpPr>
            <p:nvPr/>
          </p:nvSpPr>
          <p:spPr bwMode="auto">
            <a:xfrm>
              <a:off x="4873"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49" name="Line 504"/>
            <p:cNvSpPr>
              <a:spLocks noChangeShapeType="1"/>
            </p:cNvSpPr>
            <p:nvPr/>
          </p:nvSpPr>
          <p:spPr bwMode="auto">
            <a:xfrm>
              <a:off x="4896" y="3758"/>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0" name="Line 505"/>
            <p:cNvSpPr>
              <a:spLocks noChangeShapeType="1"/>
            </p:cNvSpPr>
            <p:nvPr/>
          </p:nvSpPr>
          <p:spPr bwMode="auto">
            <a:xfrm>
              <a:off x="4919" y="3758"/>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1" name="Line 506"/>
            <p:cNvSpPr>
              <a:spLocks noChangeShapeType="1"/>
            </p:cNvSpPr>
            <p:nvPr/>
          </p:nvSpPr>
          <p:spPr bwMode="auto">
            <a:xfrm>
              <a:off x="2646"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2" name="Line 507"/>
            <p:cNvSpPr>
              <a:spLocks noChangeShapeType="1"/>
            </p:cNvSpPr>
            <p:nvPr/>
          </p:nvSpPr>
          <p:spPr bwMode="auto">
            <a:xfrm>
              <a:off x="2670"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3" name="Line 508"/>
            <p:cNvSpPr>
              <a:spLocks noChangeShapeType="1"/>
            </p:cNvSpPr>
            <p:nvPr/>
          </p:nvSpPr>
          <p:spPr bwMode="auto">
            <a:xfrm>
              <a:off x="2693"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4" name="Line 509"/>
            <p:cNvSpPr>
              <a:spLocks noChangeShapeType="1"/>
            </p:cNvSpPr>
            <p:nvPr/>
          </p:nvSpPr>
          <p:spPr bwMode="auto">
            <a:xfrm>
              <a:off x="2716"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5" name="Line 510"/>
            <p:cNvSpPr>
              <a:spLocks noChangeShapeType="1"/>
            </p:cNvSpPr>
            <p:nvPr/>
          </p:nvSpPr>
          <p:spPr bwMode="auto">
            <a:xfrm>
              <a:off x="2739"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6" name="Line 511"/>
            <p:cNvSpPr>
              <a:spLocks noChangeShapeType="1"/>
            </p:cNvSpPr>
            <p:nvPr/>
          </p:nvSpPr>
          <p:spPr bwMode="auto">
            <a:xfrm>
              <a:off x="2762"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7" name="Line 512"/>
            <p:cNvSpPr>
              <a:spLocks noChangeShapeType="1"/>
            </p:cNvSpPr>
            <p:nvPr/>
          </p:nvSpPr>
          <p:spPr bwMode="auto">
            <a:xfrm>
              <a:off x="2785"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8" name="Line 513"/>
            <p:cNvSpPr>
              <a:spLocks noChangeShapeType="1"/>
            </p:cNvSpPr>
            <p:nvPr/>
          </p:nvSpPr>
          <p:spPr bwMode="auto">
            <a:xfrm>
              <a:off x="2807"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9" name="Line 514"/>
            <p:cNvSpPr>
              <a:spLocks noChangeShapeType="1"/>
            </p:cNvSpPr>
            <p:nvPr/>
          </p:nvSpPr>
          <p:spPr bwMode="auto">
            <a:xfrm>
              <a:off x="2830"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0" name="Line 515"/>
            <p:cNvSpPr>
              <a:spLocks noChangeShapeType="1"/>
            </p:cNvSpPr>
            <p:nvPr/>
          </p:nvSpPr>
          <p:spPr bwMode="auto">
            <a:xfrm>
              <a:off x="2853"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1" name="Line 516"/>
            <p:cNvSpPr>
              <a:spLocks noChangeShapeType="1"/>
            </p:cNvSpPr>
            <p:nvPr/>
          </p:nvSpPr>
          <p:spPr bwMode="auto">
            <a:xfrm>
              <a:off x="2876"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2" name="Line 517"/>
            <p:cNvSpPr>
              <a:spLocks noChangeShapeType="1"/>
            </p:cNvSpPr>
            <p:nvPr/>
          </p:nvSpPr>
          <p:spPr bwMode="auto">
            <a:xfrm>
              <a:off x="2899"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3" name="Line 518"/>
            <p:cNvSpPr>
              <a:spLocks noChangeShapeType="1"/>
            </p:cNvSpPr>
            <p:nvPr/>
          </p:nvSpPr>
          <p:spPr bwMode="auto">
            <a:xfrm>
              <a:off x="2922"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4" name="Line 519"/>
            <p:cNvSpPr>
              <a:spLocks noChangeShapeType="1"/>
            </p:cNvSpPr>
            <p:nvPr/>
          </p:nvSpPr>
          <p:spPr bwMode="auto">
            <a:xfrm>
              <a:off x="2945"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5" name="Line 520"/>
            <p:cNvSpPr>
              <a:spLocks noChangeShapeType="1"/>
            </p:cNvSpPr>
            <p:nvPr/>
          </p:nvSpPr>
          <p:spPr bwMode="auto">
            <a:xfrm>
              <a:off x="2968"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6" name="Line 521"/>
            <p:cNvSpPr>
              <a:spLocks noChangeShapeType="1"/>
            </p:cNvSpPr>
            <p:nvPr/>
          </p:nvSpPr>
          <p:spPr bwMode="auto">
            <a:xfrm>
              <a:off x="2990"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7" name="Line 522"/>
            <p:cNvSpPr>
              <a:spLocks noChangeShapeType="1"/>
            </p:cNvSpPr>
            <p:nvPr/>
          </p:nvSpPr>
          <p:spPr bwMode="auto">
            <a:xfrm>
              <a:off x="3013"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8" name="Line 523"/>
            <p:cNvSpPr>
              <a:spLocks noChangeShapeType="1"/>
            </p:cNvSpPr>
            <p:nvPr/>
          </p:nvSpPr>
          <p:spPr bwMode="auto">
            <a:xfrm>
              <a:off x="3036"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9" name="Line 524"/>
            <p:cNvSpPr>
              <a:spLocks noChangeShapeType="1"/>
            </p:cNvSpPr>
            <p:nvPr/>
          </p:nvSpPr>
          <p:spPr bwMode="auto">
            <a:xfrm>
              <a:off x="3059"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70" name="Line 525"/>
            <p:cNvSpPr>
              <a:spLocks noChangeShapeType="1"/>
            </p:cNvSpPr>
            <p:nvPr/>
          </p:nvSpPr>
          <p:spPr bwMode="auto">
            <a:xfrm>
              <a:off x="3083"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71" name="Line 526"/>
            <p:cNvSpPr>
              <a:spLocks noChangeShapeType="1"/>
            </p:cNvSpPr>
            <p:nvPr/>
          </p:nvSpPr>
          <p:spPr bwMode="auto">
            <a:xfrm>
              <a:off x="3106"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72" name="Line 527"/>
            <p:cNvSpPr>
              <a:spLocks noChangeShapeType="1"/>
            </p:cNvSpPr>
            <p:nvPr/>
          </p:nvSpPr>
          <p:spPr bwMode="auto">
            <a:xfrm>
              <a:off x="3129"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73" name="Line 528"/>
            <p:cNvSpPr>
              <a:spLocks noChangeShapeType="1"/>
            </p:cNvSpPr>
            <p:nvPr/>
          </p:nvSpPr>
          <p:spPr bwMode="auto">
            <a:xfrm>
              <a:off x="3152"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74" name="Line 529"/>
            <p:cNvSpPr>
              <a:spLocks noChangeShapeType="1"/>
            </p:cNvSpPr>
            <p:nvPr/>
          </p:nvSpPr>
          <p:spPr bwMode="auto">
            <a:xfrm>
              <a:off x="3175"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75" name="Line 530"/>
            <p:cNvSpPr>
              <a:spLocks noChangeShapeType="1"/>
            </p:cNvSpPr>
            <p:nvPr/>
          </p:nvSpPr>
          <p:spPr bwMode="auto">
            <a:xfrm>
              <a:off x="3198"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76" name="Line 531"/>
            <p:cNvSpPr>
              <a:spLocks noChangeShapeType="1"/>
            </p:cNvSpPr>
            <p:nvPr/>
          </p:nvSpPr>
          <p:spPr bwMode="auto">
            <a:xfrm>
              <a:off x="3221"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77" name="Line 532"/>
            <p:cNvSpPr>
              <a:spLocks noChangeShapeType="1"/>
            </p:cNvSpPr>
            <p:nvPr/>
          </p:nvSpPr>
          <p:spPr bwMode="auto">
            <a:xfrm>
              <a:off x="3243"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78" name="Line 533"/>
            <p:cNvSpPr>
              <a:spLocks noChangeShapeType="1"/>
            </p:cNvSpPr>
            <p:nvPr/>
          </p:nvSpPr>
          <p:spPr bwMode="auto">
            <a:xfrm>
              <a:off x="3266"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79" name="Line 534"/>
            <p:cNvSpPr>
              <a:spLocks noChangeShapeType="1"/>
            </p:cNvSpPr>
            <p:nvPr/>
          </p:nvSpPr>
          <p:spPr bwMode="auto">
            <a:xfrm>
              <a:off x="3289"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0" name="Line 535"/>
            <p:cNvSpPr>
              <a:spLocks noChangeShapeType="1"/>
            </p:cNvSpPr>
            <p:nvPr/>
          </p:nvSpPr>
          <p:spPr bwMode="auto">
            <a:xfrm>
              <a:off x="3312"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1" name="Line 536"/>
            <p:cNvSpPr>
              <a:spLocks noChangeShapeType="1"/>
            </p:cNvSpPr>
            <p:nvPr/>
          </p:nvSpPr>
          <p:spPr bwMode="auto">
            <a:xfrm>
              <a:off x="3335"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2" name="Line 537"/>
            <p:cNvSpPr>
              <a:spLocks noChangeShapeType="1"/>
            </p:cNvSpPr>
            <p:nvPr/>
          </p:nvSpPr>
          <p:spPr bwMode="auto">
            <a:xfrm>
              <a:off x="3358"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3" name="Line 538"/>
            <p:cNvSpPr>
              <a:spLocks noChangeShapeType="1"/>
            </p:cNvSpPr>
            <p:nvPr/>
          </p:nvSpPr>
          <p:spPr bwMode="auto">
            <a:xfrm>
              <a:off x="3381"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4" name="Line 539"/>
            <p:cNvSpPr>
              <a:spLocks noChangeShapeType="1"/>
            </p:cNvSpPr>
            <p:nvPr/>
          </p:nvSpPr>
          <p:spPr bwMode="auto">
            <a:xfrm>
              <a:off x="3404"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5" name="Line 540"/>
            <p:cNvSpPr>
              <a:spLocks noChangeShapeType="1"/>
            </p:cNvSpPr>
            <p:nvPr/>
          </p:nvSpPr>
          <p:spPr bwMode="auto">
            <a:xfrm>
              <a:off x="3426"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6" name="Line 541"/>
            <p:cNvSpPr>
              <a:spLocks noChangeShapeType="1"/>
            </p:cNvSpPr>
            <p:nvPr/>
          </p:nvSpPr>
          <p:spPr bwMode="auto">
            <a:xfrm>
              <a:off x="3449"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7" name="Line 542"/>
            <p:cNvSpPr>
              <a:spLocks noChangeShapeType="1"/>
            </p:cNvSpPr>
            <p:nvPr/>
          </p:nvSpPr>
          <p:spPr bwMode="auto">
            <a:xfrm>
              <a:off x="3472"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8" name="Line 543"/>
            <p:cNvSpPr>
              <a:spLocks noChangeShapeType="1"/>
            </p:cNvSpPr>
            <p:nvPr/>
          </p:nvSpPr>
          <p:spPr bwMode="auto">
            <a:xfrm>
              <a:off x="3495"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9" name="Line 544"/>
            <p:cNvSpPr>
              <a:spLocks noChangeShapeType="1"/>
            </p:cNvSpPr>
            <p:nvPr/>
          </p:nvSpPr>
          <p:spPr bwMode="auto">
            <a:xfrm>
              <a:off x="3519"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0" name="Line 545"/>
            <p:cNvSpPr>
              <a:spLocks noChangeShapeType="1"/>
            </p:cNvSpPr>
            <p:nvPr/>
          </p:nvSpPr>
          <p:spPr bwMode="auto">
            <a:xfrm>
              <a:off x="3542"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1" name="Line 546"/>
            <p:cNvSpPr>
              <a:spLocks noChangeShapeType="1"/>
            </p:cNvSpPr>
            <p:nvPr/>
          </p:nvSpPr>
          <p:spPr bwMode="auto">
            <a:xfrm>
              <a:off x="3565"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2" name="Line 547"/>
            <p:cNvSpPr>
              <a:spLocks noChangeShapeType="1"/>
            </p:cNvSpPr>
            <p:nvPr/>
          </p:nvSpPr>
          <p:spPr bwMode="auto">
            <a:xfrm>
              <a:off x="3588"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3" name="Line 548"/>
            <p:cNvSpPr>
              <a:spLocks noChangeShapeType="1"/>
            </p:cNvSpPr>
            <p:nvPr/>
          </p:nvSpPr>
          <p:spPr bwMode="auto">
            <a:xfrm>
              <a:off x="3611"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4" name="Line 549"/>
            <p:cNvSpPr>
              <a:spLocks noChangeShapeType="1"/>
            </p:cNvSpPr>
            <p:nvPr/>
          </p:nvSpPr>
          <p:spPr bwMode="auto">
            <a:xfrm>
              <a:off x="3634"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5" name="Line 550"/>
            <p:cNvSpPr>
              <a:spLocks noChangeShapeType="1"/>
            </p:cNvSpPr>
            <p:nvPr/>
          </p:nvSpPr>
          <p:spPr bwMode="auto">
            <a:xfrm>
              <a:off x="3657"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6" name="Line 551"/>
            <p:cNvSpPr>
              <a:spLocks noChangeShapeType="1"/>
            </p:cNvSpPr>
            <p:nvPr/>
          </p:nvSpPr>
          <p:spPr bwMode="auto">
            <a:xfrm>
              <a:off x="3679"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7" name="Line 552"/>
            <p:cNvSpPr>
              <a:spLocks noChangeShapeType="1"/>
            </p:cNvSpPr>
            <p:nvPr/>
          </p:nvSpPr>
          <p:spPr bwMode="auto">
            <a:xfrm>
              <a:off x="3702"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8" name="Line 553"/>
            <p:cNvSpPr>
              <a:spLocks noChangeShapeType="1"/>
            </p:cNvSpPr>
            <p:nvPr/>
          </p:nvSpPr>
          <p:spPr bwMode="auto">
            <a:xfrm>
              <a:off x="3725"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9" name="Line 554"/>
            <p:cNvSpPr>
              <a:spLocks noChangeShapeType="1"/>
            </p:cNvSpPr>
            <p:nvPr/>
          </p:nvSpPr>
          <p:spPr bwMode="auto">
            <a:xfrm>
              <a:off x="3748"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0" name="Line 555"/>
            <p:cNvSpPr>
              <a:spLocks noChangeShapeType="1"/>
            </p:cNvSpPr>
            <p:nvPr/>
          </p:nvSpPr>
          <p:spPr bwMode="auto">
            <a:xfrm>
              <a:off x="3771"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1" name="Line 556"/>
            <p:cNvSpPr>
              <a:spLocks noChangeShapeType="1"/>
            </p:cNvSpPr>
            <p:nvPr/>
          </p:nvSpPr>
          <p:spPr bwMode="auto">
            <a:xfrm>
              <a:off x="3794"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2" name="Line 557"/>
            <p:cNvSpPr>
              <a:spLocks noChangeShapeType="1"/>
            </p:cNvSpPr>
            <p:nvPr/>
          </p:nvSpPr>
          <p:spPr bwMode="auto">
            <a:xfrm>
              <a:off x="3817"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3" name="Line 558"/>
            <p:cNvSpPr>
              <a:spLocks noChangeShapeType="1"/>
            </p:cNvSpPr>
            <p:nvPr/>
          </p:nvSpPr>
          <p:spPr bwMode="auto">
            <a:xfrm>
              <a:off x="3840"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4" name="Line 559"/>
            <p:cNvSpPr>
              <a:spLocks noChangeShapeType="1"/>
            </p:cNvSpPr>
            <p:nvPr/>
          </p:nvSpPr>
          <p:spPr bwMode="auto">
            <a:xfrm>
              <a:off x="3862"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5" name="Line 560"/>
            <p:cNvSpPr>
              <a:spLocks noChangeShapeType="1"/>
            </p:cNvSpPr>
            <p:nvPr/>
          </p:nvSpPr>
          <p:spPr bwMode="auto">
            <a:xfrm>
              <a:off x="3885"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6" name="Line 561"/>
            <p:cNvSpPr>
              <a:spLocks noChangeShapeType="1"/>
            </p:cNvSpPr>
            <p:nvPr/>
          </p:nvSpPr>
          <p:spPr bwMode="auto">
            <a:xfrm>
              <a:off x="3908"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7" name="Line 562"/>
            <p:cNvSpPr>
              <a:spLocks noChangeShapeType="1"/>
            </p:cNvSpPr>
            <p:nvPr/>
          </p:nvSpPr>
          <p:spPr bwMode="auto">
            <a:xfrm>
              <a:off x="3931"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8" name="Line 563"/>
            <p:cNvSpPr>
              <a:spLocks noChangeShapeType="1"/>
            </p:cNvSpPr>
            <p:nvPr/>
          </p:nvSpPr>
          <p:spPr bwMode="auto">
            <a:xfrm>
              <a:off x="3955"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9" name="Line 564"/>
            <p:cNvSpPr>
              <a:spLocks noChangeShapeType="1"/>
            </p:cNvSpPr>
            <p:nvPr/>
          </p:nvSpPr>
          <p:spPr bwMode="auto">
            <a:xfrm>
              <a:off x="3978"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10" name="Line 565"/>
            <p:cNvSpPr>
              <a:spLocks noChangeShapeType="1"/>
            </p:cNvSpPr>
            <p:nvPr/>
          </p:nvSpPr>
          <p:spPr bwMode="auto">
            <a:xfrm>
              <a:off x="4001"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11" name="Line 566"/>
            <p:cNvSpPr>
              <a:spLocks noChangeShapeType="1"/>
            </p:cNvSpPr>
            <p:nvPr/>
          </p:nvSpPr>
          <p:spPr bwMode="auto">
            <a:xfrm>
              <a:off x="4024"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12" name="Line 567"/>
            <p:cNvSpPr>
              <a:spLocks noChangeShapeType="1"/>
            </p:cNvSpPr>
            <p:nvPr/>
          </p:nvSpPr>
          <p:spPr bwMode="auto">
            <a:xfrm>
              <a:off x="4047"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13" name="Line 568"/>
            <p:cNvSpPr>
              <a:spLocks noChangeShapeType="1"/>
            </p:cNvSpPr>
            <p:nvPr/>
          </p:nvSpPr>
          <p:spPr bwMode="auto">
            <a:xfrm>
              <a:off x="4070"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14" name="Line 569"/>
            <p:cNvSpPr>
              <a:spLocks noChangeShapeType="1"/>
            </p:cNvSpPr>
            <p:nvPr/>
          </p:nvSpPr>
          <p:spPr bwMode="auto">
            <a:xfrm>
              <a:off x="4093"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15" name="Line 570"/>
            <p:cNvSpPr>
              <a:spLocks noChangeShapeType="1"/>
            </p:cNvSpPr>
            <p:nvPr/>
          </p:nvSpPr>
          <p:spPr bwMode="auto">
            <a:xfrm>
              <a:off x="4115"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16" name="Line 571"/>
            <p:cNvSpPr>
              <a:spLocks noChangeShapeType="1"/>
            </p:cNvSpPr>
            <p:nvPr/>
          </p:nvSpPr>
          <p:spPr bwMode="auto">
            <a:xfrm>
              <a:off x="4138"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17" name="Line 572"/>
            <p:cNvSpPr>
              <a:spLocks noChangeShapeType="1"/>
            </p:cNvSpPr>
            <p:nvPr/>
          </p:nvSpPr>
          <p:spPr bwMode="auto">
            <a:xfrm>
              <a:off x="4161"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18" name="Line 573"/>
            <p:cNvSpPr>
              <a:spLocks noChangeShapeType="1"/>
            </p:cNvSpPr>
            <p:nvPr/>
          </p:nvSpPr>
          <p:spPr bwMode="auto">
            <a:xfrm>
              <a:off x="4184"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19" name="Line 574"/>
            <p:cNvSpPr>
              <a:spLocks noChangeShapeType="1"/>
            </p:cNvSpPr>
            <p:nvPr/>
          </p:nvSpPr>
          <p:spPr bwMode="auto">
            <a:xfrm>
              <a:off x="4207"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0" name="Line 575"/>
            <p:cNvSpPr>
              <a:spLocks noChangeShapeType="1"/>
            </p:cNvSpPr>
            <p:nvPr/>
          </p:nvSpPr>
          <p:spPr bwMode="auto">
            <a:xfrm>
              <a:off x="4230"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1" name="Line 576"/>
            <p:cNvSpPr>
              <a:spLocks noChangeShapeType="1"/>
            </p:cNvSpPr>
            <p:nvPr/>
          </p:nvSpPr>
          <p:spPr bwMode="auto">
            <a:xfrm>
              <a:off x="4253"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2" name="Line 577"/>
            <p:cNvSpPr>
              <a:spLocks noChangeShapeType="1"/>
            </p:cNvSpPr>
            <p:nvPr/>
          </p:nvSpPr>
          <p:spPr bwMode="auto">
            <a:xfrm>
              <a:off x="4276"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3" name="Line 578"/>
            <p:cNvSpPr>
              <a:spLocks noChangeShapeType="1"/>
            </p:cNvSpPr>
            <p:nvPr/>
          </p:nvSpPr>
          <p:spPr bwMode="auto">
            <a:xfrm>
              <a:off x="4299"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4" name="Line 579"/>
            <p:cNvSpPr>
              <a:spLocks noChangeShapeType="1"/>
            </p:cNvSpPr>
            <p:nvPr/>
          </p:nvSpPr>
          <p:spPr bwMode="auto">
            <a:xfrm>
              <a:off x="4321"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5" name="Line 580"/>
            <p:cNvSpPr>
              <a:spLocks noChangeShapeType="1"/>
            </p:cNvSpPr>
            <p:nvPr/>
          </p:nvSpPr>
          <p:spPr bwMode="auto">
            <a:xfrm>
              <a:off x="4344"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6" name="Line 581"/>
            <p:cNvSpPr>
              <a:spLocks noChangeShapeType="1"/>
            </p:cNvSpPr>
            <p:nvPr/>
          </p:nvSpPr>
          <p:spPr bwMode="auto">
            <a:xfrm>
              <a:off x="4368"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7" name="Line 582"/>
            <p:cNvSpPr>
              <a:spLocks noChangeShapeType="1"/>
            </p:cNvSpPr>
            <p:nvPr/>
          </p:nvSpPr>
          <p:spPr bwMode="auto">
            <a:xfrm>
              <a:off x="4391"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8" name="Line 583"/>
            <p:cNvSpPr>
              <a:spLocks noChangeShapeType="1"/>
            </p:cNvSpPr>
            <p:nvPr/>
          </p:nvSpPr>
          <p:spPr bwMode="auto">
            <a:xfrm>
              <a:off x="4414"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9" name="Line 584"/>
            <p:cNvSpPr>
              <a:spLocks noChangeShapeType="1"/>
            </p:cNvSpPr>
            <p:nvPr/>
          </p:nvSpPr>
          <p:spPr bwMode="auto">
            <a:xfrm>
              <a:off x="4437"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0" name="Line 585"/>
            <p:cNvSpPr>
              <a:spLocks noChangeShapeType="1"/>
            </p:cNvSpPr>
            <p:nvPr/>
          </p:nvSpPr>
          <p:spPr bwMode="auto">
            <a:xfrm>
              <a:off x="4460"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1" name="Line 586"/>
            <p:cNvSpPr>
              <a:spLocks noChangeShapeType="1"/>
            </p:cNvSpPr>
            <p:nvPr/>
          </p:nvSpPr>
          <p:spPr bwMode="auto">
            <a:xfrm>
              <a:off x="4483"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2" name="Line 587"/>
            <p:cNvSpPr>
              <a:spLocks noChangeShapeType="1"/>
            </p:cNvSpPr>
            <p:nvPr/>
          </p:nvSpPr>
          <p:spPr bwMode="auto">
            <a:xfrm>
              <a:off x="4506"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3" name="Line 588"/>
            <p:cNvSpPr>
              <a:spLocks noChangeShapeType="1"/>
            </p:cNvSpPr>
            <p:nvPr/>
          </p:nvSpPr>
          <p:spPr bwMode="auto">
            <a:xfrm>
              <a:off x="4529"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4" name="Line 589"/>
            <p:cNvSpPr>
              <a:spLocks noChangeShapeType="1"/>
            </p:cNvSpPr>
            <p:nvPr/>
          </p:nvSpPr>
          <p:spPr bwMode="auto">
            <a:xfrm>
              <a:off x="4551"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5" name="Line 590"/>
            <p:cNvSpPr>
              <a:spLocks noChangeShapeType="1"/>
            </p:cNvSpPr>
            <p:nvPr/>
          </p:nvSpPr>
          <p:spPr bwMode="auto">
            <a:xfrm>
              <a:off x="4574"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6" name="Line 591"/>
            <p:cNvSpPr>
              <a:spLocks noChangeShapeType="1"/>
            </p:cNvSpPr>
            <p:nvPr/>
          </p:nvSpPr>
          <p:spPr bwMode="auto">
            <a:xfrm>
              <a:off x="4597"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7" name="Line 592"/>
            <p:cNvSpPr>
              <a:spLocks noChangeShapeType="1"/>
            </p:cNvSpPr>
            <p:nvPr/>
          </p:nvSpPr>
          <p:spPr bwMode="auto">
            <a:xfrm>
              <a:off x="4620"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8" name="Line 593"/>
            <p:cNvSpPr>
              <a:spLocks noChangeShapeType="1"/>
            </p:cNvSpPr>
            <p:nvPr/>
          </p:nvSpPr>
          <p:spPr bwMode="auto">
            <a:xfrm>
              <a:off x="4643"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9" name="Line 594"/>
            <p:cNvSpPr>
              <a:spLocks noChangeShapeType="1"/>
            </p:cNvSpPr>
            <p:nvPr/>
          </p:nvSpPr>
          <p:spPr bwMode="auto">
            <a:xfrm>
              <a:off x="4666"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0" name="Line 595"/>
            <p:cNvSpPr>
              <a:spLocks noChangeShapeType="1"/>
            </p:cNvSpPr>
            <p:nvPr/>
          </p:nvSpPr>
          <p:spPr bwMode="auto">
            <a:xfrm>
              <a:off x="4689"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1" name="Line 596"/>
            <p:cNvSpPr>
              <a:spLocks noChangeShapeType="1"/>
            </p:cNvSpPr>
            <p:nvPr/>
          </p:nvSpPr>
          <p:spPr bwMode="auto">
            <a:xfrm>
              <a:off x="4712"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2" name="Line 597"/>
            <p:cNvSpPr>
              <a:spLocks noChangeShapeType="1"/>
            </p:cNvSpPr>
            <p:nvPr/>
          </p:nvSpPr>
          <p:spPr bwMode="auto">
            <a:xfrm>
              <a:off x="4735"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3" name="Line 598"/>
            <p:cNvSpPr>
              <a:spLocks noChangeShapeType="1"/>
            </p:cNvSpPr>
            <p:nvPr/>
          </p:nvSpPr>
          <p:spPr bwMode="auto">
            <a:xfrm>
              <a:off x="4757"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4" name="Line 599"/>
            <p:cNvSpPr>
              <a:spLocks noChangeShapeType="1"/>
            </p:cNvSpPr>
            <p:nvPr/>
          </p:nvSpPr>
          <p:spPr bwMode="auto">
            <a:xfrm>
              <a:off x="4780"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5" name="Line 600"/>
            <p:cNvSpPr>
              <a:spLocks noChangeShapeType="1"/>
            </p:cNvSpPr>
            <p:nvPr/>
          </p:nvSpPr>
          <p:spPr bwMode="auto">
            <a:xfrm>
              <a:off x="4804"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6" name="Line 601"/>
            <p:cNvSpPr>
              <a:spLocks noChangeShapeType="1"/>
            </p:cNvSpPr>
            <p:nvPr/>
          </p:nvSpPr>
          <p:spPr bwMode="auto">
            <a:xfrm>
              <a:off x="4827"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7" name="Line 602"/>
            <p:cNvSpPr>
              <a:spLocks noChangeShapeType="1"/>
            </p:cNvSpPr>
            <p:nvPr/>
          </p:nvSpPr>
          <p:spPr bwMode="auto">
            <a:xfrm>
              <a:off x="4850"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8" name="Line 603"/>
            <p:cNvSpPr>
              <a:spLocks noChangeShapeType="1"/>
            </p:cNvSpPr>
            <p:nvPr/>
          </p:nvSpPr>
          <p:spPr bwMode="auto">
            <a:xfrm>
              <a:off x="4873"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9" name="Line 604"/>
            <p:cNvSpPr>
              <a:spLocks noChangeShapeType="1"/>
            </p:cNvSpPr>
            <p:nvPr/>
          </p:nvSpPr>
          <p:spPr bwMode="auto">
            <a:xfrm>
              <a:off x="4896" y="3435"/>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50" name="Line 605"/>
            <p:cNvSpPr>
              <a:spLocks noChangeShapeType="1"/>
            </p:cNvSpPr>
            <p:nvPr/>
          </p:nvSpPr>
          <p:spPr bwMode="auto">
            <a:xfrm>
              <a:off x="4919" y="3435"/>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51" name="Line 606"/>
            <p:cNvSpPr>
              <a:spLocks noChangeShapeType="1"/>
            </p:cNvSpPr>
            <p:nvPr/>
          </p:nvSpPr>
          <p:spPr bwMode="auto">
            <a:xfrm>
              <a:off x="2646"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52" name="Line 607"/>
            <p:cNvSpPr>
              <a:spLocks noChangeShapeType="1"/>
            </p:cNvSpPr>
            <p:nvPr/>
          </p:nvSpPr>
          <p:spPr bwMode="auto">
            <a:xfrm>
              <a:off x="2670"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53" name="Line 608"/>
            <p:cNvSpPr>
              <a:spLocks noChangeShapeType="1"/>
            </p:cNvSpPr>
            <p:nvPr/>
          </p:nvSpPr>
          <p:spPr bwMode="auto">
            <a:xfrm>
              <a:off x="2693"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54" name="Line 609"/>
            <p:cNvSpPr>
              <a:spLocks noChangeShapeType="1"/>
            </p:cNvSpPr>
            <p:nvPr/>
          </p:nvSpPr>
          <p:spPr bwMode="auto">
            <a:xfrm>
              <a:off x="2716"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55" name="Line 610"/>
            <p:cNvSpPr>
              <a:spLocks noChangeShapeType="1"/>
            </p:cNvSpPr>
            <p:nvPr/>
          </p:nvSpPr>
          <p:spPr bwMode="auto">
            <a:xfrm>
              <a:off x="2739"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56" name="Line 611"/>
            <p:cNvSpPr>
              <a:spLocks noChangeShapeType="1"/>
            </p:cNvSpPr>
            <p:nvPr/>
          </p:nvSpPr>
          <p:spPr bwMode="auto">
            <a:xfrm>
              <a:off x="2762"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57" name="Line 612"/>
            <p:cNvSpPr>
              <a:spLocks noChangeShapeType="1"/>
            </p:cNvSpPr>
            <p:nvPr/>
          </p:nvSpPr>
          <p:spPr bwMode="auto">
            <a:xfrm>
              <a:off x="2785"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58" name="Line 613"/>
            <p:cNvSpPr>
              <a:spLocks noChangeShapeType="1"/>
            </p:cNvSpPr>
            <p:nvPr/>
          </p:nvSpPr>
          <p:spPr bwMode="auto">
            <a:xfrm>
              <a:off x="2807"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59" name="Line 614"/>
            <p:cNvSpPr>
              <a:spLocks noChangeShapeType="1"/>
            </p:cNvSpPr>
            <p:nvPr/>
          </p:nvSpPr>
          <p:spPr bwMode="auto">
            <a:xfrm>
              <a:off x="2830"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0" name="Line 615"/>
            <p:cNvSpPr>
              <a:spLocks noChangeShapeType="1"/>
            </p:cNvSpPr>
            <p:nvPr/>
          </p:nvSpPr>
          <p:spPr bwMode="auto">
            <a:xfrm>
              <a:off x="2853"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1" name="Line 616"/>
            <p:cNvSpPr>
              <a:spLocks noChangeShapeType="1"/>
            </p:cNvSpPr>
            <p:nvPr/>
          </p:nvSpPr>
          <p:spPr bwMode="auto">
            <a:xfrm>
              <a:off x="2876"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2" name="Line 617"/>
            <p:cNvSpPr>
              <a:spLocks noChangeShapeType="1"/>
            </p:cNvSpPr>
            <p:nvPr/>
          </p:nvSpPr>
          <p:spPr bwMode="auto">
            <a:xfrm>
              <a:off x="2899"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3" name="Line 618"/>
            <p:cNvSpPr>
              <a:spLocks noChangeShapeType="1"/>
            </p:cNvSpPr>
            <p:nvPr/>
          </p:nvSpPr>
          <p:spPr bwMode="auto">
            <a:xfrm>
              <a:off x="2922"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4" name="Line 619"/>
            <p:cNvSpPr>
              <a:spLocks noChangeShapeType="1"/>
            </p:cNvSpPr>
            <p:nvPr/>
          </p:nvSpPr>
          <p:spPr bwMode="auto">
            <a:xfrm>
              <a:off x="2945"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5" name="Line 620"/>
            <p:cNvSpPr>
              <a:spLocks noChangeShapeType="1"/>
            </p:cNvSpPr>
            <p:nvPr/>
          </p:nvSpPr>
          <p:spPr bwMode="auto">
            <a:xfrm>
              <a:off x="2968"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6" name="Line 621"/>
            <p:cNvSpPr>
              <a:spLocks noChangeShapeType="1"/>
            </p:cNvSpPr>
            <p:nvPr/>
          </p:nvSpPr>
          <p:spPr bwMode="auto">
            <a:xfrm>
              <a:off x="2990"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7" name="Line 622"/>
            <p:cNvSpPr>
              <a:spLocks noChangeShapeType="1"/>
            </p:cNvSpPr>
            <p:nvPr/>
          </p:nvSpPr>
          <p:spPr bwMode="auto">
            <a:xfrm>
              <a:off x="3013"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8" name="Line 623"/>
            <p:cNvSpPr>
              <a:spLocks noChangeShapeType="1"/>
            </p:cNvSpPr>
            <p:nvPr/>
          </p:nvSpPr>
          <p:spPr bwMode="auto">
            <a:xfrm>
              <a:off x="3036"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9" name="Line 624"/>
            <p:cNvSpPr>
              <a:spLocks noChangeShapeType="1"/>
            </p:cNvSpPr>
            <p:nvPr/>
          </p:nvSpPr>
          <p:spPr bwMode="auto">
            <a:xfrm>
              <a:off x="3059"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0" name="Line 625"/>
            <p:cNvSpPr>
              <a:spLocks noChangeShapeType="1"/>
            </p:cNvSpPr>
            <p:nvPr/>
          </p:nvSpPr>
          <p:spPr bwMode="auto">
            <a:xfrm>
              <a:off x="3083"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1" name="Line 626"/>
            <p:cNvSpPr>
              <a:spLocks noChangeShapeType="1"/>
            </p:cNvSpPr>
            <p:nvPr/>
          </p:nvSpPr>
          <p:spPr bwMode="auto">
            <a:xfrm>
              <a:off x="3106"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2" name="Line 627"/>
            <p:cNvSpPr>
              <a:spLocks noChangeShapeType="1"/>
            </p:cNvSpPr>
            <p:nvPr/>
          </p:nvSpPr>
          <p:spPr bwMode="auto">
            <a:xfrm>
              <a:off x="3129"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3" name="Line 628"/>
            <p:cNvSpPr>
              <a:spLocks noChangeShapeType="1"/>
            </p:cNvSpPr>
            <p:nvPr/>
          </p:nvSpPr>
          <p:spPr bwMode="auto">
            <a:xfrm>
              <a:off x="3152"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4" name="Line 629"/>
            <p:cNvSpPr>
              <a:spLocks noChangeShapeType="1"/>
            </p:cNvSpPr>
            <p:nvPr/>
          </p:nvSpPr>
          <p:spPr bwMode="auto">
            <a:xfrm>
              <a:off x="3175"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5" name="Line 630"/>
            <p:cNvSpPr>
              <a:spLocks noChangeShapeType="1"/>
            </p:cNvSpPr>
            <p:nvPr/>
          </p:nvSpPr>
          <p:spPr bwMode="auto">
            <a:xfrm>
              <a:off x="3198"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6" name="Line 631"/>
            <p:cNvSpPr>
              <a:spLocks noChangeShapeType="1"/>
            </p:cNvSpPr>
            <p:nvPr/>
          </p:nvSpPr>
          <p:spPr bwMode="auto">
            <a:xfrm>
              <a:off x="3221"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7" name="Line 632"/>
            <p:cNvSpPr>
              <a:spLocks noChangeShapeType="1"/>
            </p:cNvSpPr>
            <p:nvPr/>
          </p:nvSpPr>
          <p:spPr bwMode="auto">
            <a:xfrm>
              <a:off x="3243"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8" name="Line 633"/>
            <p:cNvSpPr>
              <a:spLocks noChangeShapeType="1"/>
            </p:cNvSpPr>
            <p:nvPr/>
          </p:nvSpPr>
          <p:spPr bwMode="auto">
            <a:xfrm>
              <a:off x="3266"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9" name="Line 634"/>
            <p:cNvSpPr>
              <a:spLocks noChangeShapeType="1"/>
            </p:cNvSpPr>
            <p:nvPr/>
          </p:nvSpPr>
          <p:spPr bwMode="auto">
            <a:xfrm>
              <a:off x="3289"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0" name="Line 635"/>
            <p:cNvSpPr>
              <a:spLocks noChangeShapeType="1"/>
            </p:cNvSpPr>
            <p:nvPr/>
          </p:nvSpPr>
          <p:spPr bwMode="auto">
            <a:xfrm>
              <a:off x="3312"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1" name="Line 636"/>
            <p:cNvSpPr>
              <a:spLocks noChangeShapeType="1"/>
            </p:cNvSpPr>
            <p:nvPr/>
          </p:nvSpPr>
          <p:spPr bwMode="auto">
            <a:xfrm>
              <a:off x="3335"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2" name="Line 637"/>
            <p:cNvSpPr>
              <a:spLocks noChangeShapeType="1"/>
            </p:cNvSpPr>
            <p:nvPr/>
          </p:nvSpPr>
          <p:spPr bwMode="auto">
            <a:xfrm>
              <a:off x="3358"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3" name="Line 638"/>
            <p:cNvSpPr>
              <a:spLocks noChangeShapeType="1"/>
            </p:cNvSpPr>
            <p:nvPr/>
          </p:nvSpPr>
          <p:spPr bwMode="auto">
            <a:xfrm>
              <a:off x="3381"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4" name="Line 639"/>
            <p:cNvSpPr>
              <a:spLocks noChangeShapeType="1"/>
            </p:cNvSpPr>
            <p:nvPr/>
          </p:nvSpPr>
          <p:spPr bwMode="auto">
            <a:xfrm>
              <a:off x="3404"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5" name="Line 640"/>
            <p:cNvSpPr>
              <a:spLocks noChangeShapeType="1"/>
            </p:cNvSpPr>
            <p:nvPr/>
          </p:nvSpPr>
          <p:spPr bwMode="auto">
            <a:xfrm>
              <a:off x="3426"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6" name="Line 641"/>
            <p:cNvSpPr>
              <a:spLocks noChangeShapeType="1"/>
            </p:cNvSpPr>
            <p:nvPr/>
          </p:nvSpPr>
          <p:spPr bwMode="auto">
            <a:xfrm>
              <a:off x="3449"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7" name="Line 642"/>
            <p:cNvSpPr>
              <a:spLocks noChangeShapeType="1"/>
            </p:cNvSpPr>
            <p:nvPr/>
          </p:nvSpPr>
          <p:spPr bwMode="auto">
            <a:xfrm>
              <a:off x="3472"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8" name="Line 643"/>
            <p:cNvSpPr>
              <a:spLocks noChangeShapeType="1"/>
            </p:cNvSpPr>
            <p:nvPr/>
          </p:nvSpPr>
          <p:spPr bwMode="auto">
            <a:xfrm>
              <a:off x="3495"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9" name="Line 644"/>
            <p:cNvSpPr>
              <a:spLocks noChangeShapeType="1"/>
            </p:cNvSpPr>
            <p:nvPr/>
          </p:nvSpPr>
          <p:spPr bwMode="auto">
            <a:xfrm>
              <a:off x="3519"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90" name="Line 645"/>
            <p:cNvSpPr>
              <a:spLocks noChangeShapeType="1"/>
            </p:cNvSpPr>
            <p:nvPr/>
          </p:nvSpPr>
          <p:spPr bwMode="auto">
            <a:xfrm>
              <a:off x="3542"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91" name="Line 646"/>
            <p:cNvSpPr>
              <a:spLocks noChangeShapeType="1"/>
            </p:cNvSpPr>
            <p:nvPr/>
          </p:nvSpPr>
          <p:spPr bwMode="auto">
            <a:xfrm>
              <a:off x="3565"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92" name="Line 647"/>
            <p:cNvSpPr>
              <a:spLocks noChangeShapeType="1"/>
            </p:cNvSpPr>
            <p:nvPr/>
          </p:nvSpPr>
          <p:spPr bwMode="auto">
            <a:xfrm>
              <a:off x="3588"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93" name="Line 648"/>
            <p:cNvSpPr>
              <a:spLocks noChangeShapeType="1"/>
            </p:cNvSpPr>
            <p:nvPr/>
          </p:nvSpPr>
          <p:spPr bwMode="auto">
            <a:xfrm>
              <a:off x="3611"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94" name="Line 649"/>
            <p:cNvSpPr>
              <a:spLocks noChangeShapeType="1"/>
            </p:cNvSpPr>
            <p:nvPr/>
          </p:nvSpPr>
          <p:spPr bwMode="auto">
            <a:xfrm>
              <a:off x="3634"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95" name="Line 650"/>
            <p:cNvSpPr>
              <a:spLocks noChangeShapeType="1"/>
            </p:cNvSpPr>
            <p:nvPr/>
          </p:nvSpPr>
          <p:spPr bwMode="auto">
            <a:xfrm>
              <a:off x="3657"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96" name="Line 651"/>
            <p:cNvSpPr>
              <a:spLocks noChangeShapeType="1"/>
            </p:cNvSpPr>
            <p:nvPr/>
          </p:nvSpPr>
          <p:spPr bwMode="auto">
            <a:xfrm>
              <a:off x="3679"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97" name="Line 652"/>
            <p:cNvSpPr>
              <a:spLocks noChangeShapeType="1"/>
            </p:cNvSpPr>
            <p:nvPr/>
          </p:nvSpPr>
          <p:spPr bwMode="auto">
            <a:xfrm>
              <a:off x="3702"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98" name="Line 653"/>
            <p:cNvSpPr>
              <a:spLocks noChangeShapeType="1"/>
            </p:cNvSpPr>
            <p:nvPr/>
          </p:nvSpPr>
          <p:spPr bwMode="auto">
            <a:xfrm>
              <a:off x="3725"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99" name="Line 654"/>
            <p:cNvSpPr>
              <a:spLocks noChangeShapeType="1"/>
            </p:cNvSpPr>
            <p:nvPr/>
          </p:nvSpPr>
          <p:spPr bwMode="auto">
            <a:xfrm>
              <a:off x="3748"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0" name="Line 655"/>
            <p:cNvSpPr>
              <a:spLocks noChangeShapeType="1"/>
            </p:cNvSpPr>
            <p:nvPr/>
          </p:nvSpPr>
          <p:spPr bwMode="auto">
            <a:xfrm>
              <a:off x="3771"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1" name="Line 656"/>
            <p:cNvSpPr>
              <a:spLocks noChangeShapeType="1"/>
            </p:cNvSpPr>
            <p:nvPr/>
          </p:nvSpPr>
          <p:spPr bwMode="auto">
            <a:xfrm>
              <a:off x="3794"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2" name="Line 657"/>
            <p:cNvSpPr>
              <a:spLocks noChangeShapeType="1"/>
            </p:cNvSpPr>
            <p:nvPr/>
          </p:nvSpPr>
          <p:spPr bwMode="auto">
            <a:xfrm>
              <a:off x="3817"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3" name="Line 658"/>
            <p:cNvSpPr>
              <a:spLocks noChangeShapeType="1"/>
            </p:cNvSpPr>
            <p:nvPr/>
          </p:nvSpPr>
          <p:spPr bwMode="auto">
            <a:xfrm>
              <a:off x="3840"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4" name="Line 659"/>
            <p:cNvSpPr>
              <a:spLocks noChangeShapeType="1"/>
            </p:cNvSpPr>
            <p:nvPr/>
          </p:nvSpPr>
          <p:spPr bwMode="auto">
            <a:xfrm>
              <a:off x="3862"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5" name="Line 660"/>
            <p:cNvSpPr>
              <a:spLocks noChangeShapeType="1"/>
            </p:cNvSpPr>
            <p:nvPr/>
          </p:nvSpPr>
          <p:spPr bwMode="auto">
            <a:xfrm>
              <a:off x="3885"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6" name="Line 661"/>
            <p:cNvSpPr>
              <a:spLocks noChangeShapeType="1"/>
            </p:cNvSpPr>
            <p:nvPr/>
          </p:nvSpPr>
          <p:spPr bwMode="auto">
            <a:xfrm>
              <a:off x="3908"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7" name="Line 662"/>
            <p:cNvSpPr>
              <a:spLocks noChangeShapeType="1"/>
            </p:cNvSpPr>
            <p:nvPr/>
          </p:nvSpPr>
          <p:spPr bwMode="auto">
            <a:xfrm>
              <a:off x="3931"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8" name="Line 663"/>
            <p:cNvSpPr>
              <a:spLocks noChangeShapeType="1"/>
            </p:cNvSpPr>
            <p:nvPr/>
          </p:nvSpPr>
          <p:spPr bwMode="auto">
            <a:xfrm>
              <a:off x="3955"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9" name="Line 664"/>
            <p:cNvSpPr>
              <a:spLocks noChangeShapeType="1"/>
            </p:cNvSpPr>
            <p:nvPr/>
          </p:nvSpPr>
          <p:spPr bwMode="auto">
            <a:xfrm>
              <a:off x="3978"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0" name="Line 665"/>
            <p:cNvSpPr>
              <a:spLocks noChangeShapeType="1"/>
            </p:cNvSpPr>
            <p:nvPr/>
          </p:nvSpPr>
          <p:spPr bwMode="auto">
            <a:xfrm>
              <a:off x="4001"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1" name="Line 666"/>
            <p:cNvSpPr>
              <a:spLocks noChangeShapeType="1"/>
            </p:cNvSpPr>
            <p:nvPr/>
          </p:nvSpPr>
          <p:spPr bwMode="auto">
            <a:xfrm>
              <a:off x="4024"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2" name="Line 667"/>
            <p:cNvSpPr>
              <a:spLocks noChangeShapeType="1"/>
            </p:cNvSpPr>
            <p:nvPr/>
          </p:nvSpPr>
          <p:spPr bwMode="auto">
            <a:xfrm>
              <a:off x="4047"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3" name="Line 668"/>
            <p:cNvSpPr>
              <a:spLocks noChangeShapeType="1"/>
            </p:cNvSpPr>
            <p:nvPr/>
          </p:nvSpPr>
          <p:spPr bwMode="auto">
            <a:xfrm>
              <a:off x="4070"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4" name="Line 669"/>
            <p:cNvSpPr>
              <a:spLocks noChangeShapeType="1"/>
            </p:cNvSpPr>
            <p:nvPr/>
          </p:nvSpPr>
          <p:spPr bwMode="auto">
            <a:xfrm>
              <a:off x="4093"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5" name="Line 670"/>
            <p:cNvSpPr>
              <a:spLocks noChangeShapeType="1"/>
            </p:cNvSpPr>
            <p:nvPr/>
          </p:nvSpPr>
          <p:spPr bwMode="auto">
            <a:xfrm>
              <a:off x="4115"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6" name="Line 671"/>
            <p:cNvSpPr>
              <a:spLocks noChangeShapeType="1"/>
            </p:cNvSpPr>
            <p:nvPr/>
          </p:nvSpPr>
          <p:spPr bwMode="auto">
            <a:xfrm>
              <a:off x="4138"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7" name="Line 672"/>
            <p:cNvSpPr>
              <a:spLocks noChangeShapeType="1"/>
            </p:cNvSpPr>
            <p:nvPr/>
          </p:nvSpPr>
          <p:spPr bwMode="auto">
            <a:xfrm>
              <a:off x="4161"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8" name="Line 673"/>
            <p:cNvSpPr>
              <a:spLocks noChangeShapeType="1"/>
            </p:cNvSpPr>
            <p:nvPr/>
          </p:nvSpPr>
          <p:spPr bwMode="auto">
            <a:xfrm>
              <a:off x="4184"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9" name="Line 674"/>
            <p:cNvSpPr>
              <a:spLocks noChangeShapeType="1"/>
            </p:cNvSpPr>
            <p:nvPr/>
          </p:nvSpPr>
          <p:spPr bwMode="auto">
            <a:xfrm>
              <a:off x="4207"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0" name="Line 675"/>
            <p:cNvSpPr>
              <a:spLocks noChangeShapeType="1"/>
            </p:cNvSpPr>
            <p:nvPr/>
          </p:nvSpPr>
          <p:spPr bwMode="auto">
            <a:xfrm>
              <a:off x="4230"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1" name="Line 676"/>
            <p:cNvSpPr>
              <a:spLocks noChangeShapeType="1"/>
            </p:cNvSpPr>
            <p:nvPr/>
          </p:nvSpPr>
          <p:spPr bwMode="auto">
            <a:xfrm>
              <a:off x="4253"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2" name="Line 677"/>
            <p:cNvSpPr>
              <a:spLocks noChangeShapeType="1"/>
            </p:cNvSpPr>
            <p:nvPr/>
          </p:nvSpPr>
          <p:spPr bwMode="auto">
            <a:xfrm>
              <a:off x="4276"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3" name="Line 678"/>
            <p:cNvSpPr>
              <a:spLocks noChangeShapeType="1"/>
            </p:cNvSpPr>
            <p:nvPr/>
          </p:nvSpPr>
          <p:spPr bwMode="auto">
            <a:xfrm>
              <a:off x="4299"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4" name="Line 679"/>
            <p:cNvSpPr>
              <a:spLocks noChangeShapeType="1"/>
            </p:cNvSpPr>
            <p:nvPr/>
          </p:nvSpPr>
          <p:spPr bwMode="auto">
            <a:xfrm>
              <a:off x="4321"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5" name="Line 680"/>
            <p:cNvSpPr>
              <a:spLocks noChangeShapeType="1"/>
            </p:cNvSpPr>
            <p:nvPr/>
          </p:nvSpPr>
          <p:spPr bwMode="auto">
            <a:xfrm>
              <a:off x="4344"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6" name="Line 681"/>
            <p:cNvSpPr>
              <a:spLocks noChangeShapeType="1"/>
            </p:cNvSpPr>
            <p:nvPr/>
          </p:nvSpPr>
          <p:spPr bwMode="auto">
            <a:xfrm>
              <a:off x="4368"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7" name="Line 682"/>
            <p:cNvSpPr>
              <a:spLocks noChangeShapeType="1"/>
            </p:cNvSpPr>
            <p:nvPr/>
          </p:nvSpPr>
          <p:spPr bwMode="auto">
            <a:xfrm>
              <a:off x="4391"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8" name="Line 683"/>
            <p:cNvSpPr>
              <a:spLocks noChangeShapeType="1"/>
            </p:cNvSpPr>
            <p:nvPr/>
          </p:nvSpPr>
          <p:spPr bwMode="auto">
            <a:xfrm>
              <a:off x="4414"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9" name="Line 684"/>
            <p:cNvSpPr>
              <a:spLocks noChangeShapeType="1"/>
            </p:cNvSpPr>
            <p:nvPr/>
          </p:nvSpPr>
          <p:spPr bwMode="auto">
            <a:xfrm>
              <a:off x="4437"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30" name="Line 685"/>
            <p:cNvSpPr>
              <a:spLocks noChangeShapeType="1"/>
            </p:cNvSpPr>
            <p:nvPr/>
          </p:nvSpPr>
          <p:spPr bwMode="auto">
            <a:xfrm>
              <a:off x="4460"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31" name="Line 686"/>
            <p:cNvSpPr>
              <a:spLocks noChangeShapeType="1"/>
            </p:cNvSpPr>
            <p:nvPr/>
          </p:nvSpPr>
          <p:spPr bwMode="auto">
            <a:xfrm>
              <a:off x="4483"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32" name="Line 687"/>
            <p:cNvSpPr>
              <a:spLocks noChangeShapeType="1"/>
            </p:cNvSpPr>
            <p:nvPr/>
          </p:nvSpPr>
          <p:spPr bwMode="auto">
            <a:xfrm>
              <a:off x="4506"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33" name="Line 688"/>
            <p:cNvSpPr>
              <a:spLocks noChangeShapeType="1"/>
            </p:cNvSpPr>
            <p:nvPr/>
          </p:nvSpPr>
          <p:spPr bwMode="auto">
            <a:xfrm>
              <a:off x="4529"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34" name="Line 689"/>
            <p:cNvSpPr>
              <a:spLocks noChangeShapeType="1"/>
            </p:cNvSpPr>
            <p:nvPr/>
          </p:nvSpPr>
          <p:spPr bwMode="auto">
            <a:xfrm>
              <a:off x="4551"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35" name="Line 690"/>
            <p:cNvSpPr>
              <a:spLocks noChangeShapeType="1"/>
            </p:cNvSpPr>
            <p:nvPr/>
          </p:nvSpPr>
          <p:spPr bwMode="auto">
            <a:xfrm>
              <a:off x="4574"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36" name="Line 691"/>
            <p:cNvSpPr>
              <a:spLocks noChangeShapeType="1"/>
            </p:cNvSpPr>
            <p:nvPr/>
          </p:nvSpPr>
          <p:spPr bwMode="auto">
            <a:xfrm>
              <a:off x="4597"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37" name="Line 692"/>
            <p:cNvSpPr>
              <a:spLocks noChangeShapeType="1"/>
            </p:cNvSpPr>
            <p:nvPr/>
          </p:nvSpPr>
          <p:spPr bwMode="auto">
            <a:xfrm>
              <a:off x="4620"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38" name="Line 693"/>
            <p:cNvSpPr>
              <a:spLocks noChangeShapeType="1"/>
            </p:cNvSpPr>
            <p:nvPr/>
          </p:nvSpPr>
          <p:spPr bwMode="auto">
            <a:xfrm>
              <a:off x="4643"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39" name="Line 694"/>
            <p:cNvSpPr>
              <a:spLocks noChangeShapeType="1"/>
            </p:cNvSpPr>
            <p:nvPr/>
          </p:nvSpPr>
          <p:spPr bwMode="auto">
            <a:xfrm>
              <a:off x="4666"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0" name="Line 695"/>
            <p:cNvSpPr>
              <a:spLocks noChangeShapeType="1"/>
            </p:cNvSpPr>
            <p:nvPr/>
          </p:nvSpPr>
          <p:spPr bwMode="auto">
            <a:xfrm>
              <a:off x="4689"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1" name="Line 696"/>
            <p:cNvSpPr>
              <a:spLocks noChangeShapeType="1"/>
            </p:cNvSpPr>
            <p:nvPr/>
          </p:nvSpPr>
          <p:spPr bwMode="auto">
            <a:xfrm>
              <a:off x="4712"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2" name="Line 697"/>
            <p:cNvSpPr>
              <a:spLocks noChangeShapeType="1"/>
            </p:cNvSpPr>
            <p:nvPr/>
          </p:nvSpPr>
          <p:spPr bwMode="auto">
            <a:xfrm>
              <a:off x="4735"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3" name="Line 698"/>
            <p:cNvSpPr>
              <a:spLocks noChangeShapeType="1"/>
            </p:cNvSpPr>
            <p:nvPr/>
          </p:nvSpPr>
          <p:spPr bwMode="auto">
            <a:xfrm>
              <a:off x="4757"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4" name="Line 699"/>
            <p:cNvSpPr>
              <a:spLocks noChangeShapeType="1"/>
            </p:cNvSpPr>
            <p:nvPr/>
          </p:nvSpPr>
          <p:spPr bwMode="auto">
            <a:xfrm>
              <a:off x="4780"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5" name="Line 700"/>
            <p:cNvSpPr>
              <a:spLocks noChangeShapeType="1"/>
            </p:cNvSpPr>
            <p:nvPr/>
          </p:nvSpPr>
          <p:spPr bwMode="auto">
            <a:xfrm>
              <a:off x="4804"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6" name="Line 701"/>
            <p:cNvSpPr>
              <a:spLocks noChangeShapeType="1"/>
            </p:cNvSpPr>
            <p:nvPr/>
          </p:nvSpPr>
          <p:spPr bwMode="auto">
            <a:xfrm>
              <a:off x="4827"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7" name="Line 702"/>
            <p:cNvSpPr>
              <a:spLocks noChangeShapeType="1"/>
            </p:cNvSpPr>
            <p:nvPr/>
          </p:nvSpPr>
          <p:spPr bwMode="auto">
            <a:xfrm>
              <a:off x="4850"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8" name="Line 703"/>
            <p:cNvSpPr>
              <a:spLocks noChangeShapeType="1"/>
            </p:cNvSpPr>
            <p:nvPr/>
          </p:nvSpPr>
          <p:spPr bwMode="auto">
            <a:xfrm>
              <a:off x="4873"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9" name="Line 704"/>
            <p:cNvSpPr>
              <a:spLocks noChangeShapeType="1"/>
            </p:cNvSpPr>
            <p:nvPr/>
          </p:nvSpPr>
          <p:spPr bwMode="auto">
            <a:xfrm>
              <a:off x="4896" y="3113"/>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0" name="Line 705"/>
            <p:cNvSpPr>
              <a:spLocks noChangeShapeType="1"/>
            </p:cNvSpPr>
            <p:nvPr/>
          </p:nvSpPr>
          <p:spPr bwMode="auto">
            <a:xfrm>
              <a:off x="4919" y="3113"/>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1" name="Line 706"/>
            <p:cNvSpPr>
              <a:spLocks noChangeShapeType="1"/>
            </p:cNvSpPr>
            <p:nvPr/>
          </p:nvSpPr>
          <p:spPr bwMode="auto">
            <a:xfrm>
              <a:off x="2646"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2" name="Line 707"/>
            <p:cNvSpPr>
              <a:spLocks noChangeShapeType="1"/>
            </p:cNvSpPr>
            <p:nvPr/>
          </p:nvSpPr>
          <p:spPr bwMode="auto">
            <a:xfrm>
              <a:off x="2670"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3" name="Line 708"/>
            <p:cNvSpPr>
              <a:spLocks noChangeShapeType="1"/>
            </p:cNvSpPr>
            <p:nvPr/>
          </p:nvSpPr>
          <p:spPr bwMode="auto">
            <a:xfrm>
              <a:off x="2693"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4" name="Line 709"/>
            <p:cNvSpPr>
              <a:spLocks noChangeShapeType="1"/>
            </p:cNvSpPr>
            <p:nvPr/>
          </p:nvSpPr>
          <p:spPr bwMode="auto">
            <a:xfrm>
              <a:off x="2716"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5" name="Line 710"/>
            <p:cNvSpPr>
              <a:spLocks noChangeShapeType="1"/>
            </p:cNvSpPr>
            <p:nvPr/>
          </p:nvSpPr>
          <p:spPr bwMode="auto">
            <a:xfrm>
              <a:off x="2739"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6" name="Line 711"/>
            <p:cNvSpPr>
              <a:spLocks noChangeShapeType="1"/>
            </p:cNvSpPr>
            <p:nvPr/>
          </p:nvSpPr>
          <p:spPr bwMode="auto">
            <a:xfrm>
              <a:off x="2762"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7" name="Line 712"/>
            <p:cNvSpPr>
              <a:spLocks noChangeShapeType="1"/>
            </p:cNvSpPr>
            <p:nvPr/>
          </p:nvSpPr>
          <p:spPr bwMode="auto">
            <a:xfrm>
              <a:off x="2785"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8" name="Line 713"/>
            <p:cNvSpPr>
              <a:spLocks noChangeShapeType="1"/>
            </p:cNvSpPr>
            <p:nvPr/>
          </p:nvSpPr>
          <p:spPr bwMode="auto">
            <a:xfrm>
              <a:off x="2807"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9" name="Line 714"/>
            <p:cNvSpPr>
              <a:spLocks noChangeShapeType="1"/>
            </p:cNvSpPr>
            <p:nvPr/>
          </p:nvSpPr>
          <p:spPr bwMode="auto">
            <a:xfrm>
              <a:off x="2830"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60" name="Line 715"/>
            <p:cNvSpPr>
              <a:spLocks noChangeShapeType="1"/>
            </p:cNvSpPr>
            <p:nvPr/>
          </p:nvSpPr>
          <p:spPr bwMode="auto">
            <a:xfrm>
              <a:off x="2853"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61" name="Line 716"/>
            <p:cNvSpPr>
              <a:spLocks noChangeShapeType="1"/>
            </p:cNvSpPr>
            <p:nvPr/>
          </p:nvSpPr>
          <p:spPr bwMode="auto">
            <a:xfrm>
              <a:off x="2876"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62" name="Line 717"/>
            <p:cNvSpPr>
              <a:spLocks noChangeShapeType="1"/>
            </p:cNvSpPr>
            <p:nvPr/>
          </p:nvSpPr>
          <p:spPr bwMode="auto">
            <a:xfrm>
              <a:off x="2899"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63" name="Line 718"/>
            <p:cNvSpPr>
              <a:spLocks noChangeShapeType="1"/>
            </p:cNvSpPr>
            <p:nvPr/>
          </p:nvSpPr>
          <p:spPr bwMode="auto">
            <a:xfrm>
              <a:off x="2922"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64" name="Line 719"/>
            <p:cNvSpPr>
              <a:spLocks noChangeShapeType="1"/>
            </p:cNvSpPr>
            <p:nvPr/>
          </p:nvSpPr>
          <p:spPr bwMode="auto">
            <a:xfrm>
              <a:off x="2945"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65" name="Line 720"/>
            <p:cNvSpPr>
              <a:spLocks noChangeShapeType="1"/>
            </p:cNvSpPr>
            <p:nvPr/>
          </p:nvSpPr>
          <p:spPr bwMode="auto">
            <a:xfrm>
              <a:off x="2968"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66" name="Line 721"/>
            <p:cNvSpPr>
              <a:spLocks noChangeShapeType="1"/>
            </p:cNvSpPr>
            <p:nvPr/>
          </p:nvSpPr>
          <p:spPr bwMode="auto">
            <a:xfrm>
              <a:off x="2990"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67" name="Line 722"/>
            <p:cNvSpPr>
              <a:spLocks noChangeShapeType="1"/>
            </p:cNvSpPr>
            <p:nvPr/>
          </p:nvSpPr>
          <p:spPr bwMode="auto">
            <a:xfrm>
              <a:off x="3013"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68" name="Line 723"/>
            <p:cNvSpPr>
              <a:spLocks noChangeShapeType="1"/>
            </p:cNvSpPr>
            <p:nvPr/>
          </p:nvSpPr>
          <p:spPr bwMode="auto">
            <a:xfrm>
              <a:off x="3036"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69" name="Line 724"/>
            <p:cNvSpPr>
              <a:spLocks noChangeShapeType="1"/>
            </p:cNvSpPr>
            <p:nvPr/>
          </p:nvSpPr>
          <p:spPr bwMode="auto">
            <a:xfrm>
              <a:off x="3059"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70" name="Line 725"/>
            <p:cNvSpPr>
              <a:spLocks noChangeShapeType="1"/>
            </p:cNvSpPr>
            <p:nvPr/>
          </p:nvSpPr>
          <p:spPr bwMode="auto">
            <a:xfrm>
              <a:off x="3083"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71" name="Line 726"/>
            <p:cNvSpPr>
              <a:spLocks noChangeShapeType="1"/>
            </p:cNvSpPr>
            <p:nvPr/>
          </p:nvSpPr>
          <p:spPr bwMode="auto">
            <a:xfrm>
              <a:off x="3106"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72" name="Line 727"/>
            <p:cNvSpPr>
              <a:spLocks noChangeShapeType="1"/>
            </p:cNvSpPr>
            <p:nvPr/>
          </p:nvSpPr>
          <p:spPr bwMode="auto">
            <a:xfrm>
              <a:off x="3129"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73" name="Line 728"/>
            <p:cNvSpPr>
              <a:spLocks noChangeShapeType="1"/>
            </p:cNvSpPr>
            <p:nvPr/>
          </p:nvSpPr>
          <p:spPr bwMode="auto">
            <a:xfrm>
              <a:off x="3152"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74" name="Line 729"/>
            <p:cNvSpPr>
              <a:spLocks noChangeShapeType="1"/>
            </p:cNvSpPr>
            <p:nvPr/>
          </p:nvSpPr>
          <p:spPr bwMode="auto">
            <a:xfrm>
              <a:off x="3175"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75" name="Line 730"/>
            <p:cNvSpPr>
              <a:spLocks noChangeShapeType="1"/>
            </p:cNvSpPr>
            <p:nvPr/>
          </p:nvSpPr>
          <p:spPr bwMode="auto">
            <a:xfrm>
              <a:off x="3198"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76" name="Line 731"/>
            <p:cNvSpPr>
              <a:spLocks noChangeShapeType="1"/>
            </p:cNvSpPr>
            <p:nvPr/>
          </p:nvSpPr>
          <p:spPr bwMode="auto">
            <a:xfrm>
              <a:off x="3221"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77" name="Line 732"/>
            <p:cNvSpPr>
              <a:spLocks noChangeShapeType="1"/>
            </p:cNvSpPr>
            <p:nvPr/>
          </p:nvSpPr>
          <p:spPr bwMode="auto">
            <a:xfrm>
              <a:off x="3243"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78" name="Line 733"/>
            <p:cNvSpPr>
              <a:spLocks noChangeShapeType="1"/>
            </p:cNvSpPr>
            <p:nvPr/>
          </p:nvSpPr>
          <p:spPr bwMode="auto">
            <a:xfrm>
              <a:off x="3266"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79" name="Line 734"/>
            <p:cNvSpPr>
              <a:spLocks noChangeShapeType="1"/>
            </p:cNvSpPr>
            <p:nvPr/>
          </p:nvSpPr>
          <p:spPr bwMode="auto">
            <a:xfrm>
              <a:off x="3289"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0" name="Line 735"/>
            <p:cNvSpPr>
              <a:spLocks noChangeShapeType="1"/>
            </p:cNvSpPr>
            <p:nvPr/>
          </p:nvSpPr>
          <p:spPr bwMode="auto">
            <a:xfrm>
              <a:off x="3312"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1" name="Line 736"/>
            <p:cNvSpPr>
              <a:spLocks noChangeShapeType="1"/>
            </p:cNvSpPr>
            <p:nvPr/>
          </p:nvSpPr>
          <p:spPr bwMode="auto">
            <a:xfrm>
              <a:off x="3335"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2" name="Line 737"/>
            <p:cNvSpPr>
              <a:spLocks noChangeShapeType="1"/>
            </p:cNvSpPr>
            <p:nvPr/>
          </p:nvSpPr>
          <p:spPr bwMode="auto">
            <a:xfrm>
              <a:off x="3358"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3" name="Line 738"/>
            <p:cNvSpPr>
              <a:spLocks noChangeShapeType="1"/>
            </p:cNvSpPr>
            <p:nvPr/>
          </p:nvSpPr>
          <p:spPr bwMode="auto">
            <a:xfrm>
              <a:off x="3381"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4" name="Line 739"/>
            <p:cNvSpPr>
              <a:spLocks noChangeShapeType="1"/>
            </p:cNvSpPr>
            <p:nvPr/>
          </p:nvSpPr>
          <p:spPr bwMode="auto">
            <a:xfrm>
              <a:off x="3404"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5" name="Line 740"/>
            <p:cNvSpPr>
              <a:spLocks noChangeShapeType="1"/>
            </p:cNvSpPr>
            <p:nvPr/>
          </p:nvSpPr>
          <p:spPr bwMode="auto">
            <a:xfrm>
              <a:off x="3426"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6" name="Line 741"/>
            <p:cNvSpPr>
              <a:spLocks noChangeShapeType="1"/>
            </p:cNvSpPr>
            <p:nvPr/>
          </p:nvSpPr>
          <p:spPr bwMode="auto">
            <a:xfrm>
              <a:off x="3449"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7" name="Line 742"/>
            <p:cNvSpPr>
              <a:spLocks noChangeShapeType="1"/>
            </p:cNvSpPr>
            <p:nvPr/>
          </p:nvSpPr>
          <p:spPr bwMode="auto">
            <a:xfrm>
              <a:off x="3472"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8" name="Line 743"/>
            <p:cNvSpPr>
              <a:spLocks noChangeShapeType="1"/>
            </p:cNvSpPr>
            <p:nvPr/>
          </p:nvSpPr>
          <p:spPr bwMode="auto">
            <a:xfrm>
              <a:off x="3495"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9" name="Line 744"/>
            <p:cNvSpPr>
              <a:spLocks noChangeShapeType="1"/>
            </p:cNvSpPr>
            <p:nvPr/>
          </p:nvSpPr>
          <p:spPr bwMode="auto">
            <a:xfrm>
              <a:off x="3519"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0" name="Line 745"/>
            <p:cNvSpPr>
              <a:spLocks noChangeShapeType="1"/>
            </p:cNvSpPr>
            <p:nvPr/>
          </p:nvSpPr>
          <p:spPr bwMode="auto">
            <a:xfrm>
              <a:off x="3542"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1" name="Line 746"/>
            <p:cNvSpPr>
              <a:spLocks noChangeShapeType="1"/>
            </p:cNvSpPr>
            <p:nvPr/>
          </p:nvSpPr>
          <p:spPr bwMode="auto">
            <a:xfrm>
              <a:off x="3565"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2" name="Line 747"/>
            <p:cNvSpPr>
              <a:spLocks noChangeShapeType="1"/>
            </p:cNvSpPr>
            <p:nvPr/>
          </p:nvSpPr>
          <p:spPr bwMode="auto">
            <a:xfrm>
              <a:off x="3588"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3" name="Line 748"/>
            <p:cNvSpPr>
              <a:spLocks noChangeShapeType="1"/>
            </p:cNvSpPr>
            <p:nvPr/>
          </p:nvSpPr>
          <p:spPr bwMode="auto">
            <a:xfrm>
              <a:off x="3611"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4" name="Line 749"/>
            <p:cNvSpPr>
              <a:spLocks noChangeShapeType="1"/>
            </p:cNvSpPr>
            <p:nvPr/>
          </p:nvSpPr>
          <p:spPr bwMode="auto">
            <a:xfrm>
              <a:off x="3634"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5" name="Line 750"/>
            <p:cNvSpPr>
              <a:spLocks noChangeShapeType="1"/>
            </p:cNvSpPr>
            <p:nvPr/>
          </p:nvSpPr>
          <p:spPr bwMode="auto">
            <a:xfrm>
              <a:off x="3657"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6" name="Line 751"/>
            <p:cNvSpPr>
              <a:spLocks noChangeShapeType="1"/>
            </p:cNvSpPr>
            <p:nvPr/>
          </p:nvSpPr>
          <p:spPr bwMode="auto">
            <a:xfrm>
              <a:off x="3679"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7" name="Line 752"/>
            <p:cNvSpPr>
              <a:spLocks noChangeShapeType="1"/>
            </p:cNvSpPr>
            <p:nvPr/>
          </p:nvSpPr>
          <p:spPr bwMode="auto">
            <a:xfrm>
              <a:off x="3702"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8" name="Line 753"/>
            <p:cNvSpPr>
              <a:spLocks noChangeShapeType="1"/>
            </p:cNvSpPr>
            <p:nvPr/>
          </p:nvSpPr>
          <p:spPr bwMode="auto">
            <a:xfrm>
              <a:off x="3725"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9" name="Line 754"/>
            <p:cNvSpPr>
              <a:spLocks noChangeShapeType="1"/>
            </p:cNvSpPr>
            <p:nvPr/>
          </p:nvSpPr>
          <p:spPr bwMode="auto">
            <a:xfrm>
              <a:off x="3748"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0" name="Line 755"/>
            <p:cNvSpPr>
              <a:spLocks noChangeShapeType="1"/>
            </p:cNvSpPr>
            <p:nvPr/>
          </p:nvSpPr>
          <p:spPr bwMode="auto">
            <a:xfrm>
              <a:off x="3771"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1" name="Line 756"/>
            <p:cNvSpPr>
              <a:spLocks noChangeShapeType="1"/>
            </p:cNvSpPr>
            <p:nvPr/>
          </p:nvSpPr>
          <p:spPr bwMode="auto">
            <a:xfrm>
              <a:off x="3794"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2" name="Line 757"/>
            <p:cNvSpPr>
              <a:spLocks noChangeShapeType="1"/>
            </p:cNvSpPr>
            <p:nvPr/>
          </p:nvSpPr>
          <p:spPr bwMode="auto">
            <a:xfrm>
              <a:off x="3817"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3" name="Line 758"/>
            <p:cNvSpPr>
              <a:spLocks noChangeShapeType="1"/>
            </p:cNvSpPr>
            <p:nvPr/>
          </p:nvSpPr>
          <p:spPr bwMode="auto">
            <a:xfrm>
              <a:off x="3840"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4" name="Line 759"/>
            <p:cNvSpPr>
              <a:spLocks noChangeShapeType="1"/>
            </p:cNvSpPr>
            <p:nvPr/>
          </p:nvSpPr>
          <p:spPr bwMode="auto">
            <a:xfrm>
              <a:off x="3862"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5" name="Line 760"/>
            <p:cNvSpPr>
              <a:spLocks noChangeShapeType="1"/>
            </p:cNvSpPr>
            <p:nvPr/>
          </p:nvSpPr>
          <p:spPr bwMode="auto">
            <a:xfrm>
              <a:off x="3885"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6" name="Line 761"/>
            <p:cNvSpPr>
              <a:spLocks noChangeShapeType="1"/>
            </p:cNvSpPr>
            <p:nvPr/>
          </p:nvSpPr>
          <p:spPr bwMode="auto">
            <a:xfrm>
              <a:off x="3908"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7" name="Line 762"/>
            <p:cNvSpPr>
              <a:spLocks noChangeShapeType="1"/>
            </p:cNvSpPr>
            <p:nvPr/>
          </p:nvSpPr>
          <p:spPr bwMode="auto">
            <a:xfrm>
              <a:off x="3931"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8" name="Line 763"/>
            <p:cNvSpPr>
              <a:spLocks noChangeShapeType="1"/>
            </p:cNvSpPr>
            <p:nvPr/>
          </p:nvSpPr>
          <p:spPr bwMode="auto">
            <a:xfrm>
              <a:off x="3955"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9" name="Line 764"/>
            <p:cNvSpPr>
              <a:spLocks noChangeShapeType="1"/>
            </p:cNvSpPr>
            <p:nvPr/>
          </p:nvSpPr>
          <p:spPr bwMode="auto">
            <a:xfrm>
              <a:off x="3978"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10" name="Line 765"/>
            <p:cNvSpPr>
              <a:spLocks noChangeShapeType="1"/>
            </p:cNvSpPr>
            <p:nvPr/>
          </p:nvSpPr>
          <p:spPr bwMode="auto">
            <a:xfrm>
              <a:off x="4001"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11" name="Line 766"/>
            <p:cNvSpPr>
              <a:spLocks noChangeShapeType="1"/>
            </p:cNvSpPr>
            <p:nvPr/>
          </p:nvSpPr>
          <p:spPr bwMode="auto">
            <a:xfrm>
              <a:off x="4024"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12" name="Line 767"/>
            <p:cNvSpPr>
              <a:spLocks noChangeShapeType="1"/>
            </p:cNvSpPr>
            <p:nvPr/>
          </p:nvSpPr>
          <p:spPr bwMode="auto">
            <a:xfrm>
              <a:off x="4047"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13" name="Line 768"/>
            <p:cNvSpPr>
              <a:spLocks noChangeShapeType="1"/>
            </p:cNvSpPr>
            <p:nvPr/>
          </p:nvSpPr>
          <p:spPr bwMode="auto">
            <a:xfrm>
              <a:off x="4070"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14" name="Line 769"/>
            <p:cNvSpPr>
              <a:spLocks noChangeShapeType="1"/>
            </p:cNvSpPr>
            <p:nvPr/>
          </p:nvSpPr>
          <p:spPr bwMode="auto">
            <a:xfrm>
              <a:off x="4093"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15" name="Line 770"/>
            <p:cNvSpPr>
              <a:spLocks noChangeShapeType="1"/>
            </p:cNvSpPr>
            <p:nvPr/>
          </p:nvSpPr>
          <p:spPr bwMode="auto">
            <a:xfrm>
              <a:off x="4115"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16" name="Line 771"/>
            <p:cNvSpPr>
              <a:spLocks noChangeShapeType="1"/>
            </p:cNvSpPr>
            <p:nvPr/>
          </p:nvSpPr>
          <p:spPr bwMode="auto">
            <a:xfrm>
              <a:off x="4138"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17" name="Line 772"/>
            <p:cNvSpPr>
              <a:spLocks noChangeShapeType="1"/>
            </p:cNvSpPr>
            <p:nvPr/>
          </p:nvSpPr>
          <p:spPr bwMode="auto">
            <a:xfrm>
              <a:off x="4161"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18" name="Line 773"/>
            <p:cNvSpPr>
              <a:spLocks noChangeShapeType="1"/>
            </p:cNvSpPr>
            <p:nvPr/>
          </p:nvSpPr>
          <p:spPr bwMode="auto">
            <a:xfrm>
              <a:off x="4184"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19" name="Line 774"/>
            <p:cNvSpPr>
              <a:spLocks noChangeShapeType="1"/>
            </p:cNvSpPr>
            <p:nvPr/>
          </p:nvSpPr>
          <p:spPr bwMode="auto">
            <a:xfrm>
              <a:off x="4207"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0" name="Line 775"/>
            <p:cNvSpPr>
              <a:spLocks noChangeShapeType="1"/>
            </p:cNvSpPr>
            <p:nvPr/>
          </p:nvSpPr>
          <p:spPr bwMode="auto">
            <a:xfrm>
              <a:off x="4230"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1" name="Line 776"/>
            <p:cNvSpPr>
              <a:spLocks noChangeShapeType="1"/>
            </p:cNvSpPr>
            <p:nvPr/>
          </p:nvSpPr>
          <p:spPr bwMode="auto">
            <a:xfrm>
              <a:off x="4253"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2" name="Line 777"/>
            <p:cNvSpPr>
              <a:spLocks noChangeShapeType="1"/>
            </p:cNvSpPr>
            <p:nvPr/>
          </p:nvSpPr>
          <p:spPr bwMode="auto">
            <a:xfrm>
              <a:off x="4276"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3" name="Line 778"/>
            <p:cNvSpPr>
              <a:spLocks noChangeShapeType="1"/>
            </p:cNvSpPr>
            <p:nvPr/>
          </p:nvSpPr>
          <p:spPr bwMode="auto">
            <a:xfrm>
              <a:off x="4299"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4" name="Line 779"/>
            <p:cNvSpPr>
              <a:spLocks noChangeShapeType="1"/>
            </p:cNvSpPr>
            <p:nvPr/>
          </p:nvSpPr>
          <p:spPr bwMode="auto">
            <a:xfrm>
              <a:off x="4321"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5" name="Line 780"/>
            <p:cNvSpPr>
              <a:spLocks noChangeShapeType="1"/>
            </p:cNvSpPr>
            <p:nvPr/>
          </p:nvSpPr>
          <p:spPr bwMode="auto">
            <a:xfrm>
              <a:off x="4344"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6" name="Line 781"/>
            <p:cNvSpPr>
              <a:spLocks noChangeShapeType="1"/>
            </p:cNvSpPr>
            <p:nvPr/>
          </p:nvSpPr>
          <p:spPr bwMode="auto">
            <a:xfrm>
              <a:off x="4368"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7" name="Line 782"/>
            <p:cNvSpPr>
              <a:spLocks noChangeShapeType="1"/>
            </p:cNvSpPr>
            <p:nvPr/>
          </p:nvSpPr>
          <p:spPr bwMode="auto">
            <a:xfrm>
              <a:off x="4391"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8" name="Line 783"/>
            <p:cNvSpPr>
              <a:spLocks noChangeShapeType="1"/>
            </p:cNvSpPr>
            <p:nvPr/>
          </p:nvSpPr>
          <p:spPr bwMode="auto">
            <a:xfrm>
              <a:off x="4414"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9" name="Line 784"/>
            <p:cNvSpPr>
              <a:spLocks noChangeShapeType="1"/>
            </p:cNvSpPr>
            <p:nvPr/>
          </p:nvSpPr>
          <p:spPr bwMode="auto">
            <a:xfrm>
              <a:off x="4437"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0" name="Line 785"/>
            <p:cNvSpPr>
              <a:spLocks noChangeShapeType="1"/>
            </p:cNvSpPr>
            <p:nvPr/>
          </p:nvSpPr>
          <p:spPr bwMode="auto">
            <a:xfrm>
              <a:off x="4460"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1" name="Line 786"/>
            <p:cNvSpPr>
              <a:spLocks noChangeShapeType="1"/>
            </p:cNvSpPr>
            <p:nvPr/>
          </p:nvSpPr>
          <p:spPr bwMode="auto">
            <a:xfrm>
              <a:off x="4483"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2" name="Line 787"/>
            <p:cNvSpPr>
              <a:spLocks noChangeShapeType="1"/>
            </p:cNvSpPr>
            <p:nvPr/>
          </p:nvSpPr>
          <p:spPr bwMode="auto">
            <a:xfrm>
              <a:off x="4506"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3" name="Line 788"/>
            <p:cNvSpPr>
              <a:spLocks noChangeShapeType="1"/>
            </p:cNvSpPr>
            <p:nvPr/>
          </p:nvSpPr>
          <p:spPr bwMode="auto">
            <a:xfrm>
              <a:off x="4529"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4" name="Line 789"/>
            <p:cNvSpPr>
              <a:spLocks noChangeShapeType="1"/>
            </p:cNvSpPr>
            <p:nvPr/>
          </p:nvSpPr>
          <p:spPr bwMode="auto">
            <a:xfrm>
              <a:off x="4551"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5" name="Line 790"/>
            <p:cNvSpPr>
              <a:spLocks noChangeShapeType="1"/>
            </p:cNvSpPr>
            <p:nvPr/>
          </p:nvSpPr>
          <p:spPr bwMode="auto">
            <a:xfrm>
              <a:off x="4574"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6" name="Line 791"/>
            <p:cNvSpPr>
              <a:spLocks noChangeShapeType="1"/>
            </p:cNvSpPr>
            <p:nvPr/>
          </p:nvSpPr>
          <p:spPr bwMode="auto">
            <a:xfrm>
              <a:off x="4597"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7" name="Line 792"/>
            <p:cNvSpPr>
              <a:spLocks noChangeShapeType="1"/>
            </p:cNvSpPr>
            <p:nvPr/>
          </p:nvSpPr>
          <p:spPr bwMode="auto">
            <a:xfrm>
              <a:off x="4620"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8" name="Line 793"/>
            <p:cNvSpPr>
              <a:spLocks noChangeShapeType="1"/>
            </p:cNvSpPr>
            <p:nvPr/>
          </p:nvSpPr>
          <p:spPr bwMode="auto">
            <a:xfrm>
              <a:off x="4643"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9" name="Line 794"/>
            <p:cNvSpPr>
              <a:spLocks noChangeShapeType="1"/>
            </p:cNvSpPr>
            <p:nvPr/>
          </p:nvSpPr>
          <p:spPr bwMode="auto">
            <a:xfrm>
              <a:off x="4666"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40" name="Line 795"/>
            <p:cNvSpPr>
              <a:spLocks noChangeShapeType="1"/>
            </p:cNvSpPr>
            <p:nvPr/>
          </p:nvSpPr>
          <p:spPr bwMode="auto">
            <a:xfrm>
              <a:off x="4689"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41" name="Line 796"/>
            <p:cNvSpPr>
              <a:spLocks noChangeShapeType="1"/>
            </p:cNvSpPr>
            <p:nvPr/>
          </p:nvSpPr>
          <p:spPr bwMode="auto">
            <a:xfrm>
              <a:off x="4712"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42" name="Line 797"/>
            <p:cNvSpPr>
              <a:spLocks noChangeShapeType="1"/>
            </p:cNvSpPr>
            <p:nvPr/>
          </p:nvSpPr>
          <p:spPr bwMode="auto">
            <a:xfrm>
              <a:off x="4735"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43" name="Line 798"/>
            <p:cNvSpPr>
              <a:spLocks noChangeShapeType="1"/>
            </p:cNvSpPr>
            <p:nvPr/>
          </p:nvSpPr>
          <p:spPr bwMode="auto">
            <a:xfrm>
              <a:off x="4757"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44" name="Line 799"/>
            <p:cNvSpPr>
              <a:spLocks noChangeShapeType="1"/>
            </p:cNvSpPr>
            <p:nvPr/>
          </p:nvSpPr>
          <p:spPr bwMode="auto">
            <a:xfrm>
              <a:off x="4780"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45" name="Line 800"/>
            <p:cNvSpPr>
              <a:spLocks noChangeShapeType="1"/>
            </p:cNvSpPr>
            <p:nvPr/>
          </p:nvSpPr>
          <p:spPr bwMode="auto">
            <a:xfrm>
              <a:off x="4804"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46" name="Line 801"/>
            <p:cNvSpPr>
              <a:spLocks noChangeShapeType="1"/>
            </p:cNvSpPr>
            <p:nvPr/>
          </p:nvSpPr>
          <p:spPr bwMode="auto">
            <a:xfrm>
              <a:off x="4827"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47" name="Line 802"/>
            <p:cNvSpPr>
              <a:spLocks noChangeShapeType="1"/>
            </p:cNvSpPr>
            <p:nvPr/>
          </p:nvSpPr>
          <p:spPr bwMode="auto">
            <a:xfrm>
              <a:off x="4850"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48" name="Line 803"/>
            <p:cNvSpPr>
              <a:spLocks noChangeShapeType="1"/>
            </p:cNvSpPr>
            <p:nvPr/>
          </p:nvSpPr>
          <p:spPr bwMode="auto">
            <a:xfrm>
              <a:off x="4873"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49" name="Line 804"/>
            <p:cNvSpPr>
              <a:spLocks noChangeShapeType="1"/>
            </p:cNvSpPr>
            <p:nvPr/>
          </p:nvSpPr>
          <p:spPr bwMode="auto">
            <a:xfrm>
              <a:off x="4896" y="2792"/>
              <a:ext cx="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0" name="Line 805"/>
            <p:cNvSpPr>
              <a:spLocks noChangeShapeType="1"/>
            </p:cNvSpPr>
            <p:nvPr/>
          </p:nvSpPr>
          <p:spPr bwMode="auto">
            <a:xfrm>
              <a:off x="4919" y="2792"/>
              <a:ext cx="2"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1" name="Line 806"/>
            <p:cNvSpPr>
              <a:spLocks noChangeShapeType="1"/>
            </p:cNvSpPr>
            <p:nvPr/>
          </p:nvSpPr>
          <p:spPr bwMode="auto">
            <a:xfrm>
              <a:off x="2646"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2" name="Line 807"/>
            <p:cNvSpPr>
              <a:spLocks noChangeShapeType="1"/>
            </p:cNvSpPr>
            <p:nvPr/>
          </p:nvSpPr>
          <p:spPr bwMode="auto">
            <a:xfrm>
              <a:off x="2670"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3" name="Line 808"/>
            <p:cNvSpPr>
              <a:spLocks noChangeShapeType="1"/>
            </p:cNvSpPr>
            <p:nvPr/>
          </p:nvSpPr>
          <p:spPr bwMode="auto">
            <a:xfrm>
              <a:off x="2693"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4" name="Line 809"/>
            <p:cNvSpPr>
              <a:spLocks noChangeShapeType="1"/>
            </p:cNvSpPr>
            <p:nvPr/>
          </p:nvSpPr>
          <p:spPr bwMode="auto">
            <a:xfrm>
              <a:off x="2716"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5" name="Line 810"/>
            <p:cNvSpPr>
              <a:spLocks noChangeShapeType="1"/>
            </p:cNvSpPr>
            <p:nvPr/>
          </p:nvSpPr>
          <p:spPr bwMode="auto">
            <a:xfrm>
              <a:off x="2739"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6" name="Line 811"/>
            <p:cNvSpPr>
              <a:spLocks noChangeShapeType="1"/>
            </p:cNvSpPr>
            <p:nvPr/>
          </p:nvSpPr>
          <p:spPr bwMode="auto">
            <a:xfrm>
              <a:off x="2762"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7" name="Line 812"/>
            <p:cNvSpPr>
              <a:spLocks noChangeShapeType="1"/>
            </p:cNvSpPr>
            <p:nvPr/>
          </p:nvSpPr>
          <p:spPr bwMode="auto">
            <a:xfrm>
              <a:off x="2785"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8" name="Line 813"/>
            <p:cNvSpPr>
              <a:spLocks noChangeShapeType="1"/>
            </p:cNvSpPr>
            <p:nvPr/>
          </p:nvSpPr>
          <p:spPr bwMode="auto">
            <a:xfrm>
              <a:off x="2807"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9" name="Line 814"/>
            <p:cNvSpPr>
              <a:spLocks noChangeShapeType="1"/>
            </p:cNvSpPr>
            <p:nvPr/>
          </p:nvSpPr>
          <p:spPr bwMode="auto">
            <a:xfrm>
              <a:off x="2830"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0" name="Line 815"/>
            <p:cNvSpPr>
              <a:spLocks noChangeShapeType="1"/>
            </p:cNvSpPr>
            <p:nvPr/>
          </p:nvSpPr>
          <p:spPr bwMode="auto">
            <a:xfrm>
              <a:off x="2853"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1" name="Line 816"/>
            <p:cNvSpPr>
              <a:spLocks noChangeShapeType="1"/>
            </p:cNvSpPr>
            <p:nvPr/>
          </p:nvSpPr>
          <p:spPr bwMode="auto">
            <a:xfrm>
              <a:off x="2876"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2" name="Line 817"/>
            <p:cNvSpPr>
              <a:spLocks noChangeShapeType="1"/>
            </p:cNvSpPr>
            <p:nvPr/>
          </p:nvSpPr>
          <p:spPr bwMode="auto">
            <a:xfrm>
              <a:off x="2899"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3" name="Line 818"/>
            <p:cNvSpPr>
              <a:spLocks noChangeShapeType="1"/>
            </p:cNvSpPr>
            <p:nvPr/>
          </p:nvSpPr>
          <p:spPr bwMode="auto">
            <a:xfrm>
              <a:off x="2922"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4" name="Line 819"/>
            <p:cNvSpPr>
              <a:spLocks noChangeShapeType="1"/>
            </p:cNvSpPr>
            <p:nvPr/>
          </p:nvSpPr>
          <p:spPr bwMode="auto">
            <a:xfrm>
              <a:off x="2945"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5" name="Line 820"/>
            <p:cNvSpPr>
              <a:spLocks noChangeShapeType="1"/>
            </p:cNvSpPr>
            <p:nvPr/>
          </p:nvSpPr>
          <p:spPr bwMode="auto">
            <a:xfrm>
              <a:off x="2968"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6" name="Line 821"/>
            <p:cNvSpPr>
              <a:spLocks noChangeShapeType="1"/>
            </p:cNvSpPr>
            <p:nvPr/>
          </p:nvSpPr>
          <p:spPr bwMode="auto">
            <a:xfrm>
              <a:off x="2990"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7" name="Line 822"/>
            <p:cNvSpPr>
              <a:spLocks noChangeShapeType="1"/>
            </p:cNvSpPr>
            <p:nvPr/>
          </p:nvSpPr>
          <p:spPr bwMode="auto">
            <a:xfrm>
              <a:off x="3013"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8" name="Line 823"/>
            <p:cNvSpPr>
              <a:spLocks noChangeShapeType="1"/>
            </p:cNvSpPr>
            <p:nvPr/>
          </p:nvSpPr>
          <p:spPr bwMode="auto">
            <a:xfrm>
              <a:off x="3036"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9" name="Line 824"/>
            <p:cNvSpPr>
              <a:spLocks noChangeShapeType="1"/>
            </p:cNvSpPr>
            <p:nvPr/>
          </p:nvSpPr>
          <p:spPr bwMode="auto">
            <a:xfrm>
              <a:off x="3059"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0" name="Line 825"/>
            <p:cNvSpPr>
              <a:spLocks noChangeShapeType="1"/>
            </p:cNvSpPr>
            <p:nvPr/>
          </p:nvSpPr>
          <p:spPr bwMode="auto">
            <a:xfrm>
              <a:off x="3083"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1" name="Line 826"/>
            <p:cNvSpPr>
              <a:spLocks noChangeShapeType="1"/>
            </p:cNvSpPr>
            <p:nvPr/>
          </p:nvSpPr>
          <p:spPr bwMode="auto">
            <a:xfrm>
              <a:off x="3106"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2" name="Line 827"/>
            <p:cNvSpPr>
              <a:spLocks noChangeShapeType="1"/>
            </p:cNvSpPr>
            <p:nvPr/>
          </p:nvSpPr>
          <p:spPr bwMode="auto">
            <a:xfrm>
              <a:off x="3129"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3" name="Line 828"/>
            <p:cNvSpPr>
              <a:spLocks noChangeShapeType="1"/>
            </p:cNvSpPr>
            <p:nvPr/>
          </p:nvSpPr>
          <p:spPr bwMode="auto">
            <a:xfrm>
              <a:off x="3152"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4" name="Line 829"/>
            <p:cNvSpPr>
              <a:spLocks noChangeShapeType="1"/>
            </p:cNvSpPr>
            <p:nvPr/>
          </p:nvSpPr>
          <p:spPr bwMode="auto">
            <a:xfrm>
              <a:off x="3175"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5" name="Line 830"/>
            <p:cNvSpPr>
              <a:spLocks noChangeShapeType="1"/>
            </p:cNvSpPr>
            <p:nvPr/>
          </p:nvSpPr>
          <p:spPr bwMode="auto">
            <a:xfrm>
              <a:off x="3198"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6" name="Line 831"/>
            <p:cNvSpPr>
              <a:spLocks noChangeShapeType="1"/>
            </p:cNvSpPr>
            <p:nvPr/>
          </p:nvSpPr>
          <p:spPr bwMode="auto">
            <a:xfrm>
              <a:off x="3221"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7" name="Line 832"/>
            <p:cNvSpPr>
              <a:spLocks noChangeShapeType="1"/>
            </p:cNvSpPr>
            <p:nvPr/>
          </p:nvSpPr>
          <p:spPr bwMode="auto">
            <a:xfrm>
              <a:off x="3243"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8" name="Line 833"/>
            <p:cNvSpPr>
              <a:spLocks noChangeShapeType="1"/>
            </p:cNvSpPr>
            <p:nvPr/>
          </p:nvSpPr>
          <p:spPr bwMode="auto">
            <a:xfrm>
              <a:off x="3266"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9" name="Line 834"/>
            <p:cNvSpPr>
              <a:spLocks noChangeShapeType="1"/>
            </p:cNvSpPr>
            <p:nvPr/>
          </p:nvSpPr>
          <p:spPr bwMode="auto">
            <a:xfrm>
              <a:off x="3289"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80" name="Line 835"/>
            <p:cNvSpPr>
              <a:spLocks noChangeShapeType="1"/>
            </p:cNvSpPr>
            <p:nvPr/>
          </p:nvSpPr>
          <p:spPr bwMode="auto">
            <a:xfrm>
              <a:off x="3312"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81" name="Line 836"/>
            <p:cNvSpPr>
              <a:spLocks noChangeShapeType="1"/>
            </p:cNvSpPr>
            <p:nvPr/>
          </p:nvSpPr>
          <p:spPr bwMode="auto">
            <a:xfrm>
              <a:off x="3335"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82" name="Line 837"/>
            <p:cNvSpPr>
              <a:spLocks noChangeShapeType="1"/>
            </p:cNvSpPr>
            <p:nvPr/>
          </p:nvSpPr>
          <p:spPr bwMode="auto">
            <a:xfrm>
              <a:off x="3358"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83" name="Line 838"/>
            <p:cNvSpPr>
              <a:spLocks noChangeShapeType="1"/>
            </p:cNvSpPr>
            <p:nvPr/>
          </p:nvSpPr>
          <p:spPr bwMode="auto">
            <a:xfrm>
              <a:off x="3381"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84" name="Line 839"/>
            <p:cNvSpPr>
              <a:spLocks noChangeShapeType="1"/>
            </p:cNvSpPr>
            <p:nvPr/>
          </p:nvSpPr>
          <p:spPr bwMode="auto">
            <a:xfrm>
              <a:off x="3404"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85" name="Line 840"/>
            <p:cNvSpPr>
              <a:spLocks noChangeShapeType="1"/>
            </p:cNvSpPr>
            <p:nvPr/>
          </p:nvSpPr>
          <p:spPr bwMode="auto">
            <a:xfrm>
              <a:off x="3426"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86" name="Line 841"/>
            <p:cNvSpPr>
              <a:spLocks noChangeShapeType="1"/>
            </p:cNvSpPr>
            <p:nvPr/>
          </p:nvSpPr>
          <p:spPr bwMode="auto">
            <a:xfrm>
              <a:off x="3449"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87" name="Line 842"/>
            <p:cNvSpPr>
              <a:spLocks noChangeShapeType="1"/>
            </p:cNvSpPr>
            <p:nvPr/>
          </p:nvSpPr>
          <p:spPr bwMode="auto">
            <a:xfrm>
              <a:off x="3472"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88" name="Line 843"/>
            <p:cNvSpPr>
              <a:spLocks noChangeShapeType="1"/>
            </p:cNvSpPr>
            <p:nvPr/>
          </p:nvSpPr>
          <p:spPr bwMode="auto">
            <a:xfrm>
              <a:off x="3495"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89" name="Line 844"/>
            <p:cNvSpPr>
              <a:spLocks noChangeShapeType="1"/>
            </p:cNvSpPr>
            <p:nvPr/>
          </p:nvSpPr>
          <p:spPr bwMode="auto">
            <a:xfrm>
              <a:off x="3519"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0" name="Line 845"/>
            <p:cNvSpPr>
              <a:spLocks noChangeShapeType="1"/>
            </p:cNvSpPr>
            <p:nvPr/>
          </p:nvSpPr>
          <p:spPr bwMode="auto">
            <a:xfrm>
              <a:off x="3542"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1" name="Line 846"/>
            <p:cNvSpPr>
              <a:spLocks noChangeShapeType="1"/>
            </p:cNvSpPr>
            <p:nvPr/>
          </p:nvSpPr>
          <p:spPr bwMode="auto">
            <a:xfrm>
              <a:off x="3565"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2" name="Line 847"/>
            <p:cNvSpPr>
              <a:spLocks noChangeShapeType="1"/>
            </p:cNvSpPr>
            <p:nvPr/>
          </p:nvSpPr>
          <p:spPr bwMode="auto">
            <a:xfrm>
              <a:off x="3588"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3" name="Line 848"/>
            <p:cNvSpPr>
              <a:spLocks noChangeShapeType="1"/>
            </p:cNvSpPr>
            <p:nvPr/>
          </p:nvSpPr>
          <p:spPr bwMode="auto">
            <a:xfrm>
              <a:off x="3611"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4" name="Line 849"/>
            <p:cNvSpPr>
              <a:spLocks noChangeShapeType="1"/>
            </p:cNvSpPr>
            <p:nvPr/>
          </p:nvSpPr>
          <p:spPr bwMode="auto">
            <a:xfrm>
              <a:off x="3634"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5" name="Line 850"/>
            <p:cNvSpPr>
              <a:spLocks noChangeShapeType="1"/>
            </p:cNvSpPr>
            <p:nvPr/>
          </p:nvSpPr>
          <p:spPr bwMode="auto">
            <a:xfrm>
              <a:off x="3657"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6" name="Line 851"/>
            <p:cNvSpPr>
              <a:spLocks noChangeShapeType="1"/>
            </p:cNvSpPr>
            <p:nvPr/>
          </p:nvSpPr>
          <p:spPr bwMode="auto">
            <a:xfrm>
              <a:off x="3679"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7" name="Line 852"/>
            <p:cNvSpPr>
              <a:spLocks noChangeShapeType="1"/>
            </p:cNvSpPr>
            <p:nvPr/>
          </p:nvSpPr>
          <p:spPr bwMode="auto">
            <a:xfrm>
              <a:off x="3702"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8" name="Line 853"/>
            <p:cNvSpPr>
              <a:spLocks noChangeShapeType="1"/>
            </p:cNvSpPr>
            <p:nvPr/>
          </p:nvSpPr>
          <p:spPr bwMode="auto">
            <a:xfrm>
              <a:off x="3725"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9" name="Line 854"/>
            <p:cNvSpPr>
              <a:spLocks noChangeShapeType="1"/>
            </p:cNvSpPr>
            <p:nvPr/>
          </p:nvSpPr>
          <p:spPr bwMode="auto">
            <a:xfrm>
              <a:off x="3748"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0" name="Line 855"/>
            <p:cNvSpPr>
              <a:spLocks noChangeShapeType="1"/>
            </p:cNvSpPr>
            <p:nvPr/>
          </p:nvSpPr>
          <p:spPr bwMode="auto">
            <a:xfrm>
              <a:off x="3771"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1" name="Line 856"/>
            <p:cNvSpPr>
              <a:spLocks noChangeShapeType="1"/>
            </p:cNvSpPr>
            <p:nvPr/>
          </p:nvSpPr>
          <p:spPr bwMode="auto">
            <a:xfrm>
              <a:off x="3794"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2" name="Line 857"/>
            <p:cNvSpPr>
              <a:spLocks noChangeShapeType="1"/>
            </p:cNvSpPr>
            <p:nvPr/>
          </p:nvSpPr>
          <p:spPr bwMode="auto">
            <a:xfrm>
              <a:off x="3817"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3" name="Line 858"/>
            <p:cNvSpPr>
              <a:spLocks noChangeShapeType="1"/>
            </p:cNvSpPr>
            <p:nvPr/>
          </p:nvSpPr>
          <p:spPr bwMode="auto">
            <a:xfrm>
              <a:off x="3840"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4" name="Line 859"/>
            <p:cNvSpPr>
              <a:spLocks noChangeShapeType="1"/>
            </p:cNvSpPr>
            <p:nvPr/>
          </p:nvSpPr>
          <p:spPr bwMode="auto">
            <a:xfrm>
              <a:off x="3862"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5" name="Line 860"/>
            <p:cNvSpPr>
              <a:spLocks noChangeShapeType="1"/>
            </p:cNvSpPr>
            <p:nvPr/>
          </p:nvSpPr>
          <p:spPr bwMode="auto">
            <a:xfrm>
              <a:off x="3885"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6" name="Line 861"/>
            <p:cNvSpPr>
              <a:spLocks noChangeShapeType="1"/>
            </p:cNvSpPr>
            <p:nvPr/>
          </p:nvSpPr>
          <p:spPr bwMode="auto">
            <a:xfrm>
              <a:off x="3908"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7" name="Line 862"/>
            <p:cNvSpPr>
              <a:spLocks noChangeShapeType="1"/>
            </p:cNvSpPr>
            <p:nvPr/>
          </p:nvSpPr>
          <p:spPr bwMode="auto">
            <a:xfrm>
              <a:off x="3931"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8" name="Line 863"/>
            <p:cNvSpPr>
              <a:spLocks noChangeShapeType="1"/>
            </p:cNvSpPr>
            <p:nvPr/>
          </p:nvSpPr>
          <p:spPr bwMode="auto">
            <a:xfrm>
              <a:off x="3955"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9" name="Line 864"/>
            <p:cNvSpPr>
              <a:spLocks noChangeShapeType="1"/>
            </p:cNvSpPr>
            <p:nvPr/>
          </p:nvSpPr>
          <p:spPr bwMode="auto">
            <a:xfrm>
              <a:off x="3978"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0" name="Line 865"/>
            <p:cNvSpPr>
              <a:spLocks noChangeShapeType="1"/>
            </p:cNvSpPr>
            <p:nvPr/>
          </p:nvSpPr>
          <p:spPr bwMode="auto">
            <a:xfrm>
              <a:off x="4001"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1" name="Line 866"/>
            <p:cNvSpPr>
              <a:spLocks noChangeShapeType="1"/>
            </p:cNvSpPr>
            <p:nvPr/>
          </p:nvSpPr>
          <p:spPr bwMode="auto">
            <a:xfrm>
              <a:off x="4024"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2" name="Line 867"/>
            <p:cNvSpPr>
              <a:spLocks noChangeShapeType="1"/>
            </p:cNvSpPr>
            <p:nvPr/>
          </p:nvSpPr>
          <p:spPr bwMode="auto">
            <a:xfrm>
              <a:off x="4047"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3" name="Line 868"/>
            <p:cNvSpPr>
              <a:spLocks noChangeShapeType="1"/>
            </p:cNvSpPr>
            <p:nvPr/>
          </p:nvSpPr>
          <p:spPr bwMode="auto">
            <a:xfrm>
              <a:off x="4070"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4" name="Line 869"/>
            <p:cNvSpPr>
              <a:spLocks noChangeShapeType="1"/>
            </p:cNvSpPr>
            <p:nvPr/>
          </p:nvSpPr>
          <p:spPr bwMode="auto">
            <a:xfrm>
              <a:off x="4093"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5" name="Line 870"/>
            <p:cNvSpPr>
              <a:spLocks noChangeShapeType="1"/>
            </p:cNvSpPr>
            <p:nvPr/>
          </p:nvSpPr>
          <p:spPr bwMode="auto">
            <a:xfrm>
              <a:off x="4115"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6" name="Line 871"/>
            <p:cNvSpPr>
              <a:spLocks noChangeShapeType="1"/>
            </p:cNvSpPr>
            <p:nvPr/>
          </p:nvSpPr>
          <p:spPr bwMode="auto">
            <a:xfrm>
              <a:off x="4138"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7" name="Line 872"/>
            <p:cNvSpPr>
              <a:spLocks noChangeShapeType="1"/>
            </p:cNvSpPr>
            <p:nvPr/>
          </p:nvSpPr>
          <p:spPr bwMode="auto">
            <a:xfrm>
              <a:off x="4161"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8" name="Line 873"/>
            <p:cNvSpPr>
              <a:spLocks noChangeShapeType="1"/>
            </p:cNvSpPr>
            <p:nvPr/>
          </p:nvSpPr>
          <p:spPr bwMode="auto">
            <a:xfrm>
              <a:off x="4184"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9" name="Line 874"/>
            <p:cNvSpPr>
              <a:spLocks noChangeShapeType="1"/>
            </p:cNvSpPr>
            <p:nvPr/>
          </p:nvSpPr>
          <p:spPr bwMode="auto">
            <a:xfrm>
              <a:off x="4207"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20" name="Line 875"/>
            <p:cNvSpPr>
              <a:spLocks noChangeShapeType="1"/>
            </p:cNvSpPr>
            <p:nvPr/>
          </p:nvSpPr>
          <p:spPr bwMode="auto">
            <a:xfrm>
              <a:off x="4230"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21" name="Line 876"/>
            <p:cNvSpPr>
              <a:spLocks noChangeShapeType="1"/>
            </p:cNvSpPr>
            <p:nvPr/>
          </p:nvSpPr>
          <p:spPr bwMode="auto">
            <a:xfrm>
              <a:off x="4253"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22" name="Line 877"/>
            <p:cNvSpPr>
              <a:spLocks noChangeShapeType="1"/>
            </p:cNvSpPr>
            <p:nvPr/>
          </p:nvSpPr>
          <p:spPr bwMode="auto">
            <a:xfrm>
              <a:off x="4276"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23" name="Line 878"/>
            <p:cNvSpPr>
              <a:spLocks noChangeShapeType="1"/>
            </p:cNvSpPr>
            <p:nvPr/>
          </p:nvSpPr>
          <p:spPr bwMode="auto">
            <a:xfrm>
              <a:off x="4299"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24" name="Line 879"/>
            <p:cNvSpPr>
              <a:spLocks noChangeShapeType="1"/>
            </p:cNvSpPr>
            <p:nvPr/>
          </p:nvSpPr>
          <p:spPr bwMode="auto">
            <a:xfrm>
              <a:off x="4321"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25" name="Line 880"/>
            <p:cNvSpPr>
              <a:spLocks noChangeShapeType="1"/>
            </p:cNvSpPr>
            <p:nvPr/>
          </p:nvSpPr>
          <p:spPr bwMode="auto">
            <a:xfrm>
              <a:off x="4344"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26" name="Line 881"/>
            <p:cNvSpPr>
              <a:spLocks noChangeShapeType="1"/>
            </p:cNvSpPr>
            <p:nvPr/>
          </p:nvSpPr>
          <p:spPr bwMode="auto">
            <a:xfrm>
              <a:off x="4368"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27" name="Line 882"/>
            <p:cNvSpPr>
              <a:spLocks noChangeShapeType="1"/>
            </p:cNvSpPr>
            <p:nvPr/>
          </p:nvSpPr>
          <p:spPr bwMode="auto">
            <a:xfrm>
              <a:off x="4391"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28" name="Line 883"/>
            <p:cNvSpPr>
              <a:spLocks noChangeShapeType="1"/>
            </p:cNvSpPr>
            <p:nvPr/>
          </p:nvSpPr>
          <p:spPr bwMode="auto">
            <a:xfrm>
              <a:off x="4414"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29" name="Line 884"/>
            <p:cNvSpPr>
              <a:spLocks noChangeShapeType="1"/>
            </p:cNvSpPr>
            <p:nvPr/>
          </p:nvSpPr>
          <p:spPr bwMode="auto">
            <a:xfrm>
              <a:off x="4437"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0" name="Line 885"/>
            <p:cNvSpPr>
              <a:spLocks noChangeShapeType="1"/>
            </p:cNvSpPr>
            <p:nvPr/>
          </p:nvSpPr>
          <p:spPr bwMode="auto">
            <a:xfrm>
              <a:off x="4460"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1" name="Line 886"/>
            <p:cNvSpPr>
              <a:spLocks noChangeShapeType="1"/>
            </p:cNvSpPr>
            <p:nvPr/>
          </p:nvSpPr>
          <p:spPr bwMode="auto">
            <a:xfrm>
              <a:off x="4483"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2" name="Line 887"/>
            <p:cNvSpPr>
              <a:spLocks noChangeShapeType="1"/>
            </p:cNvSpPr>
            <p:nvPr/>
          </p:nvSpPr>
          <p:spPr bwMode="auto">
            <a:xfrm>
              <a:off x="4506"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3" name="Line 888"/>
            <p:cNvSpPr>
              <a:spLocks noChangeShapeType="1"/>
            </p:cNvSpPr>
            <p:nvPr/>
          </p:nvSpPr>
          <p:spPr bwMode="auto">
            <a:xfrm>
              <a:off x="4529"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4" name="Line 889"/>
            <p:cNvSpPr>
              <a:spLocks noChangeShapeType="1"/>
            </p:cNvSpPr>
            <p:nvPr/>
          </p:nvSpPr>
          <p:spPr bwMode="auto">
            <a:xfrm>
              <a:off x="4551"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5" name="Line 890"/>
            <p:cNvSpPr>
              <a:spLocks noChangeShapeType="1"/>
            </p:cNvSpPr>
            <p:nvPr/>
          </p:nvSpPr>
          <p:spPr bwMode="auto">
            <a:xfrm>
              <a:off x="4574"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6" name="Line 891"/>
            <p:cNvSpPr>
              <a:spLocks noChangeShapeType="1"/>
            </p:cNvSpPr>
            <p:nvPr/>
          </p:nvSpPr>
          <p:spPr bwMode="auto">
            <a:xfrm>
              <a:off x="4597"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7" name="Line 892"/>
            <p:cNvSpPr>
              <a:spLocks noChangeShapeType="1"/>
            </p:cNvSpPr>
            <p:nvPr/>
          </p:nvSpPr>
          <p:spPr bwMode="auto">
            <a:xfrm>
              <a:off x="4620"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8" name="Line 893"/>
            <p:cNvSpPr>
              <a:spLocks noChangeShapeType="1"/>
            </p:cNvSpPr>
            <p:nvPr/>
          </p:nvSpPr>
          <p:spPr bwMode="auto">
            <a:xfrm>
              <a:off x="4643"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9" name="Line 894"/>
            <p:cNvSpPr>
              <a:spLocks noChangeShapeType="1"/>
            </p:cNvSpPr>
            <p:nvPr/>
          </p:nvSpPr>
          <p:spPr bwMode="auto">
            <a:xfrm>
              <a:off x="4666"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0" name="Line 895"/>
            <p:cNvSpPr>
              <a:spLocks noChangeShapeType="1"/>
            </p:cNvSpPr>
            <p:nvPr/>
          </p:nvSpPr>
          <p:spPr bwMode="auto">
            <a:xfrm>
              <a:off x="4689"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1" name="Line 896"/>
            <p:cNvSpPr>
              <a:spLocks noChangeShapeType="1"/>
            </p:cNvSpPr>
            <p:nvPr/>
          </p:nvSpPr>
          <p:spPr bwMode="auto">
            <a:xfrm>
              <a:off x="4712"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2" name="Line 897"/>
            <p:cNvSpPr>
              <a:spLocks noChangeShapeType="1"/>
            </p:cNvSpPr>
            <p:nvPr/>
          </p:nvSpPr>
          <p:spPr bwMode="auto">
            <a:xfrm>
              <a:off x="4735"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3" name="Line 898"/>
            <p:cNvSpPr>
              <a:spLocks noChangeShapeType="1"/>
            </p:cNvSpPr>
            <p:nvPr/>
          </p:nvSpPr>
          <p:spPr bwMode="auto">
            <a:xfrm>
              <a:off x="4757"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4" name="Line 899"/>
            <p:cNvSpPr>
              <a:spLocks noChangeShapeType="1"/>
            </p:cNvSpPr>
            <p:nvPr/>
          </p:nvSpPr>
          <p:spPr bwMode="auto">
            <a:xfrm>
              <a:off x="4780"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5" name="Line 900"/>
            <p:cNvSpPr>
              <a:spLocks noChangeShapeType="1"/>
            </p:cNvSpPr>
            <p:nvPr/>
          </p:nvSpPr>
          <p:spPr bwMode="auto">
            <a:xfrm>
              <a:off x="4804"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6" name="Line 901"/>
            <p:cNvSpPr>
              <a:spLocks noChangeShapeType="1"/>
            </p:cNvSpPr>
            <p:nvPr/>
          </p:nvSpPr>
          <p:spPr bwMode="auto">
            <a:xfrm>
              <a:off x="4827"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7" name="Line 902"/>
            <p:cNvSpPr>
              <a:spLocks noChangeShapeType="1"/>
            </p:cNvSpPr>
            <p:nvPr/>
          </p:nvSpPr>
          <p:spPr bwMode="auto">
            <a:xfrm>
              <a:off x="4850"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8" name="Line 903"/>
            <p:cNvSpPr>
              <a:spLocks noChangeShapeType="1"/>
            </p:cNvSpPr>
            <p:nvPr/>
          </p:nvSpPr>
          <p:spPr bwMode="auto">
            <a:xfrm>
              <a:off x="4873"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9" name="Line 904"/>
            <p:cNvSpPr>
              <a:spLocks noChangeShapeType="1"/>
            </p:cNvSpPr>
            <p:nvPr/>
          </p:nvSpPr>
          <p:spPr bwMode="auto">
            <a:xfrm>
              <a:off x="4896" y="2470"/>
              <a:ext cx="3"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0" name="Line 905"/>
            <p:cNvSpPr>
              <a:spLocks noChangeShapeType="1"/>
            </p:cNvSpPr>
            <p:nvPr/>
          </p:nvSpPr>
          <p:spPr bwMode="auto">
            <a:xfrm>
              <a:off x="4919" y="2470"/>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1" name="Line 906"/>
            <p:cNvSpPr>
              <a:spLocks noChangeShapeType="1"/>
            </p:cNvSpPr>
            <p:nvPr/>
          </p:nvSpPr>
          <p:spPr bwMode="auto">
            <a:xfrm>
              <a:off x="2646"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2" name="Line 907"/>
            <p:cNvSpPr>
              <a:spLocks noChangeShapeType="1"/>
            </p:cNvSpPr>
            <p:nvPr/>
          </p:nvSpPr>
          <p:spPr bwMode="auto">
            <a:xfrm>
              <a:off x="2670"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3" name="Line 908"/>
            <p:cNvSpPr>
              <a:spLocks noChangeShapeType="1"/>
            </p:cNvSpPr>
            <p:nvPr/>
          </p:nvSpPr>
          <p:spPr bwMode="auto">
            <a:xfrm>
              <a:off x="2693"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4" name="Line 909"/>
            <p:cNvSpPr>
              <a:spLocks noChangeShapeType="1"/>
            </p:cNvSpPr>
            <p:nvPr/>
          </p:nvSpPr>
          <p:spPr bwMode="auto">
            <a:xfrm>
              <a:off x="2716"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5" name="Line 910"/>
            <p:cNvSpPr>
              <a:spLocks noChangeShapeType="1"/>
            </p:cNvSpPr>
            <p:nvPr/>
          </p:nvSpPr>
          <p:spPr bwMode="auto">
            <a:xfrm>
              <a:off x="2739"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6" name="Line 911"/>
            <p:cNvSpPr>
              <a:spLocks noChangeShapeType="1"/>
            </p:cNvSpPr>
            <p:nvPr/>
          </p:nvSpPr>
          <p:spPr bwMode="auto">
            <a:xfrm>
              <a:off x="2762"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7" name="Line 912"/>
            <p:cNvSpPr>
              <a:spLocks noChangeShapeType="1"/>
            </p:cNvSpPr>
            <p:nvPr/>
          </p:nvSpPr>
          <p:spPr bwMode="auto">
            <a:xfrm>
              <a:off x="2785"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8" name="Line 913"/>
            <p:cNvSpPr>
              <a:spLocks noChangeShapeType="1"/>
            </p:cNvSpPr>
            <p:nvPr/>
          </p:nvSpPr>
          <p:spPr bwMode="auto">
            <a:xfrm>
              <a:off x="2807"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9" name="Line 914"/>
            <p:cNvSpPr>
              <a:spLocks noChangeShapeType="1"/>
            </p:cNvSpPr>
            <p:nvPr/>
          </p:nvSpPr>
          <p:spPr bwMode="auto">
            <a:xfrm>
              <a:off x="2830"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60" name="Line 915"/>
            <p:cNvSpPr>
              <a:spLocks noChangeShapeType="1"/>
            </p:cNvSpPr>
            <p:nvPr/>
          </p:nvSpPr>
          <p:spPr bwMode="auto">
            <a:xfrm>
              <a:off x="2853"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61" name="Line 916"/>
            <p:cNvSpPr>
              <a:spLocks noChangeShapeType="1"/>
            </p:cNvSpPr>
            <p:nvPr/>
          </p:nvSpPr>
          <p:spPr bwMode="auto">
            <a:xfrm>
              <a:off x="2876"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62" name="Line 917"/>
            <p:cNvSpPr>
              <a:spLocks noChangeShapeType="1"/>
            </p:cNvSpPr>
            <p:nvPr/>
          </p:nvSpPr>
          <p:spPr bwMode="auto">
            <a:xfrm>
              <a:off x="2899"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63" name="Line 918"/>
            <p:cNvSpPr>
              <a:spLocks noChangeShapeType="1"/>
            </p:cNvSpPr>
            <p:nvPr/>
          </p:nvSpPr>
          <p:spPr bwMode="auto">
            <a:xfrm>
              <a:off x="2922"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64" name="Line 919"/>
            <p:cNvSpPr>
              <a:spLocks noChangeShapeType="1"/>
            </p:cNvSpPr>
            <p:nvPr/>
          </p:nvSpPr>
          <p:spPr bwMode="auto">
            <a:xfrm>
              <a:off x="2945"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65" name="Line 920"/>
            <p:cNvSpPr>
              <a:spLocks noChangeShapeType="1"/>
            </p:cNvSpPr>
            <p:nvPr/>
          </p:nvSpPr>
          <p:spPr bwMode="auto">
            <a:xfrm>
              <a:off x="2968"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66" name="Line 921"/>
            <p:cNvSpPr>
              <a:spLocks noChangeShapeType="1"/>
            </p:cNvSpPr>
            <p:nvPr/>
          </p:nvSpPr>
          <p:spPr bwMode="auto">
            <a:xfrm>
              <a:off x="2990"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67" name="Line 922"/>
            <p:cNvSpPr>
              <a:spLocks noChangeShapeType="1"/>
            </p:cNvSpPr>
            <p:nvPr/>
          </p:nvSpPr>
          <p:spPr bwMode="auto">
            <a:xfrm>
              <a:off x="3013"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68" name="Line 923"/>
            <p:cNvSpPr>
              <a:spLocks noChangeShapeType="1"/>
            </p:cNvSpPr>
            <p:nvPr/>
          </p:nvSpPr>
          <p:spPr bwMode="auto">
            <a:xfrm>
              <a:off x="3036"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69" name="Line 924"/>
            <p:cNvSpPr>
              <a:spLocks noChangeShapeType="1"/>
            </p:cNvSpPr>
            <p:nvPr/>
          </p:nvSpPr>
          <p:spPr bwMode="auto">
            <a:xfrm>
              <a:off x="3059"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0" name="Line 925"/>
            <p:cNvSpPr>
              <a:spLocks noChangeShapeType="1"/>
            </p:cNvSpPr>
            <p:nvPr/>
          </p:nvSpPr>
          <p:spPr bwMode="auto">
            <a:xfrm>
              <a:off x="3083"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1" name="Line 926"/>
            <p:cNvSpPr>
              <a:spLocks noChangeShapeType="1"/>
            </p:cNvSpPr>
            <p:nvPr/>
          </p:nvSpPr>
          <p:spPr bwMode="auto">
            <a:xfrm>
              <a:off x="3106"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2" name="Line 927"/>
            <p:cNvSpPr>
              <a:spLocks noChangeShapeType="1"/>
            </p:cNvSpPr>
            <p:nvPr/>
          </p:nvSpPr>
          <p:spPr bwMode="auto">
            <a:xfrm>
              <a:off x="3129"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3" name="Line 928"/>
            <p:cNvSpPr>
              <a:spLocks noChangeShapeType="1"/>
            </p:cNvSpPr>
            <p:nvPr/>
          </p:nvSpPr>
          <p:spPr bwMode="auto">
            <a:xfrm>
              <a:off x="3152"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4" name="Line 929"/>
            <p:cNvSpPr>
              <a:spLocks noChangeShapeType="1"/>
            </p:cNvSpPr>
            <p:nvPr/>
          </p:nvSpPr>
          <p:spPr bwMode="auto">
            <a:xfrm>
              <a:off x="3175"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5" name="Line 930"/>
            <p:cNvSpPr>
              <a:spLocks noChangeShapeType="1"/>
            </p:cNvSpPr>
            <p:nvPr/>
          </p:nvSpPr>
          <p:spPr bwMode="auto">
            <a:xfrm>
              <a:off x="3198"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6" name="Line 931"/>
            <p:cNvSpPr>
              <a:spLocks noChangeShapeType="1"/>
            </p:cNvSpPr>
            <p:nvPr/>
          </p:nvSpPr>
          <p:spPr bwMode="auto">
            <a:xfrm>
              <a:off x="3221"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7" name="Line 932"/>
            <p:cNvSpPr>
              <a:spLocks noChangeShapeType="1"/>
            </p:cNvSpPr>
            <p:nvPr/>
          </p:nvSpPr>
          <p:spPr bwMode="auto">
            <a:xfrm>
              <a:off x="3243"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8" name="Line 933"/>
            <p:cNvSpPr>
              <a:spLocks noChangeShapeType="1"/>
            </p:cNvSpPr>
            <p:nvPr/>
          </p:nvSpPr>
          <p:spPr bwMode="auto">
            <a:xfrm>
              <a:off x="3266"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9" name="Line 934"/>
            <p:cNvSpPr>
              <a:spLocks noChangeShapeType="1"/>
            </p:cNvSpPr>
            <p:nvPr/>
          </p:nvSpPr>
          <p:spPr bwMode="auto">
            <a:xfrm>
              <a:off x="3289"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0" name="Line 935"/>
            <p:cNvSpPr>
              <a:spLocks noChangeShapeType="1"/>
            </p:cNvSpPr>
            <p:nvPr/>
          </p:nvSpPr>
          <p:spPr bwMode="auto">
            <a:xfrm>
              <a:off x="3312"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1" name="Line 936"/>
            <p:cNvSpPr>
              <a:spLocks noChangeShapeType="1"/>
            </p:cNvSpPr>
            <p:nvPr/>
          </p:nvSpPr>
          <p:spPr bwMode="auto">
            <a:xfrm>
              <a:off x="3335"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2" name="Line 937"/>
            <p:cNvSpPr>
              <a:spLocks noChangeShapeType="1"/>
            </p:cNvSpPr>
            <p:nvPr/>
          </p:nvSpPr>
          <p:spPr bwMode="auto">
            <a:xfrm>
              <a:off x="3358"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3" name="Line 938"/>
            <p:cNvSpPr>
              <a:spLocks noChangeShapeType="1"/>
            </p:cNvSpPr>
            <p:nvPr/>
          </p:nvSpPr>
          <p:spPr bwMode="auto">
            <a:xfrm>
              <a:off x="3381"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4" name="Line 939"/>
            <p:cNvSpPr>
              <a:spLocks noChangeShapeType="1"/>
            </p:cNvSpPr>
            <p:nvPr/>
          </p:nvSpPr>
          <p:spPr bwMode="auto">
            <a:xfrm>
              <a:off x="3404"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5" name="Line 940"/>
            <p:cNvSpPr>
              <a:spLocks noChangeShapeType="1"/>
            </p:cNvSpPr>
            <p:nvPr/>
          </p:nvSpPr>
          <p:spPr bwMode="auto">
            <a:xfrm>
              <a:off x="3426"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6" name="Line 941"/>
            <p:cNvSpPr>
              <a:spLocks noChangeShapeType="1"/>
            </p:cNvSpPr>
            <p:nvPr/>
          </p:nvSpPr>
          <p:spPr bwMode="auto">
            <a:xfrm>
              <a:off x="3449"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7" name="Line 942"/>
            <p:cNvSpPr>
              <a:spLocks noChangeShapeType="1"/>
            </p:cNvSpPr>
            <p:nvPr/>
          </p:nvSpPr>
          <p:spPr bwMode="auto">
            <a:xfrm>
              <a:off x="3472"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8" name="Line 943"/>
            <p:cNvSpPr>
              <a:spLocks noChangeShapeType="1"/>
            </p:cNvSpPr>
            <p:nvPr/>
          </p:nvSpPr>
          <p:spPr bwMode="auto">
            <a:xfrm>
              <a:off x="3495"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9" name="Line 944"/>
            <p:cNvSpPr>
              <a:spLocks noChangeShapeType="1"/>
            </p:cNvSpPr>
            <p:nvPr/>
          </p:nvSpPr>
          <p:spPr bwMode="auto">
            <a:xfrm>
              <a:off x="3519"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90" name="Line 945"/>
            <p:cNvSpPr>
              <a:spLocks noChangeShapeType="1"/>
            </p:cNvSpPr>
            <p:nvPr/>
          </p:nvSpPr>
          <p:spPr bwMode="auto">
            <a:xfrm>
              <a:off x="3542"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91" name="Line 946"/>
            <p:cNvSpPr>
              <a:spLocks noChangeShapeType="1"/>
            </p:cNvSpPr>
            <p:nvPr/>
          </p:nvSpPr>
          <p:spPr bwMode="auto">
            <a:xfrm>
              <a:off x="3565"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92" name="Line 947"/>
            <p:cNvSpPr>
              <a:spLocks noChangeShapeType="1"/>
            </p:cNvSpPr>
            <p:nvPr/>
          </p:nvSpPr>
          <p:spPr bwMode="auto">
            <a:xfrm>
              <a:off x="3588"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93" name="Line 948"/>
            <p:cNvSpPr>
              <a:spLocks noChangeShapeType="1"/>
            </p:cNvSpPr>
            <p:nvPr/>
          </p:nvSpPr>
          <p:spPr bwMode="auto">
            <a:xfrm>
              <a:off x="3611"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94" name="Line 949"/>
            <p:cNvSpPr>
              <a:spLocks noChangeShapeType="1"/>
            </p:cNvSpPr>
            <p:nvPr/>
          </p:nvSpPr>
          <p:spPr bwMode="auto">
            <a:xfrm>
              <a:off x="3634"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95" name="Line 950"/>
            <p:cNvSpPr>
              <a:spLocks noChangeShapeType="1"/>
            </p:cNvSpPr>
            <p:nvPr/>
          </p:nvSpPr>
          <p:spPr bwMode="auto">
            <a:xfrm>
              <a:off x="3657"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96" name="Line 951"/>
            <p:cNvSpPr>
              <a:spLocks noChangeShapeType="1"/>
            </p:cNvSpPr>
            <p:nvPr/>
          </p:nvSpPr>
          <p:spPr bwMode="auto">
            <a:xfrm>
              <a:off x="3679"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97" name="Line 952"/>
            <p:cNvSpPr>
              <a:spLocks noChangeShapeType="1"/>
            </p:cNvSpPr>
            <p:nvPr/>
          </p:nvSpPr>
          <p:spPr bwMode="auto">
            <a:xfrm>
              <a:off x="3702"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98" name="Line 953"/>
            <p:cNvSpPr>
              <a:spLocks noChangeShapeType="1"/>
            </p:cNvSpPr>
            <p:nvPr/>
          </p:nvSpPr>
          <p:spPr bwMode="auto">
            <a:xfrm>
              <a:off x="3725"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99" name="Line 954"/>
            <p:cNvSpPr>
              <a:spLocks noChangeShapeType="1"/>
            </p:cNvSpPr>
            <p:nvPr/>
          </p:nvSpPr>
          <p:spPr bwMode="auto">
            <a:xfrm>
              <a:off x="3748"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0" name="Line 955"/>
            <p:cNvSpPr>
              <a:spLocks noChangeShapeType="1"/>
            </p:cNvSpPr>
            <p:nvPr/>
          </p:nvSpPr>
          <p:spPr bwMode="auto">
            <a:xfrm>
              <a:off x="3771"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1" name="Line 956"/>
            <p:cNvSpPr>
              <a:spLocks noChangeShapeType="1"/>
            </p:cNvSpPr>
            <p:nvPr/>
          </p:nvSpPr>
          <p:spPr bwMode="auto">
            <a:xfrm>
              <a:off x="3794"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2" name="Line 957"/>
            <p:cNvSpPr>
              <a:spLocks noChangeShapeType="1"/>
            </p:cNvSpPr>
            <p:nvPr/>
          </p:nvSpPr>
          <p:spPr bwMode="auto">
            <a:xfrm>
              <a:off x="3817"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3" name="Line 958"/>
            <p:cNvSpPr>
              <a:spLocks noChangeShapeType="1"/>
            </p:cNvSpPr>
            <p:nvPr/>
          </p:nvSpPr>
          <p:spPr bwMode="auto">
            <a:xfrm>
              <a:off x="3840"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4" name="Line 959"/>
            <p:cNvSpPr>
              <a:spLocks noChangeShapeType="1"/>
            </p:cNvSpPr>
            <p:nvPr/>
          </p:nvSpPr>
          <p:spPr bwMode="auto">
            <a:xfrm>
              <a:off x="3862"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5" name="Line 960"/>
            <p:cNvSpPr>
              <a:spLocks noChangeShapeType="1"/>
            </p:cNvSpPr>
            <p:nvPr/>
          </p:nvSpPr>
          <p:spPr bwMode="auto">
            <a:xfrm>
              <a:off x="3885"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6" name="Line 961"/>
            <p:cNvSpPr>
              <a:spLocks noChangeShapeType="1"/>
            </p:cNvSpPr>
            <p:nvPr/>
          </p:nvSpPr>
          <p:spPr bwMode="auto">
            <a:xfrm>
              <a:off x="3908"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7" name="Line 962"/>
            <p:cNvSpPr>
              <a:spLocks noChangeShapeType="1"/>
            </p:cNvSpPr>
            <p:nvPr/>
          </p:nvSpPr>
          <p:spPr bwMode="auto">
            <a:xfrm>
              <a:off x="3931"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8" name="Line 963"/>
            <p:cNvSpPr>
              <a:spLocks noChangeShapeType="1"/>
            </p:cNvSpPr>
            <p:nvPr/>
          </p:nvSpPr>
          <p:spPr bwMode="auto">
            <a:xfrm>
              <a:off x="3955"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9" name="Line 964"/>
            <p:cNvSpPr>
              <a:spLocks noChangeShapeType="1"/>
            </p:cNvSpPr>
            <p:nvPr/>
          </p:nvSpPr>
          <p:spPr bwMode="auto">
            <a:xfrm>
              <a:off x="3978"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0" name="Line 965"/>
            <p:cNvSpPr>
              <a:spLocks noChangeShapeType="1"/>
            </p:cNvSpPr>
            <p:nvPr/>
          </p:nvSpPr>
          <p:spPr bwMode="auto">
            <a:xfrm>
              <a:off x="4001"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1" name="Line 966"/>
            <p:cNvSpPr>
              <a:spLocks noChangeShapeType="1"/>
            </p:cNvSpPr>
            <p:nvPr/>
          </p:nvSpPr>
          <p:spPr bwMode="auto">
            <a:xfrm>
              <a:off x="4024"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2" name="Line 967"/>
            <p:cNvSpPr>
              <a:spLocks noChangeShapeType="1"/>
            </p:cNvSpPr>
            <p:nvPr/>
          </p:nvSpPr>
          <p:spPr bwMode="auto">
            <a:xfrm>
              <a:off x="4047"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3" name="Line 968"/>
            <p:cNvSpPr>
              <a:spLocks noChangeShapeType="1"/>
            </p:cNvSpPr>
            <p:nvPr/>
          </p:nvSpPr>
          <p:spPr bwMode="auto">
            <a:xfrm>
              <a:off x="4070"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4" name="Line 969"/>
            <p:cNvSpPr>
              <a:spLocks noChangeShapeType="1"/>
            </p:cNvSpPr>
            <p:nvPr/>
          </p:nvSpPr>
          <p:spPr bwMode="auto">
            <a:xfrm>
              <a:off x="4093"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5" name="Line 970"/>
            <p:cNvSpPr>
              <a:spLocks noChangeShapeType="1"/>
            </p:cNvSpPr>
            <p:nvPr/>
          </p:nvSpPr>
          <p:spPr bwMode="auto">
            <a:xfrm>
              <a:off x="4115"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6" name="Line 971"/>
            <p:cNvSpPr>
              <a:spLocks noChangeShapeType="1"/>
            </p:cNvSpPr>
            <p:nvPr/>
          </p:nvSpPr>
          <p:spPr bwMode="auto">
            <a:xfrm>
              <a:off x="4138"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7" name="Line 972"/>
            <p:cNvSpPr>
              <a:spLocks noChangeShapeType="1"/>
            </p:cNvSpPr>
            <p:nvPr/>
          </p:nvSpPr>
          <p:spPr bwMode="auto">
            <a:xfrm>
              <a:off x="4161"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8" name="Line 973"/>
            <p:cNvSpPr>
              <a:spLocks noChangeShapeType="1"/>
            </p:cNvSpPr>
            <p:nvPr/>
          </p:nvSpPr>
          <p:spPr bwMode="auto">
            <a:xfrm>
              <a:off x="4184"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9" name="Line 974"/>
            <p:cNvSpPr>
              <a:spLocks noChangeShapeType="1"/>
            </p:cNvSpPr>
            <p:nvPr/>
          </p:nvSpPr>
          <p:spPr bwMode="auto">
            <a:xfrm>
              <a:off x="4207"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0" name="Line 975"/>
            <p:cNvSpPr>
              <a:spLocks noChangeShapeType="1"/>
            </p:cNvSpPr>
            <p:nvPr/>
          </p:nvSpPr>
          <p:spPr bwMode="auto">
            <a:xfrm>
              <a:off x="4230"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1" name="Line 976"/>
            <p:cNvSpPr>
              <a:spLocks noChangeShapeType="1"/>
            </p:cNvSpPr>
            <p:nvPr/>
          </p:nvSpPr>
          <p:spPr bwMode="auto">
            <a:xfrm>
              <a:off x="4253"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2" name="Line 977"/>
            <p:cNvSpPr>
              <a:spLocks noChangeShapeType="1"/>
            </p:cNvSpPr>
            <p:nvPr/>
          </p:nvSpPr>
          <p:spPr bwMode="auto">
            <a:xfrm>
              <a:off x="4276"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3" name="Line 978"/>
            <p:cNvSpPr>
              <a:spLocks noChangeShapeType="1"/>
            </p:cNvSpPr>
            <p:nvPr/>
          </p:nvSpPr>
          <p:spPr bwMode="auto">
            <a:xfrm>
              <a:off x="4299"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4" name="Line 979"/>
            <p:cNvSpPr>
              <a:spLocks noChangeShapeType="1"/>
            </p:cNvSpPr>
            <p:nvPr/>
          </p:nvSpPr>
          <p:spPr bwMode="auto">
            <a:xfrm>
              <a:off x="4321"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5" name="Line 980"/>
            <p:cNvSpPr>
              <a:spLocks noChangeShapeType="1"/>
            </p:cNvSpPr>
            <p:nvPr/>
          </p:nvSpPr>
          <p:spPr bwMode="auto">
            <a:xfrm>
              <a:off x="4344"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6" name="Line 981"/>
            <p:cNvSpPr>
              <a:spLocks noChangeShapeType="1"/>
            </p:cNvSpPr>
            <p:nvPr/>
          </p:nvSpPr>
          <p:spPr bwMode="auto">
            <a:xfrm>
              <a:off x="4368"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7" name="Line 982"/>
            <p:cNvSpPr>
              <a:spLocks noChangeShapeType="1"/>
            </p:cNvSpPr>
            <p:nvPr/>
          </p:nvSpPr>
          <p:spPr bwMode="auto">
            <a:xfrm>
              <a:off x="4391"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8" name="Line 983"/>
            <p:cNvSpPr>
              <a:spLocks noChangeShapeType="1"/>
            </p:cNvSpPr>
            <p:nvPr/>
          </p:nvSpPr>
          <p:spPr bwMode="auto">
            <a:xfrm>
              <a:off x="4414"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9" name="Line 984"/>
            <p:cNvSpPr>
              <a:spLocks noChangeShapeType="1"/>
            </p:cNvSpPr>
            <p:nvPr/>
          </p:nvSpPr>
          <p:spPr bwMode="auto">
            <a:xfrm>
              <a:off x="4437"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30" name="Line 985"/>
            <p:cNvSpPr>
              <a:spLocks noChangeShapeType="1"/>
            </p:cNvSpPr>
            <p:nvPr/>
          </p:nvSpPr>
          <p:spPr bwMode="auto">
            <a:xfrm>
              <a:off x="4460"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31" name="Line 986"/>
            <p:cNvSpPr>
              <a:spLocks noChangeShapeType="1"/>
            </p:cNvSpPr>
            <p:nvPr/>
          </p:nvSpPr>
          <p:spPr bwMode="auto">
            <a:xfrm>
              <a:off x="4483"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32" name="Line 987"/>
            <p:cNvSpPr>
              <a:spLocks noChangeShapeType="1"/>
            </p:cNvSpPr>
            <p:nvPr/>
          </p:nvSpPr>
          <p:spPr bwMode="auto">
            <a:xfrm>
              <a:off x="4506"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33" name="Line 988"/>
            <p:cNvSpPr>
              <a:spLocks noChangeShapeType="1"/>
            </p:cNvSpPr>
            <p:nvPr/>
          </p:nvSpPr>
          <p:spPr bwMode="auto">
            <a:xfrm>
              <a:off x="4529"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34" name="Line 989"/>
            <p:cNvSpPr>
              <a:spLocks noChangeShapeType="1"/>
            </p:cNvSpPr>
            <p:nvPr/>
          </p:nvSpPr>
          <p:spPr bwMode="auto">
            <a:xfrm>
              <a:off x="4551"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35" name="Line 990"/>
            <p:cNvSpPr>
              <a:spLocks noChangeShapeType="1"/>
            </p:cNvSpPr>
            <p:nvPr/>
          </p:nvSpPr>
          <p:spPr bwMode="auto">
            <a:xfrm>
              <a:off x="4574"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36" name="Line 991"/>
            <p:cNvSpPr>
              <a:spLocks noChangeShapeType="1"/>
            </p:cNvSpPr>
            <p:nvPr/>
          </p:nvSpPr>
          <p:spPr bwMode="auto">
            <a:xfrm>
              <a:off x="4597"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37" name="Line 992"/>
            <p:cNvSpPr>
              <a:spLocks noChangeShapeType="1"/>
            </p:cNvSpPr>
            <p:nvPr/>
          </p:nvSpPr>
          <p:spPr bwMode="auto">
            <a:xfrm>
              <a:off x="4620"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38" name="Line 993"/>
            <p:cNvSpPr>
              <a:spLocks noChangeShapeType="1"/>
            </p:cNvSpPr>
            <p:nvPr/>
          </p:nvSpPr>
          <p:spPr bwMode="auto">
            <a:xfrm>
              <a:off x="4643"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39" name="Line 994"/>
            <p:cNvSpPr>
              <a:spLocks noChangeShapeType="1"/>
            </p:cNvSpPr>
            <p:nvPr/>
          </p:nvSpPr>
          <p:spPr bwMode="auto">
            <a:xfrm>
              <a:off x="4666"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0" name="Line 995"/>
            <p:cNvSpPr>
              <a:spLocks noChangeShapeType="1"/>
            </p:cNvSpPr>
            <p:nvPr/>
          </p:nvSpPr>
          <p:spPr bwMode="auto">
            <a:xfrm>
              <a:off x="4689"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1" name="Line 996"/>
            <p:cNvSpPr>
              <a:spLocks noChangeShapeType="1"/>
            </p:cNvSpPr>
            <p:nvPr/>
          </p:nvSpPr>
          <p:spPr bwMode="auto">
            <a:xfrm>
              <a:off x="4712"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2" name="Line 997"/>
            <p:cNvSpPr>
              <a:spLocks noChangeShapeType="1"/>
            </p:cNvSpPr>
            <p:nvPr/>
          </p:nvSpPr>
          <p:spPr bwMode="auto">
            <a:xfrm>
              <a:off x="4735"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3" name="Line 998"/>
            <p:cNvSpPr>
              <a:spLocks noChangeShapeType="1"/>
            </p:cNvSpPr>
            <p:nvPr/>
          </p:nvSpPr>
          <p:spPr bwMode="auto">
            <a:xfrm>
              <a:off x="4757"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4" name="Line 999"/>
            <p:cNvSpPr>
              <a:spLocks noChangeShapeType="1"/>
            </p:cNvSpPr>
            <p:nvPr/>
          </p:nvSpPr>
          <p:spPr bwMode="auto">
            <a:xfrm>
              <a:off x="4780"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5" name="Line 1000"/>
            <p:cNvSpPr>
              <a:spLocks noChangeShapeType="1"/>
            </p:cNvSpPr>
            <p:nvPr/>
          </p:nvSpPr>
          <p:spPr bwMode="auto">
            <a:xfrm>
              <a:off x="4804"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6" name="Line 1001"/>
            <p:cNvSpPr>
              <a:spLocks noChangeShapeType="1"/>
            </p:cNvSpPr>
            <p:nvPr/>
          </p:nvSpPr>
          <p:spPr bwMode="auto">
            <a:xfrm>
              <a:off x="4827"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7" name="Line 1002"/>
            <p:cNvSpPr>
              <a:spLocks noChangeShapeType="1"/>
            </p:cNvSpPr>
            <p:nvPr/>
          </p:nvSpPr>
          <p:spPr bwMode="auto">
            <a:xfrm>
              <a:off x="4850"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8" name="Line 1003"/>
            <p:cNvSpPr>
              <a:spLocks noChangeShapeType="1"/>
            </p:cNvSpPr>
            <p:nvPr/>
          </p:nvSpPr>
          <p:spPr bwMode="auto">
            <a:xfrm>
              <a:off x="4873"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9" name="Line 1004"/>
            <p:cNvSpPr>
              <a:spLocks noChangeShapeType="1"/>
            </p:cNvSpPr>
            <p:nvPr/>
          </p:nvSpPr>
          <p:spPr bwMode="auto">
            <a:xfrm>
              <a:off x="4896" y="2146"/>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0" name="Line 1005"/>
            <p:cNvSpPr>
              <a:spLocks noChangeShapeType="1"/>
            </p:cNvSpPr>
            <p:nvPr/>
          </p:nvSpPr>
          <p:spPr bwMode="auto">
            <a:xfrm>
              <a:off x="4919" y="2146"/>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1" name="Line 1006"/>
            <p:cNvSpPr>
              <a:spLocks noChangeShapeType="1"/>
            </p:cNvSpPr>
            <p:nvPr/>
          </p:nvSpPr>
          <p:spPr bwMode="auto">
            <a:xfrm>
              <a:off x="2646"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2" name="Line 1007"/>
            <p:cNvSpPr>
              <a:spLocks noChangeShapeType="1"/>
            </p:cNvSpPr>
            <p:nvPr/>
          </p:nvSpPr>
          <p:spPr bwMode="auto">
            <a:xfrm>
              <a:off x="2670"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3" name="Line 1008"/>
            <p:cNvSpPr>
              <a:spLocks noChangeShapeType="1"/>
            </p:cNvSpPr>
            <p:nvPr/>
          </p:nvSpPr>
          <p:spPr bwMode="auto">
            <a:xfrm>
              <a:off x="2693"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4" name="Line 1009"/>
            <p:cNvSpPr>
              <a:spLocks noChangeShapeType="1"/>
            </p:cNvSpPr>
            <p:nvPr/>
          </p:nvSpPr>
          <p:spPr bwMode="auto">
            <a:xfrm>
              <a:off x="2716"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5" name="Line 1010"/>
            <p:cNvSpPr>
              <a:spLocks noChangeShapeType="1"/>
            </p:cNvSpPr>
            <p:nvPr/>
          </p:nvSpPr>
          <p:spPr bwMode="auto">
            <a:xfrm>
              <a:off x="2739"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6" name="Line 1011"/>
            <p:cNvSpPr>
              <a:spLocks noChangeShapeType="1"/>
            </p:cNvSpPr>
            <p:nvPr/>
          </p:nvSpPr>
          <p:spPr bwMode="auto">
            <a:xfrm>
              <a:off x="2762"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7" name="Line 1012"/>
            <p:cNvSpPr>
              <a:spLocks noChangeShapeType="1"/>
            </p:cNvSpPr>
            <p:nvPr/>
          </p:nvSpPr>
          <p:spPr bwMode="auto">
            <a:xfrm>
              <a:off x="2785"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8" name="Line 1013"/>
            <p:cNvSpPr>
              <a:spLocks noChangeShapeType="1"/>
            </p:cNvSpPr>
            <p:nvPr/>
          </p:nvSpPr>
          <p:spPr bwMode="auto">
            <a:xfrm>
              <a:off x="2807"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9" name="Line 1014"/>
            <p:cNvSpPr>
              <a:spLocks noChangeShapeType="1"/>
            </p:cNvSpPr>
            <p:nvPr/>
          </p:nvSpPr>
          <p:spPr bwMode="auto">
            <a:xfrm>
              <a:off x="2830"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0" name="Line 1015"/>
            <p:cNvSpPr>
              <a:spLocks noChangeShapeType="1"/>
            </p:cNvSpPr>
            <p:nvPr/>
          </p:nvSpPr>
          <p:spPr bwMode="auto">
            <a:xfrm>
              <a:off x="2853"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1" name="Line 1016"/>
            <p:cNvSpPr>
              <a:spLocks noChangeShapeType="1"/>
            </p:cNvSpPr>
            <p:nvPr/>
          </p:nvSpPr>
          <p:spPr bwMode="auto">
            <a:xfrm>
              <a:off x="2876"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2" name="Line 1017"/>
            <p:cNvSpPr>
              <a:spLocks noChangeShapeType="1"/>
            </p:cNvSpPr>
            <p:nvPr/>
          </p:nvSpPr>
          <p:spPr bwMode="auto">
            <a:xfrm>
              <a:off x="2899"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3" name="Line 1018"/>
            <p:cNvSpPr>
              <a:spLocks noChangeShapeType="1"/>
            </p:cNvSpPr>
            <p:nvPr/>
          </p:nvSpPr>
          <p:spPr bwMode="auto">
            <a:xfrm>
              <a:off x="2922"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4" name="Line 1019"/>
            <p:cNvSpPr>
              <a:spLocks noChangeShapeType="1"/>
            </p:cNvSpPr>
            <p:nvPr/>
          </p:nvSpPr>
          <p:spPr bwMode="auto">
            <a:xfrm>
              <a:off x="2945"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5" name="Line 1020"/>
            <p:cNvSpPr>
              <a:spLocks noChangeShapeType="1"/>
            </p:cNvSpPr>
            <p:nvPr/>
          </p:nvSpPr>
          <p:spPr bwMode="auto">
            <a:xfrm>
              <a:off x="2968"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6" name="Line 1021"/>
            <p:cNvSpPr>
              <a:spLocks noChangeShapeType="1"/>
            </p:cNvSpPr>
            <p:nvPr/>
          </p:nvSpPr>
          <p:spPr bwMode="auto">
            <a:xfrm>
              <a:off x="2990"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7" name="Line 1022"/>
            <p:cNvSpPr>
              <a:spLocks noChangeShapeType="1"/>
            </p:cNvSpPr>
            <p:nvPr/>
          </p:nvSpPr>
          <p:spPr bwMode="auto">
            <a:xfrm>
              <a:off x="3013"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8" name="Line 1023"/>
            <p:cNvSpPr>
              <a:spLocks noChangeShapeType="1"/>
            </p:cNvSpPr>
            <p:nvPr/>
          </p:nvSpPr>
          <p:spPr bwMode="auto">
            <a:xfrm>
              <a:off x="3036"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9" name="Line 1024"/>
            <p:cNvSpPr>
              <a:spLocks noChangeShapeType="1"/>
            </p:cNvSpPr>
            <p:nvPr/>
          </p:nvSpPr>
          <p:spPr bwMode="auto">
            <a:xfrm>
              <a:off x="3059"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0" name="Line 1025"/>
            <p:cNvSpPr>
              <a:spLocks noChangeShapeType="1"/>
            </p:cNvSpPr>
            <p:nvPr/>
          </p:nvSpPr>
          <p:spPr bwMode="auto">
            <a:xfrm>
              <a:off x="3083"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1" name="Line 1026"/>
            <p:cNvSpPr>
              <a:spLocks noChangeShapeType="1"/>
            </p:cNvSpPr>
            <p:nvPr/>
          </p:nvSpPr>
          <p:spPr bwMode="auto">
            <a:xfrm>
              <a:off x="3106"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2" name="Line 1027"/>
            <p:cNvSpPr>
              <a:spLocks noChangeShapeType="1"/>
            </p:cNvSpPr>
            <p:nvPr/>
          </p:nvSpPr>
          <p:spPr bwMode="auto">
            <a:xfrm>
              <a:off x="3129"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3" name="Line 1028"/>
            <p:cNvSpPr>
              <a:spLocks noChangeShapeType="1"/>
            </p:cNvSpPr>
            <p:nvPr/>
          </p:nvSpPr>
          <p:spPr bwMode="auto">
            <a:xfrm>
              <a:off x="3152"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4" name="Line 1029"/>
            <p:cNvSpPr>
              <a:spLocks noChangeShapeType="1"/>
            </p:cNvSpPr>
            <p:nvPr/>
          </p:nvSpPr>
          <p:spPr bwMode="auto">
            <a:xfrm>
              <a:off x="3175"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5" name="Line 1030"/>
            <p:cNvSpPr>
              <a:spLocks noChangeShapeType="1"/>
            </p:cNvSpPr>
            <p:nvPr/>
          </p:nvSpPr>
          <p:spPr bwMode="auto">
            <a:xfrm>
              <a:off x="3198"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6" name="Line 1031"/>
            <p:cNvSpPr>
              <a:spLocks noChangeShapeType="1"/>
            </p:cNvSpPr>
            <p:nvPr/>
          </p:nvSpPr>
          <p:spPr bwMode="auto">
            <a:xfrm>
              <a:off x="3221"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7" name="Line 1032"/>
            <p:cNvSpPr>
              <a:spLocks noChangeShapeType="1"/>
            </p:cNvSpPr>
            <p:nvPr/>
          </p:nvSpPr>
          <p:spPr bwMode="auto">
            <a:xfrm>
              <a:off x="3243"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8" name="Line 1033"/>
            <p:cNvSpPr>
              <a:spLocks noChangeShapeType="1"/>
            </p:cNvSpPr>
            <p:nvPr/>
          </p:nvSpPr>
          <p:spPr bwMode="auto">
            <a:xfrm>
              <a:off x="3266"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9" name="Line 1034"/>
            <p:cNvSpPr>
              <a:spLocks noChangeShapeType="1"/>
            </p:cNvSpPr>
            <p:nvPr/>
          </p:nvSpPr>
          <p:spPr bwMode="auto">
            <a:xfrm>
              <a:off x="3289"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0" name="Line 1035"/>
            <p:cNvSpPr>
              <a:spLocks noChangeShapeType="1"/>
            </p:cNvSpPr>
            <p:nvPr/>
          </p:nvSpPr>
          <p:spPr bwMode="auto">
            <a:xfrm>
              <a:off x="3312"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1" name="Line 1036"/>
            <p:cNvSpPr>
              <a:spLocks noChangeShapeType="1"/>
            </p:cNvSpPr>
            <p:nvPr/>
          </p:nvSpPr>
          <p:spPr bwMode="auto">
            <a:xfrm>
              <a:off x="3335"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2" name="Line 1037"/>
            <p:cNvSpPr>
              <a:spLocks noChangeShapeType="1"/>
            </p:cNvSpPr>
            <p:nvPr/>
          </p:nvSpPr>
          <p:spPr bwMode="auto">
            <a:xfrm>
              <a:off x="3358"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3" name="Line 1038"/>
            <p:cNvSpPr>
              <a:spLocks noChangeShapeType="1"/>
            </p:cNvSpPr>
            <p:nvPr/>
          </p:nvSpPr>
          <p:spPr bwMode="auto">
            <a:xfrm>
              <a:off x="3381"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4" name="Line 1039"/>
            <p:cNvSpPr>
              <a:spLocks noChangeShapeType="1"/>
            </p:cNvSpPr>
            <p:nvPr/>
          </p:nvSpPr>
          <p:spPr bwMode="auto">
            <a:xfrm>
              <a:off x="3404"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5" name="Line 1040"/>
            <p:cNvSpPr>
              <a:spLocks noChangeShapeType="1"/>
            </p:cNvSpPr>
            <p:nvPr/>
          </p:nvSpPr>
          <p:spPr bwMode="auto">
            <a:xfrm>
              <a:off x="3426"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6" name="Line 1041"/>
            <p:cNvSpPr>
              <a:spLocks noChangeShapeType="1"/>
            </p:cNvSpPr>
            <p:nvPr/>
          </p:nvSpPr>
          <p:spPr bwMode="auto">
            <a:xfrm>
              <a:off x="3449"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7" name="Line 1042"/>
            <p:cNvSpPr>
              <a:spLocks noChangeShapeType="1"/>
            </p:cNvSpPr>
            <p:nvPr/>
          </p:nvSpPr>
          <p:spPr bwMode="auto">
            <a:xfrm>
              <a:off x="3472"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8" name="Line 1043"/>
            <p:cNvSpPr>
              <a:spLocks noChangeShapeType="1"/>
            </p:cNvSpPr>
            <p:nvPr/>
          </p:nvSpPr>
          <p:spPr bwMode="auto">
            <a:xfrm>
              <a:off x="3495"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9" name="Line 1044"/>
            <p:cNvSpPr>
              <a:spLocks noChangeShapeType="1"/>
            </p:cNvSpPr>
            <p:nvPr/>
          </p:nvSpPr>
          <p:spPr bwMode="auto">
            <a:xfrm>
              <a:off x="3519"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90" name="Line 1045"/>
            <p:cNvSpPr>
              <a:spLocks noChangeShapeType="1"/>
            </p:cNvSpPr>
            <p:nvPr/>
          </p:nvSpPr>
          <p:spPr bwMode="auto">
            <a:xfrm>
              <a:off x="3542"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91" name="Line 1046"/>
            <p:cNvSpPr>
              <a:spLocks noChangeShapeType="1"/>
            </p:cNvSpPr>
            <p:nvPr/>
          </p:nvSpPr>
          <p:spPr bwMode="auto">
            <a:xfrm>
              <a:off x="3565"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92" name="Line 1047"/>
            <p:cNvSpPr>
              <a:spLocks noChangeShapeType="1"/>
            </p:cNvSpPr>
            <p:nvPr/>
          </p:nvSpPr>
          <p:spPr bwMode="auto">
            <a:xfrm>
              <a:off x="3588"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93" name="Line 1048"/>
            <p:cNvSpPr>
              <a:spLocks noChangeShapeType="1"/>
            </p:cNvSpPr>
            <p:nvPr/>
          </p:nvSpPr>
          <p:spPr bwMode="auto">
            <a:xfrm>
              <a:off x="3611"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94" name="Line 1049"/>
            <p:cNvSpPr>
              <a:spLocks noChangeShapeType="1"/>
            </p:cNvSpPr>
            <p:nvPr/>
          </p:nvSpPr>
          <p:spPr bwMode="auto">
            <a:xfrm>
              <a:off x="3634"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95" name="Line 1050"/>
            <p:cNvSpPr>
              <a:spLocks noChangeShapeType="1"/>
            </p:cNvSpPr>
            <p:nvPr/>
          </p:nvSpPr>
          <p:spPr bwMode="auto">
            <a:xfrm>
              <a:off x="3657"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96" name="Line 1051"/>
            <p:cNvSpPr>
              <a:spLocks noChangeShapeType="1"/>
            </p:cNvSpPr>
            <p:nvPr/>
          </p:nvSpPr>
          <p:spPr bwMode="auto">
            <a:xfrm>
              <a:off x="3679"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97" name="Line 1052"/>
            <p:cNvSpPr>
              <a:spLocks noChangeShapeType="1"/>
            </p:cNvSpPr>
            <p:nvPr/>
          </p:nvSpPr>
          <p:spPr bwMode="auto">
            <a:xfrm>
              <a:off x="3702"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98" name="Line 1053"/>
            <p:cNvSpPr>
              <a:spLocks noChangeShapeType="1"/>
            </p:cNvSpPr>
            <p:nvPr/>
          </p:nvSpPr>
          <p:spPr bwMode="auto">
            <a:xfrm>
              <a:off x="3725"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99" name="Line 1054"/>
            <p:cNvSpPr>
              <a:spLocks noChangeShapeType="1"/>
            </p:cNvSpPr>
            <p:nvPr/>
          </p:nvSpPr>
          <p:spPr bwMode="auto">
            <a:xfrm>
              <a:off x="3748"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0" name="Line 1055"/>
            <p:cNvSpPr>
              <a:spLocks noChangeShapeType="1"/>
            </p:cNvSpPr>
            <p:nvPr/>
          </p:nvSpPr>
          <p:spPr bwMode="auto">
            <a:xfrm>
              <a:off x="3771"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1" name="Line 1056"/>
            <p:cNvSpPr>
              <a:spLocks noChangeShapeType="1"/>
            </p:cNvSpPr>
            <p:nvPr/>
          </p:nvSpPr>
          <p:spPr bwMode="auto">
            <a:xfrm>
              <a:off x="3794"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2" name="Line 1057"/>
            <p:cNvSpPr>
              <a:spLocks noChangeShapeType="1"/>
            </p:cNvSpPr>
            <p:nvPr/>
          </p:nvSpPr>
          <p:spPr bwMode="auto">
            <a:xfrm>
              <a:off x="3817"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3" name="Line 1058"/>
            <p:cNvSpPr>
              <a:spLocks noChangeShapeType="1"/>
            </p:cNvSpPr>
            <p:nvPr/>
          </p:nvSpPr>
          <p:spPr bwMode="auto">
            <a:xfrm>
              <a:off x="3840"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4" name="Line 1059"/>
            <p:cNvSpPr>
              <a:spLocks noChangeShapeType="1"/>
            </p:cNvSpPr>
            <p:nvPr/>
          </p:nvSpPr>
          <p:spPr bwMode="auto">
            <a:xfrm>
              <a:off x="3862"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5" name="Line 1060"/>
            <p:cNvSpPr>
              <a:spLocks noChangeShapeType="1"/>
            </p:cNvSpPr>
            <p:nvPr/>
          </p:nvSpPr>
          <p:spPr bwMode="auto">
            <a:xfrm>
              <a:off x="3885"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6" name="Line 1061"/>
            <p:cNvSpPr>
              <a:spLocks noChangeShapeType="1"/>
            </p:cNvSpPr>
            <p:nvPr/>
          </p:nvSpPr>
          <p:spPr bwMode="auto">
            <a:xfrm>
              <a:off x="3908"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7" name="Line 1062"/>
            <p:cNvSpPr>
              <a:spLocks noChangeShapeType="1"/>
            </p:cNvSpPr>
            <p:nvPr/>
          </p:nvSpPr>
          <p:spPr bwMode="auto">
            <a:xfrm>
              <a:off x="3931"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8" name="Line 1063"/>
            <p:cNvSpPr>
              <a:spLocks noChangeShapeType="1"/>
            </p:cNvSpPr>
            <p:nvPr/>
          </p:nvSpPr>
          <p:spPr bwMode="auto">
            <a:xfrm>
              <a:off x="3955"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9" name="Line 1064"/>
            <p:cNvSpPr>
              <a:spLocks noChangeShapeType="1"/>
            </p:cNvSpPr>
            <p:nvPr/>
          </p:nvSpPr>
          <p:spPr bwMode="auto">
            <a:xfrm>
              <a:off x="3978"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0" name="Line 1065"/>
            <p:cNvSpPr>
              <a:spLocks noChangeShapeType="1"/>
            </p:cNvSpPr>
            <p:nvPr/>
          </p:nvSpPr>
          <p:spPr bwMode="auto">
            <a:xfrm>
              <a:off x="4001"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1" name="Line 1066"/>
            <p:cNvSpPr>
              <a:spLocks noChangeShapeType="1"/>
            </p:cNvSpPr>
            <p:nvPr/>
          </p:nvSpPr>
          <p:spPr bwMode="auto">
            <a:xfrm>
              <a:off x="4024"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2" name="Line 1067"/>
            <p:cNvSpPr>
              <a:spLocks noChangeShapeType="1"/>
            </p:cNvSpPr>
            <p:nvPr/>
          </p:nvSpPr>
          <p:spPr bwMode="auto">
            <a:xfrm>
              <a:off x="4047"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3" name="Line 1068"/>
            <p:cNvSpPr>
              <a:spLocks noChangeShapeType="1"/>
            </p:cNvSpPr>
            <p:nvPr/>
          </p:nvSpPr>
          <p:spPr bwMode="auto">
            <a:xfrm>
              <a:off x="4070"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4" name="Line 1069"/>
            <p:cNvSpPr>
              <a:spLocks noChangeShapeType="1"/>
            </p:cNvSpPr>
            <p:nvPr/>
          </p:nvSpPr>
          <p:spPr bwMode="auto">
            <a:xfrm>
              <a:off x="4093"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5" name="Line 1070"/>
            <p:cNvSpPr>
              <a:spLocks noChangeShapeType="1"/>
            </p:cNvSpPr>
            <p:nvPr/>
          </p:nvSpPr>
          <p:spPr bwMode="auto">
            <a:xfrm>
              <a:off x="4115"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6" name="Line 1071"/>
            <p:cNvSpPr>
              <a:spLocks noChangeShapeType="1"/>
            </p:cNvSpPr>
            <p:nvPr/>
          </p:nvSpPr>
          <p:spPr bwMode="auto">
            <a:xfrm>
              <a:off x="4138"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7" name="Line 1072"/>
            <p:cNvSpPr>
              <a:spLocks noChangeShapeType="1"/>
            </p:cNvSpPr>
            <p:nvPr/>
          </p:nvSpPr>
          <p:spPr bwMode="auto">
            <a:xfrm>
              <a:off x="4161"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8" name="Line 1073"/>
            <p:cNvSpPr>
              <a:spLocks noChangeShapeType="1"/>
            </p:cNvSpPr>
            <p:nvPr/>
          </p:nvSpPr>
          <p:spPr bwMode="auto">
            <a:xfrm>
              <a:off x="4184"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9" name="Line 1074"/>
            <p:cNvSpPr>
              <a:spLocks noChangeShapeType="1"/>
            </p:cNvSpPr>
            <p:nvPr/>
          </p:nvSpPr>
          <p:spPr bwMode="auto">
            <a:xfrm>
              <a:off x="4207"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0" name="Line 1075"/>
            <p:cNvSpPr>
              <a:spLocks noChangeShapeType="1"/>
            </p:cNvSpPr>
            <p:nvPr/>
          </p:nvSpPr>
          <p:spPr bwMode="auto">
            <a:xfrm>
              <a:off x="4230"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1" name="Line 1076"/>
            <p:cNvSpPr>
              <a:spLocks noChangeShapeType="1"/>
            </p:cNvSpPr>
            <p:nvPr/>
          </p:nvSpPr>
          <p:spPr bwMode="auto">
            <a:xfrm>
              <a:off x="4253"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2" name="Line 1077"/>
            <p:cNvSpPr>
              <a:spLocks noChangeShapeType="1"/>
            </p:cNvSpPr>
            <p:nvPr/>
          </p:nvSpPr>
          <p:spPr bwMode="auto">
            <a:xfrm>
              <a:off x="4276"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3" name="Line 1078"/>
            <p:cNvSpPr>
              <a:spLocks noChangeShapeType="1"/>
            </p:cNvSpPr>
            <p:nvPr/>
          </p:nvSpPr>
          <p:spPr bwMode="auto">
            <a:xfrm>
              <a:off x="4299"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4" name="Line 1079"/>
            <p:cNvSpPr>
              <a:spLocks noChangeShapeType="1"/>
            </p:cNvSpPr>
            <p:nvPr/>
          </p:nvSpPr>
          <p:spPr bwMode="auto">
            <a:xfrm>
              <a:off x="4321"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5" name="Line 1080"/>
            <p:cNvSpPr>
              <a:spLocks noChangeShapeType="1"/>
            </p:cNvSpPr>
            <p:nvPr/>
          </p:nvSpPr>
          <p:spPr bwMode="auto">
            <a:xfrm>
              <a:off x="4344"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6" name="Line 1081"/>
            <p:cNvSpPr>
              <a:spLocks noChangeShapeType="1"/>
            </p:cNvSpPr>
            <p:nvPr/>
          </p:nvSpPr>
          <p:spPr bwMode="auto">
            <a:xfrm>
              <a:off x="4368"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7" name="Line 1082"/>
            <p:cNvSpPr>
              <a:spLocks noChangeShapeType="1"/>
            </p:cNvSpPr>
            <p:nvPr/>
          </p:nvSpPr>
          <p:spPr bwMode="auto">
            <a:xfrm>
              <a:off x="4391"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8" name="Line 1083"/>
            <p:cNvSpPr>
              <a:spLocks noChangeShapeType="1"/>
            </p:cNvSpPr>
            <p:nvPr/>
          </p:nvSpPr>
          <p:spPr bwMode="auto">
            <a:xfrm>
              <a:off x="4414"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9" name="Line 1084"/>
            <p:cNvSpPr>
              <a:spLocks noChangeShapeType="1"/>
            </p:cNvSpPr>
            <p:nvPr/>
          </p:nvSpPr>
          <p:spPr bwMode="auto">
            <a:xfrm>
              <a:off x="4437"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0" name="Line 1085"/>
            <p:cNvSpPr>
              <a:spLocks noChangeShapeType="1"/>
            </p:cNvSpPr>
            <p:nvPr/>
          </p:nvSpPr>
          <p:spPr bwMode="auto">
            <a:xfrm>
              <a:off x="4460"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1" name="Line 1086"/>
            <p:cNvSpPr>
              <a:spLocks noChangeShapeType="1"/>
            </p:cNvSpPr>
            <p:nvPr/>
          </p:nvSpPr>
          <p:spPr bwMode="auto">
            <a:xfrm>
              <a:off x="4483"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2" name="Line 1087"/>
            <p:cNvSpPr>
              <a:spLocks noChangeShapeType="1"/>
            </p:cNvSpPr>
            <p:nvPr/>
          </p:nvSpPr>
          <p:spPr bwMode="auto">
            <a:xfrm>
              <a:off x="4506"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3" name="Line 1088"/>
            <p:cNvSpPr>
              <a:spLocks noChangeShapeType="1"/>
            </p:cNvSpPr>
            <p:nvPr/>
          </p:nvSpPr>
          <p:spPr bwMode="auto">
            <a:xfrm>
              <a:off x="4529"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4" name="Line 1089"/>
            <p:cNvSpPr>
              <a:spLocks noChangeShapeType="1"/>
            </p:cNvSpPr>
            <p:nvPr/>
          </p:nvSpPr>
          <p:spPr bwMode="auto">
            <a:xfrm>
              <a:off x="4551"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5" name="Line 1090"/>
            <p:cNvSpPr>
              <a:spLocks noChangeShapeType="1"/>
            </p:cNvSpPr>
            <p:nvPr/>
          </p:nvSpPr>
          <p:spPr bwMode="auto">
            <a:xfrm>
              <a:off x="4574"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6" name="Line 1091"/>
            <p:cNvSpPr>
              <a:spLocks noChangeShapeType="1"/>
            </p:cNvSpPr>
            <p:nvPr/>
          </p:nvSpPr>
          <p:spPr bwMode="auto">
            <a:xfrm>
              <a:off x="4597"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7" name="Line 1092"/>
            <p:cNvSpPr>
              <a:spLocks noChangeShapeType="1"/>
            </p:cNvSpPr>
            <p:nvPr/>
          </p:nvSpPr>
          <p:spPr bwMode="auto">
            <a:xfrm>
              <a:off x="4620"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8" name="Line 1093"/>
            <p:cNvSpPr>
              <a:spLocks noChangeShapeType="1"/>
            </p:cNvSpPr>
            <p:nvPr/>
          </p:nvSpPr>
          <p:spPr bwMode="auto">
            <a:xfrm>
              <a:off x="4643"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9" name="Line 1094"/>
            <p:cNvSpPr>
              <a:spLocks noChangeShapeType="1"/>
            </p:cNvSpPr>
            <p:nvPr/>
          </p:nvSpPr>
          <p:spPr bwMode="auto">
            <a:xfrm>
              <a:off x="4666"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40" name="Line 1095"/>
            <p:cNvSpPr>
              <a:spLocks noChangeShapeType="1"/>
            </p:cNvSpPr>
            <p:nvPr/>
          </p:nvSpPr>
          <p:spPr bwMode="auto">
            <a:xfrm>
              <a:off x="4689"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41" name="Line 1096"/>
            <p:cNvSpPr>
              <a:spLocks noChangeShapeType="1"/>
            </p:cNvSpPr>
            <p:nvPr/>
          </p:nvSpPr>
          <p:spPr bwMode="auto">
            <a:xfrm>
              <a:off x="4712"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42" name="Line 1097"/>
            <p:cNvSpPr>
              <a:spLocks noChangeShapeType="1"/>
            </p:cNvSpPr>
            <p:nvPr/>
          </p:nvSpPr>
          <p:spPr bwMode="auto">
            <a:xfrm>
              <a:off x="4735"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43" name="Line 1098"/>
            <p:cNvSpPr>
              <a:spLocks noChangeShapeType="1"/>
            </p:cNvSpPr>
            <p:nvPr/>
          </p:nvSpPr>
          <p:spPr bwMode="auto">
            <a:xfrm>
              <a:off x="4757"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44" name="Line 1099"/>
            <p:cNvSpPr>
              <a:spLocks noChangeShapeType="1"/>
            </p:cNvSpPr>
            <p:nvPr/>
          </p:nvSpPr>
          <p:spPr bwMode="auto">
            <a:xfrm>
              <a:off x="4780"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45" name="Line 1100"/>
            <p:cNvSpPr>
              <a:spLocks noChangeShapeType="1"/>
            </p:cNvSpPr>
            <p:nvPr/>
          </p:nvSpPr>
          <p:spPr bwMode="auto">
            <a:xfrm>
              <a:off x="4804"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46" name="Line 1101"/>
            <p:cNvSpPr>
              <a:spLocks noChangeShapeType="1"/>
            </p:cNvSpPr>
            <p:nvPr/>
          </p:nvSpPr>
          <p:spPr bwMode="auto">
            <a:xfrm>
              <a:off x="4827"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47" name="Line 1102"/>
            <p:cNvSpPr>
              <a:spLocks noChangeShapeType="1"/>
            </p:cNvSpPr>
            <p:nvPr/>
          </p:nvSpPr>
          <p:spPr bwMode="auto">
            <a:xfrm>
              <a:off x="4850"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48" name="Line 1103"/>
            <p:cNvSpPr>
              <a:spLocks noChangeShapeType="1"/>
            </p:cNvSpPr>
            <p:nvPr/>
          </p:nvSpPr>
          <p:spPr bwMode="auto">
            <a:xfrm>
              <a:off x="4873"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49" name="Line 1104"/>
            <p:cNvSpPr>
              <a:spLocks noChangeShapeType="1"/>
            </p:cNvSpPr>
            <p:nvPr/>
          </p:nvSpPr>
          <p:spPr bwMode="auto">
            <a:xfrm>
              <a:off x="4896" y="1825"/>
              <a:ext cx="3"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50" name="Line 1105"/>
            <p:cNvSpPr>
              <a:spLocks noChangeShapeType="1"/>
            </p:cNvSpPr>
            <p:nvPr/>
          </p:nvSpPr>
          <p:spPr bwMode="auto">
            <a:xfrm>
              <a:off x="4919" y="1825"/>
              <a:ext cx="2"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51" name="Line 1106"/>
            <p:cNvSpPr>
              <a:spLocks noChangeShapeType="1"/>
            </p:cNvSpPr>
            <p:nvPr/>
          </p:nvSpPr>
          <p:spPr bwMode="auto">
            <a:xfrm>
              <a:off x="2646" y="3758"/>
              <a:ext cx="2277"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52" name="Line 1107"/>
            <p:cNvSpPr>
              <a:spLocks noChangeShapeType="1"/>
            </p:cNvSpPr>
            <p:nvPr/>
          </p:nvSpPr>
          <p:spPr bwMode="auto">
            <a:xfrm flipV="1">
              <a:off x="2646" y="1825"/>
              <a:ext cx="1" cy="193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53" name="Line 1108"/>
            <p:cNvSpPr>
              <a:spLocks noChangeShapeType="1"/>
            </p:cNvSpPr>
            <p:nvPr/>
          </p:nvSpPr>
          <p:spPr bwMode="auto">
            <a:xfrm flipV="1">
              <a:off x="2646" y="3733"/>
              <a:ext cx="1" cy="2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54" name="Line 1109"/>
            <p:cNvSpPr>
              <a:spLocks noChangeShapeType="1"/>
            </p:cNvSpPr>
            <p:nvPr/>
          </p:nvSpPr>
          <p:spPr bwMode="auto">
            <a:xfrm flipV="1">
              <a:off x="3215" y="3733"/>
              <a:ext cx="0" cy="2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55" name="Line 1110"/>
            <p:cNvSpPr>
              <a:spLocks noChangeShapeType="1"/>
            </p:cNvSpPr>
            <p:nvPr/>
          </p:nvSpPr>
          <p:spPr bwMode="auto">
            <a:xfrm flipV="1">
              <a:off x="3784" y="3733"/>
              <a:ext cx="1" cy="2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56" name="Line 1111"/>
            <p:cNvSpPr>
              <a:spLocks noChangeShapeType="1"/>
            </p:cNvSpPr>
            <p:nvPr/>
          </p:nvSpPr>
          <p:spPr bwMode="auto">
            <a:xfrm flipV="1">
              <a:off x="4353" y="3733"/>
              <a:ext cx="1" cy="2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57" name="Line 1112"/>
            <p:cNvSpPr>
              <a:spLocks noChangeShapeType="1"/>
            </p:cNvSpPr>
            <p:nvPr/>
          </p:nvSpPr>
          <p:spPr bwMode="auto">
            <a:xfrm flipV="1">
              <a:off x="4923" y="3733"/>
              <a:ext cx="0" cy="2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58" name="Line 1113"/>
            <p:cNvSpPr>
              <a:spLocks noChangeShapeType="1"/>
            </p:cNvSpPr>
            <p:nvPr/>
          </p:nvSpPr>
          <p:spPr bwMode="auto">
            <a:xfrm>
              <a:off x="2646" y="3758"/>
              <a:ext cx="23"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59" name="Line 1114"/>
            <p:cNvSpPr>
              <a:spLocks noChangeShapeType="1"/>
            </p:cNvSpPr>
            <p:nvPr/>
          </p:nvSpPr>
          <p:spPr bwMode="auto">
            <a:xfrm>
              <a:off x="2646" y="3435"/>
              <a:ext cx="23"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60" name="Line 1115"/>
            <p:cNvSpPr>
              <a:spLocks noChangeShapeType="1"/>
            </p:cNvSpPr>
            <p:nvPr/>
          </p:nvSpPr>
          <p:spPr bwMode="auto">
            <a:xfrm>
              <a:off x="2646" y="3113"/>
              <a:ext cx="23"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61" name="Line 1116"/>
            <p:cNvSpPr>
              <a:spLocks noChangeShapeType="1"/>
            </p:cNvSpPr>
            <p:nvPr/>
          </p:nvSpPr>
          <p:spPr bwMode="auto">
            <a:xfrm>
              <a:off x="2646" y="2792"/>
              <a:ext cx="23"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62" name="Line 1117"/>
            <p:cNvSpPr>
              <a:spLocks noChangeShapeType="1"/>
            </p:cNvSpPr>
            <p:nvPr/>
          </p:nvSpPr>
          <p:spPr bwMode="auto">
            <a:xfrm>
              <a:off x="2646" y="2470"/>
              <a:ext cx="23"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63" name="Line 1118"/>
            <p:cNvSpPr>
              <a:spLocks noChangeShapeType="1"/>
            </p:cNvSpPr>
            <p:nvPr/>
          </p:nvSpPr>
          <p:spPr bwMode="auto">
            <a:xfrm>
              <a:off x="2646" y="2146"/>
              <a:ext cx="23" cy="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64" name="Line 1119"/>
            <p:cNvSpPr>
              <a:spLocks noChangeShapeType="1"/>
            </p:cNvSpPr>
            <p:nvPr/>
          </p:nvSpPr>
          <p:spPr bwMode="auto">
            <a:xfrm>
              <a:off x="2646" y="1825"/>
              <a:ext cx="23" cy="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65" name="Freeform 1120"/>
            <p:cNvSpPr>
              <a:spLocks/>
            </p:cNvSpPr>
            <p:nvPr/>
          </p:nvSpPr>
          <p:spPr bwMode="auto">
            <a:xfrm>
              <a:off x="4881" y="1956"/>
              <a:ext cx="42" cy="18"/>
            </a:xfrm>
            <a:custGeom>
              <a:avLst/>
              <a:gdLst>
                <a:gd name="T0" fmla="*/ 0 w 66"/>
                <a:gd name="T1" fmla="*/ 3 h 26"/>
                <a:gd name="T2" fmla="*/ 1 w 66"/>
                <a:gd name="T3" fmla="*/ 2 h 26"/>
                <a:gd name="T4" fmla="*/ 1 w 66"/>
                <a:gd name="T5" fmla="*/ 2 h 26"/>
                <a:gd name="T6" fmla="*/ 1 w 66"/>
                <a:gd name="T7" fmla="*/ 2 h 26"/>
                <a:gd name="T8" fmla="*/ 1 w 66"/>
                <a:gd name="T9" fmla="*/ 2 h 26"/>
                <a:gd name="T10" fmla="*/ 1 w 66"/>
                <a:gd name="T11" fmla="*/ 2 h 26"/>
                <a:gd name="T12" fmla="*/ 1 w 66"/>
                <a:gd name="T13" fmla="*/ 2 h 26"/>
                <a:gd name="T14" fmla="*/ 1 w 66"/>
                <a:gd name="T15" fmla="*/ 2 h 26"/>
                <a:gd name="T16" fmla="*/ 1 w 66"/>
                <a:gd name="T17" fmla="*/ 2 h 26"/>
                <a:gd name="T18" fmla="*/ 1 w 66"/>
                <a:gd name="T19" fmla="*/ 2 h 26"/>
                <a:gd name="T20" fmla="*/ 1 w 66"/>
                <a:gd name="T21" fmla="*/ 2 h 26"/>
                <a:gd name="T22" fmla="*/ 1 w 66"/>
                <a:gd name="T23" fmla="*/ 2 h 26"/>
                <a:gd name="T24" fmla="*/ 1 w 66"/>
                <a:gd name="T25" fmla="*/ 2 h 26"/>
                <a:gd name="T26" fmla="*/ 1 w 66"/>
                <a:gd name="T27" fmla="*/ 2 h 26"/>
                <a:gd name="T28" fmla="*/ 1 w 66"/>
                <a:gd name="T29" fmla="*/ 2 h 26"/>
                <a:gd name="T30" fmla="*/ 1 w 66"/>
                <a:gd name="T31" fmla="*/ 2 h 26"/>
                <a:gd name="T32" fmla="*/ 1 w 66"/>
                <a:gd name="T33" fmla="*/ 2 h 26"/>
                <a:gd name="T34" fmla="*/ 1 w 66"/>
                <a:gd name="T35" fmla="*/ 1 h 26"/>
                <a:gd name="T36" fmla="*/ 1 w 66"/>
                <a:gd name="T37" fmla="*/ 1 h 26"/>
                <a:gd name="T38" fmla="*/ 1 w 66"/>
                <a:gd name="T39" fmla="*/ 1 h 26"/>
                <a:gd name="T40" fmla="*/ 2 w 66"/>
                <a:gd name="T41" fmla="*/ 1 h 26"/>
                <a:gd name="T42" fmla="*/ 2 w 66"/>
                <a:gd name="T43" fmla="*/ 1 h 26"/>
                <a:gd name="T44" fmla="*/ 2 w 66"/>
                <a:gd name="T45" fmla="*/ 1 h 26"/>
                <a:gd name="T46" fmla="*/ 2 w 66"/>
                <a:gd name="T47" fmla="*/ 1 h 26"/>
                <a:gd name="T48" fmla="*/ 2 w 66"/>
                <a:gd name="T49" fmla="*/ 1 h 26"/>
                <a:gd name="T50" fmla="*/ 2 w 66"/>
                <a:gd name="T51" fmla="*/ 1 h 26"/>
                <a:gd name="T52" fmla="*/ 2 w 66"/>
                <a:gd name="T53" fmla="*/ 1 h 26"/>
                <a:gd name="T54" fmla="*/ 2 w 66"/>
                <a:gd name="T55" fmla="*/ 1 h 26"/>
                <a:gd name="T56" fmla="*/ 2 w 66"/>
                <a:gd name="T57" fmla="*/ 1 h 26"/>
                <a:gd name="T58" fmla="*/ 2 w 66"/>
                <a:gd name="T59" fmla="*/ 1 h 26"/>
                <a:gd name="T60" fmla="*/ 2 w 66"/>
                <a:gd name="T61" fmla="*/ 1 h 26"/>
                <a:gd name="T62" fmla="*/ 2 w 66"/>
                <a:gd name="T63" fmla="*/ 1 h 26"/>
                <a:gd name="T64" fmla="*/ 3 w 66"/>
                <a:gd name="T65" fmla="*/ 1 h 26"/>
                <a:gd name="T66" fmla="*/ 3 w 66"/>
                <a:gd name="T67" fmla="*/ 1 h 26"/>
                <a:gd name="T68" fmla="*/ 3 w 66"/>
                <a:gd name="T69" fmla="*/ 1 h 26"/>
                <a:gd name="T70" fmla="*/ 3 w 66"/>
                <a:gd name="T71" fmla="*/ 1 h 26"/>
                <a:gd name="T72" fmla="*/ 3 w 66"/>
                <a:gd name="T73" fmla="*/ 1 h 26"/>
                <a:gd name="T74" fmla="*/ 3 w 66"/>
                <a:gd name="T75" fmla="*/ 1 h 26"/>
                <a:gd name="T76" fmla="*/ 3 w 66"/>
                <a:gd name="T77" fmla="*/ 1 h 26"/>
                <a:gd name="T78" fmla="*/ 3 w 66"/>
                <a:gd name="T79" fmla="*/ 1 h 26"/>
                <a:gd name="T80" fmla="*/ 3 w 66"/>
                <a:gd name="T81" fmla="*/ 1 h 26"/>
                <a:gd name="T82" fmla="*/ 3 w 66"/>
                <a:gd name="T83" fmla="*/ 1 h 26"/>
                <a:gd name="T84" fmla="*/ 3 w 66"/>
                <a:gd name="T85" fmla="*/ 1 h 26"/>
                <a:gd name="T86" fmla="*/ 3 w 66"/>
                <a:gd name="T87" fmla="*/ 1 h 26"/>
                <a:gd name="T88" fmla="*/ 3 w 66"/>
                <a:gd name="T89" fmla="*/ 1 h 26"/>
                <a:gd name="T90" fmla="*/ 3 w 66"/>
                <a:gd name="T91" fmla="*/ 1 h 26"/>
                <a:gd name="T92" fmla="*/ 3 w 66"/>
                <a:gd name="T93" fmla="*/ 1 h 26"/>
                <a:gd name="T94" fmla="*/ 3 w 66"/>
                <a:gd name="T95" fmla="*/ 1 h 26"/>
                <a:gd name="T96" fmla="*/ 3 w 66"/>
                <a:gd name="T97" fmla="*/ 1 h 26"/>
                <a:gd name="T98" fmla="*/ 3 w 66"/>
                <a:gd name="T99" fmla="*/ 0 h 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26"/>
                <a:gd name="T152" fmla="*/ 66 w 66"/>
                <a:gd name="T153" fmla="*/ 26 h 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26">
                  <a:moveTo>
                    <a:pt x="0" y="26"/>
                  </a:moveTo>
                  <a:lnTo>
                    <a:pt x="0" y="26"/>
                  </a:lnTo>
                  <a:lnTo>
                    <a:pt x="2" y="26"/>
                  </a:lnTo>
                  <a:lnTo>
                    <a:pt x="2" y="24"/>
                  </a:lnTo>
                  <a:lnTo>
                    <a:pt x="4" y="24"/>
                  </a:lnTo>
                  <a:lnTo>
                    <a:pt x="6" y="24"/>
                  </a:lnTo>
                  <a:lnTo>
                    <a:pt x="8" y="22"/>
                  </a:lnTo>
                  <a:lnTo>
                    <a:pt x="10" y="22"/>
                  </a:lnTo>
                  <a:lnTo>
                    <a:pt x="12" y="22"/>
                  </a:lnTo>
                  <a:lnTo>
                    <a:pt x="12" y="20"/>
                  </a:lnTo>
                  <a:lnTo>
                    <a:pt x="14" y="20"/>
                  </a:lnTo>
                  <a:lnTo>
                    <a:pt x="16" y="20"/>
                  </a:lnTo>
                  <a:lnTo>
                    <a:pt x="18" y="20"/>
                  </a:lnTo>
                  <a:lnTo>
                    <a:pt x="18" y="18"/>
                  </a:lnTo>
                  <a:lnTo>
                    <a:pt x="20" y="18"/>
                  </a:lnTo>
                  <a:lnTo>
                    <a:pt x="22" y="18"/>
                  </a:lnTo>
                  <a:lnTo>
                    <a:pt x="24" y="16"/>
                  </a:lnTo>
                  <a:lnTo>
                    <a:pt x="26" y="16"/>
                  </a:lnTo>
                  <a:lnTo>
                    <a:pt x="28" y="16"/>
                  </a:lnTo>
                  <a:lnTo>
                    <a:pt x="28" y="14"/>
                  </a:lnTo>
                  <a:lnTo>
                    <a:pt x="30" y="14"/>
                  </a:lnTo>
                  <a:lnTo>
                    <a:pt x="32" y="14"/>
                  </a:lnTo>
                  <a:lnTo>
                    <a:pt x="34" y="14"/>
                  </a:lnTo>
                  <a:lnTo>
                    <a:pt x="34" y="12"/>
                  </a:lnTo>
                  <a:lnTo>
                    <a:pt x="36" y="12"/>
                  </a:lnTo>
                  <a:lnTo>
                    <a:pt x="38" y="12"/>
                  </a:lnTo>
                  <a:lnTo>
                    <a:pt x="40" y="10"/>
                  </a:lnTo>
                  <a:lnTo>
                    <a:pt x="42" y="10"/>
                  </a:lnTo>
                  <a:lnTo>
                    <a:pt x="44" y="10"/>
                  </a:lnTo>
                  <a:lnTo>
                    <a:pt x="44" y="8"/>
                  </a:lnTo>
                  <a:lnTo>
                    <a:pt x="46" y="8"/>
                  </a:lnTo>
                  <a:lnTo>
                    <a:pt x="48" y="8"/>
                  </a:lnTo>
                  <a:lnTo>
                    <a:pt x="50" y="8"/>
                  </a:lnTo>
                  <a:lnTo>
                    <a:pt x="50" y="6"/>
                  </a:lnTo>
                  <a:lnTo>
                    <a:pt x="52" y="6"/>
                  </a:lnTo>
                  <a:lnTo>
                    <a:pt x="54" y="6"/>
                  </a:lnTo>
                  <a:lnTo>
                    <a:pt x="56" y="4"/>
                  </a:lnTo>
                  <a:lnTo>
                    <a:pt x="58" y="4"/>
                  </a:lnTo>
                  <a:lnTo>
                    <a:pt x="60" y="4"/>
                  </a:lnTo>
                  <a:lnTo>
                    <a:pt x="60" y="2"/>
                  </a:lnTo>
                  <a:lnTo>
                    <a:pt x="62" y="2"/>
                  </a:lnTo>
                  <a:lnTo>
                    <a:pt x="64" y="2"/>
                  </a:lnTo>
                  <a:lnTo>
                    <a:pt x="66"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66" name="Freeform 1121"/>
            <p:cNvSpPr>
              <a:spLocks/>
            </p:cNvSpPr>
            <p:nvPr/>
          </p:nvSpPr>
          <p:spPr bwMode="auto">
            <a:xfrm>
              <a:off x="4839" y="1974"/>
              <a:ext cx="42" cy="16"/>
            </a:xfrm>
            <a:custGeom>
              <a:avLst/>
              <a:gdLst>
                <a:gd name="T0" fmla="*/ 0 w 66"/>
                <a:gd name="T1" fmla="*/ 2 h 24"/>
                <a:gd name="T2" fmla="*/ 1 w 66"/>
                <a:gd name="T3" fmla="*/ 2 h 24"/>
                <a:gd name="T4" fmla="*/ 1 w 66"/>
                <a:gd name="T5" fmla="*/ 2 h 24"/>
                <a:gd name="T6" fmla="*/ 1 w 66"/>
                <a:gd name="T7" fmla="*/ 2 h 24"/>
                <a:gd name="T8" fmla="*/ 1 w 66"/>
                <a:gd name="T9" fmla="*/ 2 h 24"/>
                <a:gd name="T10" fmla="*/ 1 w 66"/>
                <a:gd name="T11" fmla="*/ 2 h 24"/>
                <a:gd name="T12" fmla="*/ 1 w 66"/>
                <a:gd name="T13" fmla="*/ 2 h 24"/>
                <a:gd name="T14" fmla="*/ 1 w 66"/>
                <a:gd name="T15" fmla="*/ 2 h 24"/>
                <a:gd name="T16" fmla="*/ 1 w 66"/>
                <a:gd name="T17" fmla="*/ 2 h 24"/>
                <a:gd name="T18" fmla="*/ 1 w 66"/>
                <a:gd name="T19" fmla="*/ 2 h 24"/>
                <a:gd name="T20" fmla="*/ 1 w 66"/>
                <a:gd name="T21" fmla="*/ 2 h 24"/>
                <a:gd name="T22" fmla="*/ 1 w 66"/>
                <a:gd name="T23" fmla="*/ 2 h 24"/>
                <a:gd name="T24" fmla="*/ 1 w 66"/>
                <a:gd name="T25" fmla="*/ 1 h 24"/>
                <a:gd name="T26" fmla="*/ 1 w 66"/>
                <a:gd name="T27" fmla="*/ 1 h 24"/>
                <a:gd name="T28" fmla="*/ 1 w 66"/>
                <a:gd name="T29" fmla="*/ 1 h 24"/>
                <a:gd name="T30" fmla="*/ 1 w 66"/>
                <a:gd name="T31" fmla="*/ 1 h 24"/>
                <a:gd name="T32" fmla="*/ 1 w 66"/>
                <a:gd name="T33" fmla="*/ 1 h 24"/>
                <a:gd name="T34" fmla="*/ 1 w 66"/>
                <a:gd name="T35" fmla="*/ 1 h 24"/>
                <a:gd name="T36" fmla="*/ 1 w 66"/>
                <a:gd name="T37" fmla="*/ 1 h 24"/>
                <a:gd name="T38" fmla="*/ 1 w 66"/>
                <a:gd name="T39" fmla="*/ 1 h 24"/>
                <a:gd name="T40" fmla="*/ 2 w 66"/>
                <a:gd name="T41" fmla="*/ 1 h 24"/>
                <a:gd name="T42" fmla="*/ 2 w 66"/>
                <a:gd name="T43" fmla="*/ 1 h 24"/>
                <a:gd name="T44" fmla="*/ 2 w 66"/>
                <a:gd name="T45" fmla="*/ 1 h 24"/>
                <a:gd name="T46" fmla="*/ 2 w 66"/>
                <a:gd name="T47" fmla="*/ 1 h 24"/>
                <a:gd name="T48" fmla="*/ 2 w 66"/>
                <a:gd name="T49" fmla="*/ 1 h 24"/>
                <a:gd name="T50" fmla="*/ 2 w 66"/>
                <a:gd name="T51" fmla="*/ 1 h 24"/>
                <a:gd name="T52" fmla="*/ 2 w 66"/>
                <a:gd name="T53" fmla="*/ 1 h 24"/>
                <a:gd name="T54" fmla="*/ 2 w 66"/>
                <a:gd name="T55" fmla="*/ 1 h 24"/>
                <a:gd name="T56" fmla="*/ 2 w 66"/>
                <a:gd name="T57" fmla="*/ 1 h 24"/>
                <a:gd name="T58" fmla="*/ 2 w 66"/>
                <a:gd name="T59" fmla="*/ 1 h 24"/>
                <a:gd name="T60" fmla="*/ 2 w 66"/>
                <a:gd name="T61" fmla="*/ 1 h 24"/>
                <a:gd name="T62" fmla="*/ 2 w 66"/>
                <a:gd name="T63" fmla="*/ 1 h 24"/>
                <a:gd name="T64" fmla="*/ 3 w 66"/>
                <a:gd name="T65" fmla="*/ 1 h 24"/>
                <a:gd name="T66" fmla="*/ 3 w 66"/>
                <a:gd name="T67" fmla="*/ 1 h 24"/>
                <a:gd name="T68" fmla="*/ 3 w 66"/>
                <a:gd name="T69" fmla="*/ 1 h 24"/>
                <a:gd name="T70" fmla="*/ 3 w 66"/>
                <a:gd name="T71" fmla="*/ 1 h 24"/>
                <a:gd name="T72" fmla="*/ 3 w 66"/>
                <a:gd name="T73" fmla="*/ 1 h 24"/>
                <a:gd name="T74" fmla="*/ 3 w 66"/>
                <a:gd name="T75" fmla="*/ 1 h 24"/>
                <a:gd name="T76" fmla="*/ 3 w 66"/>
                <a:gd name="T77" fmla="*/ 1 h 24"/>
                <a:gd name="T78" fmla="*/ 3 w 66"/>
                <a:gd name="T79" fmla="*/ 1 h 24"/>
                <a:gd name="T80" fmla="*/ 3 w 66"/>
                <a:gd name="T81" fmla="*/ 1 h 24"/>
                <a:gd name="T82" fmla="*/ 3 w 66"/>
                <a:gd name="T83" fmla="*/ 1 h 24"/>
                <a:gd name="T84" fmla="*/ 3 w 66"/>
                <a:gd name="T85" fmla="*/ 1 h 24"/>
                <a:gd name="T86" fmla="*/ 3 w 66"/>
                <a:gd name="T87" fmla="*/ 1 h 24"/>
                <a:gd name="T88" fmla="*/ 3 w 66"/>
                <a:gd name="T89" fmla="*/ 1 h 24"/>
                <a:gd name="T90" fmla="*/ 3 w 66"/>
                <a:gd name="T91" fmla="*/ 1 h 24"/>
                <a:gd name="T92" fmla="*/ 3 w 66"/>
                <a:gd name="T93" fmla="*/ 1 h 24"/>
                <a:gd name="T94" fmla="*/ 3 w 66"/>
                <a:gd name="T95" fmla="*/ 0 h 24"/>
                <a:gd name="T96" fmla="*/ 3 w 66"/>
                <a:gd name="T97" fmla="*/ 0 h 24"/>
                <a:gd name="T98" fmla="*/ 3 w 66"/>
                <a:gd name="T99" fmla="*/ 0 h 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24"/>
                <a:gd name="T152" fmla="*/ 66 w 66"/>
                <a:gd name="T153" fmla="*/ 24 h 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24">
                  <a:moveTo>
                    <a:pt x="0" y="24"/>
                  </a:moveTo>
                  <a:lnTo>
                    <a:pt x="0" y="24"/>
                  </a:lnTo>
                  <a:lnTo>
                    <a:pt x="2" y="24"/>
                  </a:lnTo>
                  <a:lnTo>
                    <a:pt x="4" y="24"/>
                  </a:lnTo>
                  <a:lnTo>
                    <a:pt x="6" y="22"/>
                  </a:lnTo>
                  <a:lnTo>
                    <a:pt x="8" y="22"/>
                  </a:lnTo>
                  <a:lnTo>
                    <a:pt x="10" y="22"/>
                  </a:lnTo>
                  <a:lnTo>
                    <a:pt x="10" y="20"/>
                  </a:lnTo>
                  <a:lnTo>
                    <a:pt x="12" y="20"/>
                  </a:lnTo>
                  <a:lnTo>
                    <a:pt x="14" y="20"/>
                  </a:lnTo>
                  <a:lnTo>
                    <a:pt x="16" y="20"/>
                  </a:lnTo>
                  <a:lnTo>
                    <a:pt x="16" y="18"/>
                  </a:lnTo>
                  <a:lnTo>
                    <a:pt x="18" y="18"/>
                  </a:lnTo>
                  <a:lnTo>
                    <a:pt x="20" y="18"/>
                  </a:lnTo>
                  <a:lnTo>
                    <a:pt x="22" y="16"/>
                  </a:lnTo>
                  <a:lnTo>
                    <a:pt x="24" y="16"/>
                  </a:lnTo>
                  <a:lnTo>
                    <a:pt x="26" y="16"/>
                  </a:lnTo>
                  <a:lnTo>
                    <a:pt x="26" y="14"/>
                  </a:lnTo>
                  <a:lnTo>
                    <a:pt x="28" y="14"/>
                  </a:lnTo>
                  <a:lnTo>
                    <a:pt x="30" y="14"/>
                  </a:lnTo>
                  <a:lnTo>
                    <a:pt x="32" y="14"/>
                  </a:lnTo>
                  <a:lnTo>
                    <a:pt x="32" y="12"/>
                  </a:lnTo>
                  <a:lnTo>
                    <a:pt x="34" y="12"/>
                  </a:lnTo>
                  <a:lnTo>
                    <a:pt x="36" y="12"/>
                  </a:lnTo>
                  <a:lnTo>
                    <a:pt x="36" y="10"/>
                  </a:lnTo>
                  <a:lnTo>
                    <a:pt x="38" y="10"/>
                  </a:lnTo>
                  <a:lnTo>
                    <a:pt x="40" y="10"/>
                  </a:lnTo>
                  <a:lnTo>
                    <a:pt x="42" y="10"/>
                  </a:lnTo>
                  <a:lnTo>
                    <a:pt x="42" y="8"/>
                  </a:lnTo>
                  <a:lnTo>
                    <a:pt x="44" y="8"/>
                  </a:lnTo>
                  <a:lnTo>
                    <a:pt x="46" y="8"/>
                  </a:lnTo>
                  <a:lnTo>
                    <a:pt x="48" y="6"/>
                  </a:lnTo>
                  <a:lnTo>
                    <a:pt x="50" y="6"/>
                  </a:lnTo>
                  <a:lnTo>
                    <a:pt x="52" y="6"/>
                  </a:lnTo>
                  <a:lnTo>
                    <a:pt x="52" y="4"/>
                  </a:lnTo>
                  <a:lnTo>
                    <a:pt x="54" y="4"/>
                  </a:lnTo>
                  <a:lnTo>
                    <a:pt x="56" y="4"/>
                  </a:lnTo>
                  <a:lnTo>
                    <a:pt x="58" y="4"/>
                  </a:lnTo>
                  <a:lnTo>
                    <a:pt x="58" y="2"/>
                  </a:lnTo>
                  <a:lnTo>
                    <a:pt x="60" y="2"/>
                  </a:lnTo>
                  <a:lnTo>
                    <a:pt x="62"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67" name="Freeform 1122"/>
            <p:cNvSpPr>
              <a:spLocks/>
            </p:cNvSpPr>
            <p:nvPr/>
          </p:nvSpPr>
          <p:spPr bwMode="auto">
            <a:xfrm>
              <a:off x="4797" y="1990"/>
              <a:ext cx="42" cy="18"/>
            </a:xfrm>
            <a:custGeom>
              <a:avLst/>
              <a:gdLst>
                <a:gd name="T0" fmla="*/ 0 w 66"/>
                <a:gd name="T1" fmla="*/ 3 h 26"/>
                <a:gd name="T2" fmla="*/ 1 w 66"/>
                <a:gd name="T3" fmla="*/ 3 h 26"/>
                <a:gd name="T4" fmla="*/ 1 w 66"/>
                <a:gd name="T5" fmla="*/ 3 h 26"/>
                <a:gd name="T6" fmla="*/ 1 w 66"/>
                <a:gd name="T7" fmla="*/ 2 h 26"/>
                <a:gd name="T8" fmla="*/ 1 w 66"/>
                <a:gd name="T9" fmla="*/ 2 h 26"/>
                <a:gd name="T10" fmla="*/ 1 w 66"/>
                <a:gd name="T11" fmla="*/ 2 h 26"/>
                <a:gd name="T12" fmla="*/ 1 w 66"/>
                <a:gd name="T13" fmla="*/ 2 h 26"/>
                <a:gd name="T14" fmla="*/ 1 w 66"/>
                <a:gd name="T15" fmla="*/ 2 h 26"/>
                <a:gd name="T16" fmla="*/ 1 w 66"/>
                <a:gd name="T17" fmla="*/ 2 h 26"/>
                <a:gd name="T18" fmla="*/ 1 w 66"/>
                <a:gd name="T19" fmla="*/ 2 h 26"/>
                <a:gd name="T20" fmla="*/ 1 w 66"/>
                <a:gd name="T21" fmla="*/ 2 h 26"/>
                <a:gd name="T22" fmla="*/ 1 w 66"/>
                <a:gd name="T23" fmla="*/ 2 h 26"/>
                <a:gd name="T24" fmla="*/ 1 w 66"/>
                <a:gd name="T25" fmla="*/ 2 h 26"/>
                <a:gd name="T26" fmla="*/ 1 w 66"/>
                <a:gd name="T27" fmla="*/ 2 h 26"/>
                <a:gd name="T28" fmla="*/ 1 w 66"/>
                <a:gd name="T29" fmla="*/ 2 h 26"/>
                <a:gd name="T30" fmla="*/ 1 w 66"/>
                <a:gd name="T31" fmla="*/ 2 h 26"/>
                <a:gd name="T32" fmla="*/ 1 w 66"/>
                <a:gd name="T33" fmla="*/ 2 h 26"/>
                <a:gd name="T34" fmla="*/ 1 w 66"/>
                <a:gd name="T35" fmla="*/ 2 h 26"/>
                <a:gd name="T36" fmla="*/ 1 w 66"/>
                <a:gd name="T37" fmla="*/ 1 h 26"/>
                <a:gd name="T38" fmla="*/ 1 w 66"/>
                <a:gd name="T39" fmla="*/ 1 h 26"/>
                <a:gd name="T40" fmla="*/ 2 w 66"/>
                <a:gd name="T41" fmla="*/ 1 h 26"/>
                <a:gd name="T42" fmla="*/ 2 w 66"/>
                <a:gd name="T43" fmla="*/ 1 h 26"/>
                <a:gd name="T44" fmla="*/ 2 w 66"/>
                <a:gd name="T45" fmla="*/ 1 h 26"/>
                <a:gd name="T46" fmla="*/ 2 w 66"/>
                <a:gd name="T47" fmla="*/ 1 h 26"/>
                <a:gd name="T48" fmla="*/ 2 w 66"/>
                <a:gd name="T49" fmla="*/ 1 h 26"/>
                <a:gd name="T50" fmla="*/ 2 w 66"/>
                <a:gd name="T51" fmla="*/ 1 h 26"/>
                <a:gd name="T52" fmla="*/ 2 w 66"/>
                <a:gd name="T53" fmla="*/ 1 h 26"/>
                <a:gd name="T54" fmla="*/ 2 w 66"/>
                <a:gd name="T55" fmla="*/ 1 h 26"/>
                <a:gd name="T56" fmla="*/ 2 w 66"/>
                <a:gd name="T57" fmla="*/ 1 h 26"/>
                <a:gd name="T58" fmla="*/ 2 w 66"/>
                <a:gd name="T59" fmla="*/ 1 h 26"/>
                <a:gd name="T60" fmla="*/ 2 w 66"/>
                <a:gd name="T61" fmla="*/ 1 h 26"/>
                <a:gd name="T62" fmla="*/ 2 w 66"/>
                <a:gd name="T63" fmla="*/ 1 h 26"/>
                <a:gd name="T64" fmla="*/ 3 w 66"/>
                <a:gd name="T65" fmla="*/ 1 h 26"/>
                <a:gd name="T66" fmla="*/ 3 w 66"/>
                <a:gd name="T67" fmla="*/ 1 h 26"/>
                <a:gd name="T68" fmla="*/ 3 w 66"/>
                <a:gd name="T69" fmla="*/ 1 h 26"/>
                <a:gd name="T70" fmla="*/ 3 w 66"/>
                <a:gd name="T71" fmla="*/ 1 h 26"/>
                <a:gd name="T72" fmla="*/ 3 w 66"/>
                <a:gd name="T73" fmla="*/ 1 h 26"/>
                <a:gd name="T74" fmla="*/ 3 w 66"/>
                <a:gd name="T75" fmla="*/ 1 h 26"/>
                <a:gd name="T76" fmla="*/ 3 w 66"/>
                <a:gd name="T77" fmla="*/ 1 h 26"/>
                <a:gd name="T78" fmla="*/ 3 w 66"/>
                <a:gd name="T79" fmla="*/ 1 h 26"/>
                <a:gd name="T80" fmla="*/ 3 w 66"/>
                <a:gd name="T81" fmla="*/ 1 h 26"/>
                <a:gd name="T82" fmla="*/ 3 w 66"/>
                <a:gd name="T83" fmla="*/ 1 h 26"/>
                <a:gd name="T84" fmla="*/ 3 w 66"/>
                <a:gd name="T85" fmla="*/ 1 h 26"/>
                <a:gd name="T86" fmla="*/ 3 w 66"/>
                <a:gd name="T87" fmla="*/ 1 h 26"/>
                <a:gd name="T88" fmla="*/ 3 w 66"/>
                <a:gd name="T89" fmla="*/ 1 h 26"/>
                <a:gd name="T90" fmla="*/ 3 w 66"/>
                <a:gd name="T91" fmla="*/ 1 h 26"/>
                <a:gd name="T92" fmla="*/ 3 w 66"/>
                <a:gd name="T93" fmla="*/ 1 h 26"/>
                <a:gd name="T94" fmla="*/ 3 w 66"/>
                <a:gd name="T95" fmla="*/ 1 h 26"/>
                <a:gd name="T96" fmla="*/ 3 w 66"/>
                <a:gd name="T97" fmla="*/ 1 h 26"/>
                <a:gd name="T98" fmla="*/ 3 w 66"/>
                <a:gd name="T99" fmla="*/ 0 h 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26"/>
                <a:gd name="T152" fmla="*/ 66 w 66"/>
                <a:gd name="T153" fmla="*/ 26 h 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26">
                  <a:moveTo>
                    <a:pt x="0" y="26"/>
                  </a:moveTo>
                  <a:lnTo>
                    <a:pt x="0" y="26"/>
                  </a:lnTo>
                  <a:lnTo>
                    <a:pt x="2" y="26"/>
                  </a:lnTo>
                  <a:lnTo>
                    <a:pt x="4" y="26"/>
                  </a:lnTo>
                  <a:lnTo>
                    <a:pt x="4" y="24"/>
                  </a:lnTo>
                  <a:lnTo>
                    <a:pt x="6" y="24"/>
                  </a:lnTo>
                  <a:lnTo>
                    <a:pt x="8" y="24"/>
                  </a:lnTo>
                  <a:lnTo>
                    <a:pt x="10" y="22"/>
                  </a:lnTo>
                  <a:lnTo>
                    <a:pt x="12" y="22"/>
                  </a:lnTo>
                  <a:lnTo>
                    <a:pt x="14" y="22"/>
                  </a:lnTo>
                  <a:lnTo>
                    <a:pt x="14" y="20"/>
                  </a:lnTo>
                  <a:lnTo>
                    <a:pt x="16" y="20"/>
                  </a:lnTo>
                  <a:lnTo>
                    <a:pt x="18" y="20"/>
                  </a:lnTo>
                  <a:lnTo>
                    <a:pt x="20" y="20"/>
                  </a:lnTo>
                  <a:lnTo>
                    <a:pt x="20" y="18"/>
                  </a:lnTo>
                  <a:lnTo>
                    <a:pt x="22" y="18"/>
                  </a:lnTo>
                  <a:lnTo>
                    <a:pt x="24" y="18"/>
                  </a:lnTo>
                  <a:lnTo>
                    <a:pt x="24" y="16"/>
                  </a:lnTo>
                  <a:lnTo>
                    <a:pt x="26" y="16"/>
                  </a:lnTo>
                  <a:lnTo>
                    <a:pt x="28" y="16"/>
                  </a:lnTo>
                  <a:lnTo>
                    <a:pt x="30" y="16"/>
                  </a:lnTo>
                  <a:lnTo>
                    <a:pt x="30" y="14"/>
                  </a:lnTo>
                  <a:lnTo>
                    <a:pt x="32" y="14"/>
                  </a:lnTo>
                  <a:lnTo>
                    <a:pt x="34" y="14"/>
                  </a:lnTo>
                  <a:lnTo>
                    <a:pt x="36" y="12"/>
                  </a:lnTo>
                  <a:lnTo>
                    <a:pt x="38" y="12"/>
                  </a:lnTo>
                  <a:lnTo>
                    <a:pt x="40" y="12"/>
                  </a:lnTo>
                  <a:lnTo>
                    <a:pt x="40" y="10"/>
                  </a:lnTo>
                  <a:lnTo>
                    <a:pt x="42" y="10"/>
                  </a:lnTo>
                  <a:lnTo>
                    <a:pt x="44" y="10"/>
                  </a:lnTo>
                  <a:lnTo>
                    <a:pt x="46" y="8"/>
                  </a:lnTo>
                  <a:lnTo>
                    <a:pt x="48" y="8"/>
                  </a:lnTo>
                  <a:lnTo>
                    <a:pt x="50" y="8"/>
                  </a:lnTo>
                  <a:lnTo>
                    <a:pt x="50" y="6"/>
                  </a:lnTo>
                  <a:lnTo>
                    <a:pt x="52" y="6"/>
                  </a:lnTo>
                  <a:lnTo>
                    <a:pt x="54" y="6"/>
                  </a:lnTo>
                  <a:lnTo>
                    <a:pt x="56" y="6"/>
                  </a:lnTo>
                  <a:lnTo>
                    <a:pt x="56" y="4"/>
                  </a:lnTo>
                  <a:lnTo>
                    <a:pt x="58" y="4"/>
                  </a:lnTo>
                  <a:lnTo>
                    <a:pt x="60" y="4"/>
                  </a:lnTo>
                  <a:lnTo>
                    <a:pt x="62" y="2"/>
                  </a:lnTo>
                  <a:lnTo>
                    <a:pt x="64" y="2"/>
                  </a:lnTo>
                  <a:lnTo>
                    <a:pt x="66"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68" name="Freeform 1123"/>
            <p:cNvSpPr>
              <a:spLocks/>
            </p:cNvSpPr>
            <p:nvPr/>
          </p:nvSpPr>
          <p:spPr bwMode="auto">
            <a:xfrm>
              <a:off x="4754" y="2008"/>
              <a:ext cx="43" cy="19"/>
            </a:xfrm>
            <a:custGeom>
              <a:avLst/>
              <a:gdLst>
                <a:gd name="T0" fmla="*/ 0 w 66"/>
                <a:gd name="T1" fmla="*/ 4 h 26"/>
                <a:gd name="T2" fmla="*/ 1 w 66"/>
                <a:gd name="T3" fmla="*/ 4 h 26"/>
                <a:gd name="T4" fmla="*/ 1 w 66"/>
                <a:gd name="T5" fmla="*/ 4 h 26"/>
                <a:gd name="T6" fmla="*/ 1 w 66"/>
                <a:gd name="T7" fmla="*/ 4 h 26"/>
                <a:gd name="T8" fmla="*/ 1 w 66"/>
                <a:gd name="T9" fmla="*/ 4 h 26"/>
                <a:gd name="T10" fmla="*/ 1 w 66"/>
                <a:gd name="T11" fmla="*/ 4 h 26"/>
                <a:gd name="T12" fmla="*/ 1 w 66"/>
                <a:gd name="T13" fmla="*/ 3 h 26"/>
                <a:gd name="T14" fmla="*/ 1 w 66"/>
                <a:gd name="T15" fmla="*/ 3 h 26"/>
                <a:gd name="T16" fmla="*/ 1 w 66"/>
                <a:gd name="T17" fmla="*/ 3 h 26"/>
                <a:gd name="T18" fmla="*/ 1 w 66"/>
                <a:gd name="T19" fmla="*/ 3 h 26"/>
                <a:gd name="T20" fmla="*/ 1 w 66"/>
                <a:gd name="T21" fmla="*/ 3 h 26"/>
                <a:gd name="T22" fmla="*/ 1 w 66"/>
                <a:gd name="T23" fmla="*/ 3 h 26"/>
                <a:gd name="T24" fmla="*/ 1 w 66"/>
                <a:gd name="T25" fmla="*/ 3 h 26"/>
                <a:gd name="T26" fmla="*/ 1 w 66"/>
                <a:gd name="T27" fmla="*/ 3 h 26"/>
                <a:gd name="T28" fmla="*/ 1 w 66"/>
                <a:gd name="T29" fmla="*/ 3 h 26"/>
                <a:gd name="T30" fmla="*/ 1 w 66"/>
                <a:gd name="T31" fmla="*/ 3 h 26"/>
                <a:gd name="T32" fmla="*/ 1 w 66"/>
                <a:gd name="T33" fmla="*/ 3 h 26"/>
                <a:gd name="T34" fmla="*/ 1 w 66"/>
                <a:gd name="T35" fmla="*/ 3 h 26"/>
                <a:gd name="T36" fmla="*/ 1 w 66"/>
                <a:gd name="T37" fmla="*/ 2 h 26"/>
                <a:gd name="T38" fmla="*/ 1 w 66"/>
                <a:gd name="T39" fmla="*/ 2 h 26"/>
                <a:gd name="T40" fmla="*/ 2 w 66"/>
                <a:gd name="T41" fmla="*/ 2 h 26"/>
                <a:gd name="T42" fmla="*/ 2 w 66"/>
                <a:gd name="T43" fmla="*/ 2 h 26"/>
                <a:gd name="T44" fmla="*/ 2 w 66"/>
                <a:gd name="T45" fmla="*/ 2 h 26"/>
                <a:gd name="T46" fmla="*/ 2 w 66"/>
                <a:gd name="T47" fmla="*/ 2 h 26"/>
                <a:gd name="T48" fmla="*/ 2 w 66"/>
                <a:gd name="T49" fmla="*/ 2 h 26"/>
                <a:gd name="T50" fmla="*/ 2 w 66"/>
                <a:gd name="T51" fmla="*/ 1 h 26"/>
                <a:gd name="T52" fmla="*/ 2 w 66"/>
                <a:gd name="T53" fmla="*/ 1 h 26"/>
                <a:gd name="T54" fmla="*/ 2 w 66"/>
                <a:gd name="T55" fmla="*/ 1 h 26"/>
                <a:gd name="T56" fmla="*/ 2 w 66"/>
                <a:gd name="T57" fmla="*/ 1 h 26"/>
                <a:gd name="T58" fmla="*/ 3 w 66"/>
                <a:gd name="T59" fmla="*/ 1 h 26"/>
                <a:gd name="T60" fmla="*/ 3 w 66"/>
                <a:gd name="T61" fmla="*/ 1 h 26"/>
                <a:gd name="T62" fmla="*/ 3 w 66"/>
                <a:gd name="T63" fmla="*/ 1 h 26"/>
                <a:gd name="T64" fmla="*/ 3 w 66"/>
                <a:gd name="T65" fmla="*/ 1 h 26"/>
                <a:gd name="T66" fmla="*/ 3 w 66"/>
                <a:gd name="T67" fmla="*/ 1 h 26"/>
                <a:gd name="T68" fmla="*/ 3 w 66"/>
                <a:gd name="T69" fmla="*/ 1 h 26"/>
                <a:gd name="T70" fmla="*/ 3 w 66"/>
                <a:gd name="T71" fmla="*/ 1 h 26"/>
                <a:gd name="T72" fmla="*/ 3 w 66"/>
                <a:gd name="T73" fmla="*/ 1 h 26"/>
                <a:gd name="T74" fmla="*/ 3 w 66"/>
                <a:gd name="T75" fmla="*/ 1 h 26"/>
                <a:gd name="T76" fmla="*/ 3 w 66"/>
                <a:gd name="T77" fmla="*/ 1 h 26"/>
                <a:gd name="T78" fmla="*/ 3 w 66"/>
                <a:gd name="T79" fmla="*/ 1 h 26"/>
                <a:gd name="T80" fmla="*/ 3 w 66"/>
                <a:gd name="T81" fmla="*/ 1 h 26"/>
                <a:gd name="T82" fmla="*/ 3 w 66"/>
                <a:gd name="T83" fmla="*/ 1 h 26"/>
                <a:gd name="T84" fmla="*/ 3 w 66"/>
                <a:gd name="T85" fmla="*/ 1 h 26"/>
                <a:gd name="T86" fmla="*/ 3 w 66"/>
                <a:gd name="T87" fmla="*/ 1 h 26"/>
                <a:gd name="T88" fmla="*/ 3 w 66"/>
                <a:gd name="T89" fmla="*/ 1 h 26"/>
                <a:gd name="T90" fmla="*/ 3 w 66"/>
                <a:gd name="T91" fmla="*/ 1 h 26"/>
                <a:gd name="T92" fmla="*/ 4 w 66"/>
                <a:gd name="T93" fmla="*/ 1 h 26"/>
                <a:gd name="T94" fmla="*/ 4 w 66"/>
                <a:gd name="T95" fmla="*/ 1 h 26"/>
                <a:gd name="T96" fmla="*/ 4 w 66"/>
                <a:gd name="T97" fmla="*/ 0 h 26"/>
                <a:gd name="T98" fmla="*/ 4 w 66"/>
                <a:gd name="T99" fmla="*/ 0 h 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26"/>
                <a:gd name="T152" fmla="*/ 66 w 66"/>
                <a:gd name="T153" fmla="*/ 26 h 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26">
                  <a:moveTo>
                    <a:pt x="0" y="26"/>
                  </a:moveTo>
                  <a:lnTo>
                    <a:pt x="0" y="26"/>
                  </a:lnTo>
                  <a:lnTo>
                    <a:pt x="2" y="26"/>
                  </a:lnTo>
                  <a:lnTo>
                    <a:pt x="4" y="24"/>
                  </a:lnTo>
                  <a:lnTo>
                    <a:pt x="6" y="24"/>
                  </a:lnTo>
                  <a:lnTo>
                    <a:pt x="8" y="24"/>
                  </a:lnTo>
                  <a:lnTo>
                    <a:pt x="8" y="22"/>
                  </a:lnTo>
                  <a:lnTo>
                    <a:pt x="10" y="22"/>
                  </a:lnTo>
                  <a:lnTo>
                    <a:pt x="12" y="22"/>
                  </a:lnTo>
                  <a:lnTo>
                    <a:pt x="14" y="22"/>
                  </a:lnTo>
                  <a:lnTo>
                    <a:pt x="14" y="20"/>
                  </a:lnTo>
                  <a:lnTo>
                    <a:pt x="16" y="20"/>
                  </a:lnTo>
                  <a:lnTo>
                    <a:pt x="18" y="20"/>
                  </a:lnTo>
                  <a:lnTo>
                    <a:pt x="18" y="18"/>
                  </a:lnTo>
                  <a:lnTo>
                    <a:pt x="20" y="18"/>
                  </a:lnTo>
                  <a:lnTo>
                    <a:pt x="22" y="18"/>
                  </a:lnTo>
                  <a:lnTo>
                    <a:pt x="24" y="18"/>
                  </a:lnTo>
                  <a:lnTo>
                    <a:pt x="24" y="16"/>
                  </a:lnTo>
                  <a:lnTo>
                    <a:pt x="26" y="16"/>
                  </a:lnTo>
                  <a:lnTo>
                    <a:pt x="28" y="16"/>
                  </a:lnTo>
                  <a:lnTo>
                    <a:pt x="30" y="14"/>
                  </a:lnTo>
                  <a:lnTo>
                    <a:pt x="32" y="14"/>
                  </a:lnTo>
                  <a:lnTo>
                    <a:pt x="34" y="14"/>
                  </a:lnTo>
                  <a:lnTo>
                    <a:pt x="34" y="12"/>
                  </a:lnTo>
                  <a:lnTo>
                    <a:pt x="36" y="12"/>
                  </a:lnTo>
                  <a:lnTo>
                    <a:pt x="38" y="12"/>
                  </a:lnTo>
                  <a:lnTo>
                    <a:pt x="40" y="10"/>
                  </a:lnTo>
                  <a:lnTo>
                    <a:pt x="42" y="10"/>
                  </a:lnTo>
                  <a:lnTo>
                    <a:pt x="44" y="10"/>
                  </a:lnTo>
                  <a:lnTo>
                    <a:pt x="44" y="8"/>
                  </a:lnTo>
                  <a:lnTo>
                    <a:pt x="46" y="8"/>
                  </a:lnTo>
                  <a:lnTo>
                    <a:pt x="48" y="8"/>
                  </a:lnTo>
                  <a:lnTo>
                    <a:pt x="50" y="6"/>
                  </a:lnTo>
                  <a:lnTo>
                    <a:pt x="52" y="6"/>
                  </a:lnTo>
                  <a:lnTo>
                    <a:pt x="54" y="6"/>
                  </a:lnTo>
                  <a:lnTo>
                    <a:pt x="54" y="4"/>
                  </a:lnTo>
                  <a:lnTo>
                    <a:pt x="56" y="4"/>
                  </a:lnTo>
                  <a:lnTo>
                    <a:pt x="58" y="4"/>
                  </a:lnTo>
                  <a:lnTo>
                    <a:pt x="60" y="4"/>
                  </a:lnTo>
                  <a:lnTo>
                    <a:pt x="60" y="2"/>
                  </a:lnTo>
                  <a:lnTo>
                    <a:pt x="62" y="2"/>
                  </a:lnTo>
                  <a:lnTo>
                    <a:pt x="64"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69" name="Freeform 1124"/>
            <p:cNvSpPr>
              <a:spLocks/>
            </p:cNvSpPr>
            <p:nvPr/>
          </p:nvSpPr>
          <p:spPr bwMode="auto">
            <a:xfrm>
              <a:off x="4712" y="2027"/>
              <a:ext cx="42" cy="17"/>
            </a:xfrm>
            <a:custGeom>
              <a:avLst/>
              <a:gdLst>
                <a:gd name="T0" fmla="*/ 0 w 66"/>
                <a:gd name="T1" fmla="*/ 2 h 26"/>
                <a:gd name="T2" fmla="*/ 1 w 66"/>
                <a:gd name="T3" fmla="*/ 2 h 26"/>
                <a:gd name="T4" fmla="*/ 1 w 66"/>
                <a:gd name="T5" fmla="*/ 2 h 26"/>
                <a:gd name="T6" fmla="*/ 1 w 66"/>
                <a:gd name="T7" fmla="*/ 2 h 26"/>
                <a:gd name="T8" fmla="*/ 1 w 66"/>
                <a:gd name="T9" fmla="*/ 2 h 26"/>
                <a:gd name="T10" fmla="*/ 1 w 66"/>
                <a:gd name="T11" fmla="*/ 2 h 26"/>
                <a:gd name="T12" fmla="*/ 1 w 66"/>
                <a:gd name="T13" fmla="*/ 2 h 26"/>
                <a:gd name="T14" fmla="*/ 1 w 66"/>
                <a:gd name="T15" fmla="*/ 2 h 26"/>
                <a:gd name="T16" fmla="*/ 1 w 66"/>
                <a:gd name="T17" fmla="*/ 2 h 26"/>
                <a:gd name="T18" fmla="*/ 1 w 66"/>
                <a:gd name="T19" fmla="*/ 2 h 26"/>
                <a:gd name="T20" fmla="*/ 1 w 66"/>
                <a:gd name="T21" fmla="*/ 1 h 26"/>
                <a:gd name="T22" fmla="*/ 1 w 66"/>
                <a:gd name="T23" fmla="*/ 1 h 26"/>
                <a:gd name="T24" fmla="*/ 1 w 66"/>
                <a:gd name="T25" fmla="*/ 1 h 26"/>
                <a:gd name="T26" fmla="*/ 1 w 66"/>
                <a:gd name="T27" fmla="*/ 1 h 26"/>
                <a:gd name="T28" fmla="*/ 1 w 66"/>
                <a:gd name="T29" fmla="*/ 1 h 26"/>
                <a:gd name="T30" fmla="*/ 1 w 66"/>
                <a:gd name="T31" fmla="*/ 1 h 26"/>
                <a:gd name="T32" fmla="*/ 1 w 66"/>
                <a:gd name="T33" fmla="*/ 1 h 26"/>
                <a:gd name="T34" fmla="*/ 1 w 66"/>
                <a:gd name="T35" fmla="*/ 1 h 26"/>
                <a:gd name="T36" fmla="*/ 1 w 66"/>
                <a:gd name="T37" fmla="*/ 1 h 26"/>
                <a:gd name="T38" fmla="*/ 1 w 66"/>
                <a:gd name="T39" fmla="*/ 1 h 26"/>
                <a:gd name="T40" fmla="*/ 2 w 66"/>
                <a:gd name="T41" fmla="*/ 1 h 26"/>
                <a:gd name="T42" fmla="*/ 2 w 66"/>
                <a:gd name="T43" fmla="*/ 1 h 26"/>
                <a:gd name="T44" fmla="*/ 2 w 66"/>
                <a:gd name="T45" fmla="*/ 1 h 26"/>
                <a:gd name="T46" fmla="*/ 2 w 66"/>
                <a:gd name="T47" fmla="*/ 1 h 26"/>
                <a:gd name="T48" fmla="*/ 2 w 66"/>
                <a:gd name="T49" fmla="*/ 1 h 26"/>
                <a:gd name="T50" fmla="*/ 2 w 66"/>
                <a:gd name="T51" fmla="*/ 1 h 26"/>
                <a:gd name="T52" fmla="*/ 2 w 66"/>
                <a:gd name="T53" fmla="*/ 1 h 26"/>
                <a:gd name="T54" fmla="*/ 2 w 66"/>
                <a:gd name="T55" fmla="*/ 1 h 26"/>
                <a:gd name="T56" fmla="*/ 2 w 66"/>
                <a:gd name="T57" fmla="*/ 1 h 26"/>
                <a:gd name="T58" fmla="*/ 2 w 66"/>
                <a:gd name="T59" fmla="*/ 1 h 26"/>
                <a:gd name="T60" fmla="*/ 2 w 66"/>
                <a:gd name="T61" fmla="*/ 1 h 26"/>
                <a:gd name="T62" fmla="*/ 2 w 66"/>
                <a:gd name="T63" fmla="*/ 1 h 26"/>
                <a:gd name="T64" fmla="*/ 3 w 66"/>
                <a:gd name="T65" fmla="*/ 1 h 26"/>
                <a:gd name="T66" fmla="*/ 3 w 66"/>
                <a:gd name="T67" fmla="*/ 1 h 26"/>
                <a:gd name="T68" fmla="*/ 3 w 66"/>
                <a:gd name="T69" fmla="*/ 1 h 26"/>
                <a:gd name="T70" fmla="*/ 3 w 66"/>
                <a:gd name="T71" fmla="*/ 1 h 26"/>
                <a:gd name="T72" fmla="*/ 3 w 66"/>
                <a:gd name="T73" fmla="*/ 1 h 26"/>
                <a:gd name="T74" fmla="*/ 3 w 66"/>
                <a:gd name="T75" fmla="*/ 1 h 26"/>
                <a:gd name="T76" fmla="*/ 3 w 66"/>
                <a:gd name="T77" fmla="*/ 1 h 26"/>
                <a:gd name="T78" fmla="*/ 3 w 66"/>
                <a:gd name="T79" fmla="*/ 1 h 26"/>
                <a:gd name="T80" fmla="*/ 3 w 66"/>
                <a:gd name="T81" fmla="*/ 1 h 26"/>
                <a:gd name="T82" fmla="*/ 3 w 66"/>
                <a:gd name="T83" fmla="*/ 1 h 26"/>
                <a:gd name="T84" fmla="*/ 3 w 66"/>
                <a:gd name="T85" fmla="*/ 1 h 26"/>
                <a:gd name="T86" fmla="*/ 3 w 66"/>
                <a:gd name="T87" fmla="*/ 1 h 26"/>
                <a:gd name="T88" fmla="*/ 3 w 66"/>
                <a:gd name="T89" fmla="*/ 1 h 26"/>
                <a:gd name="T90" fmla="*/ 3 w 66"/>
                <a:gd name="T91" fmla="*/ 1 h 26"/>
                <a:gd name="T92" fmla="*/ 3 w 66"/>
                <a:gd name="T93" fmla="*/ 1 h 26"/>
                <a:gd name="T94" fmla="*/ 3 w 66"/>
                <a:gd name="T95" fmla="*/ 1 h 26"/>
                <a:gd name="T96" fmla="*/ 3 w 66"/>
                <a:gd name="T97" fmla="*/ 0 h 26"/>
                <a:gd name="T98" fmla="*/ 3 w 66"/>
                <a:gd name="T99" fmla="*/ 0 h 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26"/>
                <a:gd name="T152" fmla="*/ 66 w 66"/>
                <a:gd name="T153" fmla="*/ 26 h 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26">
                  <a:moveTo>
                    <a:pt x="0" y="26"/>
                  </a:moveTo>
                  <a:lnTo>
                    <a:pt x="0" y="26"/>
                  </a:lnTo>
                  <a:lnTo>
                    <a:pt x="2" y="26"/>
                  </a:lnTo>
                  <a:lnTo>
                    <a:pt x="4" y="24"/>
                  </a:lnTo>
                  <a:lnTo>
                    <a:pt x="6" y="24"/>
                  </a:lnTo>
                  <a:lnTo>
                    <a:pt x="8" y="24"/>
                  </a:lnTo>
                  <a:lnTo>
                    <a:pt x="8" y="22"/>
                  </a:lnTo>
                  <a:lnTo>
                    <a:pt x="10" y="22"/>
                  </a:lnTo>
                  <a:lnTo>
                    <a:pt x="12" y="22"/>
                  </a:lnTo>
                  <a:lnTo>
                    <a:pt x="14" y="20"/>
                  </a:lnTo>
                  <a:lnTo>
                    <a:pt x="16" y="20"/>
                  </a:lnTo>
                  <a:lnTo>
                    <a:pt x="18" y="20"/>
                  </a:lnTo>
                  <a:lnTo>
                    <a:pt x="18" y="18"/>
                  </a:lnTo>
                  <a:lnTo>
                    <a:pt x="20" y="18"/>
                  </a:lnTo>
                  <a:lnTo>
                    <a:pt x="22" y="18"/>
                  </a:lnTo>
                  <a:lnTo>
                    <a:pt x="24" y="18"/>
                  </a:lnTo>
                  <a:lnTo>
                    <a:pt x="24" y="16"/>
                  </a:lnTo>
                  <a:lnTo>
                    <a:pt x="26" y="16"/>
                  </a:lnTo>
                  <a:lnTo>
                    <a:pt x="28" y="16"/>
                  </a:lnTo>
                  <a:lnTo>
                    <a:pt x="28" y="14"/>
                  </a:lnTo>
                  <a:lnTo>
                    <a:pt x="30" y="14"/>
                  </a:lnTo>
                  <a:lnTo>
                    <a:pt x="32" y="14"/>
                  </a:lnTo>
                  <a:lnTo>
                    <a:pt x="34" y="14"/>
                  </a:lnTo>
                  <a:lnTo>
                    <a:pt x="34" y="12"/>
                  </a:lnTo>
                  <a:lnTo>
                    <a:pt x="36" y="12"/>
                  </a:lnTo>
                  <a:lnTo>
                    <a:pt x="38" y="12"/>
                  </a:lnTo>
                  <a:lnTo>
                    <a:pt x="40" y="10"/>
                  </a:lnTo>
                  <a:lnTo>
                    <a:pt x="42" y="10"/>
                  </a:lnTo>
                  <a:lnTo>
                    <a:pt x="44" y="10"/>
                  </a:lnTo>
                  <a:lnTo>
                    <a:pt x="44" y="8"/>
                  </a:lnTo>
                  <a:lnTo>
                    <a:pt x="46" y="8"/>
                  </a:lnTo>
                  <a:lnTo>
                    <a:pt x="48" y="8"/>
                  </a:lnTo>
                  <a:lnTo>
                    <a:pt x="50" y="6"/>
                  </a:lnTo>
                  <a:lnTo>
                    <a:pt x="52" y="6"/>
                  </a:lnTo>
                  <a:lnTo>
                    <a:pt x="54" y="6"/>
                  </a:lnTo>
                  <a:lnTo>
                    <a:pt x="54" y="4"/>
                  </a:lnTo>
                  <a:lnTo>
                    <a:pt x="56" y="4"/>
                  </a:lnTo>
                  <a:lnTo>
                    <a:pt x="58" y="4"/>
                  </a:lnTo>
                  <a:lnTo>
                    <a:pt x="60" y="2"/>
                  </a:lnTo>
                  <a:lnTo>
                    <a:pt x="62" y="2"/>
                  </a:lnTo>
                  <a:lnTo>
                    <a:pt x="64"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70" name="Freeform 1125"/>
            <p:cNvSpPr>
              <a:spLocks/>
            </p:cNvSpPr>
            <p:nvPr/>
          </p:nvSpPr>
          <p:spPr bwMode="auto">
            <a:xfrm>
              <a:off x="4670" y="2044"/>
              <a:ext cx="42" cy="18"/>
            </a:xfrm>
            <a:custGeom>
              <a:avLst/>
              <a:gdLst>
                <a:gd name="T0" fmla="*/ 0 w 66"/>
                <a:gd name="T1" fmla="*/ 3 h 26"/>
                <a:gd name="T2" fmla="*/ 1 w 66"/>
                <a:gd name="T3" fmla="*/ 3 h 26"/>
                <a:gd name="T4" fmla="*/ 1 w 66"/>
                <a:gd name="T5" fmla="*/ 3 h 26"/>
                <a:gd name="T6" fmla="*/ 1 w 66"/>
                <a:gd name="T7" fmla="*/ 2 h 26"/>
                <a:gd name="T8" fmla="*/ 1 w 66"/>
                <a:gd name="T9" fmla="*/ 2 h 26"/>
                <a:gd name="T10" fmla="*/ 1 w 66"/>
                <a:gd name="T11" fmla="*/ 2 h 26"/>
                <a:gd name="T12" fmla="*/ 1 w 66"/>
                <a:gd name="T13" fmla="*/ 2 h 26"/>
                <a:gd name="T14" fmla="*/ 1 w 66"/>
                <a:gd name="T15" fmla="*/ 2 h 26"/>
                <a:gd name="T16" fmla="*/ 1 w 66"/>
                <a:gd name="T17" fmla="*/ 2 h 26"/>
                <a:gd name="T18" fmla="*/ 1 w 66"/>
                <a:gd name="T19" fmla="*/ 2 h 26"/>
                <a:gd name="T20" fmla="*/ 1 w 66"/>
                <a:gd name="T21" fmla="*/ 2 h 26"/>
                <a:gd name="T22" fmla="*/ 1 w 66"/>
                <a:gd name="T23" fmla="*/ 2 h 26"/>
                <a:gd name="T24" fmla="*/ 1 w 66"/>
                <a:gd name="T25" fmla="*/ 2 h 26"/>
                <a:gd name="T26" fmla="*/ 1 w 66"/>
                <a:gd name="T27" fmla="*/ 2 h 26"/>
                <a:gd name="T28" fmla="*/ 1 w 66"/>
                <a:gd name="T29" fmla="*/ 2 h 26"/>
                <a:gd name="T30" fmla="*/ 1 w 66"/>
                <a:gd name="T31" fmla="*/ 2 h 26"/>
                <a:gd name="T32" fmla="*/ 1 w 66"/>
                <a:gd name="T33" fmla="*/ 2 h 26"/>
                <a:gd name="T34" fmla="*/ 1 w 66"/>
                <a:gd name="T35" fmla="*/ 2 h 26"/>
                <a:gd name="T36" fmla="*/ 1 w 66"/>
                <a:gd name="T37" fmla="*/ 1 h 26"/>
                <a:gd name="T38" fmla="*/ 1 w 66"/>
                <a:gd name="T39" fmla="*/ 1 h 26"/>
                <a:gd name="T40" fmla="*/ 2 w 66"/>
                <a:gd name="T41" fmla="*/ 1 h 26"/>
                <a:gd name="T42" fmla="*/ 2 w 66"/>
                <a:gd name="T43" fmla="*/ 1 h 26"/>
                <a:gd name="T44" fmla="*/ 2 w 66"/>
                <a:gd name="T45" fmla="*/ 1 h 26"/>
                <a:gd name="T46" fmla="*/ 2 w 66"/>
                <a:gd name="T47" fmla="*/ 1 h 26"/>
                <a:gd name="T48" fmla="*/ 2 w 66"/>
                <a:gd name="T49" fmla="*/ 1 h 26"/>
                <a:gd name="T50" fmla="*/ 2 w 66"/>
                <a:gd name="T51" fmla="*/ 1 h 26"/>
                <a:gd name="T52" fmla="*/ 2 w 66"/>
                <a:gd name="T53" fmla="*/ 1 h 26"/>
                <a:gd name="T54" fmla="*/ 2 w 66"/>
                <a:gd name="T55" fmla="*/ 1 h 26"/>
                <a:gd name="T56" fmla="*/ 2 w 66"/>
                <a:gd name="T57" fmla="*/ 1 h 26"/>
                <a:gd name="T58" fmla="*/ 2 w 66"/>
                <a:gd name="T59" fmla="*/ 1 h 26"/>
                <a:gd name="T60" fmla="*/ 2 w 66"/>
                <a:gd name="T61" fmla="*/ 1 h 26"/>
                <a:gd name="T62" fmla="*/ 2 w 66"/>
                <a:gd name="T63" fmla="*/ 1 h 26"/>
                <a:gd name="T64" fmla="*/ 3 w 66"/>
                <a:gd name="T65" fmla="*/ 1 h 26"/>
                <a:gd name="T66" fmla="*/ 3 w 66"/>
                <a:gd name="T67" fmla="*/ 1 h 26"/>
                <a:gd name="T68" fmla="*/ 3 w 66"/>
                <a:gd name="T69" fmla="*/ 1 h 26"/>
                <a:gd name="T70" fmla="*/ 3 w 66"/>
                <a:gd name="T71" fmla="*/ 1 h 26"/>
                <a:gd name="T72" fmla="*/ 3 w 66"/>
                <a:gd name="T73" fmla="*/ 1 h 26"/>
                <a:gd name="T74" fmla="*/ 3 w 66"/>
                <a:gd name="T75" fmla="*/ 1 h 26"/>
                <a:gd name="T76" fmla="*/ 3 w 66"/>
                <a:gd name="T77" fmla="*/ 1 h 26"/>
                <a:gd name="T78" fmla="*/ 3 w 66"/>
                <a:gd name="T79" fmla="*/ 1 h 26"/>
                <a:gd name="T80" fmla="*/ 3 w 66"/>
                <a:gd name="T81" fmla="*/ 1 h 26"/>
                <a:gd name="T82" fmla="*/ 3 w 66"/>
                <a:gd name="T83" fmla="*/ 1 h 26"/>
                <a:gd name="T84" fmla="*/ 3 w 66"/>
                <a:gd name="T85" fmla="*/ 1 h 26"/>
                <a:gd name="T86" fmla="*/ 3 w 66"/>
                <a:gd name="T87" fmla="*/ 1 h 26"/>
                <a:gd name="T88" fmla="*/ 3 w 66"/>
                <a:gd name="T89" fmla="*/ 1 h 26"/>
                <a:gd name="T90" fmla="*/ 3 w 66"/>
                <a:gd name="T91" fmla="*/ 1 h 26"/>
                <a:gd name="T92" fmla="*/ 3 w 66"/>
                <a:gd name="T93" fmla="*/ 1 h 26"/>
                <a:gd name="T94" fmla="*/ 3 w 66"/>
                <a:gd name="T95" fmla="*/ 1 h 26"/>
                <a:gd name="T96" fmla="*/ 3 w 66"/>
                <a:gd name="T97" fmla="*/ 0 h 26"/>
                <a:gd name="T98" fmla="*/ 3 w 66"/>
                <a:gd name="T99" fmla="*/ 0 h 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26"/>
                <a:gd name="T152" fmla="*/ 66 w 66"/>
                <a:gd name="T153" fmla="*/ 26 h 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26">
                  <a:moveTo>
                    <a:pt x="0" y="26"/>
                  </a:moveTo>
                  <a:lnTo>
                    <a:pt x="0" y="26"/>
                  </a:lnTo>
                  <a:lnTo>
                    <a:pt x="2" y="26"/>
                  </a:lnTo>
                  <a:lnTo>
                    <a:pt x="4" y="26"/>
                  </a:lnTo>
                  <a:lnTo>
                    <a:pt x="4" y="24"/>
                  </a:lnTo>
                  <a:lnTo>
                    <a:pt x="6" y="24"/>
                  </a:lnTo>
                  <a:lnTo>
                    <a:pt x="8" y="24"/>
                  </a:lnTo>
                  <a:lnTo>
                    <a:pt x="10" y="22"/>
                  </a:lnTo>
                  <a:lnTo>
                    <a:pt x="12" y="22"/>
                  </a:lnTo>
                  <a:lnTo>
                    <a:pt x="14" y="22"/>
                  </a:lnTo>
                  <a:lnTo>
                    <a:pt x="14" y="20"/>
                  </a:lnTo>
                  <a:lnTo>
                    <a:pt x="16" y="20"/>
                  </a:lnTo>
                  <a:lnTo>
                    <a:pt x="18" y="20"/>
                  </a:lnTo>
                  <a:lnTo>
                    <a:pt x="20" y="18"/>
                  </a:lnTo>
                  <a:lnTo>
                    <a:pt x="22" y="18"/>
                  </a:lnTo>
                  <a:lnTo>
                    <a:pt x="24" y="18"/>
                  </a:lnTo>
                  <a:lnTo>
                    <a:pt x="24" y="16"/>
                  </a:lnTo>
                  <a:lnTo>
                    <a:pt x="26" y="16"/>
                  </a:lnTo>
                  <a:lnTo>
                    <a:pt x="28" y="16"/>
                  </a:lnTo>
                  <a:lnTo>
                    <a:pt x="30" y="14"/>
                  </a:lnTo>
                  <a:lnTo>
                    <a:pt x="32" y="14"/>
                  </a:lnTo>
                  <a:lnTo>
                    <a:pt x="34" y="14"/>
                  </a:lnTo>
                  <a:lnTo>
                    <a:pt x="34" y="12"/>
                  </a:lnTo>
                  <a:lnTo>
                    <a:pt x="36" y="12"/>
                  </a:lnTo>
                  <a:lnTo>
                    <a:pt x="38" y="12"/>
                  </a:lnTo>
                  <a:lnTo>
                    <a:pt x="40" y="10"/>
                  </a:lnTo>
                  <a:lnTo>
                    <a:pt x="42" y="10"/>
                  </a:lnTo>
                  <a:lnTo>
                    <a:pt x="44" y="10"/>
                  </a:lnTo>
                  <a:lnTo>
                    <a:pt x="44" y="8"/>
                  </a:lnTo>
                  <a:lnTo>
                    <a:pt x="46" y="8"/>
                  </a:lnTo>
                  <a:lnTo>
                    <a:pt x="48" y="8"/>
                  </a:lnTo>
                  <a:lnTo>
                    <a:pt x="50" y="6"/>
                  </a:lnTo>
                  <a:lnTo>
                    <a:pt x="52" y="6"/>
                  </a:lnTo>
                  <a:lnTo>
                    <a:pt x="54" y="6"/>
                  </a:lnTo>
                  <a:lnTo>
                    <a:pt x="54" y="4"/>
                  </a:lnTo>
                  <a:lnTo>
                    <a:pt x="56" y="4"/>
                  </a:lnTo>
                  <a:lnTo>
                    <a:pt x="58" y="4"/>
                  </a:lnTo>
                  <a:lnTo>
                    <a:pt x="60" y="2"/>
                  </a:lnTo>
                  <a:lnTo>
                    <a:pt x="62" y="2"/>
                  </a:lnTo>
                  <a:lnTo>
                    <a:pt x="64"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71" name="Freeform 1126"/>
            <p:cNvSpPr>
              <a:spLocks/>
            </p:cNvSpPr>
            <p:nvPr/>
          </p:nvSpPr>
          <p:spPr bwMode="auto">
            <a:xfrm>
              <a:off x="4628" y="2062"/>
              <a:ext cx="42" cy="20"/>
            </a:xfrm>
            <a:custGeom>
              <a:avLst/>
              <a:gdLst>
                <a:gd name="T0" fmla="*/ 0 w 66"/>
                <a:gd name="T1" fmla="*/ 3 h 28"/>
                <a:gd name="T2" fmla="*/ 1 w 66"/>
                <a:gd name="T3" fmla="*/ 3 h 28"/>
                <a:gd name="T4" fmla="*/ 1 w 66"/>
                <a:gd name="T5" fmla="*/ 3 h 28"/>
                <a:gd name="T6" fmla="*/ 1 w 66"/>
                <a:gd name="T7" fmla="*/ 3 h 28"/>
                <a:gd name="T8" fmla="*/ 1 w 66"/>
                <a:gd name="T9" fmla="*/ 3 h 28"/>
                <a:gd name="T10" fmla="*/ 1 w 66"/>
                <a:gd name="T11" fmla="*/ 3 h 28"/>
                <a:gd name="T12" fmla="*/ 1 w 66"/>
                <a:gd name="T13" fmla="*/ 3 h 28"/>
                <a:gd name="T14" fmla="*/ 1 w 66"/>
                <a:gd name="T15" fmla="*/ 3 h 28"/>
                <a:gd name="T16" fmla="*/ 1 w 66"/>
                <a:gd name="T17" fmla="*/ 3 h 28"/>
                <a:gd name="T18" fmla="*/ 1 w 66"/>
                <a:gd name="T19" fmla="*/ 3 h 28"/>
                <a:gd name="T20" fmla="*/ 1 w 66"/>
                <a:gd name="T21" fmla="*/ 3 h 28"/>
                <a:gd name="T22" fmla="*/ 1 w 66"/>
                <a:gd name="T23" fmla="*/ 3 h 28"/>
                <a:gd name="T24" fmla="*/ 1 w 66"/>
                <a:gd name="T25" fmla="*/ 2 h 28"/>
                <a:gd name="T26" fmla="*/ 1 w 66"/>
                <a:gd name="T27" fmla="*/ 2 h 28"/>
                <a:gd name="T28" fmla="*/ 1 w 66"/>
                <a:gd name="T29" fmla="*/ 2 h 28"/>
                <a:gd name="T30" fmla="*/ 1 w 66"/>
                <a:gd name="T31" fmla="*/ 2 h 28"/>
                <a:gd name="T32" fmla="*/ 1 w 66"/>
                <a:gd name="T33" fmla="*/ 2 h 28"/>
                <a:gd name="T34" fmla="*/ 1 w 66"/>
                <a:gd name="T35" fmla="*/ 2 h 28"/>
                <a:gd name="T36" fmla="*/ 1 w 66"/>
                <a:gd name="T37" fmla="*/ 2 h 28"/>
                <a:gd name="T38" fmla="*/ 1 w 66"/>
                <a:gd name="T39" fmla="*/ 2 h 28"/>
                <a:gd name="T40" fmla="*/ 2 w 66"/>
                <a:gd name="T41" fmla="*/ 2 h 28"/>
                <a:gd name="T42" fmla="*/ 2 w 66"/>
                <a:gd name="T43" fmla="*/ 2 h 28"/>
                <a:gd name="T44" fmla="*/ 2 w 66"/>
                <a:gd name="T45" fmla="*/ 2 h 28"/>
                <a:gd name="T46" fmla="*/ 2 w 66"/>
                <a:gd name="T47" fmla="*/ 1 h 28"/>
                <a:gd name="T48" fmla="*/ 2 w 66"/>
                <a:gd name="T49" fmla="*/ 1 h 28"/>
                <a:gd name="T50" fmla="*/ 2 w 66"/>
                <a:gd name="T51" fmla="*/ 1 h 28"/>
                <a:gd name="T52" fmla="*/ 2 w 66"/>
                <a:gd name="T53" fmla="*/ 1 h 28"/>
                <a:gd name="T54" fmla="*/ 2 w 66"/>
                <a:gd name="T55" fmla="*/ 1 h 28"/>
                <a:gd name="T56" fmla="*/ 2 w 66"/>
                <a:gd name="T57" fmla="*/ 1 h 28"/>
                <a:gd name="T58" fmla="*/ 2 w 66"/>
                <a:gd name="T59" fmla="*/ 1 h 28"/>
                <a:gd name="T60" fmla="*/ 2 w 66"/>
                <a:gd name="T61" fmla="*/ 1 h 28"/>
                <a:gd name="T62" fmla="*/ 2 w 66"/>
                <a:gd name="T63" fmla="*/ 1 h 28"/>
                <a:gd name="T64" fmla="*/ 3 w 66"/>
                <a:gd name="T65" fmla="*/ 1 h 28"/>
                <a:gd name="T66" fmla="*/ 3 w 66"/>
                <a:gd name="T67" fmla="*/ 1 h 28"/>
                <a:gd name="T68" fmla="*/ 3 w 66"/>
                <a:gd name="T69" fmla="*/ 1 h 28"/>
                <a:gd name="T70" fmla="*/ 3 w 66"/>
                <a:gd name="T71" fmla="*/ 1 h 28"/>
                <a:gd name="T72" fmla="*/ 3 w 66"/>
                <a:gd name="T73" fmla="*/ 1 h 28"/>
                <a:gd name="T74" fmla="*/ 3 w 66"/>
                <a:gd name="T75" fmla="*/ 1 h 28"/>
                <a:gd name="T76" fmla="*/ 3 w 66"/>
                <a:gd name="T77" fmla="*/ 1 h 28"/>
                <a:gd name="T78" fmla="*/ 3 w 66"/>
                <a:gd name="T79" fmla="*/ 1 h 28"/>
                <a:gd name="T80" fmla="*/ 3 w 66"/>
                <a:gd name="T81" fmla="*/ 1 h 28"/>
                <a:gd name="T82" fmla="*/ 3 w 66"/>
                <a:gd name="T83" fmla="*/ 1 h 28"/>
                <a:gd name="T84" fmla="*/ 3 w 66"/>
                <a:gd name="T85" fmla="*/ 1 h 28"/>
                <a:gd name="T86" fmla="*/ 3 w 66"/>
                <a:gd name="T87" fmla="*/ 1 h 28"/>
                <a:gd name="T88" fmla="*/ 3 w 66"/>
                <a:gd name="T89" fmla="*/ 1 h 28"/>
                <a:gd name="T90" fmla="*/ 3 w 66"/>
                <a:gd name="T91" fmla="*/ 1 h 28"/>
                <a:gd name="T92" fmla="*/ 3 w 66"/>
                <a:gd name="T93" fmla="*/ 1 h 28"/>
                <a:gd name="T94" fmla="*/ 3 w 66"/>
                <a:gd name="T95" fmla="*/ 1 h 28"/>
                <a:gd name="T96" fmla="*/ 3 w 66"/>
                <a:gd name="T97" fmla="*/ 1 h 28"/>
                <a:gd name="T98" fmla="*/ 3 w 66"/>
                <a:gd name="T99" fmla="*/ 0 h 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28"/>
                <a:gd name="T152" fmla="*/ 66 w 66"/>
                <a:gd name="T153" fmla="*/ 28 h 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28">
                  <a:moveTo>
                    <a:pt x="0" y="28"/>
                  </a:moveTo>
                  <a:lnTo>
                    <a:pt x="0" y="26"/>
                  </a:lnTo>
                  <a:lnTo>
                    <a:pt x="2" y="26"/>
                  </a:lnTo>
                  <a:lnTo>
                    <a:pt x="4" y="26"/>
                  </a:lnTo>
                  <a:lnTo>
                    <a:pt x="6" y="26"/>
                  </a:lnTo>
                  <a:lnTo>
                    <a:pt x="6" y="24"/>
                  </a:lnTo>
                  <a:lnTo>
                    <a:pt x="8" y="24"/>
                  </a:lnTo>
                  <a:lnTo>
                    <a:pt x="10" y="24"/>
                  </a:lnTo>
                  <a:lnTo>
                    <a:pt x="10" y="22"/>
                  </a:lnTo>
                  <a:lnTo>
                    <a:pt x="12" y="22"/>
                  </a:lnTo>
                  <a:lnTo>
                    <a:pt x="14" y="22"/>
                  </a:lnTo>
                  <a:lnTo>
                    <a:pt x="16" y="22"/>
                  </a:lnTo>
                  <a:lnTo>
                    <a:pt x="16" y="20"/>
                  </a:lnTo>
                  <a:lnTo>
                    <a:pt x="18" y="20"/>
                  </a:lnTo>
                  <a:lnTo>
                    <a:pt x="20" y="20"/>
                  </a:lnTo>
                  <a:lnTo>
                    <a:pt x="20" y="18"/>
                  </a:lnTo>
                  <a:lnTo>
                    <a:pt x="22" y="18"/>
                  </a:lnTo>
                  <a:lnTo>
                    <a:pt x="24" y="18"/>
                  </a:lnTo>
                  <a:lnTo>
                    <a:pt x="26" y="18"/>
                  </a:lnTo>
                  <a:lnTo>
                    <a:pt x="26" y="16"/>
                  </a:lnTo>
                  <a:lnTo>
                    <a:pt x="28" y="16"/>
                  </a:lnTo>
                  <a:lnTo>
                    <a:pt x="30" y="16"/>
                  </a:lnTo>
                  <a:lnTo>
                    <a:pt x="30" y="14"/>
                  </a:lnTo>
                  <a:lnTo>
                    <a:pt x="32" y="14"/>
                  </a:lnTo>
                  <a:lnTo>
                    <a:pt x="34" y="14"/>
                  </a:lnTo>
                  <a:lnTo>
                    <a:pt x="36" y="12"/>
                  </a:lnTo>
                  <a:lnTo>
                    <a:pt x="38" y="12"/>
                  </a:lnTo>
                  <a:lnTo>
                    <a:pt x="40" y="12"/>
                  </a:lnTo>
                  <a:lnTo>
                    <a:pt x="40" y="10"/>
                  </a:lnTo>
                  <a:lnTo>
                    <a:pt x="42" y="10"/>
                  </a:lnTo>
                  <a:lnTo>
                    <a:pt x="44" y="10"/>
                  </a:lnTo>
                  <a:lnTo>
                    <a:pt x="46" y="8"/>
                  </a:lnTo>
                  <a:lnTo>
                    <a:pt x="48" y="8"/>
                  </a:lnTo>
                  <a:lnTo>
                    <a:pt x="50" y="8"/>
                  </a:lnTo>
                  <a:lnTo>
                    <a:pt x="50" y="6"/>
                  </a:lnTo>
                  <a:lnTo>
                    <a:pt x="52" y="6"/>
                  </a:lnTo>
                  <a:lnTo>
                    <a:pt x="54" y="6"/>
                  </a:lnTo>
                  <a:lnTo>
                    <a:pt x="56" y="4"/>
                  </a:lnTo>
                  <a:lnTo>
                    <a:pt x="58" y="4"/>
                  </a:lnTo>
                  <a:lnTo>
                    <a:pt x="60" y="4"/>
                  </a:lnTo>
                  <a:lnTo>
                    <a:pt x="60" y="2"/>
                  </a:lnTo>
                  <a:lnTo>
                    <a:pt x="62" y="2"/>
                  </a:lnTo>
                  <a:lnTo>
                    <a:pt x="64"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72" name="Freeform 1127"/>
            <p:cNvSpPr>
              <a:spLocks/>
            </p:cNvSpPr>
            <p:nvPr/>
          </p:nvSpPr>
          <p:spPr bwMode="auto">
            <a:xfrm>
              <a:off x="4586" y="2082"/>
              <a:ext cx="42" cy="17"/>
            </a:xfrm>
            <a:custGeom>
              <a:avLst/>
              <a:gdLst>
                <a:gd name="T0" fmla="*/ 0 w 66"/>
                <a:gd name="T1" fmla="*/ 2 h 26"/>
                <a:gd name="T2" fmla="*/ 1 w 66"/>
                <a:gd name="T3" fmla="*/ 2 h 26"/>
                <a:gd name="T4" fmla="*/ 1 w 66"/>
                <a:gd name="T5" fmla="*/ 2 h 26"/>
                <a:gd name="T6" fmla="*/ 1 w 66"/>
                <a:gd name="T7" fmla="*/ 2 h 26"/>
                <a:gd name="T8" fmla="*/ 1 w 66"/>
                <a:gd name="T9" fmla="*/ 2 h 26"/>
                <a:gd name="T10" fmla="*/ 1 w 66"/>
                <a:gd name="T11" fmla="*/ 2 h 26"/>
                <a:gd name="T12" fmla="*/ 1 w 66"/>
                <a:gd name="T13" fmla="*/ 2 h 26"/>
                <a:gd name="T14" fmla="*/ 1 w 66"/>
                <a:gd name="T15" fmla="*/ 2 h 26"/>
                <a:gd name="T16" fmla="*/ 1 w 66"/>
                <a:gd name="T17" fmla="*/ 2 h 26"/>
                <a:gd name="T18" fmla="*/ 1 w 66"/>
                <a:gd name="T19" fmla="*/ 1 h 26"/>
                <a:gd name="T20" fmla="*/ 1 w 66"/>
                <a:gd name="T21" fmla="*/ 1 h 26"/>
                <a:gd name="T22" fmla="*/ 1 w 66"/>
                <a:gd name="T23" fmla="*/ 1 h 26"/>
                <a:gd name="T24" fmla="*/ 1 w 66"/>
                <a:gd name="T25" fmla="*/ 1 h 26"/>
                <a:gd name="T26" fmla="*/ 1 w 66"/>
                <a:gd name="T27" fmla="*/ 1 h 26"/>
                <a:gd name="T28" fmla="*/ 1 w 66"/>
                <a:gd name="T29" fmla="*/ 1 h 26"/>
                <a:gd name="T30" fmla="*/ 1 w 66"/>
                <a:gd name="T31" fmla="*/ 1 h 26"/>
                <a:gd name="T32" fmla="*/ 1 w 66"/>
                <a:gd name="T33" fmla="*/ 1 h 26"/>
                <a:gd name="T34" fmla="*/ 1 w 66"/>
                <a:gd name="T35" fmla="*/ 1 h 26"/>
                <a:gd name="T36" fmla="*/ 1 w 66"/>
                <a:gd name="T37" fmla="*/ 1 h 26"/>
                <a:gd name="T38" fmla="*/ 1 w 66"/>
                <a:gd name="T39" fmla="*/ 1 h 26"/>
                <a:gd name="T40" fmla="*/ 2 w 66"/>
                <a:gd name="T41" fmla="*/ 1 h 26"/>
                <a:gd name="T42" fmla="*/ 2 w 66"/>
                <a:gd name="T43" fmla="*/ 1 h 26"/>
                <a:gd name="T44" fmla="*/ 2 w 66"/>
                <a:gd name="T45" fmla="*/ 1 h 26"/>
                <a:gd name="T46" fmla="*/ 2 w 66"/>
                <a:gd name="T47" fmla="*/ 1 h 26"/>
                <a:gd name="T48" fmla="*/ 2 w 66"/>
                <a:gd name="T49" fmla="*/ 1 h 26"/>
                <a:gd name="T50" fmla="*/ 2 w 66"/>
                <a:gd name="T51" fmla="*/ 1 h 26"/>
                <a:gd name="T52" fmla="*/ 2 w 66"/>
                <a:gd name="T53" fmla="*/ 1 h 26"/>
                <a:gd name="T54" fmla="*/ 2 w 66"/>
                <a:gd name="T55" fmla="*/ 1 h 26"/>
                <a:gd name="T56" fmla="*/ 2 w 66"/>
                <a:gd name="T57" fmla="*/ 1 h 26"/>
                <a:gd name="T58" fmla="*/ 2 w 66"/>
                <a:gd name="T59" fmla="*/ 1 h 26"/>
                <a:gd name="T60" fmla="*/ 2 w 66"/>
                <a:gd name="T61" fmla="*/ 1 h 26"/>
                <a:gd name="T62" fmla="*/ 2 w 66"/>
                <a:gd name="T63" fmla="*/ 1 h 26"/>
                <a:gd name="T64" fmla="*/ 3 w 66"/>
                <a:gd name="T65" fmla="*/ 1 h 26"/>
                <a:gd name="T66" fmla="*/ 3 w 66"/>
                <a:gd name="T67" fmla="*/ 1 h 26"/>
                <a:gd name="T68" fmla="*/ 3 w 66"/>
                <a:gd name="T69" fmla="*/ 1 h 26"/>
                <a:gd name="T70" fmla="*/ 3 w 66"/>
                <a:gd name="T71" fmla="*/ 1 h 26"/>
                <a:gd name="T72" fmla="*/ 3 w 66"/>
                <a:gd name="T73" fmla="*/ 1 h 26"/>
                <a:gd name="T74" fmla="*/ 3 w 66"/>
                <a:gd name="T75" fmla="*/ 1 h 26"/>
                <a:gd name="T76" fmla="*/ 3 w 66"/>
                <a:gd name="T77" fmla="*/ 1 h 26"/>
                <a:gd name="T78" fmla="*/ 3 w 66"/>
                <a:gd name="T79" fmla="*/ 1 h 26"/>
                <a:gd name="T80" fmla="*/ 3 w 66"/>
                <a:gd name="T81" fmla="*/ 1 h 26"/>
                <a:gd name="T82" fmla="*/ 3 w 66"/>
                <a:gd name="T83" fmla="*/ 1 h 26"/>
                <a:gd name="T84" fmla="*/ 3 w 66"/>
                <a:gd name="T85" fmla="*/ 1 h 26"/>
                <a:gd name="T86" fmla="*/ 3 w 66"/>
                <a:gd name="T87" fmla="*/ 1 h 26"/>
                <a:gd name="T88" fmla="*/ 3 w 66"/>
                <a:gd name="T89" fmla="*/ 1 h 26"/>
                <a:gd name="T90" fmla="*/ 3 w 66"/>
                <a:gd name="T91" fmla="*/ 1 h 26"/>
                <a:gd name="T92" fmla="*/ 3 w 66"/>
                <a:gd name="T93" fmla="*/ 0 h 26"/>
                <a:gd name="T94" fmla="*/ 3 w 66"/>
                <a:gd name="T95" fmla="*/ 0 h 26"/>
                <a:gd name="T96" fmla="*/ 3 w 66"/>
                <a:gd name="T97" fmla="*/ 0 h 26"/>
                <a:gd name="T98" fmla="*/ 3 w 66"/>
                <a:gd name="T99" fmla="*/ 0 h 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26"/>
                <a:gd name="T152" fmla="*/ 66 w 66"/>
                <a:gd name="T153" fmla="*/ 26 h 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26">
                  <a:moveTo>
                    <a:pt x="0" y="26"/>
                  </a:moveTo>
                  <a:lnTo>
                    <a:pt x="0" y="26"/>
                  </a:lnTo>
                  <a:lnTo>
                    <a:pt x="2" y="26"/>
                  </a:lnTo>
                  <a:lnTo>
                    <a:pt x="4" y="24"/>
                  </a:lnTo>
                  <a:lnTo>
                    <a:pt x="6" y="24"/>
                  </a:lnTo>
                  <a:lnTo>
                    <a:pt x="8" y="24"/>
                  </a:lnTo>
                  <a:lnTo>
                    <a:pt x="8" y="22"/>
                  </a:lnTo>
                  <a:lnTo>
                    <a:pt x="10" y="22"/>
                  </a:lnTo>
                  <a:lnTo>
                    <a:pt x="12" y="22"/>
                  </a:lnTo>
                  <a:lnTo>
                    <a:pt x="12" y="20"/>
                  </a:lnTo>
                  <a:lnTo>
                    <a:pt x="14" y="20"/>
                  </a:lnTo>
                  <a:lnTo>
                    <a:pt x="16" y="20"/>
                  </a:lnTo>
                  <a:lnTo>
                    <a:pt x="18" y="20"/>
                  </a:lnTo>
                  <a:lnTo>
                    <a:pt x="18" y="18"/>
                  </a:lnTo>
                  <a:lnTo>
                    <a:pt x="20" y="18"/>
                  </a:lnTo>
                  <a:lnTo>
                    <a:pt x="22" y="18"/>
                  </a:lnTo>
                  <a:lnTo>
                    <a:pt x="22" y="16"/>
                  </a:lnTo>
                  <a:lnTo>
                    <a:pt x="24" y="16"/>
                  </a:lnTo>
                  <a:lnTo>
                    <a:pt x="26" y="16"/>
                  </a:lnTo>
                  <a:lnTo>
                    <a:pt x="28" y="14"/>
                  </a:lnTo>
                  <a:lnTo>
                    <a:pt x="30" y="14"/>
                  </a:lnTo>
                  <a:lnTo>
                    <a:pt x="32" y="14"/>
                  </a:lnTo>
                  <a:lnTo>
                    <a:pt x="32" y="12"/>
                  </a:lnTo>
                  <a:lnTo>
                    <a:pt x="34" y="12"/>
                  </a:lnTo>
                  <a:lnTo>
                    <a:pt x="36" y="12"/>
                  </a:lnTo>
                  <a:lnTo>
                    <a:pt x="38" y="10"/>
                  </a:lnTo>
                  <a:lnTo>
                    <a:pt x="40" y="10"/>
                  </a:lnTo>
                  <a:lnTo>
                    <a:pt x="42" y="10"/>
                  </a:lnTo>
                  <a:lnTo>
                    <a:pt x="42" y="8"/>
                  </a:lnTo>
                  <a:lnTo>
                    <a:pt x="44" y="8"/>
                  </a:lnTo>
                  <a:lnTo>
                    <a:pt x="46" y="8"/>
                  </a:lnTo>
                  <a:lnTo>
                    <a:pt x="48" y="6"/>
                  </a:lnTo>
                  <a:lnTo>
                    <a:pt x="50" y="6"/>
                  </a:lnTo>
                  <a:lnTo>
                    <a:pt x="52" y="6"/>
                  </a:lnTo>
                  <a:lnTo>
                    <a:pt x="52" y="4"/>
                  </a:lnTo>
                  <a:lnTo>
                    <a:pt x="54" y="4"/>
                  </a:lnTo>
                  <a:lnTo>
                    <a:pt x="56" y="4"/>
                  </a:lnTo>
                  <a:lnTo>
                    <a:pt x="58" y="2"/>
                  </a:lnTo>
                  <a:lnTo>
                    <a:pt x="60" y="2"/>
                  </a:lnTo>
                  <a:lnTo>
                    <a:pt x="62" y="2"/>
                  </a:lnTo>
                  <a:lnTo>
                    <a:pt x="62" y="0"/>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73" name="Freeform 1128"/>
            <p:cNvSpPr>
              <a:spLocks/>
            </p:cNvSpPr>
            <p:nvPr/>
          </p:nvSpPr>
          <p:spPr bwMode="auto">
            <a:xfrm>
              <a:off x="4544" y="2099"/>
              <a:ext cx="42" cy="19"/>
            </a:xfrm>
            <a:custGeom>
              <a:avLst/>
              <a:gdLst>
                <a:gd name="T0" fmla="*/ 0 w 66"/>
                <a:gd name="T1" fmla="*/ 2 h 28"/>
                <a:gd name="T2" fmla="*/ 1 w 66"/>
                <a:gd name="T3" fmla="*/ 2 h 28"/>
                <a:gd name="T4" fmla="*/ 1 w 66"/>
                <a:gd name="T5" fmla="*/ 2 h 28"/>
                <a:gd name="T6" fmla="*/ 1 w 66"/>
                <a:gd name="T7" fmla="*/ 2 h 28"/>
                <a:gd name="T8" fmla="*/ 1 w 66"/>
                <a:gd name="T9" fmla="*/ 2 h 28"/>
                <a:gd name="T10" fmla="*/ 1 w 66"/>
                <a:gd name="T11" fmla="*/ 2 h 28"/>
                <a:gd name="T12" fmla="*/ 1 w 66"/>
                <a:gd name="T13" fmla="*/ 2 h 28"/>
                <a:gd name="T14" fmla="*/ 1 w 66"/>
                <a:gd name="T15" fmla="*/ 2 h 28"/>
                <a:gd name="T16" fmla="*/ 1 w 66"/>
                <a:gd name="T17" fmla="*/ 2 h 28"/>
                <a:gd name="T18" fmla="*/ 1 w 66"/>
                <a:gd name="T19" fmla="*/ 2 h 28"/>
                <a:gd name="T20" fmla="*/ 1 w 66"/>
                <a:gd name="T21" fmla="*/ 2 h 28"/>
                <a:gd name="T22" fmla="*/ 1 w 66"/>
                <a:gd name="T23" fmla="*/ 2 h 28"/>
                <a:gd name="T24" fmla="*/ 1 w 66"/>
                <a:gd name="T25" fmla="*/ 1 h 28"/>
                <a:gd name="T26" fmla="*/ 1 w 66"/>
                <a:gd name="T27" fmla="*/ 1 h 28"/>
                <a:gd name="T28" fmla="*/ 1 w 66"/>
                <a:gd name="T29" fmla="*/ 1 h 28"/>
                <a:gd name="T30" fmla="*/ 1 w 66"/>
                <a:gd name="T31" fmla="*/ 1 h 28"/>
                <a:gd name="T32" fmla="*/ 1 w 66"/>
                <a:gd name="T33" fmla="*/ 1 h 28"/>
                <a:gd name="T34" fmla="*/ 1 w 66"/>
                <a:gd name="T35" fmla="*/ 1 h 28"/>
                <a:gd name="T36" fmla="*/ 1 w 66"/>
                <a:gd name="T37" fmla="*/ 1 h 28"/>
                <a:gd name="T38" fmla="*/ 1 w 66"/>
                <a:gd name="T39" fmla="*/ 1 h 28"/>
                <a:gd name="T40" fmla="*/ 2 w 66"/>
                <a:gd name="T41" fmla="*/ 1 h 28"/>
                <a:gd name="T42" fmla="*/ 2 w 66"/>
                <a:gd name="T43" fmla="*/ 1 h 28"/>
                <a:gd name="T44" fmla="*/ 2 w 66"/>
                <a:gd name="T45" fmla="*/ 1 h 28"/>
                <a:gd name="T46" fmla="*/ 2 w 66"/>
                <a:gd name="T47" fmla="*/ 1 h 28"/>
                <a:gd name="T48" fmla="*/ 2 w 66"/>
                <a:gd name="T49" fmla="*/ 1 h 28"/>
                <a:gd name="T50" fmla="*/ 2 w 66"/>
                <a:gd name="T51" fmla="*/ 1 h 28"/>
                <a:gd name="T52" fmla="*/ 2 w 66"/>
                <a:gd name="T53" fmla="*/ 1 h 28"/>
                <a:gd name="T54" fmla="*/ 2 w 66"/>
                <a:gd name="T55" fmla="*/ 1 h 28"/>
                <a:gd name="T56" fmla="*/ 2 w 66"/>
                <a:gd name="T57" fmla="*/ 1 h 28"/>
                <a:gd name="T58" fmla="*/ 2 w 66"/>
                <a:gd name="T59" fmla="*/ 1 h 28"/>
                <a:gd name="T60" fmla="*/ 2 w 66"/>
                <a:gd name="T61" fmla="*/ 1 h 28"/>
                <a:gd name="T62" fmla="*/ 2 w 66"/>
                <a:gd name="T63" fmla="*/ 1 h 28"/>
                <a:gd name="T64" fmla="*/ 3 w 66"/>
                <a:gd name="T65" fmla="*/ 1 h 28"/>
                <a:gd name="T66" fmla="*/ 3 w 66"/>
                <a:gd name="T67" fmla="*/ 1 h 28"/>
                <a:gd name="T68" fmla="*/ 3 w 66"/>
                <a:gd name="T69" fmla="*/ 1 h 28"/>
                <a:gd name="T70" fmla="*/ 3 w 66"/>
                <a:gd name="T71" fmla="*/ 1 h 28"/>
                <a:gd name="T72" fmla="*/ 3 w 66"/>
                <a:gd name="T73" fmla="*/ 1 h 28"/>
                <a:gd name="T74" fmla="*/ 3 w 66"/>
                <a:gd name="T75" fmla="*/ 1 h 28"/>
                <a:gd name="T76" fmla="*/ 3 w 66"/>
                <a:gd name="T77" fmla="*/ 1 h 28"/>
                <a:gd name="T78" fmla="*/ 3 w 66"/>
                <a:gd name="T79" fmla="*/ 1 h 28"/>
                <a:gd name="T80" fmla="*/ 3 w 66"/>
                <a:gd name="T81" fmla="*/ 1 h 28"/>
                <a:gd name="T82" fmla="*/ 3 w 66"/>
                <a:gd name="T83" fmla="*/ 1 h 28"/>
                <a:gd name="T84" fmla="*/ 3 w 66"/>
                <a:gd name="T85" fmla="*/ 1 h 28"/>
                <a:gd name="T86" fmla="*/ 3 w 66"/>
                <a:gd name="T87" fmla="*/ 1 h 28"/>
                <a:gd name="T88" fmla="*/ 3 w 66"/>
                <a:gd name="T89" fmla="*/ 1 h 28"/>
                <a:gd name="T90" fmla="*/ 3 w 66"/>
                <a:gd name="T91" fmla="*/ 1 h 28"/>
                <a:gd name="T92" fmla="*/ 3 w 66"/>
                <a:gd name="T93" fmla="*/ 1 h 28"/>
                <a:gd name="T94" fmla="*/ 3 w 66"/>
                <a:gd name="T95" fmla="*/ 1 h 28"/>
                <a:gd name="T96" fmla="*/ 3 w 66"/>
                <a:gd name="T97" fmla="*/ 0 h 28"/>
                <a:gd name="T98" fmla="*/ 3 w 66"/>
                <a:gd name="T99" fmla="*/ 0 h 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28"/>
                <a:gd name="T152" fmla="*/ 66 w 66"/>
                <a:gd name="T153" fmla="*/ 28 h 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28">
                  <a:moveTo>
                    <a:pt x="0" y="28"/>
                  </a:moveTo>
                  <a:lnTo>
                    <a:pt x="0" y="28"/>
                  </a:lnTo>
                  <a:lnTo>
                    <a:pt x="2" y="26"/>
                  </a:lnTo>
                  <a:lnTo>
                    <a:pt x="4" y="26"/>
                  </a:lnTo>
                  <a:lnTo>
                    <a:pt x="6" y="26"/>
                  </a:lnTo>
                  <a:lnTo>
                    <a:pt x="6" y="24"/>
                  </a:lnTo>
                  <a:lnTo>
                    <a:pt x="8" y="24"/>
                  </a:lnTo>
                  <a:lnTo>
                    <a:pt x="10" y="24"/>
                  </a:lnTo>
                  <a:lnTo>
                    <a:pt x="12" y="22"/>
                  </a:lnTo>
                  <a:lnTo>
                    <a:pt x="14" y="22"/>
                  </a:lnTo>
                  <a:lnTo>
                    <a:pt x="16" y="22"/>
                  </a:lnTo>
                  <a:lnTo>
                    <a:pt x="16" y="20"/>
                  </a:lnTo>
                  <a:lnTo>
                    <a:pt x="18" y="20"/>
                  </a:lnTo>
                  <a:lnTo>
                    <a:pt x="20" y="20"/>
                  </a:lnTo>
                  <a:lnTo>
                    <a:pt x="20" y="18"/>
                  </a:lnTo>
                  <a:lnTo>
                    <a:pt x="22" y="18"/>
                  </a:lnTo>
                  <a:lnTo>
                    <a:pt x="24" y="18"/>
                  </a:lnTo>
                  <a:lnTo>
                    <a:pt x="26" y="16"/>
                  </a:lnTo>
                  <a:lnTo>
                    <a:pt x="28" y="16"/>
                  </a:lnTo>
                  <a:lnTo>
                    <a:pt x="30" y="16"/>
                  </a:lnTo>
                  <a:lnTo>
                    <a:pt x="30" y="14"/>
                  </a:lnTo>
                  <a:lnTo>
                    <a:pt x="32" y="14"/>
                  </a:lnTo>
                  <a:lnTo>
                    <a:pt x="34" y="14"/>
                  </a:lnTo>
                  <a:lnTo>
                    <a:pt x="36" y="12"/>
                  </a:lnTo>
                  <a:lnTo>
                    <a:pt x="38" y="12"/>
                  </a:lnTo>
                  <a:lnTo>
                    <a:pt x="40" y="12"/>
                  </a:lnTo>
                  <a:lnTo>
                    <a:pt x="40" y="10"/>
                  </a:lnTo>
                  <a:lnTo>
                    <a:pt x="42" y="10"/>
                  </a:lnTo>
                  <a:lnTo>
                    <a:pt x="44" y="10"/>
                  </a:lnTo>
                  <a:lnTo>
                    <a:pt x="44" y="8"/>
                  </a:lnTo>
                  <a:lnTo>
                    <a:pt x="46" y="8"/>
                  </a:lnTo>
                  <a:lnTo>
                    <a:pt x="48" y="8"/>
                  </a:lnTo>
                  <a:lnTo>
                    <a:pt x="50" y="8"/>
                  </a:lnTo>
                  <a:lnTo>
                    <a:pt x="50" y="6"/>
                  </a:lnTo>
                  <a:lnTo>
                    <a:pt x="52" y="6"/>
                  </a:lnTo>
                  <a:lnTo>
                    <a:pt x="54" y="6"/>
                  </a:lnTo>
                  <a:lnTo>
                    <a:pt x="54" y="4"/>
                  </a:lnTo>
                  <a:lnTo>
                    <a:pt x="56" y="4"/>
                  </a:lnTo>
                  <a:lnTo>
                    <a:pt x="58" y="4"/>
                  </a:lnTo>
                  <a:lnTo>
                    <a:pt x="60" y="2"/>
                  </a:lnTo>
                  <a:lnTo>
                    <a:pt x="62" y="2"/>
                  </a:lnTo>
                  <a:lnTo>
                    <a:pt x="64"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74" name="Freeform 1129"/>
            <p:cNvSpPr>
              <a:spLocks/>
            </p:cNvSpPr>
            <p:nvPr/>
          </p:nvSpPr>
          <p:spPr bwMode="auto">
            <a:xfrm>
              <a:off x="4502" y="2118"/>
              <a:ext cx="42" cy="20"/>
            </a:xfrm>
            <a:custGeom>
              <a:avLst/>
              <a:gdLst>
                <a:gd name="T0" fmla="*/ 0 w 66"/>
                <a:gd name="T1" fmla="*/ 3 h 28"/>
                <a:gd name="T2" fmla="*/ 1 w 66"/>
                <a:gd name="T3" fmla="*/ 3 h 28"/>
                <a:gd name="T4" fmla="*/ 1 w 66"/>
                <a:gd name="T5" fmla="*/ 3 h 28"/>
                <a:gd name="T6" fmla="*/ 1 w 66"/>
                <a:gd name="T7" fmla="*/ 3 h 28"/>
                <a:gd name="T8" fmla="*/ 1 w 66"/>
                <a:gd name="T9" fmla="*/ 3 h 28"/>
                <a:gd name="T10" fmla="*/ 1 w 66"/>
                <a:gd name="T11" fmla="*/ 3 h 28"/>
                <a:gd name="T12" fmla="*/ 1 w 66"/>
                <a:gd name="T13" fmla="*/ 3 h 28"/>
                <a:gd name="T14" fmla="*/ 1 w 66"/>
                <a:gd name="T15" fmla="*/ 3 h 28"/>
                <a:gd name="T16" fmla="*/ 1 w 66"/>
                <a:gd name="T17" fmla="*/ 3 h 28"/>
                <a:gd name="T18" fmla="*/ 1 w 66"/>
                <a:gd name="T19" fmla="*/ 3 h 28"/>
                <a:gd name="T20" fmla="*/ 1 w 66"/>
                <a:gd name="T21" fmla="*/ 3 h 28"/>
                <a:gd name="T22" fmla="*/ 1 w 66"/>
                <a:gd name="T23" fmla="*/ 2 h 28"/>
                <a:gd name="T24" fmla="*/ 1 w 66"/>
                <a:gd name="T25" fmla="*/ 2 h 28"/>
                <a:gd name="T26" fmla="*/ 1 w 66"/>
                <a:gd name="T27" fmla="*/ 2 h 28"/>
                <a:gd name="T28" fmla="*/ 1 w 66"/>
                <a:gd name="T29" fmla="*/ 2 h 28"/>
                <a:gd name="T30" fmla="*/ 1 w 66"/>
                <a:gd name="T31" fmla="*/ 2 h 28"/>
                <a:gd name="T32" fmla="*/ 1 w 66"/>
                <a:gd name="T33" fmla="*/ 2 h 28"/>
                <a:gd name="T34" fmla="*/ 1 w 66"/>
                <a:gd name="T35" fmla="*/ 2 h 28"/>
                <a:gd name="T36" fmla="*/ 1 w 66"/>
                <a:gd name="T37" fmla="*/ 2 h 28"/>
                <a:gd name="T38" fmla="*/ 1 w 66"/>
                <a:gd name="T39" fmla="*/ 2 h 28"/>
                <a:gd name="T40" fmla="*/ 2 w 66"/>
                <a:gd name="T41" fmla="*/ 2 h 28"/>
                <a:gd name="T42" fmla="*/ 2 w 66"/>
                <a:gd name="T43" fmla="*/ 2 h 28"/>
                <a:gd name="T44" fmla="*/ 2 w 66"/>
                <a:gd name="T45" fmla="*/ 1 h 28"/>
                <a:gd name="T46" fmla="*/ 2 w 66"/>
                <a:gd name="T47" fmla="*/ 1 h 28"/>
                <a:gd name="T48" fmla="*/ 2 w 66"/>
                <a:gd name="T49" fmla="*/ 1 h 28"/>
                <a:gd name="T50" fmla="*/ 2 w 66"/>
                <a:gd name="T51" fmla="*/ 1 h 28"/>
                <a:gd name="T52" fmla="*/ 2 w 66"/>
                <a:gd name="T53" fmla="*/ 1 h 28"/>
                <a:gd name="T54" fmla="*/ 2 w 66"/>
                <a:gd name="T55" fmla="*/ 1 h 28"/>
                <a:gd name="T56" fmla="*/ 2 w 66"/>
                <a:gd name="T57" fmla="*/ 1 h 28"/>
                <a:gd name="T58" fmla="*/ 2 w 66"/>
                <a:gd name="T59" fmla="*/ 1 h 28"/>
                <a:gd name="T60" fmla="*/ 2 w 66"/>
                <a:gd name="T61" fmla="*/ 1 h 28"/>
                <a:gd name="T62" fmla="*/ 2 w 66"/>
                <a:gd name="T63" fmla="*/ 1 h 28"/>
                <a:gd name="T64" fmla="*/ 3 w 66"/>
                <a:gd name="T65" fmla="*/ 1 h 28"/>
                <a:gd name="T66" fmla="*/ 3 w 66"/>
                <a:gd name="T67" fmla="*/ 1 h 28"/>
                <a:gd name="T68" fmla="*/ 3 w 66"/>
                <a:gd name="T69" fmla="*/ 1 h 28"/>
                <a:gd name="T70" fmla="*/ 3 w 66"/>
                <a:gd name="T71" fmla="*/ 1 h 28"/>
                <a:gd name="T72" fmla="*/ 3 w 66"/>
                <a:gd name="T73" fmla="*/ 1 h 28"/>
                <a:gd name="T74" fmla="*/ 3 w 66"/>
                <a:gd name="T75" fmla="*/ 1 h 28"/>
                <a:gd name="T76" fmla="*/ 3 w 66"/>
                <a:gd name="T77" fmla="*/ 1 h 28"/>
                <a:gd name="T78" fmla="*/ 3 w 66"/>
                <a:gd name="T79" fmla="*/ 1 h 28"/>
                <a:gd name="T80" fmla="*/ 3 w 66"/>
                <a:gd name="T81" fmla="*/ 1 h 28"/>
                <a:gd name="T82" fmla="*/ 3 w 66"/>
                <a:gd name="T83" fmla="*/ 1 h 28"/>
                <a:gd name="T84" fmla="*/ 3 w 66"/>
                <a:gd name="T85" fmla="*/ 1 h 28"/>
                <a:gd name="T86" fmla="*/ 3 w 66"/>
                <a:gd name="T87" fmla="*/ 1 h 28"/>
                <a:gd name="T88" fmla="*/ 3 w 66"/>
                <a:gd name="T89" fmla="*/ 1 h 28"/>
                <a:gd name="T90" fmla="*/ 3 w 66"/>
                <a:gd name="T91" fmla="*/ 1 h 28"/>
                <a:gd name="T92" fmla="*/ 3 w 66"/>
                <a:gd name="T93" fmla="*/ 1 h 28"/>
                <a:gd name="T94" fmla="*/ 3 w 66"/>
                <a:gd name="T95" fmla="*/ 0 h 28"/>
                <a:gd name="T96" fmla="*/ 3 w 66"/>
                <a:gd name="T97" fmla="*/ 0 h 28"/>
                <a:gd name="T98" fmla="*/ 3 w 66"/>
                <a:gd name="T99" fmla="*/ 0 h 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28"/>
                <a:gd name="T152" fmla="*/ 66 w 66"/>
                <a:gd name="T153" fmla="*/ 28 h 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28">
                  <a:moveTo>
                    <a:pt x="0" y="28"/>
                  </a:moveTo>
                  <a:lnTo>
                    <a:pt x="0" y="26"/>
                  </a:lnTo>
                  <a:lnTo>
                    <a:pt x="2" y="26"/>
                  </a:lnTo>
                  <a:lnTo>
                    <a:pt x="4" y="26"/>
                  </a:lnTo>
                  <a:lnTo>
                    <a:pt x="6" y="24"/>
                  </a:lnTo>
                  <a:lnTo>
                    <a:pt x="8" y="24"/>
                  </a:lnTo>
                  <a:lnTo>
                    <a:pt x="10" y="24"/>
                  </a:lnTo>
                  <a:lnTo>
                    <a:pt x="10" y="22"/>
                  </a:lnTo>
                  <a:lnTo>
                    <a:pt x="12" y="22"/>
                  </a:lnTo>
                  <a:lnTo>
                    <a:pt x="14" y="22"/>
                  </a:lnTo>
                  <a:lnTo>
                    <a:pt x="14" y="20"/>
                  </a:lnTo>
                  <a:lnTo>
                    <a:pt x="16" y="20"/>
                  </a:lnTo>
                  <a:lnTo>
                    <a:pt x="18" y="20"/>
                  </a:lnTo>
                  <a:lnTo>
                    <a:pt x="20" y="18"/>
                  </a:lnTo>
                  <a:lnTo>
                    <a:pt x="22" y="18"/>
                  </a:lnTo>
                  <a:lnTo>
                    <a:pt x="24" y="18"/>
                  </a:lnTo>
                  <a:lnTo>
                    <a:pt x="24" y="16"/>
                  </a:lnTo>
                  <a:lnTo>
                    <a:pt x="26" y="16"/>
                  </a:lnTo>
                  <a:lnTo>
                    <a:pt x="28" y="16"/>
                  </a:lnTo>
                  <a:lnTo>
                    <a:pt x="30" y="14"/>
                  </a:lnTo>
                  <a:lnTo>
                    <a:pt x="32" y="14"/>
                  </a:lnTo>
                  <a:lnTo>
                    <a:pt x="34" y="14"/>
                  </a:lnTo>
                  <a:lnTo>
                    <a:pt x="34" y="12"/>
                  </a:lnTo>
                  <a:lnTo>
                    <a:pt x="36" y="12"/>
                  </a:lnTo>
                  <a:lnTo>
                    <a:pt x="38" y="12"/>
                  </a:lnTo>
                  <a:lnTo>
                    <a:pt x="38" y="10"/>
                  </a:lnTo>
                  <a:lnTo>
                    <a:pt x="40" y="10"/>
                  </a:lnTo>
                  <a:lnTo>
                    <a:pt x="42" y="10"/>
                  </a:lnTo>
                  <a:lnTo>
                    <a:pt x="44" y="8"/>
                  </a:lnTo>
                  <a:lnTo>
                    <a:pt x="46" y="8"/>
                  </a:lnTo>
                  <a:lnTo>
                    <a:pt x="48" y="8"/>
                  </a:lnTo>
                  <a:lnTo>
                    <a:pt x="48" y="6"/>
                  </a:lnTo>
                  <a:lnTo>
                    <a:pt x="50" y="6"/>
                  </a:lnTo>
                  <a:lnTo>
                    <a:pt x="52" y="6"/>
                  </a:lnTo>
                  <a:lnTo>
                    <a:pt x="54" y="4"/>
                  </a:lnTo>
                  <a:lnTo>
                    <a:pt x="56" y="4"/>
                  </a:lnTo>
                  <a:lnTo>
                    <a:pt x="58" y="4"/>
                  </a:lnTo>
                  <a:lnTo>
                    <a:pt x="58" y="2"/>
                  </a:lnTo>
                  <a:lnTo>
                    <a:pt x="60" y="2"/>
                  </a:lnTo>
                  <a:lnTo>
                    <a:pt x="62" y="2"/>
                  </a:lnTo>
                  <a:lnTo>
                    <a:pt x="62" y="0"/>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75" name="Freeform 1130"/>
            <p:cNvSpPr>
              <a:spLocks/>
            </p:cNvSpPr>
            <p:nvPr/>
          </p:nvSpPr>
          <p:spPr bwMode="auto">
            <a:xfrm>
              <a:off x="4460" y="2138"/>
              <a:ext cx="42" cy="17"/>
            </a:xfrm>
            <a:custGeom>
              <a:avLst/>
              <a:gdLst>
                <a:gd name="T0" fmla="*/ 0 w 66"/>
                <a:gd name="T1" fmla="*/ 2 h 26"/>
                <a:gd name="T2" fmla="*/ 1 w 66"/>
                <a:gd name="T3" fmla="*/ 2 h 26"/>
                <a:gd name="T4" fmla="*/ 1 w 66"/>
                <a:gd name="T5" fmla="*/ 2 h 26"/>
                <a:gd name="T6" fmla="*/ 1 w 66"/>
                <a:gd name="T7" fmla="*/ 2 h 26"/>
                <a:gd name="T8" fmla="*/ 1 w 66"/>
                <a:gd name="T9" fmla="*/ 2 h 26"/>
                <a:gd name="T10" fmla="*/ 1 w 66"/>
                <a:gd name="T11" fmla="*/ 2 h 26"/>
                <a:gd name="T12" fmla="*/ 1 w 66"/>
                <a:gd name="T13" fmla="*/ 2 h 26"/>
                <a:gd name="T14" fmla="*/ 1 w 66"/>
                <a:gd name="T15" fmla="*/ 2 h 26"/>
                <a:gd name="T16" fmla="*/ 1 w 66"/>
                <a:gd name="T17" fmla="*/ 2 h 26"/>
                <a:gd name="T18" fmla="*/ 1 w 66"/>
                <a:gd name="T19" fmla="*/ 2 h 26"/>
                <a:gd name="T20" fmla="*/ 1 w 66"/>
                <a:gd name="T21" fmla="*/ 2 h 26"/>
                <a:gd name="T22" fmla="*/ 1 w 66"/>
                <a:gd name="T23" fmla="*/ 1 h 26"/>
                <a:gd name="T24" fmla="*/ 1 w 66"/>
                <a:gd name="T25" fmla="*/ 1 h 26"/>
                <a:gd name="T26" fmla="*/ 1 w 66"/>
                <a:gd name="T27" fmla="*/ 1 h 26"/>
                <a:gd name="T28" fmla="*/ 1 w 66"/>
                <a:gd name="T29" fmla="*/ 1 h 26"/>
                <a:gd name="T30" fmla="*/ 1 w 66"/>
                <a:gd name="T31" fmla="*/ 1 h 26"/>
                <a:gd name="T32" fmla="*/ 1 w 66"/>
                <a:gd name="T33" fmla="*/ 1 h 26"/>
                <a:gd name="T34" fmla="*/ 1 w 66"/>
                <a:gd name="T35" fmla="*/ 1 h 26"/>
                <a:gd name="T36" fmla="*/ 1 w 66"/>
                <a:gd name="T37" fmla="*/ 1 h 26"/>
                <a:gd name="T38" fmla="*/ 1 w 66"/>
                <a:gd name="T39" fmla="*/ 1 h 26"/>
                <a:gd name="T40" fmla="*/ 2 w 66"/>
                <a:gd name="T41" fmla="*/ 1 h 26"/>
                <a:gd name="T42" fmla="*/ 2 w 66"/>
                <a:gd name="T43" fmla="*/ 1 h 26"/>
                <a:gd name="T44" fmla="*/ 2 w 66"/>
                <a:gd name="T45" fmla="*/ 1 h 26"/>
                <a:gd name="T46" fmla="*/ 2 w 66"/>
                <a:gd name="T47" fmla="*/ 1 h 26"/>
                <a:gd name="T48" fmla="*/ 2 w 66"/>
                <a:gd name="T49" fmla="*/ 1 h 26"/>
                <a:gd name="T50" fmla="*/ 2 w 66"/>
                <a:gd name="T51" fmla="*/ 1 h 26"/>
                <a:gd name="T52" fmla="*/ 2 w 66"/>
                <a:gd name="T53" fmla="*/ 1 h 26"/>
                <a:gd name="T54" fmla="*/ 2 w 66"/>
                <a:gd name="T55" fmla="*/ 1 h 26"/>
                <a:gd name="T56" fmla="*/ 2 w 66"/>
                <a:gd name="T57" fmla="*/ 1 h 26"/>
                <a:gd name="T58" fmla="*/ 2 w 66"/>
                <a:gd name="T59" fmla="*/ 1 h 26"/>
                <a:gd name="T60" fmla="*/ 2 w 66"/>
                <a:gd name="T61" fmla="*/ 1 h 26"/>
                <a:gd name="T62" fmla="*/ 2 w 66"/>
                <a:gd name="T63" fmla="*/ 1 h 26"/>
                <a:gd name="T64" fmla="*/ 3 w 66"/>
                <a:gd name="T65" fmla="*/ 1 h 26"/>
                <a:gd name="T66" fmla="*/ 3 w 66"/>
                <a:gd name="T67" fmla="*/ 1 h 26"/>
                <a:gd name="T68" fmla="*/ 3 w 66"/>
                <a:gd name="T69" fmla="*/ 1 h 26"/>
                <a:gd name="T70" fmla="*/ 3 w 66"/>
                <a:gd name="T71" fmla="*/ 1 h 26"/>
                <a:gd name="T72" fmla="*/ 3 w 66"/>
                <a:gd name="T73" fmla="*/ 1 h 26"/>
                <a:gd name="T74" fmla="*/ 3 w 66"/>
                <a:gd name="T75" fmla="*/ 1 h 26"/>
                <a:gd name="T76" fmla="*/ 3 w 66"/>
                <a:gd name="T77" fmla="*/ 1 h 26"/>
                <a:gd name="T78" fmla="*/ 3 w 66"/>
                <a:gd name="T79" fmla="*/ 1 h 26"/>
                <a:gd name="T80" fmla="*/ 3 w 66"/>
                <a:gd name="T81" fmla="*/ 1 h 26"/>
                <a:gd name="T82" fmla="*/ 3 w 66"/>
                <a:gd name="T83" fmla="*/ 1 h 26"/>
                <a:gd name="T84" fmla="*/ 3 w 66"/>
                <a:gd name="T85" fmla="*/ 1 h 26"/>
                <a:gd name="T86" fmla="*/ 3 w 66"/>
                <a:gd name="T87" fmla="*/ 1 h 26"/>
                <a:gd name="T88" fmla="*/ 3 w 66"/>
                <a:gd name="T89" fmla="*/ 1 h 26"/>
                <a:gd name="T90" fmla="*/ 3 w 66"/>
                <a:gd name="T91" fmla="*/ 1 h 26"/>
                <a:gd name="T92" fmla="*/ 3 w 66"/>
                <a:gd name="T93" fmla="*/ 0 h 26"/>
                <a:gd name="T94" fmla="*/ 3 w 66"/>
                <a:gd name="T95" fmla="*/ 0 h 26"/>
                <a:gd name="T96" fmla="*/ 3 w 66"/>
                <a:gd name="T97" fmla="*/ 0 h 26"/>
                <a:gd name="T98" fmla="*/ 3 w 66"/>
                <a:gd name="T99" fmla="*/ 0 h 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26"/>
                <a:gd name="T152" fmla="*/ 66 w 66"/>
                <a:gd name="T153" fmla="*/ 26 h 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26">
                  <a:moveTo>
                    <a:pt x="0" y="26"/>
                  </a:moveTo>
                  <a:lnTo>
                    <a:pt x="0" y="26"/>
                  </a:lnTo>
                  <a:lnTo>
                    <a:pt x="2" y="26"/>
                  </a:lnTo>
                  <a:lnTo>
                    <a:pt x="4" y="26"/>
                  </a:lnTo>
                  <a:lnTo>
                    <a:pt x="4" y="24"/>
                  </a:lnTo>
                  <a:lnTo>
                    <a:pt x="6" y="24"/>
                  </a:lnTo>
                  <a:lnTo>
                    <a:pt x="8" y="24"/>
                  </a:lnTo>
                  <a:lnTo>
                    <a:pt x="10" y="22"/>
                  </a:lnTo>
                  <a:lnTo>
                    <a:pt x="12" y="22"/>
                  </a:lnTo>
                  <a:lnTo>
                    <a:pt x="14" y="22"/>
                  </a:lnTo>
                  <a:lnTo>
                    <a:pt x="14" y="20"/>
                  </a:lnTo>
                  <a:lnTo>
                    <a:pt x="16" y="20"/>
                  </a:lnTo>
                  <a:lnTo>
                    <a:pt x="18" y="20"/>
                  </a:lnTo>
                  <a:lnTo>
                    <a:pt x="20" y="18"/>
                  </a:lnTo>
                  <a:lnTo>
                    <a:pt x="22" y="18"/>
                  </a:lnTo>
                  <a:lnTo>
                    <a:pt x="24" y="18"/>
                  </a:lnTo>
                  <a:lnTo>
                    <a:pt x="24" y="16"/>
                  </a:lnTo>
                  <a:lnTo>
                    <a:pt x="26" y="16"/>
                  </a:lnTo>
                  <a:lnTo>
                    <a:pt x="28" y="16"/>
                  </a:lnTo>
                  <a:lnTo>
                    <a:pt x="28" y="14"/>
                  </a:lnTo>
                  <a:lnTo>
                    <a:pt x="30" y="14"/>
                  </a:lnTo>
                  <a:lnTo>
                    <a:pt x="32" y="14"/>
                  </a:lnTo>
                  <a:lnTo>
                    <a:pt x="34" y="12"/>
                  </a:lnTo>
                  <a:lnTo>
                    <a:pt x="36" y="12"/>
                  </a:lnTo>
                  <a:lnTo>
                    <a:pt x="38" y="12"/>
                  </a:lnTo>
                  <a:lnTo>
                    <a:pt x="38" y="10"/>
                  </a:lnTo>
                  <a:lnTo>
                    <a:pt x="40" y="10"/>
                  </a:lnTo>
                  <a:lnTo>
                    <a:pt x="42" y="10"/>
                  </a:lnTo>
                  <a:lnTo>
                    <a:pt x="42" y="8"/>
                  </a:lnTo>
                  <a:lnTo>
                    <a:pt x="44" y="8"/>
                  </a:lnTo>
                  <a:lnTo>
                    <a:pt x="46" y="8"/>
                  </a:lnTo>
                  <a:lnTo>
                    <a:pt x="48" y="6"/>
                  </a:lnTo>
                  <a:lnTo>
                    <a:pt x="50" y="6"/>
                  </a:lnTo>
                  <a:lnTo>
                    <a:pt x="52" y="6"/>
                  </a:lnTo>
                  <a:lnTo>
                    <a:pt x="52" y="4"/>
                  </a:lnTo>
                  <a:lnTo>
                    <a:pt x="54" y="4"/>
                  </a:lnTo>
                  <a:lnTo>
                    <a:pt x="56" y="4"/>
                  </a:lnTo>
                  <a:lnTo>
                    <a:pt x="56" y="2"/>
                  </a:lnTo>
                  <a:lnTo>
                    <a:pt x="58" y="2"/>
                  </a:lnTo>
                  <a:lnTo>
                    <a:pt x="60" y="2"/>
                  </a:lnTo>
                  <a:lnTo>
                    <a:pt x="62" y="2"/>
                  </a:lnTo>
                  <a:lnTo>
                    <a:pt x="62" y="0"/>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76" name="Freeform 1131"/>
            <p:cNvSpPr>
              <a:spLocks/>
            </p:cNvSpPr>
            <p:nvPr/>
          </p:nvSpPr>
          <p:spPr bwMode="auto">
            <a:xfrm>
              <a:off x="4418" y="2155"/>
              <a:ext cx="42" cy="21"/>
            </a:xfrm>
            <a:custGeom>
              <a:avLst/>
              <a:gdLst>
                <a:gd name="T0" fmla="*/ 0 w 66"/>
                <a:gd name="T1" fmla="*/ 3 h 30"/>
                <a:gd name="T2" fmla="*/ 1 w 66"/>
                <a:gd name="T3" fmla="*/ 3 h 30"/>
                <a:gd name="T4" fmla="*/ 1 w 66"/>
                <a:gd name="T5" fmla="*/ 3 h 30"/>
                <a:gd name="T6" fmla="*/ 1 w 66"/>
                <a:gd name="T7" fmla="*/ 3 h 30"/>
                <a:gd name="T8" fmla="*/ 1 w 66"/>
                <a:gd name="T9" fmla="*/ 3 h 30"/>
                <a:gd name="T10" fmla="*/ 1 w 66"/>
                <a:gd name="T11" fmla="*/ 3 h 30"/>
                <a:gd name="T12" fmla="*/ 1 w 66"/>
                <a:gd name="T13" fmla="*/ 3 h 30"/>
                <a:gd name="T14" fmla="*/ 1 w 66"/>
                <a:gd name="T15" fmla="*/ 3 h 30"/>
                <a:gd name="T16" fmla="*/ 1 w 66"/>
                <a:gd name="T17" fmla="*/ 3 h 30"/>
                <a:gd name="T18" fmla="*/ 1 w 66"/>
                <a:gd name="T19" fmla="*/ 3 h 30"/>
                <a:gd name="T20" fmla="*/ 1 w 66"/>
                <a:gd name="T21" fmla="*/ 3 h 30"/>
                <a:gd name="T22" fmla="*/ 1 w 66"/>
                <a:gd name="T23" fmla="*/ 3 h 30"/>
                <a:gd name="T24" fmla="*/ 1 w 66"/>
                <a:gd name="T25" fmla="*/ 3 h 30"/>
                <a:gd name="T26" fmla="*/ 1 w 66"/>
                <a:gd name="T27" fmla="*/ 3 h 30"/>
                <a:gd name="T28" fmla="*/ 1 w 66"/>
                <a:gd name="T29" fmla="*/ 2 h 30"/>
                <a:gd name="T30" fmla="*/ 1 w 66"/>
                <a:gd name="T31" fmla="*/ 2 h 30"/>
                <a:gd name="T32" fmla="*/ 1 w 66"/>
                <a:gd name="T33" fmla="*/ 2 h 30"/>
                <a:gd name="T34" fmla="*/ 1 w 66"/>
                <a:gd name="T35" fmla="*/ 2 h 30"/>
                <a:gd name="T36" fmla="*/ 1 w 66"/>
                <a:gd name="T37" fmla="*/ 2 h 30"/>
                <a:gd name="T38" fmla="*/ 1 w 66"/>
                <a:gd name="T39" fmla="*/ 2 h 30"/>
                <a:gd name="T40" fmla="*/ 2 w 66"/>
                <a:gd name="T41" fmla="*/ 2 h 30"/>
                <a:gd name="T42" fmla="*/ 2 w 66"/>
                <a:gd name="T43" fmla="*/ 2 h 30"/>
                <a:gd name="T44" fmla="*/ 2 w 66"/>
                <a:gd name="T45" fmla="*/ 2 h 30"/>
                <a:gd name="T46" fmla="*/ 2 w 66"/>
                <a:gd name="T47" fmla="*/ 2 h 30"/>
                <a:gd name="T48" fmla="*/ 2 w 66"/>
                <a:gd name="T49" fmla="*/ 2 h 30"/>
                <a:gd name="T50" fmla="*/ 2 w 66"/>
                <a:gd name="T51" fmla="*/ 1 h 30"/>
                <a:gd name="T52" fmla="*/ 2 w 66"/>
                <a:gd name="T53" fmla="*/ 1 h 30"/>
                <a:gd name="T54" fmla="*/ 2 w 66"/>
                <a:gd name="T55" fmla="*/ 1 h 30"/>
                <a:gd name="T56" fmla="*/ 2 w 66"/>
                <a:gd name="T57" fmla="*/ 1 h 30"/>
                <a:gd name="T58" fmla="*/ 2 w 66"/>
                <a:gd name="T59" fmla="*/ 1 h 30"/>
                <a:gd name="T60" fmla="*/ 2 w 66"/>
                <a:gd name="T61" fmla="*/ 1 h 30"/>
                <a:gd name="T62" fmla="*/ 2 w 66"/>
                <a:gd name="T63" fmla="*/ 1 h 30"/>
                <a:gd name="T64" fmla="*/ 3 w 66"/>
                <a:gd name="T65" fmla="*/ 1 h 30"/>
                <a:gd name="T66" fmla="*/ 3 w 66"/>
                <a:gd name="T67" fmla="*/ 1 h 30"/>
                <a:gd name="T68" fmla="*/ 3 w 66"/>
                <a:gd name="T69" fmla="*/ 1 h 30"/>
                <a:gd name="T70" fmla="*/ 3 w 66"/>
                <a:gd name="T71" fmla="*/ 1 h 30"/>
                <a:gd name="T72" fmla="*/ 3 w 66"/>
                <a:gd name="T73" fmla="*/ 1 h 30"/>
                <a:gd name="T74" fmla="*/ 3 w 66"/>
                <a:gd name="T75" fmla="*/ 1 h 30"/>
                <a:gd name="T76" fmla="*/ 3 w 66"/>
                <a:gd name="T77" fmla="*/ 1 h 30"/>
                <a:gd name="T78" fmla="*/ 3 w 66"/>
                <a:gd name="T79" fmla="*/ 1 h 30"/>
                <a:gd name="T80" fmla="*/ 3 w 66"/>
                <a:gd name="T81" fmla="*/ 1 h 30"/>
                <a:gd name="T82" fmla="*/ 3 w 66"/>
                <a:gd name="T83" fmla="*/ 1 h 30"/>
                <a:gd name="T84" fmla="*/ 3 w 66"/>
                <a:gd name="T85" fmla="*/ 1 h 30"/>
                <a:gd name="T86" fmla="*/ 3 w 66"/>
                <a:gd name="T87" fmla="*/ 1 h 30"/>
                <a:gd name="T88" fmla="*/ 3 w 66"/>
                <a:gd name="T89" fmla="*/ 1 h 30"/>
                <a:gd name="T90" fmla="*/ 3 w 66"/>
                <a:gd name="T91" fmla="*/ 1 h 30"/>
                <a:gd name="T92" fmla="*/ 3 w 66"/>
                <a:gd name="T93" fmla="*/ 1 h 30"/>
                <a:gd name="T94" fmla="*/ 3 w 66"/>
                <a:gd name="T95" fmla="*/ 1 h 30"/>
                <a:gd name="T96" fmla="*/ 3 w 66"/>
                <a:gd name="T97" fmla="*/ 1 h 30"/>
                <a:gd name="T98" fmla="*/ 3 w 66"/>
                <a:gd name="T99" fmla="*/ 0 h 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30"/>
                <a:gd name="T152" fmla="*/ 66 w 66"/>
                <a:gd name="T153" fmla="*/ 30 h 3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30">
                  <a:moveTo>
                    <a:pt x="0" y="30"/>
                  </a:moveTo>
                  <a:lnTo>
                    <a:pt x="0" y="28"/>
                  </a:lnTo>
                  <a:lnTo>
                    <a:pt x="2" y="28"/>
                  </a:lnTo>
                  <a:lnTo>
                    <a:pt x="4" y="28"/>
                  </a:lnTo>
                  <a:lnTo>
                    <a:pt x="6" y="26"/>
                  </a:lnTo>
                  <a:lnTo>
                    <a:pt x="8" y="26"/>
                  </a:lnTo>
                  <a:lnTo>
                    <a:pt x="10" y="26"/>
                  </a:lnTo>
                  <a:lnTo>
                    <a:pt x="10" y="24"/>
                  </a:lnTo>
                  <a:lnTo>
                    <a:pt x="12" y="24"/>
                  </a:lnTo>
                  <a:lnTo>
                    <a:pt x="14" y="24"/>
                  </a:lnTo>
                  <a:lnTo>
                    <a:pt x="14" y="22"/>
                  </a:lnTo>
                  <a:lnTo>
                    <a:pt x="16" y="22"/>
                  </a:lnTo>
                  <a:lnTo>
                    <a:pt x="18" y="22"/>
                  </a:lnTo>
                  <a:lnTo>
                    <a:pt x="20" y="20"/>
                  </a:lnTo>
                  <a:lnTo>
                    <a:pt x="22" y="20"/>
                  </a:lnTo>
                  <a:lnTo>
                    <a:pt x="24" y="20"/>
                  </a:lnTo>
                  <a:lnTo>
                    <a:pt x="24" y="18"/>
                  </a:lnTo>
                  <a:lnTo>
                    <a:pt x="26" y="18"/>
                  </a:lnTo>
                  <a:lnTo>
                    <a:pt x="28" y="18"/>
                  </a:lnTo>
                  <a:lnTo>
                    <a:pt x="28" y="16"/>
                  </a:lnTo>
                  <a:lnTo>
                    <a:pt x="30" y="16"/>
                  </a:lnTo>
                  <a:lnTo>
                    <a:pt x="32" y="16"/>
                  </a:lnTo>
                  <a:lnTo>
                    <a:pt x="34" y="14"/>
                  </a:lnTo>
                  <a:lnTo>
                    <a:pt x="36" y="14"/>
                  </a:lnTo>
                  <a:lnTo>
                    <a:pt x="38" y="14"/>
                  </a:lnTo>
                  <a:lnTo>
                    <a:pt x="38" y="12"/>
                  </a:lnTo>
                  <a:lnTo>
                    <a:pt x="40" y="12"/>
                  </a:lnTo>
                  <a:lnTo>
                    <a:pt x="42" y="12"/>
                  </a:lnTo>
                  <a:lnTo>
                    <a:pt x="42" y="10"/>
                  </a:lnTo>
                  <a:lnTo>
                    <a:pt x="44" y="10"/>
                  </a:lnTo>
                  <a:lnTo>
                    <a:pt x="46" y="10"/>
                  </a:lnTo>
                  <a:lnTo>
                    <a:pt x="48" y="8"/>
                  </a:lnTo>
                  <a:lnTo>
                    <a:pt x="50" y="8"/>
                  </a:lnTo>
                  <a:lnTo>
                    <a:pt x="52" y="8"/>
                  </a:lnTo>
                  <a:lnTo>
                    <a:pt x="52" y="6"/>
                  </a:lnTo>
                  <a:lnTo>
                    <a:pt x="54" y="6"/>
                  </a:lnTo>
                  <a:lnTo>
                    <a:pt x="56" y="6"/>
                  </a:lnTo>
                  <a:lnTo>
                    <a:pt x="56" y="4"/>
                  </a:lnTo>
                  <a:lnTo>
                    <a:pt x="58" y="4"/>
                  </a:lnTo>
                  <a:lnTo>
                    <a:pt x="60" y="4"/>
                  </a:lnTo>
                  <a:lnTo>
                    <a:pt x="62" y="2"/>
                  </a:lnTo>
                  <a:lnTo>
                    <a:pt x="64" y="2"/>
                  </a:lnTo>
                  <a:lnTo>
                    <a:pt x="66"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77" name="Freeform 1132"/>
            <p:cNvSpPr>
              <a:spLocks/>
            </p:cNvSpPr>
            <p:nvPr/>
          </p:nvSpPr>
          <p:spPr bwMode="auto">
            <a:xfrm>
              <a:off x="4376" y="2176"/>
              <a:ext cx="42" cy="19"/>
            </a:xfrm>
            <a:custGeom>
              <a:avLst/>
              <a:gdLst>
                <a:gd name="T0" fmla="*/ 0 w 66"/>
                <a:gd name="T1" fmla="*/ 2 h 28"/>
                <a:gd name="T2" fmla="*/ 1 w 66"/>
                <a:gd name="T3" fmla="*/ 2 h 28"/>
                <a:gd name="T4" fmla="*/ 1 w 66"/>
                <a:gd name="T5" fmla="*/ 2 h 28"/>
                <a:gd name="T6" fmla="*/ 1 w 66"/>
                <a:gd name="T7" fmla="*/ 2 h 28"/>
                <a:gd name="T8" fmla="*/ 1 w 66"/>
                <a:gd name="T9" fmla="*/ 2 h 28"/>
                <a:gd name="T10" fmla="*/ 1 w 66"/>
                <a:gd name="T11" fmla="*/ 2 h 28"/>
                <a:gd name="T12" fmla="*/ 1 w 66"/>
                <a:gd name="T13" fmla="*/ 2 h 28"/>
                <a:gd name="T14" fmla="*/ 1 w 66"/>
                <a:gd name="T15" fmla="*/ 2 h 28"/>
                <a:gd name="T16" fmla="*/ 1 w 66"/>
                <a:gd name="T17" fmla="*/ 2 h 28"/>
                <a:gd name="T18" fmla="*/ 1 w 66"/>
                <a:gd name="T19" fmla="*/ 2 h 28"/>
                <a:gd name="T20" fmla="*/ 1 w 66"/>
                <a:gd name="T21" fmla="*/ 2 h 28"/>
                <a:gd name="T22" fmla="*/ 1 w 66"/>
                <a:gd name="T23" fmla="*/ 2 h 28"/>
                <a:gd name="T24" fmla="*/ 1 w 66"/>
                <a:gd name="T25" fmla="*/ 1 h 28"/>
                <a:gd name="T26" fmla="*/ 1 w 66"/>
                <a:gd name="T27" fmla="*/ 1 h 28"/>
                <a:gd name="T28" fmla="*/ 1 w 66"/>
                <a:gd name="T29" fmla="*/ 1 h 28"/>
                <a:gd name="T30" fmla="*/ 1 w 66"/>
                <a:gd name="T31" fmla="*/ 1 h 28"/>
                <a:gd name="T32" fmla="*/ 1 w 66"/>
                <a:gd name="T33" fmla="*/ 1 h 28"/>
                <a:gd name="T34" fmla="*/ 1 w 66"/>
                <a:gd name="T35" fmla="*/ 1 h 28"/>
                <a:gd name="T36" fmla="*/ 1 w 66"/>
                <a:gd name="T37" fmla="*/ 1 h 28"/>
                <a:gd name="T38" fmla="*/ 1 w 66"/>
                <a:gd name="T39" fmla="*/ 1 h 28"/>
                <a:gd name="T40" fmla="*/ 2 w 66"/>
                <a:gd name="T41" fmla="*/ 1 h 28"/>
                <a:gd name="T42" fmla="*/ 2 w 66"/>
                <a:gd name="T43" fmla="*/ 1 h 28"/>
                <a:gd name="T44" fmla="*/ 2 w 66"/>
                <a:gd name="T45" fmla="*/ 1 h 28"/>
                <a:gd name="T46" fmla="*/ 2 w 66"/>
                <a:gd name="T47" fmla="*/ 1 h 28"/>
                <a:gd name="T48" fmla="*/ 2 w 66"/>
                <a:gd name="T49" fmla="*/ 1 h 28"/>
                <a:gd name="T50" fmla="*/ 2 w 66"/>
                <a:gd name="T51" fmla="*/ 1 h 28"/>
                <a:gd name="T52" fmla="*/ 2 w 66"/>
                <a:gd name="T53" fmla="*/ 1 h 28"/>
                <a:gd name="T54" fmla="*/ 2 w 66"/>
                <a:gd name="T55" fmla="*/ 1 h 28"/>
                <a:gd name="T56" fmla="*/ 2 w 66"/>
                <a:gd name="T57" fmla="*/ 1 h 28"/>
                <a:gd name="T58" fmla="*/ 2 w 66"/>
                <a:gd name="T59" fmla="*/ 1 h 28"/>
                <a:gd name="T60" fmla="*/ 2 w 66"/>
                <a:gd name="T61" fmla="*/ 1 h 28"/>
                <a:gd name="T62" fmla="*/ 2 w 66"/>
                <a:gd name="T63" fmla="*/ 1 h 28"/>
                <a:gd name="T64" fmla="*/ 3 w 66"/>
                <a:gd name="T65" fmla="*/ 1 h 28"/>
                <a:gd name="T66" fmla="*/ 3 w 66"/>
                <a:gd name="T67" fmla="*/ 1 h 28"/>
                <a:gd name="T68" fmla="*/ 3 w 66"/>
                <a:gd name="T69" fmla="*/ 1 h 28"/>
                <a:gd name="T70" fmla="*/ 3 w 66"/>
                <a:gd name="T71" fmla="*/ 1 h 28"/>
                <a:gd name="T72" fmla="*/ 3 w 66"/>
                <a:gd name="T73" fmla="*/ 1 h 28"/>
                <a:gd name="T74" fmla="*/ 3 w 66"/>
                <a:gd name="T75" fmla="*/ 1 h 28"/>
                <a:gd name="T76" fmla="*/ 3 w 66"/>
                <a:gd name="T77" fmla="*/ 1 h 28"/>
                <a:gd name="T78" fmla="*/ 3 w 66"/>
                <a:gd name="T79" fmla="*/ 1 h 28"/>
                <a:gd name="T80" fmla="*/ 3 w 66"/>
                <a:gd name="T81" fmla="*/ 1 h 28"/>
                <a:gd name="T82" fmla="*/ 3 w 66"/>
                <a:gd name="T83" fmla="*/ 1 h 28"/>
                <a:gd name="T84" fmla="*/ 3 w 66"/>
                <a:gd name="T85" fmla="*/ 1 h 28"/>
                <a:gd name="T86" fmla="*/ 3 w 66"/>
                <a:gd name="T87" fmla="*/ 1 h 28"/>
                <a:gd name="T88" fmla="*/ 3 w 66"/>
                <a:gd name="T89" fmla="*/ 1 h 28"/>
                <a:gd name="T90" fmla="*/ 3 w 66"/>
                <a:gd name="T91" fmla="*/ 1 h 28"/>
                <a:gd name="T92" fmla="*/ 3 w 66"/>
                <a:gd name="T93" fmla="*/ 0 h 28"/>
                <a:gd name="T94" fmla="*/ 3 w 66"/>
                <a:gd name="T95" fmla="*/ 0 h 28"/>
                <a:gd name="T96" fmla="*/ 3 w 66"/>
                <a:gd name="T97" fmla="*/ 0 h 28"/>
                <a:gd name="T98" fmla="*/ 3 w 66"/>
                <a:gd name="T99" fmla="*/ 0 h 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28"/>
                <a:gd name="T152" fmla="*/ 66 w 66"/>
                <a:gd name="T153" fmla="*/ 28 h 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28">
                  <a:moveTo>
                    <a:pt x="0" y="28"/>
                  </a:moveTo>
                  <a:lnTo>
                    <a:pt x="0" y="28"/>
                  </a:lnTo>
                  <a:lnTo>
                    <a:pt x="2" y="28"/>
                  </a:lnTo>
                  <a:lnTo>
                    <a:pt x="2" y="26"/>
                  </a:lnTo>
                  <a:lnTo>
                    <a:pt x="4" y="26"/>
                  </a:lnTo>
                  <a:lnTo>
                    <a:pt x="6" y="26"/>
                  </a:lnTo>
                  <a:lnTo>
                    <a:pt x="6" y="24"/>
                  </a:lnTo>
                  <a:lnTo>
                    <a:pt x="8" y="24"/>
                  </a:lnTo>
                  <a:lnTo>
                    <a:pt x="10" y="24"/>
                  </a:lnTo>
                  <a:lnTo>
                    <a:pt x="12" y="22"/>
                  </a:lnTo>
                  <a:lnTo>
                    <a:pt x="14" y="22"/>
                  </a:lnTo>
                  <a:lnTo>
                    <a:pt x="16" y="22"/>
                  </a:lnTo>
                  <a:lnTo>
                    <a:pt x="16" y="20"/>
                  </a:lnTo>
                  <a:lnTo>
                    <a:pt x="18" y="20"/>
                  </a:lnTo>
                  <a:lnTo>
                    <a:pt x="20" y="20"/>
                  </a:lnTo>
                  <a:lnTo>
                    <a:pt x="20" y="18"/>
                  </a:lnTo>
                  <a:lnTo>
                    <a:pt x="22" y="18"/>
                  </a:lnTo>
                  <a:lnTo>
                    <a:pt x="24" y="18"/>
                  </a:lnTo>
                  <a:lnTo>
                    <a:pt x="26" y="16"/>
                  </a:lnTo>
                  <a:lnTo>
                    <a:pt x="28" y="16"/>
                  </a:lnTo>
                  <a:lnTo>
                    <a:pt x="30" y="16"/>
                  </a:lnTo>
                  <a:lnTo>
                    <a:pt x="30" y="14"/>
                  </a:lnTo>
                  <a:lnTo>
                    <a:pt x="32" y="14"/>
                  </a:lnTo>
                  <a:lnTo>
                    <a:pt x="34" y="14"/>
                  </a:lnTo>
                  <a:lnTo>
                    <a:pt x="34" y="12"/>
                  </a:lnTo>
                  <a:lnTo>
                    <a:pt x="36" y="12"/>
                  </a:lnTo>
                  <a:lnTo>
                    <a:pt x="38" y="12"/>
                  </a:lnTo>
                  <a:lnTo>
                    <a:pt x="40" y="10"/>
                  </a:lnTo>
                  <a:lnTo>
                    <a:pt x="42" y="10"/>
                  </a:lnTo>
                  <a:lnTo>
                    <a:pt x="44" y="10"/>
                  </a:lnTo>
                  <a:lnTo>
                    <a:pt x="44" y="8"/>
                  </a:lnTo>
                  <a:lnTo>
                    <a:pt x="46" y="8"/>
                  </a:lnTo>
                  <a:lnTo>
                    <a:pt x="48" y="8"/>
                  </a:lnTo>
                  <a:lnTo>
                    <a:pt x="48" y="6"/>
                  </a:lnTo>
                  <a:lnTo>
                    <a:pt x="50" y="6"/>
                  </a:lnTo>
                  <a:lnTo>
                    <a:pt x="52" y="6"/>
                  </a:lnTo>
                  <a:lnTo>
                    <a:pt x="54" y="4"/>
                  </a:lnTo>
                  <a:lnTo>
                    <a:pt x="56" y="4"/>
                  </a:lnTo>
                  <a:lnTo>
                    <a:pt x="58" y="2"/>
                  </a:lnTo>
                  <a:lnTo>
                    <a:pt x="60" y="2"/>
                  </a:lnTo>
                  <a:lnTo>
                    <a:pt x="62" y="2"/>
                  </a:lnTo>
                  <a:lnTo>
                    <a:pt x="62" y="0"/>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78" name="Freeform 1133"/>
            <p:cNvSpPr>
              <a:spLocks/>
            </p:cNvSpPr>
            <p:nvPr/>
          </p:nvSpPr>
          <p:spPr bwMode="auto">
            <a:xfrm>
              <a:off x="4333" y="2195"/>
              <a:ext cx="43" cy="20"/>
            </a:xfrm>
            <a:custGeom>
              <a:avLst/>
              <a:gdLst>
                <a:gd name="T0" fmla="*/ 0 w 66"/>
                <a:gd name="T1" fmla="*/ 3 h 28"/>
                <a:gd name="T2" fmla="*/ 1 w 66"/>
                <a:gd name="T3" fmla="*/ 3 h 28"/>
                <a:gd name="T4" fmla="*/ 1 w 66"/>
                <a:gd name="T5" fmla="*/ 3 h 28"/>
                <a:gd name="T6" fmla="*/ 1 w 66"/>
                <a:gd name="T7" fmla="*/ 3 h 28"/>
                <a:gd name="T8" fmla="*/ 1 w 66"/>
                <a:gd name="T9" fmla="*/ 3 h 28"/>
                <a:gd name="T10" fmla="*/ 1 w 66"/>
                <a:gd name="T11" fmla="*/ 3 h 28"/>
                <a:gd name="T12" fmla="*/ 1 w 66"/>
                <a:gd name="T13" fmla="*/ 3 h 28"/>
                <a:gd name="T14" fmla="*/ 1 w 66"/>
                <a:gd name="T15" fmla="*/ 3 h 28"/>
                <a:gd name="T16" fmla="*/ 1 w 66"/>
                <a:gd name="T17" fmla="*/ 3 h 28"/>
                <a:gd name="T18" fmla="*/ 1 w 66"/>
                <a:gd name="T19" fmla="*/ 3 h 28"/>
                <a:gd name="T20" fmla="*/ 1 w 66"/>
                <a:gd name="T21" fmla="*/ 3 h 28"/>
                <a:gd name="T22" fmla="*/ 1 w 66"/>
                <a:gd name="T23" fmla="*/ 3 h 28"/>
                <a:gd name="T24" fmla="*/ 1 w 66"/>
                <a:gd name="T25" fmla="*/ 3 h 28"/>
                <a:gd name="T26" fmla="*/ 1 w 66"/>
                <a:gd name="T27" fmla="*/ 2 h 28"/>
                <a:gd name="T28" fmla="*/ 1 w 66"/>
                <a:gd name="T29" fmla="*/ 2 h 28"/>
                <a:gd name="T30" fmla="*/ 1 w 66"/>
                <a:gd name="T31" fmla="*/ 2 h 28"/>
                <a:gd name="T32" fmla="*/ 1 w 66"/>
                <a:gd name="T33" fmla="*/ 2 h 28"/>
                <a:gd name="T34" fmla="*/ 1 w 66"/>
                <a:gd name="T35" fmla="*/ 2 h 28"/>
                <a:gd name="T36" fmla="*/ 1 w 66"/>
                <a:gd name="T37" fmla="*/ 2 h 28"/>
                <a:gd name="T38" fmla="*/ 1 w 66"/>
                <a:gd name="T39" fmla="*/ 2 h 28"/>
                <a:gd name="T40" fmla="*/ 2 w 66"/>
                <a:gd name="T41" fmla="*/ 2 h 28"/>
                <a:gd name="T42" fmla="*/ 2 w 66"/>
                <a:gd name="T43" fmla="*/ 2 h 28"/>
                <a:gd name="T44" fmla="*/ 2 w 66"/>
                <a:gd name="T45" fmla="*/ 2 h 28"/>
                <a:gd name="T46" fmla="*/ 2 w 66"/>
                <a:gd name="T47" fmla="*/ 2 h 28"/>
                <a:gd name="T48" fmla="*/ 2 w 66"/>
                <a:gd name="T49" fmla="*/ 1 h 28"/>
                <a:gd name="T50" fmla="*/ 2 w 66"/>
                <a:gd name="T51" fmla="*/ 1 h 28"/>
                <a:gd name="T52" fmla="*/ 2 w 66"/>
                <a:gd name="T53" fmla="*/ 1 h 28"/>
                <a:gd name="T54" fmla="*/ 2 w 66"/>
                <a:gd name="T55" fmla="*/ 1 h 28"/>
                <a:gd name="T56" fmla="*/ 2 w 66"/>
                <a:gd name="T57" fmla="*/ 1 h 28"/>
                <a:gd name="T58" fmla="*/ 3 w 66"/>
                <a:gd name="T59" fmla="*/ 1 h 28"/>
                <a:gd name="T60" fmla="*/ 3 w 66"/>
                <a:gd name="T61" fmla="*/ 1 h 28"/>
                <a:gd name="T62" fmla="*/ 3 w 66"/>
                <a:gd name="T63" fmla="*/ 1 h 28"/>
                <a:gd name="T64" fmla="*/ 3 w 66"/>
                <a:gd name="T65" fmla="*/ 1 h 28"/>
                <a:gd name="T66" fmla="*/ 3 w 66"/>
                <a:gd name="T67" fmla="*/ 1 h 28"/>
                <a:gd name="T68" fmla="*/ 3 w 66"/>
                <a:gd name="T69" fmla="*/ 1 h 28"/>
                <a:gd name="T70" fmla="*/ 3 w 66"/>
                <a:gd name="T71" fmla="*/ 1 h 28"/>
                <a:gd name="T72" fmla="*/ 3 w 66"/>
                <a:gd name="T73" fmla="*/ 1 h 28"/>
                <a:gd name="T74" fmla="*/ 3 w 66"/>
                <a:gd name="T75" fmla="*/ 1 h 28"/>
                <a:gd name="T76" fmla="*/ 3 w 66"/>
                <a:gd name="T77" fmla="*/ 1 h 28"/>
                <a:gd name="T78" fmla="*/ 3 w 66"/>
                <a:gd name="T79" fmla="*/ 1 h 28"/>
                <a:gd name="T80" fmla="*/ 3 w 66"/>
                <a:gd name="T81" fmla="*/ 1 h 28"/>
                <a:gd name="T82" fmla="*/ 3 w 66"/>
                <a:gd name="T83" fmla="*/ 1 h 28"/>
                <a:gd name="T84" fmla="*/ 3 w 66"/>
                <a:gd name="T85" fmla="*/ 1 h 28"/>
                <a:gd name="T86" fmla="*/ 3 w 66"/>
                <a:gd name="T87" fmla="*/ 1 h 28"/>
                <a:gd name="T88" fmla="*/ 3 w 66"/>
                <a:gd name="T89" fmla="*/ 1 h 28"/>
                <a:gd name="T90" fmla="*/ 3 w 66"/>
                <a:gd name="T91" fmla="*/ 1 h 28"/>
                <a:gd name="T92" fmla="*/ 4 w 66"/>
                <a:gd name="T93" fmla="*/ 1 h 28"/>
                <a:gd name="T94" fmla="*/ 4 w 66"/>
                <a:gd name="T95" fmla="*/ 1 h 28"/>
                <a:gd name="T96" fmla="*/ 4 w 66"/>
                <a:gd name="T97" fmla="*/ 0 h 28"/>
                <a:gd name="T98" fmla="*/ 4 w 66"/>
                <a:gd name="T99" fmla="*/ 0 h 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28"/>
                <a:gd name="T152" fmla="*/ 66 w 66"/>
                <a:gd name="T153" fmla="*/ 28 h 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28">
                  <a:moveTo>
                    <a:pt x="0" y="28"/>
                  </a:moveTo>
                  <a:lnTo>
                    <a:pt x="0" y="28"/>
                  </a:lnTo>
                  <a:lnTo>
                    <a:pt x="2" y="28"/>
                  </a:lnTo>
                  <a:lnTo>
                    <a:pt x="4" y="28"/>
                  </a:lnTo>
                  <a:lnTo>
                    <a:pt x="4" y="26"/>
                  </a:lnTo>
                  <a:lnTo>
                    <a:pt x="6" y="26"/>
                  </a:lnTo>
                  <a:lnTo>
                    <a:pt x="8" y="26"/>
                  </a:lnTo>
                  <a:lnTo>
                    <a:pt x="10" y="24"/>
                  </a:lnTo>
                  <a:lnTo>
                    <a:pt x="12" y="24"/>
                  </a:lnTo>
                  <a:lnTo>
                    <a:pt x="14" y="24"/>
                  </a:lnTo>
                  <a:lnTo>
                    <a:pt x="14" y="22"/>
                  </a:lnTo>
                  <a:lnTo>
                    <a:pt x="16" y="22"/>
                  </a:lnTo>
                  <a:lnTo>
                    <a:pt x="18" y="22"/>
                  </a:lnTo>
                  <a:lnTo>
                    <a:pt x="18" y="20"/>
                  </a:lnTo>
                  <a:lnTo>
                    <a:pt x="20" y="20"/>
                  </a:lnTo>
                  <a:lnTo>
                    <a:pt x="22" y="20"/>
                  </a:lnTo>
                  <a:lnTo>
                    <a:pt x="22" y="18"/>
                  </a:lnTo>
                  <a:lnTo>
                    <a:pt x="24" y="18"/>
                  </a:lnTo>
                  <a:lnTo>
                    <a:pt x="26" y="18"/>
                  </a:lnTo>
                  <a:lnTo>
                    <a:pt x="28" y="16"/>
                  </a:lnTo>
                  <a:lnTo>
                    <a:pt x="30" y="16"/>
                  </a:lnTo>
                  <a:lnTo>
                    <a:pt x="32" y="16"/>
                  </a:lnTo>
                  <a:lnTo>
                    <a:pt x="32" y="14"/>
                  </a:lnTo>
                  <a:lnTo>
                    <a:pt x="34" y="14"/>
                  </a:lnTo>
                  <a:lnTo>
                    <a:pt x="36" y="14"/>
                  </a:lnTo>
                  <a:lnTo>
                    <a:pt x="36" y="12"/>
                  </a:lnTo>
                  <a:lnTo>
                    <a:pt x="38" y="12"/>
                  </a:lnTo>
                  <a:lnTo>
                    <a:pt x="40" y="12"/>
                  </a:lnTo>
                  <a:lnTo>
                    <a:pt x="40" y="10"/>
                  </a:lnTo>
                  <a:lnTo>
                    <a:pt x="42" y="10"/>
                  </a:lnTo>
                  <a:lnTo>
                    <a:pt x="44" y="10"/>
                  </a:lnTo>
                  <a:lnTo>
                    <a:pt x="46" y="8"/>
                  </a:lnTo>
                  <a:lnTo>
                    <a:pt x="48" y="8"/>
                  </a:lnTo>
                  <a:lnTo>
                    <a:pt x="50" y="8"/>
                  </a:lnTo>
                  <a:lnTo>
                    <a:pt x="50" y="6"/>
                  </a:lnTo>
                  <a:lnTo>
                    <a:pt x="52" y="6"/>
                  </a:lnTo>
                  <a:lnTo>
                    <a:pt x="54" y="6"/>
                  </a:lnTo>
                  <a:lnTo>
                    <a:pt x="54" y="4"/>
                  </a:lnTo>
                  <a:lnTo>
                    <a:pt x="56" y="4"/>
                  </a:lnTo>
                  <a:lnTo>
                    <a:pt x="58" y="4"/>
                  </a:lnTo>
                  <a:lnTo>
                    <a:pt x="60" y="2"/>
                  </a:lnTo>
                  <a:lnTo>
                    <a:pt x="62" y="2"/>
                  </a:lnTo>
                  <a:lnTo>
                    <a:pt x="64"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79" name="Freeform 1134"/>
            <p:cNvSpPr>
              <a:spLocks/>
            </p:cNvSpPr>
            <p:nvPr/>
          </p:nvSpPr>
          <p:spPr bwMode="auto">
            <a:xfrm>
              <a:off x="4291" y="2215"/>
              <a:ext cx="42" cy="19"/>
            </a:xfrm>
            <a:custGeom>
              <a:avLst/>
              <a:gdLst>
                <a:gd name="T0" fmla="*/ 0 w 66"/>
                <a:gd name="T1" fmla="*/ 2 h 30"/>
                <a:gd name="T2" fmla="*/ 1 w 66"/>
                <a:gd name="T3" fmla="*/ 2 h 30"/>
                <a:gd name="T4" fmla="*/ 1 w 66"/>
                <a:gd name="T5" fmla="*/ 2 h 30"/>
                <a:gd name="T6" fmla="*/ 1 w 66"/>
                <a:gd name="T7" fmla="*/ 2 h 30"/>
                <a:gd name="T8" fmla="*/ 1 w 66"/>
                <a:gd name="T9" fmla="*/ 2 h 30"/>
                <a:gd name="T10" fmla="*/ 1 w 66"/>
                <a:gd name="T11" fmla="*/ 2 h 30"/>
                <a:gd name="T12" fmla="*/ 1 w 66"/>
                <a:gd name="T13" fmla="*/ 2 h 30"/>
                <a:gd name="T14" fmla="*/ 1 w 66"/>
                <a:gd name="T15" fmla="*/ 2 h 30"/>
                <a:gd name="T16" fmla="*/ 1 w 66"/>
                <a:gd name="T17" fmla="*/ 2 h 30"/>
                <a:gd name="T18" fmla="*/ 1 w 66"/>
                <a:gd name="T19" fmla="*/ 2 h 30"/>
                <a:gd name="T20" fmla="*/ 1 w 66"/>
                <a:gd name="T21" fmla="*/ 2 h 30"/>
                <a:gd name="T22" fmla="*/ 1 w 66"/>
                <a:gd name="T23" fmla="*/ 2 h 30"/>
                <a:gd name="T24" fmla="*/ 1 w 66"/>
                <a:gd name="T25" fmla="*/ 1 h 30"/>
                <a:gd name="T26" fmla="*/ 1 w 66"/>
                <a:gd name="T27" fmla="*/ 1 h 30"/>
                <a:gd name="T28" fmla="*/ 1 w 66"/>
                <a:gd name="T29" fmla="*/ 1 h 30"/>
                <a:gd name="T30" fmla="*/ 1 w 66"/>
                <a:gd name="T31" fmla="*/ 1 h 30"/>
                <a:gd name="T32" fmla="*/ 1 w 66"/>
                <a:gd name="T33" fmla="*/ 1 h 30"/>
                <a:gd name="T34" fmla="*/ 1 w 66"/>
                <a:gd name="T35" fmla="*/ 1 h 30"/>
                <a:gd name="T36" fmla="*/ 1 w 66"/>
                <a:gd name="T37" fmla="*/ 1 h 30"/>
                <a:gd name="T38" fmla="*/ 1 w 66"/>
                <a:gd name="T39" fmla="*/ 1 h 30"/>
                <a:gd name="T40" fmla="*/ 2 w 66"/>
                <a:gd name="T41" fmla="*/ 1 h 30"/>
                <a:gd name="T42" fmla="*/ 2 w 66"/>
                <a:gd name="T43" fmla="*/ 1 h 30"/>
                <a:gd name="T44" fmla="*/ 2 w 66"/>
                <a:gd name="T45" fmla="*/ 1 h 30"/>
                <a:gd name="T46" fmla="*/ 2 w 66"/>
                <a:gd name="T47" fmla="*/ 1 h 30"/>
                <a:gd name="T48" fmla="*/ 2 w 66"/>
                <a:gd name="T49" fmla="*/ 1 h 30"/>
                <a:gd name="T50" fmla="*/ 2 w 66"/>
                <a:gd name="T51" fmla="*/ 1 h 30"/>
                <a:gd name="T52" fmla="*/ 2 w 66"/>
                <a:gd name="T53" fmla="*/ 1 h 30"/>
                <a:gd name="T54" fmla="*/ 2 w 66"/>
                <a:gd name="T55" fmla="*/ 1 h 30"/>
                <a:gd name="T56" fmla="*/ 2 w 66"/>
                <a:gd name="T57" fmla="*/ 1 h 30"/>
                <a:gd name="T58" fmla="*/ 2 w 66"/>
                <a:gd name="T59" fmla="*/ 1 h 30"/>
                <a:gd name="T60" fmla="*/ 2 w 66"/>
                <a:gd name="T61" fmla="*/ 1 h 30"/>
                <a:gd name="T62" fmla="*/ 2 w 66"/>
                <a:gd name="T63" fmla="*/ 1 h 30"/>
                <a:gd name="T64" fmla="*/ 3 w 66"/>
                <a:gd name="T65" fmla="*/ 1 h 30"/>
                <a:gd name="T66" fmla="*/ 3 w 66"/>
                <a:gd name="T67" fmla="*/ 1 h 30"/>
                <a:gd name="T68" fmla="*/ 3 w 66"/>
                <a:gd name="T69" fmla="*/ 1 h 30"/>
                <a:gd name="T70" fmla="*/ 3 w 66"/>
                <a:gd name="T71" fmla="*/ 1 h 30"/>
                <a:gd name="T72" fmla="*/ 3 w 66"/>
                <a:gd name="T73" fmla="*/ 1 h 30"/>
                <a:gd name="T74" fmla="*/ 3 w 66"/>
                <a:gd name="T75" fmla="*/ 1 h 30"/>
                <a:gd name="T76" fmla="*/ 3 w 66"/>
                <a:gd name="T77" fmla="*/ 1 h 30"/>
                <a:gd name="T78" fmla="*/ 3 w 66"/>
                <a:gd name="T79" fmla="*/ 1 h 30"/>
                <a:gd name="T80" fmla="*/ 3 w 66"/>
                <a:gd name="T81" fmla="*/ 1 h 30"/>
                <a:gd name="T82" fmla="*/ 3 w 66"/>
                <a:gd name="T83" fmla="*/ 1 h 30"/>
                <a:gd name="T84" fmla="*/ 3 w 66"/>
                <a:gd name="T85" fmla="*/ 1 h 30"/>
                <a:gd name="T86" fmla="*/ 3 w 66"/>
                <a:gd name="T87" fmla="*/ 1 h 30"/>
                <a:gd name="T88" fmla="*/ 3 w 66"/>
                <a:gd name="T89" fmla="*/ 1 h 30"/>
                <a:gd name="T90" fmla="*/ 3 w 66"/>
                <a:gd name="T91" fmla="*/ 1 h 30"/>
                <a:gd name="T92" fmla="*/ 3 w 66"/>
                <a:gd name="T93" fmla="*/ 1 h 30"/>
                <a:gd name="T94" fmla="*/ 3 w 66"/>
                <a:gd name="T95" fmla="*/ 1 h 30"/>
                <a:gd name="T96" fmla="*/ 3 w 66"/>
                <a:gd name="T97" fmla="*/ 1 h 30"/>
                <a:gd name="T98" fmla="*/ 3 w 66"/>
                <a:gd name="T99" fmla="*/ 0 h 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30"/>
                <a:gd name="T152" fmla="*/ 66 w 66"/>
                <a:gd name="T153" fmla="*/ 30 h 3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30">
                  <a:moveTo>
                    <a:pt x="0" y="30"/>
                  </a:moveTo>
                  <a:lnTo>
                    <a:pt x="0" y="30"/>
                  </a:lnTo>
                  <a:lnTo>
                    <a:pt x="2" y="30"/>
                  </a:lnTo>
                  <a:lnTo>
                    <a:pt x="4" y="28"/>
                  </a:lnTo>
                  <a:lnTo>
                    <a:pt x="6" y="28"/>
                  </a:lnTo>
                  <a:lnTo>
                    <a:pt x="8" y="28"/>
                  </a:lnTo>
                  <a:lnTo>
                    <a:pt x="8" y="26"/>
                  </a:lnTo>
                  <a:lnTo>
                    <a:pt x="10" y="26"/>
                  </a:lnTo>
                  <a:lnTo>
                    <a:pt x="12" y="26"/>
                  </a:lnTo>
                  <a:lnTo>
                    <a:pt x="12" y="24"/>
                  </a:lnTo>
                  <a:lnTo>
                    <a:pt x="14" y="24"/>
                  </a:lnTo>
                  <a:lnTo>
                    <a:pt x="16" y="24"/>
                  </a:lnTo>
                  <a:lnTo>
                    <a:pt x="16" y="22"/>
                  </a:lnTo>
                  <a:lnTo>
                    <a:pt x="18" y="22"/>
                  </a:lnTo>
                  <a:lnTo>
                    <a:pt x="20" y="22"/>
                  </a:lnTo>
                  <a:lnTo>
                    <a:pt x="22" y="20"/>
                  </a:lnTo>
                  <a:lnTo>
                    <a:pt x="24" y="20"/>
                  </a:lnTo>
                  <a:lnTo>
                    <a:pt x="26" y="18"/>
                  </a:lnTo>
                  <a:lnTo>
                    <a:pt x="28" y="18"/>
                  </a:lnTo>
                  <a:lnTo>
                    <a:pt x="30" y="18"/>
                  </a:lnTo>
                  <a:lnTo>
                    <a:pt x="30" y="16"/>
                  </a:lnTo>
                  <a:lnTo>
                    <a:pt x="32" y="16"/>
                  </a:lnTo>
                  <a:lnTo>
                    <a:pt x="34" y="16"/>
                  </a:lnTo>
                  <a:lnTo>
                    <a:pt x="34" y="14"/>
                  </a:lnTo>
                  <a:lnTo>
                    <a:pt x="36" y="14"/>
                  </a:lnTo>
                  <a:lnTo>
                    <a:pt x="38" y="14"/>
                  </a:lnTo>
                  <a:lnTo>
                    <a:pt x="38" y="12"/>
                  </a:lnTo>
                  <a:lnTo>
                    <a:pt x="40" y="12"/>
                  </a:lnTo>
                  <a:lnTo>
                    <a:pt x="42" y="12"/>
                  </a:lnTo>
                  <a:lnTo>
                    <a:pt x="44" y="10"/>
                  </a:lnTo>
                  <a:lnTo>
                    <a:pt x="46" y="10"/>
                  </a:lnTo>
                  <a:lnTo>
                    <a:pt x="48" y="10"/>
                  </a:lnTo>
                  <a:lnTo>
                    <a:pt x="48" y="8"/>
                  </a:lnTo>
                  <a:lnTo>
                    <a:pt x="50" y="8"/>
                  </a:lnTo>
                  <a:lnTo>
                    <a:pt x="52" y="8"/>
                  </a:lnTo>
                  <a:lnTo>
                    <a:pt x="52" y="6"/>
                  </a:lnTo>
                  <a:lnTo>
                    <a:pt x="54" y="6"/>
                  </a:lnTo>
                  <a:lnTo>
                    <a:pt x="56" y="6"/>
                  </a:lnTo>
                  <a:lnTo>
                    <a:pt x="58" y="4"/>
                  </a:lnTo>
                  <a:lnTo>
                    <a:pt x="60" y="4"/>
                  </a:lnTo>
                  <a:lnTo>
                    <a:pt x="62" y="2"/>
                  </a:lnTo>
                  <a:lnTo>
                    <a:pt x="64" y="2"/>
                  </a:lnTo>
                  <a:lnTo>
                    <a:pt x="66"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80" name="Freeform 1135"/>
            <p:cNvSpPr>
              <a:spLocks/>
            </p:cNvSpPr>
            <p:nvPr/>
          </p:nvSpPr>
          <p:spPr bwMode="auto">
            <a:xfrm>
              <a:off x="4249" y="2234"/>
              <a:ext cx="42" cy="21"/>
            </a:xfrm>
            <a:custGeom>
              <a:avLst/>
              <a:gdLst>
                <a:gd name="T0" fmla="*/ 0 w 66"/>
                <a:gd name="T1" fmla="*/ 3 h 30"/>
                <a:gd name="T2" fmla="*/ 1 w 66"/>
                <a:gd name="T3" fmla="*/ 3 h 30"/>
                <a:gd name="T4" fmla="*/ 1 w 66"/>
                <a:gd name="T5" fmla="*/ 3 h 30"/>
                <a:gd name="T6" fmla="*/ 1 w 66"/>
                <a:gd name="T7" fmla="*/ 3 h 30"/>
                <a:gd name="T8" fmla="*/ 1 w 66"/>
                <a:gd name="T9" fmla="*/ 3 h 30"/>
                <a:gd name="T10" fmla="*/ 1 w 66"/>
                <a:gd name="T11" fmla="*/ 3 h 30"/>
                <a:gd name="T12" fmla="*/ 1 w 66"/>
                <a:gd name="T13" fmla="*/ 3 h 30"/>
                <a:gd name="T14" fmla="*/ 1 w 66"/>
                <a:gd name="T15" fmla="*/ 3 h 30"/>
                <a:gd name="T16" fmla="*/ 1 w 66"/>
                <a:gd name="T17" fmla="*/ 3 h 30"/>
                <a:gd name="T18" fmla="*/ 1 w 66"/>
                <a:gd name="T19" fmla="*/ 3 h 30"/>
                <a:gd name="T20" fmla="*/ 1 w 66"/>
                <a:gd name="T21" fmla="*/ 3 h 30"/>
                <a:gd name="T22" fmla="*/ 1 w 66"/>
                <a:gd name="T23" fmla="*/ 3 h 30"/>
                <a:gd name="T24" fmla="*/ 1 w 66"/>
                <a:gd name="T25" fmla="*/ 3 h 30"/>
                <a:gd name="T26" fmla="*/ 1 w 66"/>
                <a:gd name="T27" fmla="*/ 3 h 30"/>
                <a:gd name="T28" fmla="*/ 1 w 66"/>
                <a:gd name="T29" fmla="*/ 3 h 30"/>
                <a:gd name="T30" fmla="*/ 1 w 66"/>
                <a:gd name="T31" fmla="*/ 2 h 30"/>
                <a:gd name="T32" fmla="*/ 1 w 66"/>
                <a:gd name="T33" fmla="*/ 2 h 30"/>
                <a:gd name="T34" fmla="*/ 1 w 66"/>
                <a:gd name="T35" fmla="*/ 2 h 30"/>
                <a:gd name="T36" fmla="*/ 1 w 66"/>
                <a:gd name="T37" fmla="*/ 2 h 30"/>
                <a:gd name="T38" fmla="*/ 1 w 66"/>
                <a:gd name="T39" fmla="*/ 2 h 30"/>
                <a:gd name="T40" fmla="*/ 2 w 66"/>
                <a:gd name="T41" fmla="*/ 2 h 30"/>
                <a:gd name="T42" fmla="*/ 2 w 66"/>
                <a:gd name="T43" fmla="*/ 2 h 30"/>
                <a:gd name="T44" fmla="*/ 2 w 66"/>
                <a:gd name="T45" fmla="*/ 2 h 30"/>
                <a:gd name="T46" fmla="*/ 2 w 66"/>
                <a:gd name="T47" fmla="*/ 2 h 30"/>
                <a:gd name="T48" fmla="*/ 2 w 66"/>
                <a:gd name="T49" fmla="*/ 2 h 30"/>
                <a:gd name="T50" fmla="*/ 2 w 66"/>
                <a:gd name="T51" fmla="*/ 1 h 30"/>
                <a:gd name="T52" fmla="*/ 2 w 66"/>
                <a:gd name="T53" fmla="*/ 1 h 30"/>
                <a:gd name="T54" fmla="*/ 2 w 66"/>
                <a:gd name="T55" fmla="*/ 1 h 30"/>
                <a:gd name="T56" fmla="*/ 2 w 66"/>
                <a:gd name="T57" fmla="*/ 1 h 30"/>
                <a:gd name="T58" fmla="*/ 2 w 66"/>
                <a:gd name="T59" fmla="*/ 1 h 30"/>
                <a:gd name="T60" fmla="*/ 2 w 66"/>
                <a:gd name="T61" fmla="*/ 1 h 30"/>
                <a:gd name="T62" fmla="*/ 2 w 66"/>
                <a:gd name="T63" fmla="*/ 1 h 30"/>
                <a:gd name="T64" fmla="*/ 3 w 66"/>
                <a:gd name="T65" fmla="*/ 1 h 30"/>
                <a:gd name="T66" fmla="*/ 3 w 66"/>
                <a:gd name="T67" fmla="*/ 1 h 30"/>
                <a:gd name="T68" fmla="*/ 3 w 66"/>
                <a:gd name="T69" fmla="*/ 1 h 30"/>
                <a:gd name="T70" fmla="*/ 3 w 66"/>
                <a:gd name="T71" fmla="*/ 1 h 30"/>
                <a:gd name="T72" fmla="*/ 3 w 66"/>
                <a:gd name="T73" fmla="*/ 1 h 30"/>
                <a:gd name="T74" fmla="*/ 3 w 66"/>
                <a:gd name="T75" fmla="*/ 1 h 30"/>
                <a:gd name="T76" fmla="*/ 3 w 66"/>
                <a:gd name="T77" fmla="*/ 1 h 30"/>
                <a:gd name="T78" fmla="*/ 3 w 66"/>
                <a:gd name="T79" fmla="*/ 1 h 30"/>
                <a:gd name="T80" fmla="*/ 3 w 66"/>
                <a:gd name="T81" fmla="*/ 1 h 30"/>
                <a:gd name="T82" fmla="*/ 3 w 66"/>
                <a:gd name="T83" fmla="*/ 1 h 30"/>
                <a:gd name="T84" fmla="*/ 3 w 66"/>
                <a:gd name="T85" fmla="*/ 1 h 30"/>
                <a:gd name="T86" fmla="*/ 3 w 66"/>
                <a:gd name="T87" fmla="*/ 1 h 30"/>
                <a:gd name="T88" fmla="*/ 3 w 66"/>
                <a:gd name="T89" fmla="*/ 1 h 30"/>
                <a:gd name="T90" fmla="*/ 3 w 66"/>
                <a:gd name="T91" fmla="*/ 1 h 30"/>
                <a:gd name="T92" fmla="*/ 3 w 66"/>
                <a:gd name="T93" fmla="*/ 1 h 30"/>
                <a:gd name="T94" fmla="*/ 3 w 66"/>
                <a:gd name="T95" fmla="*/ 1 h 30"/>
                <a:gd name="T96" fmla="*/ 3 w 66"/>
                <a:gd name="T97" fmla="*/ 0 h 30"/>
                <a:gd name="T98" fmla="*/ 3 w 66"/>
                <a:gd name="T99" fmla="*/ 0 h 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30"/>
                <a:gd name="T152" fmla="*/ 66 w 66"/>
                <a:gd name="T153" fmla="*/ 30 h 3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30">
                  <a:moveTo>
                    <a:pt x="0" y="30"/>
                  </a:moveTo>
                  <a:lnTo>
                    <a:pt x="0" y="30"/>
                  </a:lnTo>
                  <a:lnTo>
                    <a:pt x="2" y="30"/>
                  </a:lnTo>
                  <a:lnTo>
                    <a:pt x="2" y="28"/>
                  </a:lnTo>
                  <a:lnTo>
                    <a:pt x="4" y="28"/>
                  </a:lnTo>
                  <a:lnTo>
                    <a:pt x="6" y="28"/>
                  </a:lnTo>
                  <a:lnTo>
                    <a:pt x="8" y="26"/>
                  </a:lnTo>
                  <a:lnTo>
                    <a:pt x="10" y="26"/>
                  </a:lnTo>
                  <a:lnTo>
                    <a:pt x="12" y="24"/>
                  </a:lnTo>
                  <a:lnTo>
                    <a:pt x="14" y="24"/>
                  </a:lnTo>
                  <a:lnTo>
                    <a:pt x="16" y="24"/>
                  </a:lnTo>
                  <a:lnTo>
                    <a:pt x="16" y="22"/>
                  </a:lnTo>
                  <a:lnTo>
                    <a:pt x="18" y="22"/>
                  </a:lnTo>
                  <a:lnTo>
                    <a:pt x="20" y="22"/>
                  </a:lnTo>
                  <a:lnTo>
                    <a:pt x="20" y="20"/>
                  </a:lnTo>
                  <a:lnTo>
                    <a:pt x="22" y="20"/>
                  </a:lnTo>
                  <a:lnTo>
                    <a:pt x="24" y="20"/>
                  </a:lnTo>
                  <a:lnTo>
                    <a:pt x="24" y="18"/>
                  </a:lnTo>
                  <a:lnTo>
                    <a:pt x="26" y="18"/>
                  </a:lnTo>
                  <a:lnTo>
                    <a:pt x="28" y="18"/>
                  </a:lnTo>
                  <a:lnTo>
                    <a:pt x="30" y="16"/>
                  </a:lnTo>
                  <a:lnTo>
                    <a:pt x="32" y="16"/>
                  </a:lnTo>
                  <a:lnTo>
                    <a:pt x="34" y="16"/>
                  </a:lnTo>
                  <a:lnTo>
                    <a:pt x="34" y="14"/>
                  </a:lnTo>
                  <a:lnTo>
                    <a:pt x="36" y="14"/>
                  </a:lnTo>
                  <a:lnTo>
                    <a:pt x="38" y="14"/>
                  </a:lnTo>
                  <a:lnTo>
                    <a:pt x="38" y="12"/>
                  </a:lnTo>
                  <a:lnTo>
                    <a:pt x="40" y="12"/>
                  </a:lnTo>
                  <a:lnTo>
                    <a:pt x="42" y="12"/>
                  </a:lnTo>
                  <a:lnTo>
                    <a:pt x="42" y="10"/>
                  </a:lnTo>
                  <a:lnTo>
                    <a:pt x="44" y="10"/>
                  </a:lnTo>
                  <a:lnTo>
                    <a:pt x="46" y="10"/>
                  </a:lnTo>
                  <a:lnTo>
                    <a:pt x="46" y="8"/>
                  </a:lnTo>
                  <a:lnTo>
                    <a:pt x="48" y="8"/>
                  </a:lnTo>
                  <a:lnTo>
                    <a:pt x="50" y="8"/>
                  </a:lnTo>
                  <a:lnTo>
                    <a:pt x="52" y="6"/>
                  </a:lnTo>
                  <a:lnTo>
                    <a:pt x="54" y="6"/>
                  </a:lnTo>
                  <a:lnTo>
                    <a:pt x="56" y="6"/>
                  </a:lnTo>
                  <a:lnTo>
                    <a:pt x="56" y="4"/>
                  </a:lnTo>
                  <a:lnTo>
                    <a:pt x="58" y="4"/>
                  </a:lnTo>
                  <a:lnTo>
                    <a:pt x="60" y="4"/>
                  </a:lnTo>
                  <a:lnTo>
                    <a:pt x="60" y="2"/>
                  </a:lnTo>
                  <a:lnTo>
                    <a:pt x="62" y="2"/>
                  </a:lnTo>
                  <a:lnTo>
                    <a:pt x="64"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81" name="Freeform 1136"/>
            <p:cNvSpPr>
              <a:spLocks/>
            </p:cNvSpPr>
            <p:nvPr/>
          </p:nvSpPr>
          <p:spPr bwMode="auto">
            <a:xfrm>
              <a:off x="4207" y="2255"/>
              <a:ext cx="42" cy="21"/>
            </a:xfrm>
            <a:custGeom>
              <a:avLst/>
              <a:gdLst>
                <a:gd name="T0" fmla="*/ 0 w 66"/>
                <a:gd name="T1" fmla="*/ 3 h 30"/>
                <a:gd name="T2" fmla="*/ 1 w 66"/>
                <a:gd name="T3" fmla="*/ 3 h 30"/>
                <a:gd name="T4" fmla="*/ 1 w 66"/>
                <a:gd name="T5" fmla="*/ 3 h 30"/>
                <a:gd name="T6" fmla="*/ 1 w 66"/>
                <a:gd name="T7" fmla="*/ 3 h 30"/>
                <a:gd name="T8" fmla="*/ 1 w 66"/>
                <a:gd name="T9" fmla="*/ 3 h 30"/>
                <a:gd name="T10" fmla="*/ 1 w 66"/>
                <a:gd name="T11" fmla="*/ 3 h 30"/>
                <a:gd name="T12" fmla="*/ 1 w 66"/>
                <a:gd name="T13" fmla="*/ 3 h 30"/>
                <a:gd name="T14" fmla="*/ 1 w 66"/>
                <a:gd name="T15" fmla="*/ 3 h 30"/>
                <a:gd name="T16" fmla="*/ 1 w 66"/>
                <a:gd name="T17" fmla="*/ 3 h 30"/>
                <a:gd name="T18" fmla="*/ 1 w 66"/>
                <a:gd name="T19" fmla="*/ 3 h 30"/>
                <a:gd name="T20" fmla="*/ 1 w 66"/>
                <a:gd name="T21" fmla="*/ 3 h 30"/>
                <a:gd name="T22" fmla="*/ 1 w 66"/>
                <a:gd name="T23" fmla="*/ 3 h 30"/>
                <a:gd name="T24" fmla="*/ 1 w 66"/>
                <a:gd name="T25" fmla="*/ 3 h 30"/>
                <a:gd name="T26" fmla="*/ 1 w 66"/>
                <a:gd name="T27" fmla="*/ 3 h 30"/>
                <a:gd name="T28" fmla="*/ 1 w 66"/>
                <a:gd name="T29" fmla="*/ 3 h 30"/>
                <a:gd name="T30" fmla="*/ 1 w 66"/>
                <a:gd name="T31" fmla="*/ 2 h 30"/>
                <a:gd name="T32" fmla="*/ 1 w 66"/>
                <a:gd name="T33" fmla="*/ 2 h 30"/>
                <a:gd name="T34" fmla="*/ 1 w 66"/>
                <a:gd name="T35" fmla="*/ 2 h 30"/>
                <a:gd name="T36" fmla="*/ 1 w 66"/>
                <a:gd name="T37" fmla="*/ 2 h 30"/>
                <a:gd name="T38" fmla="*/ 1 w 66"/>
                <a:gd name="T39" fmla="*/ 2 h 30"/>
                <a:gd name="T40" fmla="*/ 2 w 66"/>
                <a:gd name="T41" fmla="*/ 2 h 30"/>
                <a:gd name="T42" fmla="*/ 2 w 66"/>
                <a:gd name="T43" fmla="*/ 2 h 30"/>
                <a:gd name="T44" fmla="*/ 2 w 66"/>
                <a:gd name="T45" fmla="*/ 2 h 30"/>
                <a:gd name="T46" fmla="*/ 2 w 66"/>
                <a:gd name="T47" fmla="*/ 2 h 30"/>
                <a:gd name="T48" fmla="*/ 2 w 66"/>
                <a:gd name="T49" fmla="*/ 2 h 30"/>
                <a:gd name="T50" fmla="*/ 2 w 66"/>
                <a:gd name="T51" fmla="*/ 1 h 30"/>
                <a:gd name="T52" fmla="*/ 2 w 66"/>
                <a:gd name="T53" fmla="*/ 1 h 30"/>
                <a:gd name="T54" fmla="*/ 2 w 66"/>
                <a:gd name="T55" fmla="*/ 1 h 30"/>
                <a:gd name="T56" fmla="*/ 2 w 66"/>
                <a:gd name="T57" fmla="*/ 1 h 30"/>
                <a:gd name="T58" fmla="*/ 2 w 66"/>
                <a:gd name="T59" fmla="*/ 1 h 30"/>
                <a:gd name="T60" fmla="*/ 2 w 66"/>
                <a:gd name="T61" fmla="*/ 1 h 30"/>
                <a:gd name="T62" fmla="*/ 2 w 66"/>
                <a:gd name="T63" fmla="*/ 1 h 30"/>
                <a:gd name="T64" fmla="*/ 3 w 66"/>
                <a:gd name="T65" fmla="*/ 1 h 30"/>
                <a:gd name="T66" fmla="*/ 3 w 66"/>
                <a:gd name="T67" fmla="*/ 1 h 30"/>
                <a:gd name="T68" fmla="*/ 3 w 66"/>
                <a:gd name="T69" fmla="*/ 1 h 30"/>
                <a:gd name="T70" fmla="*/ 3 w 66"/>
                <a:gd name="T71" fmla="*/ 1 h 30"/>
                <a:gd name="T72" fmla="*/ 3 w 66"/>
                <a:gd name="T73" fmla="*/ 1 h 30"/>
                <a:gd name="T74" fmla="*/ 3 w 66"/>
                <a:gd name="T75" fmla="*/ 1 h 30"/>
                <a:gd name="T76" fmla="*/ 3 w 66"/>
                <a:gd name="T77" fmla="*/ 1 h 30"/>
                <a:gd name="T78" fmla="*/ 3 w 66"/>
                <a:gd name="T79" fmla="*/ 1 h 30"/>
                <a:gd name="T80" fmla="*/ 3 w 66"/>
                <a:gd name="T81" fmla="*/ 1 h 30"/>
                <a:gd name="T82" fmla="*/ 3 w 66"/>
                <a:gd name="T83" fmla="*/ 1 h 30"/>
                <a:gd name="T84" fmla="*/ 3 w 66"/>
                <a:gd name="T85" fmla="*/ 1 h 30"/>
                <a:gd name="T86" fmla="*/ 3 w 66"/>
                <a:gd name="T87" fmla="*/ 1 h 30"/>
                <a:gd name="T88" fmla="*/ 3 w 66"/>
                <a:gd name="T89" fmla="*/ 1 h 30"/>
                <a:gd name="T90" fmla="*/ 3 w 66"/>
                <a:gd name="T91" fmla="*/ 1 h 30"/>
                <a:gd name="T92" fmla="*/ 3 w 66"/>
                <a:gd name="T93" fmla="*/ 1 h 30"/>
                <a:gd name="T94" fmla="*/ 3 w 66"/>
                <a:gd name="T95" fmla="*/ 1 h 30"/>
                <a:gd name="T96" fmla="*/ 3 w 66"/>
                <a:gd name="T97" fmla="*/ 0 h 30"/>
                <a:gd name="T98" fmla="*/ 3 w 66"/>
                <a:gd name="T99" fmla="*/ 0 h 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30"/>
                <a:gd name="T152" fmla="*/ 66 w 66"/>
                <a:gd name="T153" fmla="*/ 30 h 3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30">
                  <a:moveTo>
                    <a:pt x="0" y="30"/>
                  </a:moveTo>
                  <a:lnTo>
                    <a:pt x="0" y="30"/>
                  </a:lnTo>
                  <a:lnTo>
                    <a:pt x="2" y="30"/>
                  </a:lnTo>
                  <a:lnTo>
                    <a:pt x="4" y="28"/>
                  </a:lnTo>
                  <a:lnTo>
                    <a:pt x="6" y="28"/>
                  </a:lnTo>
                  <a:lnTo>
                    <a:pt x="8" y="26"/>
                  </a:lnTo>
                  <a:lnTo>
                    <a:pt x="10" y="26"/>
                  </a:lnTo>
                  <a:lnTo>
                    <a:pt x="12" y="26"/>
                  </a:lnTo>
                  <a:lnTo>
                    <a:pt x="12" y="24"/>
                  </a:lnTo>
                  <a:lnTo>
                    <a:pt x="14" y="24"/>
                  </a:lnTo>
                  <a:lnTo>
                    <a:pt x="16" y="24"/>
                  </a:lnTo>
                  <a:lnTo>
                    <a:pt x="16" y="22"/>
                  </a:lnTo>
                  <a:lnTo>
                    <a:pt x="18" y="22"/>
                  </a:lnTo>
                  <a:lnTo>
                    <a:pt x="20" y="22"/>
                  </a:lnTo>
                  <a:lnTo>
                    <a:pt x="20" y="20"/>
                  </a:lnTo>
                  <a:lnTo>
                    <a:pt x="22" y="20"/>
                  </a:lnTo>
                  <a:lnTo>
                    <a:pt x="24" y="20"/>
                  </a:lnTo>
                  <a:lnTo>
                    <a:pt x="24" y="18"/>
                  </a:lnTo>
                  <a:lnTo>
                    <a:pt x="26" y="18"/>
                  </a:lnTo>
                  <a:lnTo>
                    <a:pt x="28" y="18"/>
                  </a:lnTo>
                  <a:lnTo>
                    <a:pt x="30" y="16"/>
                  </a:lnTo>
                  <a:lnTo>
                    <a:pt x="32" y="16"/>
                  </a:lnTo>
                  <a:lnTo>
                    <a:pt x="34" y="16"/>
                  </a:lnTo>
                  <a:lnTo>
                    <a:pt x="34" y="14"/>
                  </a:lnTo>
                  <a:lnTo>
                    <a:pt x="36" y="14"/>
                  </a:lnTo>
                  <a:lnTo>
                    <a:pt x="38" y="14"/>
                  </a:lnTo>
                  <a:lnTo>
                    <a:pt x="38" y="12"/>
                  </a:lnTo>
                  <a:lnTo>
                    <a:pt x="40" y="12"/>
                  </a:lnTo>
                  <a:lnTo>
                    <a:pt x="42" y="12"/>
                  </a:lnTo>
                  <a:lnTo>
                    <a:pt x="42" y="10"/>
                  </a:lnTo>
                  <a:lnTo>
                    <a:pt x="44" y="10"/>
                  </a:lnTo>
                  <a:lnTo>
                    <a:pt x="46" y="10"/>
                  </a:lnTo>
                  <a:lnTo>
                    <a:pt x="46" y="8"/>
                  </a:lnTo>
                  <a:lnTo>
                    <a:pt x="48" y="8"/>
                  </a:lnTo>
                  <a:lnTo>
                    <a:pt x="50" y="8"/>
                  </a:lnTo>
                  <a:lnTo>
                    <a:pt x="52" y="6"/>
                  </a:lnTo>
                  <a:lnTo>
                    <a:pt x="54" y="6"/>
                  </a:lnTo>
                  <a:lnTo>
                    <a:pt x="56" y="4"/>
                  </a:lnTo>
                  <a:lnTo>
                    <a:pt x="58" y="4"/>
                  </a:lnTo>
                  <a:lnTo>
                    <a:pt x="60" y="4"/>
                  </a:lnTo>
                  <a:lnTo>
                    <a:pt x="60" y="2"/>
                  </a:lnTo>
                  <a:lnTo>
                    <a:pt x="62" y="2"/>
                  </a:lnTo>
                  <a:lnTo>
                    <a:pt x="64"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82" name="Freeform 1137"/>
            <p:cNvSpPr>
              <a:spLocks/>
            </p:cNvSpPr>
            <p:nvPr/>
          </p:nvSpPr>
          <p:spPr bwMode="auto">
            <a:xfrm>
              <a:off x="4165" y="2276"/>
              <a:ext cx="42" cy="22"/>
            </a:xfrm>
            <a:custGeom>
              <a:avLst/>
              <a:gdLst>
                <a:gd name="T0" fmla="*/ 0 w 66"/>
                <a:gd name="T1" fmla="*/ 3 h 32"/>
                <a:gd name="T2" fmla="*/ 1 w 66"/>
                <a:gd name="T3" fmla="*/ 3 h 32"/>
                <a:gd name="T4" fmla="*/ 1 w 66"/>
                <a:gd name="T5" fmla="*/ 3 h 32"/>
                <a:gd name="T6" fmla="*/ 1 w 66"/>
                <a:gd name="T7" fmla="*/ 3 h 32"/>
                <a:gd name="T8" fmla="*/ 1 w 66"/>
                <a:gd name="T9" fmla="*/ 3 h 32"/>
                <a:gd name="T10" fmla="*/ 1 w 66"/>
                <a:gd name="T11" fmla="*/ 3 h 32"/>
                <a:gd name="T12" fmla="*/ 1 w 66"/>
                <a:gd name="T13" fmla="*/ 3 h 32"/>
                <a:gd name="T14" fmla="*/ 1 w 66"/>
                <a:gd name="T15" fmla="*/ 3 h 32"/>
                <a:gd name="T16" fmla="*/ 1 w 66"/>
                <a:gd name="T17" fmla="*/ 3 h 32"/>
                <a:gd name="T18" fmla="*/ 1 w 66"/>
                <a:gd name="T19" fmla="*/ 3 h 32"/>
                <a:gd name="T20" fmla="*/ 1 w 66"/>
                <a:gd name="T21" fmla="*/ 2 h 32"/>
                <a:gd name="T22" fmla="*/ 1 w 66"/>
                <a:gd name="T23" fmla="*/ 2 h 32"/>
                <a:gd name="T24" fmla="*/ 1 w 66"/>
                <a:gd name="T25" fmla="*/ 2 h 32"/>
                <a:gd name="T26" fmla="*/ 1 w 66"/>
                <a:gd name="T27" fmla="*/ 2 h 32"/>
                <a:gd name="T28" fmla="*/ 1 w 66"/>
                <a:gd name="T29" fmla="*/ 2 h 32"/>
                <a:gd name="T30" fmla="*/ 1 w 66"/>
                <a:gd name="T31" fmla="*/ 2 h 32"/>
                <a:gd name="T32" fmla="*/ 1 w 66"/>
                <a:gd name="T33" fmla="*/ 2 h 32"/>
                <a:gd name="T34" fmla="*/ 1 w 66"/>
                <a:gd name="T35" fmla="*/ 2 h 32"/>
                <a:gd name="T36" fmla="*/ 1 w 66"/>
                <a:gd name="T37" fmla="*/ 2 h 32"/>
                <a:gd name="T38" fmla="*/ 1 w 66"/>
                <a:gd name="T39" fmla="*/ 2 h 32"/>
                <a:gd name="T40" fmla="*/ 2 w 66"/>
                <a:gd name="T41" fmla="*/ 2 h 32"/>
                <a:gd name="T42" fmla="*/ 2 w 66"/>
                <a:gd name="T43" fmla="*/ 2 h 32"/>
                <a:gd name="T44" fmla="*/ 2 w 66"/>
                <a:gd name="T45" fmla="*/ 2 h 32"/>
                <a:gd name="T46" fmla="*/ 2 w 66"/>
                <a:gd name="T47" fmla="*/ 1 h 32"/>
                <a:gd name="T48" fmla="*/ 2 w 66"/>
                <a:gd name="T49" fmla="*/ 1 h 32"/>
                <a:gd name="T50" fmla="*/ 2 w 66"/>
                <a:gd name="T51" fmla="*/ 1 h 32"/>
                <a:gd name="T52" fmla="*/ 2 w 66"/>
                <a:gd name="T53" fmla="*/ 1 h 32"/>
                <a:gd name="T54" fmla="*/ 2 w 66"/>
                <a:gd name="T55" fmla="*/ 1 h 32"/>
                <a:gd name="T56" fmla="*/ 2 w 66"/>
                <a:gd name="T57" fmla="*/ 1 h 32"/>
                <a:gd name="T58" fmla="*/ 2 w 66"/>
                <a:gd name="T59" fmla="*/ 1 h 32"/>
                <a:gd name="T60" fmla="*/ 2 w 66"/>
                <a:gd name="T61" fmla="*/ 1 h 32"/>
                <a:gd name="T62" fmla="*/ 2 w 66"/>
                <a:gd name="T63" fmla="*/ 1 h 32"/>
                <a:gd name="T64" fmla="*/ 3 w 66"/>
                <a:gd name="T65" fmla="*/ 1 h 32"/>
                <a:gd name="T66" fmla="*/ 3 w 66"/>
                <a:gd name="T67" fmla="*/ 1 h 32"/>
                <a:gd name="T68" fmla="*/ 3 w 66"/>
                <a:gd name="T69" fmla="*/ 1 h 32"/>
                <a:gd name="T70" fmla="*/ 3 w 66"/>
                <a:gd name="T71" fmla="*/ 1 h 32"/>
                <a:gd name="T72" fmla="*/ 3 w 66"/>
                <a:gd name="T73" fmla="*/ 1 h 32"/>
                <a:gd name="T74" fmla="*/ 3 w 66"/>
                <a:gd name="T75" fmla="*/ 1 h 32"/>
                <a:gd name="T76" fmla="*/ 3 w 66"/>
                <a:gd name="T77" fmla="*/ 1 h 32"/>
                <a:gd name="T78" fmla="*/ 3 w 66"/>
                <a:gd name="T79" fmla="*/ 1 h 32"/>
                <a:gd name="T80" fmla="*/ 3 w 66"/>
                <a:gd name="T81" fmla="*/ 1 h 32"/>
                <a:gd name="T82" fmla="*/ 3 w 66"/>
                <a:gd name="T83" fmla="*/ 1 h 32"/>
                <a:gd name="T84" fmla="*/ 3 w 66"/>
                <a:gd name="T85" fmla="*/ 1 h 32"/>
                <a:gd name="T86" fmla="*/ 3 w 66"/>
                <a:gd name="T87" fmla="*/ 1 h 32"/>
                <a:gd name="T88" fmla="*/ 3 w 66"/>
                <a:gd name="T89" fmla="*/ 1 h 32"/>
                <a:gd name="T90" fmla="*/ 3 w 66"/>
                <a:gd name="T91" fmla="*/ 1 h 32"/>
                <a:gd name="T92" fmla="*/ 3 w 66"/>
                <a:gd name="T93" fmla="*/ 1 h 32"/>
                <a:gd name="T94" fmla="*/ 3 w 66"/>
                <a:gd name="T95" fmla="*/ 1 h 32"/>
                <a:gd name="T96" fmla="*/ 3 w 66"/>
                <a:gd name="T97" fmla="*/ 0 h 32"/>
                <a:gd name="T98" fmla="*/ 3 w 66"/>
                <a:gd name="T99" fmla="*/ 0 h 3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32"/>
                <a:gd name="T152" fmla="*/ 66 w 66"/>
                <a:gd name="T153" fmla="*/ 32 h 3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32">
                  <a:moveTo>
                    <a:pt x="0" y="32"/>
                  </a:moveTo>
                  <a:lnTo>
                    <a:pt x="0" y="30"/>
                  </a:lnTo>
                  <a:lnTo>
                    <a:pt x="2" y="30"/>
                  </a:lnTo>
                  <a:lnTo>
                    <a:pt x="4" y="30"/>
                  </a:lnTo>
                  <a:lnTo>
                    <a:pt x="4" y="28"/>
                  </a:lnTo>
                  <a:lnTo>
                    <a:pt x="6" y="28"/>
                  </a:lnTo>
                  <a:lnTo>
                    <a:pt x="8" y="28"/>
                  </a:lnTo>
                  <a:lnTo>
                    <a:pt x="8" y="26"/>
                  </a:lnTo>
                  <a:lnTo>
                    <a:pt x="10" y="26"/>
                  </a:lnTo>
                  <a:lnTo>
                    <a:pt x="12" y="26"/>
                  </a:lnTo>
                  <a:lnTo>
                    <a:pt x="14" y="24"/>
                  </a:lnTo>
                  <a:lnTo>
                    <a:pt x="16" y="24"/>
                  </a:lnTo>
                  <a:lnTo>
                    <a:pt x="18" y="22"/>
                  </a:lnTo>
                  <a:lnTo>
                    <a:pt x="20" y="22"/>
                  </a:lnTo>
                  <a:lnTo>
                    <a:pt x="22" y="22"/>
                  </a:lnTo>
                  <a:lnTo>
                    <a:pt x="22" y="20"/>
                  </a:lnTo>
                  <a:lnTo>
                    <a:pt x="24" y="20"/>
                  </a:lnTo>
                  <a:lnTo>
                    <a:pt x="26" y="20"/>
                  </a:lnTo>
                  <a:lnTo>
                    <a:pt x="26" y="18"/>
                  </a:lnTo>
                  <a:lnTo>
                    <a:pt x="28" y="18"/>
                  </a:lnTo>
                  <a:lnTo>
                    <a:pt x="30" y="18"/>
                  </a:lnTo>
                  <a:lnTo>
                    <a:pt x="30" y="16"/>
                  </a:lnTo>
                  <a:lnTo>
                    <a:pt x="32" y="16"/>
                  </a:lnTo>
                  <a:lnTo>
                    <a:pt x="34" y="16"/>
                  </a:lnTo>
                  <a:lnTo>
                    <a:pt x="34" y="14"/>
                  </a:lnTo>
                  <a:lnTo>
                    <a:pt x="36" y="14"/>
                  </a:lnTo>
                  <a:lnTo>
                    <a:pt x="38" y="14"/>
                  </a:lnTo>
                  <a:lnTo>
                    <a:pt x="38" y="12"/>
                  </a:lnTo>
                  <a:lnTo>
                    <a:pt x="40" y="12"/>
                  </a:lnTo>
                  <a:lnTo>
                    <a:pt x="42" y="12"/>
                  </a:lnTo>
                  <a:lnTo>
                    <a:pt x="44" y="10"/>
                  </a:lnTo>
                  <a:lnTo>
                    <a:pt x="46" y="10"/>
                  </a:lnTo>
                  <a:lnTo>
                    <a:pt x="48" y="8"/>
                  </a:lnTo>
                  <a:lnTo>
                    <a:pt x="50" y="8"/>
                  </a:lnTo>
                  <a:lnTo>
                    <a:pt x="52" y="8"/>
                  </a:lnTo>
                  <a:lnTo>
                    <a:pt x="52" y="6"/>
                  </a:lnTo>
                  <a:lnTo>
                    <a:pt x="54" y="6"/>
                  </a:lnTo>
                  <a:lnTo>
                    <a:pt x="56" y="6"/>
                  </a:lnTo>
                  <a:lnTo>
                    <a:pt x="56" y="4"/>
                  </a:lnTo>
                  <a:lnTo>
                    <a:pt x="58" y="4"/>
                  </a:lnTo>
                  <a:lnTo>
                    <a:pt x="60" y="4"/>
                  </a:lnTo>
                  <a:lnTo>
                    <a:pt x="60" y="2"/>
                  </a:lnTo>
                  <a:lnTo>
                    <a:pt x="62" y="2"/>
                  </a:lnTo>
                  <a:lnTo>
                    <a:pt x="64"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83" name="Freeform 1138"/>
            <p:cNvSpPr>
              <a:spLocks/>
            </p:cNvSpPr>
            <p:nvPr/>
          </p:nvSpPr>
          <p:spPr bwMode="auto">
            <a:xfrm>
              <a:off x="4123" y="2298"/>
              <a:ext cx="42" cy="20"/>
            </a:xfrm>
            <a:custGeom>
              <a:avLst/>
              <a:gdLst>
                <a:gd name="T0" fmla="*/ 0 w 66"/>
                <a:gd name="T1" fmla="*/ 2 h 30"/>
                <a:gd name="T2" fmla="*/ 1 w 66"/>
                <a:gd name="T3" fmla="*/ 2 h 30"/>
                <a:gd name="T4" fmla="*/ 1 w 66"/>
                <a:gd name="T5" fmla="*/ 2 h 30"/>
                <a:gd name="T6" fmla="*/ 1 w 66"/>
                <a:gd name="T7" fmla="*/ 2 h 30"/>
                <a:gd name="T8" fmla="*/ 1 w 66"/>
                <a:gd name="T9" fmla="*/ 2 h 30"/>
                <a:gd name="T10" fmla="*/ 1 w 66"/>
                <a:gd name="T11" fmla="*/ 2 h 30"/>
                <a:gd name="T12" fmla="*/ 1 w 66"/>
                <a:gd name="T13" fmla="*/ 2 h 30"/>
                <a:gd name="T14" fmla="*/ 1 w 66"/>
                <a:gd name="T15" fmla="*/ 2 h 30"/>
                <a:gd name="T16" fmla="*/ 1 w 66"/>
                <a:gd name="T17" fmla="*/ 2 h 30"/>
                <a:gd name="T18" fmla="*/ 1 w 66"/>
                <a:gd name="T19" fmla="*/ 2 h 30"/>
                <a:gd name="T20" fmla="*/ 1 w 66"/>
                <a:gd name="T21" fmla="*/ 2 h 30"/>
                <a:gd name="T22" fmla="*/ 1 w 66"/>
                <a:gd name="T23" fmla="*/ 2 h 30"/>
                <a:gd name="T24" fmla="*/ 1 w 66"/>
                <a:gd name="T25" fmla="*/ 2 h 30"/>
                <a:gd name="T26" fmla="*/ 1 w 66"/>
                <a:gd name="T27" fmla="*/ 2 h 30"/>
                <a:gd name="T28" fmla="*/ 1 w 66"/>
                <a:gd name="T29" fmla="*/ 1 h 30"/>
                <a:gd name="T30" fmla="*/ 1 w 66"/>
                <a:gd name="T31" fmla="*/ 1 h 30"/>
                <a:gd name="T32" fmla="*/ 1 w 66"/>
                <a:gd name="T33" fmla="*/ 1 h 30"/>
                <a:gd name="T34" fmla="*/ 1 w 66"/>
                <a:gd name="T35" fmla="*/ 1 h 30"/>
                <a:gd name="T36" fmla="*/ 1 w 66"/>
                <a:gd name="T37" fmla="*/ 1 h 30"/>
                <a:gd name="T38" fmla="*/ 1 w 66"/>
                <a:gd name="T39" fmla="*/ 1 h 30"/>
                <a:gd name="T40" fmla="*/ 2 w 66"/>
                <a:gd name="T41" fmla="*/ 1 h 30"/>
                <a:gd name="T42" fmla="*/ 2 w 66"/>
                <a:gd name="T43" fmla="*/ 1 h 30"/>
                <a:gd name="T44" fmla="*/ 2 w 66"/>
                <a:gd name="T45" fmla="*/ 1 h 30"/>
                <a:gd name="T46" fmla="*/ 2 w 66"/>
                <a:gd name="T47" fmla="*/ 1 h 30"/>
                <a:gd name="T48" fmla="*/ 2 w 66"/>
                <a:gd name="T49" fmla="*/ 1 h 30"/>
                <a:gd name="T50" fmla="*/ 2 w 66"/>
                <a:gd name="T51" fmla="*/ 1 h 30"/>
                <a:gd name="T52" fmla="*/ 2 w 66"/>
                <a:gd name="T53" fmla="*/ 1 h 30"/>
                <a:gd name="T54" fmla="*/ 2 w 66"/>
                <a:gd name="T55" fmla="*/ 1 h 30"/>
                <a:gd name="T56" fmla="*/ 2 w 66"/>
                <a:gd name="T57" fmla="*/ 1 h 30"/>
                <a:gd name="T58" fmla="*/ 2 w 66"/>
                <a:gd name="T59" fmla="*/ 1 h 30"/>
                <a:gd name="T60" fmla="*/ 2 w 66"/>
                <a:gd name="T61" fmla="*/ 1 h 30"/>
                <a:gd name="T62" fmla="*/ 2 w 66"/>
                <a:gd name="T63" fmla="*/ 1 h 30"/>
                <a:gd name="T64" fmla="*/ 3 w 66"/>
                <a:gd name="T65" fmla="*/ 1 h 30"/>
                <a:gd name="T66" fmla="*/ 3 w 66"/>
                <a:gd name="T67" fmla="*/ 1 h 30"/>
                <a:gd name="T68" fmla="*/ 3 w 66"/>
                <a:gd name="T69" fmla="*/ 1 h 30"/>
                <a:gd name="T70" fmla="*/ 3 w 66"/>
                <a:gd name="T71" fmla="*/ 1 h 30"/>
                <a:gd name="T72" fmla="*/ 3 w 66"/>
                <a:gd name="T73" fmla="*/ 1 h 30"/>
                <a:gd name="T74" fmla="*/ 3 w 66"/>
                <a:gd name="T75" fmla="*/ 1 h 30"/>
                <a:gd name="T76" fmla="*/ 3 w 66"/>
                <a:gd name="T77" fmla="*/ 1 h 30"/>
                <a:gd name="T78" fmla="*/ 3 w 66"/>
                <a:gd name="T79" fmla="*/ 1 h 30"/>
                <a:gd name="T80" fmla="*/ 3 w 66"/>
                <a:gd name="T81" fmla="*/ 1 h 30"/>
                <a:gd name="T82" fmla="*/ 3 w 66"/>
                <a:gd name="T83" fmla="*/ 1 h 30"/>
                <a:gd name="T84" fmla="*/ 3 w 66"/>
                <a:gd name="T85" fmla="*/ 1 h 30"/>
                <a:gd name="T86" fmla="*/ 3 w 66"/>
                <a:gd name="T87" fmla="*/ 1 h 30"/>
                <a:gd name="T88" fmla="*/ 3 w 66"/>
                <a:gd name="T89" fmla="*/ 1 h 30"/>
                <a:gd name="T90" fmla="*/ 3 w 66"/>
                <a:gd name="T91" fmla="*/ 1 h 30"/>
                <a:gd name="T92" fmla="*/ 3 w 66"/>
                <a:gd name="T93" fmla="*/ 0 h 30"/>
                <a:gd name="T94" fmla="*/ 3 w 66"/>
                <a:gd name="T95" fmla="*/ 0 h 30"/>
                <a:gd name="T96" fmla="*/ 3 w 66"/>
                <a:gd name="T97" fmla="*/ 0 h 30"/>
                <a:gd name="T98" fmla="*/ 3 w 66"/>
                <a:gd name="T99" fmla="*/ 0 h 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30"/>
                <a:gd name="T152" fmla="*/ 66 w 66"/>
                <a:gd name="T153" fmla="*/ 30 h 3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30">
                  <a:moveTo>
                    <a:pt x="0" y="30"/>
                  </a:moveTo>
                  <a:lnTo>
                    <a:pt x="0" y="30"/>
                  </a:lnTo>
                  <a:lnTo>
                    <a:pt x="2" y="30"/>
                  </a:lnTo>
                  <a:lnTo>
                    <a:pt x="2" y="28"/>
                  </a:lnTo>
                  <a:lnTo>
                    <a:pt x="4" y="28"/>
                  </a:lnTo>
                  <a:lnTo>
                    <a:pt x="6" y="28"/>
                  </a:lnTo>
                  <a:lnTo>
                    <a:pt x="6" y="26"/>
                  </a:lnTo>
                  <a:lnTo>
                    <a:pt x="8" y="26"/>
                  </a:lnTo>
                  <a:lnTo>
                    <a:pt x="10" y="26"/>
                  </a:lnTo>
                  <a:lnTo>
                    <a:pt x="12" y="24"/>
                  </a:lnTo>
                  <a:lnTo>
                    <a:pt x="14" y="24"/>
                  </a:lnTo>
                  <a:lnTo>
                    <a:pt x="16" y="22"/>
                  </a:lnTo>
                  <a:lnTo>
                    <a:pt x="18" y="22"/>
                  </a:lnTo>
                  <a:lnTo>
                    <a:pt x="20" y="20"/>
                  </a:lnTo>
                  <a:lnTo>
                    <a:pt x="22" y="20"/>
                  </a:lnTo>
                  <a:lnTo>
                    <a:pt x="24" y="20"/>
                  </a:lnTo>
                  <a:lnTo>
                    <a:pt x="24" y="18"/>
                  </a:lnTo>
                  <a:lnTo>
                    <a:pt x="26" y="18"/>
                  </a:lnTo>
                  <a:lnTo>
                    <a:pt x="28" y="18"/>
                  </a:lnTo>
                  <a:lnTo>
                    <a:pt x="28" y="16"/>
                  </a:lnTo>
                  <a:lnTo>
                    <a:pt x="30" y="16"/>
                  </a:lnTo>
                  <a:lnTo>
                    <a:pt x="32" y="16"/>
                  </a:lnTo>
                  <a:lnTo>
                    <a:pt x="32" y="14"/>
                  </a:lnTo>
                  <a:lnTo>
                    <a:pt x="34" y="14"/>
                  </a:lnTo>
                  <a:lnTo>
                    <a:pt x="36" y="14"/>
                  </a:lnTo>
                  <a:lnTo>
                    <a:pt x="36" y="12"/>
                  </a:lnTo>
                  <a:lnTo>
                    <a:pt x="38" y="12"/>
                  </a:lnTo>
                  <a:lnTo>
                    <a:pt x="40" y="12"/>
                  </a:lnTo>
                  <a:lnTo>
                    <a:pt x="40" y="10"/>
                  </a:lnTo>
                  <a:lnTo>
                    <a:pt x="42" y="10"/>
                  </a:lnTo>
                  <a:lnTo>
                    <a:pt x="44" y="10"/>
                  </a:lnTo>
                  <a:lnTo>
                    <a:pt x="46" y="8"/>
                  </a:lnTo>
                  <a:lnTo>
                    <a:pt x="48" y="8"/>
                  </a:lnTo>
                  <a:lnTo>
                    <a:pt x="50" y="6"/>
                  </a:lnTo>
                  <a:lnTo>
                    <a:pt x="52" y="6"/>
                  </a:lnTo>
                  <a:lnTo>
                    <a:pt x="54" y="4"/>
                  </a:lnTo>
                  <a:lnTo>
                    <a:pt x="56" y="4"/>
                  </a:lnTo>
                  <a:lnTo>
                    <a:pt x="58" y="4"/>
                  </a:lnTo>
                  <a:lnTo>
                    <a:pt x="58" y="2"/>
                  </a:lnTo>
                  <a:lnTo>
                    <a:pt x="60" y="2"/>
                  </a:lnTo>
                  <a:lnTo>
                    <a:pt x="62" y="2"/>
                  </a:lnTo>
                  <a:lnTo>
                    <a:pt x="62" y="0"/>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84" name="Freeform 1139"/>
            <p:cNvSpPr>
              <a:spLocks/>
            </p:cNvSpPr>
            <p:nvPr/>
          </p:nvSpPr>
          <p:spPr bwMode="auto">
            <a:xfrm>
              <a:off x="4081" y="2318"/>
              <a:ext cx="42" cy="22"/>
            </a:xfrm>
            <a:custGeom>
              <a:avLst/>
              <a:gdLst>
                <a:gd name="T0" fmla="*/ 0 w 66"/>
                <a:gd name="T1" fmla="*/ 3 h 32"/>
                <a:gd name="T2" fmla="*/ 1 w 66"/>
                <a:gd name="T3" fmla="*/ 3 h 32"/>
                <a:gd name="T4" fmla="*/ 1 w 66"/>
                <a:gd name="T5" fmla="*/ 3 h 32"/>
                <a:gd name="T6" fmla="*/ 1 w 66"/>
                <a:gd name="T7" fmla="*/ 3 h 32"/>
                <a:gd name="T8" fmla="*/ 1 w 66"/>
                <a:gd name="T9" fmla="*/ 3 h 32"/>
                <a:gd name="T10" fmla="*/ 1 w 66"/>
                <a:gd name="T11" fmla="*/ 3 h 32"/>
                <a:gd name="T12" fmla="*/ 1 w 66"/>
                <a:gd name="T13" fmla="*/ 3 h 32"/>
                <a:gd name="T14" fmla="*/ 1 w 66"/>
                <a:gd name="T15" fmla="*/ 3 h 32"/>
                <a:gd name="T16" fmla="*/ 1 w 66"/>
                <a:gd name="T17" fmla="*/ 3 h 32"/>
                <a:gd name="T18" fmla="*/ 1 w 66"/>
                <a:gd name="T19" fmla="*/ 3 h 32"/>
                <a:gd name="T20" fmla="*/ 1 w 66"/>
                <a:gd name="T21" fmla="*/ 3 h 32"/>
                <a:gd name="T22" fmla="*/ 1 w 66"/>
                <a:gd name="T23" fmla="*/ 2 h 32"/>
                <a:gd name="T24" fmla="*/ 1 w 66"/>
                <a:gd name="T25" fmla="*/ 2 h 32"/>
                <a:gd name="T26" fmla="*/ 1 w 66"/>
                <a:gd name="T27" fmla="*/ 2 h 32"/>
                <a:gd name="T28" fmla="*/ 1 w 66"/>
                <a:gd name="T29" fmla="*/ 2 h 32"/>
                <a:gd name="T30" fmla="*/ 1 w 66"/>
                <a:gd name="T31" fmla="*/ 2 h 32"/>
                <a:gd name="T32" fmla="*/ 1 w 66"/>
                <a:gd name="T33" fmla="*/ 2 h 32"/>
                <a:gd name="T34" fmla="*/ 1 w 66"/>
                <a:gd name="T35" fmla="*/ 2 h 32"/>
                <a:gd name="T36" fmla="*/ 1 w 66"/>
                <a:gd name="T37" fmla="*/ 2 h 32"/>
                <a:gd name="T38" fmla="*/ 1 w 66"/>
                <a:gd name="T39" fmla="*/ 2 h 32"/>
                <a:gd name="T40" fmla="*/ 2 w 66"/>
                <a:gd name="T41" fmla="*/ 2 h 32"/>
                <a:gd name="T42" fmla="*/ 2 w 66"/>
                <a:gd name="T43" fmla="*/ 2 h 32"/>
                <a:gd name="T44" fmla="*/ 2 w 66"/>
                <a:gd name="T45" fmla="*/ 2 h 32"/>
                <a:gd name="T46" fmla="*/ 2 w 66"/>
                <a:gd name="T47" fmla="*/ 1 h 32"/>
                <a:gd name="T48" fmla="*/ 2 w 66"/>
                <a:gd name="T49" fmla="*/ 1 h 32"/>
                <a:gd name="T50" fmla="*/ 2 w 66"/>
                <a:gd name="T51" fmla="*/ 1 h 32"/>
                <a:gd name="T52" fmla="*/ 2 w 66"/>
                <a:gd name="T53" fmla="*/ 1 h 32"/>
                <a:gd name="T54" fmla="*/ 2 w 66"/>
                <a:gd name="T55" fmla="*/ 1 h 32"/>
                <a:gd name="T56" fmla="*/ 2 w 66"/>
                <a:gd name="T57" fmla="*/ 1 h 32"/>
                <a:gd name="T58" fmla="*/ 2 w 66"/>
                <a:gd name="T59" fmla="*/ 1 h 32"/>
                <a:gd name="T60" fmla="*/ 2 w 66"/>
                <a:gd name="T61" fmla="*/ 1 h 32"/>
                <a:gd name="T62" fmla="*/ 2 w 66"/>
                <a:gd name="T63" fmla="*/ 1 h 32"/>
                <a:gd name="T64" fmla="*/ 3 w 66"/>
                <a:gd name="T65" fmla="*/ 1 h 32"/>
                <a:gd name="T66" fmla="*/ 3 w 66"/>
                <a:gd name="T67" fmla="*/ 1 h 32"/>
                <a:gd name="T68" fmla="*/ 3 w 66"/>
                <a:gd name="T69" fmla="*/ 1 h 32"/>
                <a:gd name="T70" fmla="*/ 3 w 66"/>
                <a:gd name="T71" fmla="*/ 1 h 32"/>
                <a:gd name="T72" fmla="*/ 3 w 66"/>
                <a:gd name="T73" fmla="*/ 1 h 32"/>
                <a:gd name="T74" fmla="*/ 3 w 66"/>
                <a:gd name="T75" fmla="*/ 1 h 32"/>
                <a:gd name="T76" fmla="*/ 3 w 66"/>
                <a:gd name="T77" fmla="*/ 1 h 32"/>
                <a:gd name="T78" fmla="*/ 3 w 66"/>
                <a:gd name="T79" fmla="*/ 1 h 32"/>
                <a:gd name="T80" fmla="*/ 3 w 66"/>
                <a:gd name="T81" fmla="*/ 1 h 32"/>
                <a:gd name="T82" fmla="*/ 3 w 66"/>
                <a:gd name="T83" fmla="*/ 1 h 32"/>
                <a:gd name="T84" fmla="*/ 3 w 66"/>
                <a:gd name="T85" fmla="*/ 1 h 32"/>
                <a:gd name="T86" fmla="*/ 3 w 66"/>
                <a:gd name="T87" fmla="*/ 1 h 32"/>
                <a:gd name="T88" fmla="*/ 3 w 66"/>
                <a:gd name="T89" fmla="*/ 1 h 32"/>
                <a:gd name="T90" fmla="*/ 3 w 66"/>
                <a:gd name="T91" fmla="*/ 1 h 32"/>
                <a:gd name="T92" fmla="*/ 3 w 66"/>
                <a:gd name="T93" fmla="*/ 1 h 32"/>
                <a:gd name="T94" fmla="*/ 3 w 66"/>
                <a:gd name="T95" fmla="*/ 1 h 32"/>
                <a:gd name="T96" fmla="*/ 3 w 66"/>
                <a:gd name="T97" fmla="*/ 0 h 32"/>
                <a:gd name="T98" fmla="*/ 3 w 66"/>
                <a:gd name="T99" fmla="*/ 0 h 3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32"/>
                <a:gd name="T152" fmla="*/ 66 w 66"/>
                <a:gd name="T153" fmla="*/ 32 h 3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32">
                  <a:moveTo>
                    <a:pt x="0" y="32"/>
                  </a:moveTo>
                  <a:lnTo>
                    <a:pt x="0" y="32"/>
                  </a:lnTo>
                  <a:lnTo>
                    <a:pt x="2" y="32"/>
                  </a:lnTo>
                  <a:lnTo>
                    <a:pt x="2" y="30"/>
                  </a:lnTo>
                  <a:lnTo>
                    <a:pt x="4" y="30"/>
                  </a:lnTo>
                  <a:lnTo>
                    <a:pt x="6" y="30"/>
                  </a:lnTo>
                  <a:lnTo>
                    <a:pt x="6" y="28"/>
                  </a:lnTo>
                  <a:lnTo>
                    <a:pt x="8" y="28"/>
                  </a:lnTo>
                  <a:lnTo>
                    <a:pt x="10" y="28"/>
                  </a:lnTo>
                  <a:lnTo>
                    <a:pt x="10" y="26"/>
                  </a:lnTo>
                  <a:lnTo>
                    <a:pt x="12" y="26"/>
                  </a:lnTo>
                  <a:lnTo>
                    <a:pt x="14" y="26"/>
                  </a:lnTo>
                  <a:lnTo>
                    <a:pt x="14" y="24"/>
                  </a:lnTo>
                  <a:lnTo>
                    <a:pt x="16" y="24"/>
                  </a:lnTo>
                  <a:lnTo>
                    <a:pt x="18" y="24"/>
                  </a:lnTo>
                  <a:lnTo>
                    <a:pt x="18" y="22"/>
                  </a:lnTo>
                  <a:lnTo>
                    <a:pt x="20" y="22"/>
                  </a:lnTo>
                  <a:lnTo>
                    <a:pt x="22" y="22"/>
                  </a:lnTo>
                  <a:lnTo>
                    <a:pt x="22" y="20"/>
                  </a:lnTo>
                  <a:lnTo>
                    <a:pt x="24" y="20"/>
                  </a:lnTo>
                  <a:lnTo>
                    <a:pt x="26" y="20"/>
                  </a:lnTo>
                  <a:lnTo>
                    <a:pt x="26" y="18"/>
                  </a:lnTo>
                  <a:lnTo>
                    <a:pt x="28" y="18"/>
                  </a:lnTo>
                  <a:lnTo>
                    <a:pt x="30" y="18"/>
                  </a:lnTo>
                  <a:lnTo>
                    <a:pt x="32" y="16"/>
                  </a:lnTo>
                  <a:lnTo>
                    <a:pt x="34" y="16"/>
                  </a:lnTo>
                  <a:lnTo>
                    <a:pt x="36" y="14"/>
                  </a:lnTo>
                  <a:lnTo>
                    <a:pt x="38" y="14"/>
                  </a:lnTo>
                  <a:lnTo>
                    <a:pt x="40" y="12"/>
                  </a:lnTo>
                  <a:lnTo>
                    <a:pt x="42" y="12"/>
                  </a:lnTo>
                  <a:lnTo>
                    <a:pt x="44" y="12"/>
                  </a:lnTo>
                  <a:lnTo>
                    <a:pt x="44" y="10"/>
                  </a:lnTo>
                  <a:lnTo>
                    <a:pt x="46" y="10"/>
                  </a:lnTo>
                  <a:lnTo>
                    <a:pt x="48" y="10"/>
                  </a:lnTo>
                  <a:lnTo>
                    <a:pt x="48" y="8"/>
                  </a:lnTo>
                  <a:lnTo>
                    <a:pt x="50" y="8"/>
                  </a:lnTo>
                  <a:lnTo>
                    <a:pt x="52" y="8"/>
                  </a:lnTo>
                  <a:lnTo>
                    <a:pt x="52" y="6"/>
                  </a:lnTo>
                  <a:lnTo>
                    <a:pt x="54" y="6"/>
                  </a:lnTo>
                  <a:lnTo>
                    <a:pt x="56" y="6"/>
                  </a:lnTo>
                  <a:lnTo>
                    <a:pt x="56" y="4"/>
                  </a:lnTo>
                  <a:lnTo>
                    <a:pt x="58" y="4"/>
                  </a:lnTo>
                  <a:lnTo>
                    <a:pt x="60" y="4"/>
                  </a:lnTo>
                  <a:lnTo>
                    <a:pt x="60" y="2"/>
                  </a:lnTo>
                  <a:lnTo>
                    <a:pt x="62" y="2"/>
                  </a:lnTo>
                  <a:lnTo>
                    <a:pt x="64"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85" name="Freeform 1140"/>
            <p:cNvSpPr>
              <a:spLocks/>
            </p:cNvSpPr>
            <p:nvPr/>
          </p:nvSpPr>
          <p:spPr bwMode="auto">
            <a:xfrm>
              <a:off x="4039" y="2340"/>
              <a:ext cx="42" cy="22"/>
            </a:xfrm>
            <a:custGeom>
              <a:avLst/>
              <a:gdLst>
                <a:gd name="T0" fmla="*/ 0 w 66"/>
                <a:gd name="T1" fmla="*/ 3 h 32"/>
                <a:gd name="T2" fmla="*/ 1 w 66"/>
                <a:gd name="T3" fmla="*/ 3 h 32"/>
                <a:gd name="T4" fmla="*/ 1 w 66"/>
                <a:gd name="T5" fmla="*/ 3 h 32"/>
                <a:gd name="T6" fmla="*/ 1 w 66"/>
                <a:gd name="T7" fmla="*/ 3 h 32"/>
                <a:gd name="T8" fmla="*/ 1 w 66"/>
                <a:gd name="T9" fmla="*/ 3 h 32"/>
                <a:gd name="T10" fmla="*/ 1 w 66"/>
                <a:gd name="T11" fmla="*/ 3 h 32"/>
                <a:gd name="T12" fmla="*/ 1 w 66"/>
                <a:gd name="T13" fmla="*/ 3 h 32"/>
                <a:gd name="T14" fmla="*/ 1 w 66"/>
                <a:gd name="T15" fmla="*/ 3 h 32"/>
                <a:gd name="T16" fmla="*/ 1 w 66"/>
                <a:gd name="T17" fmla="*/ 3 h 32"/>
                <a:gd name="T18" fmla="*/ 1 w 66"/>
                <a:gd name="T19" fmla="*/ 3 h 32"/>
                <a:gd name="T20" fmla="*/ 1 w 66"/>
                <a:gd name="T21" fmla="*/ 3 h 32"/>
                <a:gd name="T22" fmla="*/ 1 w 66"/>
                <a:gd name="T23" fmla="*/ 2 h 32"/>
                <a:gd name="T24" fmla="*/ 1 w 66"/>
                <a:gd name="T25" fmla="*/ 2 h 32"/>
                <a:gd name="T26" fmla="*/ 1 w 66"/>
                <a:gd name="T27" fmla="*/ 2 h 32"/>
                <a:gd name="T28" fmla="*/ 1 w 66"/>
                <a:gd name="T29" fmla="*/ 2 h 32"/>
                <a:gd name="T30" fmla="*/ 1 w 66"/>
                <a:gd name="T31" fmla="*/ 2 h 32"/>
                <a:gd name="T32" fmla="*/ 1 w 66"/>
                <a:gd name="T33" fmla="*/ 2 h 32"/>
                <a:gd name="T34" fmla="*/ 1 w 66"/>
                <a:gd name="T35" fmla="*/ 2 h 32"/>
                <a:gd name="T36" fmla="*/ 1 w 66"/>
                <a:gd name="T37" fmla="*/ 2 h 32"/>
                <a:gd name="T38" fmla="*/ 1 w 66"/>
                <a:gd name="T39" fmla="*/ 2 h 32"/>
                <a:gd name="T40" fmla="*/ 2 w 66"/>
                <a:gd name="T41" fmla="*/ 2 h 32"/>
                <a:gd name="T42" fmla="*/ 2 w 66"/>
                <a:gd name="T43" fmla="*/ 2 h 32"/>
                <a:gd name="T44" fmla="*/ 2 w 66"/>
                <a:gd name="T45" fmla="*/ 2 h 32"/>
                <a:gd name="T46" fmla="*/ 2 w 66"/>
                <a:gd name="T47" fmla="*/ 1 h 32"/>
                <a:gd name="T48" fmla="*/ 2 w 66"/>
                <a:gd name="T49" fmla="*/ 1 h 32"/>
                <a:gd name="T50" fmla="*/ 2 w 66"/>
                <a:gd name="T51" fmla="*/ 1 h 32"/>
                <a:gd name="T52" fmla="*/ 2 w 66"/>
                <a:gd name="T53" fmla="*/ 1 h 32"/>
                <a:gd name="T54" fmla="*/ 2 w 66"/>
                <a:gd name="T55" fmla="*/ 1 h 32"/>
                <a:gd name="T56" fmla="*/ 2 w 66"/>
                <a:gd name="T57" fmla="*/ 1 h 32"/>
                <a:gd name="T58" fmla="*/ 2 w 66"/>
                <a:gd name="T59" fmla="*/ 1 h 32"/>
                <a:gd name="T60" fmla="*/ 2 w 66"/>
                <a:gd name="T61" fmla="*/ 1 h 32"/>
                <a:gd name="T62" fmla="*/ 2 w 66"/>
                <a:gd name="T63" fmla="*/ 1 h 32"/>
                <a:gd name="T64" fmla="*/ 3 w 66"/>
                <a:gd name="T65" fmla="*/ 1 h 32"/>
                <a:gd name="T66" fmla="*/ 3 w 66"/>
                <a:gd name="T67" fmla="*/ 1 h 32"/>
                <a:gd name="T68" fmla="*/ 3 w 66"/>
                <a:gd name="T69" fmla="*/ 1 h 32"/>
                <a:gd name="T70" fmla="*/ 3 w 66"/>
                <a:gd name="T71" fmla="*/ 1 h 32"/>
                <a:gd name="T72" fmla="*/ 3 w 66"/>
                <a:gd name="T73" fmla="*/ 1 h 32"/>
                <a:gd name="T74" fmla="*/ 3 w 66"/>
                <a:gd name="T75" fmla="*/ 1 h 32"/>
                <a:gd name="T76" fmla="*/ 3 w 66"/>
                <a:gd name="T77" fmla="*/ 1 h 32"/>
                <a:gd name="T78" fmla="*/ 3 w 66"/>
                <a:gd name="T79" fmla="*/ 1 h 32"/>
                <a:gd name="T80" fmla="*/ 3 w 66"/>
                <a:gd name="T81" fmla="*/ 1 h 32"/>
                <a:gd name="T82" fmla="*/ 3 w 66"/>
                <a:gd name="T83" fmla="*/ 1 h 32"/>
                <a:gd name="T84" fmla="*/ 3 w 66"/>
                <a:gd name="T85" fmla="*/ 1 h 32"/>
                <a:gd name="T86" fmla="*/ 3 w 66"/>
                <a:gd name="T87" fmla="*/ 1 h 32"/>
                <a:gd name="T88" fmla="*/ 3 w 66"/>
                <a:gd name="T89" fmla="*/ 1 h 32"/>
                <a:gd name="T90" fmla="*/ 3 w 66"/>
                <a:gd name="T91" fmla="*/ 1 h 32"/>
                <a:gd name="T92" fmla="*/ 3 w 66"/>
                <a:gd name="T93" fmla="*/ 1 h 32"/>
                <a:gd name="T94" fmla="*/ 3 w 66"/>
                <a:gd name="T95" fmla="*/ 1 h 32"/>
                <a:gd name="T96" fmla="*/ 3 w 66"/>
                <a:gd name="T97" fmla="*/ 0 h 32"/>
                <a:gd name="T98" fmla="*/ 3 w 66"/>
                <a:gd name="T99" fmla="*/ 0 h 3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32"/>
                <a:gd name="T152" fmla="*/ 66 w 66"/>
                <a:gd name="T153" fmla="*/ 32 h 3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32">
                  <a:moveTo>
                    <a:pt x="0" y="32"/>
                  </a:moveTo>
                  <a:lnTo>
                    <a:pt x="0" y="32"/>
                  </a:lnTo>
                  <a:lnTo>
                    <a:pt x="2" y="32"/>
                  </a:lnTo>
                  <a:lnTo>
                    <a:pt x="2" y="30"/>
                  </a:lnTo>
                  <a:lnTo>
                    <a:pt x="4" y="30"/>
                  </a:lnTo>
                  <a:lnTo>
                    <a:pt x="6" y="30"/>
                  </a:lnTo>
                  <a:lnTo>
                    <a:pt x="6" y="28"/>
                  </a:lnTo>
                  <a:lnTo>
                    <a:pt x="8" y="28"/>
                  </a:lnTo>
                  <a:lnTo>
                    <a:pt x="10" y="28"/>
                  </a:lnTo>
                  <a:lnTo>
                    <a:pt x="10" y="26"/>
                  </a:lnTo>
                  <a:lnTo>
                    <a:pt x="12" y="26"/>
                  </a:lnTo>
                  <a:lnTo>
                    <a:pt x="14" y="26"/>
                  </a:lnTo>
                  <a:lnTo>
                    <a:pt x="14" y="24"/>
                  </a:lnTo>
                  <a:lnTo>
                    <a:pt x="16" y="24"/>
                  </a:lnTo>
                  <a:lnTo>
                    <a:pt x="18" y="24"/>
                  </a:lnTo>
                  <a:lnTo>
                    <a:pt x="18" y="22"/>
                  </a:lnTo>
                  <a:lnTo>
                    <a:pt x="20" y="22"/>
                  </a:lnTo>
                  <a:lnTo>
                    <a:pt x="22" y="22"/>
                  </a:lnTo>
                  <a:lnTo>
                    <a:pt x="22" y="20"/>
                  </a:lnTo>
                  <a:lnTo>
                    <a:pt x="24" y="20"/>
                  </a:lnTo>
                  <a:lnTo>
                    <a:pt x="26" y="20"/>
                  </a:lnTo>
                  <a:lnTo>
                    <a:pt x="26" y="18"/>
                  </a:lnTo>
                  <a:lnTo>
                    <a:pt x="28" y="18"/>
                  </a:lnTo>
                  <a:lnTo>
                    <a:pt x="30" y="18"/>
                  </a:lnTo>
                  <a:lnTo>
                    <a:pt x="30" y="16"/>
                  </a:lnTo>
                  <a:lnTo>
                    <a:pt x="32" y="16"/>
                  </a:lnTo>
                  <a:lnTo>
                    <a:pt x="34" y="16"/>
                  </a:lnTo>
                  <a:lnTo>
                    <a:pt x="34" y="14"/>
                  </a:lnTo>
                  <a:lnTo>
                    <a:pt x="36" y="14"/>
                  </a:lnTo>
                  <a:lnTo>
                    <a:pt x="38" y="14"/>
                  </a:lnTo>
                  <a:lnTo>
                    <a:pt x="38" y="12"/>
                  </a:lnTo>
                  <a:lnTo>
                    <a:pt x="40" y="12"/>
                  </a:lnTo>
                  <a:lnTo>
                    <a:pt x="42" y="12"/>
                  </a:lnTo>
                  <a:lnTo>
                    <a:pt x="44" y="10"/>
                  </a:lnTo>
                  <a:lnTo>
                    <a:pt x="46" y="10"/>
                  </a:lnTo>
                  <a:lnTo>
                    <a:pt x="48" y="8"/>
                  </a:lnTo>
                  <a:lnTo>
                    <a:pt x="50" y="8"/>
                  </a:lnTo>
                  <a:lnTo>
                    <a:pt x="52" y="6"/>
                  </a:lnTo>
                  <a:lnTo>
                    <a:pt x="54" y="6"/>
                  </a:lnTo>
                  <a:lnTo>
                    <a:pt x="56" y="4"/>
                  </a:lnTo>
                  <a:lnTo>
                    <a:pt x="58" y="4"/>
                  </a:lnTo>
                  <a:lnTo>
                    <a:pt x="60" y="4"/>
                  </a:lnTo>
                  <a:lnTo>
                    <a:pt x="60" y="2"/>
                  </a:lnTo>
                  <a:lnTo>
                    <a:pt x="62" y="2"/>
                  </a:lnTo>
                  <a:lnTo>
                    <a:pt x="64"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86" name="Freeform 1141"/>
            <p:cNvSpPr>
              <a:spLocks/>
            </p:cNvSpPr>
            <p:nvPr/>
          </p:nvSpPr>
          <p:spPr bwMode="auto">
            <a:xfrm>
              <a:off x="3997" y="2362"/>
              <a:ext cx="42" cy="22"/>
            </a:xfrm>
            <a:custGeom>
              <a:avLst/>
              <a:gdLst>
                <a:gd name="T0" fmla="*/ 0 w 66"/>
                <a:gd name="T1" fmla="*/ 3 h 32"/>
                <a:gd name="T2" fmla="*/ 1 w 66"/>
                <a:gd name="T3" fmla="*/ 3 h 32"/>
                <a:gd name="T4" fmla="*/ 1 w 66"/>
                <a:gd name="T5" fmla="*/ 3 h 32"/>
                <a:gd name="T6" fmla="*/ 1 w 66"/>
                <a:gd name="T7" fmla="*/ 3 h 32"/>
                <a:gd name="T8" fmla="*/ 1 w 66"/>
                <a:gd name="T9" fmla="*/ 3 h 32"/>
                <a:gd name="T10" fmla="*/ 1 w 66"/>
                <a:gd name="T11" fmla="*/ 3 h 32"/>
                <a:gd name="T12" fmla="*/ 1 w 66"/>
                <a:gd name="T13" fmla="*/ 3 h 32"/>
                <a:gd name="T14" fmla="*/ 1 w 66"/>
                <a:gd name="T15" fmla="*/ 3 h 32"/>
                <a:gd name="T16" fmla="*/ 1 w 66"/>
                <a:gd name="T17" fmla="*/ 3 h 32"/>
                <a:gd name="T18" fmla="*/ 1 w 66"/>
                <a:gd name="T19" fmla="*/ 3 h 32"/>
                <a:gd name="T20" fmla="*/ 1 w 66"/>
                <a:gd name="T21" fmla="*/ 3 h 32"/>
                <a:gd name="T22" fmla="*/ 1 w 66"/>
                <a:gd name="T23" fmla="*/ 2 h 32"/>
                <a:gd name="T24" fmla="*/ 1 w 66"/>
                <a:gd name="T25" fmla="*/ 2 h 32"/>
                <a:gd name="T26" fmla="*/ 1 w 66"/>
                <a:gd name="T27" fmla="*/ 2 h 32"/>
                <a:gd name="T28" fmla="*/ 1 w 66"/>
                <a:gd name="T29" fmla="*/ 2 h 32"/>
                <a:gd name="T30" fmla="*/ 1 w 66"/>
                <a:gd name="T31" fmla="*/ 2 h 32"/>
                <a:gd name="T32" fmla="*/ 1 w 66"/>
                <a:gd name="T33" fmla="*/ 2 h 32"/>
                <a:gd name="T34" fmla="*/ 1 w 66"/>
                <a:gd name="T35" fmla="*/ 2 h 32"/>
                <a:gd name="T36" fmla="*/ 1 w 66"/>
                <a:gd name="T37" fmla="*/ 2 h 32"/>
                <a:gd name="T38" fmla="*/ 1 w 66"/>
                <a:gd name="T39" fmla="*/ 2 h 32"/>
                <a:gd name="T40" fmla="*/ 2 w 66"/>
                <a:gd name="T41" fmla="*/ 2 h 32"/>
                <a:gd name="T42" fmla="*/ 2 w 66"/>
                <a:gd name="T43" fmla="*/ 2 h 32"/>
                <a:gd name="T44" fmla="*/ 2 w 66"/>
                <a:gd name="T45" fmla="*/ 2 h 32"/>
                <a:gd name="T46" fmla="*/ 2 w 66"/>
                <a:gd name="T47" fmla="*/ 1 h 32"/>
                <a:gd name="T48" fmla="*/ 2 w 66"/>
                <a:gd name="T49" fmla="*/ 1 h 32"/>
                <a:gd name="T50" fmla="*/ 2 w 66"/>
                <a:gd name="T51" fmla="*/ 1 h 32"/>
                <a:gd name="T52" fmla="*/ 2 w 66"/>
                <a:gd name="T53" fmla="*/ 1 h 32"/>
                <a:gd name="T54" fmla="*/ 2 w 66"/>
                <a:gd name="T55" fmla="*/ 1 h 32"/>
                <a:gd name="T56" fmla="*/ 2 w 66"/>
                <a:gd name="T57" fmla="*/ 1 h 32"/>
                <a:gd name="T58" fmla="*/ 2 w 66"/>
                <a:gd name="T59" fmla="*/ 1 h 32"/>
                <a:gd name="T60" fmla="*/ 2 w 66"/>
                <a:gd name="T61" fmla="*/ 1 h 32"/>
                <a:gd name="T62" fmla="*/ 2 w 66"/>
                <a:gd name="T63" fmla="*/ 1 h 32"/>
                <a:gd name="T64" fmla="*/ 3 w 66"/>
                <a:gd name="T65" fmla="*/ 1 h 32"/>
                <a:gd name="T66" fmla="*/ 3 w 66"/>
                <a:gd name="T67" fmla="*/ 1 h 32"/>
                <a:gd name="T68" fmla="*/ 3 w 66"/>
                <a:gd name="T69" fmla="*/ 1 h 32"/>
                <a:gd name="T70" fmla="*/ 3 w 66"/>
                <a:gd name="T71" fmla="*/ 1 h 32"/>
                <a:gd name="T72" fmla="*/ 3 w 66"/>
                <a:gd name="T73" fmla="*/ 1 h 32"/>
                <a:gd name="T74" fmla="*/ 3 w 66"/>
                <a:gd name="T75" fmla="*/ 1 h 32"/>
                <a:gd name="T76" fmla="*/ 3 w 66"/>
                <a:gd name="T77" fmla="*/ 1 h 32"/>
                <a:gd name="T78" fmla="*/ 3 w 66"/>
                <a:gd name="T79" fmla="*/ 1 h 32"/>
                <a:gd name="T80" fmla="*/ 3 w 66"/>
                <a:gd name="T81" fmla="*/ 1 h 32"/>
                <a:gd name="T82" fmla="*/ 3 w 66"/>
                <a:gd name="T83" fmla="*/ 1 h 32"/>
                <a:gd name="T84" fmla="*/ 3 w 66"/>
                <a:gd name="T85" fmla="*/ 1 h 32"/>
                <a:gd name="T86" fmla="*/ 3 w 66"/>
                <a:gd name="T87" fmla="*/ 1 h 32"/>
                <a:gd name="T88" fmla="*/ 3 w 66"/>
                <a:gd name="T89" fmla="*/ 1 h 32"/>
                <a:gd name="T90" fmla="*/ 3 w 66"/>
                <a:gd name="T91" fmla="*/ 1 h 32"/>
                <a:gd name="T92" fmla="*/ 3 w 66"/>
                <a:gd name="T93" fmla="*/ 1 h 32"/>
                <a:gd name="T94" fmla="*/ 3 w 66"/>
                <a:gd name="T95" fmla="*/ 1 h 32"/>
                <a:gd name="T96" fmla="*/ 3 w 66"/>
                <a:gd name="T97" fmla="*/ 0 h 32"/>
                <a:gd name="T98" fmla="*/ 3 w 66"/>
                <a:gd name="T99" fmla="*/ 0 h 3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32"/>
                <a:gd name="T152" fmla="*/ 66 w 66"/>
                <a:gd name="T153" fmla="*/ 32 h 3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32">
                  <a:moveTo>
                    <a:pt x="0" y="32"/>
                  </a:moveTo>
                  <a:lnTo>
                    <a:pt x="0" y="32"/>
                  </a:lnTo>
                  <a:lnTo>
                    <a:pt x="2" y="32"/>
                  </a:lnTo>
                  <a:lnTo>
                    <a:pt x="4" y="30"/>
                  </a:lnTo>
                  <a:lnTo>
                    <a:pt x="6" y="30"/>
                  </a:lnTo>
                  <a:lnTo>
                    <a:pt x="8" y="28"/>
                  </a:lnTo>
                  <a:lnTo>
                    <a:pt x="10" y="28"/>
                  </a:lnTo>
                  <a:lnTo>
                    <a:pt x="12" y="26"/>
                  </a:lnTo>
                  <a:lnTo>
                    <a:pt x="14" y="26"/>
                  </a:lnTo>
                  <a:lnTo>
                    <a:pt x="16" y="24"/>
                  </a:lnTo>
                  <a:lnTo>
                    <a:pt x="18" y="24"/>
                  </a:lnTo>
                  <a:lnTo>
                    <a:pt x="20" y="22"/>
                  </a:lnTo>
                  <a:lnTo>
                    <a:pt x="22" y="22"/>
                  </a:lnTo>
                  <a:lnTo>
                    <a:pt x="24" y="20"/>
                  </a:lnTo>
                  <a:lnTo>
                    <a:pt x="26" y="20"/>
                  </a:lnTo>
                  <a:lnTo>
                    <a:pt x="28" y="18"/>
                  </a:lnTo>
                  <a:lnTo>
                    <a:pt x="30" y="18"/>
                  </a:lnTo>
                  <a:lnTo>
                    <a:pt x="32" y="16"/>
                  </a:lnTo>
                  <a:lnTo>
                    <a:pt x="34" y="16"/>
                  </a:lnTo>
                  <a:lnTo>
                    <a:pt x="36" y="16"/>
                  </a:lnTo>
                  <a:lnTo>
                    <a:pt x="36" y="14"/>
                  </a:lnTo>
                  <a:lnTo>
                    <a:pt x="38" y="14"/>
                  </a:lnTo>
                  <a:lnTo>
                    <a:pt x="40" y="12"/>
                  </a:lnTo>
                  <a:lnTo>
                    <a:pt x="42" y="12"/>
                  </a:lnTo>
                  <a:lnTo>
                    <a:pt x="44" y="12"/>
                  </a:lnTo>
                  <a:lnTo>
                    <a:pt x="44" y="10"/>
                  </a:lnTo>
                  <a:lnTo>
                    <a:pt x="46" y="10"/>
                  </a:lnTo>
                  <a:lnTo>
                    <a:pt x="48" y="10"/>
                  </a:lnTo>
                  <a:lnTo>
                    <a:pt x="48" y="8"/>
                  </a:lnTo>
                  <a:lnTo>
                    <a:pt x="50" y="8"/>
                  </a:lnTo>
                  <a:lnTo>
                    <a:pt x="52" y="8"/>
                  </a:lnTo>
                  <a:lnTo>
                    <a:pt x="52" y="6"/>
                  </a:lnTo>
                  <a:lnTo>
                    <a:pt x="54" y="6"/>
                  </a:lnTo>
                  <a:lnTo>
                    <a:pt x="56" y="6"/>
                  </a:lnTo>
                  <a:lnTo>
                    <a:pt x="56" y="4"/>
                  </a:lnTo>
                  <a:lnTo>
                    <a:pt x="58" y="4"/>
                  </a:lnTo>
                  <a:lnTo>
                    <a:pt x="60" y="4"/>
                  </a:lnTo>
                  <a:lnTo>
                    <a:pt x="60" y="2"/>
                  </a:lnTo>
                  <a:lnTo>
                    <a:pt x="62" y="2"/>
                  </a:lnTo>
                  <a:lnTo>
                    <a:pt x="64"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87" name="Freeform 1142"/>
            <p:cNvSpPr>
              <a:spLocks/>
            </p:cNvSpPr>
            <p:nvPr/>
          </p:nvSpPr>
          <p:spPr bwMode="auto">
            <a:xfrm>
              <a:off x="3955" y="2384"/>
              <a:ext cx="42" cy="24"/>
            </a:xfrm>
            <a:custGeom>
              <a:avLst/>
              <a:gdLst>
                <a:gd name="T0" fmla="*/ 0 w 66"/>
                <a:gd name="T1" fmla="*/ 4 h 34"/>
                <a:gd name="T2" fmla="*/ 1 w 66"/>
                <a:gd name="T3" fmla="*/ 4 h 34"/>
                <a:gd name="T4" fmla="*/ 1 w 66"/>
                <a:gd name="T5" fmla="*/ 4 h 34"/>
                <a:gd name="T6" fmla="*/ 1 w 66"/>
                <a:gd name="T7" fmla="*/ 4 h 34"/>
                <a:gd name="T8" fmla="*/ 1 w 66"/>
                <a:gd name="T9" fmla="*/ 3 h 34"/>
                <a:gd name="T10" fmla="*/ 1 w 66"/>
                <a:gd name="T11" fmla="*/ 3 h 34"/>
                <a:gd name="T12" fmla="*/ 1 w 66"/>
                <a:gd name="T13" fmla="*/ 3 h 34"/>
                <a:gd name="T14" fmla="*/ 1 w 66"/>
                <a:gd name="T15" fmla="*/ 3 h 34"/>
                <a:gd name="T16" fmla="*/ 1 w 66"/>
                <a:gd name="T17" fmla="*/ 3 h 34"/>
                <a:gd name="T18" fmla="*/ 1 w 66"/>
                <a:gd name="T19" fmla="*/ 3 h 34"/>
                <a:gd name="T20" fmla="*/ 1 w 66"/>
                <a:gd name="T21" fmla="*/ 3 h 34"/>
                <a:gd name="T22" fmla="*/ 1 w 66"/>
                <a:gd name="T23" fmla="*/ 3 h 34"/>
                <a:gd name="T24" fmla="*/ 1 w 66"/>
                <a:gd name="T25" fmla="*/ 3 h 34"/>
                <a:gd name="T26" fmla="*/ 1 w 66"/>
                <a:gd name="T27" fmla="*/ 3 h 34"/>
                <a:gd name="T28" fmla="*/ 1 w 66"/>
                <a:gd name="T29" fmla="*/ 3 h 34"/>
                <a:gd name="T30" fmla="*/ 1 w 66"/>
                <a:gd name="T31" fmla="*/ 3 h 34"/>
                <a:gd name="T32" fmla="*/ 1 w 66"/>
                <a:gd name="T33" fmla="*/ 3 h 34"/>
                <a:gd name="T34" fmla="*/ 1 w 66"/>
                <a:gd name="T35" fmla="*/ 3 h 34"/>
                <a:gd name="T36" fmla="*/ 1 w 66"/>
                <a:gd name="T37" fmla="*/ 3 h 34"/>
                <a:gd name="T38" fmla="*/ 1 w 66"/>
                <a:gd name="T39" fmla="*/ 2 h 34"/>
                <a:gd name="T40" fmla="*/ 2 w 66"/>
                <a:gd name="T41" fmla="*/ 2 h 34"/>
                <a:gd name="T42" fmla="*/ 2 w 66"/>
                <a:gd name="T43" fmla="*/ 2 h 34"/>
                <a:gd name="T44" fmla="*/ 2 w 66"/>
                <a:gd name="T45" fmla="*/ 2 h 34"/>
                <a:gd name="T46" fmla="*/ 2 w 66"/>
                <a:gd name="T47" fmla="*/ 2 h 34"/>
                <a:gd name="T48" fmla="*/ 2 w 66"/>
                <a:gd name="T49" fmla="*/ 2 h 34"/>
                <a:gd name="T50" fmla="*/ 2 w 66"/>
                <a:gd name="T51" fmla="*/ 2 h 34"/>
                <a:gd name="T52" fmla="*/ 2 w 66"/>
                <a:gd name="T53" fmla="*/ 2 h 34"/>
                <a:gd name="T54" fmla="*/ 2 w 66"/>
                <a:gd name="T55" fmla="*/ 2 h 34"/>
                <a:gd name="T56" fmla="*/ 2 w 66"/>
                <a:gd name="T57" fmla="*/ 1 h 34"/>
                <a:gd name="T58" fmla="*/ 2 w 66"/>
                <a:gd name="T59" fmla="*/ 1 h 34"/>
                <a:gd name="T60" fmla="*/ 2 w 66"/>
                <a:gd name="T61" fmla="*/ 1 h 34"/>
                <a:gd name="T62" fmla="*/ 2 w 66"/>
                <a:gd name="T63" fmla="*/ 1 h 34"/>
                <a:gd name="T64" fmla="*/ 3 w 66"/>
                <a:gd name="T65" fmla="*/ 1 h 34"/>
                <a:gd name="T66" fmla="*/ 3 w 66"/>
                <a:gd name="T67" fmla="*/ 1 h 34"/>
                <a:gd name="T68" fmla="*/ 3 w 66"/>
                <a:gd name="T69" fmla="*/ 1 h 34"/>
                <a:gd name="T70" fmla="*/ 3 w 66"/>
                <a:gd name="T71" fmla="*/ 1 h 34"/>
                <a:gd name="T72" fmla="*/ 3 w 66"/>
                <a:gd name="T73" fmla="*/ 1 h 34"/>
                <a:gd name="T74" fmla="*/ 3 w 66"/>
                <a:gd name="T75" fmla="*/ 1 h 34"/>
                <a:gd name="T76" fmla="*/ 3 w 66"/>
                <a:gd name="T77" fmla="*/ 1 h 34"/>
                <a:gd name="T78" fmla="*/ 3 w 66"/>
                <a:gd name="T79" fmla="*/ 1 h 34"/>
                <a:gd name="T80" fmla="*/ 3 w 66"/>
                <a:gd name="T81" fmla="*/ 1 h 34"/>
                <a:gd name="T82" fmla="*/ 3 w 66"/>
                <a:gd name="T83" fmla="*/ 1 h 34"/>
                <a:gd name="T84" fmla="*/ 3 w 66"/>
                <a:gd name="T85" fmla="*/ 1 h 34"/>
                <a:gd name="T86" fmla="*/ 3 w 66"/>
                <a:gd name="T87" fmla="*/ 1 h 34"/>
                <a:gd name="T88" fmla="*/ 3 w 66"/>
                <a:gd name="T89" fmla="*/ 1 h 34"/>
                <a:gd name="T90" fmla="*/ 3 w 66"/>
                <a:gd name="T91" fmla="*/ 1 h 34"/>
                <a:gd name="T92" fmla="*/ 3 w 66"/>
                <a:gd name="T93" fmla="*/ 1 h 34"/>
                <a:gd name="T94" fmla="*/ 3 w 66"/>
                <a:gd name="T95" fmla="*/ 1 h 34"/>
                <a:gd name="T96" fmla="*/ 3 w 66"/>
                <a:gd name="T97" fmla="*/ 1 h 34"/>
                <a:gd name="T98" fmla="*/ 3 w 66"/>
                <a:gd name="T99" fmla="*/ 0 h 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34"/>
                <a:gd name="T152" fmla="*/ 66 w 66"/>
                <a:gd name="T153" fmla="*/ 34 h 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34">
                  <a:moveTo>
                    <a:pt x="0" y="34"/>
                  </a:moveTo>
                  <a:lnTo>
                    <a:pt x="0" y="34"/>
                  </a:lnTo>
                  <a:lnTo>
                    <a:pt x="2" y="34"/>
                  </a:lnTo>
                  <a:lnTo>
                    <a:pt x="2" y="32"/>
                  </a:lnTo>
                  <a:lnTo>
                    <a:pt x="4" y="32"/>
                  </a:lnTo>
                  <a:lnTo>
                    <a:pt x="6" y="32"/>
                  </a:lnTo>
                  <a:lnTo>
                    <a:pt x="6" y="30"/>
                  </a:lnTo>
                  <a:lnTo>
                    <a:pt x="8" y="30"/>
                  </a:lnTo>
                  <a:lnTo>
                    <a:pt x="10" y="28"/>
                  </a:lnTo>
                  <a:lnTo>
                    <a:pt x="12" y="28"/>
                  </a:lnTo>
                  <a:lnTo>
                    <a:pt x="14" y="28"/>
                  </a:lnTo>
                  <a:lnTo>
                    <a:pt x="14" y="26"/>
                  </a:lnTo>
                  <a:lnTo>
                    <a:pt x="16" y="26"/>
                  </a:lnTo>
                  <a:lnTo>
                    <a:pt x="18" y="24"/>
                  </a:lnTo>
                  <a:lnTo>
                    <a:pt x="20" y="24"/>
                  </a:lnTo>
                  <a:lnTo>
                    <a:pt x="22" y="22"/>
                  </a:lnTo>
                  <a:lnTo>
                    <a:pt x="24" y="22"/>
                  </a:lnTo>
                  <a:lnTo>
                    <a:pt x="26" y="20"/>
                  </a:lnTo>
                  <a:lnTo>
                    <a:pt x="28" y="20"/>
                  </a:lnTo>
                  <a:lnTo>
                    <a:pt x="30" y="18"/>
                  </a:lnTo>
                  <a:lnTo>
                    <a:pt x="32" y="18"/>
                  </a:lnTo>
                  <a:lnTo>
                    <a:pt x="34" y="16"/>
                  </a:lnTo>
                  <a:lnTo>
                    <a:pt x="36" y="16"/>
                  </a:lnTo>
                  <a:lnTo>
                    <a:pt x="38" y="14"/>
                  </a:lnTo>
                  <a:lnTo>
                    <a:pt x="40" y="14"/>
                  </a:lnTo>
                  <a:lnTo>
                    <a:pt x="42" y="12"/>
                  </a:lnTo>
                  <a:lnTo>
                    <a:pt x="44" y="12"/>
                  </a:lnTo>
                  <a:lnTo>
                    <a:pt x="46" y="10"/>
                  </a:lnTo>
                  <a:lnTo>
                    <a:pt x="48" y="10"/>
                  </a:lnTo>
                  <a:lnTo>
                    <a:pt x="50" y="8"/>
                  </a:lnTo>
                  <a:lnTo>
                    <a:pt x="52" y="8"/>
                  </a:lnTo>
                  <a:lnTo>
                    <a:pt x="54" y="6"/>
                  </a:lnTo>
                  <a:lnTo>
                    <a:pt x="56" y="6"/>
                  </a:lnTo>
                  <a:lnTo>
                    <a:pt x="58" y="4"/>
                  </a:lnTo>
                  <a:lnTo>
                    <a:pt x="60" y="4"/>
                  </a:lnTo>
                  <a:lnTo>
                    <a:pt x="62" y="2"/>
                  </a:lnTo>
                  <a:lnTo>
                    <a:pt x="64"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88" name="Freeform 1143"/>
            <p:cNvSpPr>
              <a:spLocks/>
            </p:cNvSpPr>
            <p:nvPr/>
          </p:nvSpPr>
          <p:spPr bwMode="auto">
            <a:xfrm>
              <a:off x="3912" y="2408"/>
              <a:ext cx="43" cy="23"/>
            </a:xfrm>
            <a:custGeom>
              <a:avLst/>
              <a:gdLst>
                <a:gd name="T0" fmla="*/ 0 w 66"/>
                <a:gd name="T1" fmla="*/ 3 h 34"/>
                <a:gd name="T2" fmla="*/ 1 w 66"/>
                <a:gd name="T3" fmla="*/ 3 h 34"/>
                <a:gd name="T4" fmla="*/ 1 w 66"/>
                <a:gd name="T5" fmla="*/ 3 h 34"/>
                <a:gd name="T6" fmla="*/ 1 w 66"/>
                <a:gd name="T7" fmla="*/ 3 h 34"/>
                <a:gd name="T8" fmla="*/ 1 w 66"/>
                <a:gd name="T9" fmla="*/ 3 h 34"/>
                <a:gd name="T10" fmla="*/ 1 w 66"/>
                <a:gd name="T11" fmla="*/ 3 h 34"/>
                <a:gd name="T12" fmla="*/ 1 w 66"/>
                <a:gd name="T13" fmla="*/ 3 h 34"/>
                <a:gd name="T14" fmla="*/ 1 w 66"/>
                <a:gd name="T15" fmla="*/ 2 h 34"/>
                <a:gd name="T16" fmla="*/ 1 w 66"/>
                <a:gd name="T17" fmla="*/ 2 h 34"/>
                <a:gd name="T18" fmla="*/ 1 w 66"/>
                <a:gd name="T19" fmla="*/ 2 h 34"/>
                <a:gd name="T20" fmla="*/ 1 w 66"/>
                <a:gd name="T21" fmla="*/ 2 h 34"/>
                <a:gd name="T22" fmla="*/ 1 w 66"/>
                <a:gd name="T23" fmla="*/ 2 h 34"/>
                <a:gd name="T24" fmla="*/ 1 w 66"/>
                <a:gd name="T25" fmla="*/ 2 h 34"/>
                <a:gd name="T26" fmla="*/ 1 w 66"/>
                <a:gd name="T27" fmla="*/ 2 h 34"/>
                <a:gd name="T28" fmla="*/ 1 w 66"/>
                <a:gd name="T29" fmla="*/ 2 h 34"/>
                <a:gd name="T30" fmla="*/ 1 w 66"/>
                <a:gd name="T31" fmla="*/ 2 h 34"/>
                <a:gd name="T32" fmla="*/ 1 w 66"/>
                <a:gd name="T33" fmla="*/ 2 h 34"/>
                <a:gd name="T34" fmla="*/ 1 w 66"/>
                <a:gd name="T35" fmla="*/ 2 h 34"/>
                <a:gd name="T36" fmla="*/ 1 w 66"/>
                <a:gd name="T37" fmla="*/ 1 h 34"/>
                <a:gd name="T38" fmla="*/ 1 w 66"/>
                <a:gd name="T39" fmla="*/ 1 h 34"/>
                <a:gd name="T40" fmla="*/ 2 w 66"/>
                <a:gd name="T41" fmla="*/ 1 h 34"/>
                <a:gd name="T42" fmla="*/ 2 w 66"/>
                <a:gd name="T43" fmla="*/ 1 h 34"/>
                <a:gd name="T44" fmla="*/ 2 w 66"/>
                <a:gd name="T45" fmla="*/ 1 h 34"/>
                <a:gd name="T46" fmla="*/ 2 w 66"/>
                <a:gd name="T47" fmla="*/ 1 h 34"/>
                <a:gd name="T48" fmla="*/ 2 w 66"/>
                <a:gd name="T49" fmla="*/ 1 h 34"/>
                <a:gd name="T50" fmla="*/ 2 w 66"/>
                <a:gd name="T51" fmla="*/ 1 h 34"/>
                <a:gd name="T52" fmla="*/ 2 w 66"/>
                <a:gd name="T53" fmla="*/ 1 h 34"/>
                <a:gd name="T54" fmla="*/ 2 w 66"/>
                <a:gd name="T55" fmla="*/ 1 h 34"/>
                <a:gd name="T56" fmla="*/ 2 w 66"/>
                <a:gd name="T57" fmla="*/ 1 h 34"/>
                <a:gd name="T58" fmla="*/ 3 w 66"/>
                <a:gd name="T59" fmla="*/ 1 h 34"/>
                <a:gd name="T60" fmla="*/ 3 w 66"/>
                <a:gd name="T61" fmla="*/ 1 h 34"/>
                <a:gd name="T62" fmla="*/ 3 w 66"/>
                <a:gd name="T63" fmla="*/ 1 h 34"/>
                <a:gd name="T64" fmla="*/ 3 w 66"/>
                <a:gd name="T65" fmla="*/ 1 h 34"/>
                <a:gd name="T66" fmla="*/ 3 w 66"/>
                <a:gd name="T67" fmla="*/ 1 h 34"/>
                <a:gd name="T68" fmla="*/ 3 w 66"/>
                <a:gd name="T69" fmla="*/ 1 h 34"/>
                <a:gd name="T70" fmla="*/ 3 w 66"/>
                <a:gd name="T71" fmla="*/ 1 h 34"/>
                <a:gd name="T72" fmla="*/ 3 w 66"/>
                <a:gd name="T73" fmla="*/ 1 h 34"/>
                <a:gd name="T74" fmla="*/ 3 w 66"/>
                <a:gd name="T75" fmla="*/ 1 h 34"/>
                <a:gd name="T76" fmla="*/ 3 w 66"/>
                <a:gd name="T77" fmla="*/ 1 h 34"/>
                <a:gd name="T78" fmla="*/ 3 w 66"/>
                <a:gd name="T79" fmla="*/ 1 h 34"/>
                <a:gd name="T80" fmla="*/ 3 w 66"/>
                <a:gd name="T81" fmla="*/ 1 h 34"/>
                <a:gd name="T82" fmla="*/ 3 w 66"/>
                <a:gd name="T83" fmla="*/ 1 h 34"/>
                <a:gd name="T84" fmla="*/ 3 w 66"/>
                <a:gd name="T85" fmla="*/ 1 h 34"/>
                <a:gd name="T86" fmla="*/ 3 w 66"/>
                <a:gd name="T87" fmla="*/ 1 h 34"/>
                <a:gd name="T88" fmla="*/ 3 w 66"/>
                <a:gd name="T89" fmla="*/ 1 h 34"/>
                <a:gd name="T90" fmla="*/ 3 w 66"/>
                <a:gd name="T91" fmla="*/ 1 h 34"/>
                <a:gd name="T92" fmla="*/ 4 w 66"/>
                <a:gd name="T93" fmla="*/ 1 h 34"/>
                <a:gd name="T94" fmla="*/ 4 w 66"/>
                <a:gd name="T95" fmla="*/ 1 h 34"/>
                <a:gd name="T96" fmla="*/ 4 w 66"/>
                <a:gd name="T97" fmla="*/ 0 h 34"/>
                <a:gd name="T98" fmla="*/ 4 w 66"/>
                <a:gd name="T99" fmla="*/ 0 h 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34"/>
                <a:gd name="T152" fmla="*/ 66 w 66"/>
                <a:gd name="T153" fmla="*/ 34 h 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34">
                  <a:moveTo>
                    <a:pt x="0" y="34"/>
                  </a:moveTo>
                  <a:lnTo>
                    <a:pt x="0" y="34"/>
                  </a:lnTo>
                  <a:lnTo>
                    <a:pt x="2" y="32"/>
                  </a:lnTo>
                  <a:lnTo>
                    <a:pt x="4" y="32"/>
                  </a:lnTo>
                  <a:lnTo>
                    <a:pt x="6" y="30"/>
                  </a:lnTo>
                  <a:lnTo>
                    <a:pt x="8" y="30"/>
                  </a:lnTo>
                  <a:lnTo>
                    <a:pt x="10" y="28"/>
                  </a:lnTo>
                  <a:lnTo>
                    <a:pt x="12" y="28"/>
                  </a:lnTo>
                  <a:lnTo>
                    <a:pt x="12" y="26"/>
                  </a:lnTo>
                  <a:lnTo>
                    <a:pt x="14" y="26"/>
                  </a:lnTo>
                  <a:lnTo>
                    <a:pt x="16" y="26"/>
                  </a:lnTo>
                  <a:lnTo>
                    <a:pt x="16" y="24"/>
                  </a:lnTo>
                  <a:lnTo>
                    <a:pt x="18" y="24"/>
                  </a:lnTo>
                  <a:lnTo>
                    <a:pt x="20" y="24"/>
                  </a:lnTo>
                  <a:lnTo>
                    <a:pt x="20" y="22"/>
                  </a:lnTo>
                  <a:lnTo>
                    <a:pt x="22" y="22"/>
                  </a:lnTo>
                  <a:lnTo>
                    <a:pt x="24" y="22"/>
                  </a:lnTo>
                  <a:lnTo>
                    <a:pt x="24" y="20"/>
                  </a:lnTo>
                  <a:lnTo>
                    <a:pt x="26" y="20"/>
                  </a:lnTo>
                  <a:lnTo>
                    <a:pt x="28" y="20"/>
                  </a:lnTo>
                  <a:lnTo>
                    <a:pt x="28" y="18"/>
                  </a:lnTo>
                  <a:lnTo>
                    <a:pt x="30" y="18"/>
                  </a:lnTo>
                  <a:lnTo>
                    <a:pt x="32" y="18"/>
                  </a:lnTo>
                  <a:lnTo>
                    <a:pt x="32" y="16"/>
                  </a:lnTo>
                  <a:lnTo>
                    <a:pt x="34" y="16"/>
                  </a:lnTo>
                  <a:lnTo>
                    <a:pt x="36" y="16"/>
                  </a:lnTo>
                  <a:lnTo>
                    <a:pt x="36" y="14"/>
                  </a:lnTo>
                  <a:lnTo>
                    <a:pt x="38" y="14"/>
                  </a:lnTo>
                  <a:lnTo>
                    <a:pt x="40" y="14"/>
                  </a:lnTo>
                  <a:lnTo>
                    <a:pt x="40" y="12"/>
                  </a:lnTo>
                  <a:lnTo>
                    <a:pt x="42" y="12"/>
                  </a:lnTo>
                  <a:lnTo>
                    <a:pt x="44" y="12"/>
                  </a:lnTo>
                  <a:lnTo>
                    <a:pt x="44" y="10"/>
                  </a:lnTo>
                  <a:lnTo>
                    <a:pt x="46" y="10"/>
                  </a:lnTo>
                  <a:lnTo>
                    <a:pt x="48" y="10"/>
                  </a:lnTo>
                  <a:lnTo>
                    <a:pt x="48" y="8"/>
                  </a:lnTo>
                  <a:lnTo>
                    <a:pt x="50" y="8"/>
                  </a:lnTo>
                  <a:lnTo>
                    <a:pt x="52" y="8"/>
                  </a:lnTo>
                  <a:lnTo>
                    <a:pt x="52" y="6"/>
                  </a:lnTo>
                  <a:lnTo>
                    <a:pt x="54" y="6"/>
                  </a:lnTo>
                  <a:lnTo>
                    <a:pt x="56" y="6"/>
                  </a:lnTo>
                  <a:lnTo>
                    <a:pt x="56" y="4"/>
                  </a:lnTo>
                  <a:lnTo>
                    <a:pt x="58" y="4"/>
                  </a:lnTo>
                  <a:lnTo>
                    <a:pt x="60" y="4"/>
                  </a:lnTo>
                  <a:lnTo>
                    <a:pt x="60" y="2"/>
                  </a:lnTo>
                  <a:lnTo>
                    <a:pt x="62" y="2"/>
                  </a:lnTo>
                  <a:lnTo>
                    <a:pt x="64"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89" name="Freeform 1144"/>
            <p:cNvSpPr>
              <a:spLocks/>
            </p:cNvSpPr>
            <p:nvPr/>
          </p:nvSpPr>
          <p:spPr bwMode="auto">
            <a:xfrm>
              <a:off x="3870" y="2431"/>
              <a:ext cx="42" cy="23"/>
            </a:xfrm>
            <a:custGeom>
              <a:avLst/>
              <a:gdLst>
                <a:gd name="T0" fmla="*/ 0 w 66"/>
                <a:gd name="T1" fmla="*/ 3 h 34"/>
                <a:gd name="T2" fmla="*/ 1 w 66"/>
                <a:gd name="T3" fmla="*/ 3 h 34"/>
                <a:gd name="T4" fmla="*/ 1 w 66"/>
                <a:gd name="T5" fmla="*/ 3 h 34"/>
                <a:gd name="T6" fmla="*/ 1 w 66"/>
                <a:gd name="T7" fmla="*/ 3 h 34"/>
                <a:gd name="T8" fmla="*/ 1 w 66"/>
                <a:gd name="T9" fmla="*/ 3 h 34"/>
                <a:gd name="T10" fmla="*/ 1 w 66"/>
                <a:gd name="T11" fmla="*/ 3 h 34"/>
                <a:gd name="T12" fmla="*/ 1 w 66"/>
                <a:gd name="T13" fmla="*/ 3 h 34"/>
                <a:gd name="T14" fmla="*/ 1 w 66"/>
                <a:gd name="T15" fmla="*/ 2 h 34"/>
                <a:gd name="T16" fmla="*/ 1 w 66"/>
                <a:gd name="T17" fmla="*/ 2 h 34"/>
                <a:gd name="T18" fmla="*/ 1 w 66"/>
                <a:gd name="T19" fmla="*/ 2 h 34"/>
                <a:gd name="T20" fmla="*/ 1 w 66"/>
                <a:gd name="T21" fmla="*/ 2 h 34"/>
                <a:gd name="T22" fmla="*/ 1 w 66"/>
                <a:gd name="T23" fmla="*/ 2 h 34"/>
                <a:gd name="T24" fmla="*/ 1 w 66"/>
                <a:gd name="T25" fmla="*/ 2 h 34"/>
                <a:gd name="T26" fmla="*/ 1 w 66"/>
                <a:gd name="T27" fmla="*/ 2 h 34"/>
                <a:gd name="T28" fmla="*/ 1 w 66"/>
                <a:gd name="T29" fmla="*/ 2 h 34"/>
                <a:gd name="T30" fmla="*/ 1 w 66"/>
                <a:gd name="T31" fmla="*/ 2 h 34"/>
                <a:gd name="T32" fmla="*/ 1 w 66"/>
                <a:gd name="T33" fmla="*/ 2 h 34"/>
                <a:gd name="T34" fmla="*/ 1 w 66"/>
                <a:gd name="T35" fmla="*/ 2 h 34"/>
                <a:gd name="T36" fmla="*/ 1 w 66"/>
                <a:gd name="T37" fmla="*/ 1 h 34"/>
                <a:gd name="T38" fmla="*/ 1 w 66"/>
                <a:gd name="T39" fmla="*/ 1 h 34"/>
                <a:gd name="T40" fmla="*/ 2 w 66"/>
                <a:gd name="T41" fmla="*/ 1 h 34"/>
                <a:gd name="T42" fmla="*/ 2 w 66"/>
                <a:gd name="T43" fmla="*/ 1 h 34"/>
                <a:gd name="T44" fmla="*/ 2 w 66"/>
                <a:gd name="T45" fmla="*/ 1 h 34"/>
                <a:gd name="T46" fmla="*/ 2 w 66"/>
                <a:gd name="T47" fmla="*/ 1 h 34"/>
                <a:gd name="T48" fmla="*/ 2 w 66"/>
                <a:gd name="T49" fmla="*/ 1 h 34"/>
                <a:gd name="T50" fmla="*/ 2 w 66"/>
                <a:gd name="T51" fmla="*/ 1 h 34"/>
                <a:gd name="T52" fmla="*/ 2 w 66"/>
                <a:gd name="T53" fmla="*/ 1 h 34"/>
                <a:gd name="T54" fmla="*/ 2 w 66"/>
                <a:gd name="T55" fmla="*/ 1 h 34"/>
                <a:gd name="T56" fmla="*/ 2 w 66"/>
                <a:gd name="T57" fmla="*/ 1 h 34"/>
                <a:gd name="T58" fmla="*/ 2 w 66"/>
                <a:gd name="T59" fmla="*/ 1 h 34"/>
                <a:gd name="T60" fmla="*/ 2 w 66"/>
                <a:gd name="T61" fmla="*/ 1 h 34"/>
                <a:gd name="T62" fmla="*/ 2 w 66"/>
                <a:gd name="T63" fmla="*/ 1 h 34"/>
                <a:gd name="T64" fmla="*/ 3 w 66"/>
                <a:gd name="T65" fmla="*/ 1 h 34"/>
                <a:gd name="T66" fmla="*/ 3 w 66"/>
                <a:gd name="T67" fmla="*/ 1 h 34"/>
                <a:gd name="T68" fmla="*/ 3 w 66"/>
                <a:gd name="T69" fmla="*/ 1 h 34"/>
                <a:gd name="T70" fmla="*/ 3 w 66"/>
                <a:gd name="T71" fmla="*/ 1 h 34"/>
                <a:gd name="T72" fmla="*/ 3 w 66"/>
                <a:gd name="T73" fmla="*/ 1 h 34"/>
                <a:gd name="T74" fmla="*/ 3 w 66"/>
                <a:gd name="T75" fmla="*/ 1 h 34"/>
                <a:gd name="T76" fmla="*/ 3 w 66"/>
                <a:gd name="T77" fmla="*/ 1 h 34"/>
                <a:gd name="T78" fmla="*/ 3 w 66"/>
                <a:gd name="T79" fmla="*/ 1 h 34"/>
                <a:gd name="T80" fmla="*/ 3 w 66"/>
                <a:gd name="T81" fmla="*/ 1 h 34"/>
                <a:gd name="T82" fmla="*/ 3 w 66"/>
                <a:gd name="T83" fmla="*/ 1 h 34"/>
                <a:gd name="T84" fmla="*/ 3 w 66"/>
                <a:gd name="T85" fmla="*/ 1 h 34"/>
                <a:gd name="T86" fmla="*/ 3 w 66"/>
                <a:gd name="T87" fmla="*/ 1 h 34"/>
                <a:gd name="T88" fmla="*/ 3 w 66"/>
                <a:gd name="T89" fmla="*/ 1 h 34"/>
                <a:gd name="T90" fmla="*/ 3 w 66"/>
                <a:gd name="T91" fmla="*/ 1 h 34"/>
                <a:gd name="T92" fmla="*/ 3 w 66"/>
                <a:gd name="T93" fmla="*/ 1 h 34"/>
                <a:gd name="T94" fmla="*/ 3 w 66"/>
                <a:gd name="T95" fmla="*/ 0 h 34"/>
                <a:gd name="T96" fmla="*/ 3 w 66"/>
                <a:gd name="T97" fmla="*/ 0 h 34"/>
                <a:gd name="T98" fmla="*/ 3 w 66"/>
                <a:gd name="T99" fmla="*/ 0 h 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34"/>
                <a:gd name="T152" fmla="*/ 66 w 66"/>
                <a:gd name="T153" fmla="*/ 34 h 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34">
                  <a:moveTo>
                    <a:pt x="0" y="34"/>
                  </a:moveTo>
                  <a:lnTo>
                    <a:pt x="0" y="34"/>
                  </a:lnTo>
                  <a:lnTo>
                    <a:pt x="2" y="34"/>
                  </a:lnTo>
                  <a:lnTo>
                    <a:pt x="2" y="32"/>
                  </a:lnTo>
                  <a:lnTo>
                    <a:pt x="4" y="32"/>
                  </a:lnTo>
                  <a:lnTo>
                    <a:pt x="6" y="32"/>
                  </a:lnTo>
                  <a:lnTo>
                    <a:pt x="6" y="30"/>
                  </a:lnTo>
                  <a:lnTo>
                    <a:pt x="8" y="30"/>
                  </a:lnTo>
                  <a:lnTo>
                    <a:pt x="10" y="28"/>
                  </a:lnTo>
                  <a:lnTo>
                    <a:pt x="12" y="28"/>
                  </a:lnTo>
                  <a:lnTo>
                    <a:pt x="14" y="26"/>
                  </a:lnTo>
                  <a:lnTo>
                    <a:pt x="16" y="26"/>
                  </a:lnTo>
                  <a:lnTo>
                    <a:pt x="18" y="24"/>
                  </a:lnTo>
                  <a:lnTo>
                    <a:pt x="20" y="24"/>
                  </a:lnTo>
                  <a:lnTo>
                    <a:pt x="22" y="22"/>
                  </a:lnTo>
                  <a:lnTo>
                    <a:pt x="24" y="22"/>
                  </a:lnTo>
                  <a:lnTo>
                    <a:pt x="24" y="20"/>
                  </a:lnTo>
                  <a:lnTo>
                    <a:pt x="26" y="20"/>
                  </a:lnTo>
                  <a:lnTo>
                    <a:pt x="28" y="20"/>
                  </a:lnTo>
                  <a:lnTo>
                    <a:pt x="28" y="18"/>
                  </a:lnTo>
                  <a:lnTo>
                    <a:pt x="30" y="18"/>
                  </a:lnTo>
                  <a:lnTo>
                    <a:pt x="32" y="18"/>
                  </a:lnTo>
                  <a:lnTo>
                    <a:pt x="32" y="16"/>
                  </a:lnTo>
                  <a:lnTo>
                    <a:pt x="34" y="16"/>
                  </a:lnTo>
                  <a:lnTo>
                    <a:pt x="36" y="16"/>
                  </a:lnTo>
                  <a:lnTo>
                    <a:pt x="36" y="14"/>
                  </a:lnTo>
                  <a:lnTo>
                    <a:pt x="38" y="14"/>
                  </a:lnTo>
                  <a:lnTo>
                    <a:pt x="40" y="14"/>
                  </a:lnTo>
                  <a:lnTo>
                    <a:pt x="40" y="12"/>
                  </a:lnTo>
                  <a:lnTo>
                    <a:pt x="42" y="12"/>
                  </a:lnTo>
                  <a:lnTo>
                    <a:pt x="44" y="12"/>
                  </a:lnTo>
                  <a:lnTo>
                    <a:pt x="44" y="10"/>
                  </a:lnTo>
                  <a:lnTo>
                    <a:pt x="46" y="10"/>
                  </a:lnTo>
                  <a:lnTo>
                    <a:pt x="48" y="10"/>
                  </a:lnTo>
                  <a:lnTo>
                    <a:pt x="48" y="8"/>
                  </a:lnTo>
                  <a:lnTo>
                    <a:pt x="50" y="8"/>
                  </a:lnTo>
                  <a:lnTo>
                    <a:pt x="52" y="8"/>
                  </a:lnTo>
                  <a:lnTo>
                    <a:pt x="52" y="6"/>
                  </a:lnTo>
                  <a:lnTo>
                    <a:pt x="54" y="6"/>
                  </a:lnTo>
                  <a:lnTo>
                    <a:pt x="56" y="6"/>
                  </a:lnTo>
                  <a:lnTo>
                    <a:pt x="56" y="4"/>
                  </a:lnTo>
                  <a:lnTo>
                    <a:pt x="58" y="4"/>
                  </a:lnTo>
                  <a:lnTo>
                    <a:pt x="60" y="2"/>
                  </a:lnTo>
                  <a:lnTo>
                    <a:pt x="62"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90" name="Freeform 1145"/>
            <p:cNvSpPr>
              <a:spLocks/>
            </p:cNvSpPr>
            <p:nvPr/>
          </p:nvSpPr>
          <p:spPr bwMode="auto">
            <a:xfrm>
              <a:off x="3828" y="2454"/>
              <a:ext cx="42" cy="23"/>
            </a:xfrm>
            <a:custGeom>
              <a:avLst/>
              <a:gdLst>
                <a:gd name="T0" fmla="*/ 0 w 66"/>
                <a:gd name="T1" fmla="*/ 3 h 34"/>
                <a:gd name="T2" fmla="*/ 1 w 66"/>
                <a:gd name="T3" fmla="*/ 3 h 34"/>
                <a:gd name="T4" fmla="*/ 1 w 66"/>
                <a:gd name="T5" fmla="*/ 3 h 34"/>
                <a:gd name="T6" fmla="*/ 1 w 66"/>
                <a:gd name="T7" fmla="*/ 3 h 34"/>
                <a:gd name="T8" fmla="*/ 1 w 66"/>
                <a:gd name="T9" fmla="*/ 3 h 34"/>
                <a:gd name="T10" fmla="*/ 1 w 66"/>
                <a:gd name="T11" fmla="*/ 3 h 34"/>
                <a:gd name="T12" fmla="*/ 1 w 66"/>
                <a:gd name="T13" fmla="*/ 3 h 34"/>
                <a:gd name="T14" fmla="*/ 1 w 66"/>
                <a:gd name="T15" fmla="*/ 3 h 34"/>
                <a:gd name="T16" fmla="*/ 1 w 66"/>
                <a:gd name="T17" fmla="*/ 2 h 34"/>
                <a:gd name="T18" fmla="*/ 1 w 66"/>
                <a:gd name="T19" fmla="*/ 2 h 34"/>
                <a:gd name="T20" fmla="*/ 1 w 66"/>
                <a:gd name="T21" fmla="*/ 2 h 34"/>
                <a:gd name="T22" fmla="*/ 1 w 66"/>
                <a:gd name="T23" fmla="*/ 2 h 34"/>
                <a:gd name="T24" fmla="*/ 1 w 66"/>
                <a:gd name="T25" fmla="*/ 2 h 34"/>
                <a:gd name="T26" fmla="*/ 1 w 66"/>
                <a:gd name="T27" fmla="*/ 2 h 34"/>
                <a:gd name="T28" fmla="*/ 1 w 66"/>
                <a:gd name="T29" fmla="*/ 2 h 34"/>
                <a:gd name="T30" fmla="*/ 1 w 66"/>
                <a:gd name="T31" fmla="*/ 2 h 34"/>
                <a:gd name="T32" fmla="*/ 1 w 66"/>
                <a:gd name="T33" fmla="*/ 2 h 34"/>
                <a:gd name="T34" fmla="*/ 1 w 66"/>
                <a:gd name="T35" fmla="*/ 2 h 34"/>
                <a:gd name="T36" fmla="*/ 1 w 66"/>
                <a:gd name="T37" fmla="*/ 2 h 34"/>
                <a:gd name="T38" fmla="*/ 1 w 66"/>
                <a:gd name="T39" fmla="*/ 2 h 34"/>
                <a:gd name="T40" fmla="*/ 2 w 66"/>
                <a:gd name="T41" fmla="*/ 1 h 34"/>
                <a:gd name="T42" fmla="*/ 2 w 66"/>
                <a:gd name="T43" fmla="*/ 1 h 34"/>
                <a:gd name="T44" fmla="*/ 2 w 66"/>
                <a:gd name="T45" fmla="*/ 1 h 34"/>
                <a:gd name="T46" fmla="*/ 2 w 66"/>
                <a:gd name="T47" fmla="*/ 1 h 34"/>
                <a:gd name="T48" fmla="*/ 2 w 66"/>
                <a:gd name="T49" fmla="*/ 1 h 34"/>
                <a:gd name="T50" fmla="*/ 2 w 66"/>
                <a:gd name="T51" fmla="*/ 1 h 34"/>
                <a:gd name="T52" fmla="*/ 2 w 66"/>
                <a:gd name="T53" fmla="*/ 1 h 34"/>
                <a:gd name="T54" fmla="*/ 2 w 66"/>
                <a:gd name="T55" fmla="*/ 1 h 34"/>
                <a:gd name="T56" fmla="*/ 2 w 66"/>
                <a:gd name="T57" fmla="*/ 1 h 34"/>
                <a:gd name="T58" fmla="*/ 2 w 66"/>
                <a:gd name="T59" fmla="*/ 1 h 34"/>
                <a:gd name="T60" fmla="*/ 2 w 66"/>
                <a:gd name="T61" fmla="*/ 1 h 34"/>
                <a:gd name="T62" fmla="*/ 2 w 66"/>
                <a:gd name="T63" fmla="*/ 1 h 34"/>
                <a:gd name="T64" fmla="*/ 3 w 66"/>
                <a:gd name="T65" fmla="*/ 1 h 34"/>
                <a:gd name="T66" fmla="*/ 3 w 66"/>
                <a:gd name="T67" fmla="*/ 1 h 34"/>
                <a:gd name="T68" fmla="*/ 3 w 66"/>
                <a:gd name="T69" fmla="*/ 1 h 34"/>
                <a:gd name="T70" fmla="*/ 3 w 66"/>
                <a:gd name="T71" fmla="*/ 1 h 34"/>
                <a:gd name="T72" fmla="*/ 3 w 66"/>
                <a:gd name="T73" fmla="*/ 1 h 34"/>
                <a:gd name="T74" fmla="*/ 3 w 66"/>
                <a:gd name="T75" fmla="*/ 1 h 34"/>
                <a:gd name="T76" fmla="*/ 3 w 66"/>
                <a:gd name="T77" fmla="*/ 1 h 34"/>
                <a:gd name="T78" fmla="*/ 3 w 66"/>
                <a:gd name="T79" fmla="*/ 1 h 34"/>
                <a:gd name="T80" fmla="*/ 3 w 66"/>
                <a:gd name="T81" fmla="*/ 1 h 34"/>
                <a:gd name="T82" fmla="*/ 3 w 66"/>
                <a:gd name="T83" fmla="*/ 1 h 34"/>
                <a:gd name="T84" fmla="*/ 3 w 66"/>
                <a:gd name="T85" fmla="*/ 1 h 34"/>
                <a:gd name="T86" fmla="*/ 3 w 66"/>
                <a:gd name="T87" fmla="*/ 1 h 34"/>
                <a:gd name="T88" fmla="*/ 3 w 66"/>
                <a:gd name="T89" fmla="*/ 1 h 34"/>
                <a:gd name="T90" fmla="*/ 3 w 66"/>
                <a:gd name="T91" fmla="*/ 1 h 34"/>
                <a:gd name="T92" fmla="*/ 3 w 66"/>
                <a:gd name="T93" fmla="*/ 1 h 34"/>
                <a:gd name="T94" fmla="*/ 3 w 66"/>
                <a:gd name="T95" fmla="*/ 1 h 34"/>
                <a:gd name="T96" fmla="*/ 3 w 66"/>
                <a:gd name="T97" fmla="*/ 0 h 34"/>
                <a:gd name="T98" fmla="*/ 3 w 66"/>
                <a:gd name="T99" fmla="*/ 0 h 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34"/>
                <a:gd name="T152" fmla="*/ 66 w 66"/>
                <a:gd name="T153" fmla="*/ 34 h 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34">
                  <a:moveTo>
                    <a:pt x="0" y="34"/>
                  </a:moveTo>
                  <a:lnTo>
                    <a:pt x="0" y="34"/>
                  </a:lnTo>
                  <a:lnTo>
                    <a:pt x="2" y="34"/>
                  </a:lnTo>
                  <a:lnTo>
                    <a:pt x="4" y="34"/>
                  </a:lnTo>
                  <a:lnTo>
                    <a:pt x="4" y="32"/>
                  </a:lnTo>
                  <a:lnTo>
                    <a:pt x="6" y="32"/>
                  </a:lnTo>
                  <a:lnTo>
                    <a:pt x="8" y="30"/>
                  </a:lnTo>
                  <a:lnTo>
                    <a:pt x="10" y="30"/>
                  </a:lnTo>
                  <a:lnTo>
                    <a:pt x="12" y="28"/>
                  </a:lnTo>
                  <a:lnTo>
                    <a:pt x="14" y="28"/>
                  </a:lnTo>
                  <a:lnTo>
                    <a:pt x="16" y="26"/>
                  </a:lnTo>
                  <a:lnTo>
                    <a:pt x="18" y="26"/>
                  </a:lnTo>
                  <a:lnTo>
                    <a:pt x="18" y="24"/>
                  </a:lnTo>
                  <a:lnTo>
                    <a:pt x="20" y="24"/>
                  </a:lnTo>
                  <a:lnTo>
                    <a:pt x="22" y="24"/>
                  </a:lnTo>
                  <a:lnTo>
                    <a:pt x="22" y="22"/>
                  </a:lnTo>
                  <a:lnTo>
                    <a:pt x="24" y="22"/>
                  </a:lnTo>
                  <a:lnTo>
                    <a:pt x="26" y="22"/>
                  </a:lnTo>
                  <a:lnTo>
                    <a:pt x="26" y="20"/>
                  </a:lnTo>
                  <a:lnTo>
                    <a:pt x="28" y="20"/>
                  </a:lnTo>
                  <a:lnTo>
                    <a:pt x="30" y="20"/>
                  </a:lnTo>
                  <a:lnTo>
                    <a:pt x="30" y="18"/>
                  </a:lnTo>
                  <a:lnTo>
                    <a:pt x="32" y="18"/>
                  </a:lnTo>
                  <a:lnTo>
                    <a:pt x="34" y="18"/>
                  </a:lnTo>
                  <a:lnTo>
                    <a:pt x="34" y="16"/>
                  </a:lnTo>
                  <a:lnTo>
                    <a:pt x="36" y="16"/>
                  </a:lnTo>
                  <a:lnTo>
                    <a:pt x="38" y="14"/>
                  </a:lnTo>
                  <a:lnTo>
                    <a:pt x="40" y="14"/>
                  </a:lnTo>
                  <a:lnTo>
                    <a:pt x="42" y="12"/>
                  </a:lnTo>
                  <a:lnTo>
                    <a:pt x="44" y="12"/>
                  </a:lnTo>
                  <a:lnTo>
                    <a:pt x="46" y="10"/>
                  </a:lnTo>
                  <a:lnTo>
                    <a:pt x="48" y="10"/>
                  </a:lnTo>
                  <a:lnTo>
                    <a:pt x="50" y="8"/>
                  </a:lnTo>
                  <a:lnTo>
                    <a:pt x="52" y="8"/>
                  </a:lnTo>
                  <a:lnTo>
                    <a:pt x="52" y="6"/>
                  </a:lnTo>
                  <a:lnTo>
                    <a:pt x="54" y="6"/>
                  </a:lnTo>
                  <a:lnTo>
                    <a:pt x="56" y="6"/>
                  </a:lnTo>
                  <a:lnTo>
                    <a:pt x="56" y="4"/>
                  </a:lnTo>
                  <a:lnTo>
                    <a:pt x="58" y="4"/>
                  </a:lnTo>
                  <a:lnTo>
                    <a:pt x="60" y="4"/>
                  </a:lnTo>
                  <a:lnTo>
                    <a:pt x="60" y="2"/>
                  </a:lnTo>
                  <a:lnTo>
                    <a:pt x="62" y="2"/>
                  </a:lnTo>
                  <a:lnTo>
                    <a:pt x="64"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91" name="Freeform 1146"/>
            <p:cNvSpPr>
              <a:spLocks/>
            </p:cNvSpPr>
            <p:nvPr/>
          </p:nvSpPr>
          <p:spPr bwMode="auto">
            <a:xfrm>
              <a:off x="3786" y="2477"/>
              <a:ext cx="42" cy="26"/>
            </a:xfrm>
            <a:custGeom>
              <a:avLst/>
              <a:gdLst>
                <a:gd name="T0" fmla="*/ 0 w 66"/>
                <a:gd name="T1" fmla="*/ 5 h 36"/>
                <a:gd name="T2" fmla="*/ 1 w 66"/>
                <a:gd name="T3" fmla="*/ 5 h 36"/>
                <a:gd name="T4" fmla="*/ 1 w 66"/>
                <a:gd name="T5" fmla="*/ 5 h 36"/>
                <a:gd name="T6" fmla="*/ 1 w 66"/>
                <a:gd name="T7" fmla="*/ 5 h 36"/>
                <a:gd name="T8" fmla="*/ 1 w 66"/>
                <a:gd name="T9" fmla="*/ 5 h 36"/>
                <a:gd name="T10" fmla="*/ 1 w 66"/>
                <a:gd name="T11" fmla="*/ 4 h 36"/>
                <a:gd name="T12" fmla="*/ 1 w 66"/>
                <a:gd name="T13" fmla="*/ 4 h 36"/>
                <a:gd name="T14" fmla="*/ 1 w 66"/>
                <a:gd name="T15" fmla="*/ 4 h 36"/>
                <a:gd name="T16" fmla="*/ 1 w 66"/>
                <a:gd name="T17" fmla="*/ 4 h 36"/>
                <a:gd name="T18" fmla="*/ 1 w 66"/>
                <a:gd name="T19" fmla="*/ 4 h 36"/>
                <a:gd name="T20" fmla="*/ 1 w 66"/>
                <a:gd name="T21" fmla="*/ 4 h 36"/>
                <a:gd name="T22" fmla="*/ 1 w 66"/>
                <a:gd name="T23" fmla="*/ 4 h 36"/>
                <a:gd name="T24" fmla="*/ 1 w 66"/>
                <a:gd name="T25" fmla="*/ 4 h 36"/>
                <a:gd name="T26" fmla="*/ 1 w 66"/>
                <a:gd name="T27" fmla="*/ 4 h 36"/>
                <a:gd name="T28" fmla="*/ 1 w 66"/>
                <a:gd name="T29" fmla="*/ 4 h 36"/>
                <a:gd name="T30" fmla="*/ 1 w 66"/>
                <a:gd name="T31" fmla="*/ 4 h 36"/>
                <a:gd name="T32" fmla="*/ 1 w 66"/>
                <a:gd name="T33" fmla="*/ 3 h 36"/>
                <a:gd name="T34" fmla="*/ 1 w 66"/>
                <a:gd name="T35" fmla="*/ 3 h 36"/>
                <a:gd name="T36" fmla="*/ 1 w 66"/>
                <a:gd name="T37" fmla="*/ 3 h 36"/>
                <a:gd name="T38" fmla="*/ 1 w 66"/>
                <a:gd name="T39" fmla="*/ 3 h 36"/>
                <a:gd name="T40" fmla="*/ 2 w 66"/>
                <a:gd name="T41" fmla="*/ 3 h 36"/>
                <a:gd name="T42" fmla="*/ 2 w 66"/>
                <a:gd name="T43" fmla="*/ 3 h 36"/>
                <a:gd name="T44" fmla="*/ 2 w 66"/>
                <a:gd name="T45" fmla="*/ 3 h 36"/>
                <a:gd name="T46" fmla="*/ 2 w 66"/>
                <a:gd name="T47" fmla="*/ 3 h 36"/>
                <a:gd name="T48" fmla="*/ 2 w 66"/>
                <a:gd name="T49" fmla="*/ 3 h 36"/>
                <a:gd name="T50" fmla="*/ 2 w 66"/>
                <a:gd name="T51" fmla="*/ 3 h 36"/>
                <a:gd name="T52" fmla="*/ 2 w 66"/>
                <a:gd name="T53" fmla="*/ 3 h 36"/>
                <a:gd name="T54" fmla="*/ 2 w 66"/>
                <a:gd name="T55" fmla="*/ 2 h 36"/>
                <a:gd name="T56" fmla="*/ 2 w 66"/>
                <a:gd name="T57" fmla="*/ 2 h 36"/>
                <a:gd name="T58" fmla="*/ 2 w 66"/>
                <a:gd name="T59" fmla="*/ 2 h 36"/>
                <a:gd name="T60" fmla="*/ 2 w 66"/>
                <a:gd name="T61" fmla="*/ 2 h 36"/>
                <a:gd name="T62" fmla="*/ 2 w 66"/>
                <a:gd name="T63" fmla="*/ 2 h 36"/>
                <a:gd name="T64" fmla="*/ 3 w 66"/>
                <a:gd name="T65" fmla="*/ 1 h 36"/>
                <a:gd name="T66" fmla="*/ 3 w 66"/>
                <a:gd name="T67" fmla="*/ 1 h 36"/>
                <a:gd name="T68" fmla="*/ 3 w 66"/>
                <a:gd name="T69" fmla="*/ 1 h 36"/>
                <a:gd name="T70" fmla="*/ 3 w 66"/>
                <a:gd name="T71" fmla="*/ 1 h 36"/>
                <a:gd name="T72" fmla="*/ 3 w 66"/>
                <a:gd name="T73" fmla="*/ 1 h 36"/>
                <a:gd name="T74" fmla="*/ 3 w 66"/>
                <a:gd name="T75" fmla="*/ 1 h 36"/>
                <a:gd name="T76" fmla="*/ 3 w 66"/>
                <a:gd name="T77" fmla="*/ 1 h 36"/>
                <a:gd name="T78" fmla="*/ 3 w 66"/>
                <a:gd name="T79" fmla="*/ 1 h 36"/>
                <a:gd name="T80" fmla="*/ 3 w 66"/>
                <a:gd name="T81" fmla="*/ 1 h 36"/>
                <a:gd name="T82" fmla="*/ 3 w 66"/>
                <a:gd name="T83" fmla="*/ 1 h 36"/>
                <a:gd name="T84" fmla="*/ 3 w 66"/>
                <a:gd name="T85" fmla="*/ 1 h 36"/>
                <a:gd name="T86" fmla="*/ 3 w 66"/>
                <a:gd name="T87" fmla="*/ 1 h 36"/>
                <a:gd name="T88" fmla="*/ 3 w 66"/>
                <a:gd name="T89" fmla="*/ 1 h 36"/>
                <a:gd name="T90" fmla="*/ 3 w 66"/>
                <a:gd name="T91" fmla="*/ 1 h 36"/>
                <a:gd name="T92" fmla="*/ 3 w 66"/>
                <a:gd name="T93" fmla="*/ 1 h 36"/>
                <a:gd name="T94" fmla="*/ 3 w 66"/>
                <a:gd name="T95" fmla="*/ 1 h 36"/>
                <a:gd name="T96" fmla="*/ 3 w 66"/>
                <a:gd name="T97" fmla="*/ 1 h 36"/>
                <a:gd name="T98" fmla="*/ 3 w 66"/>
                <a:gd name="T99" fmla="*/ 0 h 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36"/>
                <a:gd name="T152" fmla="*/ 66 w 66"/>
                <a:gd name="T153" fmla="*/ 36 h 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36">
                  <a:moveTo>
                    <a:pt x="0" y="36"/>
                  </a:moveTo>
                  <a:lnTo>
                    <a:pt x="0" y="36"/>
                  </a:lnTo>
                  <a:lnTo>
                    <a:pt x="2" y="36"/>
                  </a:lnTo>
                  <a:lnTo>
                    <a:pt x="4" y="34"/>
                  </a:lnTo>
                  <a:lnTo>
                    <a:pt x="6" y="34"/>
                  </a:lnTo>
                  <a:lnTo>
                    <a:pt x="6" y="32"/>
                  </a:lnTo>
                  <a:lnTo>
                    <a:pt x="8" y="32"/>
                  </a:lnTo>
                  <a:lnTo>
                    <a:pt x="10" y="32"/>
                  </a:lnTo>
                  <a:lnTo>
                    <a:pt x="10" y="30"/>
                  </a:lnTo>
                  <a:lnTo>
                    <a:pt x="12" y="30"/>
                  </a:lnTo>
                  <a:lnTo>
                    <a:pt x="14" y="30"/>
                  </a:lnTo>
                  <a:lnTo>
                    <a:pt x="14" y="28"/>
                  </a:lnTo>
                  <a:lnTo>
                    <a:pt x="16" y="28"/>
                  </a:lnTo>
                  <a:lnTo>
                    <a:pt x="18" y="28"/>
                  </a:lnTo>
                  <a:lnTo>
                    <a:pt x="18" y="26"/>
                  </a:lnTo>
                  <a:lnTo>
                    <a:pt x="20" y="26"/>
                  </a:lnTo>
                  <a:lnTo>
                    <a:pt x="22" y="24"/>
                  </a:lnTo>
                  <a:lnTo>
                    <a:pt x="24" y="24"/>
                  </a:lnTo>
                  <a:lnTo>
                    <a:pt x="26" y="22"/>
                  </a:lnTo>
                  <a:lnTo>
                    <a:pt x="28" y="22"/>
                  </a:lnTo>
                  <a:lnTo>
                    <a:pt x="28" y="20"/>
                  </a:lnTo>
                  <a:lnTo>
                    <a:pt x="30" y="20"/>
                  </a:lnTo>
                  <a:lnTo>
                    <a:pt x="32" y="20"/>
                  </a:lnTo>
                  <a:lnTo>
                    <a:pt x="32" y="18"/>
                  </a:lnTo>
                  <a:lnTo>
                    <a:pt x="34" y="18"/>
                  </a:lnTo>
                  <a:lnTo>
                    <a:pt x="36" y="18"/>
                  </a:lnTo>
                  <a:lnTo>
                    <a:pt x="36" y="16"/>
                  </a:lnTo>
                  <a:lnTo>
                    <a:pt x="38" y="16"/>
                  </a:lnTo>
                  <a:lnTo>
                    <a:pt x="40" y="16"/>
                  </a:lnTo>
                  <a:lnTo>
                    <a:pt x="40" y="14"/>
                  </a:lnTo>
                  <a:lnTo>
                    <a:pt x="42" y="14"/>
                  </a:lnTo>
                  <a:lnTo>
                    <a:pt x="44" y="12"/>
                  </a:lnTo>
                  <a:lnTo>
                    <a:pt x="46" y="12"/>
                  </a:lnTo>
                  <a:lnTo>
                    <a:pt x="48" y="10"/>
                  </a:lnTo>
                  <a:lnTo>
                    <a:pt x="50" y="10"/>
                  </a:lnTo>
                  <a:lnTo>
                    <a:pt x="52" y="8"/>
                  </a:lnTo>
                  <a:lnTo>
                    <a:pt x="54" y="8"/>
                  </a:lnTo>
                  <a:lnTo>
                    <a:pt x="54" y="6"/>
                  </a:lnTo>
                  <a:lnTo>
                    <a:pt x="56" y="6"/>
                  </a:lnTo>
                  <a:lnTo>
                    <a:pt x="58" y="6"/>
                  </a:lnTo>
                  <a:lnTo>
                    <a:pt x="58" y="4"/>
                  </a:lnTo>
                  <a:lnTo>
                    <a:pt x="60" y="4"/>
                  </a:lnTo>
                  <a:lnTo>
                    <a:pt x="62" y="4"/>
                  </a:lnTo>
                  <a:lnTo>
                    <a:pt x="62" y="2"/>
                  </a:lnTo>
                  <a:lnTo>
                    <a:pt x="64" y="2"/>
                  </a:lnTo>
                  <a:lnTo>
                    <a:pt x="66"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92" name="Freeform 1147"/>
            <p:cNvSpPr>
              <a:spLocks/>
            </p:cNvSpPr>
            <p:nvPr/>
          </p:nvSpPr>
          <p:spPr bwMode="auto">
            <a:xfrm>
              <a:off x="3744" y="2503"/>
              <a:ext cx="42" cy="24"/>
            </a:xfrm>
            <a:custGeom>
              <a:avLst/>
              <a:gdLst>
                <a:gd name="T0" fmla="*/ 0 w 66"/>
                <a:gd name="T1" fmla="*/ 3 h 36"/>
                <a:gd name="T2" fmla="*/ 1 w 66"/>
                <a:gd name="T3" fmla="*/ 3 h 36"/>
                <a:gd name="T4" fmla="*/ 1 w 66"/>
                <a:gd name="T5" fmla="*/ 3 h 36"/>
                <a:gd name="T6" fmla="*/ 1 w 66"/>
                <a:gd name="T7" fmla="*/ 3 h 36"/>
                <a:gd name="T8" fmla="*/ 1 w 66"/>
                <a:gd name="T9" fmla="*/ 3 h 36"/>
                <a:gd name="T10" fmla="*/ 1 w 66"/>
                <a:gd name="T11" fmla="*/ 3 h 36"/>
                <a:gd name="T12" fmla="*/ 1 w 66"/>
                <a:gd name="T13" fmla="*/ 3 h 36"/>
                <a:gd name="T14" fmla="*/ 1 w 66"/>
                <a:gd name="T15" fmla="*/ 3 h 36"/>
                <a:gd name="T16" fmla="*/ 1 w 66"/>
                <a:gd name="T17" fmla="*/ 2 h 36"/>
                <a:gd name="T18" fmla="*/ 1 w 66"/>
                <a:gd name="T19" fmla="*/ 2 h 36"/>
                <a:gd name="T20" fmla="*/ 1 w 66"/>
                <a:gd name="T21" fmla="*/ 2 h 36"/>
                <a:gd name="T22" fmla="*/ 1 w 66"/>
                <a:gd name="T23" fmla="*/ 2 h 36"/>
                <a:gd name="T24" fmla="*/ 1 w 66"/>
                <a:gd name="T25" fmla="*/ 2 h 36"/>
                <a:gd name="T26" fmla="*/ 1 w 66"/>
                <a:gd name="T27" fmla="*/ 2 h 36"/>
                <a:gd name="T28" fmla="*/ 1 w 66"/>
                <a:gd name="T29" fmla="*/ 2 h 36"/>
                <a:gd name="T30" fmla="*/ 1 w 66"/>
                <a:gd name="T31" fmla="*/ 2 h 36"/>
                <a:gd name="T32" fmla="*/ 1 w 66"/>
                <a:gd name="T33" fmla="*/ 2 h 36"/>
                <a:gd name="T34" fmla="*/ 1 w 66"/>
                <a:gd name="T35" fmla="*/ 2 h 36"/>
                <a:gd name="T36" fmla="*/ 1 w 66"/>
                <a:gd name="T37" fmla="*/ 2 h 36"/>
                <a:gd name="T38" fmla="*/ 1 w 66"/>
                <a:gd name="T39" fmla="*/ 2 h 36"/>
                <a:gd name="T40" fmla="*/ 2 w 66"/>
                <a:gd name="T41" fmla="*/ 2 h 36"/>
                <a:gd name="T42" fmla="*/ 2 w 66"/>
                <a:gd name="T43" fmla="*/ 1 h 36"/>
                <a:gd name="T44" fmla="*/ 2 w 66"/>
                <a:gd name="T45" fmla="*/ 1 h 36"/>
                <a:gd name="T46" fmla="*/ 2 w 66"/>
                <a:gd name="T47" fmla="*/ 1 h 36"/>
                <a:gd name="T48" fmla="*/ 2 w 66"/>
                <a:gd name="T49" fmla="*/ 1 h 36"/>
                <a:gd name="T50" fmla="*/ 2 w 66"/>
                <a:gd name="T51" fmla="*/ 1 h 36"/>
                <a:gd name="T52" fmla="*/ 2 w 66"/>
                <a:gd name="T53" fmla="*/ 1 h 36"/>
                <a:gd name="T54" fmla="*/ 2 w 66"/>
                <a:gd name="T55" fmla="*/ 1 h 36"/>
                <a:gd name="T56" fmla="*/ 2 w 66"/>
                <a:gd name="T57" fmla="*/ 1 h 36"/>
                <a:gd name="T58" fmla="*/ 2 w 66"/>
                <a:gd name="T59" fmla="*/ 1 h 36"/>
                <a:gd name="T60" fmla="*/ 2 w 66"/>
                <a:gd name="T61" fmla="*/ 1 h 36"/>
                <a:gd name="T62" fmla="*/ 2 w 66"/>
                <a:gd name="T63" fmla="*/ 1 h 36"/>
                <a:gd name="T64" fmla="*/ 3 w 66"/>
                <a:gd name="T65" fmla="*/ 1 h 36"/>
                <a:gd name="T66" fmla="*/ 3 w 66"/>
                <a:gd name="T67" fmla="*/ 1 h 36"/>
                <a:gd name="T68" fmla="*/ 3 w 66"/>
                <a:gd name="T69" fmla="*/ 1 h 36"/>
                <a:gd name="T70" fmla="*/ 3 w 66"/>
                <a:gd name="T71" fmla="*/ 1 h 36"/>
                <a:gd name="T72" fmla="*/ 3 w 66"/>
                <a:gd name="T73" fmla="*/ 1 h 36"/>
                <a:gd name="T74" fmla="*/ 3 w 66"/>
                <a:gd name="T75" fmla="*/ 1 h 36"/>
                <a:gd name="T76" fmla="*/ 3 w 66"/>
                <a:gd name="T77" fmla="*/ 1 h 36"/>
                <a:gd name="T78" fmla="*/ 3 w 66"/>
                <a:gd name="T79" fmla="*/ 1 h 36"/>
                <a:gd name="T80" fmla="*/ 3 w 66"/>
                <a:gd name="T81" fmla="*/ 1 h 36"/>
                <a:gd name="T82" fmla="*/ 3 w 66"/>
                <a:gd name="T83" fmla="*/ 1 h 36"/>
                <a:gd name="T84" fmla="*/ 3 w 66"/>
                <a:gd name="T85" fmla="*/ 1 h 36"/>
                <a:gd name="T86" fmla="*/ 3 w 66"/>
                <a:gd name="T87" fmla="*/ 1 h 36"/>
                <a:gd name="T88" fmla="*/ 3 w 66"/>
                <a:gd name="T89" fmla="*/ 1 h 36"/>
                <a:gd name="T90" fmla="*/ 3 w 66"/>
                <a:gd name="T91" fmla="*/ 1 h 36"/>
                <a:gd name="T92" fmla="*/ 3 w 66"/>
                <a:gd name="T93" fmla="*/ 1 h 36"/>
                <a:gd name="T94" fmla="*/ 3 w 66"/>
                <a:gd name="T95" fmla="*/ 1 h 36"/>
                <a:gd name="T96" fmla="*/ 3 w 66"/>
                <a:gd name="T97" fmla="*/ 1 h 36"/>
                <a:gd name="T98" fmla="*/ 3 w 66"/>
                <a:gd name="T99" fmla="*/ 0 h 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36"/>
                <a:gd name="T152" fmla="*/ 66 w 66"/>
                <a:gd name="T153" fmla="*/ 36 h 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36">
                  <a:moveTo>
                    <a:pt x="0" y="36"/>
                  </a:moveTo>
                  <a:lnTo>
                    <a:pt x="0" y="36"/>
                  </a:lnTo>
                  <a:lnTo>
                    <a:pt x="2" y="36"/>
                  </a:lnTo>
                  <a:lnTo>
                    <a:pt x="4" y="36"/>
                  </a:lnTo>
                  <a:lnTo>
                    <a:pt x="4" y="34"/>
                  </a:lnTo>
                  <a:lnTo>
                    <a:pt x="6" y="34"/>
                  </a:lnTo>
                  <a:lnTo>
                    <a:pt x="8" y="32"/>
                  </a:lnTo>
                  <a:lnTo>
                    <a:pt x="10" y="32"/>
                  </a:lnTo>
                  <a:lnTo>
                    <a:pt x="10" y="30"/>
                  </a:lnTo>
                  <a:lnTo>
                    <a:pt x="12" y="30"/>
                  </a:lnTo>
                  <a:lnTo>
                    <a:pt x="14" y="30"/>
                  </a:lnTo>
                  <a:lnTo>
                    <a:pt x="14" y="28"/>
                  </a:lnTo>
                  <a:lnTo>
                    <a:pt x="16" y="28"/>
                  </a:lnTo>
                  <a:lnTo>
                    <a:pt x="18" y="28"/>
                  </a:lnTo>
                  <a:lnTo>
                    <a:pt x="18" y="26"/>
                  </a:lnTo>
                  <a:lnTo>
                    <a:pt x="20" y="26"/>
                  </a:lnTo>
                  <a:lnTo>
                    <a:pt x="22" y="26"/>
                  </a:lnTo>
                  <a:lnTo>
                    <a:pt x="22" y="24"/>
                  </a:lnTo>
                  <a:lnTo>
                    <a:pt x="24" y="24"/>
                  </a:lnTo>
                  <a:lnTo>
                    <a:pt x="26" y="22"/>
                  </a:lnTo>
                  <a:lnTo>
                    <a:pt x="28" y="22"/>
                  </a:lnTo>
                  <a:lnTo>
                    <a:pt x="28" y="20"/>
                  </a:lnTo>
                  <a:lnTo>
                    <a:pt x="30" y="20"/>
                  </a:lnTo>
                  <a:lnTo>
                    <a:pt x="32" y="20"/>
                  </a:lnTo>
                  <a:lnTo>
                    <a:pt x="32" y="18"/>
                  </a:lnTo>
                  <a:lnTo>
                    <a:pt x="34" y="18"/>
                  </a:lnTo>
                  <a:lnTo>
                    <a:pt x="36" y="18"/>
                  </a:lnTo>
                  <a:lnTo>
                    <a:pt x="36" y="16"/>
                  </a:lnTo>
                  <a:lnTo>
                    <a:pt x="38" y="16"/>
                  </a:lnTo>
                  <a:lnTo>
                    <a:pt x="40" y="16"/>
                  </a:lnTo>
                  <a:lnTo>
                    <a:pt x="40" y="14"/>
                  </a:lnTo>
                  <a:lnTo>
                    <a:pt x="42" y="14"/>
                  </a:lnTo>
                  <a:lnTo>
                    <a:pt x="44" y="12"/>
                  </a:lnTo>
                  <a:lnTo>
                    <a:pt x="46" y="12"/>
                  </a:lnTo>
                  <a:lnTo>
                    <a:pt x="48" y="10"/>
                  </a:lnTo>
                  <a:lnTo>
                    <a:pt x="50" y="10"/>
                  </a:lnTo>
                  <a:lnTo>
                    <a:pt x="50" y="8"/>
                  </a:lnTo>
                  <a:lnTo>
                    <a:pt x="52" y="8"/>
                  </a:lnTo>
                  <a:lnTo>
                    <a:pt x="54" y="8"/>
                  </a:lnTo>
                  <a:lnTo>
                    <a:pt x="54" y="6"/>
                  </a:lnTo>
                  <a:lnTo>
                    <a:pt x="56" y="6"/>
                  </a:lnTo>
                  <a:lnTo>
                    <a:pt x="58" y="6"/>
                  </a:lnTo>
                  <a:lnTo>
                    <a:pt x="58" y="4"/>
                  </a:lnTo>
                  <a:lnTo>
                    <a:pt x="60" y="4"/>
                  </a:lnTo>
                  <a:lnTo>
                    <a:pt x="62" y="4"/>
                  </a:lnTo>
                  <a:lnTo>
                    <a:pt x="62" y="2"/>
                  </a:lnTo>
                  <a:lnTo>
                    <a:pt x="64"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93" name="Freeform 1148"/>
            <p:cNvSpPr>
              <a:spLocks/>
            </p:cNvSpPr>
            <p:nvPr/>
          </p:nvSpPr>
          <p:spPr bwMode="auto">
            <a:xfrm>
              <a:off x="3702" y="2527"/>
              <a:ext cx="42" cy="26"/>
            </a:xfrm>
            <a:custGeom>
              <a:avLst/>
              <a:gdLst>
                <a:gd name="T0" fmla="*/ 0 w 66"/>
                <a:gd name="T1" fmla="*/ 3 h 38"/>
                <a:gd name="T2" fmla="*/ 1 w 66"/>
                <a:gd name="T3" fmla="*/ 3 h 38"/>
                <a:gd name="T4" fmla="*/ 1 w 66"/>
                <a:gd name="T5" fmla="*/ 3 h 38"/>
                <a:gd name="T6" fmla="*/ 1 w 66"/>
                <a:gd name="T7" fmla="*/ 3 h 38"/>
                <a:gd name="T8" fmla="*/ 1 w 66"/>
                <a:gd name="T9" fmla="*/ 3 h 38"/>
                <a:gd name="T10" fmla="*/ 1 w 66"/>
                <a:gd name="T11" fmla="*/ 3 h 38"/>
                <a:gd name="T12" fmla="*/ 1 w 66"/>
                <a:gd name="T13" fmla="*/ 3 h 38"/>
                <a:gd name="T14" fmla="*/ 1 w 66"/>
                <a:gd name="T15" fmla="*/ 3 h 38"/>
                <a:gd name="T16" fmla="*/ 1 w 66"/>
                <a:gd name="T17" fmla="*/ 3 h 38"/>
                <a:gd name="T18" fmla="*/ 1 w 66"/>
                <a:gd name="T19" fmla="*/ 3 h 38"/>
                <a:gd name="T20" fmla="*/ 1 w 66"/>
                <a:gd name="T21" fmla="*/ 3 h 38"/>
                <a:gd name="T22" fmla="*/ 1 w 66"/>
                <a:gd name="T23" fmla="*/ 3 h 38"/>
                <a:gd name="T24" fmla="*/ 1 w 66"/>
                <a:gd name="T25" fmla="*/ 2 h 38"/>
                <a:gd name="T26" fmla="*/ 1 w 66"/>
                <a:gd name="T27" fmla="*/ 2 h 38"/>
                <a:gd name="T28" fmla="*/ 1 w 66"/>
                <a:gd name="T29" fmla="*/ 2 h 38"/>
                <a:gd name="T30" fmla="*/ 1 w 66"/>
                <a:gd name="T31" fmla="*/ 2 h 38"/>
                <a:gd name="T32" fmla="*/ 1 w 66"/>
                <a:gd name="T33" fmla="*/ 2 h 38"/>
                <a:gd name="T34" fmla="*/ 1 w 66"/>
                <a:gd name="T35" fmla="*/ 2 h 38"/>
                <a:gd name="T36" fmla="*/ 1 w 66"/>
                <a:gd name="T37" fmla="*/ 2 h 38"/>
                <a:gd name="T38" fmla="*/ 1 w 66"/>
                <a:gd name="T39" fmla="*/ 2 h 38"/>
                <a:gd name="T40" fmla="*/ 2 w 66"/>
                <a:gd name="T41" fmla="*/ 2 h 38"/>
                <a:gd name="T42" fmla="*/ 2 w 66"/>
                <a:gd name="T43" fmla="*/ 2 h 38"/>
                <a:gd name="T44" fmla="*/ 2 w 66"/>
                <a:gd name="T45" fmla="*/ 2 h 38"/>
                <a:gd name="T46" fmla="*/ 2 w 66"/>
                <a:gd name="T47" fmla="*/ 2 h 38"/>
                <a:gd name="T48" fmla="*/ 2 w 66"/>
                <a:gd name="T49" fmla="*/ 2 h 38"/>
                <a:gd name="T50" fmla="*/ 2 w 66"/>
                <a:gd name="T51" fmla="*/ 1 h 38"/>
                <a:gd name="T52" fmla="*/ 2 w 66"/>
                <a:gd name="T53" fmla="*/ 1 h 38"/>
                <a:gd name="T54" fmla="*/ 2 w 66"/>
                <a:gd name="T55" fmla="*/ 1 h 38"/>
                <a:gd name="T56" fmla="*/ 2 w 66"/>
                <a:gd name="T57" fmla="*/ 1 h 38"/>
                <a:gd name="T58" fmla="*/ 2 w 66"/>
                <a:gd name="T59" fmla="*/ 1 h 38"/>
                <a:gd name="T60" fmla="*/ 2 w 66"/>
                <a:gd name="T61" fmla="*/ 1 h 38"/>
                <a:gd name="T62" fmla="*/ 2 w 66"/>
                <a:gd name="T63" fmla="*/ 1 h 38"/>
                <a:gd name="T64" fmla="*/ 3 w 66"/>
                <a:gd name="T65" fmla="*/ 1 h 38"/>
                <a:gd name="T66" fmla="*/ 3 w 66"/>
                <a:gd name="T67" fmla="*/ 1 h 38"/>
                <a:gd name="T68" fmla="*/ 3 w 66"/>
                <a:gd name="T69" fmla="*/ 1 h 38"/>
                <a:gd name="T70" fmla="*/ 3 w 66"/>
                <a:gd name="T71" fmla="*/ 1 h 38"/>
                <a:gd name="T72" fmla="*/ 3 w 66"/>
                <a:gd name="T73" fmla="*/ 1 h 38"/>
                <a:gd name="T74" fmla="*/ 3 w 66"/>
                <a:gd name="T75" fmla="*/ 1 h 38"/>
                <a:gd name="T76" fmla="*/ 3 w 66"/>
                <a:gd name="T77" fmla="*/ 1 h 38"/>
                <a:gd name="T78" fmla="*/ 3 w 66"/>
                <a:gd name="T79" fmla="*/ 1 h 38"/>
                <a:gd name="T80" fmla="*/ 3 w 66"/>
                <a:gd name="T81" fmla="*/ 1 h 38"/>
                <a:gd name="T82" fmla="*/ 3 w 66"/>
                <a:gd name="T83" fmla="*/ 1 h 38"/>
                <a:gd name="T84" fmla="*/ 3 w 66"/>
                <a:gd name="T85" fmla="*/ 1 h 38"/>
                <a:gd name="T86" fmla="*/ 3 w 66"/>
                <a:gd name="T87" fmla="*/ 1 h 38"/>
                <a:gd name="T88" fmla="*/ 3 w 66"/>
                <a:gd name="T89" fmla="*/ 1 h 38"/>
                <a:gd name="T90" fmla="*/ 3 w 66"/>
                <a:gd name="T91" fmla="*/ 1 h 38"/>
                <a:gd name="T92" fmla="*/ 3 w 66"/>
                <a:gd name="T93" fmla="*/ 1 h 38"/>
                <a:gd name="T94" fmla="*/ 3 w 66"/>
                <a:gd name="T95" fmla="*/ 1 h 38"/>
                <a:gd name="T96" fmla="*/ 3 w 66"/>
                <a:gd name="T97" fmla="*/ 1 h 38"/>
                <a:gd name="T98" fmla="*/ 3 w 66"/>
                <a:gd name="T99" fmla="*/ 0 h 3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38"/>
                <a:gd name="T152" fmla="*/ 66 w 66"/>
                <a:gd name="T153" fmla="*/ 38 h 3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38">
                  <a:moveTo>
                    <a:pt x="0" y="38"/>
                  </a:moveTo>
                  <a:lnTo>
                    <a:pt x="0" y="38"/>
                  </a:lnTo>
                  <a:lnTo>
                    <a:pt x="2" y="38"/>
                  </a:lnTo>
                  <a:lnTo>
                    <a:pt x="2" y="36"/>
                  </a:lnTo>
                  <a:lnTo>
                    <a:pt x="4" y="36"/>
                  </a:lnTo>
                  <a:lnTo>
                    <a:pt x="6" y="36"/>
                  </a:lnTo>
                  <a:lnTo>
                    <a:pt x="6" y="34"/>
                  </a:lnTo>
                  <a:lnTo>
                    <a:pt x="8" y="34"/>
                  </a:lnTo>
                  <a:lnTo>
                    <a:pt x="10" y="32"/>
                  </a:lnTo>
                  <a:lnTo>
                    <a:pt x="12" y="32"/>
                  </a:lnTo>
                  <a:lnTo>
                    <a:pt x="12" y="30"/>
                  </a:lnTo>
                  <a:lnTo>
                    <a:pt x="14" y="30"/>
                  </a:lnTo>
                  <a:lnTo>
                    <a:pt x="16" y="30"/>
                  </a:lnTo>
                  <a:lnTo>
                    <a:pt x="16" y="28"/>
                  </a:lnTo>
                  <a:lnTo>
                    <a:pt x="18" y="28"/>
                  </a:lnTo>
                  <a:lnTo>
                    <a:pt x="20" y="28"/>
                  </a:lnTo>
                  <a:lnTo>
                    <a:pt x="20" y="26"/>
                  </a:lnTo>
                  <a:lnTo>
                    <a:pt x="22" y="26"/>
                  </a:lnTo>
                  <a:lnTo>
                    <a:pt x="24" y="24"/>
                  </a:lnTo>
                  <a:lnTo>
                    <a:pt x="26" y="24"/>
                  </a:lnTo>
                  <a:lnTo>
                    <a:pt x="26" y="22"/>
                  </a:lnTo>
                  <a:lnTo>
                    <a:pt x="28" y="22"/>
                  </a:lnTo>
                  <a:lnTo>
                    <a:pt x="30" y="22"/>
                  </a:lnTo>
                  <a:lnTo>
                    <a:pt x="30" y="20"/>
                  </a:lnTo>
                  <a:lnTo>
                    <a:pt x="32" y="20"/>
                  </a:lnTo>
                  <a:lnTo>
                    <a:pt x="34" y="20"/>
                  </a:lnTo>
                  <a:lnTo>
                    <a:pt x="34" y="18"/>
                  </a:lnTo>
                  <a:lnTo>
                    <a:pt x="36" y="18"/>
                  </a:lnTo>
                  <a:lnTo>
                    <a:pt x="38" y="16"/>
                  </a:lnTo>
                  <a:lnTo>
                    <a:pt x="40" y="16"/>
                  </a:lnTo>
                  <a:lnTo>
                    <a:pt x="42" y="14"/>
                  </a:lnTo>
                  <a:lnTo>
                    <a:pt x="44" y="14"/>
                  </a:lnTo>
                  <a:lnTo>
                    <a:pt x="44" y="12"/>
                  </a:lnTo>
                  <a:lnTo>
                    <a:pt x="46" y="12"/>
                  </a:lnTo>
                  <a:lnTo>
                    <a:pt x="48" y="12"/>
                  </a:lnTo>
                  <a:lnTo>
                    <a:pt x="48" y="10"/>
                  </a:lnTo>
                  <a:lnTo>
                    <a:pt x="50" y="10"/>
                  </a:lnTo>
                  <a:lnTo>
                    <a:pt x="52" y="10"/>
                  </a:lnTo>
                  <a:lnTo>
                    <a:pt x="52" y="8"/>
                  </a:lnTo>
                  <a:lnTo>
                    <a:pt x="54" y="8"/>
                  </a:lnTo>
                  <a:lnTo>
                    <a:pt x="56" y="6"/>
                  </a:lnTo>
                  <a:lnTo>
                    <a:pt x="58" y="6"/>
                  </a:lnTo>
                  <a:lnTo>
                    <a:pt x="60" y="4"/>
                  </a:lnTo>
                  <a:lnTo>
                    <a:pt x="62" y="4"/>
                  </a:lnTo>
                  <a:lnTo>
                    <a:pt x="62" y="2"/>
                  </a:lnTo>
                  <a:lnTo>
                    <a:pt x="64" y="2"/>
                  </a:lnTo>
                  <a:lnTo>
                    <a:pt x="66"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94" name="Freeform 1149"/>
            <p:cNvSpPr>
              <a:spLocks/>
            </p:cNvSpPr>
            <p:nvPr/>
          </p:nvSpPr>
          <p:spPr bwMode="auto">
            <a:xfrm>
              <a:off x="3660" y="2553"/>
              <a:ext cx="42" cy="27"/>
            </a:xfrm>
            <a:custGeom>
              <a:avLst/>
              <a:gdLst>
                <a:gd name="T0" fmla="*/ 0 w 66"/>
                <a:gd name="T1" fmla="*/ 4 h 38"/>
                <a:gd name="T2" fmla="*/ 1 w 66"/>
                <a:gd name="T3" fmla="*/ 4 h 38"/>
                <a:gd name="T4" fmla="*/ 1 w 66"/>
                <a:gd name="T5" fmla="*/ 4 h 38"/>
                <a:gd name="T6" fmla="*/ 1 w 66"/>
                <a:gd name="T7" fmla="*/ 4 h 38"/>
                <a:gd name="T8" fmla="*/ 1 w 66"/>
                <a:gd name="T9" fmla="*/ 4 h 38"/>
                <a:gd name="T10" fmla="*/ 1 w 66"/>
                <a:gd name="T11" fmla="*/ 4 h 38"/>
                <a:gd name="T12" fmla="*/ 1 w 66"/>
                <a:gd name="T13" fmla="*/ 4 h 38"/>
                <a:gd name="T14" fmla="*/ 1 w 66"/>
                <a:gd name="T15" fmla="*/ 4 h 38"/>
                <a:gd name="T16" fmla="*/ 1 w 66"/>
                <a:gd name="T17" fmla="*/ 4 h 38"/>
                <a:gd name="T18" fmla="*/ 1 w 66"/>
                <a:gd name="T19" fmla="*/ 4 h 38"/>
                <a:gd name="T20" fmla="*/ 1 w 66"/>
                <a:gd name="T21" fmla="*/ 4 h 38"/>
                <a:gd name="T22" fmla="*/ 1 w 66"/>
                <a:gd name="T23" fmla="*/ 4 h 38"/>
                <a:gd name="T24" fmla="*/ 1 w 66"/>
                <a:gd name="T25" fmla="*/ 3 h 38"/>
                <a:gd name="T26" fmla="*/ 1 w 66"/>
                <a:gd name="T27" fmla="*/ 3 h 38"/>
                <a:gd name="T28" fmla="*/ 1 w 66"/>
                <a:gd name="T29" fmla="*/ 3 h 38"/>
                <a:gd name="T30" fmla="*/ 1 w 66"/>
                <a:gd name="T31" fmla="*/ 3 h 38"/>
                <a:gd name="T32" fmla="*/ 1 w 66"/>
                <a:gd name="T33" fmla="*/ 3 h 38"/>
                <a:gd name="T34" fmla="*/ 1 w 66"/>
                <a:gd name="T35" fmla="*/ 3 h 38"/>
                <a:gd name="T36" fmla="*/ 1 w 66"/>
                <a:gd name="T37" fmla="*/ 3 h 38"/>
                <a:gd name="T38" fmla="*/ 1 w 66"/>
                <a:gd name="T39" fmla="*/ 3 h 38"/>
                <a:gd name="T40" fmla="*/ 2 w 66"/>
                <a:gd name="T41" fmla="*/ 3 h 38"/>
                <a:gd name="T42" fmla="*/ 2 w 66"/>
                <a:gd name="T43" fmla="*/ 3 h 38"/>
                <a:gd name="T44" fmla="*/ 2 w 66"/>
                <a:gd name="T45" fmla="*/ 2 h 38"/>
                <a:gd name="T46" fmla="*/ 2 w 66"/>
                <a:gd name="T47" fmla="*/ 2 h 38"/>
                <a:gd name="T48" fmla="*/ 2 w 66"/>
                <a:gd name="T49" fmla="*/ 2 h 38"/>
                <a:gd name="T50" fmla="*/ 2 w 66"/>
                <a:gd name="T51" fmla="*/ 2 h 38"/>
                <a:gd name="T52" fmla="*/ 2 w 66"/>
                <a:gd name="T53" fmla="*/ 2 h 38"/>
                <a:gd name="T54" fmla="*/ 2 w 66"/>
                <a:gd name="T55" fmla="*/ 2 h 38"/>
                <a:gd name="T56" fmla="*/ 2 w 66"/>
                <a:gd name="T57" fmla="*/ 2 h 38"/>
                <a:gd name="T58" fmla="*/ 2 w 66"/>
                <a:gd name="T59" fmla="*/ 2 h 38"/>
                <a:gd name="T60" fmla="*/ 2 w 66"/>
                <a:gd name="T61" fmla="*/ 1 h 38"/>
                <a:gd name="T62" fmla="*/ 2 w 66"/>
                <a:gd name="T63" fmla="*/ 1 h 38"/>
                <a:gd name="T64" fmla="*/ 3 w 66"/>
                <a:gd name="T65" fmla="*/ 1 h 38"/>
                <a:gd name="T66" fmla="*/ 3 w 66"/>
                <a:gd name="T67" fmla="*/ 1 h 38"/>
                <a:gd name="T68" fmla="*/ 3 w 66"/>
                <a:gd name="T69" fmla="*/ 1 h 38"/>
                <a:gd name="T70" fmla="*/ 3 w 66"/>
                <a:gd name="T71" fmla="*/ 1 h 38"/>
                <a:gd name="T72" fmla="*/ 3 w 66"/>
                <a:gd name="T73" fmla="*/ 1 h 38"/>
                <a:gd name="T74" fmla="*/ 3 w 66"/>
                <a:gd name="T75" fmla="*/ 1 h 38"/>
                <a:gd name="T76" fmla="*/ 3 w 66"/>
                <a:gd name="T77" fmla="*/ 1 h 38"/>
                <a:gd name="T78" fmla="*/ 3 w 66"/>
                <a:gd name="T79" fmla="*/ 1 h 38"/>
                <a:gd name="T80" fmla="*/ 3 w 66"/>
                <a:gd name="T81" fmla="*/ 1 h 38"/>
                <a:gd name="T82" fmla="*/ 3 w 66"/>
                <a:gd name="T83" fmla="*/ 1 h 38"/>
                <a:gd name="T84" fmla="*/ 3 w 66"/>
                <a:gd name="T85" fmla="*/ 1 h 38"/>
                <a:gd name="T86" fmla="*/ 3 w 66"/>
                <a:gd name="T87" fmla="*/ 1 h 38"/>
                <a:gd name="T88" fmla="*/ 3 w 66"/>
                <a:gd name="T89" fmla="*/ 1 h 38"/>
                <a:gd name="T90" fmla="*/ 3 w 66"/>
                <a:gd name="T91" fmla="*/ 1 h 38"/>
                <a:gd name="T92" fmla="*/ 3 w 66"/>
                <a:gd name="T93" fmla="*/ 1 h 38"/>
                <a:gd name="T94" fmla="*/ 3 w 66"/>
                <a:gd name="T95" fmla="*/ 1 h 38"/>
                <a:gd name="T96" fmla="*/ 3 w 66"/>
                <a:gd name="T97" fmla="*/ 0 h 38"/>
                <a:gd name="T98" fmla="*/ 3 w 66"/>
                <a:gd name="T99" fmla="*/ 0 h 3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38"/>
                <a:gd name="T152" fmla="*/ 66 w 66"/>
                <a:gd name="T153" fmla="*/ 38 h 3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38">
                  <a:moveTo>
                    <a:pt x="0" y="38"/>
                  </a:moveTo>
                  <a:lnTo>
                    <a:pt x="0" y="38"/>
                  </a:lnTo>
                  <a:lnTo>
                    <a:pt x="2" y="38"/>
                  </a:lnTo>
                  <a:lnTo>
                    <a:pt x="2" y="36"/>
                  </a:lnTo>
                  <a:lnTo>
                    <a:pt x="4" y="36"/>
                  </a:lnTo>
                  <a:lnTo>
                    <a:pt x="6" y="34"/>
                  </a:lnTo>
                  <a:lnTo>
                    <a:pt x="8" y="34"/>
                  </a:lnTo>
                  <a:lnTo>
                    <a:pt x="8" y="32"/>
                  </a:lnTo>
                  <a:lnTo>
                    <a:pt x="10" y="32"/>
                  </a:lnTo>
                  <a:lnTo>
                    <a:pt x="12" y="32"/>
                  </a:lnTo>
                  <a:lnTo>
                    <a:pt x="12" y="30"/>
                  </a:lnTo>
                  <a:lnTo>
                    <a:pt x="14" y="30"/>
                  </a:lnTo>
                  <a:lnTo>
                    <a:pt x="16" y="30"/>
                  </a:lnTo>
                  <a:lnTo>
                    <a:pt x="16" y="28"/>
                  </a:lnTo>
                  <a:lnTo>
                    <a:pt x="18" y="28"/>
                  </a:lnTo>
                  <a:lnTo>
                    <a:pt x="20" y="26"/>
                  </a:lnTo>
                  <a:lnTo>
                    <a:pt x="22" y="26"/>
                  </a:lnTo>
                  <a:lnTo>
                    <a:pt x="22" y="24"/>
                  </a:lnTo>
                  <a:lnTo>
                    <a:pt x="24" y="24"/>
                  </a:lnTo>
                  <a:lnTo>
                    <a:pt x="26" y="24"/>
                  </a:lnTo>
                  <a:lnTo>
                    <a:pt x="26" y="22"/>
                  </a:lnTo>
                  <a:lnTo>
                    <a:pt x="28" y="22"/>
                  </a:lnTo>
                  <a:lnTo>
                    <a:pt x="30" y="20"/>
                  </a:lnTo>
                  <a:lnTo>
                    <a:pt x="32" y="20"/>
                  </a:lnTo>
                  <a:lnTo>
                    <a:pt x="34" y="18"/>
                  </a:lnTo>
                  <a:lnTo>
                    <a:pt x="36" y="18"/>
                  </a:lnTo>
                  <a:lnTo>
                    <a:pt x="36" y="16"/>
                  </a:lnTo>
                  <a:lnTo>
                    <a:pt x="38" y="16"/>
                  </a:lnTo>
                  <a:lnTo>
                    <a:pt x="40" y="16"/>
                  </a:lnTo>
                  <a:lnTo>
                    <a:pt x="40" y="14"/>
                  </a:lnTo>
                  <a:lnTo>
                    <a:pt x="42" y="14"/>
                  </a:lnTo>
                  <a:lnTo>
                    <a:pt x="44" y="12"/>
                  </a:lnTo>
                  <a:lnTo>
                    <a:pt x="46" y="12"/>
                  </a:lnTo>
                  <a:lnTo>
                    <a:pt x="48" y="10"/>
                  </a:lnTo>
                  <a:lnTo>
                    <a:pt x="50" y="10"/>
                  </a:lnTo>
                  <a:lnTo>
                    <a:pt x="50" y="8"/>
                  </a:lnTo>
                  <a:lnTo>
                    <a:pt x="52" y="8"/>
                  </a:lnTo>
                  <a:lnTo>
                    <a:pt x="54" y="8"/>
                  </a:lnTo>
                  <a:lnTo>
                    <a:pt x="54" y="6"/>
                  </a:lnTo>
                  <a:lnTo>
                    <a:pt x="56" y="6"/>
                  </a:lnTo>
                  <a:lnTo>
                    <a:pt x="58" y="4"/>
                  </a:lnTo>
                  <a:lnTo>
                    <a:pt x="60" y="4"/>
                  </a:lnTo>
                  <a:lnTo>
                    <a:pt x="62" y="2"/>
                  </a:lnTo>
                  <a:lnTo>
                    <a:pt x="64"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95" name="Freeform 1150"/>
            <p:cNvSpPr>
              <a:spLocks/>
            </p:cNvSpPr>
            <p:nvPr/>
          </p:nvSpPr>
          <p:spPr bwMode="auto">
            <a:xfrm>
              <a:off x="3618" y="2580"/>
              <a:ext cx="42" cy="25"/>
            </a:xfrm>
            <a:custGeom>
              <a:avLst/>
              <a:gdLst>
                <a:gd name="T0" fmla="*/ 0 w 66"/>
                <a:gd name="T1" fmla="*/ 3 h 38"/>
                <a:gd name="T2" fmla="*/ 1 w 66"/>
                <a:gd name="T3" fmla="*/ 3 h 38"/>
                <a:gd name="T4" fmla="*/ 1 w 66"/>
                <a:gd name="T5" fmla="*/ 3 h 38"/>
                <a:gd name="T6" fmla="*/ 1 w 66"/>
                <a:gd name="T7" fmla="*/ 3 h 38"/>
                <a:gd name="T8" fmla="*/ 1 w 66"/>
                <a:gd name="T9" fmla="*/ 3 h 38"/>
                <a:gd name="T10" fmla="*/ 1 w 66"/>
                <a:gd name="T11" fmla="*/ 3 h 38"/>
                <a:gd name="T12" fmla="*/ 1 w 66"/>
                <a:gd name="T13" fmla="*/ 3 h 38"/>
                <a:gd name="T14" fmla="*/ 1 w 66"/>
                <a:gd name="T15" fmla="*/ 3 h 38"/>
                <a:gd name="T16" fmla="*/ 1 w 66"/>
                <a:gd name="T17" fmla="*/ 3 h 38"/>
                <a:gd name="T18" fmla="*/ 1 w 66"/>
                <a:gd name="T19" fmla="*/ 3 h 38"/>
                <a:gd name="T20" fmla="*/ 1 w 66"/>
                <a:gd name="T21" fmla="*/ 2 h 38"/>
                <a:gd name="T22" fmla="*/ 1 w 66"/>
                <a:gd name="T23" fmla="*/ 2 h 38"/>
                <a:gd name="T24" fmla="*/ 1 w 66"/>
                <a:gd name="T25" fmla="*/ 2 h 38"/>
                <a:gd name="T26" fmla="*/ 1 w 66"/>
                <a:gd name="T27" fmla="*/ 2 h 38"/>
                <a:gd name="T28" fmla="*/ 1 w 66"/>
                <a:gd name="T29" fmla="*/ 2 h 38"/>
                <a:gd name="T30" fmla="*/ 1 w 66"/>
                <a:gd name="T31" fmla="*/ 2 h 38"/>
                <a:gd name="T32" fmla="*/ 1 w 66"/>
                <a:gd name="T33" fmla="*/ 2 h 38"/>
                <a:gd name="T34" fmla="*/ 1 w 66"/>
                <a:gd name="T35" fmla="*/ 2 h 38"/>
                <a:gd name="T36" fmla="*/ 1 w 66"/>
                <a:gd name="T37" fmla="*/ 2 h 38"/>
                <a:gd name="T38" fmla="*/ 1 w 66"/>
                <a:gd name="T39" fmla="*/ 2 h 38"/>
                <a:gd name="T40" fmla="*/ 2 w 66"/>
                <a:gd name="T41" fmla="*/ 2 h 38"/>
                <a:gd name="T42" fmla="*/ 2 w 66"/>
                <a:gd name="T43" fmla="*/ 2 h 38"/>
                <a:gd name="T44" fmla="*/ 2 w 66"/>
                <a:gd name="T45" fmla="*/ 1 h 38"/>
                <a:gd name="T46" fmla="*/ 2 w 66"/>
                <a:gd name="T47" fmla="*/ 1 h 38"/>
                <a:gd name="T48" fmla="*/ 2 w 66"/>
                <a:gd name="T49" fmla="*/ 1 h 38"/>
                <a:gd name="T50" fmla="*/ 2 w 66"/>
                <a:gd name="T51" fmla="*/ 1 h 38"/>
                <a:gd name="T52" fmla="*/ 2 w 66"/>
                <a:gd name="T53" fmla="*/ 1 h 38"/>
                <a:gd name="T54" fmla="*/ 2 w 66"/>
                <a:gd name="T55" fmla="*/ 1 h 38"/>
                <a:gd name="T56" fmla="*/ 2 w 66"/>
                <a:gd name="T57" fmla="*/ 1 h 38"/>
                <a:gd name="T58" fmla="*/ 2 w 66"/>
                <a:gd name="T59" fmla="*/ 1 h 38"/>
                <a:gd name="T60" fmla="*/ 2 w 66"/>
                <a:gd name="T61" fmla="*/ 1 h 38"/>
                <a:gd name="T62" fmla="*/ 2 w 66"/>
                <a:gd name="T63" fmla="*/ 1 h 38"/>
                <a:gd name="T64" fmla="*/ 3 w 66"/>
                <a:gd name="T65" fmla="*/ 1 h 38"/>
                <a:gd name="T66" fmla="*/ 3 w 66"/>
                <a:gd name="T67" fmla="*/ 1 h 38"/>
                <a:gd name="T68" fmla="*/ 3 w 66"/>
                <a:gd name="T69" fmla="*/ 1 h 38"/>
                <a:gd name="T70" fmla="*/ 3 w 66"/>
                <a:gd name="T71" fmla="*/ 1 h 38"/>
                <a:gd name="T72" fmla="*/ 3 w 66"/>
                <a:gd name="T73" fmla="*/ 1 h 38"/>
                <a:gd name="T74" fmla="*/ 3 w 66"/>
                <a:gd name="T75" fmla="*/ 1 h 38"/>
                <a:gd name="T76" fmla="*/ 3 w 66"/>
                <a:gd name="T77" fmla="*/ 1 h 38"/>
                <a:gd name="T78" fmla="*/ 3 w 66"/>
                <a:gd name="T79" fmla="*/ 1 h 38"/>
                <a:gd name="T80" fmla="*/ 3 w 66"/>
                <a:gd name="T81" fmla="*/ 1 h 38"/>
                <a:gd name="T82" fmla="*/ 3 w 66"/>
                <a:gd name="T83" fmla="*/ 1 h 38"/>
                <a:gd name="T84" fmla="*/ 3 w 66"/>
                <a:gd name="T85" fmla="*/ 1 h 38"/>
                <a:gd name="T86" fmla="*/ 3 w 66"/>
                <a:gd name="T87" fmla="*/ 1 h 38"/>
                <a:gd name="T88" fmla="*/ 3 w 66"/>
                <a:gd name="T89" fmla="*/ 1 h 38"/>
                <a:gd name="T90" fmla="*/ 3 w 66"/>
                <a:gd name="T91" fmla="*/ 1 h 38"/>
                <a:gd name="T92" fmla="*/ 3 w 66"/>
                <a:gd name="T93" fmla="*/ 1 h 38"/>
                <a:gd name="T94" fmla="*/ 3 w 66"/>
                <a:gd name="T95" fmla="*/ 1 h 38"/>
                <a:gd name="T96" fmla="*/ 3 w 66"/>
                <a:gd name="T97" fmla="*/ 0 h 38"/>
                <a:gd name="T98" fmla="*/ 3 w 66"/>
                <a:gd name="T99" fmla="*/ 0 h 3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38"/>
                <a:gd name="T152" fmla="*/ 66 w 66"/>
                <a:gd name="T153" fmla="*/ 38 h 3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38">
                  <a:moveTo>
                    <a:pt x="0" y="38"/>
                  </a:moveTo>
                  <a:lnTo>
                    <a:pt x="0" y="38"/>
                  </a:lnTo>
                  <a:lnTo>
                    <a:pt x="2" y="38"/>
                  </a:lnTo>
                  <a:lnTo>
                    <a:pt x="4" y="36"/>
                  </a:lnTo>
                  <a:lnTo>
                    <a:pt x="6" y="36"/>
                  </a:lnTo>
                  <a:lnTo>
                    <a:pt x="6" y="34"/>
                  </a:lnTo>
                  <a:lnTo>
                    <a:pt x="8" y="34"/>
                  </a:lnTo>
                  <a:lnTo>
                    <a:pt x="10" y="34"/>
                  </a:lnTo>
                  <a:lnTo>
                    <a:pt x="10" y="32"/>
                  </a:lnTo>
                  <a:lnTo>
                    <a:pt x="12" y="32"/>
                  </a:lnTo>
                  <a:lnTo>
                    <a:pt x="14" y="30"/>
                  </a:lnTo>
                  <a:lnTo>
                    <a:pt x="16" y="30"/>
                  </a:lnTo>
                  <a:lnTo>
                    <a:pt x="16" y="28"/>
                  </a:lnTo>
                  <a:lnTo>
                    <a:pt x="18" y="28"/>
                  </a:lnTo>
                  <a:lnTo>
                    <a:pt x="20" y="28"/>
                  </a:lnTo>
                  <a:lnTo>
                    <a:pt x="20" y="26"/>
                  </a:lnTo>
                  <a:lnTo>
                    <a:pt x="22" y="26"/>
                  </a:lnTo>
                  <a:lnTo>
                    <a:pt x="24" y="24"/>
                  </a:lnTo>
                  <a:lnTo>
                    <a:pt x="26" y="24"/>
                  </a:lnTo>
                  <a:lnTo>
                    <a:pt x="26" y="22"/>
                  </a:lnTo>
                  <a:lnTo>
                    <a:pt x="28" y="22"/>
                  </a:lnTo>
                  <a:lnTo>
                    <a:pt x="30" y="22"/>
                  </a:lnTo>
                  <a:lnTo>
                    <a:pt x="30" y="20"/>
                  </a:lnTo>
                  <a:lnTo>
                    <a:pt x="32" y="20"/>
                  </a:lnTo>
                  <a:lnTo>
                    <a:pt x="34" y="18"/>
                  </a:lnTo>
                  <a:lnTo>
                    <a:pt x="36" y="18"/>
                  </a:lnTo>
                  <a:lnTo>
                    <a:pt x="36" y="16"/>
                  </a:lnTo>
                  <a:lnTo>
                    <a:pt x="38" y="16"/>
                  </a:lnTo>
                  <a:lnTo>
                    <a:pt x="40" y="16"/>
                  </a:lnTo>
                  <a:lnTo>
                    <a:pt x="40" y="14"/>
                  </a:lnTo>
                  <a:lnTo>
                    <a:pt x="42" y="14"/>
                  </a:lnTo>
                  <a:lnTo>
                    <a:pt x="44" y="14"/>
                  </a:lnTo>
                  <a:lnTo>
                    <a:pt x="44" y="12"/>
                  </a:lnTo>
                  <a:lnTo>
                    <a:pt x="46" y="12"/>
                  </a:lnTo>
                  <a:lnTo>
                    <a:pt x="48" y="10"/>
                  </a:lnTo>
                  <a:lnTo>
                    <a:pt x="50" y="10"/>
                  </a:lnTo>
                  <a:lnTo>
                    <a:pt x="50" y="8"/>
                  </a:lnTo>
                  <a:lnTo>
                    <a:pt x="52" y="8"/>
                  </a:lnTo>
                  <a:lnTo>
                    <a:pt x="54" y="8"/>
                  </a:lnTo>
                  <a:lnTo>
                    <a:pt x="54" y="6"/>
                  </a:lnTo>
                  <a:lnTo>
                    <a:pt x="56" y="6"/>
                  </a:lnTo>
                  <a:lnTo>
                    <a:pt x="58" y="4"/>
                  </a:lnTo>
                  <a:lnTo>
                    <a:pt x="60" y="4"/>
                  </a:lnTo>
                  <a:lnTo>
                    <a:pt x="62" y="2"/>
                  </a:lnTo>
                  <a:lnTo>
                    <a:pt x="64"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96" name="Freeform 1151"/>
            <p:cNvSpPr>
              <a:spLocks/>
            </p:cNvSpPr>
            <p:nvPr/>
          </p:nvSpPr>
          <p:spPr bwMode="auto">
            <a:xfrm>
              <a:off x="3576" y="2605"/>
              <a:ext cx="42" cy="27"/>
            </a:xfrm>
            <a:custGeom>
              <a:avLst/>
              <a:gdLst>
                <a:gd name="T0" fmla="*/ 0 w 66"/>
                <a:gd name="T1" fmla="*/ 3 h 40"/>
                <a:gd name="T2" fmla="*/ 1 w 66"/>
                <a:gd name="T3" fmla="*/ 3 h 40"/>
                <a:gd name="T4" fmla="*/ 1 w 66"/>
                <a:gd name="T5" fmla="*/ 3 h 40"/>
                <a:gd name="T6" fmla="*/ 1 w 66"/>
                <a:gd name="T7" fmla="*/ 3 h 40"/>
                <a:gd name="T8" fmla="*/ 1 w 66"/>
                <a:gd name="T9" fmla="*/ 3 h 40"/>
                <a:gd name="T10" fmla="*/ 1 w 66"/>
                <a:gd name="T11" fmla="*/ 3 h 40"/>
                <a:gd name="T12" fmla="*/ 1 w 66"/>
                <a:gd name="T13" fmla="*/ 3 h 40"/>
                <a:gd name="T14" fmla="*/ 1 w 66"/>
                <a:gd name="T15" fmla="*/ 3 h 40"/>
                <a:gd name="T16" fmla="*/ 1 w 66"/>
                <a:gd name="T17" fmla="*/ 3 h 40"/>
                <a:gd name="T18" fmla="*/ 1 w 66"/>
                <a:gd name="T19" fmla="*/ 3 h 40"/>
                <a:gd name="T20" fmla="*/ 1 w 66"/>
                <a:gd name="T21" fmla="*/ 3 h 40"/>
                <a:gd name="T22" fmla="*/ 1 w 66"/>
                <a:gd name="T23" fmla="*/ 3 h 40"/>
                <a:gd name="T24" fmla="*/ 1 w 66"/>
                <a:gd name="T25" fmla="*/ 3 h 40"/>
                <a:gd name="T26" fmla="*/ 1 w 66"/>
                <a:gd name="T27" fmla="*/ 3 h 40"/>
                <a:gd name="T28" fmla="*/ 1 w 66"/>
                <a:gd name="T29" fmla="*/ 2 h 40"/>
                <a:gd name="T30" fmla="*/ 1 w 66"/>
                <a:gd name="T31" fmla="*/ 2 h 40"/>
                <a:gd name="T32" fmla="*/ 1 w 66"/>
                <a:gd name="T33" fmla="*/ 2 h 40"/>
                <a:gd name="T34" fmla="*/ 1 w 66"/>
                <a:gd name="T35" fmla="*/ 2 h 40"/>
                <a:gd name="T36" fmla="*/ 1 w 66"/>
                <a:gd name="T37" fmla="*/ 2 h 40"/>
                <a:gd name="T38" fmla="*/ 1 w 66"/>
                <a:gd name="T39" fmla="*/ 2 h 40"/>
                <a:gd name="T40" fmla="*/ 2 w 66"/>
                <a:gd name="T41" fmla="*/ 2 h 40"/>
                <a:gd name="T42" fmla="*/ 2 w 66"/>
                <a:gd name="T43" fmla="*/ 2 h 40"/>
                <a:gd name="T44" fmla="*/ 2 w 66"/>
                <a:gd name="T45" fmla="*/ 2 h 40"/>
                <a:gd name="T46" fmla="*/ 2 w 66"/>
                <a:gd name="T47" fmla="*/ 2 h 40"/>
                <a:gd name="T48" fmla="*/ 2 w 66"/>
                <a:gd name="T49" fmla="*/ 2 h 40"/>
                <a:gd name="T50" fmla="*/ 2 w 66"/>
                <a:gd name="T51" fmla="*/ 2 h 40"/>
                <a:gd name="T52" fmla="*/ 2 w 66"/>
                <a:gd name="T53" fmla="*/ 2 h 40"/>
                <a:gd name="T54" fmla="*/ 2 w 66"/>
                <a:gd name="T55" fmla="*/ 1 h 40"/>
                <a:gd name="T56" fmla="*/ 2 w 66"/>
                <a:gd name="T57" fmla="*/ 1 h 40"/>
                <a:gd name="T58" fmla="*/ 2 w 66"/>
                <a:gd name="T59" fmla="*/ 1 h 40"/>
                <a:gd name="T60" fmla="*/ 2 w 66"/>
                <a:gd name="T61" fmla="*/ 1 h 40"/>
                <a:gd name="T62" fmla="*/ 2 w 66"/>
                <a:gd name="T63" fmla="*/ 1 h 40"/>
                <a:gd name="T64" fmla="*/ 3 w 66"/>
                <a:gd name="T65" fmla="*/ 1 h 40"/>
                <a:gd name="T66" fmla="*/ 3 w 66"/>
                <a:gd name="T67" fmla="*/ 1 h 40"/>
                <a:gd name="T68" fmla="*/ 3 w 66"/>
                <a:gd name="T69" fmla="*/ 1 h 40"/>
                <a:gd name="T70" fmla="*/ 3 w 66"/>
                <a:gd name="T71" fmla="*/ 1 h 40"/>
                <a:gd name="T72" fmla="*/ 3 w 66"/>
                <a:gd name="T73" fmla="*/ 1 h 40"/>
                <a:gd name="T74" fmla="*/ 3 w 66"/>
                <a:gd name="T75" fmla="*/ 1 h 40"/>
                <a:gd name="T76" fmla="*/ 3 w 66"/>
                <a:gd name="T77" fmla="*/ 1 h 40"/>
                <a:gd name="T78" fmla="*/ 3 w 66"/>
                <a:gd name="T79" fmla="*/ 1 h 40"/>
                <a:gd name="T80" fmla="*/ 3 w 66"/>
                <a:gd name="T81" fmla="*/ 1 h 40"/>
                <a:gd name="T82" fmla="*/ 3 w 66"/>
                <a:gd name="T83" fmla="*/ 1 h 40"/>
                <a:gd name="T84" fmla="*/ 3 w 66"/>
                <a:gd name="T85" fmla="*/ 1 h 40"/>
                <a:gd name="T86" fmla="*/ 3 w 66"/>
                <a:gd name="T87" fmla="*/ 1 h 40"/>
                <a:gd name="T88" fmla="*/ 3 w 66"/>
                <a:gd name="T89" fmla="*/ 1 h 40"/>
                <a:gd name="T90" fmla="*/ 3 w 66"/>
                <a:gd name="T91" fmla="*/ 1 h 40"/>
                <a:gd name="T92" fmla="*/ 3 w 66"/>
                <a:gd name="T93" fmla="*/ 1 h 40"/>
                <a:gd name="T94" fmla="*/ 3 w 66"/>
                <a:gd name="T95" fmla="*/ 1 h 40"/>
                <a:gd name="T96" fmla="*/ 3 w 66"/>
                <a:gd name="T97" fmla="*/ 1 h 40"/>
                <a:gd name="T98" fmla="*/ 3 w 66"/>
                <a:gd name="T99" fmla="*/ 0 h 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40"/>
                <a:gd name="T152" fmla="*/ 66 w 66"/>
                <a:gd name="T153" fmla="*/ 40 h 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40">
                  <a:moveTo>
                    <a:pt x="0" y="40"/>
                  </a:moveTo>
                  <a:lnTo>
                    <a:pt x="0" y="40"/>
                  </a:lnTo>
                  <a:lnTo>
                    <a:pt x="2" y="40"/>
                  </a:lnTo>
                  <a:lnTo>
                    <a:pt x="2" y="38"/>
                  </a:lnTo>
                  <a:lnTo>
                    <a:pt x="4" y="38"/>
                  </a:lnTo>
                  <a:lnTo>
                    <a:pt x="6" y="38"/>
                  </a:lnTo>
                  <a:lnTo>
                    <a:pt x="6" y="36"/>
                  </a:lnTo>
                  <a:lnTo>
                    <a:pt x="8" y="36"/>
                  </a:lnTo>
                  <a:lnTo>
                    <a:pt x="10" y="34"/>
                  </a:lnTo>
                  <a:lnTo>
                    <a:pt x="12" y="34"/>
                  </a:lnTo>
                  <a:lnTo>
                    <a:pt x="12" y="32"/>
                  </a:lnTo>
                  <a:lnTo>
                    <a:pt x="14" y="32"/>
                  </a:lnTo>
                  <a:lnTo>
                    <a:pt x="16" y="32"/>
                  </a:lnTo>
                  <a:lnTo>
                    <a:pt x="16" y="30"/>
                  </a:lnTo>
                  <a:lnTo>
                    <a:pt x="18" y="30"/>
                  </a:lnTo>
                  <a:lnTo>
                    <a:pt x="20" y="28"/>
                  </a:lnTo>
                  <a:lnTo>
                    <a:pt x="22" y="28"/>
                  </a:lnTo>
                  <a:lnTo>
                    <a:pt x="22" y="26"/>
                  </a:lnTo>
                  <a:lnTo>
                    <a:pt x="24" y="26"/>
                  </a:lnTo>
                  <a:lnTo>
                    <a:pt x="26" y="26"/>
                  </a:lnTo>
                  <a:lnTo>
                    <a:pt x="26" y="24"/>
                  </a:lnTo>
                  <a:lnTo>
                    <a:pt x="28" y="24"/>
                  </a:lnTo>
                  <a:lnTo>
                    <a:pt x="28" y="22"/>
                  </a:lnTo>
                  <a:lnTo>
                    <a:pt x="30" y="22"/>
                  </a:lnTo>
                  <a:lnTo>
                    <a:pt x="32" y="22"/>
                  </a:lnTo>
                  <a:lnTo>
                    <a:pt x="32" y="20"/>
                  </a:lnTo>
                  <a:lnTo>
                    <a:pt x="34" y="20"/>
                  </a:lnTo>
                  <a:lnTo>
                    <a:pt x="36" y="20"/>
                  </a:lnTo>
                  <a:lnTo>
                    <a:pt x="36" y="18"/>
                  </a:lnTo>
                  <a:lnTo>
                    <a:pt x="38" y="18"/>
                  </a:lnTo>
                  <a:lnTo>
                    <a:pt x="38" y="16"/>
                  </a:lnTo>
                  <a:lnTo>
                    <a:pt x="40" y="16"/>
                  </a:lnTo>
                  <a:lnTo>
                    <a:pt x="42" y="16"/>
                  </a:lnTo>
                  <a:lnTo>
                    <a:pt x="42" y="14"/>
                  </a:lnTo>
                  <a:lnTo>
                    <a:pt x="44" y="14"/>
                  </a:lnTo>
                  <a:lnTo>
                    <a:pt x="46" y="14"/>
                  </a:lnTo>
                  <a:lnTo>
                    <a:pt x="46" y="12"/>
                  </a:lnTo>
                  <a:lnTo>
                    <a:pt x="48" y="12"/>
                  </a:lnTo>
                  <a:lnTo>
                    <a:pt x="48" y="10"/>
                  </a:lnTo>
                  <a:lnTo>
                    <a:pt x="50" y="10"/>
                  </a:lnTo>
                  <a:lnTo>
                    <a:pt x="52" y="10"/>
                  </a:lnTo>
                  <a:lnTo>
                    <a:pt x="52" y="8"/>
                  </a:lnTo>
                  <a:lnTo>
                    <a:pt x="54" y="8"/>
                  </a:lnTo>
                  <a:lnTo>
                    <a:pt x="56" y="8"/>
                  </a:lnTo>
                  <a:lnTo>
                    <a:pt x="56" y="6"/>
                  </a:lnTo>
                  <a:lnTo>
                    <a:pt x="58" y="6"/>
                  </a:lnTo>
                  <a:lnTo>
                    <a:pt x="60" y="4"/>
                  </a:lnTo>
                  <a:lnTo>
                    <a:pt x="62" y="4"/>
                  </a:lnTo>
                  <a:lnTo>
                    <a:pt x="62" y="2"/>
                  </a:lnTo>
                  <a:lnTo>
                    <a:pt x="64" y="2"/>
                  </a:lnTo>
                  <a:lnTo>
                    <a:pt x="66"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97" name="Freeform 1152"/>
            <p:cNvSpPr>
              <a:spLocks/>
            </p:cNvSpPr>
            <p:nvPr/>
          </p:nvSpPr>
          <p:spPr bwMode="auto">
            <a:xfrm>
              <a:off x="3535" y="2632"/>
              <a:ext cx="41" cy="28"/>
            </a:xfrm>
            <a:custGeom>
              <a:avLst/>
              <a:gdLst>
                <a:gd name="T0" fmla="*/ 0 w 66"/>
                <a:gd name="T1" fmla="*/ 4 h 40"/>
                <a:gd name="T2" fmla="*/ 1 w 66"/>
                <a:gd name="T3" fmla="*/ 4 h 40"/>
                <a:gd name="T4" fmla="*/ 1 w 66"/>
                <a:gd name="T5" fmla="*/ 4 h 40"/>
                <a:gd name="T6" fmla="*/ 1 w 66"/>
                <a:gd name="T7" fmla="*/ 4 h 40"/>
                <a:gd name="T8" fmla="*/ 1 w 66"/>
                <a:gd name="T9" fmla="*/ 4 h 40"/>
                <a:gd name="T10" fmla="*/ 1 w 66"/>
                <a:gd name="T11" fmla="*/ 4 h 40"/>
                <a:gd name="T12" fmla="*/ 1 w 66"/>
                <a:gd name="T13" fmla="*/ 4 h 40"/>
                <a:gd name="T14" fmla="*/ 1 w 66"/>
                <a:gd name="T15" fmla="*/ 4 h 40"/>
                <a:gd name="T16" fmla="*/ 1 w 66"/>
                <a:gd name="T17" fmla="*/ 4 h 40"/>
                <a:gd name="T18" fmla="*/ 1 w 66"/>
                <a:gd name="T19" fmla="*/ 4 h 40"/>
                <a:gd name="T20" fmla="*/ 1 w 66"/>
                <a:gd name="T21" fmla="*/ 4 h 40"/>
                <a:gd name="T22" fmla="*/ 1 w 66"/>
                <a:gd name="T23" fmla="*/ 4 h 40"/>
                <a:gd name="T24" fmla="*/ 1 w 66"/>
                <a:gd name="T25" fmla="*/ 3 h 40"/>
                <a:gd name="T26" fmla="*/ 1 w 66"/>
                <a:gd name="T27" fmla="*/ 3 h 40"/>
                <a:gd name="T28" fmla="*/ 1 w 66"/>
                <a:gd name="T29" fmla="*/ 3 h 40"/>
                <a:gd name="T30" fmla="*/ 1 w 66"/>
                <a:gd name="T31" fmla="*/ 3 h 40"/>
                <a:gd name="T32" fmla="*/ 1 w 66"/>
                <a:gd name="T33" fmla="*/ 3 h 40"/>
                <a:gd name="T34" fmla="*/ 1 w 66"/>
                <a:gd name="T35" fmla="*/ 3 h 40"/>
                <a:gd name="T36" fmla="*/ 1 w 66"/>
                <a:gd name="T37" fmla="*/ 3 h 40"/>
                <a:gd name="T38" fmla="*/ 1 w 66"/>
                <a:gd name="T39" fmla="*/ 3 h 40"/>
                <a:gd name="T40" fmla="*/ 1 w 66"/>
                <a:gd name="T41" fmla="*/ 3 h 40"/>
                <a:gd name="T42" fmla="*/ 1 w 66"/>
                <a:gd name="T43" fmla="*/ 3 h 40"/>
                <a:gd name="T44" fmla="*/ 1 w 66"/>
                <a:gd name="T45" fmla="*/ 3 h 40"/>
                <a:gd name="T46" fmla="*/ 1 w 66"/>
                <a:gd name="T47" fmla="*/ 3 h 40"/>
                <a:gd name="T48" fmla="*/ 1 w 66"/>
                <a:gd name="T49" fmla="*/ 2 h 40"/>
                <a:gd name="T50" fmla="*/ 1 w 66"/>
                <a:gd name="T51" fmla="*/ 2 h 40"/>
                <a:gd name="T52" fmla="*/ 1 w 66"/>
                <a:gd name="T53" fmla="*/ 2 h 40"/>
                <a:gd name="T54" fmla="*/ 1 w 66"/>
                <a:gd name="T55" fmla="*/ 2 h 40"/>
                <a:gd name="T56" fmla="*/ 1 w 66"/>
                <a:gd name="T57" fmla="*/ 2 h 40"/>
                <a:gd name="T58" fmla="*/ 1 w 66"/>
                <a:gd name="T59" fmla="*/ 2 h 40"/>
                <a:gd name="T60" fmla="*/ 1 w 66"/>
                <a:gd name="T61" fmla="*/ 2 h 40"/>
                <a:gd name="T62" fmla="*/ 2 w 66"/>
                <a:gd name="T63" fmla="*/ 1 h 40"/>
                <a:gd name="T64" fmla="*/ 2 w 66"/>
                <a:gd name="T65" fmla="*/ 1 h 40"/>
                <a:gd name="T66" fmla="*/ 2 w 66"/>
                <a:gd name="T67" fmla="*/ 1 h 40"/>
                <a:gd name="T68" fmla="*/ 2 w 66"/>
                <a:gd name="T69" fmla="*/ 1 h 40"/>
                <a:gd name="T70" fmla="*/ 2 w 66"/>
                <a:gd name="T71" fmla="*/ 1 h 40"/>
                <a:gd name="T72" fmla="*/ 2 w 66"/>
                <a:gd name="T73" fmla="*/ 1 h 40"/>
                <a:gd name="T74" fmla="*/ 2 w 66"/>
                <a:gd name="T75" fmla="*/ 1 h 40"/>
                <a:gd name="T76" fmla="*/ 2 w 66"/>
                <a:gd name="T77" fmla="*/ 1 h 40"/>
                <a:gd name="T78" fmla="*/ 2 w 66"/>
                <a:gd name="T79" fmla="*/ 1 h 40"/>
                <a:gd name="T80" fmla="*/ 2 w 66"/>
                <a:gd name="T81" fmla="*/ 1 h 40"/>
                <a:gd name="T82" fmla="*/ 2 w 66"/>
                <a:gd name="T83" fmla="*/ 1 h 40"/>
                <a:gd name="T84" fmla="*/ 2 w 66"/>
                <a:gd name="T85" fmla="*/ 1 h 40"/>
                <a:gd name="T86" fmla="*/ 2 w 66"/>
                <a:gd name="T87" fmla="*/ 1 h 40"/>
                <a:gd name="T88" fmla="*/ 2 w 66"/>
                <a:gd name="T89" fmla="*/ 1 h 40"/>
                <a:gd name="T90" fmla="*/ 2 w 66"/>
                <a:gd name="T91" fmla="*/ 1 h 40"/>
                <a:gd name="T92" fmla="*/ 2 w 66"/>
                <a:gd name="T93" fmla="*/ 1 h 40"/>
                <a:gd name="T94" fmla="*/ 2 w 66"/>
                <a:gd name="T95" fmla="*/ 1 h 40"/>
                <a:gd name="T96" fmla="*/ 2 w 66"/>
                <a:gd name="T97" fmla="*/ 1 h 40"/>
                <a:gd name="T98" fmla="*/ 3 w 66"/>
                <a:gd name="T99" fmla="*/ 0 h 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40"/>
                <a:gd name="T152" fmla="*/ 66 w 66"/>
                <a:gd name="T153" fmla="*/ 40 h 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40">
                  <a:moveTo>
                    <a:pt x="0" y="40"/>
                  </a:moveTo>
                  <a:lnTo>
                    <a:pt x="0" y="40"/>
                  </a:lnTo>
                  <a:lnTo>
                    <a:pt x="2" y="40"/>
                  </a:lnTo>
                  <a:lnTo>
                    <a:pt x="4" y="38"/>
                  </a:lnTo>
                  <a:lnTo>
                    <a:pt x="6" y="38"/>
                  </a:lnTo>
                  <a:lnTo>
                    <a:pt x="6" y="36"/>
                  </a:lnTo>
                  <a:lnTo>
                    <a:pt x="8" y="36"/>
                  </a:lnTo>
                  <a:lnTo>
                    <a:pt x="10" y="36"/>
                  </a:lnTo>
                  <a:lnTo>
                    <a:pt x="10" y="34"/>
                  </a:lnTo>
                  <a:lnTo>
                    <a:pt x="12" y="34"/>
                  </a:lnTo>
                  <a:lnTo>
                    <a:pt x="12" y="32"/>
                  </a:lnTo>
                  <a:lnTo>
                    <a:pt x="14" y="32"/>
                  </a:lnTo>
                  <a:lnTo>
                    <a:pt x="16" y="32"/>
                  </a:lnTo>
                  <a:lnTo>
                    <a:pt x="16" y="30"/>
                  </a:lnTo>
                  <a:lnTo>
                    <a:pt x="18" y="30"/>
                  </a:lnTo>
                  <a:lnTo>
                    <a:pt x="20" y="28"/>
                  </a:lnTo>
                  <a:lnTo>
                    <a:pt x="22" y="28"/>
                  </a:lnTo>
                  <a:lnTo>
                    <a:pt x="22" y="26"/>
                  </a:lnTo>
                  <a:lnTo>
                    <a:pt x="24" y="26"/>
                  </a:lnTo>
                  <a:lnTo>
                    <a:pt x="26" y="26"/>
                  </a:lnTo>
                  <a:lnTo>
                    <a:pt x="26" y="24"/>
                  </a:lnTo>
                  <a:lnTo>
                    <a:pt x="28" y="24"/>
                  </a:lnTo>
                  <a:lnTo>
                    <a:pt x="30" y="22"/>
                  </a:lnTo>
                  <a:lnTo>
                    <a:pt x="32" y="22"/>
                  </a:lnTo>
                  <a:lnTo>
                    <a:pt x="32" y="20"/>
                  </a:lnTo>
                  <a:lnTo>
                    <a:pt x="34" y="20"/>
                  </a:lnTo>
                  <a:lnTo>
                    <a:pt x="36" y="20"/>
                  </a:lnTo>
                  <a:lnTo>
                    <a:pt x="36" y="18"/>
                  </a:lnTo>
                  <a:lnTo>
                    <a:pt x="38" y="18"/>
                  </a:lnTo>
                  <a:lnTo>
                    <a:pt x="40" y="16"/>
                  </a:lnTo>
                  <a:lnTo>
                    <a:pt x="42" y="16"/>
                  </a:lnTo>
                  <a:lnTo>
                    <a:pt x="42" y="14"/>
                  </a:lnTo>
                  <a:lnTo>
                    <a:pt x="44" y="14"/>
                  </a:lnTo>
                  <a:lnTo>
                    <a:pt x="46" y="12"/>
                  </a:lnTo>
                  <a:lnTo>
                    <a:pt x="48" y="12"/>
                  </a:lnTo>
                  <a:lnTo>
                    <a:pt x="48" y="10"/>
                  </a:lnTo>
                  <a:lnTo>
                    <a:pt x="50" y="10"/>
                  </a:lnTo>
                  <a:lnTo>
                    <a:pt x="52" y="10"/>
                  </a:lnTo>
                  <a:lnTo>
                    <a:pt x="52" y="8"/>
                  </a:lnTo>
                  <a:lnTo>
                    <a:pt x="54" y="8"/>
                  </a:lnTo>
                  <a:lnTo>
                    <a:pt x="56" y="6"/>
                  </a:lnTo>
                  <a:lnTo>
                    <a:pt x="58" y="6"/>
                  </a:lnTo>
                  <a:lnTo>
                    <a:pt x="58" y="4"/>
                  </a:lnTo>
                  <a:lnTo>
                    <a:pt x="60" y="4"/>
                  </a:lnTo>
                  <a:lnTo>
                    <a:pt x="62" y="4"/>
                  </a:lnTo>
                  <a:lnTo>
                    <a:pt x="62" y="2"/>
                  </a:lnTo>
                  <a:lnTo>
                    <a:pt x="64"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98" name="Freeform 1153"/>
            <p:cNvSpPr>
              <a:spLocks/>
            </p:cNvSpPr>
            <p:nvPr/>
          </p:nvSpPr>
          <p:spPr bwMode="auto">
            <a:xfrm>
              <a:off x="3491" y="2660"/>
              <a:ext cx="44" cy="28"/>
            </a:xfrm>
            <a:custGeom>
              <a:avLst/>
              <a:gdLst>
                <a:gd name="T0" fmla="*/ 0 w 66"/>
                <a:gd name="T1" fmla="*/ 3 h 42"/>
                <a:gd name="T2" fmla="*/ 1 w 66"/>
                <a:gd name="T3" fmla="*/ 3 h 42"/>
                <a:gd name="T4" fmla="*/ 1 w 66"/>
                <a:gd name="T5" fmla="*/ 3 h 42"/>
                <a:gd name="T6" fmla="*/ 1 w 66"/>
                <a:gd name="T7" fmla="*/ 3 h 42"/>
                <a:gd name="T8" fmla="*/ 1 w 66"/>
                <a:gd name="T9" fmla="*/ 3 h 42"/>
                <a:gd name="T10" fmla="*/ 1 w 66"/>
                <a:gd name="T11" fmla="*/ 3 h 42"/>
                <a:gd name="T12" fmla="*/ 1 w 66"/>
                <a:gd name="T13" fmla="*/ 3 h 42"/>
                <a:gd name="T14" fmla="*/ 1 w 66"/>
                <a:gd name="T15" fmla="*/ 3 h 42"/>
                <a:gd name="T16" fmla="*/ 1 w 66"/>
                <a:gd name="T17" fmla="*/ 3 h 42"/>
                <a:gd name="T18" fmla="*/ 1 w 66"/>
                <a:gd name="T19" fmla="*/ 3 h 42"/>
                <a:gd name="T20" fmla="*/ 1 w 66"/>
                <a:gd name="T21" fmla="*/ 3 h 42"/>
                <a:gd name="T22" fmla="*/ 1 w 66"/>
                <a:gd name="T23" fmla="*/ 3 h 42"/>
                <a:gd name="T24" fmla="*/ 1 w 66"/>
                <a:gd name="T25" fmla="*/ 3 h 42"/>
                <a:gd name="T26" fmla="*/ 1 w 66"/>
                <a:gd name="T27" fmla="*/ 3 h 42"/>
                <a:gd name="T28" fmla="*/ 1 w 66"/>
                <a:gd name="T29" fmla="*/ 3 h 42"/>
                <a:gd name="T30" fmla="*/ 1 w 66"/>
                <a:gd name="T31" fmla="*/ 3 h 42"/>
                <a:gd name="T32" fmla="*/ 1 w 66"/>
                <a:gd name="T33" fmla="*/ 2 h 42"/>
                <a:gd name="T34" fmla="*/ 1 w 66"/>
                <a:gd name="T35" fmla="*/ 2 h 42"/>
                <a:gd name="T36" fmla="*/ 1 w 66"/>
                <a:gd name="T37" fmla="*/ 2 h 42"/>
                <a:gd name="T38" fmla="*/ 2 w 66"/>
                <a:gd name="T39" fmla="*/ 2 h 42"/>
                <a:gd name="T40" fmla="*/ 2 w 66"/>
                <a:gd name="T41" fmla="*/ 2 h 42"/>
                <a:gd name="T42" fmla="*/ 2 w 66"/>
                <a:gd name="T43" fmla="*/ 2 h 42"/>
                <a:gd name="T44" fmla="*/ 2 w 66"/>
                <a:gd name="T45" fmla="*/ 2 h 42"/>
                <a:gd name="T46" fmla="*/ 2 w 66"/>
                <a:gd name="T47" fmla="*/ 2 h 42"/>
                <a:gd name="T48" fmla="*/ 2 w 66"/>
                <a:gd name="T49" fmla="*/ 2 h 42"/>
                <a:gd name="T50" fmla="*/ 2 w 66"/>
                <a:gd name="T51" fmla="*/ 1 h 42"/>
                <a:gd name="T52" fmla="*/ 3 w 66"/>
                <a:gd name="T53" fmla="*/ 1 h 42"/>
                <a:gd name="T54" fmla="*/ 3 w 66"/>
                <a:gd name="T55" fmla="*/ 1 h 42"/>
                <a:gd name="T56" fmla="*/ 3 w 66"/>
                <a:gd name="T57" fmla="*/ 1 h 42"/>
                <a:gd name="T58" fmla="*/ 3 w 66"/>
                <a:gd name="T59" fmla="*/ 1 h 42"/>
                <a:gd name="T60" fmla="*/ 3 w 66"/>
                <a:gd name="T61" fmla="*/ 1 h 42"/>
                <a:gd name="T62" fmla="*/ 3 w 66"/>
                <a:gd name="T63" fmla="*/ 1 h 42"/>
                <a:gd name="T64" fmla="*/ 3 w 66"/>
                <a:gd name="T65" fmla="*/ 1 h 42"/>
                <a:gd name="T66" fmla="*/ 3 w 66"/>
                <a:gd name="T67" fmla="*/ 1 h 42"/>
                <a:gd name="T68" fmla="*/ 3 w 66"/>
                <a:gd name="T69" fmla="*/ 1 h 42"/>
                <a:gd name="T70" fmla="*/ 3 w 66"/>
                <a:gd name="T71" fmla="*/ 1 h 42"/>
                <a:gd name="T72" fmla="*/ 3 w 66"/>
                <a:gd name="T73" fmla="*/ 1 h 42"/>
                <a:gd name="T74" fmla="*/ 3 w 66"/>
                <a:gd name="T75" fmla="*/ 1 h 42"/>
                <a:gd name="T76" fmla="*/ 3 w 66"/>
                <a:gd name="T77" fmla="*/ 1 h 42"/>
                <a:gd name="T78" fmla="*/ 3 w 66"/>
                <a:gd name="T79" fmla="*/ 1 h 42"/>
                <a:gd name="T80" fmla="*/ 4 w 66"/>
                <a:gd name="T81" fmla="*/ 1 h 42"/>
                <a:gd name="T82" fmla="*/ 4 w 66"/>
                <a:gd name="T83" fmla="*/ 1 h 42"/>
                <a:gd name="T84" fmla="*/ 4 w 66"/>
                <a:gd name="T85" fmla="*/ 1 h 42"/>
                <a:gd name="T86" fmla="*/ 4 w 66"/>
                <a:gd name="T87" fmla="*/ 1 h 42"/>
                <a:gd name="T88" fmla="*/ 4 w 66"/>
                <a:gd name="T89" fmla="*/ 1 h 42"/>
                <a:gd name="T90" fmla="*/ 4 w 66"/>
                <a:gd name="T91" fmla="*/ 1 h 42"/>
                <a:gd name="T92" fmla="*/ 4 w 66"/>
                <a:gd name="T93" fmla="*/ 1 h 42"/>
                <a:gd name="T94" fmla="*/ 5 w 66"/>
                <a:gd name="T95" fmla="*/ 1 h 42"/>
                <a:gd name="T96" fmla="*/ 5 w 66"/>
                <a:gd name="T97" fmla="*/ 1 h 42"/>
                <a:gd name="T98" fmla="*/ 5 w 66"/>
                <a:gd name="T99" fmla="*/ 0 h 4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42"/>
                <a:gd name="T152" fmla="*/ 66 w 66"/>
                <a:gd name="T153" fmla="*/ 42 h 4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42">
                  <a:moveTo>
                    <a:pt x="0" y="42"/>
                  </a:moveTo>
                  <a:lnTo>
                    <a:pt x="0" y="42"/>
                  </a:lnTo>
                  <a:lnTo>
                    <a:pt x="2" y="42"/>
                  </a:lnTo>
                  <a:lnTo>
                    <a:pt x="2" y="40"/>
                  </a:lnTo>
                  <a:lnTo>
                    <a:pt x="4" y="40"/>
                  </a:lnTo>
                  <a:lnTo>
                    <a:pt x="6" y="40"/>
                  </a:lnTo>
                  <a:lnTo>
                    <a:pt x="6" y="38"/>
                  </a:lnTo>
                  <a:lnTo>
                    <a:pt x="8" y="38"/>
                  </a:lnTo>
                  <a:lnTo>
                    <a:pt x="8" y="36"/>
                  </a:lnTo>
                  <a:lnTo>
                    <a:pt x="10" y="36"/>
                  </a:lnTo>
                  <a:lnTo>
                    <a:pt x="12" y="36"/>
                  </a:lnTo>
                  <a:lnTo>
                    <a:pt x="12" y="34"/>
                  </a:lnTo>
                  <a:lnTo>
                    <a:pt x="14" y="34"/>
                  </a:lnTo>
                  <a:lnTo>
                    <a:pt x="16" y="32"/>
                  </a:lnTo>
                  <a:lnTo>
                    <a:pt x="18" y="32"/>
                  </a:lnTo>
                  <a:lnTo>
                    <a:pt x="18" y="30"/>
                  </a:lnTo>
                  <a:lnTo>
                    <a:pt x="20" y="30"/>
                  </a:lnTo>
                  <a:lnTo>
                    <a:pt x="22" y="28"/>
                  </a:lnTo>
                  <a:lnTo>
                    <a:pt x="24" y="28"/>
                  </a:lnTo>
                  <a:lnTo>
                    <a:pt x="24" y="26"/>
                  </a:lnTo>
                  <a:lnTo>
                    <a:pt x="26" y="26"/>
                  </a:lnTo>
                  <a:lnTo>
                    <a:pt x="28" y="26"/>
                  </a:lnTo>
                  <a:lnTo>
                    <a:pt x="28" y="24"/>
                  </a:lnTo>
                  <a:lnTo>
                    <a:pt x="30" y="24"/>
                  </a:lnTo>
                  <a:lnTo>
                    <a:pt x="32" y="22"/>
                  </a:lnTo>
                  <a:lnTo>
                    <a:pt x="34" y="22"/>
                  </a:lnTo>
                  <a:lnTo>
                    <a:pt x="34" y="20"/>
                  </a:lnTo>
                  <a:lnTo>
                    <a:pt x="36" y="20"/>
                  </a:lnTo>
                  <a:lnTo>
                    <a:pt x="38" y="18"/>
                  </a:lnTo>
                  <a:lnTo>
                    <a:pt x="40" y="18"/>
                  </a:lnTo>
                  <a:lnTo>
                    <a:pt x="40" y="16"/>
                  </a:lnTo>
                  <a:lnTo>
                    <a:pt x="42" y="16"/>
                  </a:lnTo>
                  <a:lnTo>
                    <a:pt x="44" y="16"/>
                  </a:lnTo>
                  <a:lnTo>
                    <a:pt x="44" y="14"/>
                  </a:lnTo>
                  <a:lnTo>
                    <a:pt x="46" y="14"/>
                  </a:lnTo>
                  <a:lnTo>
                    <a:pt x="46" y="12"/>
                  </a:lnTo>
                  <a:lnTo>
                    <a:pt x="48" y="12"/>
                  </a:lnTo>
                  <a:lnTo>
                    <a:pt x="50" y="12"/>
                  </a:lnTo>
                  <a:lnTo>
                    <a:pt x="50" y="10"/>
                  </a:lnTo>
                  <a:lnTo>
                    <a:pt x="52" y="10"/>
                  </a:lnTo>
                  <a:lnTo>
                    <a:pt x="54" y="8"/>
                  </a:lnTo>
                  <a:lnTo>
                    <a:pt x="56" y="8"/>
                  </a:lnTo>
                  <a:lnTo>
                    <a:pt x="56" y="6"/>
                  </a:lnTo>
                  <a:lnTo>
                    <a:pt x="58" y="6"/>
                  </a:lnTo>
                  <a:lnTo>
                    <a:pt x="60" y="6"/>
                  </a:lnTo>
                  <a:lnTo>
                    <a:pt x="60" y="4"/>
                  </a:lnTo>
                  <a:lnTo>
                    <a:pt x="62" y="4"/>
                  </a:lnTo>
                  <a:lnTo>
                    <a:pt x="62" y="2"/>
                  </a:lnTo>
                  <a:lnTo>
                    <a:pt x="64" y="2"/>
                  </a:lnTo>
                  <a:lnTo>
                    <a:pt x="66"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99" name="Freeform 1154"/>
            <p:cNvSpPr>
              <a:spLocks/>
            </p:cNvSpPr>
            <p:nvPr/>
          </p:nvSpPr>
          <p:spPr bwMode="auto">
            <a:xfrm>
              <a:off x="3449" y="2688"/>
              <a:ext cx="42" cy="31"/>
            </a:xfrm>
            <a:custGeom>
              <a:avLst/>
              <a:gdLst>
                <a:gd name="T0" fmla="*/ 0 w 66"/>
                <a:gd name="T1" fmla="*/ 4 h 44"/>
                <a:gd name="T2" fmla="*/ 1 w 66"/>
                <a:gd name="T3" fmla="*/ 4 h 44"/>
                <a:gd name="T4" fmla="*/ 1 w 66"/>
                <a:gd name="T5" fmla="*/ 4 h 44"/>
                <a:gd name="T6" fmla="*/ 1 w 66"/>
                <a:gd name="T7" fmla="*/ 4 h 44"/>
                <a:gd name="T8" fmla="*/ 1 w 66"/>
                <a:gd name="T9" fmla="*/ 4 h 44"/>
                <a:gd name="T10" fmla="*/ 1 w 66"/>
                <a:gd name="T11" fmla="*/ 4 h 44"/>
                <a:gd name="T12" fmla="*/ 1 w 66"/>
                <a:gd name="T13" fmla="*/ 4 h 44"/>
                <a:gd name="T14" fmla="*/ 1 w 66"/>
                <a:gd name="T15" fmla="*/ 4 h 44"/>
                <a:gd name="T16" fmla="*/ 1 w 66"/>
                <a:gd name="T17" fmla="*/ 4 h 44"/>
                <a:gd name="T18" fmla="*/ 1 w 66"/>
                <a:gd name="T19" fmla="*/ 4 h 44"/>
                <a:gd name="T20" fmla="*/ 1 w 66"/>
                <a:gd name="T21" fmla="*/ 4 h 44"/>
                <a:gd name="T22" fmla="*/ 1 w 66"/>
                <a:gd name="T23" fmla="*/ 4 h 44"/>
                <a:gd name="T24" fmla="*/ 1 w 66"/>
                <a:gd name="T25" fmla="*/ 4 h 44"/>
                <a:gd name="T26" fmla="*/ 1 w 66"/>
                <a:gd name="T27" fmla="*/ 4 h 44"/>
                <a:gd name="T28" fmla="*/ 1 w 66"/>
                <a:gd name="T29" fmla="*/ 3 h 44"/>
                <a:gd name="T30" fmla="*/ 1 w 66"/>
                <a:gd name="T31" fmla="*/ 3 h 44"/>
                <a:gd name="T32" fmla="*/ 1 w 66"/>
                <a:gd name="T33" fmla="*/ 3 h 44"/>
                <a:gd name="T34" fmla="*/ 1 w 66"/>
                <a:gd name="T35" fmla="*/ 3 h 44"/>
                <a:gd name="T36" fmla="*/ 1 w 66"/>
                <a:gd name="T37" fmla="*/ 3 h 44"/>
                <a:gd name="T38" fmla="*/ 1 w 66"/>
                <a:gd name="T39" fmla="*/ 3 h 44"/>
                <a:gd name="T40" fmla="*/ 2 w 66"/>
                <a:gd name="T41" fmla="*/ 3 h 44"/>
                <a:gd name="T42" fmla="*/ 2 w 66"/>
                <a:gd name="T43" fmla="*/ 3 h 44"/>
                <a:gd name="T44" fmla="*/ 2 w 66"/>
                <a:gd name="T45" fmla="*/ 3 h 44"/>
                <a:gd name="T46" fmla="*/ 2 w 66"/>
                <a:gd name="T47" fmla="*/ 3 h 44"/>
                <a:gd name="T48" fmla="*/ 2 w 66"/>
                <a:gd name="T49" fmla="*/ 3 h 44"/>
                <a:gd name="T50" fmla="*/ 2 w 66"/>
                <a:gd name="T51" fmla="*/ 3 h 44"/>
                <a:gd name="T52" fmla="*/ 2 w 66"/>
                <a:gd name="T53" fmla="*/ 2 h 44"/>
                <a:gd name="T54" fmla="*/ 2 w 66"/>
                <a:gd name="T55" fmla="*/ 2 h 44"/>
                <a:gd name="T56" fmla="*/ 2 w 66"/>
                <a:gd name="T57" fmla="*/ 2 h 44"/>
                <a:gd name="T58" fmla="*/ 2 w 66"/>
                <a:gd name="T59" fmla="*/ 2 h 44"/>
                <a:gd name="T60" fmla="*/ 2 w 66"/>
                <a:gd name="T61" fmla="*/ 2 h 44"/>
                <a:gd name="T62" fmla="*/ 2 w 66"/>
                <a:gd name="T63" fmla="*/ 2 h 44"/>
                <a:gd name="T64" fmla="*/ 3 w 66"/>
                <a:gd name="T65" fmla="*/ 2 h 44"/>
                <a:gd name="T66" fmla="*/ 3 w 66"/>
                <a:gd name="T67" fmla="*/ 1 h 44"/>
                <a:gd name="T68" fmla="*/ 3 w 66"/>
                <a:gd name="T69" fmla="*/ 1 h 44"/>
                <a:gd name="T70" fmla="*/ 3 w 66"/>
                <a:gd name="T71" fmla="*/ 1 h 44"/>
                <a:gd name="T72" fmla="*/ 3 w 66"/>
                <a:gd name="T73" fmla="*/ 1 h 44"/>
                <a:gd name="T74" fmla="*/ 3 w 66"/>
                <a:gd name="T75" fmla="*/ 1 h 44"/>
                <a:gd name="T76" fmla="*/ 3 w 66"/>
                <a:gd name="T77" fmla="*/ 1 h 44"/>
                <a:gd name="T78" fmla="*/ 3 w 66"/>
                <a:gd name="T79" fmla="*/ 1 h 44"/>
                <a:gd name="T80" fmla="*/ 3 w 66"/>
                <a:gd name="T81" fmla="*/ 1 h 44"/>
                <a:gd name="T82" fmla="*/ 3 w 66"/>
                <a:gd name="T83" fmla="*/ 1 h 44"/>
                <a:gd name="T84" fmla="*/ 3 w 66"/>
                <a:gd name="T85" fmla="*/ 1 h 44"/>
                <a:gd name="T86" fmla="*/ 3 w 66"/>
                <a:gd name="T87" fmla="*/ 1 h 44"/>
                <a:gd name="T88" fmla="*/ 3 w 66"/>
                <a:gd name="T89" fmla="*/ 1 h 44"/>
                <a:gd name="T90" fmla="*/ 3 w 66"/>
                <a:gd name="T91" fmla="*/ 1 h 44"/>
                <a:gd name="T92" fmla="*/ 3 w 66"/>
                <a:gd name="T93" fmla="*/ 1 h 44"/>
                <a:gd name="T94" fmla="*/ 3 w 66"/>
                <a:gd name="T95" fmla="*/ 1 h 44"/>
                <a:gd name="T96" fmla="*/ 3 w 66"/>
                <a:gd name="T97" fmla="*/ 1 h 44"/>
                <a:gd name="T98" fmla="*/ 3 w 66"/>
                <a:gd name="T99" fmla="*/ 0 h 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44"/>
                <a:gd name="T152" fmla="*/ 66 w 66"/>
                <a:gd name="T153" fmla="*/ 44 h 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44">
                  <a:moveTo>
                    <a:pt x="0" y="44"/>
                  </a:moveTo>
                  <a:lnTo>
                    <a:pt x="0" y="42"/>
                  </a:lnTo>
                  <a:lnTo>
                    <a:pt x="2" y="42"/>
                  </a:lnTo>
                  <a:lnTo>
                    <a:pt x="4" y="42"/>
                  </a:lnTo>
                  <a:lnTo>
                    <a:pt x="4" y="40"/>
                  </a:lnTo>
                  <a:lnTo>
                    <a:pt x="6" y="40"/>
                  </a:lnTo>
                  <a:lnTo>
                    <a:pt x="6" y="38"/>
                  </a:lnTo>
                  <a:lnTo>
                    <a:pt x="8" y="38"/>
                  </a:lnTo>
                  <a:lnTo>
                    <a:pt x="10" y="38"/>
                  </a:lnTo>
                  <a:lnTo>
                    <a:pt x="10" y="36"/>
                  </a:lnTo>
                  <a:lnTo>
                    <a:pt x="12" y="36"/>
                  </a:lnTo>
                  <a:lnTo>
                    <a:pt x="12" y="34"/>
                  </a:lnTo>
                  <a:lnTo>
                    <a:pt x="14" y="34"/>
                  </a:lnTo>
                  <a:lnTo>
                    <a:pt x="16" y="34"/>
                  </a:lnTo>
                  <a:lnTo>
                    <a:pt x="16" y="32"/>
                  </a:lnTo>
                  <a:lnTo>
                    <a:pt x="18" y="32"/>
                  </a:lnTo>
                  <a:lnTo>
                    <a:pt x="20" y="30"/>
                  </a:lnTo>
                  <a:lnTo>
                    <a:pt x="22" y="30"/>
                  </a:lnTo>
                  <a:lnTo>
                    <a:pt x="22" y="28"/>
                  </a:lnTo>
                  <a:lnTo>
                    <a:pt x="24" y="28"/>
                  </a:lnTo>
                  <a:lnTo>
                    <a:pt x="26" y="26"/>
                  </a:lnTo>
                  <a:lnTo>
                    <a:pt x="28" y="26"/>
                  </a:lnTo>
                  <a:lnTo>
                    <a:pt x="28" y="24"/>
                  </a:lnTo>
                  <a:lnTo>
                    <a:pt x="30" y="24"/>
                  </a:lnTo>
                  <a:lnTo>
                    <a:pt x="32" y="22"/>
                  </a:lnTo>
                  <a:lnTo>
                    <a:pt x="34" y="22"/>
                  </a:lnTo>
                  <a:lnTo>
                    <a:pt x="34" y="20"/>
                  </a:lnTo>
                  <a:lnTo>
                    <a:pt x="36" y="20"/>
                  </a:lnTo>
                  <a:lnTo>
                    <a:pt x="38" y="18"/>
                  </a:lnTo>
                  <a:lnTo>
                    <a:pt x="40" y="18"/>
                  </a:lnTo>
                  <a:lnTo>
                    <a:pt x="40" y="16"/>
                  </a:lnTo>
                  <a:lnTo>
                    <a:pt x="42" y="16"/>
                  </a:lnTo>
                  <a:lnTo>
                    <a:pt x="44" y="16"/>
                  </a:lnTo>
                  <a:lnTo>
                    <a:pt x="44" y="14"/>
                  </a:lnTo>
                  <a:lnTo>
                    <a:pt x="46" y="14"/>
                  </a:lnTo>
                  <a:lnTo>
                    <a:pt x="46" y="12"/>
                  </a:lnTo>
                  <a:lnTo>
                    <a:pt x="48" y="12"/>
                  </a:lnTo>
                  <a:lnTo>
                    <a:pt x="50" y="12"/>
                  </a:lnTo>
                  <a:lnTo>
                    <a:pt x="50" y="10"/>
                  </a:lnTo>
                  <a:lnTo>
                    <a:pt x="52" y="10"/>
                  </a:lnTo>
                  <a:lnTo>
                    <a:pt x="54" y="8"/>
                  </a:lnTo>
                  <a:lnTo>
                    <a:pt x="56" y="8"/>
                  </a:lnTo>
                  <a:lnTo>
                    <a:pt x="56" y="6"/>
                  </a:lnTo>
                  <a:lnTo>
                    <a:pt x="58" y="6"/>
                  </a:lnTo>
                  <a:lnTo>
                    <a:pt x="60" y="4"/>
                  </a:lnTo>
                  <a:lnTo>
                    <a:pt x="62" y="4"/>
                  </a:lnTo>
                  <a:lnTo>
                    <a:pt x="62" y="2"/>
                  </a:lnTo>
                  <a:lnTo>
                    <a:pt x="64"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00" name="Freeform 1155"/>
            <p:cNvSpPr>
              <a:spLocks/>
            </p:cNvSpPr>
            <p:nvPr/>
          </p:nvSpPr>
          <p:spPr bwMode="auto">
            <a:xfrm>
              <a:off x="3407" y="2719"/>
              <a:ext cx="42" cy="30"/>
            </a:xfrm>
            <a:custGeom>
              <a:avLst/>
              <a:gdLst>
                <a:gd name="T0" fmla="*/ 0 w 66"/>
                <a:gd name="T1" fmla="*/ 3 h 44"/>
                <a:gd name="T2" fmla="*/ 1 w 66"/>
                <a:gd name="T3" fmla="*/ 3 h 44"/>
                <a:gd name="T4" fmla="*/ 1 w 66"/>
                <a:gd name="T5" fmla="*/ 3 h 44"/>
                <a:gd name="T6" fmla="*/ 1 w 66"/>
                <a:gd name="T7" fmla="*/ 3 h 44"/>
                <a:gd name="T8" fmla="*/ 1 w 66"/>
                <a:gd name="T9" fmla="*/ 3 h 44"/>
                <a:gd name="T10" fmla="*/ 1 w 66"/>
                <a:gd name="T11" fmla="*/ 3 h 44"/>
                <a:gd name="T12" fmla="*/ 1 w 66"/>
                <a:gd name="T13" fmla="*/ 3 h 44"/>
                <a:gd name="T14" fmla="*/ 1 w 66"/>
                <a:gd name="T15" fmla="*/ 3 h 44"/>
                <a:gd name="T16" fmla="*/ 1 w 66"/>
                <a:gd name="T17" fmla="*/ 3 h 44"/>
                <a:gd name="T18" fmla="*/ 1 w 66"/>
                <a:gd name="T19" fmla="*/ 3 h 44"/>
                <a:gd name="T20" fmla="*/ 1 w 66"/>
                <a:gd name="T21" fmla="*/ 3 h 44"/>
                <a:gd name="T22" fmla="*/ 1 w 66"/>
                <a:gd name="T23" fmla="*/ 3 h 44"/>
                <a:gd name="T24" fmla="*/ 1 w 66"/>
                <a:gd name="T25" fmla="*/ 3 h 44"/>
                <a:gd name="T26" fmla="*/ 1 w 66"/>
                <a:gd name="T27" fmla="*/ 2 h 44"/>
                <a:gd name="T28" fmla="*/ 1 w 66"/>
                <a:gd name="T29" fmla="*/ 2 h 44"/>
                <a:gd name="T30" fmla="*/ 1 w 66"/>
                <a:gd name="T31" fmla="*/ 2 h 44"/>
                <a:gd name="T32" fmla="*/ 1 w 66"/>
                <a:gd name="T33" fmla="*/ 2 h 44"/>
                <a:gd name="T34" fmla="*/ 1 w 66"/>
                <a:gd name="T35" fmla="*/ 2 h 44"/>
                <a:gd name="T36" fmla="*/ 1 w 66"/>
                <a:gd name="T37" fmla="*/ 2 h 44"/>
                <a:gd name="T38" fmla="*/ 1 w 66"/>
                <a:gd name="T39" fmla="*/ 2 h 44"/>
                <a:gd name="T40" fmla="*/ 2 w 66"/>
                <a:gd name="T41" fmla="*/ 2 h 44"/>
                <a:gd name="T42" fmla="*/ 2 w 66"/>
                <a:gd name="T43" fmla="*/ 2 h 44"/>
                <a:gd name="T44" fmla="*/ 2 w 66"/>
                <a:gd name="T45" fmla="*/ 2 h 44"/>
                <a:gd name="T46" fmla="*/ 2 w 66"/>
                <a:gd name="T47" fmla="*/ 2 h 44"/>
                <a:gd name="T48" fmla="*/ 2 w 66"/>
                <a:gd name="T49" fmla="*/ 2 h 44"/>
                <a:gd name="T50" fmla="*/ 2 w 66"/>
                <a:gd name="T51" fmla="*/ 1 h 44"/>
                <a:gd name="T52" fmla="*/ 2 w 66"/>
                <a:gd name="T53" fmla="*/ 1 h 44"/>
                <a:gd name="T54" fmla="*/ 2 w 66"/>
                <a:gd name="T55" fmla="*/ 1 h 44"/>
                <a:gd name="T56" fmla="*/ 2 w 66"/>
                <a:gd name="T57" fmla="*/ 1 h 44"/>
                <a:gd name="T58" fmla="*/ 2 w 66"/>
                <a:gd name="T59" fmla="*/ 1 h 44"/>
                <a:gd name="T60" fmla="*/ 2 w 66"/>
                <a:gd name="T61" fmla="*/ 1 h 44"/>
                <a:gd name="T62" fmla="*/ 2 w 66"/>
                <a:gd name="T63" fmla="*/ 1 h 44"/>
                <a:gd name="T64" fmla="*/ 3 w 66"/>
                <a:gd name="T65" fmla="*/ 1 h 44"/>
                <a:gd name="T66" fmla="*/ 3 w 66"/>
                <a:gd name="T67" fmla="*/ 1 h 44"/>
                <a:gd name="T68" fmla="*/ 3 w 66"/>
                <a:gd name="T69" fmla="*/ 1 h 44"/>
                <a:gd name="T70" fmla="*/ 3 w 66"/>
                <a:gd name="T71" fmla="*/ 1 h 44"/>
                <a:gd name="T72" fmla="*/ 3 w 66"/>
                <a:gd name="T73" fmla="*/ 1 h 44"/>
                <a:gd name="T74" fmla="*/ 3 w 66"/>
                <a:gd name="T75" fmla="*/ 1 h 44"/>
                <a:gd name="T76" fmla="*/ 3 w 66"/>
                <a:gd name="T77" fmla="*/ 1 h 44"/>
                <a:gd name="T78" fmla="*/ 3 w 66"/>
                <a:gd name="T79" fmla="*/ 1 h 44"/>
                <a:gd name="T80" fmla="*/ 3 w 66"/>
                <a:gd name="T81" fmla="*/ 1 h 44"/>
                <a:gd name="T82" fmla="*/ 3 w 66"/>
                <a:gd name="T83" fmla="*/ 1 h 44"/>
                <a:gd name="T84" fmla="*/ 3 w 66"/>
                <a:gd name="T85" fmla="*/ 1 h 44"/>
                <a:gd name="T86" fmla="*/ 3 w 66"/>
                <a:gd name="T87" fmla="*/ 1 h 44"/>
                <a:gd name="T88" fmla="*/ 3 w 66"/>
                <a:gd name="T89" fmla="*/ 1 h 44"/>
                <a:gd name="T90" fmla="*/ 3 w 66"/>
                <a:gd name="T91" fmla="*/ 1 h 44"/>
                <a:gd name="T92" fmla="*/ 3 w 66"/>
                <a:gd name="T93" fmla="*/ 1 h 44"/>
                <a:gd name="T94" fmla="*/ 3 w 66"/>
                <a:gd name="T95" fmla="*/ 0 h 44"/>
                <a:gd name="T96" fmla="*/ 3 w 66"/>
                <a:gd name="T97" fmla="*/ 0 h 44"/>
                <a:gd name="T98" fmla="*/ 3 w 66"/>
                <a:gd name="T99" fmla="*/ 0 h 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44"/>
                <a:gd name="T152" fmla="*/ 66 w 66"/>
                <a:gd name="T153" fmla="*/ 44 h 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44">
                  <a:moveTo>
                    <a:pt x="0" y="44"/>
                  </a:moveTo>
                  <a:lnTo>
                    <a:pt x="0" y="42"/>
                  </a:lnTo>
                  <a:lnTo>
                    <a:pt x="2" y="42"/>
                  </a:lnTo>
                  <a:lnTo>
                    <a:pt x="4" y="40"/>
                  </a:lnTo>
                  <a:lnTo>
                    <a:pt x="6" y="40"/>
                  </a:lnTo>
                  <a:lnTo>
                    <a:pt x="6" y="38"/>
                  </a:lnTo>
                  <a:lnTo>
                    <a:pt x="8" y="38"/>
                  </a:lnTo>
                  <a:lnTo>
                    <a:pt x="10" y="36"/>
                  </a:lnTo>
                  <a:lnTo>
                    <a:pt x="12" y="36"/>
                  </a:lnTo>
                  <a:lnTo>
                    <a:pt x="12" y="34"/>
                  </a:lnTo>
                  <a:lnTo>
                    <a:pt x="14" y="34"/>
                  </a:lnTo>
                  <a:lnTo>
                    <a:pt x="16" y="32"/>
                  </a:lnTo>
                  <a:lnTo>
                    <a:pt x="18" y="32"/>
                  </a:lnTo>
                  <a:lnTo>
                    <a:pt x="18" y="30"/>
                  </a:lnTo>
                  <a:lnTo>
                    <a:pt x="20" y="30"/>
                  </a:lnTo>
                  <a:lnTo>
                    <a:pt x="22" y="28"/>
                  </a:lnTo>
                  <a:lnTo>
                    <a:pt x="24" y="28"/>
                  </a:lnTo>
                  <a:lnTo>
                    <a:pt x="24" y="26"/>
                  </a:lnTo>
                  <a:lnTo>
                    <a:pt x="26" y="26"/>
                  </a:lnTo>
                  <a:lnTo>
                    <a:pt x="28" y="24"/>
                  </a:lnTo>
                  <a:lnTo>
                    <a:pt x="30" y="24"/>
                  </a:lnTo>
                  <a:lnTo>
                    <a:pt x="30" y="22"/>
                  </a:lnTo>
                  <a:lnTo>
                    <a:pt x="32" y="22"/>
                  </a:lnTo>
                  <a:lnTo>
                    <a:pt x="34" y="20"/>
                  </a:lnTo>
                  <a:lnTo>
                    <a:pt x="36" y="20"/>
                  </a:lnTo>
                  <a:lnTo>
                    <a:pt x="36" y="18"/>
                  </a:lnTo>
                  <a:lnTo>
                    <a:pt x="38" y="18"/>
                  </a:lnTo>
                  <a:lnTo>
                    <a:pt x="40" y="16"/>
                  </a:lnTo>
                  <a:lnTo>
                    <a:pt x="42" y="16"/>
                  </a:lnTo>
                  <a:lnTo>
                    <a:pt x="42" y="14"/>
                  </a:lnTo>
                  <a:lnTo>
                    <a:pt x="44" y="14"/>
                  </a:lnTo>
                  <a:lnTo>
                    <a:pt x="46" y="12"/>
                  </a:lnTo>
                  <a:lnTo>
                    <a:pt x="48" y="12"/>
                  </a:lnTo>
                  <a:lnTo>
                    <a:pt x="48" y="10"/>
                  </a:lnTo>
                  <a:lnTo>
                    <a:pt x="50" y="10"/>
                  </a:lnTo>
                  <a:lnTo>
                    <a:pt x="52" y="8"/>
                  </a:lnTo>
                  <a:lnTo>
                    <a:pt x="54" y="8"/>
                  </a:lnTo>
                  <a:lnTo>
                    <a:pt x="54" y="6"/>
                  </a:lnTo>
                  <a:lnTo>
                    <a:pt x="56" y="6"/>
                  </a:lnTo>
                  <a:lnTo>
                    <a:pt x="58" y="4"/>
                  </a:lnTo>
                  <a:lnTo>
                    <a:pt x="60" y="4"/>
                  </a:lnTo>
                  <a:lnTo>
                    <a:pt x="60" y="2"/>
                  </a:lnTo>
                  <a:lnTo>
                    <a:pt x="62"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01" name="Freeform 1156"/>
            <p:cNvSpPr>
              <a:spLocks/>
            </p:cNvSpPr>
            <p:nvPr/>
          </p:nvSpPr>
          <p:spPr bwMode="auto">
            <a:xfrm>
              <a:off x="3365" y="2749"/>
              <a:ext cx="42" cy="31"/>
            </a:xfrm>
            <a:custGeom>
              <a:avLst/>
              <a:gdLst>
                <a:gd name="T0" fmla="*/ 0 w 66"/>
                <a:gd name="T1" fmla="*/ 5 h 44"/>
                <a:gd name="T2" fmla="*/ 1 w 66"/>
                <a:gd name="T3" fmla="*/ 4 h 44"/>
                <a:gd name="T4" fmla="*/ 1 w 66"/>
                <a:gd name="T5" fmla="*/ 4 h 44"/>
                <a:gd name="T6" fmla="*/ 1 w 66"/>
                <a:gd name="T7" fmla="*/ 4 h 44"/>
                <a:gd name="T8" fmla="*/ 1 w 66"/>
                <a:gd name="T9" fmla="*/ 4 h 44"/>
                <a:gd name="T10" fmla="*/ 1 w 66"/>
                <a:gd name="T11" fmla="*/ 4 h 44"/>
                <a:gd name="T12" fmla="*/ 1 w 66"/>
                <a:gd name="T13" fmla="*/ 4 h 44"/>
                <a:gd name="T14" fmla="*/ 1 w 66"/>
                <a:gd name="T15" fmla="*/ 4 h 44"/>
                <a:gd name="T16" fmla="*/ 1 w 66"/>
                <a:gd name="T17" fmla="*/ 4 h 44"/>
                <a:gd name="T18" fmla="*/ 1 w 66"/>
                <a:gd name="T19" fmla="*/ 4 h 44"/>
                <a:gd name="T20" fmla="*/ 1 w 66"/>
                <a:gd name="T21" fmla="*/ 4 h 44"/>
                <a:gd name="T22" fmla="*/ 1 w 66"/>
                <a:gd name="T23" fmla="*/ 4 h 44"/>
                <a:gd name="T24" fmla="*/ 1 w 66"/>
                <a:gd name="T25" fmla="*/ 4 h 44"/>
                <a:gd name="T26" fmla="*/ 1 w 66"/>
                <a:gd name="T27" fmla="*/ 4 h 44"/>
                <a:gd name="T28" fmla="*/ 1 w 66"/>
                <a:gd name="T29" fmla="*/ 3 h 44"/>
                <a:gd name="T30" fmla="*/ 1 w 66"/>
                <a:gd name="T31" fmla="*/ 3 h 44"/>
                <a:gd name="T32" fmla="*/ 1 w 66"/>
                <a:gd name="T33" fmla="*/ 3 h 44"/>
                <a:gd name="T34" fmla="*/ 1 w 66"/>
                <a:gd name="T35" fmla="*/ 3 h 44"/>
                <a:gd name="T36" fmla="*/ 1 w 66"/>
                <a:gd name="T37" fmla="*/ 3 h 44"/>
                <a:gd name="T38" fmla="*/ 1 w 66"/>
                <a:gd name="T39" fmla="*/ 3 h 44"/>
                <a:gd name="T40" fmla="*/ 2 w 66"/>
                <a:gd name="T41" fmla="*/ 3 h 44"/>
                <a:gd name="T42" fmla="*/ 2 w 66"/>
                <a:gd name="T43" fmla="*/ 3 h 44"/>
                <a:gd name="T44" fmla="*/ 2 w 66"/>
                <a:gd name="T45" fmla="*/ 3 h 44"/>
                <a:gd name="T46" fmla="*/ 2 w 66"/>
                <a:gd name="T47" fmla="*/ 3 h 44"/>
                <a:gd name="T48" fmla="*/ 2 w 66"/>
                <a:gd name="T49" fmla="*/ 3 h 44"/>
                <a:gd name="T50" fmla="*/ 2 w 66"/>
                <a:gd name="T51" fmla="*/ 2 h 44"/>
                <a:gd name="T52" fmla="*/ 2 w 66"/>
                <a:gd name="T53" fmla="*/ 2 h 44"/>
                <a:gd name="T54" fmla="*/ 2 w 66"/>
                <a:gd name="T55" fmla="*/ 2 h 44"/>
                <a:gd name="T56" fmla="*/ 2 w 66"/>
                <a:gd name="T57" fmla="*/ 2 h 44"/>
                <a:gd name="T58" fmla="*/ 2 w 66"/>
                <a:gd name="T59" fmla="*/ 2 h 44"/>
                <a:gd name="T60" fmla="*/ 2 w 66"/>
                <a:gd name="T61" fmla="*/ 2 h 44"/>
                <a:gd name="T62" fmla="*/ 2 w 66"/>
                <a:gd name="T63" fmla="*/ 2 h 44"/>
                <a:gd name="T64" fmla="*/ 3 w 66"/>
                <a:gd name="T65" fmla="*/ 1 h 44"/>
                <a:gd name="T66" fmla="*/ 3 w 66"/>
                <a:gd name="T67" fmla="*/ 1 h 44"/>
                <a:gd name="T68" fmla="*/ 3 w 66"/>
                <a:gd name="T69" fmla="*/ 1 h 44"/>
                <a:gd name="T70" fmla="*/ 3 w 66"/>
                <a:gd name="T71" fmla="*/ 1 h 44"/>
                <a:gd name="T72" fmla="*/ 3 w 66"/>
                <a:gd name="T73" fmla="*/ 1 h 44"/>
                <a:gd name="T74" fmla="*/ 3 w 66"/>
                <a:gd name="T75" fmla="*/ 1 h 44"/>
                <a:gd name="T76" fmla="*/ 3 w 66"/>
                <a:gd name="T77" fmla="*/ 1 h 44"/>
                <a:gd name="T78" fmla="*/ 3 w 66"/>
                <a:gd name="T79" fmla="*/ 1 h 44"/>
                <a:gd name="T80" fmla="*/ 3 w 66"/>
                <a:gd name="T81" fmla="*/ 1 h 44"/>
                <a:gd name="T82" fmla="*/ 3 w 66"/>
                <a:gd name="T83" fmla="*/ 1 h 44"/>
                <a:gd name="T84" fmla="*/ 3 w 66"/>
                <a:gd name="T85" fmla="*/ 1 h 44"/>
                <a:gd name="T86" fmla="*/ 3 w 66"/>
                <a:gd name="T87" fmla="*/ 1 h 44"/>
                <a:gd name="T88" fmla="*/ 3 w 66"/>
                <a:gd name="T89" fmla="*/ 1 h 44"/>
                <a:gd name="T90" fmla="*/ 3 w 66"/>
                <a:gd name="T91" fmla="*/ 1 h 44"/>
                <a:gd name="T92" fmla="*/ 3 w 66"/>
                <a:gd name="T93" fmla="*/ 1 h 44"/>
                <a:gd name="T94" fmla="*/ 3 w 66"/>
                <a:gd name="T95" fmla="*/ 0 h 44"/>
                <a:gd name="T96" fmla="*/ 3 w 66"/>
                <a:gd name="T97" fmla="*/ 0 h 44"/>
                <a:gd name="T98" fmla="*/ 3 w 66"/>
                <a:gd name="T99" fmla="*/ 0 h 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44"/>
                <a:gd name="T152" fmla="*/ 66 w 66"/>
                <a:gd name="T153" fmla="*/ 44 h 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44">
                  <a:moveTo>
                    <a:pt x="0" y="44"/>
                  </a:moveTo>
                  <a:lnTo>
                    <a:pt x="0" y="44"/>
                  </a:lnTo>
                  <a:lnTo>
                    <a:pt x="2" y="44"/>
                  </a:lnTo>
                  <a:lnTo>
                    <a:pt x="2" y="42"/>
                  </a:lnTo>
                  <a:lnTo>
                    <a:pt x="4" y="42"/>
                  </a:lnTo>
                  <a:lnTo>
                    <a:pt x="6" y="40"/>
                  </a:lnTo>
                  <a:lnTo>
                    <a:pt x="8" y="40"/>
                  </a:lnTo>
                  <a:lnTo>
                    <a:pt x="8" y="38"/>
                  </a:lnTo>
                  <a:lnTo>
                    <a:pt x="10" y="38"/>
                  </a:lnTo>
                  <a:lnTo>
                    <a:pt x="10" y="36"/>
                  </a:lnTo>
                  <a:lnTo>
                    <a:pt x="12" y="36"/>
                  </a:lnTo>
                  <a:lnTo>
                    <a:pt x="14" y="34"/>
                  </a:lnTo>
                  <a:lnTo>
                    <a:pt x="16" y="34"/>
                  </a:lnTo>
                  <a:lnTo>
                    <a:pt x="16" y="32"/>
                  </a:lnTo>
                  <a:lnTo>
                    <a:pt x="18" y="32"/>
                  </a:lnTo>
                  <a:lnTo>
                    <a:pt x="20" y="30"/>
                  </a:lnTo>
                  <a:lnTo>
                    <a:pt x="22" y="30"/>
                  </a:lnTo>
                  <a:lnTo>
                    <a:pt x="22" y="28"/>
                  </a:lnTo>
                  <a:lnTo>
                    <a:pt x="24" y="28"/>
                  </a:lnTo>
                  <a:lnTo>
                    <a:pt x="26" y="26"/>
                  </a:lnTo>
                  <a:lnTo>
                    <a:pt x="28" y="26"/>
                  </a:lnTo>
                  <a:lnTo>
                    <a:pt x="28" y="24"/>
                  </a:lnTo>
                  <a:lnTo>
                    <a:pt x="30" y="24"/>
                  </a:lnTo>
                  <a:lnTo>
                    <a:pt x="32" y="22"/>
                  </a:lnTo>
                  <a:lnTo>
                    <a:pt x="34" y="22"/>
                  </a:lnTo>
                  <a:lnTo>
                    <a:pt x="34" y="20"/>
                  </a:lnTo>
                  <a:lnTo>
                    <a:pt x="36" y="20"/>
                  </a:lnTo>
                  <a:lnTo>
                    <a:pt x="38" y="18"/>
                  </a:lnTo>
                  <a:lnTo>
                    <a:pt x="40" y="18"/>
                  </a:lnTo>
                  <a:lnTo>
                    <a:pt x="40" y="16"/>
                  </a:lnTo>
                  <a:lnTo>
                    <a:pt x="42" y="16"/>
                  </a:lnTo>
                  <a:lnTo>
                    <a:pt x="42" y="14"/>
                  </a:lnTo>
                  <a:lnTo>
                    <a:pt x="44" y="14"/>
                  </a:lnTo>
                  <a:lnTo>
                    <a:pt x="46" y="14"/>
                  </a:lnTo>
                  <a:lnTo>
                    <a:pt x="46" y="12"/>
                  </a:lnTo>
                  <a:lnTo>
                    <a:pt x="48" y="12"/>
                  </a:lnTo>
                  <a:lnTo>
                    <a:pt x="48" y="10"/>
                  </a:lnTo>
                  <a:lnTo>
                    <a:pt x="50" y="10"/>
                  </a:lnTo>
                  <a:lnTo>
                    <a:pt x="52" y="8"/>
                  </a:lnTo>
                  <a:lnTo>
                    <a:pt x="54" y="8"/>
                  </a:lnTo>
                  <a:lnTo>
                    <a:pt x="54" y="6"/>
                  </a:lnTo>
                  <a:lnTo>
                    <a:pt x="56" y="6"/>
                  </a:lnTo>
                  <a:lnTo>
                    <a:pt x="58" y="4"/>
                  </a:lnTo>
                  <a:lnTo>
                    <a:pt x="60" y="4"/>
                  </a:lnTo>
                  <a:lnTo>
                    <a:pt x="60" y="2"/>
                  </a:lnTo>
                  <a:lnTo>
                    <a:pt x="62"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02" name="Freeform 1157"/>
            <p:cNvSpPr>
              <a:spLocks/>
            </p:cNvSpPr>
            <p:nvPr/>
          </p:nvSpPr>
          <p:spPr bwMode="auto">
            <a:xfrm>
              <a:off x="3324" y="2780"/>
              <a:ext cx="41" cy="32"/>
            </a:xfrm>
            <a:custGeom>
              <a:avLst/>
              <a:gdLst>
                <a:gd name="T0" fmla="*/ 0 w 66"/>
                <a:gd name="T1" fmla="*/ 5 h 46"/>
                <a:gd name="T2" fmla="*/ 1 w 66"/>
                <a:gd name="T3" fmla="*/ 5 h 46"/>
                <a:gd name="T4" fmla="*/ 1 w 66"/>
                <a:gd name="T5" fmla="*/ 4 h 46"/>
                <a:gd name="T6" fmla="*/ 1 w 66"/>
                <a:gd name="T7" fmla="*/ 4 h 46"/>
                <a:gd name="T8" fmla="*/ 1 w 66"/>
                <a:gd name="T9" fmla="*/ 4 h 46"/>
                <a:gd name="T10" fmla="*/ 1 w 66"/>
                <a:gd name="T11" fmla="*/ 4 h 46"/>
                <a:gd name="T12" fmla="*/ 1 w 66"/>
                <a:gd name="T13" fmla="*/ 4 h 46"/>
                <a:gd name="T14" fmla="*/ 1 w 66"/>
                <a:gd name="T15" fmla="*/ 4 h 46"/>
                <a:gd name="T16" fmla="*/ 1 w 66"/>
                <a:gd name="T17" fmla="*/ 4 h 46"/>
                <a:gd name="T18" fmla="*/ 1 w 66"/>
                <a:gd name="T19" fmla="*/ 4 h 46"/>
                <a:gd name="T20" fmla="*/ 1 w 66"/>
                <a:gd name="T21" fmla="*/ 4 h 46"/>
                <a:gd name="T22" fmla="*/ 1 w 66"/>
                <a:gd name="T23" fmla="*/ 4 h 46"/>
                <a:gd name="T24" fmla="*/ 1 w 66"/>
                <a:gd name="T25" fmla="*/ 3 h 46"/>
                <a:gd name="T26" fmla="*/ 1 w 66"/>
                <a:gd name="T27" fmla="*/ 3 h 46"/>
                <a:gd name="T28" fmla="*/ 1 w 66"/>
                <a:gd name="T29" fmla="*/ 3 h 46"/>
                <a:gd name="T30" fmla="*/ 1 w 66"/>
                <a:gd name="T31" fmla="*/ 3 h 46"/>
                <a:gd name="T32" fmla="*/ 1 w 66"/>
                <a:gd name="T33" fmla="*/ 3 h 46"/>
                <a:gd name="T34" fmla="*/ 1 w 66"/>
                <a:gd name="T35" fmla="*/ 3 h 46"/>
                <a:gd name="T36" fmla="*/ 1 w 66"/>
                <a:gd name="T37" fmla="*/ 3 h 46"/>
                <a:gd name="T38" fmla="*/ 1 w 66"/>
                <a:gd name="T39" fmla="*/ 3 h 46"/>
                <a:gd name="T40" fmla="*/ 1 w 66"/>
                <a:gd name="T41" fmla="*/ 3 h 46"/>
                <a:gd name="T42" fmla="*/ 1 w 66"/>
                <a:gd name="T43" fmla="*/ 3 h 46"/>
                <a:gd name="T44" fmla="*/ 1 w 66"/>
                <a:gd name="T45" fmla="*/ 3 h 46"/>
                <a:gd name="T46" fmla="*/ 1 w 66"/>
                <a:gd name="T47" fmla="*/ 2 h 46"/>
                <a:gd name="T48" fmla="*/ 1 w 66"/>
                <a:gd name="T49" fmla="*/ 2 h 46"/>
                <a:gd name="T50" fmla="*/ 1 w 66"/>
                <a:gd name="T51" fmla="*/ 2 h 46"/>
                <a:gd name="T52" fmla="*/ 1 w 66"/>
                <a:gd name="T53" fmla="*/ 2 h 46"/>
                <a:gd name="T54" fmla="*/ 1 w 66"/>
                <a:gd name="T55" fmla="*/ 2 h 46"/>
                <a:gd name="T56" fmla="*/ 1 w 66"/>
                <a:gd name="T57" fmla="*/ 2 h 46"/>
                <a:gd name="T58" fmla="*/ 1 w 66"/>
                <a:gd name="T59" fmla="*/ 2 h 46"/>
                <a:gd name="T60" fmla="*/ 1 w 66"/>
                <a:gd name="T61" fmla="*/ 2 h 46"/>
                <a:gd name="T62" fmla="*/ 2 w 66"/>
                <a:gd name="T63" fmla="*/ 1 h 46"/>
                <a:gd name="T64" fmla="*/ 2 w 66"/>
                <a:gd name="T65" fmla="*/ 1 h 46"/>
                <a:gd name="T66" fmla="*/ 2 w 66"/>
                <a:gd name="T67" fmla="*/ 1 h 46"/>
                <a:gd name="T68" fmla="*/ 2 w 66"/>
                <a:gd name="T69" fmla="*/ 1 h 46"/>
                <a:gd name="T70" fmla="*/ 2 w 66"/>
                <a:gd name="T71" fmla="*/ 1 h 46"/>
                <a:gd name="T72" fmla="*/ 2 w 66"/>
                <a:gd name="T73" fmla="*/ 1 h 46"/>
                <a:gd name="T74" fmla="*/ 2 w 66"/>
                <a:gd name="T75" fmla="*/ 1 h 46"/>
                <a:gd name="T76" fmla="*/ 2 w 66"/>
                <a:gd name="T77" fmla="*/ 1 h 46"/>
                <a:gd name="T78" fmla="*/ 2 w 66"/>
                <a:gd name="T79" fmla="*/ 1 h 46"/>
                <a:gd name="T80" fmla="*/ 2 w 66"/>
                <a:gd name="T81" fmla="*/ 1 h 46"/>
                <a:gd name="T82" fmla="*/ 2 w 66"/>
                <a:gd name="T83" fmla="*/ 1 h 46"/>
                <a:gd name="T84" fmla="*/ 2 w 66"/>
                <a:gd name="T85" fmla="*/ 1 h 46"/>
                <a:gd name="T86" fmla="*/ 2 w 66"/>
                <a:gd name="T87" fmla="*/ 1 h 46"/>
                <a:gd name="T88" fmla="*/ 2 w 66"/>
                <a:gd name="T89" fmla="*/ 1 h 46"/>
                <a:gd name="T90" fmla="*/ 2 w 66"/>
                <a:gd name="T91" fmla="*/ 1 h 46"/>
                <a:gd name="T92" fmla="*/ 2 w 66"/>
                <a:gd name="T93" fmla="*/ 1 h 46"/>
                <a:gd name="T94" fmla="*/ 2 w 66"/>
                <a:gd name="T95" fmla="*/ 1 h 46"/>
                <a:gd name="T96" fmla="*/ 2 w 66"/>
                <a:gd name="T97" fmla="*/ 1 h 46"/>
                <a:gd name="T98" fmla="*/ 3 w 66"/>
                <a:gd name="T99" fmla="*/ 0 h 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46"/>
                <a:gd name="T152" fmla="*/ 66 w 66"/>
                <a:gd name="T153" fmla="*/ 46 h 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46">
                  <a:moveTo>
                    <a:pt x="0" y="46"/>
                  </a:moveTo>
                  <a:lnTo>
                    <a:pt x="0" y="46"/>
                  </a:lnTo>
                  <a:lnTo>
                    <a:pt x="2" y="46"/>
                  </a:lnTo>
                  <a:lnTo>
                    <a:pt x="2" y="44"/>
                  </a:lnTo>
                  <a:lnTo>
                    <a:pt x="4" y="44"/>
                  </a:lnTo>
                  <a:lnTo>
                    <a:pt x="6" y="42"/>
                  </a:lnTo>
                  <a:lnTo>
                    <a:pt x="8" y="42"/>
                  </a:lnTo>
                  <a:lnTo>
                    <a:pt x="8" y="40"/>
                  </a:lnTo>
                  <a:lnTo>
                    <a:pt x="10" y="40"/>
                  </a:lnTo>
                  <a:lnTo>
                    <a:pt x="12" y="38"/>
                  </a:lnTo>
                  <a:lnTo>
                    <a:pt x="14" y="38"/>
                  </a:lnTo>
                  <a:lnTo>
                    <a:pt x="14" y="36"/>
                  </a:lnTo>
                  <a:lnTo>
                    <a:pt x="16" y="36"/>
                  </a:lnTo>
                  <a:lnTo>
                    <a:pt x="16" y="34"/>
                  </a:lnTo>
                  <a:lnTo>
                    <a:pt x="18" y="34"/>
                  </a:lnTo>
                  <a:lnTo>
                    <a:pt x="20" y="32"/>
                  </a:lnTo>
                  <a:lnTo>
                    <a:pt x="22" y="32"/>
                  </a:lnTo>
                  <a:lnTo>
                    <a:pt x="22" y="30"/>
                  </a:lnTo>
                  <a:lnTo>
                    <a:pt x="24" y="30"/>
                  </a:lnTo>
                  <a:lnTo>
                    <a:pt x="26" y="28"/>
                  </a:lnTo>
                  <a:lnTo>
                    <a:pt x="28" y="28"/>
                  </a:lnTo>
                  <a:lnTo>
                    <a:pt x="28" y="26"/>
                  </a:lnTo>
                  <a:lnTo>
                    <a:pt x="30" y="26"/>
                  </a:lnTo>
                  <a:lnTo>
                    <a:pt x="30" y="24"/>
                  </a:lnTo>
                  <a:lnTo>
                    <a:pt x="32" y="24"/>
                  </a:lnTo>
                  <a:lnTo>
                    <a:pt x="34" y="24"/>
                  </a:lnTo>
                  <a:lnTo>
                    <a:pt x="34" y="22"/>
                  </a:lnTo>
                  <a:lnTo>
                    <a:pt x="36" y="22"/>
                  </a:lnTo>
                  <a:lnTo>
                    <a:pt x="36" y="20"/>
                  </a:lnTo>
                  <a:lnTo>
                    <a:pt x="38" y="20"/>
                  </a:lnTo>
                  <a:lnTo>
                    <a:pt x="40" y="18"/>
                  </a:lnTo>
                  <a:lnTo>
                    <a:pt x="42" y="18"/>
                  </a:lnTo>
                  <a:lnTo>
                    <a:pt x="42" y="16"/>
                  </a:lnTo>
                  <a:lnTo>
                    <a:pt x="44" y="16"/>
                  </a:lnTo>
                  <a:lnTo>
                    <a:pt x="46" y="14"/>
                  </a:lnTo>
                  <a:lnTo>
                    <a:pt x="48" y="14"/>
                  </a:lnTo>
                  <a:lnTo>
                    <a:pt x="48" y="12"/>
                  </a:lnTo>
                  <a:lnTo>
                    <a:pt x="50" y="12"/>
                  </a:lnTo>
                  <a:lnTo>
                    <a:pt x="50" y="10"/>
                  </a:lnTo>
                  <a:lnTo>
                    <a:pt x="52" y="10"/>
                  </a:lnTo>
                  <a:lnTo>
                    <a:pt x="54" y="10"/>
                  </a:lnTo>
                  <a:lnTo>
                    <a:pt x="54" y="8"/>
                  </a:lnTo>
                  <a:lnTo>
                    <a:pt x="56" y="8"/>
                  </a:lnTo>
                  <a:lnTo>
                    <a:pt x="56" y="6"/>
                  </a:lnTo>
                  <a:lnTo>
                    <a:pt x="58" y="6"/>
                  </a:lnTo>
                  <a:lnTo>
                    <a:pt x="60" y="4"/>
                  </a:lnTo>
                  <a:lnTo>
                    <a:pt x="62" y="4"/>
                  </a:lnTo>
                  <a:lnTo>
                    <a:pt x="62" y="2"/>
                  </a:lnTo>
                  <a:lnTo>
                    <a:pt x="64"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03" name="Freeform 1158"/>
            <p:cNvSpPr>
              <a:spLocks/>
            </p:cNvSpPr>
            <p:nvPr/>
          </p:nvSpPr>
          <p:spPr bwMode="auto">
            <a:xfrm>
              <a:off x="3282" y="2812"/>
              <a:ext cx="42" cy="33"/>
            </a:xfrm>
            <a:custGeom>
              <a:avLst/>
              <a:gdLst>
                <a:gd name="T0" fmla="*/ 0 w 66"/>
                <a:gd name="T1" fmla="*/ 5 h 48"/>
                <a:gd name="T2" fmla="*/ 1 w 66"/>
                <a:gd name="T3" fmla="*/ 5 h 48"/>
                <a:gd name="T4" fmla="*/ 1 w 66"/>
                <a:gd name="T5" fmla="*/ 5 h 48"/>
                <a:gd name="T6" fmla="*/ 1 w 66"/>
                <a:gd name="T7" fmla="*/ 5 h 48"/>
                <a:gd name="T8" fmla="*/ 1 w 66"/>
                <a:gd name="T9" fmla="*/ 4 h 48"/>
                <a:gd name="T10" fmla="*/ 1 w 66"/>
                <a:gd name="T11" fmla="*/ 4 h 48"/>
                <a:gd name="T12" fmla="*/ 1 w 66"/>
                <a:gd name="T13" fmla="*/ 4 h 48"/>
                <a:gd name="T14" fmla="*/ 1 w 66"/>
                <a:gd name="T15" fmla="*/ 4 h 48"/>
                <a:gd name="T16" fmla="*/ 1 w 66"/>
                <a:gd name="T17" fmla="*/ 4 h 48"/>
                <a:gd name="T18" fmla="*/ 1 w 66"/>
                <a:gd name="T19" fmla="*/ 4 h 48"/>
                <a:gd name="T20" fmla="*/ 1 w 66"/>
                <a:gd name="T21" fmla="*/ 4 h 48"/>
                <a:gd name="T22" fmla="*/ 1 w 66"/>
                <a:gd name="T23" fmla="*/ 4 h 48"/>
                <a:gd name="T24" fmla="*/ 1 w 66"/>
                <a:gd name="T25" fmla="*/ 4 h 48"/>
                <a:gd name="T26" fmla="*/ 1 w 66"/>
                <a:gd name="T27" fmla="*/ 4 h 48"/>
                <a:gd name="T28" fmla="*/ 1 w 66"/>
                <a:gd name="T29" fmla="*/ 3 h 48"/>
                <a:gd name="T30" fmla="*/ 1 w 66"/>
                <a:gd name="T31" fmla="*/ 3 h 48"/>
                <a:gd name="T32" fmla="*/ 1 w 66"/>
                <a:gd name="T33" fmla="*/ 3 h 48"/>
                <a:gd name="T34" fmla="*/ 1 w 66"/>
                <a:gd name="T35" fmla="*/ 3 h 48"/>
                <a:gd name="T36" fmla="*/ 1 w 66"/>
                <a:gd name="T37" fmla="*/ 3 h 48"/>
                <a:gd name="T38" fmla="*/ 1 w 66"/>
                <a:gd name="T39" fmla="*/ 3 h 48"/>
                <a:gd name="T40" fmla="*/ 2 w 66"/>
                <a:gd name="T41" fmla="*/ 3 h 48"/>
                <a:gd name="T42" fmla="*/ 2 w 66"/>
                <a:gd name="T43" fmla="*/ 3 h 48"/>
                <a:gd name="T44" fmla="*/ 2 w 66"/>
                <a:gd name="T45" fmla="*/ 3 h 48"/>
                <a:gd name="T46" fmla="*/ 2 w 66"/>
                <a:gd name="T47" fmla="*/ 3 h 48"/>
                <a:gd name="T48" fmla="*/ 2 w 66"/>
                <a:gd name="T49" fmla="*/ 2 h 48"/>
                <a:gd name="T50" fmla="*/ 2 w 66"/>
                <a:gd name="T51" fmla="*/ 2 h 48"/>
                <a:gd name="T52" fmla="*/ 2 w 66"/>
                <a:gd name="T53" fmla="*/ 2 h 48"/>
                <a:gd name="T54" fmla="*/ 2 w 66"/>
                <a:gd name="T55" fmla="*/ 2 h 48"/>
                <a:gd name="T56" fmla="*/ 2 w 66"/>
                <a:gd name="T57" fmla="*/ 2 h 48"/>
                <a:gd name="T58" fmla="*/ 2 w 66"/>
                <a:gd name="T59" fmla="*/ 2 h 48"/>
                <a:gd name="T60" fmla="*/ 2 w 66"/>
                <a:gd name="T61" fmla="*/ 2 h 48"/>
                <a:gd name="T62" fmla="*/ 2 w 66"/>
                <a:gd name="T63" fmla="*/ 2 h 48"/>
                <a:gd name="T64" fmla="*/ 3 w 66"/>
                <a:gd name="T65" fmla="*/ 2 h 48"/>
                <a:gd name="T66" fmla="*/ 3 w 66"/>
                <a:gd name="T67" fmla="*/ 1 h 48"/>
                <a:gd name="T68" fmla="*/ 3 w 66"/>
                <a:gd name="T69" fmla="*/ 1 h 48"/>
                <a:gd name="T70" fmla="*/ 3 w 66"/>
                <a:gd name="T71" fmla="*/ 1 h 48"/>
                <a:gd name="T72" fmla="*/ 3 w 66"/>
                <a:gd name="T73" fmla="*/ 1 h 48"/>
                <a:gd name="T74" fmla="*/ 3 w 66"/>
                <a:gd name="T75" fmla="*/ 1 h 48"/>
                <a:gd name="T76" fmla="*/ 3 w 66"/>
                <a:gd name="T77" fmla="*/ 1 h 48"/>
                <a:gd name="T78" fmla="*/ 3 w 66"/>
                <a:gd name="T79" fmla="*/ 1 h 48"/>
                <a:gd name="T80" fmla="*/ 3 w 66"/>
                <a:gd name="T81" fmla="*/ 1 h 48"/>
                <a:gd name="T82" fmla="*/ 3 w 66"/>
                <a:gd name="T83" fmla="*/ 1 h 48"/>
                <a:gd name="T84" fmla="*/ 3 w 66"/>
                <a:gd name="T85" fmla="*/ 1 h 48"/>
                <a:gd name="T86" fmla="*/ 3 w 66"/>
                <a:gd name="T87" fmla="*/ 1 h 48"/>
                <a:gd name="T88" fmla="*/ 3 w 66"/>
                <a:gd name="T89" fmla="*/ 1 h 48"/>
                <a:gd name="T90" fmla="*/ 3 w 66"/>
                <a:gd name="T91" fmla="*/ 1 h 48"/>
                <a:gd name="T92" fmla="*/ 3 w 66"/>
                <a:gd name="T93" fmla="*/ 1 h 48"/>
                <a:gd name="T94" fmla="*/ 3 w 66"/>
                <a:gd name="T95" fmla="*/ 1 h 48"/>
                <a:gd name="T96" fmla="*/ 3 w 66"/>
                <a:gd name="T97" fmla="*/ 1 h 48"/>
                <a:gd name="T98" fmla="*/ 3 w 66"/>
                <a:gd name="T99" fmla="*/ 0 h 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48"/>
                <a:gd name="T152" fmla="*/ 66 w 66"/>
                <a:gd name="T153" fmla="*/ 48 h 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48">
                  <a:moveTo>
                    <a:pt x="0" y="48"/>
                  </a:moveTo>
                  <a:lnTo>
                    <a:pt x="0" y="48"/>
                  </a:lnTo>
                  <a:lnTo>
                    <a:pt x="2" y="48"/>
                  </a:lnTo>
                  <a:lnTo>
                    <a:pt x="2" y="46"/>
                  </a:lnTo>
                  <a:lnTo>
                    <a:pt x="4" y="46"/>
                  </a:lnTo>
                  <a:lnTo>
                    <a:pt x="6" y="44"/>
                  </a:lnTo>
                  <a:lnTo>
                    <a:pt x="8" y="44"/>
                  </a:lnTo>
                  <a:lnTo>
                    <a:pt x="8" y="42"/>
                  </a:lnTo>
                  <a:lnTo>
                    <a:pt x="10" y="42"/>
                  </a:lnTo>
                  <a:lnTo>
                    <a:pt x="10" y="40"/>
                  </a:lnTo>
                  <a:lnTo>
                    <a:pt x="12" y="40"/>
                  </a:lnTo>
                  <a:lnTo>
                    <a:pt x="14" y="40"/>
                  </a:lnTo>
                  <a:lnTo>
                    <a:pt x="14" y="38"/>
                  </a:lnTo>
                  <a:lnTo>
                    <a:pt x="16" y="38"/>
                  </a:lnTo>
                  <a:lnTo>
                    <a:pt x="16" y="36"/>
                  </a:lnTo>
                  <a:lnTo>
                    <a:pt x="18" y="36"/>
                  </a:lnTo>
                  <a:lnTo>
                    <a:pt x="20" y="34"/>
                  </a:lnTo>
                  <a:lnTo>
                    <a:pt x="22" y="34"/>
                  </a:lnTo>
                  <a:lnTo>
                    <a:pt x="22" y="32"/>
                  </a:lnTo>
                  <a:lnTo>
                    <a:pt x="24" y="32"/>
                  </a:lnTo>
                  <a:lnTo>
                    <a:pt x="24" y="30"/>
                  </a:lnTo>
                  <a:lnTo>
                    <a:pt x="26" y="30"/>
                  </a:lnTo>
                  <a:lnTo>
                    <a:pt x="28" y="28"/>
                  </a:lnTo>
                  <a:lnTo>
                    <a:pt x="30" y="28"/>
                  </a:lnTo>
                  <a:lnTo>
                    <a:pt x="30" y="26"/>
                  </a:lnTo>
                  <a:lnTo>
                    <a:pt x="32" y="26"/>
                  </a:lnTo>
                  <a:lnTo>
                    <a:pt x="32" y="24"/>
                  </a:lnTo>
                  <a:lnTo>
                    <a:pt x="34" y="24"/>
                  </a:lnTo>
                  <a:lnTo>
                    <a:pt x="36" y="22"/>
                  </a:lnTo>
                  <a:lnTo>
                    <a:pt x="38" y="22"/>
                  </a:lnTo>
                  <a:lnTo>
                    <a:pt x="38" y="20"/>
                  </a:lnTo>
                  <a:lnTo>
                    <a:pt x="40" y="20"/>
                  </a:lnTo>
                  <a:lnTo>
                    <a:pt x="40" y="18"/>
                  </a:lnTo>
                  <a:lnTo>
                    <a:pt x="42" y="18"/>
                  </a:lnTo>
                  <a:lnTo>
                    <a:pt x="44" y="18"/>
                  </a:lnTo>
                  <a:lnTo>
                    <a:pt x="44" y="16"/>
                  </a:lnTo>
                  <a:lnTo>
                    <a:pt x="46" y="16"/>
                  </a:lnTo>
                  <a:lnTo>
                    <a:pt x="46" y="14"/>
                  </a:lnTo>
                  <a:lnTo>
                    <a:pt x="48" y="14"/>
                  </a:lnTo>
                  <a:lnTo>
                    <a:pt x="50" y="12"/>
                  </a:lnTo>
                  <a:lnTo>
                    <a:pt x="52" y="12"/>
                  </a:lnTo>
                  <a:lnTo>
                    <a:pt x="52" y="10"/>
                  </a:lnTo>
                  <a:lnTo>
                    <a:pt x="54" y="10"/>
                  </a:lnTo>
                  <a:lnTo>
                    <a:pt x="54" y="8"/>
                  </a:lnTo>
                  <a:lnTo>
                    <a:pt x="56" y="8"/>
                  </a:lnTo>
                  <a:lnTo>
                    <a:pt x="58" y="6"/>
                  </a:lnTo>
                  <a:lnTo>
                    <a:pt x="60" y="6"/>
                  </a:lnTo>
                  <a:lnTo>
                    <a:pt x="60" y="4"/>
                  </a:lnTo>
                  <a:lnTo>
                    <a:pt x="62" y="4"/>
                  </a:lnTo>
                  <a:lnTo>
                    <a:pt x="64" y="2"/>
                  </a:lnTo>
                  <a:lnTo>
                    <a:pt x="66"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04" name="Freeform 1159"/>
            <p:cNvSpPr>
              <a:spLocks/>
            </p:cNvSpPr>
            <p:nvPr/>
          </p:nvSpPr>
          <p:spPr bwMode="auto">
            <a:xfrm>
              <a:off x="3240" y="2845"/>
              <a:ext cx="42" cy="34"/>
            </a:xfrm>
            <a:custGeom>
              <a:avLst/>
              <a:gdLst>
                <a:gd name="T0" fmla="*/ 0 w 66"/>
                <a:gd name="T1" fmla="*/ 5 h 50"/>
                <a:gd name="T2" fmla="*/ 1 w 66"/>
                <a:gd name="T3" fmla="*/ 5 h 50"/>
                <a:gd name="T4" fmla="*/ 1 w 66"/>
                <a:gd name="T5" fmla="*/ 5 h 50"/>
                <a:gd name="T6" fmla="*/ 1 w 66"/>
                <a:gd name="T7" fmla="*/ 5 h 50"/>
                <a:gd name="T8" fmla="*/ 1 w 66"/>
                <a:gd name="T9" fmla="*/ 5 h 50"/>
                <a:gd name="T10" fmla="*/ 1 w 66"/>
                <a:gd name="T11" fmla="*/ 3 h 50"/>
                <a:gd name="T12" fmla="*/ 1 w 66"/>
                <a:gd name="T13" fmla="*/ 3 h 50"/>
                <a:gd name="T14" fmla="*/ 1 w 66"/>
                <a:gd name="T15" fmla="*/ 3 h 50"/>
                <a:gd name="T16" fmla="*/ 1 w 66"/>
                <a:gd name="T17" fmla="*/ 3 h 50"/>
                <a:gd name="T18" fmla="*/ 1 w 66"/>
                <a:gd name="T19" fmla="*/ 3 h 50"/>
                <a:gd name="T20" fmla="*/ 1 w 66"/>
                <a:gd name="T21" fmla="*/ 3 h 50"/>
                <a:gd name="T22" fmla="*/ 1 w 66"/>
                <a:gd name="T23" fmla="*/ 3 h 50"/>
                <a:gd name="T24" fmla="*/ 1 w 66"/>
                <a:gd name="T25" fmla="*/ 3 h 50"/>
                <a:gd name="T26" fmla="*/ 1 w 66"/>
                <a:gd name="T27" fmla="*/ 3 h 50"/>
                <a:gd name="T28" fmla="*/ 1 w 66"/>
                <a:gd name="T29" fmla="*/ 3 h 50"/>
                <a:gd name="T30" fmla="*/ 1 w 66"/>
                <a:gd name="T31" fmla="*/ 3 h 50"/>
                <a:gd name="T32" fmla="*/ 1 w 66"/>
                <a:gd name="T33" fmla="*/ 3 h 50"/>
                <a:gd name="T34" fmla="*/ 1 w 66"/>
                <a:gd name="T35" fmla="*/ 3 h 50"/>
                <a:gd name="T36" fmla="*/ 1 w 66"/>
                <a:gd name="T37" fmla="*/ 3 h 50"/>
                <a:gd name="T38" fmla="*/ 1 w 66"/>
                <a:gd name="T39" fmla="*/ 3 h 50"/>
                <a:gd name="T40" fmla="*/ 2 w 66"/>
                <a:gd name="T41" fmla="*/ 3 h 50"/>
                <a:gd name="T42" fmla="*/ 2 w 66"/>
                <a:gd name="T43" fmla="*/ 2 h 50"/>
                <a:gd name="T44" fmla="*/ 2 w 66"/>
                <a:gd name="T45" fmla="*/ 2 h 50"/>
                <a:gd name="T46" fmla="*/ 2 w 66"/>
                <a:gd name="T47" fmla="*/ 2 h 50"/>
                <a:gd name="T48" fmla="*/ 2 w 66"/>
                <a:gd name="T49" fmla="*/ 2 h 50"/>
                <a:gd name="T50" fmla="*/ 2 w 66"/>
                <a:gd name="T51" fmla="*/ 2 h 50"/>
                <a:gd name="T52" fmla="*/ 2 w 66"/>
                <a:gd name="T53" fmla="*/ 2 h 50"/>
                <a:gd name="T54" fmla="*/ 2 w 66"/>
                <a:gd name="T55" fmla="*/ 2 h 50"/>
                <a:gd name="T56" fmla="*/ 2 w 66"/>
                <a:gd name="T57" fmla="*/ 2 h 50"/>
                <a:gd name="T58" fmla="*/ 2 w 66"/>
                <a:gd name="T59" fmla="*/ 1 h 50"/>
                <a:gd name="T60" fmla="*/ 2 w 66"/>
                <a:gd name="T61" fmla="*/ 1 h 50"/>
                <a:gd name="T62" fmla="*/ 2 w 66"/>
                <a:gd name="T63" fmla="*/ 1 h 50"/>
                <a:gd name="T64" fmla="*/ 3 w 66"/>
                <a:gd name="T65" fmla="*/ 1 h 50"/>
                <a:gd name="T66" fmla="*/ 3 w 66"/>
                <a:gd name="T67" fmla="*/ 1 h 50"/>
                <a:gd name="T68" fmla="*/ 3 w 66"/>
                <a:gd name="T69" fmla="*/ 1 h 50"/>
                <a:gd name="T70" fmla="*/ 3 w 66"/>
                <a:gd name="T71" fmla="*/ 1 h 50"/>
                <a:gd name="T72" fmla="*/ 3 w 66"/>
                <a:gd name="T73" fmla="*/ 1 h 50"/>
                <a:gd name="T74" fmla="*/ 3 w 66"/>
                <a:gd name="T75" fmla="*/ 1 h 50"/>
                <a:gd name="T76" fmla="*/ 3 w 66"/>
                <a:gd name="T77" fmla="*/ 1 h 50"/>
                <a:gd name="T78" fmla="*/ 3 w 66"/>
                <a:gd name="T79" fmla="*/ 1 h 50"/>
                <a:gd name="T80" fmla="*/ 3 w 66"/>
                <a:gd name="T81" fmla="*/ 1 h 50"/>
                <a:gd name="T82" fmla="*/ 3 w 66"/>
                <a:gd name="T83" fmla="*/ 1 h 50"/>
                <a:gd name="T84" fmla="*/ 3 w 66"/>
                <a:gd name="T85" fmla="*/ 1 h 50"/>
                <a:gd name="T86" fmla="*/ 3 w 66"/>
                <a:gd name="T87" fmla="*/ 1 h 50"/>
                <a:gd name="T88" fmla="*/ 3 w 66"/>
                <a:gd name="T89" fmla="*/ 1 h 50"/>
                <a:gd name="T90" fmla="*/ 3 w 66"/>
                <a:gd name="T91" fmla="*/ 1 h 50"/>
                <a:gd name="T92" fmla="*/ 3 w 66"/>
                <a:gd name="T93" fmla="*/ 1 h 50"/>
                <a:gd name="T94" fmla="*/ 3 w 66"/>
                <a:gd name="T95" fmla="*/ 1 h 50"/>
                <a:gd name="T96" fmla="*/ 3 w 66"/>
                <a:gd name="T97" fmla="*/ 1 h 50"/>
                <a:gd name="T98" fmla="*/ 3 w 66"/>
                <a:gd name="T99" fmla="*/ 0 h 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50"/>
                <a:gd name="T152" fmla="*/ 66 w 66"/>
                <a:gd name="T153" fmla="*/ 50 h 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50">
                  <a:moveTo>
                    <a:pt x="0" y="50"/>
                  </a:moveTo>
                  <a:lnTo>
                    <a:pt x="0" y="50"/>
                  </a:lnTo>
                  <a:lnTo>
                    <a:pt x="2" y="50"/>
                  </a:lnTo>
                  <a:lnTo>
                    <a:pt x="2" y="48"/>
                  </a:lnTo>
                  <a:lnTo>
                    <a:pt x="4" y="48"/>
                  </a:lnTo>
                  <a:lnTo>
                    <a:pt x="4" y="46"/>
                  </a:lnTo>
                  <a:lnTo>
                    <a:pt x="6" y="46"/>
                  </a:lnTo>
                  <a:lnTo>
                    <a:pt x="8" y="44"/>
                  </a:lnTo>
                  <a:lnTo>
                    <a:pt x="10" y="44"/>
                  </a:lnTo>
                  <a:lnTo>
                    <a:pt x="10" y="42"/>
                  </a:lnTo>
                  <a:lnTo>
                    <a:pt x="12" y="42"/>
                  </a:lnTo>
                  <a:lnTo>
                    <a:pt x="12" y="40"/>
                  </a:lnTo>
                  <a:lnTo>
                    <a:pt x="14" y="40"/>
                  </a:lnTo>
                  <a:lnTo>
                    <a:pt x="16" y="38"/>
                  </a:lnTo>
                  <a:lnTo>
                    <a:pt x="18" y="38"/>
                  </a:lnTo>
                  <a:lnTo>
                    <a:pt x="18" y="36"/>
                  </a:lnTo>
                  <a:lnTo>
                    <a:pt x="20" y="36"/>
                  </a:lnTo>
                  <a:lnTo>
                    <a:pt x="20" y="34"/>
                  </a:lnTo>
                  <a:lnTo>
                    <a:pt x="22" y="34"/>
                  </a:lnTo>
                  <a:lnTo>
                    <a:pt x="24" y="32"/>
                  </a:lnTo>
                  <a:lnTo>
                    <a:pt x="26" y="32"/>
                  </a:lnTo>
                  <a:lnTo>
                    <a:pt x="26" y="30"/>
                  </a:lnTo>
                  <a:lnTo>
                    <a:pt x="28" y="30"/>
                  </a:lnTo>
                  <a:lnTo>
                    <a:pt x="28" y="28"/>
                  </a:lnTo>
                  <a:lnTo>
                    <a:pt x="30" y="28"/>
                  </a:lnTo>
                  <a:lnTo>
                    <a:pt x="32" y="26"/>
                  </a:lnTo>
                  <a:lnTo>
                    <a:pt x="34" y="26"/>
                  </a:lnTo>
                  <a:lnTo>
                    <a:pt x="34" y="24"/>
                  </a:lnTo>
                  <a:lnTo>
                    <a:pt x="36" y="24"/>
                  </a:lnTo>
                  <a:lnTo>
                    <a:pt x="36" y="22"/>
                  </a:lnTo>
                  <a:lnTo>
                    <a:pt x="38" y="22"/>
                  </a:lnTo>
                  <a:lnTo>
                    <a:pt x="40" y="20"/>
                  </a:lnTo>
                  <a:lnTo>
                    <a:pt x="42" y="20"/>
                  </a:lnTo>
                  <a:lnTo>
                    <a:pt x="42" y="18"/>
                  </a:lnTo>
                  <a:lnTo>
                    <a:pt x="44" y="18"/>
                  </a:lnTo>
                  <a:lnTo>
                    <a:pt x="44" y="16"/>
                  </a:lnTo>
                  <a:lnTo>
                    <a:pt x="46" y="16"/>
                  </a:lnTo>
                  <a:lnTo>
                    <a:pt x="48" y="14"/>
                  </a:lnTo>
                  <a:lnTo>
                    <a:pt x="50" y="14"/>
                  </a:lnTo>
                  <a:lnTo>
                    <a:pt x="50" y="12"/>
                  </a:lnTo>
                  <a:lnTo>
                    <a:pt x="52" y="12"/>
                  </a:lnTo>
                  <a:lnTo>
                    <a:pt x="52" y="10"/>
                  </a:lnTo>
                  <a:lnTo>
                    <a:pt x="54" y="10"/>
                  </a:lnTo>
                  <a:lnTo>
                    <a:pt x="56" y="8"/>
                  </a:lnTo>
                  <a:lnTo>
                    <a:pt x="58" y="8"/>
                  </a:lnTo>
                  <a:lnTo>
                    <a:pt x="58" y="6"/>
                  </a:lnTo>
                  <a:lnTo>
                    <a:pt x="60" y="6"/>
                  </a:lnTo>
                  <a:lnTo>
                    <a:pt x="60" y="4"/>
                  </a:lnTo>
                  <a:lnTo>
                    <a:pt x="62" y="4"/>
                  </a:lnTo>
                  <a:lnTo>
                    <a:pt x="64" y="2"/>
                  </a:lnTo>
                  <a:lnTo>
                    <a:pt x="66"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05" name="Freeform 1160"/>
            <p:cNvSpPr>
              <a:spLocks/>
            </p:cNvSpPr>
            <p:nvPr/>
          </p:nvSpPr>
          <p:spPr bwMode="auto">
            <a:xfrm>
              <a:off x="3198" y="2879"/>
              <a:ext cx="42" cy="35"/>
            </a:xfrm>
            <a:custGeom>
              <a:avLst/>
              <a:gdLst>
                <a:gd name="T0" fmla="*/ 0 w 66"/>
                <a:gd name="T1" fmla="*/ 5 h 52"/>
                <a:gd name="T2" fmla="*/ 1 w 66"/>
                <a:gd name="T3" fmla="*/ 4 h 52"/>
                <a:gd name="T4" fmla="*/ 1 w 66"/>
                <a:gd name="T5" fmla="*/ 4 h 52"/>
                <a:gd name="T6" fmla="*/ 1 w 66"/>
                <a:gd name="T7" fmla="*/ 4 h 52"/>
                <a:gd name="T8" fmla="*/ 1 w 66"/>
                <a:gd name="T9" fmla="*/ 4 h 52"/>
                <a:gd name="T10" fmla="*/ 1 w 66"/>
                <a:gd name="T11" fmla="*/ 4 h 52"/>
                <a:gd name="T12" fmla="*/ 1 w 66"/>
                <a:gd name="T13" fmla="*/ 4 h 52"/>
                <a:gd name="T14" fmla="*/ 1 w 66"/>
                <a:gd name="T15" fmla="*/ 3 h 52"/>
                <a:gd name="T16" fmla="*/ 1 w 66"/>
                <a:gd name="T17" fmla="*/ 3 h 52"/>
                <a:gd name="T18" fmla="*/ 1 w 66"/>
                <a:gd name="T19" fmla="*/ 3 h 52"/>
                <a:gd name="T20" fmla="*/ 1 w 66"/>
                <a:gd name="T21" fmla="*/ 3 h 52"/>
                <a:gd name="T22" fmla="*/ 1 w 66"/>
                <a:gd name="T23" fmla="*/ 3 h 52"/>
                <a:gd name="T24" fmla="*/ 1 w 66"/>
                <a:gd name="T25" fmla="*/ 3 h 52"/>
                <a:gd name="T26" fmla="*/ 1 w 66"/>
                <a:gd name="T27" fmla="*/ 3 h 52"/>
                <a:gd name="T28" fmla="*/ 1 w 66"/>
                <a:gd name="T29" fmla="*/ 3 h 52"/>
                <a:gd name="T30" fmla="*/ 1 w 66"/>
                <a:gd name="T31" fmla="*/ 3 h 52"/>
                <a:gd name="T32" fmla="*/ 1 w 66"/>
                <a:gd name="T33" fmla="*/ 3 h 52"/>
                <a:gd name="T34" fmla="*/ 1 w 66"/>
                <a:gd name="T35" fmla="*/ 3 h 52"/>
                <a:gd name="T36" fmla="*/ 1 w 66"/>
                <a:gd name="T37" fmla="*/ 3 h 52"/>
                <a:gd name="T38" fmla="*/ 1 w 66"/>
                <a:gd name="T39" fmla="*/ 3 h 52"/>
                <a:gd name="T40" fmla="*/ 2 w 66"/>
                <a:gd name="T41" fmla="*/ 2 h 52"/>
                <a:gd name="T42" fmla="*/ 2 w 66"/>
                <a:gd name="T43" fmla="*/ 2 h 52"/>
                <a:gd name="T44" fmla="*/ 2 w 66"/>
                <a:gd name="T45" fmla="*/ 2 h 52"/>
                <a:gd name="T46" fmla="*/ 2 w 66"/>
                <a:gd name="T47" fmla="*/ 2 h 52"/>
                <a:gd name="T48" fmla="*/ 2 w 66"/>
                <a:gd name="T49" fmla="*/ 2 h 52"/>
                <a:gd name="T50" fmla="*/ 2 w 66"/>
                <a:gd name="T51" fmla="*/ 2 h 52"/>
                <a:gd name="T52" fmla="*/ 2 w 66"/>
                <a:gd name="T53" fmla="*/ 2 h 52"/>
                <a:gd name="T54" fmla="*/ 2 w 66"/>
                <a:gd name="T55" fmla="*/ 2 h 52"/>
                <a:gd name="T56" fmla="*/ 2 w 66"/>
                <a:gd name="T57" fmla="*/ 2 h 52"/>
                <a:gd name="T58" fmla="*/ 2 w 66"/>
                <a:gd name="T59" fmla="*/ 2 h 52"/>
                <a:gd name="T60" fmla="*/ 2 w 66"/>
                <a:gd name="T61" fmla="*/ 1 h 52"/>
                <a:gd name="T62" fmla="*/ 2 w 66"/>
                <a:gd name="T63" fmla="*/ 1 h 52"/>
                <a:gd name="T64" fmla="*/ 3 w 66"/>
                <a:gd name="T65" fmla="*/ 1 h 52"/>
                <a:gd name="T66" fmla="*/ 3 w 66"/>
                <a:gd name="T67" fmla="*/ 1 h 52"/>
                <a:gd name="T68" fmla="*/ 3 w 66"/>
                <a:gd name="T69" fmla="*/ 1 h 52"/>
                <a:gd name="T70" fmla="*/ 3 w 66"/>
                <a:gd name="T71" fmla="*/ 1 h 52"/>
                <a:gd name="T72" fmla="*/ 3 w 66"/>
                <a:gd name="T73" fmla="*/ 1 h 52"/>
                <a:gd name="T74" fmla="*/ 3 w 66"/>
                <a:gd name="T75" fmla="*/ 1 h 52"/>
                <a:gd name="T76" fmla="*/ 3 w 66"/>
                <a:gd name="T77" fmla="*/ 1 h 52"/>
                <a:gd name="T78" fmla="*/ 3 w 66"/>
                <a:gd name="T79" fmla="*/ 1 h 52"/>
                <a:gd name="T80" fmla="*/ 3 w 66"/>
                <a:gd name="T81" fmla="*/ 1 h 52"/>
                <a:gd name="T82" fmla="*/ 3 w 66"/>
                <a:gd name="T83" fmla="*/ 1 h 52"/>
                <a:gd name="T84" fmla="*/ 3 w 66"/>
                <a:gd name="T85" fmla="*/ 1 h 52"/>
                <a:gd name="T86" fmla="*/ 3 w 66"/>
                <a:gd name="T87" fmla="*/ 1 h 52"/>
                <a:gd name="T88" fmla="*/ 3 w 66"/>
                <a:gd name="T89" fmla="*/ 1 h 52"/>
                <a:gd name="T90" fmla="*/ 3 w 66"/>
                <a:gd name="T91" fmla="*/ 1 h 52"/>
                <a:gd name="T92" fmla="*/ 3 w 66"/>
                <a:gd name="T93" fmla="*/ 1 h 52"/>
                <a:gd name="T94" fmla="*/ 3 w 66"/>
                <a:gd name="T95" fmla="*/ 1 h 52"/>
                <a:gd name="T96" fmla="*/ 3 w 66"/>
                <a:gd name="T97" fmla="*/ 1 h 52"/>
                <a:gd name="T98" fmla="*/ 3 w 66"/>
                <a:gd name="T99" fmla="*/ 0 h 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52"/>
                <a:gd name="T152" fmla="*/ 66 w 66"/>
                <a:gd name="T153" fmla="*/ 52 h 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52">
                  <a:moveTo>
                    <a:pt x="0" y="52"/>
                  </a:moveTo>
                  <a:lnTo>
                    <a:pt x="0" y="52"/>
                  </a:lnTo>
                  <a:lnTo>
                    <a:pt x="2" y="50"/>
                  </a:lnTo>
                  <a:lnTo>
                    <a:pt x="4" y="50"/>
                  </a:lnTo>
                  <a:lnTo>
                    <a:pt x="4" y="48"/>
                  </a:lnTo>
                  <a:lnTo>
                    <a:pt x="6" y="48"/>
                  </a:lnTo>
                  <a:lnTo>
                    <a:pt x="6" y="46"/>
                  </a:lnTo>
                  <a:lnTo>
                    <a:pt x="8" y="46"/>
                  </a:lnTo>
                  <a:lnTo>
                    <a:pt x="10" y="44"/>
                  </a:lnTo>
                  <a:lnTo>
                    <a:pt x="12" y="44"/>
                  </a:lnTo>
                  <a:lnTo>
                    <a:pt x="12" y="42"/>
                  </a:lnTo>
                  <a:lnTo>
                    <a:pt x="14" y="42"/>
                  </a:lnTo>
                  <a:lnTo>
                    <a:pt x="14" y="40"/>
                  </a:lnTo>
                  <a:lnTo>
                    <a:pt x="16" y="40"/>
                  </a:lnTo>
                  <a:lnTo>
                    <a:pt x="16" y="38"/>
                  </a:lnTo>
                  <a:lnTo>
                    <a:pt x="18" y="38"/>
                  </a:lnTo>
                  <a:lnTo>
                    <a:pt x="20" y="36"/>
                  </a:lnTo>
                  <a:lnTo>
                    <a:pt x="22" y="36"/>
                  </a:lnTo>
                  <a:lnTo>
                    <a:pt x="22" y="34"/>
                  </a:lnTo>
                  <a:lnTo>
                    <a:pt x="24" y="34"/>
                  </a:lnTo>
                  <a:lnTo>
                    <a:pt x="24" y="32"/>
                  </a:lnTo>
                  <a:lnTo>
                    <a:pt x="26" y="32"/>
                  </a:lnTo>
                  <a:lnTo>
                    <a:pt x="26" y="30"/>
                  </a:lnTo>
                  <a:lnTo>
                    <a:pt x="28" y="30"/>
                  </a:lnTo>
                  <a:lnTo>
                    <a:pt x="30" y="28"/>
                  </a:lnTo>
                  <a:lnTo>
                    <a:pt x="32" y="28"/>
                  </a:lnTo>
                  <a:lnTo>
                    <a:pt x="32" y="26"/>
                  </a:lnTo>
                  <a:lnTo>
                    <a:pt x="34" y="26"/>
                  </a:lnTo>
                  <a:lnTo>
                    <a:pt x="34" y="24"/>
                  </a:lnTo>
                  <a:lnTo>
                    <a:pt x="36" y="24"/>
                  </a:lnTo>
                  <a:lnTo>
                    <a:pt x="38" y="22"/>
                  </a:lnTo>
                  <a:lnTo>
                    <a:pt x="40" y="22"/>
                  </a:lnTo>
                  <a:lnTo>
                    <a:pt x="40" y="20"/>
                  </a:lnTo>
                  <a:lnTo>
                    <a:pt x="42" y="20"/>
                  </a:lnTo>
                  <a:lnTo>
                    <a:pt x="42" y="18"/>
                  </a:lnTo>
                  <a:lnTo>
                    <a:pt x="44" y="18"/>
                  </a:lnTo>
                  <a:lnTo>
                    <a:pt x="44" y="16"/>
                  </a:lnTo>
                  <a:lnTo>
                    <a:pt x="46" y="16"/>
                  </a:lnTo>
                  <a:lnTo>
                    <a:pt x="48" y="14"/>
                  </a:lnTo>
                  <a:lnTo>
                    <a:pt x="50" y="14"/>
                  </a:lnTo>
                  <a:lnTo>
                    <a:pt x="50" y="12"/>
                  </a:lnTo>
                  <a:lnTo>
                    <a:pt x="52" y="12"/>
                  </a:lnTo>
                  <a:lnTo>
                    <a:pt x="52" y="10"/>
                  </a:lnTo>
                  <a:lnTo>
                    <a:pt x="54" y="10"/>
                  </a:lnTo>
                  <a:lnTo>
                    <a:pt x="56" y="8"/>
                  </a:lnTo>
                  <a:lnTo>
                    <a:pt x="58" y="8"/>
                  </a:lnTo>
                  <a:lnTo>
                    <a:pt x="58" y="6"/>
                  </a:lnTo>
                  <a:lnTo>
                    <a:pt x="60" y="6"/>
                  </a:lnTo>
                  <a:lnTo>
                    <a:pt x="60" y="4"/>
                  </a:lnTo>
                  <a:lnTo>
                    <a:pt x="62" y="4"/>
                  </a:lnTo>
                  <a:lnTo>
                    <a:pt x="64" y="2"/>
                  </a:lnTo>
                  <a:lnTo>
                    <a:pt x="66"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06" name="Freeform 1161"/>
            <p:cNvSpPr>
              <a:spLocks/>
            </p:cNvSpPr>
            <p:nvPr/>
          </p:nvSpPr>
          <p:spPr bwMode="auto">
            <a:xfrm>
              <a:off x="3156" y="2914"/>
              <a:ext cx="42" cy="37"/>
            </a:xfrm>
            <a:custGeom>
              <a:avLst/>
              <a:gdLst>
                <a:gd name="T0" fmla="*/ 0 w 66"/>
                <a:gd name="T1" fmla="*/ 5 h 54"/>
                <a:gd name="T2" fmla="*/ 1 w 66"/>
                <a:gd name="T3" fmla="*/ 5 h 54"/>
                <a:gd name="T4" fmla="*/ 1 w 66"/>
                <a:gd name="T5" fmla="*/ 5 h 54"/>
                <a:gd name="T6" fmla="*/ 1 w 66"/>
                <a:gd name="T7" fmla="*/ 5 h 54"/>
                <a:gd name="T8" fmla="*/ 1 w 66"/>
                <a:gd name="T9" fmla="*/ 5 h 54"/>
                <a:gd name="T10" fmla="*/ 1 w 66"/>
                <a:gd name="T11" fmla="*/ 5 h 54"/>
                <a:gd name="T12" fmla="*/ 1 w 66"/>
                <a:gd name="T13" fmla="*/ 5 h 54"/>
                <a:gd name="T14" fmla="*/ 1 w 66"/>
                <a:gd name="T15" fmla="*/ 5 h 54"/>
                <a:gd name="T16" fmla="*/ 1 w 66"/>
                <a:gd name="T17" fmla="*/ 4 h 54"/>
                <a:gd name="T18" fmla="*/ 1 w 66"/>
                <a:gd name="T19" fmla="*/ 4 h 54"/>
                <a:gd name="T20" fmla="*/ 1 w 66"/>
                <a:gd name="T21" fmla="*/ 3 h 54"/>
                <a:gd name="T22" fmla="*/ 1 w 66"/>
                <a:gd name="T23" fmla="*/ 3 h 54"/>
                <a:gd name="T24" fmla="*/ 1 w 66"/>
                <a:gd name="T25" fmla="*/ 3 h 54"/>
                <a:gd name="T26" fmla="*/ 1 w 66"/>
                <a:gd name="T27" fmla="*/ 3 h 54"/>
                <a:gd name="T28" fmla="*/ 1 w 66"/>
                <a:gd name="T29" fmla="*/ 3 h 54"/>
                <a:gd name="T30" fmla="*/ 1 w 66"/>
                <a:gd name="T31" fmla="*/ 3 h 54"/>
                <a:gd name="T32" fmla="*/ 1 w 66"/>
                <a:gd name="T33" fmla="*/ 3 h 54"/>
                <a:gd name="T34" fmla="*/ 1 w 66"/>
                <a:gd name="T35" fmla="*/ 3 h 54"/>
                <a:gd name="T36" fmla="*/ 1 w 66"/>
                <a:gd name="T37" fmla="*/ 3 h 54"/>
                <a:gd name="T38" fmla="*/ 1 w 66"/>
                <a:gd name="T39" fmla="*/ 3 h 54"/>
                <a:gd name="T40" fmla="*/ 2 w 66"/>
                <a:gd name="T41" fmla="*/ 3 h 54"/>
                <a:gd name="T42" fmla="*/ 2 w 66"/>
                <a:gd name="T43" fmla="*/ 3 h 54"/>
                <a:gd name="T44" fmla="*/ 2 w 66"/>
                <a:gd name="T45" fmla="*/ 2 h 54"/>
                <a:gd name="T46" fmla="*/ 2 w 66"/>
                <a:gd name="T47" fmla="*/ 2 h 54"/>
                <a:gd name="T48" fmla="*/ 2 w 66"/>
                <a:gd name="T49" fmla="*/ 2 h 54"/>
                <a:gd name="T50" fmla="*/ 2 w 66"/>
                <a:gd name="T51" fmla="*/ 2 h 54"/>
                <a:gd name="T52" fmla="*/ 2 w 66"/>
                <a:gd name="T53" fmla="*/ 2 h 54"/>
                <a:gd name="T54" fmla="*/ 2 w 66"/>
                <a:gd name="T55" fmla="*/ 2 h 54"/>
                <a:gd name="T56" fmla="*/ 2 w 66"/>
                <a:gd name="T57" fmla="*/ 2 h 54"/>
                <a:gd name="T58" fmla="*/ 2 w 66"/>
                <a:gd name="T59" fmla="*/ 2 h 54"/>
                <a:gd name="T60" fmla="*/ 2 w 66"/>
                <a:gd name="T61" fmla="*/ 2 h 54"/>
                <a:gd name="T62" fmla="*/ 2 w 66"/>
                <a:gd name="T63" fmla="*/ 2 h 54"/>
                <a:gd name="T64" fmla="*/ 3 w 66"/>
                <a:gd name="T65" fmla="*/ 1 h 54"/>
                <a:gd name="T66" fmla="*/ 3 w 66"/>
                <a:gd name="T67" fmla="*/ 1 h 54"/>
                <a:gd name="T68" fmla="*/ 3 w 66"/>
                <a:gd name="T69" fmla="*/ 1 h 54"/>
                <a:gd name="T70" fmla="*/ 3 w 66"/>
                <a:gd name="T71" fmla="*/ 1 h 54"/>
                <a:gd name="T72" fmla="*/ 3 w 66"/>
                <a:gd name="T73" fmla="*/ 1 h 54"/>
                <a:gd name="T74" fmla="*/ 3 w 66"/>
                <a:gd name="T75" fmla="*/ 1 h 54"/>
                <a:gd name="T76" fmla="*/ 3 w 66"/>
                <a:gd name="T77" fmla="*/ 1 h 54"/>
                <a:gd name="T78" fmla="*/ 3 w 66"/>
                <a:gd name="T79" fmla="*/ 1 h 54"/>
                <a:gd name="T80" fmla="*/ 3 w 66"/>
                <a:gd name="T81" fmla="*/ 1 h 54"/>
                <a:gd name="T82" fmla="*/ 3 w 66"/>
                <a:gd name="T83" fmla="*/ 1 h 54"/>
                <a:gd name="T84" fmla="*/ 3 w 66"/>
                <a:gd name="T85" fmla="*/ 1 h 54"/>
                <a:gd name="T86" fmla="*/ 3 w 66"/>
                <a:gd name="T87" fmla="*/ 1 h 54"/>
                <a:gd name="T88" fmla="*/ 3 w 66"/>
                <a:gd name="T89" fmla="*/ 1 h 54"/>
                <a:gd name="T90" fmla="*/ 3 w 66"/>
                <a:gd name="T91" fmla="*/ 1 h 54"/>
                <a:gd name="T92" fmla="*/ 3 w 66"/>
                <a:gd name="T93" fmla="*/ 1 h 54"/>
                <a:gd name="T94" fmla="*/ 3 w 66"/>
                <a:gd name="T95" fmla="*/ 1 h 54"/>
                <a:gd name="T96" fmla="*/ 3 w 66"/>
                <a:gd name="T97" fmla="*/ 1 h 54"/>
                <a:gd name="T98" fmla="*/ 3 w 66"/>
                <a:gd name="T99" fmla="*/ 0 h 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54"/>
                <a:gd name="T152" fmla="*/ 66 w 66"/>
                <a:gd name="T153" fmla="*/ 54 h 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54">
                  <a:moveTo>
                    <a:pt x="0" y="54"/>
                  </a:moveTo>
                  <a:lnTo>
                    <a:pt x="0" y="54"/>
                  </a:lnTo>
                  <a:lnTo>
                    <a:pt x="2" y="52"/>
                  </a:lnTo>
                  <a:lnTo>
                    <a:pt x="4" y="50"/>
                  </a:lnTo>
                  <a:lnTo>
                    <a:pt x="6" y="50"/>
                  </a:lnTo>
                  <a:lnTo>
                    <a:pt x="6" y="48"/>
                  </a:lnTo>
                  <a:lnTo>
                    <a:pt x="8" y="48"/>
                  </a:lnTo>
                  <a:lnTo>
                    <a:pt x="8" y="46"/>
                  </a:lnTo>
                  <a:lnTo>
                    <a:pt x="10" y="46"/>
                  </a:lnTo>
                  <a:lnTo>
                    <a:pt x="10" y="44"/>
                  </a:lnTo>
                  <a:lnTo>
                    <a:pt x="12" y="44"/>
                  </a:lnTo>
                  <a:lnTo>
                    <a:pt x="14" y="42"/>
                  </a:lnTo>
                  <a:lnTo>
                    <a:pt x="16" y="40"/>
                  </a:lnTo>
                  <a:lnTo>
                    <a:pt x="18" y="40"/>
                  </a:lnTo>
                  <a:lnTo>
                    <a:pt x="18" y="38"/>
                  </a:lnTo>
                  <a:lnTo>
                    <a:pt x="20" y="38"/>
                  </a:lnTo>
                  <a:lnTo>
                    <a:pt x="20" y="36"/>
                  </a:lnTo>
                  <a:lnTo>
                    <a:pt x="22" y="36"/>
                  </a:lnTo>
                  <a:lnTo>
                    <a:pt x="22" y="34"/>
                  </a:lnTo>
                  <a:lnTo>
                    <a:pt x="24" y="34"/>
                  </a:lnTo>
                  <a:lnTo>
                    <a:pt x="26" y="32"/>
                  </a:lnTo>
                  <a:lnTo>
                    <a:pt x="28" y="32"/>
                  </a:lnTo>
                  <a:lnTo>
                    <a:pt x="28" y="30"/>
                  </a:lnTo>
                  <a:lnTo>
                    <a:pt x="30" y="30"/>
                  </a:lnTo>
                  <a:lnTo>
                    <a:pt x="30" y="28"/>
                  </a:lnTo>
                  <a:lnTo>
                    <a:pt x="32" y="28"/>
                  </a:lnTo>
                  <a:lnTo>
                    <a:pt x="32" y="26"/>
                  </a:lnTo>
                  <a:lnTo>
                    <a:pt x="34" y="26"/>
                  </a:lnTo>
                  <a:lnTo>
                    <a:pt x="36" y="24"/>
                  </a:lnTo>
                  <a:lnTo>
                    <a:pt x="38" y="22"/>
                  </a:lnTo>
                  <a:lnTo>
                    <a:pt x="40" y="22"/>
                  </a:lnTo>
                  <a:lnTo>
                    <a:pt x="40" y="20"/>
                  </a:lnTo>
                  <a:lnTo>
                    <a:pt x="42" y="20"/>
                  </a:lnTo>
                  <a:lnTo>
                    <a:pt x="42" y="18"/>
                  </a:lnTo>
                  <a:lnTo>
                    <a:pt x="44" y="18"/>
                  </a:lnTo>
                  <a:lnTo>
                    <a:pt x="46" y="16"/>
                  </a:lnTo>
                  <a:lnTo>
                    <a:pt x="48" y="14"/>
                  </a:lnTo>
                  <a:lnTo>
                    <a:pt x="50" y="14"/>
                  </a:lnTo>
                  <a:lnTo>
                    <a:pt x="50" y="12"/>
                  </a:lnTo>
                  <a:lnTo>
                    <a:pt x="52" y="12"/>
                  </a:lnTo>
                  <a:lnTo>
                    <a:pt x="52" y="10"/>
                  </a:lnTo>
                  <a:lnTo>
                    <a:pt x="54" y="10"/>
                  </a:lnTo>
                  <a:lnTo>
                    <a:pt x="56" y="8"/>
                  </a:lnTo>
                  <a:lnTo>
                    <a:pt x="58" y="6"/>
                  </a:lnTo>
                  <a:lnTo>
                    <a:pt x="60" y="6"/>
                  </a:lnTo>
                  <a:lnTo>
                    <a:pt x="60" y="4"/>
                  </a:lnTo>
                  <a:lnTo>
                    <a:pt x="62" y="4"/>
                  </a:lnTo>
                  <a:lnTo>
                    <a:pt x="62" y="2"/>
                  </a:lnTo>
                  <a:lnTo>
                    <a:pt x="64"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07" name="Freeform 1162"/>
            <p:cNvSpPr>
              <a:spLocks/>
            </p:cNvSpPr>
            <p:nvPr/>
          </p:nvSpPr>
          <p:spPr bwMode="auto">
            <a:xfrm>
              <a:off x="3114" y="2951"/>
              <a:ext cx="42" cy="39"/>
            </a:xfrm>
            <a:custGeom>
              <a:avLst/>
              <a:gdLst>
                <a:gd name="T0" fmla="*/ 0 w 66"/>
                <a:gd name="T1" fmla="*/ 6 h 56"/>
                <a:gd name="T2" fmla="*/ 1 w 66"/>
                <a:gd name="T3" fmla="*/ 6 h 56"/>
                <a:gd name="T4" fmla="*/ 1 w 66"/>
                <a:gd name="T5" fmla="*/ 6 h 56"/>
                <a:gd name="T6" fmla="*/ 1 w 66"/>
                <a:gd name="T7" fmla="*/ 6 h 56"/>
                <a:gd name="T8" fmla="*/ 1 w 66"/>
                <a:gd name="T9" fmla="*/ 5 h 56"/>
                <a:gd name="T10" fmla="*/ 1 w 66"/>
                <a:gd name="T11" fmla="*/ 5 h 56"/>
                <a:gd name="T12" fmla="*/ 1 w 66"/>
                <a:gd name="T13" fmla="*/ 5 h 56"/>
                <a:gd name="T14" fmla="*/ 1 w 66"/>
                <a:gd name="T15" fmla="*/ 5 h 56"/>
                <a:gd name="T16" fmla="*/ 1 w 66"/>
                <a:gd name="T17" fmla="*/ 5 h 56"/>
                <a:gd name="T18" fmla="*/ 1 w 66"/>
                <a:gd name="T19" fmla="*/ 5 h 56"/>
                <a:gd name="T20" fmla="*/ 1 w 66"/>
                <a:gd name="T21" fmla="*/ 5 h 56"/>
                <a:gd name="T22" fmla="*/ 1 w 66"/>
                <a:gd name="T23" fmla="*/ 4 h 56"/>
                <a:gd name="T24" fmla="*/ 1 w 66"/>
                <a:gd name="T25" fmla="*/ 4 h 56"/>
                <a:gd name="T26" fmla="*/ 1 w 66"/>
                <a:gd name="T27" fmla="*/ 4 h 56"/>
                <a:gd name="T28" fmla="*/ 1 w 66"/>
                <a:gd name="T29" fmla="*/ 4 h 56"/>
                <a:gd name="T30" fmla="*/ 1 w 66"/>
                <a:gd name="T31" fmla="*/ 4 h 56"/>
                <a:gd name="T32" fmla="*/ 1 w 66"/>
                <a:gd name="T33" fmla="*/ 4 h 56"/>
                <a:gd name="T34" fmla="*/ 1 w 66"/>
                <a:gd name="T35" fmla="*/ 4 h 56"/>
                <a:gd name="T36" fmla="*/ 1 w 66"/>
                <a:gd name="T37" fmla="*/ 3 h 56"/>
                <a:gd name="T38" fmla="*/ 1 w 66"/>
                <a:gd name="T39" fmla="*/ 3 h 56"/>
                <a:gd name="T40" fmla="*/ 2 w 66"/>
                <a:gd name="T41" fmla="*/ 3 h 56"/>
                <a:gd name="T42" fmla="*/ 2 w 66"/>
                <a:gd name="T43" fmla="*/ 3 h 56"/>
                <a:gd name="T44" fmla="*/ 2 w 66"/>
                <a:gd name="T45" fmla="*/ 3 h 56"/>
                <a:gd name="T46" fmla="*/ 2 w 66"/>
                <a:gd name="T47" fmla="*/ 3 h 56"/>
                <a:gd name="T48" fmla="*/ 2 w 66"/>
                <a:gd name="T49" fmla="*/ 3 h 56"/>
                <a:gd name="T50" fmla="*/ 2 w 66"/>
                <a:gd name="T51" fmla="*/ 3 h 56"/>
                <a:gd name="T52" fmla="*/ 2 w 66"/>
                <a:gd name="T53" fmla="*/ 3 h 56"/>
                <a:gd name="T54" fmla="*/ 2 w 66"/>
                <a:gd name="T55" fmla="*/ 2 h 56"/>
                <a:gd name="T56" fmla="*/ 2 w 66"/>
                <a:gd name="T57" fmla="*/ 2 h 56"/>
                <a:gd name="T58" fmla="*/ 2 w 66"/>
                <a:gd name="T59" fmla="*/ 2 h 56"/>
                <a:gd name="T60" fmla="*/ 2 w 66"/>
                <a:gd name="T61" fmla="*/ 2 h 56"/>
                <a:gd name="T62" fmla="*/ 2 w 66"/>
                <a:gd name="T63" fmla="*/ 2 h 56"/>
                <a:gd name="T64" fmla="*/ 3 w 66"/>
                <a:gd name="T65" fmla="*/ 2 h 56"/>
                <a:gd name="T66" fmla="*/ 3 w 66"/>
                <a:gd name="T67" fmla="*/ 2 h 56"/>
                <a:gd name="T68" fmla="*/ 3 w 66"/>
                <a:gd name="T69" fmla="*/ 1 h 56"/>
                <a:gd name="T70" fmla="*/ 3 w 66"/>
                <a:gd name="T71" fmla="*/ 1 h 56"/>
                <a:gd name="T72" fmla="*/ 3 w 66"/>
                <a:gd name="T73" fmla="*/ 1 h 56"/>
                <a:gd name="T74" fmla="*/ 3 w 66"/>
                <a:gd name="T75" fmla="*/ 1 h 56"/>
                <a:gd name="T76" fmla="*/ 3 w 66"/>
                <a:gd name="T77" fmla="*/ 1 h 56"/>
                <a:gd name="T78" fmla="*/ 3 w 66"/>
                <a:gd name="T79" fmla="*/ 1 h 56"/>
                <a:gd name="T80" fmla="*/ 3 w 66"/>
                <a:gd name="T81" fmla="*/ 1 h 56"/>
                <a:gd name="T82" fmla="*/ 3 w 66"/>
                <a:gd name="T83" fmla="*/ 1 h 56"/>
                <a:gd name="T84" fmla="*/ 3 w 66"/>
                <a:gd name="T85" fmla="*/ 1 h 56"/>
                <a:gd name="T86" fmla="*/ 3 w 66"/>
                <a:gd name="T87" fmla="*/ 1 h 56"/>
                <a:gd name="T88" fmla="*/ 3 w 66"/>
                <a:gd name="T89" fmla="*/ 1 h 56"/>
                <a:gd name="T90" fmla="*/ 3 w 66"/>
                <a:gd name="T91" fmla="*/ 1 h 56"/>
                <a:gd name="T92" fmla="*/ 3 w 66"/>
                <a:gd name="T93" fmla="*/ 1 h 56"/>
                <a:gd name="T94" fmla="*/ 3 w 66"/>
                <a:gd name="T95" fmla="*/ 1 h 56"/>
                <a:gd name="T96" fmla="*/ 3 w 66"/>
                <a:gd name="T97" fmla="*/ 0 h 56"/>
                <a:gd name="T98" fmla="*/ 3 w 66"/>
                <a:gd name="T99" fmla="*/ 0 h 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56"/>
                <a:gd name="T152" fmla="*/ 66 w 66"/>
                <a:gd name="T153" fmla="*/ 56 h 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56">
                  <a:moveTo>
                    <a:pt x="0" y="56"/>
                  </a:moveTo>
                  <a:lnTo>
                    <a:pt x="0" y="54"/>
                  </a:lnTo>
                  <a:lnTo>
                    <a:pt x="2" y="54"/>
                  </a:lnTo>
                  <a:lnTo>
                    <a:pt x="4" y="52"/>
                  </a:lnTo>
                  <a:lnTo>
                    <a:pt x="6" y="50"/>
                  </a:lnTo>
                  <a:lnTo>
                    <a:pt x="8" y="50"/>
                  </a:lnTo>
                  <a:lnTo>
                    <a:pt x="8" y="48"/>
                  </a:lnTo>
                  <a:lnTo>
                    <a:pt x="10" y="48"/>
                  </a:lnTo>
                  <a:lnTo>
                    <a:pt x="10" y="46"/>
                  </a:lnTo>
                  <a:lnTo>
                    <a:pt x="12" y="46"/>
                  </a:lnTo>
                  <a:lnTo>
                    <a:pt x="12" y="44"/>
                  </a:lnTo>
                  <a:lnTo>
                    <a:pt x="14" y="44"/>
                  </a:lnTo>
                  <a:lnTo>
                    <a:pt x="14" y="42"/>
                  </a:lnTo>
                  <a:lnTo>
                    <a:pt x="16" y="42"/>
                  </a:lnTo>
                  <a:lnTo>
                    <a:pt x="18" y="40"/>
                  </a:lnTo>
                  <a:lnTo>
                    <a:pt x="20" y="38"/>
                  </a:lnTo>
                  <a:lnTo>
                    <a:pt x="22" y="36"/>
                  </a:lnTo>
                  <a:lnTo>
                    <a:pt x="24" y="36"/>
                  </a:lnTo>
                  <a:lnTo>
                    <a:pt x="24" y="34"/>
                  </a:lnTo>
                  <a:lnTo>
                    <a:pt x="26" y="34"/>
                  </a:lnTo>
                  <a:lnTo>
                    <a:pt x="26" y="32"/>
                  </a:lnTo>
                  <a:lnTo>
                    <a:pt x="28" y="32"/>
                  </a:lnTo>
                  <a:lnTo>
                    <a:pt x="28" y="30"/>
                  </a:lnTo>
                  <a:lnTo>
                    <a:pt x="30" y="30"/>
                  </a:lnTo>
                  <a:lnTo>
                    <a:pt x="32" y="28"/>
                  </a:lnTo>
                  <a:lnTo>
                    <a:pt x="34" y="26"/>
                  </a:lnTo>
                  <a:lnTo>
                    <a:pt x="36" y="26"/>
                  </a:lnTo>
                  <a:lnTo>
                    <a:pt x="36" y="24"/>
                  </a:lnTo>
                  <a:lnTo>
                    <a:pt x="38" y="24"/>
                  </a:lnTo>
                  <a:lnTo>
                    <a:pt x="38" y="22"/>
                  </a:lnTo>
                  <a:lnTo>
                    <a:pt x="40" y="22"/>
                  </a:lnTo>
                  <a:lnTo>
                    <a:pt x="40" y="20"/>
                  </a:lnTo>
                  <a:lnTo>
                    <a:pt x="42" y="20"/>
                  </a:lnTo>
                  <a:lnTo>
                    <a:pt x="44" y="18"/>
                  </a:lnTo>
                  <a:lnTo>
                    <a:pt x="46" y="16"/>
                  </a:lnTo>
                  <a:lnTo>
                    <a:pt x="48" y="16"/>
                  </a:lnTo>
                  <a:lnTo>
                    <a:pt x="48" y="14"/>
                  </a:lnTo>
                  <a:lnTo>
                    <a:pt x="50" y="14"/>
                  </a:lnTo>
                  <a:lnTo>
                    <a:pt x="50" y="12"/>
                  </a:lnTo>
                  <a:lnTo>
                    <a:pt x="52" y="12"/>
                  </a:lnTo>
                  <a:lnTo>
                    <a:pt x="52" y="10"/>
                  </a:lnTo>
                  <a:lnTo>
                    <a:pt x="54" y="10"/>
                  </a:lnTo>
                  <a:lnTo>
                    <a:pt x="56" y="8"/>
                  </a:lnTo>
                  <a:lnTo>
                    <a:pt x="58" y="6"/>
                  </a:lnTo>
                  <a:lnTo>
                    <a:pt x="60" y="6"/>
                  </a:lnTo>
                  <a:lnTo>
                    <a:pt x="60" y="4"/>
                  </a:lnTo>
                  <a:lnTo>
                    <a:pt x="62" y="4"/>
                  </a:lnTo>
                  <a:lnTo>
                    <a:pt x="62" y="2"/>
                  </a:lnTo>
                  <a:lnTo>
                    <a:pt x="64"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08" name="Freeform 1163"/>
            <p:cNvSpPr>
              <a:spLocks/>
            </p:cNvSpPr>
            <p:nvPr/>
          </p:nvSpPr>
          <p:spPr bwMode="auto">
            <a:xfrm>
              <a:off x="3071" y="2990"/>
              <a:ext cx="43" cy="39"/>
            </a:xfrm>
            <a:custGeom>
              <a:avLst/>
              <a:gdLst>
                <a:gd name="T0" fmla="*/ 0 w 66"/>
                <a:gd name="T1" fmla="*/ 5 h 58"/>
                <a:gd name="T2" fmla="*/ 1 w 66"/>
                <a:gd name="T3" fmla="*/ 5 h 58"/>
                <a:gd name="T4" fmla="*/ 1 w 66"/>
                <a:gd name="T5" fmla="*/ 5 h 58"/>
                <a:gd name="T6" fmla="*/ 1 w 66"/>
                <a:gd name="T7" fmla="*/ 5 h 58"/>
                <a:gd name="T8" fmla="*/ 1 w 66"/>
                <a:gd name="T9" fmla="*/ 5 h 58"/>
                <a:gd name="T10" fmla="*/ 1 w 66"/>
                <a:gd name="T11" fmla="*/ 5 h 58"/>
                <a:gd name="T12" fmla="*/ 1 w 66"/>
                <a:gd name="T13" fmla="*/ 4 h 58"/>
                <a:gd name="T14" fmla="*/ 1 w 66"/>
                <a:gd name="T15" fmla="*/ 4 h 58"/>
                <a:gd name="T16" fmla="*/ 1 w 66"/>
                <a:gd name="T17" fmla="*/ 4 h 58"/>
                <a:gd name="T18" fmla="*/ 1 w 66"/>
                <a:gd name="T19" fmla="*/ 4 h 58"/>
                <a:gd name="T20" fmla="*/ 1 w 66"/>
                <a:gd name="T21" fmla="*/ 4 h 58"/>
                <a:gd name="T22" fmla="*/ 1 w 66"/>
                <a:gd name="T23" fmla="*/ 3 h 58"/>
                <a:gd name="T24" fmla="*/ 1 w 66"/>
                <a:gd name="T25" fmla="*/ 3 h 58"/>
                <a:gd name="T26" fmla="*/ 1 w 66"/>
                <a:gd name="T27" fmla="*/ 3 h 58"/>
                <a:gd name="T28" fmla="*/ 1 w 66"/>
                <a:gd name="T29" fmla="*/ 3 h 58"/>
                <a:gd name="T30" fmla="*/ 1 w 66"/>
                <a:gd name="T31" fmla="*/ 3 h 58"/>
                <a:gd name="T32" fmla="*/ 1 w 66"/>
                <a:gd name="T33" fmla="*/ 3 h 58"/>
                <a:gd name="T34" fmla="*/ 1 w 66"/>
                <a:gd name="T35" fmla="*/ 3 h 58"/>
                <a:gd name="T36" fmla="*/ 1 w 66"/>
                <a:gd name="T37" fmla="*/ 3 h 58"/>
                <a:gd name="T38" fmla="*/ 1 w 66"/>
                <a:gd name="T39" fmla="*/ 3 h 58"/>
                <a:gd name="T40" fmla="*/ 2 w 66"/>
                <a:gd name="T41" fmla="*/ 3 h 58"/>
                <a:gd name="T42" fmla="*/ 2 w 66"/>
                <a:gd name="T43" fmla="*/ 3 h 58"/>
                <a:gd name="T44" fmla="*/ 2 w 66"/>
                <a:gd name="T45" fmla="*/ 3 h 58"/>
                <a:gd name="T46" fmla="*/ 2 w 66"/>
                <a:gd name="T47" fmla="*/ 3 h 58"/>
                <a:gd name="T48" fmla="*/ 2 w 66"/>
                <a:gd name="T49" fmla="*/ 2 h 58"/>
                <a:gd name="T50" fmla="*/ 2 w 66"/>
                <a:gd name="T51" fmla="*/ 2 h 58"/>
                <a:gd name="T52" fmla="*/ 2 w 66"/>
                <a:gd name="T53" fmla="*/ 2 h 58"/>
                <a:gd name="T54" fmla="*/ 2 w 66"/>
                <a:gd name="T55" fmla="*/ 2 h 58"/>
                <a:gd name="T56" fmla="*/ 2 w 66"/>
                <a:gd name="T57" fmla="*/ 2 h 58"/>
                <a:gd name="T58" fmla="*/ 3 w 66"/>
                <a:gd name="T59" fmla="*/ 2 h 58"/>
                <a:gd name="T60" fmla="*/ 3 w 66"/>
                <a:gd name="T61" fmla="*/ 2 h 58"/>
                <a:gd name="T62" fmla="*/ 3 w 66"/>
                <a:gd name="T63" fmla="*/ 1 h 58"/>
                <a:gd name="T64" fmla="*/ 3 w 66"/>
                <a:gd name="T65" fmla="*/ 1 h 58"/>
                <a:gd name="T66" fmla="*/ 3 w 66"/>
                <a:gd name="T67" fmla="*/ 1 h 58"/>
                <a:gd name="T68" fmla="*/ 3 w 66"/>
                <a:gd name="T69" fmla="*/ 1 h 58"/>
                <a:gd name="T70" fmla="*/ 3 w 66"/>
                <a:gd name="T71" fmla="*/ 1 h 58"/>
                <a:gd name="T72" fmla="*/ 3 w 66"/>
                <a:gd name="T73" fmla="*/ 1 h 58"/>
                <a:gd name="T74" fmla="*/ 3 w 66"/>
                <a:gd name="T75" fmla="*/ 1 h 58"/>
                <a:gd name="T76" fmla="*/ 3 w 66"/>
                <a:gd name="T77" fmla="*/ 1 h 58"/>
                <a:gd name="T78" fmla="*/ 3 w 66"/>
                <a:gd name="T79" fmla="*/ 1 h 58"/>
                <a:gd name="T80" fmla="*/ 3 w 66"/>
                <a:gd name="T81" fmla="*/ 1 h 58"/>
                <a:gd name="T82" fmla="*/ 3 w 66"/>
                <a:gd name="T83" fmla="*/ 1 h 58"/>
                <a:gd name="T84" fmla="*/ 3 w 66"/>
                <a:gd name="T85" fmla="*/ 1 h 58"/>
                <a:gd name="T86" fmla="*/ 3 w 66"/>
                <a:gd name="T87" fmla="*/ 1 h 58"/>
                <a:gd name="T88" fmla="*/ 3 w 66"/>
                <a:gd name="T89" fmla="*/ 1 h 58"/>
                <a:gd name="T90" fmla="*/ 3 w 66"/>
                <a:gd name="T91" fmla="*/ 1 h 58"/>
                <a:gd name="T92" fmla="*/ 4 w 66"/>
                <a:gd name="T93" fmla="*/ 1 h 58"/>
                <a:gd name="T94" fmla="*/ 4 w 66"/>
                <a:gd name="T95" fmla="*/ 1 h 58"/>
                <a:gd name="T96" fmla="*/ 4 w 66"/>
                <a:gd name="T97" fmla="*/ 0 h 58"/>
                <a:gd name="T98" fmla="*/ 4 w 66"/>
                <a:gd name="T99" fmla="*/ 0 h 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58"/>
                <a:gd name="T152" fmla="*/ 66 w 66"/>
                <a:gd name="T153" fmla="*/ 58 h 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58">
                  <a:moveTo>
                    <a:pt x="0" y="58"/>
                  </a:moveTo>
                  <a:lnTo>
                    <a:pt x="0" y="58"/>
                  </a:lnTo>
                  <a:lnTo>
                    <a:pt x="2" y="56"/>
                  </a:lnTo>
                  <a:lnTo>
                    <a:pt x="4" y="54"/>
                  </a:lnTo>
                  <a:lnTo>
                    <a:pt x="6" y="52"/>
                  </a:lnTo>
                  <a:lnTo>
                    <a:pt x="8" y="52"/>
                  </a:lnTo>
                  <a:lnTo>
                    <a:pt x="8" y="50"/>
                  </a:lnTo>
                  <a:lnTo>
                    <a:pt x="10" y="50"/>
                  </a:lnTo>
                  <a:lnTo>
                    <a:pt x="10" y="48"/>
                  </a:lnTo>
                  <a:lnTo>
                    <a:pt x="12" y="48"/>
                  </a:lnTo>
                  <a:lnTo>
                    <a:pt x="12" y="46"/>
                  </a:lnTo>
                  <a:lnTo>
                    <a:pt x="14" y="46"/>
                  </a:lnTo>
                  <a:lnTo>
                    <a:pt x="14" y="44"/>
                  </a:lnTo>
                  <a:lnTo>
                    <a:pt x="16" y="44"/>
                  </a:lnTo>
                  <a:lnTo>
                    <a:pt x="16" y="42"/>
                  </a:lnTo>
                  <a:lnTo>
                    <a:pt x="18" y="42"/>
                  </a:lnTo>
                  <a:lnTo>
                    <a:pt x="18" y="40"/>
                  </a:lnTo>
                  <a:lnTo>
                    <a:pt x="20" y="40"/>
                  </a:lnTo>
                  <a:lnTo>
                    <a:pt x="22" y="38"/>
                  </a:lnTo>
                  <a:lnTo>
                    <a:pt x="24" y="36"/>
                  </a:lnTo>
                  <a:lnTo>
                    <a:pt x="26" y="36"/>
                  </a:lnTo>
                  <a:lnTo>
                    <a:pt x="26" y="34"/>
                  </a:lnTo>
                  <a:lnTo>
                    <a:pt x="28" y="34"/>
                  </a:lnTo>
                  <a:lnTo>
                    <a:pt x="28" y="32"/>
                  </a:lnTo>
                  <a:lnTo>
                    <a:pt x="30" y="32"/>
                  </a:lnTo>
                  <a:lnTo>
                    <a:pt x="30" y="30"/>
                  </a:lnTo>
                  <a:lnTo>
                    <a:pt x="32" y="30"/>
                  </a:lnTo>
                  <a:lnTo>
                    <a:pt x="32" y="28"/>
                  </a:lnTo>
                  <a:lnTo>
                    <a:pt x="34" y="28"/>
                  </a:lnTo>
                  <a:lnTo>
                    <a:pt x="34" y="26"/>
                  </a:lnTo>
                  <a:lnTo>
                    <a:pt x="36" y="26"/>
                  </a:lnTo>
                  <a:lnTo>
                    <a:pt x="36" y="24"/>
                  </a:lnTo>
                  <a:lnTo>
                    <a:pt x="38" y="24"/>
                  </a:lnTo>
                  <a:lnTo>
                    <a:pt x="40" y="22"/>
                  </a:lnTo>
                  <a:lnTo>
                    <a:pt x="42" y="20"/>
                  </a:lnTo>
                  <a:lnTo>
                    <a:pt x="44" y="20"/>
                  </a:lnTo>
                  <a:lnTo>
                    <a:pt x="44" y="18"/>
                  </a:lnTo>
                  <a:lnTo>
                    <a:pt x="46" y="18"/>
                  </a:lnTo>
                  <a:lnTo>
                    <a:pt x="46" y="16"/>
                  </a:lnTo>
                  <a:lnTo>
                    <a:pt x="48" y="16"/>
                  </a:lnTo>
                  <a:lnTo>
                    <a:pt x="48" y="14"/>
                  </a:lnTo>
                  <a:lnTo>
                    <a:pt x="50" y="14"/>
                  </a:lnTo>
                  <a:lnTo>
                    <a:pt x="50" y="12"/>
                  </a:lnTo>
                  <a:lnTo>
                    <a:pt x="52" y="12"/>
                  </a:lnTo>
                  <a:lnTo>
                    <a:pt x="54" y="10"/>
                  </a:lnTo>
                  <a:lnTo>
                    <a:pt x="56" y="8"/>
                  </a:lnTo>
                  <a:lnTo>
                    <a:pt x="58" y="6"/>
                  </a:lnTo>
                  <a:lnTo>
                    <a:pt x="60" y="6"/>
                  </a:lnTo>
                  <a:lnTo>
                    <a:pt x="60" y="4"/>
                  </a:lnTo>
                  <a:lnTo>
                    <a:pt x="62" y="4"/>
                  </a:lnTo>
                  <a:lnTo>
                    <a:pt x="62" y="2"/>
                  </a:lnTo>
                  <a:lnTo>
                    <a:pt x="64"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09" name="Freeform 1164"/>
            <p:cNvSpPr>
              <a:spLocks/>
            </p:cNvSpPr>
            <p:nvPr/>
          </p:nvSpPr>
          <p:spPr bwMode="auto">
            <a:xfrm>
              <a:off x="3029" y="3029"/>
              <a:ext cx="42" cy="41"/>
            </a:xfrm>
            <a:custGeom>
              <a:avLst/>
              <a:gdLst>
                <a:gd name="T0" fmla="*/ 0 w 66"/>
                <a:gd name="T1" fmla="*/ 5 h 60"/>
                <a:gd name="T2" fmla="*/ 1 w 66"/>
                <a:gd name="T3" fmla="*/ 5 h 60"/>
                <a:gd name="T4" fmla="*/ 1 w 66"/>
                <a:gd name="T5" fmla="*/ 5 h 60"/>
                <a:gd name="T6" fmla="*/ 1 w 66"/>
                <a:gd name="T7" fmla="*/ 5 h 60"/>
                <a:gd name="T8" fmla="*/ 1 w 66"/>
                <a:gd name="T9" fmla="*/ 5 h 60"/>
                <a:gd name="T10" fmla="*/ 1 w 66"/>
                <a:gd name="T11" fmla="*/ 5 h 60"/>
                <a:gd name="T12" fmla="*/ 1 w 66"/>
                <a:gd name="T13" fmla="*/ 5 h 60"/>
                <a:gd name="T14" fmla="*/ 1 w 66"/>
                <a:gd name="T15" fmla="*/ 5 h 60"/>
                <a:gd name="T16" fmla="*/ 1 w 66"/>
                <a:gd name="T17" fmla="*/ 5 h 60"/>
                <a:gd name="T18" fmla="*/ 1 w 66"/>
                <a:gd name="T19" fmla="*/ 5 h 60"/>
                <a:gd name="T20" fmla="*/ 1 w 66"/>
                <a:gd name="T21" fmla="*/ 5 h 60"/>
                <a:gd name="T22" fmla="*/ 1 w 66"/>
                <a:gd name="T23" fmla="*/ 4 h 60"/>
                <a:gd name="T24" fmla="*/ 1 w 66"/>
                <a:gd name="T25" fmla="*/ 4 h 60"/>
                <a:gd name="T26" fmla="*/ 1 w 66"/>
                <a:gd name="T27" fmla="*/ 3 h 60"/>
                <a:gd name="T28" fmla="*/ 1 w 66"/>
                <a:gd name="T29" fmla="*/ 3 h 60"/>
                <a:gd name="T30" fmla="*/ 1 w 66"/>
                <a:gd name="T31" fmla="*/ 3 h 60"/>
                <a:gd name="T32" fmla="*/ 1 w 66"/>
                <a:gd name="T33" fmla="*/ 3 h 60"/>
                <a:gd name="T34" fmla="*/ 1 w 66"/>
                <a:gd name="T35" fmla="*/ 3 h 60"/>
                <a:gd name="T36" fmla="*/ 1 w 66"/>
                <a:gd name="T37" fmla="*/ 3 h 60"/>
                <a:gd name="T38" fmla="*/ 1 w 66"/>
                <a:gd name="T39" fmla="*/ 3 h 60"/>
                <a:gd name="T40" fmla="*/ 2 w 66"/>
                <a:gd name="T41" fmla="*/ 3 h 60"/>
                <a:gd name="T42" fmla="*/ 2 w 66"/>
                <a:gd name="T43" fmla="*/ 3 h 60"/>
                <a:gd name="T44" fmla="*/ 2 w 66"/>
                <a:gd name="T45" fmla="*/ 3 h 60"/>
                <a:gd name="T46" fmla="*/ 2 w 66"/>
                <a:gd name="T47" fmla="*/ 3 h 60"/>
                <a:gd name="T48" fmla="*/ 2 w 66"/>
                <a:gd name="T49" fmla="*/ 3 h 60"/>
                <a:gd name="T50" fmla="*/ 2 w 66"/>
                <a:gd name="T51" fmla="*/ 3 h 60"/>
                <a:gd name="T52" fmla="*/ 2 w 66"/>
                <a:gd name="T53" fmla="*/ 2 h 60"/>
                <a:gd name="T54" fmla="*/ 2 w 66"/>
                <a:gd name="T55" fmla="*/ 2 h 60"/>
                <a:gd name="T56" fmla="*/ 2 w 66"/>
                <a:gd name="T57" fmla="*/ 2 h 60"/>
                <a:gd name="T58" fmla="*/ 2 w 66"/>
                <a:gd name="T59" fmla="*/ 2 h 60"/>
                <a:gd name="T60" fmla="*/ 2 w 66"/>
                <a:gd name="T61" fmla="*/ 2 h 60"/>
                <a:gd name="T62" fmla="*/ 2 w 66"/>
                <a:gd name="T63" fmla="*/ 2 h 60"/>
                <a:gd name="T64" fmla="*/ 3 w 66"/>
                <a:gd name="T65" fmla="*/ 1 h 60"/>
                <a:gd name="T66" fmla="*/ 3 w 66"/>
                <a:gd name="T67" fmla="*/ 1 h 60"/>
                <a:gd name="T68" fmla="*/ 3 w 66"/>
                <a:gd name="T69" fmla="*/ 1 h 60"/>
                <a:gd name="T70" fmla="*/ 3 w 66"/>
                <a:gd name="T71" fmla="*/ 1 h 60"/>
                <a:gd name="T72" fmla="*/ 3 w 66"/>
                <a:gd name="T73" fmla="*/ 1 h 60"/>
                <a:gd name="T74" fmla="*/ 3 w 66"/>
                <a:gd name="T75" fmla="*/ 1 h 60"/>
                <a:gd name="T76" fmla="*/ 3 w 66"/>
                <a:gd name="T77" fmla="*/ 1 h 60"/>
                <a:gd name="T78" fmla="*/ 3 w 66"/>
                <a:gd name="T79" fmla="*/ 1 h 60"/>
                <a:gd name="T80" fmla="*/ 3 w 66"/>
                <a:gd name="T81" fmla="*/ 1 h 60"/>
                <a:gd name="T82" fmla="*/ 3 w 66"/>
                <a:gd name="T83" fmla="*/ 1 h 60"/>
                <a:gd name="T84" fmla="*/ 3 w 66"/>
                <a:gd name="T85" fmla="*/ 1 h 60"/>
                <a:gd name="T86" fmla="*/ 3 w 66"/>
                <a:gd name="T87" fmla="*/ 1 h 60"/>
                <a:gd name="T88" fmla="*/ 3 w 66"/>
                <a:gd name="T89" fmla="*/ 1 h 60"/>
                <a:gd name="T90" fmla="*/ 3 w 66"/>
                <a:gd name="T91" fmla="*/ 1 h 60"/>
                <a:gd name="T92" fmla="*/ 3 w 66"/>
                <a:gd name="T93" fmla="*/ 1 h 60"/>
                <a:gd name="T94" fmla="*/ 3 w 66"/>
                <a:gd name="T95" fmla="*/ 1 h 60"/>
                <a:gd name="T96" fmla="*/ 3 w 66"/>
                <a:gd name="T97" fmla="*/ 0 h 60"/>
                <a:gd name="T98" fmla="*/ 3 w 66"/>
                <a:gd name="T99" fmla="*/ 0 h 6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60"/>
                <a:gd name="T152" fmla="*/ 66 w 66"/>
                <a:gd name="T153" fmla="*/ 60 h 6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60">
                  <a:moveTo>
                    <a:pt x="0" y="60"/>
                  </a:moveTo>
                  <a:lnTo>
                    <a:pt x="0" y="60"/>
                  </a:lnTo>
                  <a:lnTo>
                    <a:pt x="2" y="60"/>
                  </a:lnTo>
                  <a:lnTo>
                    <a:pt x="2" y="58"/>
                  </a:lnTo>
                  <a:lnTo>
                    <a:pt x="4" y="58"/>
                  </a:lnTo>
                  <a:lnTo>
                    <a:pt x="4" y="56"/>
                  </a:lnTo>
                  <a:lnTo>
                    <a:pt x="6" y="56"/>
                  </a:lnTo>
                  <a:lnTo>
                    <a:pt x="6" y="54"/>
                  </a:lnTo>
                  <a:lnTo>
                    <a:pt x="8" y="54"/>
                  </a:lnTo>
                  <a:lnTo>
                    <a:pt x="8" y="52"/>
                  </a:lnTo>
                  <a:lnTo>
                    <a:pt x="10" y="52"/>
                  </a:lnTo>
                  <a:lnTo>
                    <a:pt x="10" y="50"/>
                  </a:lnTo>
                  <a:lnTo>
                    <a:pt x="12" y="50"/>
                  </a:lnTo>
                  <a:lnTo>
                    <a:pt x="12" y="48"/>
                  </a:lnTo>
                  <a:lnTo>
                    <a:pt x="14" y="48"/>
                  </a:lnTo>
                  <a:lnTo>
                    <a:pt x="16" y="46"/>
                  </a:lnTo>
                  <a:lnTo>
                    <a:pt x="18" y="44"/>
                  </a:lnTo>
                  <a:lnTo>
                    <a:pt x="20" y="42"/>
                  </a:lnTo>
                  <a:lnTo>
                    <a:pt x="22" y="40"/>
                  </a:lnTo>
                  <a:lnTo>
                    <a:pt x="24" y="40"/>
                  </a:lnTo>
                  <a:lnTo>
                    <a:pt x="24" y="38"/>
                  </a:lnTo>
                  <a:lnTo>
                    <a:pt x="26" y="38"/>
                  </a:lnTo>
                  <a:lnTo>
                    <a:pt x="26" y="36"/>
                  </a:lnTo>
                  <a:lnTo>
                    <a:pt x="28" y="36"/>
                  </a:lnTo>
                  <a:lnTo>
                    <a:pt x="28" y="34"/>
                  </a:lnTo>
                  <a:lnTo>
                    <a:pt x="30" y="34"/>
                  </a:lnTo>
                  <a:lnTo>
                    <a:pt x="30" y="32"/>
                  </a:lnTo>
                  <a:lnTo>
                    <a:pt x="32" y="32"/>
                  </a:lnTo>
                  <a:lnTo>
                    <a:pt x="32" y="30"/>
                  </a:lnTo>
                  <a:lnTo>
                    <a:pt x="34" y="30"/>
                  </a:lnTo>
                  <a:lnTo>
                    <a:pt x="34" y="28"/>
                  </a:lnTo>
                  <a:lnTo>
                    <a:pt x="36" y="28"/>
                  </a:lnTo>
                  <a:lnTo>
                    <a:pt x="36" y="26"/>
                  </a:lnTo>
                  <a:lnTo>
                    <a:pt x="38" y="26"/>
                  </a:lnTo>
                  <a:lnTo>
                    <a:pt x="38" y="24"/>
                  </a:lnTo>
                  <a:lnTo>
                    <a:pt x="40" y="24"/>
                  </a:lnTo>
                  <a:lnTo>
                    <a:pt x="40" y="22"/>
                  </a:lnTo>
                  <a:lnTo>
                    <a:pt x="42" y="22"/>
                  </a:lnTo>
                  <a:lnTo>
                    <a:pt x="42" y="20"/>
                  </a:lnTo>
                  <a:lnTo>
                    <a:pt x="44" y="20"/>
                  </a:lnTo>
                  <a:lnTo>
                    <a:pt x="46" y="18"/>
                  </a:lnTo>
                  <a:lnTo>
                    <a:pt x="48" y="16"/>
                  </a:lnTo>
                  <a:lnTo>
                    <a:pt x="50" y="14"/>
                  </a:lnTo>
                  <a:lnTo>
                    <a:pt x="52" y="14"/>
                  </a:lnTo>
                  <a:lnTo>
                    <a:pt x="52" y="12"/>
                  </a:lnTo>
                  <a:lnTo>
                    <a:pt x="54" y="12"/>
                  </a:lnTo>
                  <a:lnTo>
                    <a:pt x="54" y="10"/>
                  </a:lnTo>
                  <a:lnTo>
                    <a:pt x="56" y="10"/>
                  </a:lnTo>
                  <a:lnTo>
                    <a:pt x="56" y="8"/>
                  </a:lnTo>
                  <a:lnTo>
                    <a:pt x="58" y="8"/>
                  </a:lnTo>
                  <a:lnTo>
                    <a:pt x="58" y="6"/>
                  </a:lnTo>
                  <a:lnTo>
                    <a:pt x="60" y="6"/>
                  </a:lnTo>
                  <a:lnTo>
                    <a:pt x="60" y="4"/>
                  </a:lnTo>
                  <a:lnTo>
                    <a:pt x="62" y="4"/>
                  </a:lnTo>
                  <a:lnTo>
                    <a:pt x="62" y="2"/>
                  </a:lnTo>
                  <a:lnTo>
                    <a:pt x="64" y="2"/>
                  </a:lnTo>
                  <a:lnTo>
                    <a:pt x="64" y="0"/>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10" name="Freeform 1165"/>
            <p:cNvSpPr>
              <a:spLocks/>
            </p:cNvSpPr>
            <p:nvPr/>
          </p:nvSpPr>
          <p:spPr bwMode="auto">
            <a:xfrm>
              <a:off x="2987" y="3070"/>
              <a:ext cx="42" cy="46"/>
            </a:xfrm>
            <a:custGeom>
              <a:avLst/>
              <a:gdLst>
                <a:gd name="T0" fmla="*/ 0 w 66"/>
                <a:gd name="T1" fmla="*/ 7 h 66"/>
                <a:gd name="T2" fmla="*/ 1 w 66"/>
                <a:gd name="T3" fmla="*/ 7 h 66"/>
                <a:gd name="T4" fmla="*/ 1 w 66"/>
                <a:gd name="T5" fmla="*/ 6 h 66"/>
                <a:gd name="T6" fmla="*/ 1 w 66"/>
                <a:gd name="T7" fmla="*/ 6 h 66"/>
                <a:gd name="T8" fmla="*/ 1 w 66"/>
                <a:gd name="T9" fmla="*/ 6 h 66"/>
                <a:gd name="T10" fmla="*/ 1 w 66"/>
                <a:gd name="T11" fmla="*/ 6 h 66"/>
                <a:gd name="T12" fmla="*/ 1 w 66"/>
                <a:gd name="T13" fmla="*/ 6 h 66"/>
                <a:gd name="T14" fmla="*/ 1 w 66"/>
                <a:gd name="T15" fmla="*/ 6 h 66"/>
                <a:gd name="T16" fmla="*/ 1 w 66"/>
                <a:gd name="T17" fmla="*/ 6 h 66"/>
                <a:gd name="T18" fmla="*/ 1 w 66"/>
                <a:gd name="T19" fmla="*/ 6 h 66"/>
                <a:gd name="T20" fmla="*/ 1 w 66"/>
                <a:gd name="T21" fmla="*/ 6 h 66"/>
                <a:gd name="T22" fmla="*/ 1 w 66"/>
                <a:gd name="T23" fmla="*/ 5 h 66"/>
                <a:gd name="T24" fmla="*/ 1 w 66"/>
                <a:gd name="T25" fmla="*/ 5 h 66"/>
                <a:gd name="T26" fmla="*/ 1 w 66"/>
                <a:gd name="T27" fmla="*/ 5 h 66"/>
                <a:gd name="T28" fmla="*/ 1 w 66"/>
                <a:gd name="T29" fmla="*/ 5 h 66"/>
                <a:gd name="T30" fmla="*/ 1 w 66"/>
                <a:gd name="T31" fmla="*/ 5 h 66"/>
                <a:gd name="T32" fmla="*/ 1 w 66"/>
                <a:gd name="T33" fmla="*/ 5 h 66"/>
                <a:gd name="T34" fmla="*/ 1 w 66"/>
                <a:gd name="T35" fmla="*/ 4 h 66"/>
                <a:gd name="T36" fmla="*/ 1 w 66"/>
                <a:gd name="T37" fmla="*/ 4 h 66"/>
                <a:gd name="T38" fmla="*/ 1 w 66"/>
                <a:gd name="T39" fmla="*/ 4 h 66"/>
                <a:gd name="T40" fmla="*/ 2 w 66"/>
                <a:gd name="T41" fmla="*/ 4 h 66"/>
                <a:gd name="T42" fmla="*/ 2 w 66"/>
                <a:gd name="T43" fmla="*/ 4 h 66"/>
                <a:gd name="T44" fmla="*/ 2 w 66"/>
                <a:gd name="T45" fmla="*/ 4 h 66"/>
                <a:gd name="T46" fmla="*/ 2 w 66"/>
                <a:gd name="T47" fmla="*/ 3 h 66"/>
                <a:gd name="T48" fmla="*/ 2 w 66"/>
                <a:gd name="T49" fmla="*/ 3 h 66"/>
                <a:gd name="T50" fmla="*/ 2 w 66"/>
                <a:gd name="T51" fmla="*/ 3 h 66"/>
                <a:gd name="T52" fmla="*/ 2 w 66"/>
                <a:gd name="T53" fmla="*/ 3 h 66"/>
                <a:gd name="T54" fmla="*/ 2 w 66"/>
                <a:gd name="T55" fmla="*/ 3 h 66"/>
                <a:gd name="T56" fmla="*/ 2 w 66"/>
                <a:gd name="T57" fmla="*/ 3 h 66"/>
                <a:gd name="T58" fmla="*/ 2 w 66"/>
                <a:gd name="T59" fmla="*/ 3 h 66"/>
                <a:gd name="T60" fmla="*/ 2 w 66"/>
                <a:gd name="T61" fmla="*/ 3 h 66"/>
                <a:gd name="T62" fmla="*/ 2 w 66"/>
                <a:gd name="T63" fmla="*/ 2 h 66"/>
                <a:gd name="T64" fmla="*/ 3 w 66"/>
                <a:gd name="T65" fmla="*/ 2 h 66"/>
                <a:gd name="T66" fmla="*/ 3 w 66"/>
                <a:gd name="T67" fmla="*/ 2 h 66"/>
                <a:gd name="T68" fmla="*/ 3 w 66"/>
                <a:gd name="T69" fmla="*/ 2 h 66"/>
                <a:gd name="T70" fmla="*/ 3 w 66"/>
                <a:gd name="T71" fmla="*/ 2 h 66"/>
                <a:gd name="T72" fmla="*/ 3 w 66"/>
                <a:gd name="T73" fmla="*/ 2 h 66"/>
                <a:gd name="T74" fmla="*/ 3 w 66"/>
                <a:gd name="T75" fmla="*/ 1 h 66"/>
                <a:gd name="T76" fmla="*/ 3 w 66"/>
                <a:gd name="T77" fmla="*/ 1 h 66"/>
                <a:gd name="T78" fmla="*/ 3 w 66"/>
                <a:gd name="T79" fmla="*/ 1 h 66"/>
                <a:gd name="T80" fmla="*/ 3 w 66"/>
                <a:gd name="T81" fmla="*/ 1 h 66"/>
                <a:gd name="T82" fmla="*/ 3 w 66"/>
                <a:gd name="T83" fmla="*/ 1 h 66"/>
                <a:gd name="T84" fmla="*/ 3 w 66"/>
                <a:gd name="T85" fmla="*/ 1 h 66"/>
                <a:gd name="T86" fmla="*/ 3 w 66"/>
                <a:gd name="T87" fmla="*/ 1 h 66"/>
                <a:gd name="T88" fmla="*/ 3 w 66"/>
                <a:gd name="T89" fmla="*/ 1 h 66"/>
                <a:gd name="T90" fmla="*/ 3 w 66"/>
                <a:gd name="T91" fmla="*/ 1 h 66"/>
                <a:gd name="T92" fmla="*/ 3 w 66"/>
                <a:gd name="T93" fmla="*/ 1 h 66"/>
                <a:gd name="T94" fmla="*/ 3 w 66"/>
                <a:gd name="T95" fmla="*/ 1 h 66"/>
                <a:gd name="T96" fmla="*/ 3 w 66"/>
                <a:gd name="T97" fmla="*/ 1 h 66"/>
                <a:gd name="T98" fmla="*/ 3 w 66"/>
                <a:gd name="T99" fmla="*/ 0 h 6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66"/>
                <a:gd name="T152" fmla="*/ 66 w 66"/>
                <a:gd name="T153" fmla="*/ 66 h 6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66">
                  <a:moveTo>
                    <a:pt x="0" y="66"/>
                  </a:moveTo>
                  <a:lnTo>
                    <a:pt x="0" y="64"/>
                  </a:lnTo>
                  <a:lnTo>
                    <a:pt x="2" y="64"/>
                  </a:lnTo>
                  <a:lnTo>
                    <a:pt x="2" y="62"/>
                  </a:lnTo>
                  <a:lnTo>
                    <a:pt x="4" y="62"/>
                  </a:lnTo>
                  <a:lnTo>
                    <a:pt x="4" y="60"/>
                  </a:lnTo>
                  <a:lnTo>
                    <a:pt x="6" y="60"/>
                  </a:lnTo>
                  <a:lnTo>
                    <a:pt x="8" y="58"/>
                  </a:lnTo>
                  <a:lnTo>
                    <a:pt x="8" y="56"/>
                  </a:lnTo>
                  <a:lnTo>
                    <a:pt x="10" y="56"/>
                  </a:lnTo>
                  <a:lnTo>
                    <a:pt x="10" y="54"/>
                  </a:lnTo>
                  <a:lnTo>
                    <a:pt x="12" y="54"/>
                  </a:lnTo>
                  <a:lnTo>
                    <a:pt x="12" y="52"/>
                  </a:lnTo>
                  <a:lnTo>
                    <a:pt x="14" y="52"/>
                  </a:lnTo>
                  <a:lnTo>
                    <a:pt x="16" y="50"/>
                  </a:lnTo>
                  <a:lnTo>
                    <a:pt x="18" y="48"/>
                  </a:lnTo>
                  <a:lnTo>
                    <a:pt x="18" y="46"/>
                  </a:lnTo>
                  <a:lnTo>
                    <a:pt x="20" y="46"/>
                  </a:lnTo>
                  <a:lnTo>
                    <a:pt x="20" y="44"/>
                  </a:lnTo>
                  <a:lnTo>
                    <a:pt x="22" y="44"/>
                  </a:lnTo>
                  <a:lnTo>
                    <a:pt x="24" y="42"/>
                  </a:lnTo>
                  <a:lnTo>
                    <a:pt x="26" y="40"/>
                  </a:lnTo>
                  <a:lnTo>
                    <a:pt x="28" y="38"/>
                  </a:lnTo>
                  <a:lnTo>
                    <a:pt x="30" y="36"/>
                  </a:lnTo>
                  <a:lnTo>
                    <a:pt x="32" y="34"/>
                  </a:lnTo>
                  <a:lnTo>
                    <a:pt x="34" y="32"/>
                  </a:lnTo>
                  <a:lnTo>
                    <a:pt x="36" y="30"/>
                  </a:lnTo>
                  <a:lnTo>
                    <a:pt x="38" y="28"/>
                  </a:lnTo>
                  <a:lnTo>
                    <a:pt x="40" y="26"/>
                  </a:lnTo>
                  <a:lnTo>
                    <a:pt x="42" y="24"/>
                  </a:lnTo>
                  <a:lnTo>
                    <a:pt x="44" y="22"/>
                  </a:lnTo>
                  <a:lnTo>
                    <a:pt x="46" y="20"/>
                  </a:lnTo>
                  <a:lnTo>
                    <a:pt x="48" y="18"/>
                  </a:lnTo>
                  <a:lnTo>
                    <a:pt x="50" y="18"/>
                  </a:lnTo>
                  <a:lnTo>
                    <a:pt x="50" y="16"/>
                  </a:lnTo>
                  <a:lnTo>
                    <a:pt x="52" y="14"/>
                  </a:lnTo>
                  <a:lnTo>
                    <a:pt x="54" y="14"/>
                  </a:lnTo>
                  <a:lnTo>
                    <a:pt x="54" y="12"/>
                  </a:lnTo>
                  <a:lnTo>
                    <a:pt x="56" y="12"/>
                  </a:lnTo>
                  <a:lnTo>
                    <a:pt x="56" y="10"/>
                  </a:lnTo>
                  <a:lnTo>
                    <a:pt x="58" y="10"/>
                  </a:lnTo>
                  <a:lnTo>
                    <a:pt x="58" y="8"/>
                  </a:lnTo>
                  <a:lnTo>
                    <a:pt x="60" y="8"/>
                  </a:lnTo>
                  <a:lnTo>
                    <a:pt x="60" y="6"/>
                  </a:lnTo>
                  <a:lnTo>
                    <a:pt x="62" y="6"/>
                  </a:lnTo>
                  <a:lnTo>
                    <a:pt x="62" y="4"/>
                  </a:lnTo>
                  <a:lnTo>
                    <a:pt x="64" y="4"/>
                  </a:lnTo>
                  <a:lnTo>
                    <a:pt x="64" y="2"/>
                  </a:lnTo>
                  <a:lnTo>
                    <a:pt x="66"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11" name="Freeform 1166"/>
            <p:cNvSpPr>
              <a:spLocks/>
            </p:cNvSpPr>
            <p:nvPr/>
          </p:nvSpPr>
          <p:spPr bwMode="auto">
            <a:xfrm>
              <a:off x="2946" y="3116"/>
              <a:ext cx="41" cy="45"/>
            </a:xfrm>
            <a:custGeom>
              <a:avLst/>
              <a:gdLst>
                <a:gd name="T0" fmla="*/ 0 w 64"/>
                <a:gd name="T1" fmla="*/ 6 h 66"/>
                <a:gd name="T2" fmla="*/ 1 w 64"/>
                <a:gd name="T3" fmla="*/ 5 h 66"/>
                <a:gd name="T4" fmla="*/ 1 w 64"/>
                <a:gd name="T5" fmla="*/ 5 h 66"/>
                <a:gd name="T6" fmla="*/ 1 w 64"/>
                <a:gd name="T7" fmla="*/ 5 h 66"/>
                <a:gd name="T8" fmla="*/ 1 w 64"/>
                <a:gd name="T9" fmla="*/ 5 h 66"/>
                <a:gd name="T10" fmla="*/ 1 w 64"/>
                <a:gd name="T11" fmla="*/ 5 h 66"/>
                <a:gd name="T12" fmla="*/ 1 w 64"/>
                <a:gd name="T13" fmla="*/ 5 h 66"/>
                <a:gd name="T14" fmla="*/ 1 w 64"/>
                <a:gd name="T15" fmla="*/ 5 h 66"/>
                <a:gd name="T16" fmla="*/ 1 w 64"/>
                <a:gd name="T17" fmla="*/ 5 h 66"/>
                <a:gd name="T18" fmla="*/ 1 w 64"/>
                <a:gd name="T19" fmla="*/ 5 h 66"/>
                <a:gd name="T20" fmla="*/ 1 w 64"/>
                <a:gd name="T21" fmla="*/ 5 h 66"/>
                <a:gd name="T22" fmla="*/ 1 w 64"/>
                <a:gd name="T23" fmla="*/ 5 h 66"/>
                <a:gd name="T24" fmla="*/ 1 w 64"/>
                <a:gd name="T25" fmla="*/ 5 h 66"/>
                <a:gd name="T26" fmla="*/ 1 w 64"/>
                <a:gd name="T27" fmla="*/ 5 h 66"/>
                <a:gd name="T28" fmla="*/ 1 w 64"/>
                <a:gd name="T29" fmla="*/ 5 h 66"/>
                <a:gd name="T30" fmla="*/ 1 w 64"/>
                <a:gd name="T31" fmla="*/ 3 h 66"/>
                <a:gd name="T32" fmla="*/ 1 w 64"/>
                <a:gd name="T33" fmla="*/ 3 h 66"/>
                <a:gd name="T34" fmla="*/ 1 w 64"/>
                <a:gd name="T35" fmla="*/ 3 h 66"/>
                <a:gd name="T36" fmla="*/ 1 w 64"/>
                <a:gd name="T37" fmla="*/ 3 h 66"/>
                <a:gd name="T38" fmla="*/ 1 w 64"/>
                <a:gd name="T39" fmla="*/ 3 h 66"/>
                <a:gd name="T40" fmla="*/ 1 w 64"/>
                <a:gd name="T41" fmla="*/ 3 h 66"/>
                <a:gd name="T42" fmla="*/ 2 w 64"/>
                <a:gd name="T43" fmla="*/ 3 h 66"/>
                <a:gd name="T44" fmla="*/ 2 w 64"/>
                <a:gd name="T45" fmla="*/ 3 h 66"/>
                <a:gd name="T46" fmla="*/ 2 w 64"/>
                <a:gd name="T47" fmla="*/ 3 h 66"/>
                <a:gd name="T48" fmla="*/ 2 w 64"/>
                <a:gd name="T49" fmla="*/ 3 h 66"/>
                <a:gd name="T50" fmla="*/ 2 w 64"/>
                <a:gd name="T51" fmla="*/ 3 h 66"/>
                <a:gd name="T52" fmla="*/ 2 w 64"/>
                <a:gd name="T53" fmla="*/ 3 h 66"/>
                <a:gd name="T54" fmla="*/ 2 w 64"/>
                <a:gd name="T55" fmla="*/ 2 h 66"/>
                <a:gd name="T56" fmla="*/ 2 w 64"/>
                <a:gd name="T57" fmla="*/ 2 h 66"/>
                <a:gd name="T58" fmla="*/ 2 w 64"/>
                <a:gd name="T59" fmla="*/ 2 h 66"/>
                <a:gd name="T60" fmla="*/ 2 w 64"/>
                <a:gd name="T61" fmla="*/ 2 h 66"/>
                <a:gd name="T62" fmla="*/ 2 w 64"/>
                <a:gd name="T63" fmla="*/ 2 h 66"/>
                <a:gd name="T64" fmla="*/ 2 w 64"/>
                <a:gd name="T65" fmla="*/ 2 h 66"/>
                <a:gd name="T66" fmla="*/ 3 w 64"/>
                <a:gd name="T67" fmla="*/ 1 h 66"/>
                <a:gd name="T68" fmla="*/ 3 w 64"/>
                <a:gd name="T69" fmla="*/ 1 h 66"/>
                <a:gd name="T70" fmla="*/ 3 w 64"/>
                <a:gd name="T71" fmla="*/ 1 h 66"/>
                <a:gd name="T72" fmla="*/ 3 w 64"/>
                <a:gd name="T73" fmla="*/ 1 h 66"/>
                <a:gd name="T74" fmla="*/ 3 w 64"/>
                <a:gd name="T75" fmla="*/ 1 h 66"/>
                <a:gd name="T76" fmla="*/ 3 w 64"/>
                <a:gd name="T77" fmla="*/ 1 h 66"/>
                <a:gd name="T78" fmla="*/ 3 w 64"/>
                <a:gd name="T79" fmla="*/ 1 h 66"/>
                <a:gd name="T80" fmla="*/ 3 w 64"/>
                <a:gd name="T81" fmla="*/ 1 h 66"/>
                <a:gd name="T82" fmla="*/ 3 w 64"/>
                <a:gd name="T83" fmla="*/ 1 h 66"/>
                <a:gd name="T84" fmla="*/ 3 w 64"/>
                <a:gd name="T85" fmla="*/ 1 h 66"/>
                <a:gd name="T86" fmla="*/ 3 w 64"/>
                <a:gd name="T87" fmla="*/ 1 h 66"/>
                <a:gd name="T88" fmla="*/ 3 w 64"/>
                <a:gd name="T89" fmla="*/ 1 h 66"/>
                <a:gd name="T90" fmla="*/ 3 w 64"/>
                <a:gd name="T91" fmla="*/ 1 h 66"/>
                <a:gd name="T92" fmla="*/ 3 w 64"/>
                <a:gd name="T93" fmla="*/ 1 h 66"/>
                <a:gd name="T94" fmla="*/ 3 w 64"/>
                <a:gd name="T95" fmla="*/ 1 h 66"/>
                <a:gd name="T96" fmla="*/ 3 w 64"/>
                <a:gd name="T97" fmla="*/ 0 h 66"/>
                <a:gd name="T98" fmla="*/ 3 w 64"/>
                <a:gd name="T99" fmla="*/ 0 h 6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4"/>
                <a:gd name="T151" fmla="*/ 0 h 66"/>
                <a:gd name="T152" fmla="*/ 64 w 64"/>
                <a:gd name="T153" fmla="*/ 66 h 6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4" h="66">
                  <a:moveTo>
                    <a:pt x="0" y="66"/>
                  </a:moveTo>
                  <a:lnTo>
                    <a:pt x="0" y="66"/>
                  </a:lnTo>
                  <a:lnTo>
                    <a:pt x="2" y="64"/>
                  </a:lnTo>
                  <a:lnTo>
                    <a:pt x="4" y="62"/>
                  </a:lnTo>
                  <a:lnTo>
                    <a:pt x="6" y="60"/>
                  </a:lnTo>
                  <a:lnTo>
                    <a:pt x="8" y="58"/>
                  </a:lnTo>
                  <a:lnTo>
                    <a:pt x="8" y="56"/>
                  </a:lnTo>
                  <a:lnTo>
                    <a:pt x="10" y="56"/>
                  </a:lnTo>
                  <a:lnTo>
                    <a:pt x="10" y="54"/>
                  </a:lnTo>
                  <a:lnTo>
                    <a:pt x="12" y="54"/>
                  </a:lnTo>
                  <a:lnTo>
                    <a:pt x="12" y="52"/>
                  </a:lnTo>
                  <a:lnTo>
                    <a:pt x="14" y="52"/>
                  </a:lnTo>
                  <a:lnTo>
                    <a:pt x="14" y="50"/>
                  </a:lnTo>
                  <a:lnTo>
                    <a:pt x="16" y="50"/>
                  </a:lnTo>
                  <a:lnTo>
                    <a:pt x="16" y="48"/>
                  </a:lnTo>
                  <a:lnTo>
                    <a:pt x="18" y="48"/>
                  </a:lnTo>
                  <a:lnTo>
                    <a:pt x="20" y="46"/>
                  </a:lnTo>
                  <a:lnTo>
                    <a:pt x="20" y="44"/>
                  </a:lnTo>
                  <a:lnTo>
                    <a:pt x="22" y="44"/>
                  </a:lnTo>
                  <a:lnTo>
                    <a:pt x="22" y="42"/>
                  </a:lnTo>
                  <a:lnTo>
                    <a:pt x="24" y="42"/>
                  </a:lnTo>
                  <a:lnTo>
                    <a:pt x="24" y="40"/>
                  </a:lnTo>
                  <a:lnTo>
                    <a:pt x="26" y="40"/>
                  </a:lnTo>
                  <a:lnTo>
                    <a:pt x="26" y="38"/>
                  </a:lnTo>
                  <a:lnTo>
                    <a:pt x="28" y="38"/>
                  </a:lnTo>
                  <a:lnTo>
                    <a:pt x="28" y="36"/>
                  </a:lnTo>
                  <a:lnTo>
                    <a:pt x="30" y="36"/>
                  </a:lnTo>
                  <a:lnTo>
                    <a:pt x="30" y="34"/>
                  </a:lnTo>
                  <a:lnTo>
                    <a:pt x="32" y="34"/>
                  </a:lnTo>
                  <a:lnTo>
                    <a:pt x="32" y="32"/>
                  </a:lnTo>
                  <a:lnTo>
                    <a:pt x="34" y="32"/>
                  </a:lnTo>
                  <a:lnTo>
                    <a:pt x="34" y="30"/>
                  </a:lnTo>
                  <a:lnTo>
                    <a:pt x="36" y="28"/>
                  </a:lnTo>
                  <a:lnTo>
                    <a:pt x="38" y="26"/>
                  </a:lnTo>
                  <a:lnTo>
                    <a:pt x="40" y="24"/>
                  </a:lnTo>
                  <a:lnTo>
                    <a:pt x="42" y="22"/>
                  </a:lnTo>
                  <a:lnTo>
                    <a:pt x="44" y="20"/>
                  </a:lnTo>
                  <a:lnTo>
                    <a:pt x="46" y="18"/>
                  </a:lnTo>
                  <a:lnTo>
                    <a:pt x="48" y="16"/>
                  </a:lnTo>
                  <a:lnTo>
                    <a:pt x="50" y="14"/>
                  </a:lnTo>
                  <a:lnTo>
                    <a:pt x="52" y="12"/>
                  </a:lnTo>
                  <a:lnTo>
                    <a:pt x="54" y="10"/>
                  </a:lnTo>
                  <a:lnTo>
                    <a:pt x="56" y="8"/>
                  </a:lnTo>
                  <a:lnTo>
                    <a:pt x="58" y="6"/>
                  </a:lnTo>
                  <a:lnTo>
                    <a:pt x="60" y="4"/>
                  </a:lnTo>
                  <a:lnTo>
                    <a:pt x="62" y="2"/>
                  </a:lnTo>
                  <a:lnTo>
                    <a:pt x="62" y="0"/>
                  </a:lnTo>
                  <a:lnTo>
                    <a:pt x="64"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12" name="Freeform 1167"/>
            <p:cNvSpPr>
              <a:spLocks/>
            </p:cNvSpPr>
            <p:nvPr/>
          </p:nvSpPr>
          <p:spPr bwMode="auto">
            <a:xfrm>
              <a:off x="2905" y="3161"/>
              <a:ext cx="41" cy="48"/>
            </a:xfrm>
            <a:custGeom>
              <a:avLst/>
              <a:gdLst>
                <a:gd name="T0" fmla="*/ 0 w 64"/>
                <a:gd name="T1" fmla="*/ 7 h 70"/>
                <a:gd name="T2" fmla="*/ 1 w 64"/>
                <a:gd name="T3" fmla="*/ 7 h 70"/>
                <a:gd name="T4" fmla="*/ 1 w 64"/>
                <a:gd name="T5" fmla="*/ 7 h 70"/>
                <a:gd name="T6" fmla="*/ 1 w 64"/>
                <a:gd name="T7" fmla="*/ 6 h 70"/>
                <a:gd name="T8" fmla="*/ 1 w 64"/>
                <a:gd name="T9" fmla="*/ 6 h 70"/>
                <a:gd name="T10" fmla="*/ 1 w 64"/>
                <a:gd name="T11" fmla="*/ 6 h 70"/>
                <a:gd name="T12" fmla="*/ 1 w 64"/>
                <a:gd name="T13" fmla="*/ 5 h 70"/>
                <a:gd name="T14" fmla="*/ 1 w 64"/>
                <a:gd name="T15" fmla="*/ 5 h 70"/>
                <a:gd name="T16" fmla="*/ 1 w 64"/>
                <a:gd name="T17" fmla="*/ 5 h 70"/>
                <a:gd name="T18" fmla="*/ 1 w 64"/>
                <a:gd name="T19" fmla="*/ 5 h 70"/>
                <a:gd name="T20" fmla="*/ 1 w 64"/>
                <a:gd name="T21" fmla="*/ 5 h 70"/>
                <a:gd name="T22" fmla="*/ 1 w 64"/>
                <a:gd name="T23" fmla="*/ 5 h 70"/>
                <a:gd name="T24" fmla="*/ 1 w 64"/>
                <a:gd name="T25" fmla="*/ 5 h 70"/>
                <a:gd name="T26" fmla="*/ 1 w 64"/>
                <a:gd name="T27" fmla="*/ 5 h 70"/>
                <a:gd name="T28" fmla="*/ 1 w 64"/>
                <a:gd name="T29" fmla="*/ 5 h 70"/>
                <a:gd name="T30" fmla="*/ 1 w 64"/>
                <a:gd name="T31" fmla="*/ 5 h 70"/>
                <a:gd name="T32" fmla="*/ 1 w 64"/>
                <a:gd name="T33" fmla="*/ 5 h 70"/>
                <a:gd name="T34" fmla="*/ 1 w 64"/>
                <a:gd name="T35" fmla="*/ 5 h 70"/>
                <a:gd name="T36" fmla="*/ 1 w 64"/>
                <a:gd name="T37" fmla="*/ 4 h 70"/>
                <a:gd name="T38" fmla="*/ 1 w 64"/>
                <a:gd name="T39" fmla="*/ 3 h 70"/>
                <a:gd name="T40" fmla="*/ 1 w 64"/>
                <a:gd name="T41" fmla="*/ 3 h 70"/>
                <a:gd name="T42" fmla="*/ 2 w 64"/>
                <a:gd name="T43" fmla="*/ 3 h 70"/>
                <a:gd name="T44" fmla="*/ 2 w 64"/>
                <a:gd name="T45" fmla="*/ 3 h 70"/>
                <a:gd name="T46" fmla="*/ 2 w 64"/>
                <a:gd name="T47" fmla="*/ 3 h 70"/>
                <a:gd name="T48" fmla="*/ 2 w 64"/>
                <a:gd name="T49" fmla="*/ 3 h 70"/>
                <a:gd name="T50" fmla="*/ 2 w 64"/>
                <a:gd name="T51" fmla="*/ 3 h 70"/>
                <a:gd name="T52" fmla="*/ 2 w 64"/>
                <a:gd name="T53" fmla="*/ 3 h 70"/>
                <a:gd name="T54" fmla="*/ 2 w 64"/>
                <a:gd name="T55" fmla="*/ 3 h 70"/>
                <a:gd name="T56" fmla="*/ 2 w 64"/>
                <a:gd name="T57" fmla="*/ 3 h 70"/>
                <a:gd name="T58" fmla="*/ 2 w 64"/>
                <a:gd name="T59" fmla="*/ 2 h 70"/>
                <a:gd name="T60" fmla="*/ 2 w 64"/>
                <a:gd name="T61" fmla="*/ 2 h 70"/>
                <a:gd name="T62" fmla="*/ 2 w 64"/>
                <a:gd name="T63" fmla="*/ 2 h 70"/>
                <a:gd name="T64" fmla="*/ 2 w 64"/>
                <a:gd name="T65" fmla="*/ 2 h 70"/>
                <a:gd name="T66" fmla="*/ 3 w 64"/>
                <a:gd name="T67" fmla="*/ 2 h 70"/>
                <a:gd name="T68" fmla="*/ 3 w 64"/>
                <a:gd name="T69" fmla="*/ 2 h 70"/>
                <a:gd name="T70" fmla="*/ 3 w 64"/>
                <a:gd name="T71" fmla="*/ 2 h 70"/>
                <a:gd name="T72" fmla="*/ 3 w 64"/>
                <a:gd name="T73" fmla="*/ 1 h 70"/>
                <a:gd name="T74" fmla="*/ 3 w 64"/>
                <a:gd name="T75" fmla="*/ 1 h 70"/>
                <a:gd name="T76" fmla="*/ 3 w 64"/>
                <a:gd name="T77" fmla="*/ 1 h 70"/>
                <a:gd name="T78" fmla="*/ 3 w 64"/>
                <a:gd name="T79" fmla="*/ 1 h 70"/>
                <a:gd name="T80" fmla="*/ 3 w 64"/>
                <a:gd name="T81" fmla="*/ 1 h 70"/>
                <a:gd name="T82" fmla="*/ 3 w 64"/>
                <a:gd name="T83" fmla="*/ 1 h 70"/>
                <a:gd name="T84" fmla="*/ 3 w 64"/>
                <a:gd name="T85" fmla="*/ 1 h 70"/>
                <a:gd name="T86" fmla="*/ 3 w 64"/>
                <a:gd name="T87" fmla="*/ 1 h 70"/>
                <a:gd name="T88" fmla="*/ 3 w 64"/>
                <a:gd name="T89" fmla="*/ 1 h 70"/>
                <a:gd name="T90" fmla="*/ 3 w 64"/>
                <a:gd name="T91" fmla="*/ 1 h 70"/>
                <a:gd name="T92" fmla="*/ 3 w 64"/>
                <a:gd name="T93" fmla="*/ 1 h 70"/>
                <a:gd name="T94" fmla="*/ 3 w 64"/>
                <a:gd name="T95" fmla="*/ 1 h 70"/>
                <a:gd name="T96" fmla="*/ 3 w 64"/>
                <a:gd name="T97" fmla="*/ 1 h 70"/>
                <a:gd name="T98" fmla="*/ 3 w 64"/>
                <a:gd name="T99" fmla="*/ 0 h 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4"/>
                <a:gd name="T151" fmla="*/ 0 h 70"/>
                <a:gd name="T152" fmla="*/ 64 w 64"/>
                <a:gd name="T153" fmla="*/ 70 h 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4" h="70">
                  <a:moveTo>
                    <a:pt x="0" y="70"/>
                  </a:moveTo>
                  <a:lnTo>
                    <a:pt x="0" y="70"/>
                  </a:lnTo>
                  <a:lnTo>
                    <a:pt x="2" y="70"/>
                  </a:lnTo>
                  <a:lnTo>
                    <a:pt x="2" y="68"/>
                  </a:lnTo>
                  <a:lnTo>
                    <a:pt x="4" y="68"/>
                  </a:lnTo>
                  <a:lnTo>
                    <a:pt x="4" y="66"/>
                  </a:lnTo>
                  <a:lnTo>
                    <a:pt x="6" y="66"/>
                  </a:lnTo>
                  <a:lnTo>
                    <a:pt x="6" y="64"/>
                  </a:lnTo>
                  <a:lnTo>
                    <a:pt x="8" y="62"/>
                  </a:lnTo>
                  <a:lnTo>
                    <a:pt x="10" y="60"/>
                  </a:lnTo>
                  <a:lnTo>
                    <a:pt x="10" y="58"/>
                  </a:lnTo>
                  <a:lnTo>
                    <a:pt x="12" y="58"/>
                  </a:lnTo>
                  <a:lnTo>
                    <a:pt x="12" y="56"/>
                  </a:lnTo>
                  <a:lnTo>
                    <a:pt x="14" y="56"/>
                  </a:lnTo>
                  <a:lnTo>
                    <a:pt x="16" y="54"/>
                  </a:lnTo>
                  <a:lnTo>
                    <a:pt x="16" y="52"/>
                  </a:lnTo>
                  <a:lnTo>
                    <a:pt x="18" y="52"/>
                  </a:lnTo>
                  <a:lnTo>
                    <a:pt x="18" y="50"/>
                  </a:lnTo>
                  <a:lnTo>
                    <a:pt x="20" y="50"/>
                  </a:lnTo>
                  <a:lnTo>
                    <a:pt x="18" y="50"/>
                  </a:lnTo>
                  <a:lnTo>
                    <a:pt x="20" y="50"/>
                  </a:lnTo>
                  <a:lnTo>
                    <a:pt x="20" y="48"/>
                  </a:lnTo>
                  <a:lnTo>
                    <a:pt x="22" y="46"/>
                  </a:lnTo>
                  <a:lnTo>
                    <a:pt x="24" y="44"/>
                  </a:lnTo>
                  <a:lnTo>
                    <a:pt x="26" y="42"/>
                  </a:lnTo>
                  <a:lnTo>
                    <a:pt x="26" y="40"/>
                  </a:lnTo>
                  <a:lnTo>
                    <a:pt x="28" y="40"/>
                  </a:lnTo>
                  <a:lnTo>
                    <a:pt x="28" y="38"/>
                  </a:lnTo>
                  <a:lnTo>
                    <a:pt x="30" y="38"/>
                  </a:lnTo>
                  <a:lnTo>
                    <a:pt x="32" y="36"/>
                  </a:lnTo>
                  <a:lnTo>
                    <a:pt x="32" y="34"/>
                  </a:lnTo>
                  <a:lnTo>
                    <a:pt x="34" y="34"/>
                  </a:lnTo>
                  <a:lnTo>
                    <a:pt x="34" y="32"/>
                  </a:lnTo>
                  <a:lnTo>
                    <a:pt x="36" y="32"/>
                  </a:lnTo>
                  <a:lnTo>
                    <a:pt x="36" y="30"/>
                  </a:lnTo>
                  <a:lnTo>
                    <a:pt x="38" y="30"/>
                  </a:lnTo>
                  <a:lnTo>
                    <a:pt x="38" y="28"/>
                  </a:lnTo>
                  <a:lnTo>
                    <a:pt x="40" y="26"/>
                  </a:lnTo>
                  <a:lnTo>
                    <a:pt x="42" y="24"/>
                  </a:lnTo>
                  <a:lnTo>
                    <a:pt x="44" y="22"/>
                  </a:lnTo>
                  <a:lnTo>
                    <a:pt x="46" y="20"/>
                  </a:lnTo>
                  <a:lnTo>
                    <a:pt x="46" y="18"/>
                  </a:lnTo>
                  <a:lnTo>
                    <a:pt x="48" y="18"/>
                  </a:lnTo>
                  <a:lnTo>
                    <a:pt x="48" y="16"/>
                  </a:lnTo>
                  <a:lnTo>
                    <a:pt x="50" y="16"/>
                  </a:lnTo>
                  <a:lnTo>
                    <a:pt x="50" y="14"/>
                  </a:lnTo>
                  <a:lnTo>
                    <a:pt x="52" y="14"/>
                  </a:lnTo>
                  <a:lnTo>
                    <a:pt x="54" y="12"/>
                  </a:lnTo>
                  <a:lnTo>
                    <a:pt x="54" y="10"/>
                  </a:lnTo>
                  <a:lnTo>
                    <a:pt x="56" y="10"/>
                  </a:lnTo>
                  <a:lnTo>
                    <a:pt x="56" y="8"/>
                  </a:lnTo>
                  <a:lnTo>
                    <a:pt x="58" y="8"/>
                  </a:lnTo>
                  <a:lnTo>
                    <a:pt x="58" y="6"/>
                  </a:lnTo>
                  <a:lnTo>
                    <a:pt x="60" y="6"/>
                  </a:lnTo>
                  <a:lnTo>
                    <a:pt x="60" y="4"/>
                  </a:lnTo>
                  <a:lnTo>
                    <a:pt x="62" y="4"/>
                  </a:lnTo>
                  <a:lnTo>
                    <a:pt x="62" y="2"/>
                  </a:lnTo>
                  <a:lnTo>
                    <a:pt x="64"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13" name="Freeform 1168"/>
            <p:cNvSpPr>
              <a:spLocks/>
            </p:cNvSpPr>
            <p:nvPr/>
          </p:nvSpPr>
          <p:spPr bwMode="auto">
            <a:xfrm>
              <a:off x="2865" y="3209"/>
              <a:ext cx="40" cy="52"/>
            </a:xfrm>
            <a:custGeom>
              <a:avLst/>
              <a:gdLst>
                <a:gd name="T0" fmla="*/ 0 w 64"/>
                <a:gd name="T1" fmla="*/ 7 h 76"/>
                <a:gd name="T2" fmla="*/ 1 w 64"/>
                <a:gd name="T3" fmla="*/ 7 h 76"/>
                <a:gd name="T4" fmla="*/ 1 w 64"/>
                <a:gd name="T5" fmla="*/ 7 h 76"/>
                <a:gd name="T6" fmla="*/ 1 w 64"/>
                <a:gd name="T7" fmla="*/ 7 h 76"/>
                <a:gd name="T8" fmla="*/ 1 w 64"/>
                <a:gd name="T9" fmla="*/ 7 h 76"/>
                <a:gd name="T10" fmla="*/ 1 w 64"/>
                <a:gd name="T11" fmla="*/ 7 h 76"/>
                <a:gd name="T12" fmla="*/ 1 w 64"/>
                <a:gd name="T13" fmla="*/ 6 h 76"/>
                <a:gd name="T14" fmla="*/ 1 w 64"/>
                <a:gd name="T15" fmla="*/ 5 h 76"/>
                <a:gd name="T16" fmla="*/ 1 w 64"/>
                <a:gd name="T17" fmla="*/ 5 h 76"/>
                <a:gd name="T18" fmla="*/ 1 w 64"/>
                <a:gd name="T19" fmla="*/ 5 h 76"/>
                <a:gd name="T20" fmla="*/ 1 w 64"/>
                <a:gd name="T21" fmla="*/ 5 h 76"/>
                <a:gd name="T22" fmla="*/ 1 w 64"/>
                <a:gd name="T23" fmla="*/ 5 h 76"/>
                <a:gd name="T24" fmla="*/ 1 w 64"/>
                <a:gd name="T25" fmla="*/ 5 h 76"/>
                <a:gd name="T26" fmla="*/ 1 w 64"/>
                <a:gd name="T27" fmla="*/ 5 h 76"/>
                <a:gd name="T28" fmla="*/ 1 w 64"/>
                <a:gd name="T29" fmla="*/ 5 h 76"/>
                <a:gd name="T30" fmla="*/ 1 w 64"/>
                <a:gd name="T31" fmla="*/ 5 h 76"/>
                <a:gd name="T32" fmla="*/ 1 w 64"/>
                <a:gd name="T33" fmla="*/ 5 h 76"/>
                <a:gd name="T34" fmla="*/ 1 w 64"/>
                <a:gd name="T35" fmla="*/ 5 h 76"/>
                <a:gd name="T36" fmla="*/ 1 w 64"/>
                <a:gd name="T37" fmla="*/ 4 h 76"/>
                <a:gd name="T38" fmla="*/ 1 w 64"/>
                <a:gd name="T39" fmla="*/ 4 h 76"/>
                <a:gd name="T40" fmla="*/ 2 w 64"/>
                <a:gd name="T41" fmla="*/ 3 h 76"/>
                <a:gd name="T42" fmla="*/ 2 w 64"/>
                <a:gd name="T43" fmla="*/ 3 h 76"/>
                <a:gd name="T44" fmla="*/ 2 w 64"/>
                <a:gd name="T45" fmla="*/ 3 h 76"/>
                <a:gd name="T46" fmla="*/ 2 w 64"/>
                <a:gd name="T47" fmla="*/ 3 h 76"/>
                <a:gd name="T48" fmla="*/ 2 w 64"/>
                <a:gd name="T49" fmla="*/ 3 h 76"/>
                <a:gd name="T50" fmla="*/ 2 w 64"/>
                <a:gd name="T51" fmla="*/ 3 h 76"/>
                <a:gd name="T52" fmla="*/ 2 w 64"/>
                <a:gd name="T53" fmla="*/ 3 h 76"/>
                <a:gd name="T54" fmla="*/ 2 w 64"/>
                <a:gd name="T55" fmla="*/ 3 h 76"/>
                <a:gd name="T56" fmla="*/ 2 w 64"/>
                <a:gd name="T57" fmla="*/ 3 h 76"/>
                <a:gd name="T58" fmla="*/ 2 w 64"/>
                <a:gd name="T59" fmla="*/ 3 h 76"/>
                <a:gd name="T60" fmla="*/ 2 w 64"/>
                <a:gd name="T61" fmla="*/ 2 h 76"/>
                <a:gd name="T62" fmla="*/ 2 w 64"/>
                <a:gd name="T63" fmla="*/ 2 h 76"/>
                <a:gd name="T64" fmla="*/ 3 w 64"/>
                <a:gd name="T65" fmla="*/ 2 h 76"/>
                <a:gd name="T66" fmla="*/ 3 w 64"/>
                <a:gd name="T67" fmla="*/ 2 h 76"/>
                <a:gd name="T68" fmla="*/ 3 w 64"/>
                <a:gd name="T69" fmla="*/ 2 h 76"/>
                <a:gd name="T70" fmla="*/ 3 w 64"/>
                <a:gd name="T71" fmla="*/ 1 h 76"/>
                <a:gd name="T72" fmla="*/ 3 w 64"/>
                <a:gd name="T73" fmla="*/ 1 h 76"/>
                <a:gd name="T74" fmla="*/ 3 w 64"/>
                <a:gd name="T75" fmla="*/ 1 h 76"/>
                <a:gd name="T76" fmla="*/ 3 w 64"/>
                <a:gd name="T77" fmla="*/ 1 h 76"/>
                <a:gd name="T78" fmla="*/ 3 w 64"/>
                <a:gd name="T79" fmla="*/ 1 h 76"/>
                <a:gd name="T80" fmla="*/ 3 w 64"/>
                <a:gd name="T81" fmla="*/ 1 h 76"/>
                <a:gd name="T82" fmla="*/ 3 w 64"/>
                <a:gd name="T83" fmla="*/ 1 h 76"/>
                <a:gd name="T84" fmla="*/ 3 w 64"/>
                <a:gd name="T85" fmla="*/ 1 h 76"/>
                <a:gd name="T86" fmla="*/ 3 w 64"/>
                <a:gd name="T87" fmla="*/ 1 h 76"/>
                <a:gd name="T88" fmla="*/ 3 w 64"/>
                <a:gd name="T89" fmla="*/ 1 h 76"/>
                <a:gd name="T90" fmla="*/ 3 w 64"/>
                <a:gd name="T91" fmla="*/ 1 h 76"/>
                <a:gd name="T92" fmla="*/ 3 w 64"/>
                <a:gd name="T93" fmla="*/ 1 h 76"/>
                <a:gd name="T94" fmla="*/ 3 w 64"/>
                <a:gd name="T95" fmla="*/ 1 h 76"/>
                <a:gd name="T96" fmla="*/ 3 w 64"/>
                <a:gd name="T97" fmla="*/ 1 h 76"/>
                <a:gd name="T98" fmla="*/ 3 w 64"/>
                <a:gd name="T99" fmla="*/ 0 h 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4"/>
                <a:gd name="T151" fmla="*/ 0 h 76"/>
                <a:gd name="T152" fmla="*/ 64 w 64"/>
                <a:gd name="T153" fmla="*/ 76 h 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4" h="76">
                  <a:moveTo>
                    <a:pt x="0" y="76"/>
                  </a:moveTo>
                  <a:lnTo>
                    <a:pt x="0" y="76"/>
                  </a:lnTo>
                  <a:lnTo>
                    <a:pt x="2" y="76"/>
                  </a:lnTo>
                  <a:lnTo>
                    <a:pt x="2" y="74"/>
                  </a:lnTo>
                  <a:lnTo>
                    <a:pt x="4" y="74"/>
                  </a:lnTo>
                  <a:lnTo>
                    <a:pt x="4" y="72"/>
                  </a:lnTo>
                  <a:lnTo>
                    <a:pt x="6" y="70"/>
                  </a:lnTo>
                  <a:lnTo>
                    <a:pt x="6" y="68"/>
                  </a:lnTo>
                  <a:lnTo>
                    <a:pt x="8" y="68"/>
                  </a:lnTo>
                  <a:lnTo>
                    <a:pt x="8" y="66"/>
                  </a:lnTo>
                  <a:lnTo>
                    <a:pt x="10" y="66"/>
                  </a:lnTo>
                  <a:lnTo>
                    <a:pt x="10" y="64"/>
                  </a:lnTo>
                  <a:lnTo>
                    <a:pt x="12" y="64"/>
                  </a:lnTo>
                  <a:lnTo>
                    <a:pt x="12" y="62"/>
                  </a:lnTo>
                  <a:lnTo>
                    <a:pt x="14" y="60"/>
                  </a:lnTo>
                  <a:lnTo>
                    <a:pt x="16" y="58"/>
                  </a:lnTo>
                  <a:lnTo>
                    <a:pt x="16" y="56"/>
                  </a:lnTo>
                  <a:lnTo>
                    <a:pt x="18" y="56"/>
                  </a:lnTo>
                  <a:lnTo>
                    <a:pt x="20" y="54"/>
                  </a:lnTo>
                  <a:lnTo>
                    <a:pt x="20" y="52"/>
                  </a:lnTo>
                  <a:lnTo>
                    <a:pt x="22" y="50"/>
                  </a:lnTo>
                  <a:lnTo>
                    <a:pt x="24" y="48"/>
                  </a:lnTo>
                  <a:lnTo>
                    <a:pt x="26" y="46"/>
                  </a:lnTo>
                  <a:lnTo>
                    <a:pt x="26" y="44"/>
                  </a:lnTo>
                  <a:lnTo>
                    <a:pt x="28" y="44"/>
                  </a:lnTo>
                  <a:lnTo>
                    <a:pt x="30" y="42"/>
                  </a:lnTo>
                  <a:lnTo>
                    <a:pt x="30" y="40"/>
                  </a:lnTo>
                  <a:lnTo>
                    <a:pt x="32" y="40"/>
                  </a:lnTo>
                  <a:lnTo>
                    <a:pt x="32" y="38"/>
                  </a:lnTo>
                  <a:lnTo>
                    <a:pt x="34" y="36"/>
                  </a:lnTo>
                  <a:lnTo>
                    <a:pt x="36" y="34"/>
                  </a:lnTo>
                  <a:lnTo>
                    <a:pt x="34" y="34"/>
                  </a:lnTo>
                  <a:lnTo>
                    <a:pt x="36" y="34"/>
                  </a:lnTo>
                  <a:lnTo>
                    <a:pt x="36" y="32"/>
                  </a:lnTo>
                  <a:lnTo>
                    <a:pt x="38" y="32"/>
                  </a:lnTo>
                  <a:lnTo>
                    <a:pt x="38" y="30"/>
                  </a:lnTo>
                  <a:lnTo>
                    <a:pt x="40" y="30"/>
                  </a:lnTo>
                  <a:lnTo>
                    <a:pt x="40" y="28"/>
                  </a:lnTo>
                  <a:lnTo>
                    <a:pt x="42" y="28"/>
                  </a:lnTo>
                  <a:lnTo>
                    <a:pt x="42" y="26"/>
                  </a:lnTo>
                  <a:lnTo>
                    <a:pt x="44" y="26"/>
                  </a:lnTo>
                  <a:lnTo>
                    <a:pt x="44" y="24"/>
                  </a:lnTo>
                  <a:lnTo>
                    <a:pt x="46" y="22"/>
                  </a:lnTo>
                  <a:lnTo>
                    <a:pt x="48" y="20"/>
                  </a:lnTo>
                  <a:lnTo>
                    <a:pt x="48" y="18"/>
                  </a:lnTo>
                  <a:lnTo>
                    <a:pt x="50" y="18"/>
                  </a:lnTo>
                  <a:lnTo>
                    <a:pt x="50" y="16"/>
                  </a:lnTo>
                  <a:lnTo>
                    <a:pt x="52" y="16"/>
                  </a:lnTo>
                  <a:lnTo>
                    <a:pt x="52" y="14"/>
                  </a:lnTo>
                  <a:lnTo>
                    <a:pt x="54" y="14"/>
                  </a:lnTo>
                  <a:lnTo>
                    <a:pt x="54" y="12"/>
                  </a:lnTo>
                  <a:lnTo>
                    <a:pt x="56" y="12"/>
                  </a:lnTo>
                  <a:lnTo>
                    <a:pt x="56" y="10"/>
                  </a:lnTo>
                  <a:lnTo>
                    <a:pt x="58" y="8"/>
                  </a:lnTo>
                  <a:lnTo>
                    <a:pt x="60" y="6"/>
                  </a:lnTo>
                  <a:lnTo>
                    <a:pt x="60" y="4"/>
                  </a:lnTo>
                  <a:lnTo>
                    <a:pt x="62" y="4"/>
                  </a:lnTo>
                  <a:lnTo>
                    <a:pt x="64" y="2"/>
                  </a:lnTo>
                  <a:lnTo>
                    <a:pt x="62" y="2"/>
                  </a:lnTo>
                  <a:lnTo>
                    <a:pt x="64" y="2"/>
                  </a:lnTo>
                  <a:lnTo>
                    <a:pt x="64"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14" name="Freeform 1169"/>
            <p:cNvSpPr>
              <a:spLocks/>
            </p:cNvSpPr>
            <p:nvPr/>
          </p:nvSpPr>
          <p:spPr bwMode="auto">
            <a:xfrm>
              <a:off x="2823" y="3261"/>
              <a:ext cx="42" cy="60"/>
            </a:xfrm>
            <a:custGeom>
              <a:avLst/>
              <a:gdLst>
                <a:gd name="T0" fmla="*/ 0 w 66"/>
                <a:gd name="T1" fmla="*/ 9 h 86"/>
                <a:gd name="T2" fmla="*/ 1 w 66"/>
                <a:gd name="T3" fmla="*/ 9 h 86"/>
                <a:gd name="T4" fmla="*/ 1 w 66"/>
                <a:gd name="T5" fmla="*/ 8 h 86"/>
                <a:gd name="T6" fmla="*/ 1 w 66"/>
                <a:gd name="T7" fmla="*/ 8 h 86"/>
                <a:gd name="T8" fmla="*/ 1 w 66"/>
                <a:gd name="T9" fmla="*/ 8 h 86"/>
                <a:gd name="T10" fmla="*/ 1 w 66"/>
                <a:gd name="T11" fmla="*/ 8 h 86"/>
                <a:gd name="T12" fmla="*/ 1 w 66"/>
                <a:gd name="T13" fmla="*/ 7 h 86"/>
                <a:gd name="T14" fmla="*/ 1 w 66"/>
                <a:gd name="T15" fmla="*/ 7 h 86"/>
                <a:gd name="T16" fmla="*/ 1 w 66"/>
                <a:gd name="T17" fmla="*/ 7 h 86"/>
                <a:gd name="T18" fmla="*/ 1 w 66"/>
                <a:gd name="T19" fmla="*/ 7 h 86"/>
                <a:gd name="T20" fmla="*/ 1 w 66"/>
                <a:gd name="T21" fmla="*/ 7 h 86"/>
                <a:gd name="T22" fmla="*/ 1 w 66"/>
                <a:gd name="T23" fmla="*/ 7 h 86"/>
                <a:gd name="T24" fmla="*/ 1 w 66"/>
                <a:gd name="T25" fmla="*/ 7 h 86"/>
                <a:gd name="T26" fmla="*/ 1 w 66"/>
                <a:gd name="T27" fmla="*/ 6 h 86"/>
                <a:gd name="T28" fmla="*/ 1 w 66"/>
                <a:gd name="T29" fmla="*/ 6 h 86"/>
                <a:gd name="T30" fmla="*/ 1 w 66"/>
                <a:gd name="T31" fmla="*/ 6 h 86"/>
                <a:gd name="T32" fmla="*/ 1 w 66"/>
                <a:gd name="T33" fmla="*/ 6 h 86"/>
                <a:gd name="T34" fmla="*/ 1 w 66"/>
                <a:gd name="T35" fmla="*/ 6 h 86"/>
                <a:gd name="T36" fmla="*/ 1 w 66"/>
                <a:gd name="T37" fmla="*/ 6 h 86"/>
                <a:gd name="T38" fmla="*/ 1 w 66"/>
                <a:gd name="T39" fmla="*/ 6 h 86"/>
                <a:gd name="T40" fmla="*/ 2 w 66"/>
                <a:gd name="T41" fmla="*/ 5 h 86"/>
                <a:gd name="T42" fmla="*/ 2 w 66"/>
                <a:gd name="T43" fmla="*/ 5 h 86"/>
                <a:gd name="T44" fmla="*/ 2 w 66"/>
                <a:gd name="T45" fmla="*/ 5 h 86"/>
                <a:gd name="T46" fmla="*/ 2 w 66"/>
                <a:gd name="T47" fmla="*/ 5 h 86"/>
                <a:gd name="T48" fmla="*/ 2 w 66"/>
                <a:gd name="T49" fmla="*/ 5 h 86"/>
                <a:gd name="T50" fmla="*/ 2 w 66"/>
                <a:gd name="T51" fmla="*/ 4 h 86"/>
                <a:gd name="T52" fmla="*/ 2 w 66"/>
                <a:gd name="T53" fmla="*/ 4 h 86"/>
                <a:gd name="T54" fmla="*/ 2 w 66"/>
                <a:gd name="T55" fmla="*/ 4 h 86"/>
                <a:gd name="T56" fmla="*/ 2 w 66"/>
                <a:gd name="T57" fmla="*/ 4 h 86"/>
                <a:gd name="T58" fmla="*/ 2 w 66"/>
                <a:gd name="T59" fmla="*/ 3 h 86"/>
                <a:gd name="T60" fmla="*/ 2 w 66"/>
                <a:gd name="T61" fmla="*/ 3 h 86"/>
                <a:gd name="T62" fmla="*/ 2 w 66"/>
                <a:gd name="T63" fmla="*/ 3 h 86"/>
                <a:gd name="T64" fmla="*/ 3 w 66"/>
                <a:gd name="T65" fmla="*/ 3 h 86"/>
                <a:gd name="T66" fmla="*/ 3 w 66"/>
                <a:gd name="T67" fmla="*/ 3 h 86"/>
                <a:gd name="T68" fmla="*/ 3 w 66"/>
                <a:gd name="T69" fmla="*/ 3 h 86"/>
                <a:gd name="T70" fmla="*/ 3 w 66"/>
                <a:gd name="T71" fmla="*/ 2 h 86"/>
                <a:gd name="T72" fmla="*/ 3 w 66"/>
                <a:gd name="T73" fmla="*/ 2 h 86"/>
                <a:gd name="T74" fmla="*/ 3 w 66"/>
                <a:gd name="T75" fmla="*/ 2 h 86"/>
                <a:gd name="T76" fmla="*/ 3 w 66"/>
                <a:gd name="T77" fmla="*/ 2 h 86"/>
                <a:gd name="T78" fmla="*/ 3 w 66"/>
                <a:gd name="T79" fmla="*/ 2 h 86"/>
                <a:gd name="T80" fmla="*/ 3 w 66"/>
                <a:gd name="T81" fmla="*/ 1 h 86"/>
                <a:gd name="T82" fmla="*/ 3 w 66"/>
                <a:gd name="T83" fmla="*/ 1 h 86"/>
                <a:gd name="T84" fmla="*/ 3 w 66"/>
                <a:gd name="T85" fmla="*/ 1 h 86"/>
                <a:gd name="T86" fmla="*/ 3 w 66"/>
                <a:gd name="T87" fmla="*/ 1 h 86"/>
                <a:gd name="T88" fmla="*/ 3 w 66"/>
                <a:gd name="T89" fmla="*/ 1 h 86"/>
                <a:gd name="T90" fmla="*/ 3 w 66"/>
                <a:gd name="T91" fmla="*/ 1 h 86"/>
                <a:gd name="T92" fmla="*/ 3 w 66"/>
                <a:gd name="T93" fmla="*/ 1 h 86"/>
                <a:gd name="T94" fmla="*/ 3 w 66"/>
                <a:gd name="T95" fmla="*/ 1 h 86"/>
                <a:gd name="T96" fmla="*/ 3 w 66"/>
                <a:gd name="T97" fmla="*/ 1 h 86"/>
                <a:gd name="T98" fmla="*/ 3 w 66"/>
                <a:gd name="T99" fmla="*/ 0 h 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86"/>
                <a:gd name="T152" fmla="*/ 66 w 66"/>
                <a:gd name="T153" fmla="*/ 86 h 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86">
                  <a:moveTo>
                    <a:pt x="0" y="86"/>
                  </a:moveTo>
                  <a:lnTo>
                    <a:pt x="0" y="86"/>
                  </a:lnTo>
                  <a:lnTo>
                    <a:pt x="2" y="84"/>
                  </a:lnTo>
                  <a:lnTo>
                    <a:pt x="2" y="82"/>
                  </a:lnTo>
                  <a:lnTo>
                    <a:pt x="4" y="82"/>
                  </a:lnTo>
                  <a:lnTo>
                    <a:pt x="6" y="80"/>
                  </a:lnTo>
                  <a:lnTo>
                    <a:pt x="6" y="78"/>
                  </a:lnTo>
                  <a:lnTo>
                    <a:pt x="8" y="76"/>
                  </a:lnTo>
                  <a:lnTo>
                    <a:pt x="8" y="74"/>
                  </a:lnTo>
                  <a:lnTo>
                    <a:pt x="10" y="74"/>
                  </a:lnTo>
                  <a:lnTo>
                    <a:pt x="10" y="72"/>
                  </a:lnTo>
                  <a:lnTo>
                    <a:pt x="12" y="72"/>
                  </a:lnTo>
                  <a:lnTo>
                    <a:pt x="12" y="70"/>
                  </a:lnTo>
                  <a:lnTo>
                    <a:pt x="14" y="68"/>
                  </a:lnTo>
                  <a:lnTo>
                    <a:pt x="14" y="66"/>
                  </a:lnTo>
                  <a:lnTo>
                    <a:pt x="16" y="66"/>
                  </a:lnTo>
                  <a:lnTo>
                    <a:pt x="16" y="64"/>
                  </a:lnTo>
                  <a:lnTo>
                    <a:pt x="18" y="64"/>
                  </a:lnTo>
                  <a:lnTo>
                    <a:pt x="18" y="62"/>
                  </a:lnTo>
                  <a:lnTo>
                    <a:pt x="20" y="60"/>
                  </a:lnTo>
                  <a:lnTo>
                    <a:pt x="20" y="58"/>
                  </a:lnTo>
                  <a:lnTo>
                    <a:pt x="22" y="58"/>
                  </a:lnTo>
                  <a:lnTo>
                    <a:pt x="24" y="56"/>
                  </a:lnTo>
                  <a:lnTo>
                    <a:pt x="24" y="54"/>
                  </a:lnTo>
                  <a:lnTo>
                    <a:pt x="26" y="54"/>
                  </a:lnTo>
                  <a:lnTo>
                    <a:pt x="26" y="52"/>
                  </a:lnTo>
                  <a:lnTo>
                    <a:pt x="26" y="50"/>
                  </a:lnTo>
                  <a:lnTo>
                    <a:pt x="28" y="50"/>
                  </a:lnTo>
                  <a:lnTo>
                    <a:pt x="28" y="48"/>
                  </a:lnTo>
                  <a:lnTo>
                    <a:pt x="30" y="48"/>
                  </a:lnTo>
                  <a:lnTo>
                    <a:pt x="30" y="46"/>
                  </a:lnTo>
                  <a:lnTo>
                    <a:pt x="32" y="46"/>
                  </a:lnTo>
                  <a:lnTo>
                    <a:pt x="32" y="44"/>
                  </a:lnTo>
                  <a:lnTo>
                    <a:pt x="34" y="42"/>
                  </a:lnTo>
                  <a:lnTo>
                    <a:pt x="34" y="40"/>
                  </a:lnTo>
                  <a:lnTo>
                    <a:pt x="36" y="40"/>
                  </a:lnTo>
                  <a:lnTo>
                    <a:pt x="36" y="38"/>
                  </a:lnTo>
                  <a:lnTo>
                    <a:pt x="38" y="38"/>
                  </a:lnTo>
                  <a:lnTo>
                    <a:pt x="38" y="36"/>
                  </a:lnTo>
                  <a:lnTo>
                    <a:pt x="40" y="34"/>
                  </a:lnTo>
                  <a:lnTo>
                    <a:pt x="40" y="32"/>
                  </a:lnTo>
                  <a:lnTo>
                    <a:pt x="42" y="32"/>
                  </a:lnTo>
                  <a:lnTo>
                    <a:pt x="44" y="30"/>
                  </a:lnTo>
                  <a:lnTo>
                    <a:pt x="44" y="28"/>
                  </a:lnTo>
                  <a:lnTo>
                    <a:pt x="46" y="26"/>
                  </a:lnTo>
                  <a:lnTo>
                    <a:pt x="48" y="24"/>
                  </a:lnTo>
                  <a:lnTo>
                    <a:pt x="48" y="22"/>
                  </a:lnTo>
                  <a:lnTo>
                    <a:pt x="50" y="22"/>
                  </a:lnTo>
                  <a:lnTo>
                    <a:pt x="50" y="20"/>
                  </a:lnTo>
                  <a:lnTo>
                    <a:pt x="52" y="20"/>
                  </a:lnTo>
                  <a:lnTo>
                    <a:pt x="52" y="18"/>
                  </a:lnTo>
                  <a:lnTo>
                    <a:pt x="54" y="18"/>
                  </a:lnTo>
                  <a:lnTo>
                    <a:pt x="54" y="16"/>
                  </a:lnTo>
                  <a:lnTo>
                    <a:pt x="56" y="14"/>
                  </a:lnTo>
                  <a:lnTo>
                    <a:pt x="56" y="12"/>
                  </a:lnTo>
                  <a:lnTo>
                    <a:pt x="58" y="12"/>
                  </a:lnTo>
                  <a:lnTo>
                    <a:pt x="58" y="10"/>
                  </a:lnTo>
                  <a:lnTo>
                    <a:pt x="60" y="10"/>
                  </a:lnTo>
                  <a:lnTo>
                    <a:pt x="60" y="8"/>
                  </a:lnTo>
                  <a:lnTo>
                    <a:pt x="62" y="8"/>
                  </a:lnTo>
                  <a:lnTo>
                    <a:pt x="62" y="6"/>
                  </a:lnTo>
                  <a:lnTo>
                    <a:pt x="64" y="4"/>
                  </a:lnTo>
                  <a:lnTo>
                    <a:pt x="64" y="2"/>
                  </a:lnTo>
                  <a:lnTo>
                    <a:pt x="66"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15" name="Freeform 1170"/>
            <p:cNvSpPr>
              <a:spLocks/>
            </p:cNvSpPr>
            <p:nvPr/>
          </p:nvSpPr>
          <p:spPr bwMode="auto">
            <a:xfrm>
              <a:off x="2781" y="3321"/>
              <a:ext cx="42" cy="63"/>
            </a:xfrm>
            <a:custGeom>
              <a:avLst/>
              <a:gdLst>
                <a:gd name="T0" fmla="*/ 0 w 66"/>
                <a:gd name="T1" fmla="*/ 7 h 94"/>
                <a:gd name="T2" fmla="*/ 1 w 66"/>
                <a:gd name="T3" fmla="*/ 7 h 94"/>
                <a:gd name="T4" fmla="*/ 1 w 66"/>
                <a:gd name="T5" fmla="*/ 7 h 94"/>
                <a:gd name="T6" fmla="*/ 1 w 66"/>
                <a:gd name="T7" fmla="*/ 7 h 94"/>
                <a:gd name="T8" fmla="*/ 1 w 66"/>
                <a:gd name="T9" fmla="*/ 7 h 94"/>
                <a:gd name="T10" fmla="*/ 1 w 66"/>
                <a:gd name="T11" fmla="*/ 7 h 94"/>
                <a:gd name="T12" fmla="*/ 1 w 66"/>
                <a:gd name="T13" fmla="*/ 7 h 94"/>
                <a:gd name="T14" fmla="*/ 1 w 66"/>
                <a:gd name="T15" fmla="*/ 7 h 94"/>
                <a:gd name="T16" fmla="*/ 1 w 66"/>
                <a:gd name="T17" fmla="*/ 6 h 94"/>
                <a:gd name="T18" fmla="*/ 1 w 66"/>
                <a:gd name="T19" fmla="*/ 6 h 94"/>
                <a:gd name="T20" fmla="*/ 1 w 66"/>
                <a:gd name="T21" fmla="*/ 6 h 94"/>
                <a:gd name="T22" fmla="*/ 1 w 66"/>
                <a:gd name="T23" fmla="*/ 6 h 94"/>
                <a:gd name="T24" fmla="*/ 1 w 66"/>
                <a:gd name="T25" fmla="*/ 6 h 94"/>
                <a:gd name="T26" fmla="*/ 1 w 66"/>
                <a:gd name="T27" fmla="*/ 6 h 94"/>
                <a:gd name="T28" fmla="*/ 1 w 66"/>
                <a:gd name="T29" fmla="*/ 5 h 94"/>
                <a:gd name="T30" fmla="*/ 1 w 66"/>
                <a:gd name="T31" fmla="*/ 5 h 94"/>
                <a:gd name="T32" fmla="*/ 1 w 66"/>
                <a:gd name="T33" fmla="*/ 5 h 94"/>
                <a:gd name="T34" fmla="*/ 1 w 66"/>
                <a:gd name="T35" fmla="*/ 5 h 94"/>
                <a:gd name="T36" fmla="*/ 1 w 66"/>
                <a:gd name="T37" fmla="*/ 5 h 94"/>
                <a:gd name="T38" fmla="*/ 1 w 66"/>
                <a:gd name="T39" fmla="*/ 5 h 94"/>
                <a:gd name="T40" fmla="*/ 2 w 66"/>
                <a:gd name="T41" fmla="*/ 5 h 94"/>
                <a:gd name="T42" fmla="*/ 2 w 66"/>
                <a:gd name="T43" fmla="*/ 4 h 94"/>
                <a:gd name="T44" fmla="*/ 2 w 66"/>
                <a:gd name="T45" fmla="*/ 4 h 94"/>
                <a:gd name="T46" fmla="*/ 2 w 66"/>
                <a:gd name="T47" fmla="*/ 4 h 94"/>
                <a:gd name="T48" fmla="*/ 2 w 66"/>
                <a:gd name="T49" fmla="*/ 4 h 94"/>
                <a:gd name="T50" fmla="*/ 2 w 66"/>
                <a:gd name="T51" fmla="*/ 3 h 94"/>
                <a:gd name="T52" fmla="*/ 2 w 66"/>
                <a:gd name="T53" fmla="*/ 3 h 94"/>
                <a:gd name="T54" fmla="*/ 2 w 66"/>
                <a:gd name="T55" fmla="*/ 3 h 94"/>
                <a:gd name="T56" fmla="*/ 2 w 66"/>
                <a:gd name="T57" fmla="*/ 3 h 94"/>
                <a:gd name="T58" fmla="*/ 2 w 66"/>
                <a:gd name="T59" fmla="*/ 3 h 94"/>
                <a:gd name="T60" fmla="*/ 2 w 66"/>
                <a:gd name="T61" fmla="*/ 3 h 94"/>
                <a:gd name="T62" fmla="*/ 2 w 66"/>
                <a:gd name="T63" fmla="*/ 3 h 94"/>
                <a:gd name="T64" fmla="*/ 3 w 66"/>
                <a:gd name="T65" fmla="*/ 3 h 94"/>
                <a:gd name="T66" fmla="*/ 3 w 66"/>
                <a:gd name="T67" fmla="*/ 3 h 94"/>
                <a:gd name="T68" fmla="*/ 3 w 66"/>
                <a:gd name="T69" fmla="*/ 2 h 94"/>
                <a:gd name="T70" fmla="*/ 3 w 66"/>
                <a:gd name="T71" fmla="*/ 2 h 94"/>
                <a:gd name="T72" fmla="*/ 3 w 66"/>
                <a:gd name="T73" fmla="*/ 2 h 94"/>
                <a:gd name="T74" fmla="*/ 3 w 66"/>
                <a:gd name="T75" fmla="*/ 2 h 94"/>
                <a:gd name="T76" fmla="*/ 3 w 66"/>
                <a:gd name="T77" fmla="*/ 1 h 94"/>
                <a:gd name="T78" fmla="*/ 3 w 66"/>
                <a:gd name="T79" fmla="*/ 1 h 94"/>
                <a:gd name="T80" fmla="*/ 3 w 66"/>
                <a:gd name="T81" fmla="*/ 1 h 94"/>
                <a:gd name="T82" fmla="*/ 3 w 66"/>
                <a:gd name="T83" fmla="*/ 1 h 94"/>
                <a:gd name="T84" fmla="*/ 3 w 66"/>
                <a:gd name="T85" fmla="*/ 1 h 94"/>
                <a:gd name="T86" fmla="*/ 3 w 66"/>
                <a:gd name="T87" fmla="*/ 1 h 94"/>
                <a:gd name="T88" fmla="*/ 3 w 66"/>
                <a:gd name="T89" fmla="*/ 1 h 94"/>
                <a:gd name="T90" fmla="*/ 3 w 66"/>
                <a:gd name="T91" fmla="*/ 1 h 94"/>
                <a:gd name="T92" fmla="*/ 3 w 66"/>
                <a:gd name="T93" fmla="*/ 1 h 94"/>
                <a:gd name="T94" fmla="*/ 3 w 66"/>
                <a:gd name="T95" fmla="*/ 1 h 94"/>
                <a:gd name="T96" fmla="*/ 3 w 66"/>
                <a:gd name="T97" fmla="*/ 1 h 94"/>
                <a:gd name="T98" fmla="*/ 3 w 66"/>
                <a:gd name="T99" fmla="*/ 0 h 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94"/>
                <a:gd name="T152" fmla="*/ 66 w 66"/>
                <a:gd name="T153" fmla="*/ 94 h 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94">
                  <a:moveTo>
                    <a:pt x="0" y="94"/>
                  </a:moveTo>
                  <a:lnTo>
                    <a:pt x="0" y="94"/>
                  </a:lnTo>
                  <a:lnTo>
                    <a:pt x="2" y="92"/>
                  </a:lnTo>
                  <a:lnTo>
                    <a:pt x="4" y="90"/>
                  </a:lnTo>
                  <a:lnTo>
                    <a:pt x="4" y="88"/>
                  </a:lnTo>
                  <a:lnTo>
                    <a:pt x="6" y="86"/>
                  </a:lnTo>
                  <a:lnTo>
                    <a:pt x="8" y="84"/>
                  </a:lnTo>
                  <a:lnTo>
                    <a:pt x="8" y="82"/>
                  </a:lnTo>
                  <a:lnTo>
                    <a:pt x="10" y="80"/>
                  </a:lnTo>
                  <a:lnTo>
                    <a:pt x="12" y="78"/>
                  </a:lnTo>
                  <a:lnTo>
                    <a:pt x="12" y="76"/>
                  </a:lnTo>
                  <a:lnTo>
                    <a:pt x="14" y="74"/>
                  </a:lnTo>
                  <a:lnTo>
                    <a:pt x="16" y="72"/>
                  </a:lnTo>
                  <a:lnTo>
                    <a:pt x="16" y="70"/>
                  </a:lnTo>
                  <a:lnTo>
                    <a:pt x="18" y="70"/>
                  </a:lnTo>
                  <a:lnTo>
                    <a:pt x="18" y="68"/>
                  </a:lnTo>
                  <a:lnTo>
                    <a:pt x="18" y="66"/>
                  </a:lnTo>
                  <a:lnTo>
                    <a:pt x="20" y="66"/>
                  </a:lnTo>
                  <a:lnTo>
                    <a:pt x="22" y="64"/>
                  </a:lnTo>
                  <a:lnTo>
                    <a:pt x="22" y="62"/>
                  </a:lnTo>
                  <a:lnTo>
                    <a:pt x="24" y="60"/>
                  </a:lnTo>
                  <a:lnTo>
                    <a:pt x="24" y="58"/>
                  </a:lnTo>
                  <a:lnTo>
                    <a:pt x="26" y="58"/>
                  </a:lnTo>
                  <a:lnTo>
                    <a:pt x="26" y="56"/>
                  </a:lnTo>
                  <a:lnTo>
                    <a:pt x="28" y="54"/>
                  </a:lnTo>
                  <a:lnTo>
                    <a:pt x="28" y="52"/>
                  </a:lnTo>
                  <a:lnTo>
                    <a:pt x="30" y="52"/>
                  </a:lnTo>
                  <a:lnTo>
                    <a:pt x="30" y="50"/>
                  </a:lnTo>
                  <a:lnTo>
                    <a:pt x="32" y="50"/>
                  </a:lnTo>
                  <a:lnTo>
                    <a:pt x="32" y="48"/>
                  </a:lnTo>
                  <a:lnTo>
                    <a:pt x="34" y="46"/>
                  </a:lnTo>
                  <a:lnTo>
                    <a:pt x="34" y="44"/>
                  </a:lnTo>
                  <a:lnTo>
                    <a:pt x="36" y="42"/>
                  </a:lnTo>
                  <a:lnTo>
                    <a:pt x="38" y="40"/>
                  </a:lnTo>
                  <a:lnTo>
                    <a:pt x="40" y="38"/>
                  </a:lnTo>
                  <a:lnTo>
                    <a:pt x="40" y="36"/>
                  </a:lnTo>
                  <a:lnTo>
                    <a:pt x="42" y="36"/>
                  </a:lnTo>
                  <a:lnTo>
                    <a:pt x="42" y="34"/>
                  </a:lnTo>
                  <a:lnTo>
                    <a:pt x="42" y="32"/>
                  </a:lnTo>
                  <a:lnTo>
                    <a:pt x="44" y="32"/>
                  </a:lnTo>
                  <a:lnTo>
                    <a:pt x="44" y="30"/>
                  </a:lnTo>
                  <a:lnTo>
                    <a:pt x="46" y="28"/>
                  </a:lnTo>
                  <a:lnTo>
                    <a:pt x="48" y="26"/>
                  </a:lnTo>
                  <a:lnTo>
                    <a:pt x="50" y="24"/>
                  </a:lnTo>
                  <a:lnTo>
                    <a:pt x="50" y="22"/>
                  </a:lnTo>
                  <a:lnTo>
                    <a:pt x="52" y="22"/>
                  </a:lnTo>
                  <a:lnTo>
                    <a:pt x="52" y="20"/>
                  </a:lnTo>
                  <a:lnTo>
                    <a:pt x="52" y="18"/>
                  </a:lnTo>
                  <a:lnTo>
                    <a:pt x="54" y="18"/>
                  </a:lnTo>
                  <a:lnTo>
                    <a:pt x="54" y="16"/>
                  </a:lnTo>
                  <a:lnTo>
                    <a:pt x="56" y="14"/>
                  </a:lnTo>
                  <a:lnTo>
                    <a:pt x="58" y="12"/>
                  </a:lnTo>
                  <a:lnTo>
                    <a:pt x="60" y="10"/>
                  </a:lnTo>
                  <a:lnTo>
                    <a:pt x="60" y="8"/>
                  </a:lnTo>
                  <a:lnTo>
                    <a:pt x="62" y="8"/>
                  </a:lnTo>
                  <a:lnTo>
                    <a:pt x="62" y="6"/>
                  </a:lnTo>
                  <a:lnTo>
                    <a:pt x="64" y="4"/>
                  </a:lnTo>
                  <a:lnTo>
                    <a:pt x="64" y="2"/>
                  </a:lnTo>
                  <a:lnTo>
                    <a:pt x="66" y="2"/>
                  </a:lnTo>
                  <a:lnTo>
                    <a:pt x="66"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16" name="Freeform 1171"/>
            <p:cNvSpPr>
              <a:spLocks/>
            </p:cNvSpPr>
            <p:nvPr/>
          </p:nvSpPr>
          <p:spPr bwMode="auto">
            <a:xfrm>
              <a:off x="2743" y="3384"/>
              <a:ext cx="38" cy="67"/>
            </a:xfrm>
            <a:custGeom>
              <a:avLst/>
              <a:gdLst>
                <a:gd name="T0" fmla="*/ 0 w 60"/>
                <a:gd name="T1" fmla="*/ 9 h 98"/>
                <a:gd name="T2" fmla="*/ 1 w 60"/>
                <a:gd name="T3" fmla="*/ 8 h 98"/>
                <a:gd name="T4" fmla="*/ 1 w 60"/>
                <a:gd name="T5" fmla="*/ 8 h 98"/>
                <a:gd name="T6" fmla="*/ 1 w 60"/>
                <a:gd name="T7" fmla="*/ 8 h 98"/>
                <a:gd name="T8" fmla="*/ 1 w 60"/>
                <a:gd name="T9" fmla="*/ 8 h 98"/>
                <a:gd name="T10" fmla="*/ 1 w 60"/>
                <a:gd name="T11" fmla="*/ 8 h 98"/>
                <a:gd name="T12" fmla="*/ 1 w 60"/>
                <a:gd name="T13" fmla="*/ 8 h 98"/>
                <a:gd name="T14" fmla="*/ 1 w 60"/>
                <a:gd name="T15" fmla="*/ 8 h 98"/>
                <a:gd name="T16" fmla="*/ 1 w 60"/>
                <a:gd name="T17" fmla="*/ 8 h 98"/>
                <a:gd name="T18" fmla="*/ 1 w 60"/>
                <a:gd name="T19" fmla="*/ 8 h 98"/>
                <a:gd name="T20" fmla="*/ 1 w 60"/>
                <a:gd name="T21" fmla="*/ 7 h 98"/>
                <a:gd name="T22" fmla="*/ 1 w 60"/>
                <a:gd name="T23" fmla="*/ 7 h 98"/>
                <a:gd name="T24" fmla="*/ 1 w 60"/>
                <a:gd name="T25" fmla="*/ 7 h 98"/>
                <a:gd name="T26" fmla="*/ 1 w 60"/>
                <a:gd name="T27" fmla="*/ 7 h 98"/>
                <a:gd name="T28" fmla="*/ 1 w 60"/>
                <a:gd name="T29" fmla="*/ 7 h 98"/>
                <a:gd name="T30" fmla="*/ 1 w 60"/>
                <a:gd name="T31" fmla="*/ 6 h 98"/>
                <a:gd name="T32" fmla="*/ 1 w 60"/>
                <a:gd name="T33" fmla="*/ 5 h 98"/>
                <a:gd name="T34" fmla="*/ 1 w 60"/>
                <a:gd name="T35" fmla="*/ 5 h 98"/>
                <a:gd name="T36" fmla="*/ 1 w 60"/>
                <a:gd name="T37" fmla="*/ 5 h 98"/>
                <a:gd name="T38" fmla="*/ 1 w 60"/>
                <a:gd name="T39" fmla="*/ 5 h 98"/>
                <a:gd name="T40" fmla="*/ 1 w 60"/>
                <a:gd name="T41" fmla="*/ 5 h 98"/>
                <a:gd name="T42" fmla="*/ 1 w 60"/>
                <a:gd name="T43" fmla="*/ 5 h 98"/>
                <a:gd name="T44" fmla="*/ 2 w 60"/>
                <a:gd name="T45" fmla="*/ 5 h 98"/>
                <a:gd name="T46" fmla="*/ 2 w 60"/>
                <a:gd name="T47" fmla="*/ 5 h 98"/>
                <a:gd name="T48" fmla="*/ 2 w 60"/>
                <a:gd name="T49" fmla="*/ 5 h 98"/>
                <a:gd name="T50" fmla="*/ 2 w 60"/>
                <a:gd name="T51" fmla="*/ 5 h 98"/>
                <a:gd name="T52" fmla="*/ 2 w 60"/>
                <a:gd name="T53" fmla="*/ 3 h 98"/>
                <a:gd name="T54" fmla="*/ 2 w 60"/>
                <a:gd name="T55" fmla="*/ 3 h 98"/>
                <a:gd name="T56" fmla="*/ 2 w 60"/>
                <a:gd name="T57" fmla="*/ 3 h 98"/>
                <a:gd name="T58" fmla="*/ 2 w 60"/>
                <a:gd name="T59" fmla="*/ 3 h 98"/>
                <a:gd name="T60" fmla="*/ 2 w 60"/>
                <a:gd name="T61" fmla="*/ 3 h 98"/>
                <a:gd name="T62" fmla="*/ 2 w 60"/>
                <a:gd name="T63" fmla="*/ 3 h 98"/>
                <a:gd name="T64" fmla="*/ 2 w 60"/>
                <a:gd name="T65" fmla="*/ 3 h 98"/>
                <a:gd name="T66" fmla="*/ 2 w 60"/>
                <a:gd name="T67" fmla="*/ 3 h 98"/>
                <a:gd name="T68" fmla="*/ 2 w 60"/>
                <a:gd name="T69" fmla="*/ 3 h 98"/>
                <a:gd name="T70" fmla="*/ 3 w 60"/>
                <a:gd name="T71" fmla="*/ 2 h 98"/>
                <a:gd name="T72" fmla="*/ 3 w 60"/>
                <a:gd name="T73" fmla="*/ 2 h 98"/>
                <a:gd name="T74" fmla="*/ 3 w 60"/>
                <a:gd name="T75" fmla="*/ 2 h 98"/>
                <a:gd name="T76" fmla="*/ 3 w 60"/>
                <a:gd name="T77" fmla="*/ 2 h 98"/>
                <a:gd name="T78" fmla="*/ 3 w 60"/>
                <a:gd name="T79" fmla="*/ 1 h 98"/>
                <a:gd name="T80" fmla="*/ 3 w 60"/>
                <a:gd name="T81" fmla="*/ 1 h 98"/>
                <a:gd name="T82" fmla="*/ 3 w 60"/>
                <a:gd name="T83" fmla="*/ 1 h 98"/>
                <a:gd name="T84" fmla="*/ 3 w 60"/>
                <a:gd name="T85" fmla="*/ 1 h 98"/>
                <a:gd name="T86" fmla="*/ 3 w 60"/>
                <a:gd name="T87" fmla="*/ 1 h 98"/>
                <a:gd name="T88" fmla="*/ 3 w 60"/>
                <a:gd name="T89" fmla="*/ 1 h 98"/>
                <a:gd name="T90" fmla="*/ 3 w 60"/>
                <a:gd name="T91" fmla="*/ 1 h 98"/>
                <a:gd name="T92" fmla="*/ 3 w 60"/>
                <a:gd name="T93" fmla="*/ 1 h 98"/>
                <a:gd name="T94" fmla="*/ 3 w 60"/>
                <a:gd name="T95" fmla="*/ 1 h 98"/>
                <a:gd name="T96" fmla="*/ 3 w 60"/>
                <a:gd name="T97" fmla="*/ 1 h 98"/>
                <a:gd name="T98" fmla="*/ 3 w 60"/>
                <a:gd name="T99" fmla="*/ 0 h 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0"/>
                <a:gd name="T151" fmla="*/ 0 h 98"/>
                <a:gd name="T152" fmla="*/ 60 w 60"/>
                <a:gd name="T153" fmla="*/ 98 h 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0" h="98">
                  <a:moveTo>
                    <a:pt x="0" y="98"/>
                  </a:moveTo>
                  <a:lnTo>
                    <a:pt x="0" y="96"/>
                  </a:lnTo>
                  <a:lnTo>
                    <a:pt x="2" y="94"/>
                  </a:lnTo>
                  <a:lnTo>
                    <a:pt x="4" y="92"/>
                  </a:lnTo>
                  <a:lnTo>
                    <a:pt x="4" y="90"/>
                  </a:lnTo>
                  <a:lnTo>
                    <a:pt x="6" y="90"/>
                  </a:lnTo>
                  <a:lnTo>
                    <a:pt x="6" y="88"/>
                  </a:lnTo>
                  <a:lnTo>
                    <a:pt x="8" y="86"/>
                  </a:lnTo>
                  <a:lnTo>
                    <a:pt x="8" y="84"/>
                  </a:lnTo>
                  <a:lnTo>
                    <a:pt x="8" y="82"/>
                  </a:lnTo>
                  <a:lnTo>
                    <a:pt x="10" y="82"/>
                  </a:lnTo>
                  <a:lnTo>
                    <a:pt x="10" y="80"/>
                  </a:lnTo>
                  <a:lnTo>
                    <a:pt x="12" y="78"/>
                  </a:lnTo>
                  <a:lnTo>
                    <a:pt x="12" y="76"/>
                  </a:lnTo>
                  <a:lnTo>
                    <a:pt x="14" y="74"/>
                  </a:lnTo>
                  <a:lnTo>
                    <a:pt x="14" y="72"/>
                  </a:lnTo>
                  <a:lnTo>
                    <a:pt x="16" y="72"/>
                  </a:lnTo>
                  <a:lnTo>
                    <a:pt x="16" y="70"/>
                  </a:lnTo>
                  <a:lnTo>
                    <a:pt x="18" y="68"/>
                  </a:lnTo>
                  <a:lnTo>
                    <a:pt x="18" y="66"/>
                  </a:lnTo>
                  <a:lnTo>
                    <a:pt x="20" y="64"/>
                  </a:lnTo>
                  <a:lnTo>
                    <a:pt x="22" y="62"/>
                  </a:lnTo>
                  <a:lnTo>
                    <a:pt x="22" y="60"/>
                  </a:lnTo>
                  <a:lnTo>
                    <a:pt x="24" y="60"/>
                  </a:lnTo>
                  <a:lnTo>
                    <a:pt x="24" y="58"/>
                  </a:lnTo>
                  <a:lnTo>
                    <a:pt x="26" y="56"/>
                  </a:lnTo>
                  <a:lnTo>
                    <a:pt x="26" y="54"/>
                  </a:lnTo>
                  <a:lnTo>
                    <a:pt x="28" y="52"/>
                  </a:lnTo>
                  <a:lnTo>
                    <a:pt x="28" y="50"/>
                  </a:lnTo>
                  <a:lnTo>
                    <a:pt x="30" y="48"/>
                  </a:lnTo>
                  <a:lnTo>
                    <a:pt x="30" y="46"/>
                  </a:lnTo>
                  <a:lnTo>
                    <a:pt x="32" y="46"/>
                  </a:lnTo>
                  <a:lnTo>
                    <a:pt x="32" y="44"/>
                  </a:lnTo>
                  <a:lnTo>
                    <a:pt x="34" y="44"/>
                  </a:lnTo>
                  <a:lnTo>
                    <a:pt x="34" y="42"/>
                  </a:lnTo>
                  <a:lnTo>
                    <a:pt x="36" y="40"/>
                  </a:lnTo>
                  <a:lnTo>
                    <a:pt x="36" y="38"/>
                  </a:lnTo>
                  <a:lnTo>
                    <a:pt x="38" y="36"/>
                  </a:lnTo>
                  <a:lnTo>
                    <a:pt x="38" y="34"/>
                  </a:lnTo>
                  <a:lnTo>
                    <a:pt x="40" y="32"/>
                  </a:lnTo>
                  <a:lnTo>
                    <a:pt x="40" y="30"/>
                  </a:lnTo>
                  <a:lnTo>
                    <a:pt x="42" y="30"/>
                  </a:lnTo>
                  <a:lnTo>
                    <a:pt x="42" y="28"/>
                  </a:lnTo>
                  <a:lnTo>
                    <a:pt x="44" y="28"/>
                  </a:lnTo>
                  <a:lnTo>
                    <a:pt x="44" y="26"/>
                  </a:lnTo>
                  <a:lnTo>
                    <a:pt x="44" y="24"/>
                  </a:lnTo>
                  <a:lnTo>
                    <a:pt x="46" y="24"/>
                  </a:lnTo>
                  <a:lnTo>
                    <a:pt x="46" y="22"/>
                  </a:lnTo>
                  <a:lnTo>
                    <a:pt x="48" y="20"/>
                  </a:lnTo>
                  <a:lnTo>
                    <a:pt x="50" y="18"/>
                  </a:lnTo>
                  <a:lnTo>
                    <a:pt x="50" y="16"/>
                  </a:lnTo>
                  <a:lnTo>
                    <a:pt x="52" y="14"/>
                  </a:lnTo>
                  <a:lnTo>
                    <a:pt x="54" y="12"/>
                  </a:lnTo>
                  <a:lnTo>
                    <a:pt x="54" y="10"/>
                  </a:lnTo>
                  <a:lnTo>
                    <a:pt x="56" y="8"/>
                  </a:lnTo>
                  <a:lnTo>
                    <a:pt x="56" y="6"/>
                  </a:lnTo>
                  <a:lnTo>
                    <a:pt x="58" y="4"/>
                  </a:lnTo>
                  <a:lnTo>
                    <a:pt x="60" y="2"/>
                  </a:lnTo>
                  <a:lnTo>
                    <a:pt x="6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17" name="Freeform 1172"/>
            <p:cNvSpPr>
              <a:spLocks/>
            </p:cNvSpPr>
            <p:nvPr/>
          </p:nvSpPr>
          <p:spPr bwMode="auto">
            <a:xfrm>
              <a:off x="2710" y="3451"/>
              <a:ext cx="33" cy="66"/>
            </a:xfrm>
            <a:custGeom>
              <a:avLst/>
              <a:gdLst>
                <a:gd name="T0" fmla="*/ 0 w 52"/>
                <a:gd name="T1" fmla="*/ 9 h 96"/>
                <a:gd name="T2" fmla="*/ 0 w 52"/>
                <a:gd name="T3" fmla="*/ 9 h 96"/>
                <a:gd name="T4" fmla="*/ 1 w 52"/>
                <a:gd name="T5" fmla="*/ 9 h 96"/>
                <a:gd name="T6" fmla="*/ 1 w 52"/>
                <a:gd name="T7" fmla="*/ 9 h 96"/>
                <a:gd name="T8" fmla="*/ 1 w 52"/>
                <a:gd name="T9" fmla="*/ 9 h 96"/>
                <a:gd name="T10" fmla="*/ 1 w 52"/>
                <a:gd name="T11" fmla="*/ 8 h 96"/>
                <a:gd name="T12" fmla="*/ 1 w 52"/>
                <a:gd name="T13" fmla="*/ 8 h 96"/>
                <a:gd name="T14" fmla="*/ 1 w 52"/>
                <a:gd name="T15" fmla="*/ 8 h 96"/>
                <a:gd name="T16" fmla="*/ 1 w 52"/>
                <a:gd name="T17" fmla="*/ 8 h 96"/>
                <a:gd name="T18" fmla="*/ 1 w 52"/>
                <a:gd name="T19" fmla="*/ 8 h 96"/>
                <a:gd name="T20" fmla="*/ 1 w 52"/>
                <a:gd name="T21" fmla="*/ 8 h 96"/>
                <a:gd name="T22" fmla="*/ 1 w 52"/>
                <a:gd name="T23" fmla="*/ 8 h 96"/>
                <a:gd name="T24" fmla="*/ 1 w 52"/>
                <a:gd name="T25" fmla="*/ 7 h 96"/>
                <a:gd name="T26" fmla="*/ 1 w 52"/>
                <a:gd name="T27" fmla="*/ 7 h 96"/>
                <a:gd name="T28" fmla="*/ 1 w 52"/>
                <a:gd name="T29" fmla="*/ 7 h 96"/>
                <a:gd name="T30" fmla="*/ 1 w 52"/>
                <a:gd name="T31" fmla="*/ 7 h 96"/>
                <a:gd name="T32" fmla="*/ 1 w 52"/>
                <a:gd name="T33" fmla="*/ 6 h 96"/>
                <a:gd name="T34" fmla="*/ 1 w 52"/>
                <a:gd name="T35" fmla="*/ 6 h 96"/>
                <a:gd name="T36" fmla="*/ 1 w 52"/>
                <a:gd name="T37" fmla="*/ 6 h 96"/>
                <a:gd name="T38" fmla="*/ 1 w 52"/>
                <a:gd name="T39" fmla="*/ 6 h 96"/>
                <a:gd name="T40" fmla="*/ 1 w 52"/>
                <a:gd name="T41" fmla="*/ 6 h 96"/>
                <a:gd name="T42" fmla="*/ 1 w 52"/>
                <a:gd name="T43" fmla="*/ 6 h 96"/>
                <a:gd name="T44" fmla="*/ 1 w 52"/>
                <a:gd name="T45" fmla="*/ 6 h 96"/>
                <a:gd name="T46" fmla="*/ 1 w 52"/>
                <a:gd name="T47" fmla="*/ 5 h 96"/>
                <a:gd name="T48" fmla="*/ 1 w 52"/>
                <a:gd name="T49" fmla="*/ 5 h 96"/>
                <a:gd name="T50" fmla="*/ 1 w 52"/>
                <a:gd name="T51" fmla="*/ 5 h 96"/>
                <a:gd name="T52" fmla="*/ 1 w 52"/>
                <a:gd name="T53" fmla="*/ 5 h 96"/>
                <a:gd name="T54" fmla="*/ 2 w 52"/>
                <a:gd name="T55" fmla="*/ 4 h 96"/>
                <a:gd name="T56" fmla="*/ 2 w 52"/>
                <a:gd name="T57" fmla="*/ 4 h 96"/>
                <a:gd name="T58" fmla="*/ 2 w 52"/>
                <a:gd name="T59" fmla="*/ 4 h 96"/>
                <a:gd name="T60" fmla="*/ 2 w 52"/>
                <a:gd name="T61" fmla="*/ 4 h 96"/>
                <a:gd name="T62" fmla="*/ 2 w 52"/>
                <a:gd name="T63" fmla="*/ 4 h 96"/>
                <a:gd name="T64" fmla="*/ 2 w 52"/>
                <a:gd name="T65" fmla="*/ 3 h 96"/>
                <a:gd name="T66" fmla="*/ 2 w 52"/>
                <a:gd name="T67" fmla="*/ 3 h 96"/>
                <a:gd name="T68" fmla="*/ 2 w 52"/>
                <a:gd name="T69" fmla="*/ 3 h 96"/>
                <a:gd name="T70" fmla="*/ 2 w 52"/>
                <a:gd name="T71" fmla="*/ 3 h 96"/>
                <a:gd name="T72" fmla="*/ 2 w 52"/>
                <a:gd name="T73" fmla="*/ 3 h 96"/>
                <a:gd name="T74" fmla="*/ 2 w 52"/>
                <a:gd name="T75" fmla="*/ 3 h 96"/>
                <a:gd name="T76" fmla="*/ 2 w 52"/>
                <a:gd name="T77" fmla="*/ 2 h 96"/>
                <a:gd name="T78" fmla="*/ 2 w 52"/>
                <a:gd name="T79" fmla="*/ 2 h 96"/>
                <a:gd name="T80" fmla="*/ 2 w 52"/>
                <a:gd name="T81" fmla="*/ 2 h 96"/>
                <a:gd name="T82" fmla="*/ 2 w 52"/>
                <a:gd name="T83" fmla="*/ 1 h 96"/>
                <a:gd name="T84" fmla="*/ 3 w 52"/>
                <a:gd name="T85" fmla="*/ 1 h 96"/>
                <a:gd name="T86" fmla="*/ 3 w 52"/>
                <a:gd name="T87" fmla="*/ 1 h 96"/>
                <a:gd name="T88" fmla="*/ 3 w 52"/>
                <a:gd name="T89" fmla="*/ 1 h 96"/>
                <a:gd name="T90" fmla="*/ 3 w 52"/>
                <a:gd name="T91" fmla="*/ 1 h 96"/>
                <a:gd name="T92" fmla="*/ 3 w 52"/>
                <a:gd name="T93" fmla="*/ 1 h 96"/>
                <a:gd name="T94" fmla="*/ 3 w 52"/>
                <a:gd name="T95" fmla="*/ 1 h 96"/>
                <a:gd name="T96" fmla="*/ 3 w 52"/>
                <a:gd name="T97" fmla="*/ 1 h 96"/>
                <a:gd name="T98" fmla="*/ 3 w 52"/>
                <a:gd name="T99" fmla="*/ 0 h 9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
                <a:gd name="T151" fmla="*/ 0 h 96"/>
                <a:gd name="T152" fmla="*/ 52 w 52"/>
                <a:gd name="T153" fmla="*/ 96 h 9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 h="96">
                  <a:moveTo>
                    <a:pt x="0" y="96"/>
                  </a:moveTo>
                  <a:lnTo>
                    <a:pt x="0" y="94"/>
                  </a:lnTo>
                  <a:lnTo>
                    <a:pt x="2" y="92"/>
                  </a:lnTo>
                  <a:lnTo>
                    <a:pt x="2" y="90"/>
                  </a:lnTo>
                  <a:lnTo>
                    <a:pt x="4" y="88"/>
                  </a:lnTo>
                  <a:lnTo>
                    <a:pt x="4" y="86"/>
                  </a:lnTo>
                  <a:lnTo>
                    <a:pt x="6" y="84"/>
                  </a:lnTo>
                  <a:lnTo>
                    <a:pt x="6" y="82"/>
                  </a:lnTo>
                  <a:lnTo>
                    <a:pt x="8" y="82"/>
                  </a:lnTo>
                  <a:lnTo>
                    <a:pt x="8" y="80"/>
                  </a:lnTo>
                  <a:lnTo>
                    <a:pt x="8" y="78"/>
                  </a:lnTo>
                  <a:lnTo>
                    <a:pt x="10" y="78"/>
                  </a:lnTo>
                  <a:lnTo>
                    <a:pt x="10" y="76"/>
                  </a:lnTo>
                  <a:lnTo>
                    <a:pt x="10" y="74"/>
                  </a:lnTo>
                  <a:lnTo>
                    <a:pt x="12" y="72"/>
                  </a:lnTo>
                  <a:lnTo>
                    <a:pt x="14" y="70"/>
                  </a:lnTo>
                  <a:lnTo>
                    <a:pt x="14" y="68"/>
                  </a:lnTo>
                  <a:lnTo>
                    <a:pt x="14" y="66"/>
                  </a:lnTo>
                  <a:lnTo>
                    <a:pt x="16" y="64"/>
                  </a:lnTo>
                  <a:lnTo>
                    <a:pt x="16" y="62"/>
                  </a:lnTo>
                  <a:lnTo>
                    <a:pt x="18" y="62"/>
                  </a:lnTo>
                  <a:lnTo>
                    <a:pt x="18" y="60"/>
                  </a:lnTo>
                  <a:lnTo>
                    <a:pt x="20" y="58"/>
                  </a:lnTo>
                  <a:lnTo>
                    <a:pt x="20" y="56"/>
                  </a:lnTo>
                  <a:lnTo>
                    <a:pt x="20" y="54"/>
                  </a:lnTo>
                  <a:lnTo>
                    <a:pt x="22" y="54"/>
                  </a:lnTo>
                  <a:lnTo>
                    <a:pt x="22" y="52"/>
                  </a:lnTo>
                  <a:lnTo>
                    <a:pt x="24" y="50"/>
                  </a:lnTo>
                  <a:lnTo>
                    <a:pt x="24" y="48"/>
                  </a:lnTo>
                  <a:lnTo>
                    <a:pt x="26" y="48"/>
                  </a:lnTo>
                  <a:lnTo>
                    <a:pt x="26" y="46"/>
                  </a:lnTo>
                  <a:lnTo>
                    <a:pt x="28" y="44"/>
                  </a:lnTo>
                  <a:lnTo>
                    <a:pt x="28" y="42"/>
                  </a:lnTo>
                  <a:lnTo>
                    <a:pt x="28" y="40"/>
                  </a:lnTo>
                  <a:lnTo>
                    <a:pt x="30" y="40"/>
                  </a:lnTo>
                  <a:lnTo>
                    <a:pt x="30" y="38"/>
                  </a:lnTo>
                  <a:lnTo>
                    <a:pt x="30" y="36"/>
                  </a:lnTo>
                  <a:lnTo>
                    <a:pt x="32" y="36"/>
                  </a:lnTo>
                  <a:lnTo>
                    <a:pt x="32" y="34"/>
                  </a:lnTo>
                  <a:lnTo>
                    <a:pt x="34" y="32"/>
                  </a:lnTo>
                  <a:lnTo>
                    <a:pt x="34" y="30"/>
                  </a:lnTo>
                  <a:lnTo>
                    <a:pt x="36" y="28"/>
                  </a:lnTo>
                  <a:lnTo>
                    <a:pt x="38" y="26"/>
                  </a:lnTo>
                  <a:lnTo>
                    <a:pt x="38" y="24"/>
                  </a:lnTo>
                  <a:lnTo>
                    <a:pt x="38" y="22"/>
                  </a:lnTo>
                  <a:lnTo>
                    <a:pt x="40" y="22"/>
                  </a:lnTo>
                  <a:lnTo>
                    <a:pt x="40" y="20"/>
                  </a:lnTo>
                  <a:lnTo>
                    <a:pt x="42" y="18"/>
                  </a:lnTo>
                  <a:lnTo>
                    <a:pt x="42" y="16"/>
                  </a:lnTo>
                  <a:lnTo>
                    <a:pt x="44" y="14"/>
                  </a:lnTo>
                  <a:lnTo>
                    <a:pt x="46" y="12"/>
                  </a:lnTo>
                  <a:lnTo>
                    <a:pt x="46" y="10"/>
                  </a:lnTo>
                  <a:lnTo>
                    <a:pt x="46" y="8"/>
                  </a:lnTo>
                  <a:lnTo>
                    <a:pt x="48" y="8"/>
                  </a:lnTo>
                  <a:lnTo>
                    <a:pt x="48" y="6"/>
                  </a:lnTo>
                  <a:lnTo>
                    <a:pt x="50" y="4"/>
                  </a:lnTo>
                  <a:lnTo>
                    <a:pt x="50" y="2"/>
                  </a:lnTo>
                  <a:lnTo>
                    <a:pt x="52"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18" name="Freeform 1173"/>
            <p:cNvSpPr>
              <a:spLocks/>
            </p:cNvSpPr>
            <p:nvPr/>
          </p:nvSpPr>
          <p:spPr bwMode="auto">
            <a:xfrm>
              <a:off x="2683" y="3517"/>
              <a:ext cx="27" cy="61"/>
            </a:xfrm>
            <a:custGeom>
              <a:avLst/>
              <a:gdLst>
                <a:gd name="T0" fmla="*/ 0 w 42"/>
                <a:gd name="T1" fmla="*/ 8 h 88"/>
                <a:gd name="T2" fmla="*/ 0 w 42"/>
                <a:gd name="T3" fmla="*/ 8 h 88"/>
                <a:gd name="T4" fmla="*/ 1 w 42"/>
                <a:gd name="T5" fmla="*/ 8 h 88"/>
                <a:gd name="T6" fmla="*/ 1 w 42"/>
                <a:gd name="T7" fmla="*/ 8 h 88"/>
                <a:gd name="T8" fmla="*/ 1 w 42"/>
                <a:gd name="T9" fmla="*/ 8 h 88"/>
                <a:gd name="T10" fmla="*/ 1 w 42"/>
                <a:gd name="T11" fmla="*/ 8 h 88"/>
                <a:gd name="T12" fmla="*/ 1 w 42"/>
                <a:gd name="T13" fmla="*/ 8 h 88"/>
                <a:gd name="T14" fmla="*/ 1 w 42"/>
                <a:gd name="T15" fmla="*/ 7 h 88"/>
                <a:gd name="T16" fmla="*/ 1 w 42"/>
                <a:gd name="T17" fmla="*/ 7 h 88"/>
                <a:gd name="T18" fmla="*/ 1 w 42"/>
                <a:gd name="T19" fmla="*/ 7 h 88"/>
                <a:gd name="T20" fmla="*/ 1 w 42"/>
                <a:gd name="T21" fmla="*/ 7 h 88"/>
                <a:gd name="T22" fmla="*/ 1 w 42"/>
                <a:gd name="T23" fmla="*/ 6 h 88"/>
                <a:gd name="T24" fmla="*/ 1 w 42"/>
                <a:gd name="T25" fmla="*/ 6 h 88"/>
                <a:gd name="T26" fmla="*/ 1 w 42"/>
                <a:gd name="T27" fmla="*/ 6 h 88"/>
                <a:gd name="T28" fmla="*/ 1 w 42"/>
                <a:gd name="T29" fmla="*/ 6 h 88"/>
                <a:gd name="T30" fmla="*/ 1 w 42"/>
                <a:gd name="T31" fmla="*/ 6 h 88"/>
                <a:gd name="T32" fmla="*/ 1 w 42"/>
                <a:gd name="T33" fmla="*/ 6 h 88"/>
                <a:gd name="T34" fmla="*/ 1 w 42"/>
                <a:gd name="T35" fmla="*/ 6 h 88"/>
                <a:gd name="T36" fmla="*/ 1 w 42"/>
                <a:gd name="T37" fmla="*/ 6 h 88"/>
                <a:gd name="T38" fmla="*/ 1 w 42"/>
                <a:gd name="T39" fmla="*/ 6 h 88"/>
                <a:gd name="T40" fmla="*/ 1 w 42"/>
                <a:gd name="T41" fmla="*/ 6 h 88"/>
                <a:gd name="T42" fmla="*/ 1 w 42"/>
                <a:gd name="T43" fmla="*/ 5 h 88"/>
                <a:gd name="T44" fmla="*/ 1 w 42"/>
                <a:gd name="T45" fmla="*/ 5 h 88"/>
                <a:gd name="T46" fmla="*/ 1 w 42"/>
                <a:gd name="T47" fmla="*/ 4 h 88"/>
                <a:gd name="T48" fmla="*/ 1 w 42"/>
                <a:gd name="T49" fmla="*/ 4 h 88"/>
                <a:gd name="T50" fmla="*/ 1 w 42"/>
                <a:gd name="T51" fmla="*/ 4 h 88"/>
                <a:gd name="T52" fmla="*/ 1 w 42"/>
                <a:gd name="T53" fmla="*/ 4 h 88"/>
                <a:gd name="T54" fmla="*/ 1 w 42"/>
                <a:gd name="T55" fmla="*/ 4 h 88"/>
                <a:gd name="T56" fmla="*/ 1 w 42"/>
                <a:gd name="T57" fmla="*/ 3 h 88"/>
                <a:gd name="T58" fmla="*/ 1 w 42"/>
                <a:gd name="T59" fmla="*/ 3 h 88"/>
                <a:gd name="T60" fmla="*/ 1 w 42"/>
                <a:gd name="T61" fmla="*/ 3 h 88"/>
                <a:gd name="T62" fmla="*/ 2 w 42"/>
                <a:gd name="T63" fmla="*/ 3 h 88"/>
                <a:gd name="T64" fmla="*/ 2 w 42"/>
                <a:gd name="T65" fmla="*/ 3 h 88"/>
                <a:gd name="T66" fmla="*/ 2 w 42"/>
                <a:gd name="T67" fmla="*/ 2 h 88"/>
                <a:gd name="T68" fmla="*/ 2 w 42"/>
                <a:gd name="T69" fmla="*/ 2 h 88"/>
                <a:gd name="T70" fmla="*/ 2 w 42"/>
                <a:gd name="T71" fmla="*/ 2 h 88"/>
                <a:gd name="T72" fmla="*/ 2 w 42"/>
                <a:gd name="T73" fmla="*/ 2 h 88"/>
                <a:gd name="T74" fmla="*/ 2 w 42"/>
                <a:gd name="T75" fmla="*/ 2 h 88"/>
                <a:gd name="T76" fmla="*/ 2 w 42"/>
                <a:gd name="T77" fmla="*/ 1 h 88"/>
                <a:gd name="T78" fmla="*/ 2 w 42"/>
                <a:gd name="T79" fmla="*/ 1 h 88"/>
                <a:gd name="T80" fmla="*/ 2 w 42"/>
                <a:gd name="T81" fmla="*/ 1 h 88"/>
                <a:gd name="T82" fmla="*/ 2 w 42"/>
                <a:gd name="T83" fmla="*/ 1 h 88"/>
                <a:gd name="T84" fmla="*/ 2 w 42"/>
                <a:gd name="T85" fmla="*/ 1 h 88"/>
                <a:gd name="T86" fmla="*/ 2 w 42"/>
                <a:gd name="T87" fmla="*/ 1 h 88"/>
                <a:gd name="T88" fmla="*/ 2 w 42"/>
                <a:gd name="T89" fmla="*/ 1 h 88"/>
                <a:gd name="T90" fmla="*/ 2 w 42"/>
                <a:gd name="T91" fmla="*/ 1 h 88"/>
                <a:gd name="T92" fmla="*/ 2 w 42"/>
                <a:gd name="T93" fmla="*/ 1 h 88"/>
                <a:gd name="T94" fmla="*/ 2 w 42"/>
                <a:gd name="T95" fmla="*/ 1 h 88"/>
                <a:gd name="T96" fmla="*/ 3 w 42"/>
                <a:gd name="T97" fmla="*/ 0 h 88"/>
                <a:gd name="T98" fmla="*/ 3 w 42"/>
                <a:gd name="T99" fmla="*/ 0 h 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2"/>
                <a:gd name="T151" fmla="*/ 0 h 88"/>
                <a:gd name="T152" fmla="*/ 42 w 42"/>
                <a:gd name="T153" fmla="*/ 88 h 8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2" h="88">
                  <a:moveTo>
                    <a:pt x="0" y="88"/>
                  </a:moveTo>
                  <a:lnTo>
                    <a:pt x="0" y="88"/>
                  </a:lnTo>
                  <a:lnTo>
                    <a:pt x="0" y="86"/>
                  </a:lnTo>
                  <a:lnTo>
                    <a:pt x="0" y="84"/>
                  </a:lnTo>
                  <a:lnTo>
                    <a:pt x="2" y="84"/>
                  </a:lnTo>
                  <a:lnTo>
                    <a:pt x="2" y="82"/>
                  </a:lnTo>
                  <a:lnTo>
                    <a:pt x="2" y="80"/>
                  </a:lnTo>
                  <a:lnTo>
                    <a:pt x="4" y="78"/>
                  </a:lnTo>
                  <a:lnTo>
                    <a:pt x="4" y="76"/>
                  </a:lnTo>
                  <a:lnTo>
                    <a:pt x="6" y="76"/>
                  </a:lnTo>
                  <a:lnTo>
                    <a:pt x="6" y="74"/>
                  </a:lnTo>
                  <a:lnTo>
                    <a:pt x="6" y="72"/>
                  </a:lnTo>
                  <a:lnTo>
                    <a:pt x="8" y="70"/>
                  </a:lnTo>
                  <a:lnTo>
                    <a:pt x="8" y="68"/>
                  </a:lnTo>
                  <a:lnTo>
                    <a:pt x="10" y="66"/>
                  </a:lnTo>
                  <a:lnTo>
                    <a:pt x="10" y="64"/>
                  </a:lnTo>
                  <a:lnTo>
                    <a:pt x="12" y="62"/>
                  </a:lnTo>
                  <a:lnTo>
                    <a:pt x="12" y="60"/>
                  </a:lnTo>
                  <a:lnTo>
                    <a:pt x="12" y="58"/>
                  </a:lnTo>
                  <a:lnTo>
                    <a:pt x="14" y="58"/>
                  </a:lnTo>
                  <a:lnTo>
                    <a:pt x="14" y="56"/>
                  </a:lnTo>
                  <a:lnTo>
                    <a:pt x="14" y="54"/>
                  </a:lnTo>
                  <a:lnTo>
                    <a:pt x="16" y="52"/>
                  </a:lnTo>
                  <a:lnTo>
                    <a:pt x="18" y="50"/>
                  </a:lnTo>
                  <a:lnTo>
                    <a:pt x="18" y="48"/>
                  </a:lnTo>
                  <a:lnTo>
                    <a:pt x="18" y="46"/>
                  </a:lnTo>
                  <a:lnTo>
                    <a:pt x="20" y="46"/>
                  </a:lnTo>
                  <a:lnTo>
                    <a:pt x="20" y="44"/>
                  </a:lnTo>
                  <a:lnTo>
                    <a:pt x="20" y="42"/>
                  </a:lnTo>
                  <a:lnTo>
                    <a:pt x="22" y="42"/>
                  </a:lnTo>
                  <a:lnTo>
                    <a:pt x="22" y="40"/>
                  </a:lnTo>
                  <a:lnTo>
                    <a:pt x="22" y="38"/>
                  </a:lnTo>
                  <a:lnTo>
                    <a:pt x="24" y="38"/>
                  </a:lnTo>
                  <a:lnTo>
                    <a:pt x="24" y="36"/>
                  </a:lnTo>
                  <a:lnTo>
                    <a:pt x="24" y="34"/>
                  </a:lnTo>
                  <a:lnTo>
                    <a:pt x="26" y="32"/>
                  </a:lnTo>
                  <a:lnTo>
                    <a:pt x="26" y="30"/>
                  </a:lnTo>
                  <a:lnTo>
                    <a:pt x="28" y="28"/>
                  </a:lnTo>
                  <a:lnTo>
                    <a:pt x="28" y="26"/>
                  </a:lnTo>
                  <a:lnTo>
                    <a:pt x="30" y="24"/>
                  </a:lnTo>
                  <a:lnTo>
                    <a:pt x="30" y="22"/>
                  </a:lnTo>
                  <a:lnTo>
                    <a:pt x="32" y="20"/>
                  </a:lnTo>
                  <a:lnTo>
                    <a:pt x="32" y="18"/>
                  </a:lnTo>
                  <a:lnTo>
                    <a:pt x="32" y="16"/>
                  </a:lnTo>
                  <a:lnTo>
                    <a:pt x="34" y="16"/>
                  </a:lnTo>
                  <a:lnTo>
                    <a:pt x="34" y="14"/>
                  </a:lnTo>
                  <a:lnTo>
                    <a:pt x="34" y="12"/>
                  </a:lnTo>
                  <a:lnTo>
                    <a:pt x="36" y="12"/>
                  </a:lnTo>
                  <a:lnTo>
                    <a:pt x="36" y="10"/>
                  </a:lnTo>
                  <a:lnTo>
                    <a:pt x="38" y="8"/>
                  </a:lnTo>
                  <a:lnTo>
                    <a:pt x="38" y="6"/>
                  </a:lnTo>
                  <a:lnTo>
                    <a:pt x="40" y="4"/>
                  </a:lnTo>
                  <a:lnTo>
                    <a:pt x="40" y="2"/>
                  </a:lnTo>
                  <a:lnTo>
                    <a:pt x="42"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19" name="Freeform 1174"/>
            <p:cNvSpPr>
              <a:spLocks/>
            </p:cNvSpPr>
            <p:nvPr/>
          </p:nvSpPr>
          <p:spPr bwMode="auto">
            <a:xfrm>
              <a:off x="2655" y="3578"/>
              <a:ext cx="28" cy="60"/>
            </a:xfrm>
            <a:custGeom>
              <a:avLst/>
              <a:gdLst>
                <a:gd name="T0" fmla="*/ 1 w 44"/>
                <a:gd name="T1" fmla="*/ 8 h 88"/>
                <a:gd name="T2" fmla="*/ 1 w 44"/>
                <a:gd name="T3" fmla="*/ 8 h 88"/>
                <a:gd name="T4" fmla="*/ 1 w 44"/>
                <a:gd name="T5" fmla="*/ 8 h 88"/>
                <a:gd name="T6" fmla="*/ 1 w 44"/>
                <a:gd name="T7" fmla="*/ 7 h 88"/>
                <a:gd name="T8" fmla="*/ 1 w 44"/>
                <a:gd name="T9" fmla="*/ 7 h 88"/>
                <a:gd name="T10" fmla="*/ 1 w 44"/>
                <a:gd name="T11" fmla="*/ 7 h 88"/>
                <a:gd name="T12" fmla="*/ 1 w 44"/>
                <a:gd name="T13" fmla="*/ 7 h 88"/>
                <a:gd name="T14" fmla="*/ 1 w 44"/>
                <a:gd name="T15" fmla="*/ 7 h 88"/>
                <a:gd name="T16" fmla="*/ 1 w 44"/>
                <a:gd name="T17" fmla="*/ 7 h 88"/>
                <a:gd name="T18" fmla="*/ 1 w 44"/>
                <a:gd name="T19" fmla="*/ 7 h 88"/>
                <a:gd name="T20" fmla="*/ 1 w 44"/>
                <a:gd name="T21" fmla="*/ 7 h 88"/>
                <a:gd name="T22" fmla="*/ 1 w 44"/>
                <a:gd name="T23" fmla="*/ 7 h 88"/>
                <a:gd name="T24" fmla="*/ 1 w 44"/>
                <a:gd name="T25" fmla="*/ 6 h 88"/>
                <a:gd name="T26" fmla="*/ 1 w 44"/>
                <a:gd name="T27" fmla="*/ 5 h 88"/>
                <a:gd name="T28" fmla="*/ 1 w 44"/>
                <a:gd name="T29" fmla="*/ 5 h 88"/>
                <a:gd name="T30" fmla="*/ 1 w 44"/>
                <a:gd name="T31" fmla="*/ 5 h 88"/>
                <a:gd name="T32" fmla="*/ 1 w 44"/>
                <a:gd name="T33" fmla="*/ 5 h 88"/>
                <a:gd name="T34" fmla="*/ 1 w 44"/>
                <a:gd name="T35" fmla="*/ 5 h 88"/>
                <a:gd name="T36" fmla="*/ 1 w 44"/>
                <a:gd name="T37" fmla="*/ 5 h 88"/>
                <a:gd name="T38" fmla="*/ 1 w 44"/>
                <a:gd name="T39" fmla="*/ 5 h 88"/>
                <a:gd name="T40" fmla="*/ 1 w 44"/>
                <a:gd name="T41" fmla="*/ 5 h 88"/>
                <a:gd name="T42" fmla="*/ 1 w 44"/>
                <a:gd name="T43" fmla="*/ 5 h 88"/>
                <a:gd name="T44" fmla="*/ 1 w 44"/>
                <a:gd name="T45" fmla="*/ 5 h 88"/>
                <a:gd name="T46" fmla="*/ 1 w 44"/>
                <a:gd name="T47" fmla="*/ 5 h 88"/>
                <a:gd name="T48" fmla="*/ 1 w 44"/>
                <a:gd name="T49" fmla="*/ 3 h 88"/>
                <a:gd name="T50" fmla="*/ 1 w 44"/>
                <a:gd name="T51" fmla="*/ 3 h 88"/>
                <a:gd name="T52" fmla="*/ 1 w 44"/>
                <a:gd name="T53" fmla="*/ 3 h 88"/>
                <a:gd name="T54" fmla="*/ 1 w 44"/>
                <a:gd name="T55" fmla="*/ 3 h 88"/>
                <a:gd name="T56" fmla="*/ 2 w 44"/>
                <a:gd name="T57" fmla="*/ 3 h 88"/>
                <a:gd name="T58" fmla="*/ 2 w 44"/>
                <a:gd name="T59" fmla="*/ 3 h 88"/>
                <a:gd name="T60" fmla="*/ 2 w 44"/>
                <a:gd name="T61" fmla="*/ 3 h 88"/>
                <a:gd name="T62" fmla="*/ 2 w 44"/>
                <a:gd name="T63" fmla="*/ 3 h 88"/>
                <a:gd name="T64" fmla="*/ 2 w 44"/>
                <a:gd name="T65" fmla="*/ 2 h 88"/>
                <a:gd name="T66" fmla="*/ 2 w 44"/>
                <a:gd name="T67" fmla="*/ 2 h 88"/>
                <a:gd name="T68" fmla="*/ 2 w 44"/>
                <a:gd name="T69" fmla="*/ 2 h 88"/>
                <a:gd name="T70" fmla="*/ 2 w 44"/>
                <a:gd name="T71" fmla="*/ 2 h 88"/>
                <a:gd name="T72" fmla="*/ 2 w 44"/>
                <a:gd name="T73" fmla="*/ 2 h 88"/>
                <a:gd name="T74" fmla="*/ 2 w 44"/>
                <a:gd name="T75" fmla="*/ 2 h 88"/>
                <a:gd name="T76" fmla="*/ 2 w 44"/>
                <a:gd name="T77" fmla="*/ 2 h 88"/>
                <a:gd name="T78" fmla="*/ 2 w 44"/>
                <a:gd name="T79" fmla="*/ 1 h 88"/>
                <a:gd name="T80" fmla="*/ 2 w 44"/>
                <a:gd name="T81" fmla="*/ 1 h 88"/>
                <a:gd name="T82" fmla="*/ 2 w 44"/>
                <a:gd name="T83" fmla="*/ 1 h 88"/>
                <a:gd name="T84" fmla="*/ 2 w 44"/>
                <a:gd name="T85" fmla="*/ 1 h 88"/>
                <a:gd name="T86" fmla="*/ 2 w 44"/>
                <a:gd name="T87" fmla="*/ 1 h 88"/>
                <a:gd name="T88" fmla="*/ 2 w 44"/>
                <a:gd name="T89" fmla="*/ 1 h 88"/>
                <a:gd name="T90" fmla="*/ 2 w 44"/>
                <a:gd name="T91" fmla="*/ 1 h 88"/>
                <a:gd name="T92" fmla="*/ 2 w 44"/>
                <a:gd name="T93" fmla="*/ 1 h 88"/>
                <a:gd name="T94" fmla="*/ 2 w 44"/>
                <a:gd name="T95" fmla="*/ 1 h 88"/>
                <a:gd name="T96" fmla="*/ 2 w 44"/>
                <a:gd name="T97" fmla="*/ 1 h 88"/>
                <a:gd name="T98" fmla="*/ 3 w 44"/>
                <a:gd name="T99" fmla="*/ 0 h 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
                <a:gd name="T151" fmla="*/ 0 h 88"/>
                <a:gd name="T152" fmla="*/ 44 w 44"/>
                <a:gd name="T153" fmla="*/ 88 h 8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 h="88">
                  <a:moveTo>
                    <a:pt x="0" y="88"/>
                  </a:moveTo>
                  <a:lnTo>
                    <a:pt x="2" y="88"/>
                  </a:lnTo>
                  <a:lnTo>
                    <a:pt x="2" y="86"/>
                  </a:lnTo>
                  <a:lnTo>
                    <a:pt x="4" y="84"/>
                  </a:lnTo>
                  <a:lnTo>
                    <a:pt x="4" y="82"/>
                  </a:lnTo>
                  <a:lnTo>
                    <a:pt x="6" y="82"/>
                  </a:lnTo>
                  <a:lnTo>
                    <a:pt x="6" y="80"/>
                  </a:lnTo>
                  <a:lnTo>
                    <a:pt x="6" y="78"/>
                  </a:lnTo>
                  <a:lnTo>
                    <a:pt x="8" y="78"/>
                  </a:lnTo>
                  <a:lnTo>
                    <a:pt x="8" y="76"/>
                  </a:lnTo>
                  <a:lnTo>
                    <a:pt x="8" y="74"/>
                  </a:lnTo>
                  <a:lnTo>
                    <a:pt x="10" y="74"/>
                  </a:lnTo>
                  <a:lnTo>
                    <a:pt x="10" y="72"/>
                  </a:lnTo>
                  <a:lnTo>
                    <a:pt x="12" y="70"/>
                  </a:lnTo>
                  <a:lnTo>
                    <a:pt x="12" y="68"/>
                  </a:lnTo>
                  <a:lnTo>
                    <a:pt x="14" y="66"/>
                  </a:lnTo>
                  <a:lnTo>
                    <a:pt x="14" y="64"/>
                  </a:lnTo>
                  <a:lnTo>
                    <a:pt x="16" y="62"/>
                  </a:lnTo>
                  <a:lnTo>
                    <a:pt x="16" y="60"/>
                  </a:lnTo>
                  <a:lnTo>
                    <a:pt x="16" y="58"/>
                  </a:lnTo>
                  <a:lnTo>
                    <a:pt x="18" y="58"/>
                  </a:lnTo>
                  <a:lnTo>
                    <a:pt x="18" y="56"/>
                  </a:lnTo>
                  <a:lnTo>
                    <a:pt x="18" y="54"/>
                  </a:lnTo>
                  <a:lnTo>
                    <a:pt x="20" y="54"/>
                  </a:lnTo>
                  <a:lnTo>
                    <a:pt x="20" y="52"/>
                  </a:lnTo>
                  <a:lnTo>
                    <a:pt x="20" y="50"/>
                  </a:lnTo>
                  <a:lnTo>
                    <a:pt x="22" y="50"/>
                  </a:lnTo>
                  <a:lnTo>
                    <a:pt x="22" y="48"/>
                  </a:lnTo>
                  <a:lnTo>
                    <a:pt x="22" y="46"/>
                  </a:lnTo>
                  <a:lnTo>
                    <a:pt x="24" y="46"/>
                  </a:lnTo>
                  <a:lnTo>
                    <a:pt x="24" y="44"/>
                  </a:lnTo>
                  <a:lnTo>
                    <a:pt x="24" y="42"/>
                  </a:lnTo>
                  <a:lnTo>
                    <a:pt x="26" y="40"/>
                  </a:lnTo>
                  <a:lnTo>
                    <a:pt x="26" y="38"/>
                  </a:lnTo>
                  <a:lnTo>
                    <a:pt x="26" y="36"/>
                  </a:lnTo>
                  <a:lnTo>
                    <a:pt x="28" y="36"/>
                  </a:lnTo>
                  <a:lnTo>
                    <a:pt x="28" y="34"/>
                  </a:lnTo>
                  <a:lnTo>
                    <a:pt x="28" y="32"/>
                  </a:lnTo>
                  <a:lnTo>
                    <a:pt x="30" y="32"/>
                  </a:lnTo>
                  <a:lnTo>
                    <a:pt x="30" y="30"/>
                  </a:lnTo>
                  <a:lnTo>
                    <a:pt x="30" y="28"/>
                  </a:lnTo>
                  <a:lnTo>
                    <a:pt x="32" y="28"/>
                  </a:lnTo>
                  <a:lnTo>
                    <a:pt x="32" y="26"/>
                  </a:lnTo>
                  <a:lnTo>
                    <a:pt x="32" y="24"/>
                  </a:lnTo>
                  <a:lnTo>
                    <a:pt x="34" y="22"/>
                  </a:lnTo>
                  <a:lnTo>
                    <a:pt x="34" y="20"/>
                  </a:lnTo>
                  <a:lnTo>
                    <a:pt x="36" y="18"/>
                  </a:lnTo>
                  <a:lnTo>
                    <a:pt x="36" y="16"/>
                  </a:lnTo>
                  <a:lnTo>
                    <a:pt x="36" y="14"/>
                  </a:lnTo>
                  <a:lnTo>
                    <a:pt x="38" y="14"/>
                  </a:lnTo>
                  <a:lnTo>
                    <a:pt x="38" y="12"/>
                  </a:lnTo>
                  <a:lnTo>
                    <a:pt x="38" y="10"/>
                  </a:lnTo>
                  <a:lnTo>
                    <a:pt x="40" y="8"/>
                  </a:lnTo>
                  <a:lnTo>
                    <a:pt x="40" y="6"/>
                  </a:lnTo>
                  <a:lnTo>
                    <a:pt x="42" y="4"/>
                  </a:lnTo>
                  <a:lnTo>
                    <a:pt x="42" y="2"/>
                  </a:lnTo>
                  <a:lnTo>
                    <a:pt x="44"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20" name="Freeform 1175"/>
            <p:cNvSpPr>
              <a:spLocks/>
            </p:cNvSpPr>
            <p:nvPr/>
          </p:nvSpPr>
          <p:spPr bwMode="auto">
            <a:xfrm>
              <a:off x="2646" y="3638"/>
              <a:ext cx="9" cy="7"/>
            </a:xfrm>
            <a:custGeom>
              <a:avLst/>
              <a:gdLst>
                <a:gd name="T0" fmla="*/ 0 w 12"/>
                <a:gd name="T1" fmla="*/ 1 h 10"/>
                <a:gd name="T2" fmla="*/ 0 w 12"/>
                <a:gd name="T3" fmla="*/ 1 h 10"/>
                <a:gd name="T4" fmla="*/ 0 w 12"/>
                <a:gd name="T5" fmla="*/ 1 h 10"/>
                <a:gd name="T6" fmla="*/ 1 w 12"/>
                <a:gd name="T7" fmla="*/ 1 h 10"/>
                <a:gd name="T8" fmla="*/ 1 w 12"/>
                <a:gd name="T9" fmla="*/ 1 h 10"/>
                <a:gd name="T10" fmla="*/ 1 w 12"/>
                <a:gd name="T11" fmla="*/ 1 h 10"/>
                <a:gd name="T12" fmla="*/ 2 w 12"/>
                <a:gd name="T13" fmla="*/ 1 h 10"/>
                <a:gd name="T14" fmla="*/ 2 w 12"/>
                <a:gd name="T15" fmla="*/ 1 h 10"/>
                <a:gd name="T16" fmla="*/ 2 w 12"/>
                <a:gd name="T17" fmla="*/ 1 h 10"/>
                <a:gd name="T18" fmla="*/ 2 w 12"/>
                <a:gd name="T19" fmla="*/ 1 h 10"/>
                <a:gd name="T20" fmla="*/ 2 w 12"/>
                <a:gd name="T21" fmla="*/ 1 h 10"/>
                <a:gd name="T22" fmla="*/ 2 w 12"/>
                <a:gd name="T23" fmla="*/ 1 h 10"/>
                <a:gd name="T24" fmla="*/ 2 w 12"/>
                <a:gd name="T25" fmla="*/ 1 h 10"/>
                <a:gd name="T26" fmla="*/ 2 w 12"/>
                <a:gd name="T27" fmla="*/ 1 h 10"/>
                <a:gd name="T28" fmla="*/ 2 w 12"/>
                <a:gd name="T29" fmla="*/ 1 h 10"/>
                <a:gd name="T30" fmla="*/ 2 w 12"/>
                <a:gd name="T31" fmla="*/ 1 h 10"/>
                <a:gd name="T32" fmla="*/ 2 w 12"/>
                <a:gd name="T33" fmla="*/ 1 h 10"/>
                <a:gd name="T34" fmla="*/ 2 w 12"/>
                <a:gd name="T35" fmla="*/ 1 h 10"/>
                <a:gd name="T36" fmla="*/ 2 w 12"/>
                <a:gd name="T37" fmla="*/ 1 h 10"/>
                <a:gd name="T38" fmla="*/ 2 w 12"/>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10"/>
                <a:gd name="T62" fmla="*/ 12 w 12"/>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10">
                  <a:moveTo>
                    <a:pt x="0" y="10"/>
                  </a:moveTo>
                  <a:lnTo>
                    <a:pt x="0" y="10"/>
                  </a:lnTo>
                  <a:lnTo>
                    <a:pt x="2" y="10"/>
                  </a:lnTo>
                  <a:lnTo>
                    <a:pt x="2" y="8"/>
                  </a:lnTo>
                  <a:lnTo>
                    <a:pt x="4" y="8"/>
                  </a:lnTo>
                  <a:lnTo>
                    <a:pt x="6" y="8"/>
                  </a:lnTo>
                  <a:lnTo>
                    <a:pt x="6" y="6"/>
                  </a:lnTo>
                  <a:lnTo>
                    <a:pt x="8" y="6"/>
                  </a:lnTo>
                  <a:lnTo>
                    <a:pt x="8" y="4"/>
                  </a:lnTo>
                  <a:lnTo>
                    <a:pt x="10" y="4"/>
                  </a:lnTo>
                  <a:lnTo>
                    <a:pt x="10" y="2"/>
                  </a:lnTo>
                  <a:lnTo>
                    <a:pt x="12" y="2"/>
                  </a:lnTo>
                  <a:lnTo>
                    <a:pt x="12"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21" name="Line 1176"/>
            <p:cNvSpPr>
              <a:spLocks noChangeShapeType="1"/>
            </p:cNvSpPr>
            <p:nvPr/>
          </p:nvSpPr>
          <p:spPr bwMode="auto">
            <a:xfrm>
              <a:off x="2655" y="2090"/>
              <a:ext cx="1971" cy="1"/>
            </a:xfrm>
            <a:prstGeom prst="line">
              <a:avLst/>
            </a:prstGeom>
            <a:noFill/>
            <a:ln w="2540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1122" name="Text Box 1177"/>
            <p:cNvSpPr txBox="1">
              <a:spLocks noChangeArrowheads="1"/>
            </p:cNvSpPr>
            <p:nvPr/>
          </p:nvSpPr>
          <p:spPr bwMode="auto">
            <a:xfrm>
              <a:off x="2423" y="2658"/>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ea typeface="MS PGothic" panose="020B0600070205080204" pitchFamily="34" charset="-128"/>
                  <a:cs typeface="Arial" panose="020B0604020202020204" pitchFamily="34" charset="0"/>
                </a:rPr>
                <a:t>8</a:t>
              </a: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sp>
          <p:nvSpPr>
            <p:cNvPr id="41123" name="Text Box 1178"/>
            <p:cNvSpPr txBox="1">
              <a:spLocks noChangeArrowheads="1"/>
            </p:cNvSpPr>
            <p:nvPr/>
          </p:nvSpPr>
          <p:spPr bwMode="auto">
            <a:xfrm>
              <a:off x="2341" y="2334"/>
              <a:ext cx="2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ea typeface="MS PGothic" panose="020B0600070205080204" pitchFamily="34" charset="-128"/>
                  <a:cs typeface="Arial" panose="020B0604020202020204" pitchFamily="34" charset="0"/>
                </a:rPr>
                <a:t>10</a:t>
              </a: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sp>
          <p:nvSpPr>
            <p:cNvPr id="41124" name="Text Box 1179"/>
            <p:cNvSpPr txBox="1">
              <a:spLocks noChangeArrowheads="1"/>
            </p:cNvSpPr>
            <p:nvPr/>
          </p:nvSpPr>
          <p:spPr bwMode="auto">
            <a:xfrm>
              <a:off x="2336" y="2002"/>
              <a:ext cx="2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ea typeface="MS PGothic" panose="020B0600070205080204" pitchFamily="34" charset="-128"/>
                  <a:cs typeface="Arial" panose="020B0604020202020204" pitchFamily="34" charset="0"/>
                </a:rPr>
                <a:t>12</a:t>
              </a: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sp>
          <p:nvSpPr>
            <p:cNvPr id="41125" name="Text Box 1180"/>
            <p:cNvSpPr txBox="1">
              <a:spLocks noChangeArrowheads="1"/>
            </p:cNvSpPr>
            <p:nvPr/>
          </p:nvSpPr>
          <p:spPr bwMode="auto">
            <a:xfrm>
              <a:off x="3266" y="1756"/>
              <a:ext cx="62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ea typeface="MS PGothic" panose="020B0600070205080204" pitchFamily="34" charset="-128"/>
                  <a:cs typeface="Arial" panose="020B0604020202020204" pitchFamily="34" charset="0"/>
                </a:rPr>
                <a:t>12.2 eV</a:t>
              </a: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sp>
          <p:nvSpPr>
            <p:cNvPr id="41126" name="Text Box 1181"/>
            <p:cNvSpPr txBox="1">
              <a:spLocks noChangeArrowheads="1"/>
            </p:cNvSpPr>
            <p:nvPr/>
          </p:nvSpPr>
          <p:spPr bwMode="auto">
            <a:xfrm>
              <a:off x="2331" y="1688"/>
              <a:ext cx="2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ea typeface="MS PGothic" panose="020B0600070205080204" pitchFamily="34" charset="-128"/>
                  <a:cs typeface="Arial" panose="020B0604020202020204" pitchFamily="34" charset="0"/>
                </a:rPr>
                <a:t>14</a:t>
              </a: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sp>
          <p:nvSpPr>
            <p:cNvPr id="41127" name="Text Box 1182"/>
            <p:cNvSpPr txBox="1">
              <a:spLocks noChangeArrowheads="1"/>
            </p:cNvSpPr>
            <p:nvPr/>
          </p:nvSpPr>
          <p:spPr bwMode="auto">
            <a:xfrm>
              <a:off x="2420" y="2972"/>
              <a:ext cx="249"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ea typeface="MS PGothic" panose="020B0600070205080204" pitchFamily="34" charset="-128"/>
                  <a:cs typeface="Arial" panose="020B0604020202020204" pitchFamily="34" charset="0"/>
                </a:rPr>
                <a:t>6</a:t>
              </a: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sp>
          <p:nvSpPr>
            <p:cNvPr id="41128" name="Text Box 1183"/>
            <p:cNvSpPr txBox="1">
              <a:spLocks noChangeArrowheads="1"/>
            </p:cNvSpPr>
            <p:nvPr/>
          </p:nvSpPr>
          <p:spPr bwMode="auto">
            <a:xfrm>
              <a:off x="2420" y="3295"/>
              <a:ext cx="19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ea typeface="MS PGothic" panose="020B0600070205080204" pitchFamily="34" charset="-128"/>
                  <a:cs typeface="Arial" panose="020B0604020202020204" pitchFamily="34" charset="0"/>
                </a:rPr>
                <a:t>4</a:t>
              </a: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sp>
          <p:nvSpPr>
            <p:cNvPr id="41129" name="Text Box 1184"/>
            <p:cNvSpPr txBox="1">
              <a:spLocks noChangeArrowheads="1"/>
            </p:cNvSpPr>
            <p:nvPr/>
          </p:nvSpPr>
          <p:spPr bwMode="auto">
            <a:xfrm>
              <a:off x="2417" y="3599"/>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ea typeface="MS PGothic" panose="020B0600070205080204" pitchFamily="34" charset="-128"/>
                  <a:cs typeface="Arial" panose="020B0604020202020204" pitchFamily="34" charset="0"/>
                </a:rPr>
                <a:t>2</a:t>
              </a: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sp>
          <p:nvSpPr>
            <p:cNvPr id="41130" name="Text Box 1185"/>
            <p:cNvSpPr txBox="1">
              <a:spLocks noChangeArrowheads="1"/>
            </p:cNvSpPr>
            <p:nvPr/>
          </p:nvSpPr>
          <p:spPr bwMode="auto">
            <a:xfrm>
              <a:off x="2526" y="3728"/>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ea typeface="MS PGothic" panose="020B0600070205080204" pitchFamily="34" charset="-128"/>
                  <a:cs typeface="Arial" panose="020B0604020202020204" pitchFamily="34" charset="0"/>
                </a:rPr>
                <a:t>0</a:t>
              </a: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sp>
          <p:nvSpPr>
            <p:cNvPr id="41131" name="Text Box 1186"/>
            <p:cNvSpPr txBox="1">
              <a:spLocks noChangeArrowheads="1"/>
            </p:cNvSpPr>
            <p:nvPr/>
          </p:nvSpPr>
          <p:spPr bwMode="auto">
            <a:xfrm>
              <a:off x="3043" y="3777"/>
              <a:ext cx="27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ea typeface="MS PGothic" panose="020B0600070205080204" pitchFamily="34" charset="-128"/>
                  <a:cs typeface="Arial" panose="020B0604020202020204" pitchFamily="34" charset="0"/>
                </a:rPr>
                <a:t>50</a:t>
              </a: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sp>
          <p:nvSpPr>
            <p:cNvPr id="41132" name="Text Box 1187"/>
            <p:cNvSpPr txBox="1">
              <a:spLocks noChangeArrowheads="1"/>
            </p:cNvSpPr>
            <p:nvPr/>
          </p:nvSpPr>
          <p:spPr bwMode="auto">
            <a:xfrm>
              <a:off x="4128" y="3768"/>
              <a:ext cx="35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ea typeface="MS PGothic" panose="020B0600070205080204" pitchFamily="34" charset="-128"/>
                  <a:cs typeface="Arial" panose="020B0604020202020204" pitchFamily="34" charset="0"/>
                </a:rPr>
                <a:t>150</a:t>
              </a: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sp>
          <p:nvSpPr>
            <p:cNvPr id="41133" name="Text Box 1188"/>
            <p:cNvSpPr txBox="1">
              <a:spLocks noChangeArrowheads="1"/>
            </p:cNvSpPr>
            <p:nvPr/>
          </p:nvSpPr>
          <p:spPr bwMode="auto">
            <a:xfrm>
              <a:off x="3559" y="3764"/>
              <a:ext cx="3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ea typeface="MS PGothic" panose="020B0600070205080204" pitchFamily="34" charset="-128"/>
                  <a:cs typeface="Arial" panose="020B0604020202020204" pitchFamily="34" charset="0"/>
                </a:rPr>
                <a:t>100</a:t>
              </a: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sp>
          <p:nvSpPr>
            <p:cNvPr id="41134" name="Text Box 1189"/>
            <p:cNvSpPr txBox="1">
              <a:spLocks noChangeArrowheads="1"/>
            </p:cNvSpPr>
            <p:nvPr/>
          </p:nvSpPr>
          <p:spPr bwMode="auto">
            <a:xfrm>
              <a:off x="4680" y="3759"/>
              <a:ext cx="3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ea typeface="MS PGothic" panose="020B0600070205080204" pitchFamily="34" charset="-128"/>
                  <a:cs typeface="Arial" panose="020B0604020202020204" pitchFamily="34" charset="0"/>
                </a:rPr>
                <a:t>200</a:t>
              </a: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sp>
          <p:nvSpPr>
            <p:cNvPr id="41135" name="Text Box 1190"/>
            <p:cNvSpPr txBox="1">
              <a:spLocks noChangeArrowheads="1"/>
            </p:cNvSpPr>
            <p:nvPr/>
          </p:nvSpPr>
          <p:spPr bwMode="auto">
            <a:xfrm>
              <a:off x="3432" y="3928"/>
              <a:ext cx="7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ea typeface="MS PGothic" panose="020B0600070205080204" pitchFamily="34" charset="-128"/>
                  <a:cs typeface="Arial" panose="020B0604020202020204" pitchFamily="34" charset="0"/>
                </a:rPr>
                <a:t>Time (ns)</a:t>
              </a: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sp>
          <p:nvSpPr>
            <p:cNvPr id="41136" name="Text Box 1191"/>
            <p:cNvSpPr txBox="1">
              <a:spLocks noChangeArrowheads="1"/>
            </p:cNvSpPr>
            <p:nvPr/>
          </p:nvSpPr>
          <p:spPr bwMode="auto">
            <a:xfrm rot="-5400000">
              <a:off x="1192" y="2837"/>
              <a:ext cx="184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ea typeface="MS PGothic" panose="020B0600070205080204" pitchFamily="34" charset="-128"/>
                  <a:cs typeface="Arial" panose="020B0604020202020204" pitchFamily="34" charset="0"/>
                </a:rPr>
                <a:t>Electron Temperature (eV)</a:t>
              </a: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grpSp>
      <p:sp>
        <p:nvSpPr>
          <p:cNvPr id="422057" name="Oval 1193"/>
          <p:cNvSpPr>
            <a:spLocks noChangeArrowheads="1"/>
          </p:cNvSpPr>
          <p:nvPr/>
        </p:nvSpPr>
        <p:spPr bwMode="auto">
          <a:xfrm>
            <a:off x="8648700" y="3122613"/>
            <a:ext cx="374650" cy="374650"/>
          </a:xfrm>
          <a:prstGeom prst="ellipse">
            <a:avLst/>
          </a:pr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grpSp>
        <p:nvGrpSpPr>
          <p:cNvPr id="3" name="Group 1199"/>
          <p:cNvGrpSpPr>
            <a:grpSpLocks/>
          </p:cNvGrpSpPr>
          <p:nvPr/>
        </p:nvGrpSpPr>
        <p:grpSpPr bwMode="auto">
          <a:xfrm>
            <a:off x="2046288" y="3103563"/>
            <a:ext cx="7288212" cy="2673350"/>
            <a:chOff x="105" y="2072"/>
            <a:chExt cx="4591" cy="1684"/>
          </a:xfrm>
        </p:grpSpPr>
        <p:sp>
          <p:nvSpPr>
            <p:cNvPr id="39950" name="Freeform 1192"/>
            <p:cNvSpPr>
              <a:spLocks/>
            </p:cNvSpPr>
            <p:nvPr/>
          </p:nvSpPr>
          <p:spPr bwMode="auto">
            <a:xfrm>
              <a:off x="2432" y="2072"/>
              <a:ext cx="2264" cy="1684"/>
            </a:xfrm>
            <a:custGeom>
              <a:avLst/>
              <a:gdLst>
                <a:gd name="T0" fmla="*/ 0 w 2264"/>
                <a:gd name="T1" fmla="*/ 1684 h 1684"/>
                <a:gd name="T2" fmla="*/ 100 w 2264"/>
                <a:gd name="T3" fmla="*/ 1456 h 1684"/>
                <a:gd name="T4" fmla="*/ 216 w 2264"/>
                <a:gd name="T5" fmla="*/ 1304 h 1684"/>
                <a:gd name="T6" fmla="*/ 372 w 2264"/>
                <a:gd name="T7" fmla="*/ 1120 h 1684"/>
                <a:gd name="T8" fmla="*/ 596 w 2264"/>
                <a:gd name="T9" fmla="*/ 912 h 1684"/>
                <a:gd name="T10" fmla="*/ 892 w 2264"/>
                <a:gd name="T11" fmla="*/ 700 h 1684"/>
                <a:gd name="T12" fmla="*/ 1396 w 2264"/>
                <a:gd name="T13" fmla="*/ 404 h 1684"/>
                <a:gd name="T14" fmla="*/ 1832 w 2264"/>
                <a:gd name="T15" fmla="*/ 192 h 1684"/>
                <a:gd name="T16" fmla="*/ 2264 w 2264"/>
                <a:gd name="T17" fmla="*/ 0 h 16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64"/>
                <a:gd name="T28" fmla="*/ 0 h 1684"/>
                <a:gd name="T29" fmla="*/ 2264 w 2264"/>
                <a:gd name="T30" fmla="*/ 1684 h 16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64" h="1684">
                  <a:moveTo>
                    <a:pt x="0" y="1684"/>
                  </a:moveTo>
                  <a:cubicBezTo>
                    <a:pt x="32" y="1601"/>
                    <a:pt x="64" y="1519"/>
                    <a:pt x="100" y="1456"/>
                  </a:cubicBezTo>
                  <a:cubicBezTo>
                    <a:pt x="136" y="1393"/>
                    <a:pt x="171" y="1360"/>
                    <a:pt x="216" y="1304"/>
                  </a:cubicBezTo>
                  <a:cubicBezTo>
                    <a:pt x="261" y="1248"/>
                    <a:pt x="309" y="1185"/>
                    <a:pt x="372" y="1120"/>
                  </a:cubicBezTo>
                  <a:cubicBezTo>
                    <a:pt x="435" y="1055"/>
                    <a:pt x="509" y="982"/>
                    <a:pt x="596" y="912"/>
                  </a:cubicBezTo>
                  <a:cubicBezTo>
                    <a:pt x="683" y="842"/>
                    <a:pt x="759" y="785"/>
                    <a:pt x="892" y="700"/>
                  </a:cubicBezTo>
                  <a:cubicBezTo>
                    <a:pt x="1025" y="615"/>
                    <a:pt x="1239" y="489"/>
                    <a:pt x="1396" y="404"/>
                  </a:cubicBezTo>
                  <a:cubicBezTo>
                    <a:pt x="1553" y="319"/>
                    <a:pt x="1687" y="259"/>
                    <a:pt x="1832" y="192"/>
                  </a:cubicBezTo>
                  <a:cubicBezTo>
                    <a:pt x="1977" y="125"/>
                    <a:pt x="2120" y="62"/>
                    <a:pt x="2264" y="0"/>
                  </a:cubicBez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51" name="Line 1195"/>
            <p:cNvSpPr>
              <a:spLocks noChangeShapeType="1"/>
            </p:cNvSpPr>
            <p:nvPr/>
          </p:nvSpPr>
          <p:spPr bwMode="auto">
            <a:xfrm>
              <a:off x="105" y="2299"/>
              <a:ext cx="542" cy="0"/>
            </a:xfrm>
            <a:prstGeom prst="line">
              <a:avLst/>
            </a:prstGeom>
            <a:noFill/>
            <a:ln w="38100">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2" name="Text Box 1197"/>
            <p:cNvSpPr txBox="1">
              <a:spLocks noChangeArrowheads="1"/>
            </p:cNvSpPr>
            <p:nvPr/>
          </p:nvSpPr>
          <p:spPr bwMode="auto">
            <a:xfrm>
              <a:off x="806" y="2182"/>
              <a:ext cx="60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ea typeface="MS PGothic" panose="020B0600070205080204" pitchFamily="34" charset="-128"/>
                  <a:cs typeface="Arial" panose="020B0604020202020204" pitchFamily="34" charset="0"/>
                </a:rPr>
                <a:t>266 nm</a:t>
              </a: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grpSp>
      <p:sp>
        <p:nvSpPr>
          <p:cNvPr id="422058" name="Line 1194"/>
          <p:cNvSpPr>
            <a:spLocks noChangeShapeType="1"/>
          </p:cNvSpPr>
          <p:nvPr/>
        </p:nvSpPr>
        <p:spPr bwMode="auto">
          <a:xfrm flipV="1">
            <a:off x="5727700" y="2925763"/>
            <a:ext cx="25400" cy="293370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066" name="Oval 1202"/>
          <p:cNvSpPr>
            <a:spLocks noChangeArrowheads="1"/>
          </p:cNvSpPr>
          <p:nvPr/>
        </p:nvSpPr>
        <p:spPr bwMode="auto">
          <a:xfrm>
            <a:off x="5549900" y="3130550"/>
            <a:ext cx="374650" cy="374650"/>
          </a:xfrm>
          <a:prstGeom prst="ellipse">
            <a:avLst/>
          </a:pr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en-US" sz="2000">
              <a:latin typeface="Times New Roman" panose="02020603050405020304" pitchFamily="18" charset="0"/>
              <a:ea typeface="MS PGothic" panose="020B0600070205080204" pitchFamily="34" charset="-128"/>
              <a:cs typeface="Arial" panose="020B0604020202020204" pitchFamily="34" charset="0"/>
            </a:endParaRPr>
          </a:p>
        </p:txBody>
      </p:sp>
      <p:sp>
        <p:nvSpPr>
          <p:cNvPr id="422067" name="Text Box 1203"/>
          <p:cNvSpPr txBox="1">
            <a:spLocks noChangeArrowheads="1"/>
          </p:cNvSpPr>
          <p:nvPr/>
        </p:nvSpPr>
        <p:spPr bwMode="auto">
          <a:xfrm>
            <a:off x="8105776" y="4397376"/>
            <a:ext cx="1412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000099"/>
                </a:solidFill>
                <a:latin typeface="Times New Roman" panose="02020603050405020304" pitchFamily="18" charset="0"/>
                <a:ea typeface="MS PGothic" panose="020B0600070205080204" pitchFamily="34" charset="-128"/>
                <a:cs typeface="Arial" panose="020B0604020202020204" pitchFamily="34" charset="0"/>
              </a:rPr>
              <a:t>Avalanche</a:t>
            </a:r>
          </a:p>
          <a:p>
            <a:pPr eaLnBrk="1" hangingPunct="1">
              <a:spcBef>
                <a:spcPct val="0"/>
              </a:spcBef>
              <a:buFontTx/>
              <a:buNone/>
            </a:pPr>
            <a:r>
              <a:rPr lang="en-US" altLang="en-US" sz="2000" b="1">
                <a:solidFill>
                  <a:srgbClr val="000099"/>
                </a:solidFill>
                <a:latin typeface="Times New Roman" panose="02020603050405020304" pitchFamily="18" charset="0"/>
                <a:ea typeface="MS PGothic" panose="020B0600070205080204" pitchFamily="34" charset="-128"/>
                <a:cs typeface="Arial" panose="020B0604020202020204" pitchFamily="34" charset="0"/>
              </a:rPr>
              <a:t>breakdown</a:t>
            </a:r>
            <a:endParaRPr lang="fr-FR" altLang="en-US" sz="2000" b="1">
              <a:solidFill>
                <a:srgbClr val="000099"/>
              </a:solidFill>
              <a:latin typeface="Times New Roman" panose="02020603050405020304" pitchFamily="18" charset="0"/>
              <a:ea typeface="MS PGothic" panose="020B0600070205080204" pitchFamily="34" charset="-128"/>
              <a:cs typeface="Arial" panose="020B0604020202020204" pitchFamily="34" charset="0"/>
            </a:endParaRPr>
          </a:p>
        </p:txBody>
      </p:sp>
      <p:sp>
        <p:nvSpPr>
          <p:cNvPr id="422068" name="Line 1204"/>
          <p:cNvSpPr>
            <a:spLocks noChangeShapeType="1"/>
          </p:cNvSpPr>
          <p:nvPr/>
        </p:nvSpPr>
        <p:spPr bwMode="auto">
          <a:xfrm>
            <a:off x="8848725" y="3355976"/>
            <a:ext cx="0" cy="739775"/>
          </a:xfrm>
          <a:prstGeom prst="line">
            <a:avLst/>
          </a:prstGeom>
          <a:noFill/>
          <a:ln w="19050">
            <a:solidFill>
              <a:srgbClr val="000080"/>
            </a:solidFill>
            <a:round/>
            <a:headEnd/>
            <a:tailEnd type="arrow" w="med" len="lg"/>
          </a:ln>
          <a:extLst>
            <a:ext uri="{909E8E84-426E-40DD-AFC4-6F175D3DCCD1}">
              <a14:hiddenFill xmlns:a14="http://schemas.microsoft.com/office/drawing/2010/main">
                <a:noFill/>
              </a14:hiddenFill>
            </a:ext>
          </a:extLst>
        </p:spPr>
        <p:txBody>
          <a:bodyPr/>
          <a:lstStyle/>
          <a:p>
            <a:endParaRPr lang="en-US"/>
          </a:p>
        </p:txBody>
      </p:sp>
      <p:sp>
        <p:nvSpPr>
          <p:cNvPr id="422069" name="Line 1205"/>
          <p:cNvSpPr>
            <a:spLocks noChangeShapeType="1"/>
          </p:cNvSpPr>
          <p:nvPr/>
        </p:nvSpPr>
        <p:spPr bwMode="auto">
          <a:xfrm>
            <a:off x="8840788" y="5287964"/>
            <a:ext cx="0" cy="739775"/>
          </a:xfrm>
          <a:prstGeom prst="line">
            <a:avLst/>
          </a:prstGeom>
          <a:noFill/>
          <a:ln w="19050">
            <a:solidFill>
              <a:srgbClr val="000080"/>
            </a:solidFill>
            <a:round/>
            <a:headEnd type="arrow" w="med" len="lg"/>
            <a:tailEnd/>
          </a:ln>
          <a:extLst>
            <a:ext uri="{909E8E84-426E-40DD-AFC4-6F175D3DCCD1}">
              <a14:hiddenFill xmlns:a14="http://schemas.microsoft.com/office/drawing/2010/main">
                <a:noFill/>
              </a14:hiddenFill>
            </a:ext>
          </a:extLst>
        </p:spPr>
        <p:txBody>
          <a:bodyPr/>
          <a:lstStyle/>
          <a:p>
            <a:endParaRPr lang="en-US"/>
          </a:p>
        </p:txBody>
      </p:sp>
      <p:sp>
        <p:nvSpPr>
          <p:cNvPr id="39949" name="Text Box 1203"/>
          <p:cNvSpPr txBox="1">
            <a:spLocks noChangeArrowheads="1"/>
          </p:cNvSpPr>
          <p:nvPr/>
        </p:nvSpPr>
        <p:spPr bwMode="auto">
          <a:xfrm>
            <a:off x="2763839" y="846138"/>
            <a:ext cx="6084887"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99"/>
                </a:solidFill>
                <a:latin typeface="Times New Roman" panose="02020603050405020304" pitchFamily="18" charset="0"/>
                <a:cs typeface="Arial" panose="020B0604020202020204" pitchFamily="34" charset="0"/>
              </a:rPr>
              <a:t>TIME TO AVALANCHE: WAVELENGTH DEPENDENCE</a:t>
            </a:r>
          </a:p>
        </p:txBody>
      </p:sp>
    </p:spTree>
    <p:extLst>
      <p:ext uri="{BB962C8B-B14F-4D97-AF65-F5344CB8AC3E}">
        <p14:creationId xmlns:p14="http://schemas.microsoft.com/office/powerpoint/2010/main" val="3278305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7797"/>
                                        </p:tgtEl>
                                        <p:attrNameLst>
                                          <p:attrName>style.visibility</p:attrName>
                                        </p:attrNameLst>
                                      </p:cBhvr>
                                      <p:to>
                                        <p:strVal val="visible"/>
                                      </p:to>
                                    </p:set>
                                    <p:animEffect transition="in" filter="wipe(left)">
                                      <p:cBhvr>
                                        <p:cTn id="7" dur="1000"/>
                                        <p:tgtEl>
                                          <p:spTgt spid="417797"/>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17798"/>
                                        </p:tgtEl>
                                        <p:attrNameLst>
                                          <p:attrName>style.visibility</p:attrName>
                                        </p:attrNameLst>
                                      </p:cBhvr>
                                      <p:to>
                                        <p:strVal val="visible"/>
                                      </p:to>
                                    </p:set>
                                    <p:animEffect transition="in" filter="wipe(left)">
                                      <p:cBhvr>
                                        <p:cTn id="11" dur="1000"/>
                                        <p:tgtEl>
                                          <p:spTgt spid="417798"/>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467976"/>
                                        </p:tgtEl>
                                        <p:attrNameLst>
                                          <p:attrName>style.visibility</p:attrName>
                                        </p:attrNameLst>
                                      </p:cBhvr>
                                      <p:to>
                                        <p:strVal val="visible"/>
                                      </p:to>
                                    </p:set>
                                    <p:animEffect transition="in" filter="fade">
                                      <p:cBhvr>
                                        <p:cTn id="15" dur="1000"/>
                                        <p:tgtEl>
                                          <p:spTgt spid="467976"/>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0"/>
                                        <p:tgtEl>
                                          <p:spTgt spid="3"/>
                                        </p:tgtEl>
                                      </p:cBhvr>
                                    </p:animEffect>
                                  </p:childTnLst>
                                </p:cTn>
                              </p:par>
                            </p:childTnLst>
                          </p:cTn>
                        </p:par>
                        <p:par>
                          <p:cTn id="20" fill="hold" nodeType="afterGroup">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422057"/>
                                        </p:tgtEl>
                                        <p:attrNameLst>
                                          <p:attrName>style.visibility</p:attrName>
                                        </p:attrNameLst>
                                      </p:cBhvr>
                                      <p:to>
                                        <p:strVal val="visible"/>
                                      </p:to>
                                    </p:set>
                                    <p:animEffect transition="in" filter="fade">
                                      <p:cBhvr>
                                        <p:cTn id="23" dur="2000"/>
                                        <p:tgtEl>
                                          <p:spTgt spid="422057"/>
                                        </p:tgtEl>
                                      </p:cBhvr>
                                    </p:animEffect>
                                  </p:childTnLst>
                                </p:cTn>
                              </p:par>
                            </p:childTnLst>
                          </p:cTn>
                        </p:par>
                        <p:par>
                          <p:cTn id="24" fill="hold" nodeType="afterGroup">
                            <p:stCondLst>
                              <p:cond delay="7000"/>
                            </p:stCondLst>
                            <p:childTnLst>
                              <p:par>
                                <p:cTn id="25" presetID="10" presetClass="entr" presetSubtype="0" fill="hold" grpId="0" nodeType="afterEffect">
                                  <p:stCondLst>
                                    <p:cond delay="0"/>
                                  </p:stCondLst>
                                  <p:childTnLst>
                                    <p:set>
                                      <p:cBhvr>
                                        <p:cTn id="26" dur="1" fill="hold">
                                          <p:stCondLst>
                                            <p:cond delay="0"/>
                                          </p:stCondLst>
                                        </p:cTn>
                                        <p:tgtEl>
                                          <p:spTgt spid="422067"/>
                                        </p:tgtEl>
                                        <p:attrNameLst>
                                          <p:attrName>style.visibility</p:attrName>
                                        </p:attrNameLst>
                                      </p:cBhvr>
                                      <p:to>
                                        <p:strVal val="visible"/>
                                      </p:to>
                                    </p:set>
                                    <p:animEffect transition="in" filter="fade">
                                      <p:cBhvr>
                                        <p:cTn id="27" dur="1000"/>
                                        <p:tgtEl>
                                          <p:spTgt spid="422067"/>
                                        </p:tgtEl>
                                      </p:cBhvr>
                                    </p:animEffect>
                                  </p:childTnLst>
                                </p:cTn>
                              </p:par>
                              <p:par>
                                <p:cTn id="28" presetID="10" presetClass="entr" presetSubtype="0" fill="hold" nodeType="withEffect">
                                  <p:stCondLst>
                                    <p:cond delay="0"/>
                                  </p:stCondLst>
                                  <p:childTnLst>
                                    <p:set>
                                      <p:cBhvr>
                                        <p:cTn id="29" dur="1" fill="hold">
                                          <p:stCondLst>
                                            <p:cond delay="0"/>
                                          </p:stCondLst>
                                        </p:cTn>
                                        <p:tgtEl>
                                          <p:spTgt spid="422068"/>
                                        </p:tgtEl>
                                        <p:attrNameLst>
                                          <p:attrName>style.visibility</p:attrName>
                                        </p:attrNameLst>
                                      </p:cBhvr>
                                      <p:to>
                                        <p:strVal val="visible"/>
                                      </p:to>
                                    </p:set>
                                    <p:animEffect transition="in" filter="fade">
                                      <p:cBhvr>
                                        <p:cTn id="30" dur="1000"/>
                                        <p:tgtEl>
                                          <p:spTgt spid="422068"/>
                                        </p:tgtEl>
                                      </p:cBhvr>
                                    </p:animEffect>
                                  </p:childTnLst>
                                </p:cTn>
                              </p:par>
                              <p:par>
                                <p:cTn id="31" presetID="10" presetClass="entr" presetSubtype="0" fill="hold" nodeType="withEffect">
                                  <p:stCondLst>
                                    <p:cond delay="0"/>
                                  </p:stCondLst>
                                  <p:childTnLst>
                                    <p:set>
                                      <p:cBhvr>
                                        <p:cTn id="32" dur="1" fill="hold">
                                          <p:stCondLst>
                                            <p:cond delay="0"/>
                                          </p:stCondLst>
                                        </p:cTn>
                                        <p:tgtEl>
                                          <p:spTgt spid="422069"/>
                                        </p:tgtEl>
                                        <p:attrNameLst>
                                          <p:attrName>style.visibility</p:attrName>
                                        </p:attrNameLst>
                                      </p:cBhvr>
                                      <p:to>
                                        <p:strVal val="visible"/>
                                      </p:to>
                                    </p:set>
                                    <p:animEffect transition="in" filter="fade">
                                      <p:cBhvr>
                                        <p:cTn id="33" dur="1000"/>
                                        <p:tgtEl>
                                          <p:spTgt spid="42206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1000"/>
                                        <p:tgtEl>
                                          <p:spTgt spid="4"/>
                                        </p:tgtEl>
                                      </p:cBhvr>
                                    </p:animEffect>
                                  </p:childTnLst>
                                </p:cTn>
                              </p:par>
                            </p:childTnLst>
                          </p:cTn>
                        </p:par>
                        <p:par>
                          <p:cTn id="39" fill="hold" nodeType="afterGroup">
                            <p:stCondLst>
                              <p:cond delay="1000"/>
                            </p:stCondLst>
                            <p:childTnLst>
                              <p:par>
                                <p:cTn id="40" presetID="22" presetClass="entr" presetSubtype="4" fill="hold" nodeType="afterEffect">
                                  <p:stCondLst>
                                    <p:cond delay="0"/>
                                  </p:stCondLst>
                                  <p:childTnLst>
                                    <p:set>
                                      <p:cBhvr>
                                        <p:cTn id="41" dur="1" fill="hold">
                                          <p:stCondLst>
                                            <p:cond delay="0"/>
                                          </p:stCondLst>
                                        </p:cTn>
                                        <p:tgtEl>
                                          <p:spTgt spid="422058"/>
                                        </p:tgtEl>
                                        <p:attrNameLst>
                                          <p:attrName>style.visibility</p:attrName>
                                        </p:attrNameLst>
                                      </p:cBhvr>
                                      <p:to>
                                        <p:strVal val="visible"/>
                                      </p:to>
                                    </p:set>
                                    <p:animEffect transition="in" filter="wipe(down)">
                                      <p:cBhvr>
                                        <p:cTn id="42" dur="1000"/>
                                        <p:tgtEl>
                                          <p:spTgt spid="422058"/>
                                        </p:tgtEl>
                                      </p:cBhvr>
                                    </p:animEffect>
                                  </p:childTnLst>
                                </p:cTn>
                              </p:par>
                            </p:childTnLst>
                          </p:cTn>
                        </p:par>
                        <p:par>
                          <p:cTn id="43" fill="hold" nodeType="afterGroup">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422066"/>
                                        </p:tgtEl>
                                        <p:attrNameLst>
                                          <p:attrName>style.visibility</p:attrName>
                                        </p:attrNameLst>
                                      </p:cBhvr>
                                      <p:to>
                                        <p:strVal val="visible"/>
                                      </p:to>
                                    </p:set>
                                    <p:animEffect transition="in" filter="fade">
                                      <p:cBhvr>
                                        <p:cTn id="46" dur="2000"/>
                                        <p:tgtEl>
                                          <p:spTgt spid="422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7" grpId="0"/>
      <p:bldP spid="417798" grpId="0"/>
      <p:bldP spid="422057" grpId="0" animBg="1"/>
      <p:bldP spid="422066" grpId="0" animBg="1"/>
      <p:bldP spid="42206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3402013" y="2200275"/>
            <a:ext cx="51435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a:latin typeface="Times New Roman" panose="02020603050405020304" pitchFamily="18" charset="0"/>
              </a:rPr>
              <a:t>THE BOUND ELECTRON LINEAR RESPONSE VERSUS THE ELECTRON PLASMA RESPONSE.</a:t>
            </a:r>
          </a:p>
        </p:txBody>
      </p:sp>
    </p:spTree>
    <p:extLst>
      <p:ext uri="{BB962C8B-B14F-4D97-AF65-F5344CB8AC3E}">
        <p14:creationId xmlns:p14="http://schemas.microsoft.com/office/powerpoint/2010/main" val="31815494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4"/>
          <p:cNvGrpSpPr>
            <a:grpSpLocks/>
          </p:cNvGrpSpPr>
          <p:nvPr/>
        </p:nvGrpSpPr>
        <p:grpSpPr bwMode="auto">
          <a:xfrm>
            <a:off x="2278064" y="312738"/>
            <a:ext cx="8237537" cy="6178550"/>
            <a:chOff x="475" y="197"/>
            <a:chExt cx="5189" cy="3892"/>
          </a:xfrm>
        </p:grpSpPr>
        <p:grpSp>
          <p:nvGrpSpPr>
            <p:cNvPr id="43011" name="Group 7"/>
            <p:cNvGrpSpPr>
              <a:grpSpLocks/>
            </p:cNvGrpSpPr>
            <p:nvPr/>
          </p:nvGrpSpPr>
          <p:grpSpPr bwMode="auto">
            <a:xfrm>
              <a:off x="475" y="716"/>
              <a:ext cx="5189" cy="3149"/>
              <a:chOff x="475" y="716"/>
              <a:chExt cx="5189" cy="3149"/>
            </a:xfrm>
          </p:grpSpPr>
          <p:pic>
            <p:nvPicPr>
              <p:cNvPr id="43016" name="Picture 4" descr="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 y="716"/>
                <a:ext cx="5189" cy="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6" descr="p2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 y="1629"/>
                <a:ext cx="5085" cy="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12" name="Text Box 8"/>
            <p:cNvSpPr txBox="1">
              <a:spLocks noChangeArrowheads="1"/>
            </p:cNvSpPr>
            <p:nvPr/>
          </p:nvSpPr>
          <p:spPr bwMode="auto">
            <a:xfrm>
              <a:off x="941" y="197"/>
              <a:ext cx="391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a:latin typeface="Times New Roman" panose="02020603050405020304" pitchFamily="18" charset="0"/>
                </a:rPr>
                <a:t>P in phase with E but      90 degree out of phase with      ??</a:t>
              </a:r>
            </a:p>
          </p:txBody>
        </p:sp>
        <p:pic>
          <p:nvPicPr>
            <p:cNvPr id="43013" name="Picture 10" descr="TP_tmp"/>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2283" y="244"/>
              <a:ext cx="112"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12" descr="TP_tmp"/>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108" y="229"/>
              <a:ext cx="128" cy="14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5" name="Rectangle 13"/>
            <p:cNvSpPr>
              <a:spLocks noChangeArrowheads="1"/>
            </p:cNvSpPr>
            <p:nvPr/>
          </p:nvSpPr>
          <p:spPr bwMode="auto">
            <a:xfrm>
              <a:off x="5061" y="2549"/>
              <a:ext cx="576" cy="154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grpSp>
    </p:spTree>
    <p:extLst>
      <p:ext uri="{BB962C8B-B14F-4D97-AF65-F5344CB8AC3E}">
        <p14:creationId xmlns:p14="http://schemas.microsoft.com/office/powerpoint/2010/main" val="4614336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4"/>
          <p:cNvGrpSpPr>
            <a:grpSpLocks/>
          </p:cNvGrpSpPr>
          <p:nvPr/>
        </p:nvGrpSpPr>
        <p:grpSpPr bwMode="auto">
          <a:xfrm>
            <a:off x="1854200" y="106363"/>
            <a:ext cx="7937500" cy="6646862"/>
            <a:chOff x="208" y="67"/>
            <a:chExt cx="5000" cy="4187"/>
          </a:xfrm>
        </p:grpSpPr>
        <p:pic>
          <p:nvPicPr>
            <p:cNvPr id="44035" name="Picture 2" descr="p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 y="67"/>
              <a:ext cx="5000" cy="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3"/>
            <p:cNvSpPr>
              <a:spLocks noChangeArrowheads="1"/>
            </p:cNvSpPr>
            <p:nvPr/>
          </p:nvSpPr>
          <p:spPr bwMode="auto">
            <a:xfrm>
              <a:off x="4580" y="167"/>
              <a:ext cx="576" cy="314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endParaRPr>
            </a:p>
          </p:txBody>
        </p:sp>
      </p:grpSp>
    </p:spTree>
    <p:extLst>
      <p:ext uri="{BB962C8B-B14F-4D97-AF65-F5344CB8AC3E}">
        <p14:creationId xmlns:p14="http://schemas.microsoft.com/office/powerpoint/2010/main" val="22462733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
          <p:cNvSpPr txBox="1">
            <a:spLocks noChangeArrowheads="1"/>
          </p:cNvSpPr>
          <p:nvPr/>
        </p:nvSpPr>
        <p:spPr bwMode="auto">
          <a:xfrm>
            <a:off x="1974850" y="323851"/>
            <a:ext cx="375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0033CC"/>
                </a:solidFill>
                <a:latin typeface="Times New Roman" panose="02020603050405020304" pitchFamily="18" charset="0"/>
                <a:cs typeface="Times New Roman" panose="02020603050405020304" pitchFamily="18" charset="0"/>
              </a:rPr>
              <a:t>Classical light-matter interaction</a:t>
            </a:r>
          </a:p>
        </p:txBody>
      </p:sp>
      <p:grpSp>
        <p:nvGrpSpPr>
          <p:cNvPr id="45059" name="Group 4"/>
          <p:cNvGrpSpPr>
            <a:grpSpLocks/>
          </p:cNvGrpSpPr>
          <p:nvPr/>
        </p:nvGrpSpPr>
        <p:grpSpPr bwMode="auto">
          <a:xfrm>
            <a:off x="1774826" y="582613"/>
            <a:ext cx="11726863" cy="2176462"/>
            <a:chOff x="158" y="1033"/>
            <a:chExt cx="5425" cy="1371"/>
          </a:xfrm>
        </p:grpSpPr>
        <p:grpSp>
          <p:nvGrpSpPr>
            <p:cNvPr id="45112" name="Group 5"/>
            <p:cNvGrpSpPr>
              <a:grpSpLocks/>
            </p:cNvGrpSpPr>
            <p:nvPr/>
          </p:nvGrpSpPr>
          <p:grpSpPr bwMode="auto">
            <a:xfrm>
              <a:off x="158" y="1033"/>
              <a:ext cx="3276" cy="1371"/>
              <a:chOff x="622" y="769"/>
              <a:chExt cx="4305" cy="1675"/>
            </a:xfrm>
          </p:grpSpPr>
          <p:sp>
            <p:nvSpPr>
              <p:cNvPr id="45114" name="Freeform 6"/>
              <p:cNvSpPr>
                <a:spLocks/>
              </p:cNvSpPr>
              <p:nvPr/>
            </p:nvSpPr>
            <p:spPr bwMode="auto">
              <a:xfrm>
                <a:off x="4223" y="769"/>
                <a:ext cx="704" cy="1357"/>
              </a:xfrm>
              <a:custGeom>
                <a:avLst/>
                <a:gdLst>
                  <a:gd name="T0" fmla="*/ 0 w 704"/>
                  <a:gd name="T1" fmla="*/ 1315 h 1357"/>
                  <a:gd name="T2" fmla="*/ 64 w 704"/>
                  <a:gd name="T3" fmla="*/ 1114 h 1357"/>
                  <a:gd name="T4" fmla="*/ 119 w 704"/>
                  <a:gd name="T5" fmla="*/ 675 h 1357"/>
                  <a:gd name="T6" fmla="*/ 128 w 704"/>
                  <a:gd name="T7" fmla="*/ 108 h 1357"/>
                  <a:gd name="T8" fmla="*/ 156 w 704"/>
                  <a:gd name="T9" fmla="*/ 26 h 1357"/>
                  <a:gd name="T10" fmla="*/ 183 w 704"/>
                  <a:gd name="T11" fmla="*/ 90 h 1357"/>
                  <a:gd name="T12" fmla="*/ 201 w 704"/>
                  <a:gd name="T13" fmla="*/ 465 h 1357"/>
                  <a:gd name="T14" fmla="*/ 247 w 704"/>
                  <a:gd name="T15" fmla="*/ 913 h 1357"/>
                  <a:gd name="T16" fmla="*/ 375 w 704"/>
                  <a:gd name="T17" fmla="*/ 1215 h 1357"/>
                  <a:gd name="T18" fmla="*/ 604 w 704"/>
                  <a:gd name="T19" fmla="*/ 1334 h 1357"/>
                  <a:gd name="T20" fmla="*/ 704 w 704"/>
                  <a:gd name="T21" fmla="*/ 1352 h 13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04" h="1357">
                    <a:moveTo>
                      <a:pt x="0" y="1315"/>
                    </a:moveTo>
                    <a:cubicBezTo>
                      <a:pt x="22" y="1268"/>
                      <a:pt x="44" y="1221"/>
                      <a:pt x="64" y="1114"/>
                    </a:cubicBezTo>
                    <a:cubicBezTo>
                      <a:pt x="84" y="1007"/>
                      <a:pt x="108" y="843"/>
                      <a:pt x="119" y="675"/>
                    </a:cubicBezTo>
                    <a:cubicBezTo>
                      <a:pt x="130" y="507"/>
                      <a:pt x="122" y="216"/>
                      <a:pt x="128" y="108"/>
                    </a:cubicBezTo>
                    <a:cubicBezTo>
                      <a:pt x="134" y="0"/>
                      <a:pt x="147" y="29"/>
                      <a:pt x="156" y="26"/>
                    </a:cubicBezTo>
                    <a:cubicBezTo>
                      <a:pt x="165" y="23"/>
                      <a:pt x="176" y="17"/>
                      <a:pt x="183" y="90"/>
                    </a:cubicBezTo>
                    <a:cubicBezTo>
                      <a:pt x="190" y="163"/>
                      <a:pt x="190" y="328"/>
                      <a:pt x="201" y="465"/>
                    </a:cubicBezTo>
                    <a:cubicBezTo>
                      <a:pt x="212" y="602"/>
                      <a:pt x="218" y="788"/>
                      <a:pt x="247" y="913"/>
                    </a:cubicBezTo>
                    <a:cubicBezTo>
                      <a:pt x="276" y="1038"/>
                      <a:pt x="316" y="1145"/>
                      <a:pt x="375" y="1215"/>
                    </a:cubicBezTo>
                    <a:cubicBezTo>
                      <a:pt x="434" y="1285"/>
                      <a:pt x="549" y="1311"/>
                      <a:pt x="604" y="1334"/>
                    </a:cubicBezTo>
                    <a:cubicBezTo>
                      <a:pt x="659" y="1357"/>
                      <a:pt x="690" y="1351"/>
                      <a:pt x="704" y="1352"/>
                    </a:cubicBezTo>
                  </a:path>
                </a:pathLst>
              </a:custGeom>
              <a:noFill/>
              <a:ln w="19050" cap="flat" cmpd="sng">
                <a:solidFill>
                  <a:srgbClr val="00008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15" name="Freeform 7"/>
              <p:cNvSpPr>
                <a:spLocks/>
              </p:cNvSpPr>
              <p:nvPr/>
            </p:nvSpPr>
            <p:spPr bwMode="auto">
              <a:xfrm>
                <a:off x="622" y="2112"/>
                <a:ext cx="3765" cy="37"/>
              </a:xfrm>
              <a:custGeom>
                <a:avLst/>
                <a:gdLst>
                  <a:gd name="T0" fmla="*/ 3584 w 3765"/>
                  <a:gd name="T1" fmla="*/ 0 h 37"/>
                  <a:gd name="T2" fmla="*/ 3529 w 3765"/>
                  <a:gd name="T3" fmla="*/ 27 h 37"/>
                  <a:gd name="T4" fmla="*/ 3309 w 3765"/>
                  <a:gd name="T5" fmla="*/ 37 h 37"/>
                  <a:gd name="T6" fmla="*/ 795 w 3765"/>
                  <a:gd name="T7" fmla="*/ 27 h 37"/>
                  <a:gd name="T8" fmla="*/ 0 w 3765"/>
                  <a:gd name="T9" fmla="*/ 37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65" h="37">
                    <a:moveTo>
                      <a:pt x="3584" y="0"/>
                    </a:moveTo>
                    <a:cubicBezTo>
                      <a:pt x="3579" y="10"/>
                      <a:pt x="3575" y="21"/>
                      <a:pt x="3529" y="27"/>
                    </a:cubicBezTo>
                    <a:cubicBezTo>
                      <a:pt x="3483" y="33"/>
                      <a:pt x="3765" y="37"/>
                      <a:pt x="3309" y="37"/>
                    </a:cubicBezTo>
                    <a:cubicBezTo>
                      <a:pt x="2853" y="37"/>
                      <a:pt x="1346" y="27"/>
                      <a:pt x="795" y="27"/>
                    </a:cubicBezTo>
                    <a:cubicBezTo>
                      <a:pt x="244" y="27"/>
                      <a:pt x="122" y="32"/>
                      <a:pt x="0" y="37"/>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16" name="Line 8"/>
              <p:cNvSpPr>
                <a:spLocks noChangeShapeType="1"/>
              </p:cNvSpPr>
              <p:nvPr/>
            </p:nvSpPr>
            <p:spPr bwMode="auto">
              <a:xfrm flipV="1">
                <a:off x="631" y="2139"/>
                <a:ext cx="1201" cy="1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17" name="Line 9"/>
              <p:cNvSpPr>
                <a:spLocks noChangeShapeType="1"/>
              </p:cNvSpPr>
              <p:nvPr/>
            </p:nvSpPr>
            <p:spPr bwMode="auto">
              <a:xfrm>
                <a:off x="2328" y="2140"/>
                <a:ext cx="516"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18" name="Line 10"/>
              <p:cNvSpPr>
                <a:spLocks noChangeShapeType="1"/>
              </p:cNvSpPr>
              <p:nvPr/>
            </p:nvSpPr>
            <p:spPr bwMode="auto">
              <a:xfrm>
                <a:off x="2848" y="2140"/>
                <a:ext cx="516" cy="0"/>
              </a:xfrm>
              <a:prstGeom prst="line">
                <a:avLst/>
              </a:prstGeom>
              <a:noFill/>
              <a:ln w="190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19" name="Line 11"/>
              <p:cNvSpPr>
                <a:spLocks noChangeShapeType="1"/>
              </p:cNvSpPr>
              <p:nvPr/>
            </p:nvSpPr>
            <p:spPr bwMode="auto">
              <a:xfrm>
                <a:off x="1832" y="2140"/>
                <a:ext cx="516" cy="0"/>
              </a:xfrm>
              <a:prstGeom prst="line">
                <a:avLst/>
              </a:prstGeom>
              <a:noFill/>
              <a:ln w="190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20" name="Line 12"/>
              <p:cNvSpPr>
                <a:spLocks noChangeShapeType="1"/>
              </p:cNvSpPr>
              <p:nvPr/>
            </p:nvSpPr>
            <p:spPr bwMode="auto">
              <a:xfrm>
                <a:off x="3356" y="2144"/>
                <a:ext cx="516" cy="0"/>
              </a:xfrm>
              <a:prstGeom prst="line">
                <a:avLst/>
              </a:prstGeom>
              <a:noFill/>
              <a:ln w="1905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21" name="Freeform 13"/>
              <p:cNvSpPr>
                <a:spLocks/>
              </p:cNvSpPr>
              <p:nvPr/>
            </p:nvSpPr>
            <p:spPr bwMode="auto">
              <a:xfrm>
                <a:off x="3872" y="2096"/>
                <a:ext cx="340" cy="51"/>
              </a:xfrm>
              <a:custGeom>
                <a:avLst/>
                <a:gdLst>
                  <a:gd name="T0" fmla="*/ 0 w 340"/>
                  <a:gd name="T1" fmla="*/ 48 h 51"/>
                  <a:gd name="T2" fmla="*/ 96 w 340"/>
                  <a:gd name="T3" fmla="*/ 48 h 51"/>
                  <a:gd name="T4" fmla="*/ 284 w 340"/>
                  <a:gd name="T5" fmla="*/ 48 h 51"/>
                  <a:gd name="T6" fmla="*/ 316 w 340"/>
                  <a:gd name="T7" fmla="*/ 32 h 51"/>
                  <a:gd name="T8" fmla="*/ 340 w 340"/>
                  <a:gd name="T9" fmla="*/ 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 h="51">
                    <a:moveTo>
                      <a:pt x="0" y="48"/>
                    </a:moveTo>
                    <a:cubicBezTo>
                      <a:pt x="24" y="48"/>
                      <a:pt x="49" y="48"/>
                      <a:pt x="96" y="48"/>
                    </a:cubicBezTo>
                    <a:cubicBezTo>
                      <a:pt x="143" y="48"/>
                      <a:pt x="247" y="51"/>
                      <a:pt x="284" y="48"/>
                    </a:cubicBezTo>
                    <a:cubicBezTo>
                      <a:pt x="321" y="45"/>
                      <a:pt x="307" y="40"/>
                      <a:pt x="316" y="32"/>
                    </a:cubicBezTo>
                    <a:cubicBezTo>
                      <a:pt x="325" y="24"/>
                      <a:pt x="335" y="7"/>
                      <a:pt x="340" y="0"/>
                    </a:cubicBezTo>
                  </a:path>
                </a:pathLst>
              </a:custGeom>
              <a:noFill/>
              <a:ln w="1905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22" name="Line 14"/>
              <p:cNvSpPr>
                <a:spLocks noChangeShapeType="1"/>
              </p:cNvSpPr>
              <p:nvPr/>
            </p:nvSpPr>
            <p:spPr bwMode="auto">
              <a:xfrm>
                <a:off x="4379" y="814"/>
                <a:ext cx="0" cy="1417"/>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23" name="Line 15"/>
              <p:cNvSpPr>
                <a:spLocks noChangeShapeType="1"/>
              </p:cNvSpPr>
              <p:nvPr/>
            </p:nvSpPr>
            <p:spPr bwMode="auto">
              <a:xfrm>
                <a:off x="869" y="1691"/>
                <a:ext cx="0" cy="494"/>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5124" name="Picture 16" descr="txp_fig"/>
              <p:cNvPicPr>
                <a:picLocks noChangeAspect="1" noChangeArrowheads="1"/>
              </p:cNvPicPr>
              <p:nvPr>
                <p:custDataLst>
                  <p:tags r:id="rId4"/>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214" y="2221"/>
                <a:ext cx="313"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125" name="Picture 17" descr="txp_fig"/>
              <p:cNvPicPr>
                <a:picLocks noChangeAspect="1" noChangeArrowheads="1"/>
              </p:cNvPicPr>
              <p:nvPr>
                <p:custDataLst>
                  <p:tags r:id="rId5"/>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783" y="2308"/>
                <a:ext cx="191"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5113" name="Freeform 18"/>
            <p:cNvSpPr>
              <a:spLocks/>
            </p:cNvSpPr>
            <p:nvPr/>
          </p:nvSpPr>
          <p:spPr bwMode="auto">
            <a:xfrm>
              <a:off x="3418" y="2142"/>
              <a:ext cx="2165" cy="17"/>
            </a:xfrm>
            <a:custGeom>
              <a:avLst/>
              <a:gdLst>
                <a:gd name="T0" fmla="*/ 8 w 2165"/>
                <a:gd name="T1" fmla="*/ 0 h 17"/>
                <a:gd name="T2" fmla="*/ 128 w 2165"/>
                <a:gd name="T3" fmla="*/ 15 h 17"/>
                <a:gd name="T4" fmla="*/ 779 w 2165"/>
                <a:gd name="T5" fmla="*/ 15 h 17"/>
                <a:gd name="T6" fmla="*/ 2165 w 2165"/>
                <a:gd name="T7" fmla="*/ 15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5" h="17">
                  <a:moveTo>
                    <a:pt x="8" y="0"/>
                  </a:moveTo>
                  <a:cubicBezTo>
                    <a:pt x="4" y="6"/>
                    <a:pt x="0" y="13"/>
                    <a:pt x="128" y="15"/>
                  </a:cubicBezTo>
                  <a:cubicBezTo>
                    <a:pt x="256" y="17"/>
                    <a:pt x="440" y="15"/>
                    <a:pt x="779" y="15"/>
                  </a:cubicBezTo>
                  <a:cubicBezTo>
                    <a:pt x="1118" y="15"/>
                    <a:pt x="1641" y="15"/>
                    <a:pt x="2165" y="15"/>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060" name="Group 19"/>
          <p:cNvGrpSpPr>
            <a:grpSpLocks/>
          </p:cNvGrpSpPr>
          <p:nvPr/>
        </p:nvGrpSpPr>
        <p:grpSpPr bwMode="auto">
          <a:xfrm>
            <a:off x="3208339" y="4557714"/>
            <a:ext cx="1787525" cy="727075"/>
            <a:chOff x="2303" y="2019"/>
            <a:chExt cx="1126" cy="458"/>
          </a:xfrm>
        </p:grpSpPr>
        <p:sp>
          <p:nvSpPr>
            <p:cNvPr id="45108" name="Freeform 20"/>
            <p:cNvSpPr>
              <a:spLocks/>
            </p:cNvSpPr>
            <p:nvPr/>
          </p:nvSpPr>
          <p:spPr bwMode="auto">
            <a:xfrm>
              <a:off x="2303"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09" name="Freeform 21"/>
            <p:cNvSpPr>
              <a:spLocks/>
            </p:cNvSpPr>
            <p:nvPr/>
          </p:nvSpPr>
          <p:spPr bwMode="auto">
            <a:xfrm>
              <a:off x="2871" y="2020"/>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10" name="Freeform 22"/>
            <p:cNvSpPr>
              <a:spLocks/>
            </p:cNvSpPr>
            <p:nvPr/>
          </p:nvSpPr>
          <p:spPr bwMode="auto">
            <a:xfrm flipH="1">
              <a:off x="2585"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11" name="Freeform 23"/>
            <p:cNvSpPr>
              <a:spLocks/>
            </p:cNvSpPr>
            <p:nvPr/>
          </p:nvSpPr>
          <p:spPr bwMode="auto">
            <a:xfrm flipH="1">
              <a:off x="3149" y="2019"/>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061" name="Group 24"/>
          <p:cNvGrpSpPr>
            <a:grpSpLocks/>
          </p:cNvGrpSpPr>
          <p:nvPr/>
        </p:nvGrpSpPr>
        <p:grpSpPr bwMode="auto">
          <a:xfrm>
            <a:off x="3424239" y="5873750"/>
            <a:ext cx="1779587" cy="115888"/>
            <a:chOff x="581" y="3721"/>
            <a:chExt cx="1121" cy="73"/>
          </a:xfrm>
        </p:grpSpPr>
        <p:sp>
          <p:nvSpPr>
            <p:cNvPr id="45104" name="Freeform 25"/>
            <p:cNvSpPr>
              <a:spLocks/>
            </p:cNvSpPr>
            <p:nvPr/>
          </p:nvSpPr>
          <p:spPr bwMode="auto">
            <a:xfrm>
              <a:off x="58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05" name="Freeform 26"/>
            <p:cNvSpPr>
              <a:spLocks/>
            </p:cNvSpPr>
            <p:nvPr/>
          </p:nvSpPr>
          <p:spPr bwMode="auto">
            <a:xfrm flipH="1">
              <a:off x="86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06" name="Freeform 27"/>
            <p:cNvSpPr>
              <a:spLocks/>
            </p:cNvSpPr>
            <p:nvPr/>
          </p:nvSpPr>
          <p:spPr bwMode="auto">
            <a:xfrm>
              <a:off x="114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07" name="Freeform 28"/>
            <p:cNvSpPr>
              <a:spLocks/>
            </p:cNvSpPr>
            <p:nvPr/>
          </p:nvSpPr>
          <p:spPr bwMode="auto">
            <a:xfrm flipH="1">
              <a:off x="142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5062" name="Line 29"/>
          <p:cNvSpPr>
            <a:spLocks noChangeShapeType="1"/>
          </p:cNvSpPr>
          <p:nvPr/>
        </p:nvSpPr>
        <p:spPr bwMode="auto">
          <a:xfrm>
            <a:off x="3646488" y="4691063"/>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3" name="Line 30"/>
          <p:cNvSpPr>
            <a:spLocks noChangeShapeType="1"/>
          </p:cNvSpPr>
          <p:nvPr/>
        </p:nvSpPr>
        <p:spPr bwMode="auto">
          <a:xfrm>
            <a:off x="3894138" y="4848225"/>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4" name="Line 31"/>
          <p:cNvSpPr>
            <a:spLocks noChangeShapeType="1"/>
          </p:cNvSpPr>
          <p:nvPr/>
        </p:nvSpPr>
        <p:spPr bwMode="auto">
          <a:xfrm>
            <a:off x="3128964" y="4910138"/>
            <a:ext cx="2452687"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5" name="Line 32"/>
          <p:cNvSpPr>
            <a:spLocks noChangeShapeType="1"/>
          </p:cNvSpPr>
          <p:nvPr/>
        </p:nvSpPr>
        <p:spPr bwMode="auto">
          <a:xfrm>
            <a:off x="4313238" y="4810125"/>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6" name="Line 33"/>
          <p:cNvSpPr>
            <a:spLocks noChangeShapeType="1"/>
          </p:cNvSpPr>
          <p:nvPr/>
        </p:nvSpPr>
        <p:spPr bwMode="auto">
          <a:xfrm>
            <a:off x="4560888" y="4962525"/>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7" name="Text Box 34"/>
          <p:cNvSpPr txBox="1">
            <a:spLocks noChangeArrowheads="1"/>
          </p:cNvSpPr>
          <p:nvPr/>
        </p:nvSpPr>
        <p:spPr bwMode="auto">
          <a:xfrm>
            <a:off x="5191125" y="5889626"/>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Time</a:t>
            </a:r>
          </a:p>
        </p:txBody>
      </p:sp>
      <p:sp>
        <p:nvSpPr>
          <p:cNvPr id="45068" name="Line 35"/>
          <p:cNvSpPr>
            <a:spLocks noChangeShapeType="1"/>
          </p:cNvSpPr>
          <p:nvPr/>
        </p:nvSpPr>
        <p:spPr bwMode="auto">
          <a:xfrm>
            <a:off x="3200400" y="4162426"/>
            <a:ext cx="0" cy="1281113"/>
          </a:xfrm>
          <a:prstGeom prst="line">
            <a:avLst/>
          </a:prstGeom>
          <a:noFill/>
          <a:ln w="9525">
            <a:solidFill>
              <a:schemeClr val="tx1"/>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5069" name="Picture 36" descr="txp_fig"/>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2211388" y="4110039"/>
            <a:ext cx="88900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63909" name="Group 37"/>
          <p:cNvGrpSpPr>
            <a:grpSpLocks/>
          </p:cNvGrpSpPr>
          <p:nvPr/>
        </p:nvGrpSpPr>
        <p:grpSpPr bwMode="auto">
          <a:xfrm>
            <a:off x="3195639" y="5883275"/>
            <a:ext cx="1779587" cy="115888"/>
            <a:chOff x="581" y="3721"/>
            <a:chExt cx="1121" cy="73"/>
          </a:xfrm>
        </p:grpSpPr>
        <p:sp>
          <p:nvSpPr>
            <p:cNvPr id="45100" name="Freeform 38"/>
            <p:cNvSpPr>
              <a:spLocks/>
            </p:cNvSpPr>
            <p:nvPr/>
          </p:nvSpPr>
          <p:spPr bwMode="auto">
            <a:xfrm>
              <a:off x="58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01" name="Freeform 39"/>
            <p:cNvSpPr>
              <a:spLocks/>
            </p:cNvSpPr>
            <p:nvPr/>
          </p:nvSpPr>
          <p:spPr bwMode="auto">
            <a:xfrm flipH="1">
              <a:off x="86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02" name="Freeform 40"/>
            <p:cNvSpPr>
              <a:spLocks/>
            </p:cNvSpPr>
            <p:nvPr/>
          </p:nvSpPr>
          <p:spPr bwMode="auto">
            <a:xfrm>
              <a:off x="114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03" name="Freeform 41"/>
            <p:cNvSpPr>
              <a:spLocks/>
            </p:cNvSpPr>
            <p:nvPr/>
          </p:nvSpPr>
          <p:spPr bwMode="auto">
            <a:xfrm flipH="1">
              <a:off x="142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5071" name="Line 42"/>
          <p:cNvSpPr>
            <a:spLocks noChangeShapeType="1"/>
          </p:cNvSpPr>
          <p:nvPr/>
        </p:nvSpPr>
        <p:spPr bwMode="auto">
          <a:xfrm>
            <a:off x="3200400" y="5462588"/>
            <a:ext cx="0" cy="1147762"/>
          </a:xfrm>
          <a:prstGeom prst="line">
            <a:avLst/>
          </a:prstGeom>
          <a:noFill/>
          <a:ln w="9525">
            <a:solidFill>
              <a:schemeClr val="tx1"/>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2" name="Text Box 43"/>
          <p:cNvSpPr txBox="1">
            <a:spLocks noChangeArrowheads="1"/>
          </p:cNvSpPr>
          <p:nvPr/>
        </p:nvSpPr>
        <p:spPr bwMode="auto">
          <a:xfrm>
            <a:off x="2803525" y="537210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P</a:t>
            </a:r>
          </a:p>
        </p:txBody>
      </p:sp>
      <p:grpSp>
        <p:nvGrpSpPr>
          <p:cNvPr id="463916" name="Group 44"/>
          <p:cNvGrpSpPr>
            <a:grpSpLocks/>
          </p:cNvGrpSpPr>
          <p:nvPr/>
        </p:nvGrpSpPr>
        <p:grpSpPr bwMode="auto">
          <a:xfrm>
            <a:off x="3251201" y="4562476"/>
            <a:ext cx="1787525" cy="727075"/>
            <a:chOff x="2303" y="2019"/>
            <a:chExt cx="1126" cy="458"/>
          </a:xfrm>
        </p:grpSpPr>
        <p:sp>
          <p:nvSpPr>
            <p:cNvPr id="45096" name="Freeform 45"/>
            <p:cNvSpPr>
              <a:spLocks/>
            </p:cNvSpPr>
            <p:nvPr/>
          </p:nvSpPr>
          <p:spPr bwMode="auto">
            <a:xfrm>
              <a:off x="2303"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97" name="Freeform 46"/>
            <p:cNvSpPr>
              <a:spLocks/>
            </p:cNvSpPr>
            <p:nvPr/>
          </p:nvSpPr>
          <p:spPr bwMode="auto">
            <a:xfrm>
              <a:off x="2871" y="2020"/>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98" name="Freeform 47"/>
            <p:cNvSpPr>
              <a:spLocks/>
            </p:cNvSpPr>
            <p:nvPr/>
          </p:nvSpPr>
          <p:spPr bwMode="auto">
            <a:xfrm flipH="1">
              <a:off x="2585"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99" name="Freeform 48"/>
            <p:cNvSpPr>
              <a:spLocks/>
            </p:cNvSpPr>
            <p:nvPr/>
          </p:nvSpPr>
          <p:spPr bwMode="auto">
            <a:xfrm flipH="1">
              <a:off x="3149" y="2019"/>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3921" name="Text Box 49"/>
          <p:cNvSpPr txBox="1">
            <a:spLocks noChangeArrowheads="1"/>
          </p:cNvSpPr>
          <p:nvPr/>
        </p:nvSpPr>
        <p:spPr bwMode="auto">
          <a:xfrm>
            <a:off x="1670050" y="4546600"/>
            <a:ext cx="357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a:t>
            </a:r>
          </a:p>
        </p:txBody>
      </p:sp>
      <p:sp>
        <p:nvSpPr>
          <p:cNvPr id="463922" name="Arc 50"/>
          <p:cNvSpPr>
            <a:spLocks/>
          </p:cNvSpPr>
          <p:nvPr/>
        </p:nvSpPr>
        <p:spPr bwMode="auto">
          <a:xfrm flipH="1">
            <a:off x="1887539" y="4464050"/>
            <a:ext cx="293687" cy="890588"/>
          </a:xfrm>
          <a:custGeom>
            <a:avLst/>
            <a:gdLst>
              <a:gd name="T0" fmla="*/ 0 w 13449"/>
              <a:gd name="T1" fmla="*/ 0 h 21600"/>
              <a:gd name="T2" fmla="*/ 2147483646 w 13449"/>
              <a:gd name="T3" fmla="*/ 2147483646 h 21600"/>
              <a:gd name="T4" fmla="*/ 0 w 13449"/>
              <a:gd name="T5" fmla="*/ 2147483646 h 21600"/>
              <a:gd name="T6" fmla="*/ 0 60000 65536"/>
              <a:gd name="T7" fmla="*/ 0 60000 65536"/>
              <a:gd name="T8" fmla="*/ 0 60000 65536"/>
            </a:gdLst>
            <a:ahLst/>
            <a:cxnLst>
              <a:cxn ang="T6">
                <a:pos x="T0" y="T1"/>
              </a:cxn>
              <a:cxn ang="T7">
                <a:pos x="T2" y="T3"/>
              </a:cxn>
              <a:cxn ang="T8">
                <a:pos x="T4" y="T5"/>
              </a:cxn>
            </a:cxnLst>
            <a:rect l="0" t="0" r="r" b="b"/>
            <a:pathLst>
              <a:path w="13449" h="21600" fill="none" extrusionOk="0">
                <a:moveTo>
                  <a:pt x="0" y="0"/>
                </a:moveTo>
                <a:cubicBezTo>
                  <a:pt x="4885" y="0"/>
                  <a:pt x="9626" y="1656"/>
                  <a:pt x="13449" y="4697"/>
                </a:cubicBezTo>
              </a:path>
              <a:path w="13449" h="21600" stroke="0" extrusionOk="0">
                <a:moveTo>
                  <a:pt x="0" y="0"/>
                </a:moveTo>
                <a:cubicBezTo>
                  <a:pt x="4885" y="0"/>
                  <a:pt x="9626" y="1656"/>
                  <a:pt x="13449" y="4697"/>
                </a:cubicBezTo>
                <a:lnTo>
                  <a:pt x="0" y="21600"/>
                </a:lnTo>
                <a:lnTo>
                  <a:pt x="0" y="0"/>
                </a:lnTo>
                <a:close/>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3923" name="Arc 51"/>
          <p:cNvSpPr>
            <a:spLocks/>
          </p:cNvSpPr>
          <p:nvPr/>
        </p:nvSpPr>
        <p:spPr bwMode="auto">
          <a:xfrm flipH="1">
            <a:off x="1752600" y="4897438"/>
            <a:ext cx="433388" cy="584200"/>
          </a:xfrm>
          <a:custGeom>
            <a:avLst/>
            <a:gdLst>
              <a:gd name="T0" fmla="*/ 2147483646 w 21600"/>
              <a:gd name="T1" fmla="*/ 0 h 17661"/>
              <a:gd name="T2" fmla="*/ 2147483646 w 21600"/>
              <a:gd name="T3" fmla="*/ 2147483646 h 17661"/>
              <a:gd name="T4" fmla="*/ 0 w 21600"/>
              <a:gd name="T5" fmla="*/ 2147483646 h 17661"/>
              <a:gd name="T6" fmla="*/ 0 60000 65536"/>
              <a:gd name="T7" fmla="*/ 0 60000 65536"/>
              <a:gd name="T8" fmla="*/ 0 60000 65536"/>
            </a:gdLst>
            <a:ahLst/>
            <a:cxnLst>
              <a:cxn ang="T6">
                <a:pos x="T0" y="T1"/>
              </a:cxn>
              <a:cxn ang="T7">
                <a:pos x="T2" y="T3"/>
              </a:cxn>
              <a:cxn ang="T8">
                <a:pos x="T4" y="T5"/>
              </a:cxn>
            </a:cxnLst>
            <a:rect l="0" t="0" r="r" b="b"/>
            <a:pathLst>
              <a:path w="21600" h="17661" fill="none" extrusionOk="0">
                <a:moveTo>
                  <a:pt x="19808" y="0"/>
                </a:moveTo>
                <a:cubicBezTo>
                  <a:pt x="20990" y="2717"/>
                  <a:pt x="21600" y="5648"/>
                  <a:pt x="21600" y="8612"/>
                </a:cubicBezTo>
                <a:cubicBezTo>
                  <a:pt x="21600" y="11736"/>
                  <a:pt x="20922" y="14823"/>
                  <a:pt x="19613" y="17661"/>
                </a:cubicBezTo>
              </a:path>
              <a:path w="21600" h="17661" stroke="0" extrusionOk="0">
                <a:moveTo>
                  <a:pt x="19808" y="0"/>
                </a:moveTo>
                <a:cubicBezTo>
                  <a:pt x="20990" y="2717"/>
                  <a:pt x="21600" y="5648"/>
                  <a:pt x="21600" y="8612"/>
                </a:cubicBezTo>
                <a:cubicBezTo>
                  <a:pt x="21600" y="11736"/>
                  <a:pt x="20922" y="14823"/>
                  <a:pt x="19613" y="17661"/>
                </a:cubicBezTo>
                <a:lnTo>
                  <a:pt x="0" y="8612"/>
                </a:lnTo>
                <a:lnTo>
                  <a:pt x="19808" y="0"/>
                </a:lnTo>
                <a:close/>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3924" name="Text Box 52"/>
          <p:cNvSpPr txBox="1">
            <a:spLocks noChangeArrowheads="1"/>
          </p:cNvSpPr>
          <p:nvPr/>
        </p:nvSpPr>
        <p:spPr bwMode="auto">
          <a:xfrm>
            <a:off x="2460625" y="4670425"/>
            <a:ext cx="43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 </a:t>
            </a:r>
          </a:p>
        </p:txBody>
      </p:sp>
      <p:sp>
        <p:nvSpPr>
          <p:cNvPr id="463925" name="Line 53"/>
          <p:cNvSpPr>
            <a:spLocks noChangeShapeType="1"/>
          </p:cNvSpPr>
          <p:nvPr/>
        </p:nvSpPr>
        <p:spPr bwMode="auto">
          <a:xfrm flipV="1">
            <a:off x="2209801" y="5033963"/>
            <a:ext cx="333375" cy="342900"/>
          </a:xfrm>
          <a:prstGeom prst="line">
            <a:avLst/>
          </a:prstGeom>
          <a:noFill/>
          <a:ln w="38100" cmpd="dbl">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926" name="Line 54"/>
          <p:cNvSpPr>
            <a:spLocks noChangeShapeType="1"/>
          </p:cNvSpPr>
          <p:nvPr/>
        </p:nvSpPr>
        <p:spPr bwMode="auto">
          <a:xfrm flipV="1">
            <a:off x="2781301" y="4714875"/>
            <a:ext cx="593725" cy="133350"/>
          </a:xfrm>
          <a:prstGeom prst="line">
            <a:avLst/>
          </a:prstGeom>
          <a:noFill/>
          <a:ln w="38100" cmpd="dbl">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80" name="Line 55"/>
          <p:cNvSpPr>
            <a:spLocks noChangeShapeType="1"/>
          </p:cNvSpPr>
          <p:nvPr/>
        </p:nvSpPr>
        <p:spPr bwMode="auto">
          <a:xfrm>
            <a:off x="3192464" y="5938838"/>
            <a:ext cx="2452687"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81" name="Text Box 56"/>
          <p:cNvSpPr txBox="1">
            <a:spLocks noChangeArrowheads="1"/>
          </p:cNvSpPr>
          <p:nvPr/>
        </p:nvSpPr>
        <p:spPr bwMode="auto">
          <a:xfrm>
            <a:off x="5203825" y="4835526"/>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Time</a:t>
            </a:r>
          </a:p>
        </p:txBody>
      </p:sp>
      <p:pic>
        <p:nvPicPr>
          <p:cNvPr id="463929" name="Picture 57" descr="txp_fig"/>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1752601" y="5407026"/>
            <a:ext cx="1247775"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83" name="Text Box 58"/>
          <p:cNvSpPr txBox="1">
            <a:spLocks noChangeArrowheads="1"/>
          </p:cNvSpPr>
          <p:nvPr/>
        </p:nvSpPr>
        <p:spPr bwMode="auto">
          <a:xfrm>
            <a:off x="1774825" y="3062288"/>
            <a:ext cx="3778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Below resonance: “index of refraction”</a:t>
            </a:r>
          </a:p>
        </p:txBody>
      </p:sp>
      <p:sp>
        <p:nvSpPr>
          <p:cNvPr id="45084" name="Text Box 59"/>
          <p:cNvSpPr txBox="1">
            <a:spLocks noChangeArrowheads="1"/>
          </p:cNvSpPr>
          <p:nvPr/>
        </p:nvSpPr>
        <p:spPr bwMode="auto">
          <a:xfrm>
            <a:off x="2473325" y="901701"/>
            <a:ext cx="3543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Bound-electron: the oscillator model</a:t>
            </a:r>
          </a:p>
        </p:txBody>
      </p:sp>
      <p:grpSp>
        <p:nvGrpSpPr>
          <p:cNvPr id="45085" name="Group 60"/>
          <p:cNvGrpSpPr>
            <a:grpSpLocks/>
          </p:cNvGrpSpPr>
          <p:nvPr/>
        </p:nvGrpSpPr>
        <p:grpSpPr bwMode="auto">
          <a:xfrm>
            <a:off x="6578601" y="517526"/>
            <a:ext cx="365125" cy="1216025"/>
            <a:chOff x="3099" y="730"/>
            <a:chExt cx="1007" cy="3350"/>
          </a:xfrm>
        </p:grpSpPr>
        <p:grpSp>
          <p:nvGrpSpPr>
            <p:cNvPr id="45088" name="Group 61"/>
            <p:cNvGrpSpPr>
              <a:grpSpLocks/>
            </p:cNvGrpSpPr>
            <p:nvPr/>
          </p:nvGrpSpPr>
          <p:grpSpPr bwMode="auto">
            <a:xfrm flipH="1">
              <a:off x="3099" y="1218"/>
              <a:ext cx="1007" cy="2098"/>
              <a:chOff x="855" y="1625"/>
              <a:chExt cx="1007" cy="1650"/>
            </a:xfrm>
          </p:grpSpPr>
          <p:sp>
            <p:nvSpPr>
              <p:cNvPr id="45093" name="Freeform 62"/>
              <p:cNvSpPr>
                <a:spLocks/>
              </p:cNvSpPr>
              <p:nvPr/>
            </p:nvSpPr>
            <p:spPr bwMode="auto">
              <a:xfrm>
                <a:off x="855" y="1625"/>
                <a:ext cx="983" cy="871"/>
              </a:xfrm>
              <a:custGeom>
                <a:avLst/>
                <a:gdLst>
                  <a:gd name="T0" fmla="*/ 625 w 983"/>
                  <a:gd name="T1" fmla="*/ 7 h 871"/>
                  <a:gd name="T2" fmla="*/ 728 w 983"/>
                  <a:gd name="T3" fmla="*/ 31 h 871"/>
                  <a:gd name="T4" fmla="*/ 812 w 983"/>
                  <a:gd name="T5" fmla="*/ 58 h 871"/>
                  <a:gd name="T6" fmla="*/ 896 w 983"/>
                  <a:gd name="T7" fmla="*/ 105 h 871"/>
                  <a:gd name="T8" fmla="*/ 920 w 983"/>
                  <a:gd name="T9" fmla="*/ 155 h 871"/>
                  <a:gd name="T10" fmla="*/ 884 w 983"/>
                  <a:gd name="T11" fmla="*/ 216 h 871"/>
                  <a:gd name="T12" fmla="*/ 793 w 983"/>
                  <a:gd name="T13" fmla="*/ 254 h 871"/>
                  <a:gd name="T14" fmla="*/ 699 w 983"/>
                  <a:gd name="T15" fmla="*/ 279 h 871"/>
                  <a:gd name="T16" fmla="*/ 588 w 983"/>
                  <a:gd name="T17" fmla="*/ 299 h 871"/>
                  <a:gd name="T18" fmla="*/ 473 w 983"/>
                  <a:gd name="T19" fmla="*/ 313 h 871"/>
                  <a:gd name="T20" fmla="*/ 329 w 983"/>
                  <a:gd name="T21" fmla="*/ 325 h 871"/>
                  <a:gd name="T22" fmla="*/ 224 w 983"/>
                  <a:gd name="T23" fmla="*/ 329 h 871"/>
                  <a:gd name="T24" fmla="*/ 118 w 983"/>
                  <a:gd name="T25" fmla="*/ 325 h 871"/>
                  <a:gd name="T26" fmla="*/ 34 w 983"/>
                  <a:gd name="T27" fmla="*/ 308 h 871"/>
                  <a:gd name="T28" fmla="*/ 0 w 983"/>
                  <a:gd name="T29" fmla="*/ 268 h 871"/>
                  <a:gd name="T30" fmla="*/ 53 w 983"/>
                  <a:gd name="T31" fmla="*/ 233 h 871"/>
                  <a:gd name="T32" fmla="*/ 130 w 983"/>
                  <a:gd name="T33" fmla="*/ 221 h 871"/>
                  <a:gd name="T34" fmla="*/ 224 w 983"/>
                  <a:gd name="T35" fmla="*/ 214 h 871"/>
                  <a:gd name="T36" fmla="*/ 325 w 983"/>
                  <a:gd name="T37" fmla="*/ 214 h 871"/>
                  <a:gd name="T38" fmla="*/ 437 w 983"/>
                  <a:gd name="T39" fmla="*/ 221 h 871"/>
                  <a:gd name="T40" fmla="*/ 577 w 983"/>
                  <a:gd name="T41" fmla="*/ 244 h 871"/>
                  <a:gd name="T42" fmla="*/ 692 w 983"/>
                  <a:gd name="T43" fmla="*/ 268 h 871"/>
                  <a:gd name="T44" fmla="*/ 786 w 983"/>
                  <a:gd name="T45" fmla="*/ 296 h 871"/>
                  <a:gd name="T46" fmla="*/ 877 w 983"/>
                  <a:gd name="T47" fmla="*/ 342 h 871"/>
                  <a:gd name="T48" fmla="*/ 941 w 983"/>
                  <a:gd name="T49" fmla="*/ 398 h 871"/>
                  <a:gd name="T50" fmla="*/ 961 w 983"/>
                  <a:gd name="T51" fmla="*/ 466 h 871"/>
                  <a:gd name="T52" fmla="*/ 917 w 983"/>
                  <a:gd name="T53" fmla="*/ 530 h 871"/>
                  <a:gd name="T54" fmla="*/ 812 w 983"/>
                  <a:gd name="T55" fmla="*/ 580 h 871"/>
                  <a:gd name="T56" fmla="*/ 702 w 983"/>
                  <a:gd name="T57" fmla="*/ 615 h 871"/>
                  <a:gd name="T58" fmla="*/ 611 w 983"/>
                  <a:gd name="T59" fmla="*/ 636 h 871"/>
                  <a:gd name="T60" fmla="*/ 500 w 983"/>
                  <a:gd name="T61" fmla="*/ 651 h 871"/>
                  <a:gd name="T62" fmla="*/ 382 w 983"/>
                  <a:gd name="T63" fmla="*/ 655 h 871"/>
                  <a:gd name="T64" fmla="*/ 252 w 983"/>
                  <a:gd name="T65" fmla="*/ 648 h 871"/>
                  <a:gd name="T66" fmla="*/ 135 w 983"/>
                  <a:gd name="T67" fmla="*/ 629 h 871"/>
                  <a:gd name="T68" fmla="*/ 39 w 983"/>
                  <a:gd name="T69" fmla="*/ 594 h 871"/>
                  <a:gd name="T70" fmla="*/ 17 w 983"/>
                  <a:gd name="T71" fmla="*/ 540 h 871"/>
                  <a:gd name="T72" fmla="*/ 90 w 983"/>
                  <a:gd name="T73" fmla="*/ 502 h 871"/>
                  <a:gd name="T74" fmla="*/ 191 w 983"/>
                  <a:gd name="T75" fmla="*/ 485 h 871"/>
                  <a:gd name="T76" fmla="*/ 291 w 983"/>
                  <a:gd name="T77" fmla="*/ 478 h 871"/>
                  <a:gd name="T78" fmla="*/ 392 w 983"/>
                  <a:gd name="T79" fmla="*/ 478 h 871"/>
                  <a:gd name="T80" fmla="*/ 514 w 983"/>
                  <a:gd name="T81" fmla="*/ 488 h 871"/>
                  <a:gd name="T82" fmla="*/ 634 w 983"/>
                  <a:gd name="T83" fmla="*/ 509 h 871"/>
                  <a:gd name="T84" fmla="*/ 762 w 983"/>
                  <a:gd name="T85" fmla="*/ 537 h 871"/>
                  <a:gd name="T86" fmla="*/ 850 w 983"/>
                  <a:gd name="T87" fmla="*/ 563 h 871"/>
                  <a:gd name="T88" fmla="*/ 930 w 983"/>
                  <a:gd name="T89" fmla="*/ 601 h 871"/>
                  <a:gd name="T90" fmla="*/ 977 w 983"/>
                  <a:gd name="T91" fmla="*/ 662 h 871"/>
                  <a:gd name="T92" fmla="*/ 947 w 983"/>
                  <a:gd name="T93" fmla="*/ 726 h 871"/>
                  <a:gd name="T94" fmla="*/ 826 w 983"/>
                  <a:gd name="T95" fmla="*/ 770 h 871"/>
                  <a:gd name="T96" fmla="*/ 675 w 983"/>
                  <a:gd name="T97" fmla="*/ 809 h 871"/>
                  <a:gd name="T98" fmla="*/ 504 w 983"/>
                  <a:gd name="T99" fmla="*/ 828 h 871"/>
                  <a:gd name="T100" fmla="*/ 389 w 983"/>
                  <a:gd name="T101" fmla="*/ 842 h 871"/>
                  <a:gd name="T102" fmla="*/ 272 w 983"/>
                  <a:gd name="T103" fmla="*/ 838 h 871"/>
                  <a:gd name="T104" fmla="*/ 161 w 983"/>
                  <a:gd name="T105" fmla="*/ 825 h 871"/>
                  <a:gd name="T106" fmla="*/ 104 w 983"/>
                  <a:gd name="T107" fmla="*/ 809 h 8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3" h="871">
                    <a:moveTo>
                      <a:pt x="564" y="0"/>
                    </a:moveTo>
                    <a:lnTo>
                      <a:pt x="584" y="0"/>
                    </a:lnTo>
                    <a:lnTo>
                      <a:pt x="594" y="3"/>
                    </a:lnTo>
                    <a:lnTo>
                      <a:pt x="611" y="7"/>
                    </a:lnTo>
                    <a:lnTo>
                      <a:pt x="625" y="7"/>
                    </a:lnTo>
                    <a:lnTo>
                      <a:pt x="648" y="10"/>
                    </a:lnTo>
                    <a:lnTo>
                      <a:pt x="665" y="14"/>
                    </a:lnTo>
                    <a:lnTo>
                      <a:pt x="692" y="20"/>
                    </a:lnTo>
                    <a:lnTo>
                      <a:pt x="711" y="24"/>
                    </a:lnTo>
                    <a:lnTo>
                      <a:pt x="728" y="31"/>
                    </a:lnTo>
                    <a:lnTo>
                      <a:pt x="739" y="34"/>
                    </a:lnTo>
                    <a:lnTo>
                      <a:pt x="762" y="41"/>
                    </a:lnTo>
                    <a:lnTo>
                      <a:pt x="783" y="48"/>
                    </a:lnTo>
                    <a:lnTo>
                      <a:pt x="793" y="51"/>
                    </a:lnTo>
                    <a:lnTo>
                      <a:pt x="812" y="58"/>
                    </a:lnTo>
                    <a:lnTo>
                      <a:pt x="829" y="67"/>
                    </a:lnTo>
                    <a:lnTo>
                      <a:pt x="843" y="74"/>
                    </a:lnTo>
                    <a:lnTo>
                      <a:pt x="857" y="81"/>
                    </a:lnTo>
                    <a:lnTo>
                      <a:pt x="877" y="92"/>
                    </a:lnTo>
                    <a:lnTo>
                      <a:pt x="896" y="105"/>
                    </a:lnTo>
                    <a:lnTo>
                      <a:pt x="907" y="112"/>
                    </a:lnTo>
                    <a:lnTo>
                      <a:pt x="913" y="122"/>
                    </a:lnTo>
                    <a:lnTo>
                      <a:pt x="917" y="133"/>
                    </a:lnTo>
                    <a:lnTo>
                      <a:pt x="920" y="143"/>
                    </a:lnTo>
                    <a:lnTo>
                      <a:pt x="920" y="155"/>
                    </a:lnTo>
                    <a:lnTo>
                      <a:pt x="917" y="169"/>
                    </a:lnTo>
                    <a:lnTo>
                      <a:pt x="913" y="180"/>
                    </a:lnTo>
                    <a:lnTo>
                      <a:pt x="907" y="194"/>
                    </a:lnTo>
                    <a:lnTo>
                      <a:pt x="900" y="204"/>
                    </a:lnTo>
                    <a:lnTo>
                      <a:pt x="884" y="216"/>
                    </a:lnTo>
                    <a:lnTo>
                      <a:pt x="867" y="223"/>
                    </a:lnTo>
                    <a:lnTo>
                      <a:pt x="853" y="230"/>
                    </a:lnTo>
                    <a:lnTo>
                      <a:pt x="833" y="240"/>
                    </a:lnTo>
                    <a:lnTo>
                      <a:pt x="816" y="244"/>
                    </a:lnTo>
                    <a:lnTo>
                      <a:pt x="793" y="254"/>
                    </a:lnTo>
                    <a:lnTo>
                      <a:pt x="773" y="262"/>
                    </a:lnTo>
                    <a:lnTo>
                      <a:pt x="752" y="265"/>
                    </a:lnTo>
                    <a:lnTo>
                      <a:pt x="732" y="272"/>
                    </a:lnTo>
                    <a:lnTo>
                      <a:pt x="723" y="275"/>
                    </a:lnTo>
                    <a:lnTo>
                      <a:pt x="699" y="279"/>
                    </a:lnTo>
                    <a:lnTo>
                      <a:pt x="675" y="285"/>
                    </a:lnTo>
                    <a:lnTo>
                      <a:pt x="651" y="289"/>
                    </a:lnTo>
                    <a:lnTo>
                      <a:pt x="639" y="292"/>
                    </a:lnTo>
                    <a:lnTo>
                      <a:pt x="615" y="296"/>
                    </a:lnTo>
                    <a:lnTo>
                      <a:pt x="588" y="299"/>
                    </a:lnTo>
                    <a:lnTo>
                      <a:pt x="574" y="299"/>
                    </a:lnTo>
                    <a:lnTo>
                      <a:pt x="543" y="306"/>
                    </a:lnTo>
                    <a:lnTo>
                      <a:pt x="517" y="308"/>
                    </a:lnTo>
                    <a:lnTo>
                      <a:pt x="504" y="308"/>
                    </a:lnTo>
                    <a:lnTo>
                      <a:pt x="473" y="313"/>
                    </a:lnTo>
                    <a:lnTo>
                      <a:pt x="443" y="315"/>
                    </a:lnTo>
                    <a:lnTo>
                      <a:pt x="416" y="318"/>
                    </a:lnTo>
                    <a:lnTo>
                      <a:pt x="387" y="322"/>
                    </a:lnTo>
                    <a:lnTo>
                      <a:pt x="356" y="322"/>
                    </a:lnTo>
                    <a:lnTo>
                      <a:pt x="329" y="325"/>
                    </a:lnTo>
                    <a:lnTo>
                      <a:pt x="303" y="325"/>
                    </a:lnTo>
                    <a:lnTo>
                      <a:pt x="289" y="325"/>
                    </a:lnTo>
                    <a:lnTo>
                      <a:pt x="265" y="329"/>
                    </a:lnTo>
                    <a:lnTo>
                      <a:pt x="238" y="329"/>
                    </a:lnTo>
                    <a:lnTo>
                      <a:pt x="224" y="329"/>
                    </a:lnTo>
                    <a:lnTo>
                      <a:pt x="202" y="329"/>
                    </a:lnTo>
                    <a:lnTo>
                      <a:pt x="178" y="329"/>
                    </a:lnTo>
                    <a:lnTo>
                      <a:pt x="157" y="329"/>
                    </a:lnTo>
                    <a:lnTo>
                      <a:pt x="137" y="325"/>
                    </a:lnTo>
                    <a:lnTo>
                      <a:pt x="118" y="325"/>
                    </a:lnTo>
                    <a:lnTo>
                      <a:pt x="94" y="322"/>
                    </a:lnTo>
                    <a:lnTo>
                      <a:pt x="77" y="318"/>
                    </a:lnTo>
                    <a:lnTo>
                      <a:pt x="63" y="315"/>
                    </a:lnTo>
                    <a:lnTo>
                      <a:pt x="44" y="313"/>
                    </a:lnTo>
                    <a:lnTo>
                      <a:pt x="34" y="308"/>
                    </a:lnTo>
                    <a:lnTo>
                      <a:pt x="20" y="301"/>
                    </a:lnTo>
                    <a:lnTo>
                      <a:pt x="10" y="299"/>
                    </a:lnTo>
                    <a:lnTo>
                      <a:pt x="3" y="289"/>
                    </a:lnTo>
                    <a:lnTo>
                      <a:pt x="0" y="279"/>
                    </a:lnTo>
                    <a:lnTo>
                      <a:pt x="0" y="268"/>
                    </a:lnTo>
                    <a:lnTo>
                      <a:pt x="3" y="257"/>
                    </a:lnTo>
                    <a:lnTo>
                      <a:pt x="13" y="250"/>
                    </a:lnTo>
                    <a:lnTo>
                      <a:pt x="27" y="244"/>
                    </a:lnTo>
                    <a:lnTo>
                      <a:pt x="39" y="240"/>
                    </a:lnTo>
                    <a:lnTo>
                      <a:pt x="53" y="233"/>
                    </a:lnTo>
                    <a:lnTo>
                      <a:pt x="67" y="230"/>
                    </a:lnTo>
                    <a:lnTo>
                      <a:pt x="87" y="228"/>
                    </a:lnTo>
                    <a:lnTo>
                      <a:pt x="104" y="223"/>
                    </a:lnTo>
                    <a:lnTo>
                      <a:pt x="121" y="221"/>
                    </a:lnTo>
                    <a:lnTo>
                      <a:pt x="130" y="221"/>
                    </a:lnTo>
                    <a:lnTo>
                      <a:pt x="147" y="216"/>
                    </a:lnTo>
                    <a:lnTo>
                      <a:pt x="168" y="216"/>
                    </a:lnTo>
                    <a:lnTo>
                      <a:pt x="178" y="216"/>
                    </a:lnTo>
                    <a:lnTo>
                      <a:pt x="202" y="214"/>
                    </a:lnTo>
                    <a:lnTo>
                      <a:pt x="224" y="214"/>
                    </a:lnTo>
                    <a:lnTo>
                      <a:pt x="245" y="214"/>
                    </a:lnTo>
                    <a:lnTo>
                      <a:pt x="258" y="214"/>
                    </a:lnTo>
                    <a:lnTo>
                      <a:pt x="279" y="214"/>
                    </a:lnTo>
                    <a:lnTo>
                      <a:pt x="303" y="214"/>
                    </a:lnTo>
                    <a:lnTo>
                      <a:pt x="325" y="214"/>
                    </a:lnTo>
                    <a:lnTo>
                      <a:pt x="349" y="214"/>
                    </a:lnTo>
                    <a:lnTo>
                      <a:pt x="363" y="216"/>
                    </a:lnTo>
                    <a:lnTo>
                      <a:pt x="387" y="216"/>
                    </a:lnTo>
                    <a:lnTo>
                      <a:pt x="413" y="221"/>
                    </a:lnTo>
                    <a:lnTo>
                      <a:pt x="437" y="221"/>
                    </a:lnTo>
                    <a:lnTo>
                      <a:pt x="450" y="223"/>
                    </a:lnTo>
                    <a:lnTo>
                      <a:pt x="473" y="228"/>
                    </a:lnTo>
                    <a:lnTo>
                      <a:pt x="524" y="233"/>
                    </a:lnTo>
                    <a:lnTo>
                      <a:pt x="550" y="237"/>
                    </a:lnTo>
                    <a:lnTo>
                      <a:pt x="577" y="244"/>
                    </a:lnTo>
                    <a:lnTo>
                      <a:pt x="591" y="247"/>
                    </a:lnTo>
                    <a:lnTo>
                      <a:pt x="618" y="250"/>
                    </a:lnTo>
                    <a:lnTo>
                      <a:pt x="644" y="254"/>
                    </a:lnTo>
                    <a:lnTo>
                      <a:pt x="668" y="262"/>
                    </a:lnTo>
                    <a:lnTo>
                      <a:pt x="692" y="268"/>
                    </a:lnTo>
                    <a:lnTo>
                      <a:pt x="716" y="275"/>
                    </a:lnTo>
                    <a:lnTo>
                      <a:pt x="735" y="279"/>
                    </a:lnTo>
                    <a:lnTo>
                      <a:pt x="745" y="282"/>
                    </a:lnTo>
                    <a:lnTo>
                      <a:pt x="769" y="289"/>
                    </a:lnTo>
                    <a:lnTo>
                      <a:pt x="786" y="296"/>
                    </a:lnTo>
                    <a:lnTo>
                      <a:pt x="812" y="306"/>
                    </a:lnTo>
                    <a:lnTo>
                      <a:pt x="829" y="315"/>
                    </a:lnTo>
                    <a:lnTo>
                      <a:pt x="843" y="322"/>
                    </a:lnTo>
                    <a:lnTo>
                      <a:pt x="857" y="329"/>
                    </a:lnTo>
                    <a:lnTo>
                      <a:pt x="877" y="342"/>
                    </a:lnTo>
                    <a:lnTo>
                      <a:pt x="891" y="350"/>
                    </a:lnTo>
                    <a:lnTo>
                      <a:pt x="900" y="360"/>
                    </a:lnTo>
                    <a:lnTo>
                      <a:pt x="917" y="370"/>
                    </a:lnTo>
                    <a:lnTo>
                      <a:pt x="927" y="384"/>
                    </a:lnTo>
                    <a:lnTo>
                      <a:pt x="941" y="398"/>
                    </a:lnTo>
                    <a:lnTo>
                      <a:pt x="947" y="414"/>
                    </a:lnTo>
                    <a:lnTo>
                      <a:pt x="954" y="424"/>
                    </a:lnTo>
                    <a:lnTo>
                      <a:pt x="958" y="435"/>
                    </a:lnTo>
                    <a:lnTo>
                      <a:pt x="958" y="449"/>
                    </a:lnTo>
                    <a:lnTo>
                      <a:pt x="961" y="466"/>
                    </a:lnTo>
                    <a:lnTo>
                      <a:pt x="958" y="476"/>
                    </a:lnTo>
                    <a:lnTo>
                      <a:pt x="951" y="488"/>
                    </a:lnTo>
                    <a:lnTo>
                      <a:pt x="944" y="502"/>
                    </a:lnTo>
                    <a:lnTo>
                      <a:pt x="934" y="512"/>
                    </a:lnTo>
                    <a:lnTo>
                      <a:pt x="917" y="530"/>
                    </a:lnTo>
                    <a:lnTo>
                      <a:pt x="903" y="544"/>
                    </a:lnTo>
                    <a:lnTo>
                      <a:pt x="891" y="551"/>
                    </a:lnTo>
                    <a:lnTo>
                      <a:pt x="874" y="556"/>
                    </a:lnTo>
                    <a:lnTo>
                      <a:pt x="833" y="573"/>
                    </a:lnTo>
                    <a:lnTo>
                      <a:pt x="812" y="580"/>
                    </a:lnTo>
                    <a:lnTo>
                      <a:pt x="783" y="590"/>
                    </a:lnTo>
                    <a:lnTo>
                      <a:pt x="759" y="597"/>
                    </a:lnTo>
                    <a:lnTo>
                      <a:pt x="749" y="601"/>
                    </a:lnTo>
                    <a:lnTo>
                      <a:pt x="725" y="607"/>
                    </a:lnTo>
                    <a:lnTo>
                      <a:pt x="702" y="615"/>
                    </a:lnTo>
                    <a:lnTo>
                      <a:pt x="692" y="619"/>
                    </a:lnTo>
                    <a:lnTo>
                      <a:pt x="668" y="625"/>
                    </a:lnTo>
                    <a:lnTo>
                      <a:pt x="644" y="629"/>
                    </a:lnTo>
                    <a:lnTo>
                      <a:pt x="625" y="636"/>
                    </a:lnTo>
                    <a:lnTo>
                      <a:pt x="611" y="636"/>
                    </a:lnTo>
                    <a:lnTo>
                      <a:pt x="588" y="641"/>
                    </a:lnTo>
                    <a:lnTo>
                      <a:pt x="564" y="646"/>
                    </a:lnTo>
                    <a:lnTo>
                      <a:pt x="541" y="648"/>
                    </a:lnTo>
                    <a:lnTo>
                      <a:pt x="527" y="648"/>
                    </a:lnTo>
                    <a:lnTo>
                      <a:pt x="500" y="651"/>
                    </a:lnTo>
                    <a:lnTo>
                      <a:pt x="476" y="651"/>
                    </a:lnTo>
                    <a:lnTo>
                      <a:pt x="464" y="655"/>
                    </a:lnTo>
                    <a:lnTo>
                      <a:pt x="437" y="655"/>
                    </a:lnTo>
                    <a:lnTo>
                      <a:pt x="409" y="655"/>
                    </a:lnTo>
                    <a:lnTo>
                      <a:pt x="382" y="655"/>
                    </a:lnTo>
                    <a:lnTo>
                      <a:pt x="353" y="655"/>
                    </a:lnTo>
                    <a:lnTo>
                      <a:pt x="339" y="655"/>
                    </a:lnTo>
                    <a:lnTo>
                      <a:pt x="308" y="651"/>
                    </a:lnTo>
                    <a:lnTo>
                      <a:pt x="279" y="651"/>
                    </a:lnTo>
                    <a:lnTo>
                      <a:pt x="252" y="648"/>
                    </a:lnTo>
                    <a:lnTo>
                      <a:pt x="221" y="646"/>
                    </a:lnTo>
                    <a:lnTo>
                      <a:pt x="207" y="646"/>
                    </a:lnTo>
                    <a:lnTo>
                      <a:pt x="181" y="639"/>
                    </a:lnTo>
                    <a:lnTo>
                      <a:pt x="157" y="636"/>
                    </a:lnTo>
                    <a:lnTo>
                      <a:pt x="135" y="629"/>
                    </a:lnTo>
                    <a:lnTo>
                      <a:pt x="123" y="629"/>
                    </a:lnTo>
                    <a:lnTo>
                      <a:pt x="101" y="622"/>
                    </a:lnTo>
                    <a:lnTo>
                      <a:pt x="84" y="615"/>
                    </a:lnTo>
                    <a:lnTo>
                      <a:pt x="60" y="604"/>
                    </a:lnTo>
                    <a:lnTo>
                      <a:pt x="39" y="594"/>
                    </a:lnTo>
                    <a:lnTo>
                      <a:pt x="30" y="587"/>
                    </a:lnTo>
                    <a:lnTo>
                      <a:pt x="20" y="577"/>
                    </a:lnTo>
                    <a:lnTo>
                      <a:pt x="17" y="568"/>
                    </a:lnTo>
                    <a:lnTo>
                      <a:pt x="13" y="556"/>
                    </a:lnTo>
                    <a:lnTo>
                      <a:pt x="17" y="540"/>
                    </a:lnTo>
                    <a:lnTo>
                      <a:pt x="34" y="527"/>
                    </a:lnTo>
                    <a:lnTo>
                      <a:pt x="51" y="516"/>
                    </a:lnTo>
                    <a:lnTo>
                      <a:pt x="70" y="509"/>
                    </a:lnTo>
                    <a:lnTo>
                      <a:pt x="80" y="505"/>
                    </a:lnTo>
                    <a:lnTo>
                      <a:pt x="90" y="502"/>
                    </a:lnTo>
                    <a:lnTo>
                      <a:pt x="104" y="499"/>
                    </a:lnTo>
                    <a:lnTo>
                      <a:pt x="123" y="495"/>
                    </a:lnTo>
                    <a:lnTo>
                      <a:pt x="151" y="488"/>
                    </a:lnTo>
                    <a:lnTo>
                      <a:pt x="171" y="485"/>
                    </a:lnTo>
                    <a:lnTo>
                      <a:pt x="191" y="485"/>
                    </a:lnTo>
                    <a:lnTo>
                      <a:pt x="202" y="483"/>
                    </a:lnTo>
                    <a:lnTo>
                      <a:pt x="224" y="483"/>
                    </a:lnTo>
                    <a:lnTo>
                      <a:pt x="245" y="478"/>
                    </a:lnTo>
                    <a:lnTo>
                      <a:pt x="269" y="478"/>
                    </a:lnTo>
                    <a:lnTo>
                      <a:pt x="291" y="478"/>
                    </a:lnTo>
                    <a:lnTo>
                      <a:pt x="305" y="478"/>
                    </a:lnTo>
                    <a:lnTo>
                      <a:pt x="332" y="478"/>
                    </a:lnTo>
                    <a:lnTo>
                      <a:pt x="356" y="478"/>
                    </a:lnTo>
                    <a:lnTo>
                      <a:pt x="382" y="478"/>
                    </a:lnTo>
                    <a:lnTo>
                      <a:pt x="392" y="478"/>
                    </a:lnTo>
                    <a:lnTo>
                      <a:pt x="420" y="483"/>
                    </a:lnTo>
                    <a:lnTo>
                      <a:pt x="447" y="483"/>
                    </a:lnTo>
                    <a:lnTo>
                      <a:pt x="473" y="485"/>
                    </a:lnTo>
                    <a:lnTo>
                      <a:pt x="487" y="485"/>
                    </a:lnTo>
                    <a:lnTo>
                      <a:pt x="514" y="488"/>
                    </a:lnTo>
                    <a:lnTo>
                      <a:pt x="541" y="492"/>
                    </a:lnTo>
                    <a:lnTo>
                      <a:pt x="555" y="495"/>
                    </a:lnTo>
                    <a:lnTo>
                      <a:pt x="581" y="499"/>
                    </a:lnTo>
                    <a:lnTo>
                      <a:pt x="608" y="502"/>
                    </a:lnTo>
                    <a:lnTo>
                      <a:pt x="634" y="509"/>
                    </a:lnTo>
                    <a:lnTo>
                      <a:pt x="658" y="512"/>
                    </a:lnTo>
                    <a:lnTo>
                      <a:pt x="685" y="519"/>
                    </a:lnTo>
                    <a:lnTo>
                      <a:pt x="711" y="527"/>
                    </a:lnTo>
                    <a:lnTo>
                      <a:pt x="735" y="534"/>
                    </a:lnTo>
                    <a:lnTo>
                      <a:pt x="762" y="537"/>
                    </a:lnTo>
                    <a:lnTo>
                      <a:pt x="773" y="540"/>
                    </a:lnTo>
                    <a:lnTo>
                      <a:pt x="795" y="547"/>
                    </a:lnTo>
                    <a:lnTo>
                      <a:pt x="819" y="554"/>
                    </a:lnTo>
                    <a:lnTo>
                      <a:pt x="829" y="556"/>
                    </a:lnTo>
                    <a:lnTo>
                      <a:pt x="850" y="563"/>
                    </a:lnTo>
                    <a:lnTo>
                      <a:pt x="870" y="570"/>
                    </a:lnTo>
                    <a:lnTo>
                      <a:pt x="886" y="577"/>
                    </a:lnTo>
                    <a:lnTo>
                      <a:pt x="900" y="584"/>
                    </a:lnTo>
                    <a:lnTo>
                      <a:pt x="913" y="590"/>
                    </a:lnTo>
                    <a:lnTo>
                      <a:pt x="930" y="601"/>
                    </a:lnTo>
                    <a:lnTo>
                      <a:pt x="941" y="612"/>
                    </a:lnTo>
                    <a:lnTo>
                      <a:pt x="947" y="622"/>
                    </a:lnTo>
                    <a:lnTo>
                      <a:pt x="958" y="632"/>
                    </a:lnTo>
                    <a:lnTo>
                      <a:pt x="970" y="648"/>
                    </a:lnTo>
                    <a:lnTo>
                      <a:pt x="977" y="662"/>
                    </a:lnTo>
                    <a:lnTo>
                      <a:pt x="982" y="682"/>
                    </a:lnTo>
                    <a:lnTo>
                      <a:pt x="977" y="692"/>
                    </a:lnTo>
                    <a:lnTo>
                      <a:pt x="970" y="707"/>
                    </a:lnTo>
                    <a:lnTo>
                      <a:pt x="958" y="719"/>
                    </a:lnTo>
                    <a:lnTo>
                      <a:pt x="947" y="726"/>
                    </a:lnTo>
                    <a:lnTo>
                      <a:pt x="927" y="740"/>
                    </a:lnTo>
                    <a:lnTo>
                      <a:pt x="910" y="747"/>
                    </a:lnTo>
                    <a:lnTo>
                      <a:pt x="884" y="757"/>
                    </a:lnTo>
                    <a:lnTo>
                      <a:pt x="863" y="764"/>
                    </a:lnTo>
                    <a:lnTo>
                      <a:pt x="826" y="770"/>
                    </a:lnTo>
                    <a:lnTo>
                      <a:pt x="802" y="777"/>
                    </a:lnTo>
                    <a:lnTo>
                      <a:pt x="776" y="785"/>
                    </a:lnTo>
                    <a:lnTo>
                      <a:pt x="732" y="795"/>
                    </a:lnTo>
                    <a:lnTo>
                      <a:pt x="706" y="802"/>
                    </a:lnTo>
                    <a:lnTo>
                      <a:pt x="675" y="809"/>
                    </a:lnTo>
                    <a:lnTo>
                      <a:pt x="615" y="818"/>
                    </a:lnTo>
                    <a:lnTo>
                      <a:pt x="601" y="821"/>
                    </a:lnTo>
                    <a:lnTo>
                      <a:pt x="567" y="825"/>
                    </a:lnTo>
                    <a:lnTo>
                      <a:pt x="538" y="828"/>
                    </a:lnTo>
                    <a:lnTo>
                      <a:pt x="504" y="828"/>
                    </a:lnTo>
                    <a:lnTo>
                      <a:pt x="490" y="835"/>
                    </a:lnTo>
                    <a:lnTo>
                      <a:pt x="454" y="870"/>
                    </a:lnTo>
                    <a:lnTo>
                      <a:pt x="447" y="838"/>
                    </a:lnTo>
                    <a:lnTo>
                      <a:pt x="416" y="842"/>
                    </a:lnTo>
                    <a:lnTo>
                      <a:pt x="389" y="842"/>
                    </a:lnTo>
                    <a:lnTo>
                      <a:pt x="375" y="842"/>
                    </a:lnTo>
                    <a:lnTo>
                      <a:pt x="349" y="845"/>
                    </a:lnTo>
                    <a:lnTo>
                      <a:pt x="322" y="842"/>
                    </a:lnTo>
                    <a:lnTo>
                      <a:pt x="296" y="842"/>
                    </a:lnTo>
                    <a:lnTo>
                      <a:pt x="272" y="838"/>
                    </a:lnTo>
                    <a:lnTo>
                      <a:pt x="228" y="835"/>
                    </a:lnTo>
                    <a:lnTo>
                      <a:pt x="219" y="835"/>
                    </a:lnTo>
                    <a:lnTo>
                      <a:pt x="198" y="832"/>
                    </a:lnTo>
                    <a:lnTo>
                      <a:pt x="181" y="828"/>
                    </a:lnTo>
                    <a:lnTo>
                      <a:pt x="161" y="825"/>
                    </a:lnTo>
                    <a:lnTo>
                      <a:pt x="151" y="821"/>
                    </a:lnTo>
                    <a:lnTo>
                      <a:pt x="135" y="816"/>
                    </a:lnTo>
                    <a:lnTo>
                      <a:pt x="123" y="816"/>
                    </a:lnTo>
                    <a:lnTo>
                      <a:pt x="114" y="811"/>
                    </a:lnTo>
                    <a:lnTo>
                      <a:pt x="104" y="809"/>
                    </a:lnTo>
                    <a:lnTo>
                      <a:pt x="97" y="799"/>
                    </a:lnTo>
                    <a:lnTo>
                      <a:pt x="94" y="795"/>
                    </a:lnTo>
                  </a:path>
                </a:pathLst>
              </a:custGeom>
              <a:noFill/>
              <a:ln w="1905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94" name="Freeform 63"/>
              <p:cNvSpPr>
                <a:spLocks/>
              </p:cNvSpPr>
              <p:nvPr/>
            </p:nvSpPr>
            <p:spPr bwMode="auto">
              <a:xfrm>
                <a:off x="879" y="2404"/>
                <a:ext cx="983" cy="871"/>
              </a:xfrm>
              <a:custGeom>
                <a:avLst/>
                <a:gdLst>
                  <a:gd name="T0" fmla="*/ 625 w 983"/>
                  <a:gd name="T1" fmla="*/ 7 h 871"/>
                  <a:gd name="T2" fmla="*/ 728 w 983"/>
                  <a:gd name="T3" fmla="*/ 31 h 871"/>
                  <a:gd name="T4" fmla="*/ 812 w 983"/>
                  <a:gd name="T5" fmla="*/ 58 h 871"/>
                  <a:gd name="T6" fmla="*/ 896 w 983"/>
                  <a:gd name="T7" fmla="*/ 105 h 871"/>
                  <a:gd name="T8" fmla="*/ 920 w 983"/>
                  <a:gd name="T9" fmla="*/ 155 h 871"/>
                  <a:gd name="T10" fmla="*/ 884 w 983"/>
                  <a:gd name="T11" fmla="*/ 216 h 871"/>
                  <a:gd name="T12" fmla="*/ 793 w 983"/>
                  <a:gd name="T13" fmla="*/ 254 h 871"/>
                  <a:gd name="T14" fmla="*/ 699 w 983"/>
                  <a:gd name="T15" fmla="*/ 279 h 871"/>
                  <a:gd name="T16" fmla="*/ 588 w 983"/>
                  <a:gd name="T17" fmla="*/ 299 h 871"/>
                  <a:gd name="T18" fmla="*/ 473 w 983"/>
                  <a:gd name="T19" fmla="*/ 313 h 871"/>
                  <a:gd name="T20" fmla="*/ 329 w 983"/>
                  <a:gd name="T21" fmla="*/ 325 h 871"/>
                  <a:gd name="T22" fmla="*/ 224 w 983"/>
                  <a:gd name="T23" fmla="*/ 329 h 871"/>
                  <a:gd name="T24" fmla="*/ 118 w 983"/>
                  <a:gd name="T25" fmla="*/ 325 h 871"/>
                  <a:gd name="T26" fmla="*/ 34 w 983"/>
                  <a:gd name="T27" fmla="*/ 308 h 871"/>
                  <a:gd name="T28" fmla="*/ 0 w 983"/>
                  <a:gd name="T29" fmla="*/ 268 h 871"/>
                  <a:gd name="T30" fmla="*/ 53 w 983"/>
                  <a:gd name="T31" fmla="*/ 233 h 871"/>
                  <a:gd name="T32" fmla="*/ 130 w 983"/>
                  <a:gd name="T33" fmla="*/ 221 h 871"/>
                  <a:gd name="T34" fmla="*/ 224 w 983"/>
                  <a:gd name="T35" fmla="*/ 214 h 871"/>
                  <a:gd name="T36" fmla="*/ 325 w 983"/>
                  <a:gd name="T37" fmla="*/ 214 h 871"/>
                  <a:gd name="T38" fmla="*/ 437 w 983"/>
                  <a:gd name="T39" fmla="*/ 221 h 871"/>
                  <a:gd name="T40" fmla="*/ 577 w 983"/>
                  <a:gd name="T41" fmla="*/ 244 h 871"/>
                  <a:gd name="T42" fmla="*/ 692 w 983"/>
                  <a:gd name="T43" fmla="*/ 268 h 871"/>
                  <a:gd name="T44" fmla="*/ 786 w 983"/>
                  <a:gd name="T45" fmla="*/ 296 h 871"/>
                  <a:gd name="T46" fmla="*/ 877 w 983"/>
                  <a:gd name="T47" fmla="*/ 342 h 871"/>
                  <a:gd name="T48" fmla="*/ 941 w 983"/>
                  <a:gd name="T49" fmla="*/ 398 h 871"/>
                  <a:gd name="T50" fmla="*/ 961 w 983"/>
                  <a:gd name="T51" fmla="*/ 466 h 871"/>
                  <a:gd name="T52" fmla="*/ 917 w 983"/>
                  <a:gd name="T53" fmla="*/ 530 h 871"/>
                  <a:gd name="T54" fmla="*/ 812 w 983"/>
                  <a:gd name="T55" fmla="*/ 580 h 871"/>
                  <a:gd name="T56" fmla="*/ 702 w 983"/>
                  <a:gd name="T57" fmla="*/ 615 h 871"/>
                  <a:gd name="T58" fmla="*/ 611 w 983"/>
                  <a:gd name="T59" fmla="*/ 636 h 871"/>
                  <a:gd name="T60" fmla="*/ 500 w 983"/>
                  <a:gd name="T61" fmla="*/ 651 h 871"/>
                  <a:gd name="T62" fmla="*/ 382 w 983"/>
                  <a:gd name="T63" fmla="*/ 655 h 871"/>
                  <a:gd name="T64" fmla="*/ 252 w 983"/>
                  <a:gd name="T65" fmla="*/ 648 h 871"/>
                  <a:gd name="T66" fmla="*/ 135 w 983"/>
                  <a:gd name="T67" fmla="*/ 629 h 871"/>
                  <a:gd name="T68" fmla="*/ 39 w 983"/>
                  <a:gd name="T69" fmla="*/ 594 h 871"/>
                  <a:gd name="T70" fmla="*/ 17 w 983"/>
                  <a:gd name="T71" fmla="*/ 540 h 871"/>
                  <a:gd name="T72" fmla="*/ 90 w 983"/>
                  <a:gd name="T73" fmla="*/ 502 h 871"/>
                  <a:gd name="T74" fmla="*/ 191 w 983"/>
                  <a:gd name="T75" fmla="*/ 485 h 871"/>
                  <a:gd name="T76" fmla="*/ 291 w 983"/>
                  <a:gd name="T77" fmla="*/ 478 h 871"/>
                  <a:gd name="T78" fmla="*/ 392 w 983"/>
                  <a:gd name="T79" fmla="*/ 478 h 871"/>
                  <a:gd name="T80" fmla="*/ 514 w 983"/>
                  <a:gd name="T81" fmla="*/ 488 h 871"/>
                  <a:gd name="T82" fmla="*/ 634 w 983"/>
                  <a:gd name="T83" fmla="*/ 509 h 871"/>
                  <a:gd name="T84" fmla="*/ 762 w 983"/>
                  <a:gd name="T85" fmla="*/ 537 h 871"/>
                  <a:gd name="T86" fmla="*/ 850 w 983"/>
                  <a:gd name="T87" fmla="*/ 563 h 871"/>
                  <a:gd name="T88" fmla="*/ 930 w 983"/>
                  <a:gd name="T89" fmla="*/ 601 h 871"/>
                  <a:gd name="T90" fmla="*/ 977 w 983"/>
                  <a:gd name="T91" fmla="*/ 662 h 871"/>
                  <a:gd name="T92" fmla="*/ 947 w 983"/>
                  <a:gd name="T93" fmla="*/ 726 h 871"/>
                  <a:gd name="T94" fmla="*/ 826 w 983"/>
                  <a:gd name="T95" fmla="*/ 770 h 871"/>
                  <a:gd name="T96" fmla="*/ 675 w 983"/>
                  <a:gd name="T97" fmla="*/ 809 h 871"/>
                  <a:gd name="T98" fmla="*/ 504 w 983"/>
                  <a:gd name="T99" fmla="*/ 828 h 871"/>
                  <a:gd name="T100" fmla="*/ 389 w 983"/>
                  <a:gd name="T101" fmla="*/ 842 h 871"/>
                  <a:gd name="T102" fmla="*/ 272 w 983"/>
                  <a:gd name="T103" fmla="*/ 838 h 871"/>
                  <a:gd name="T104" fmla="*/ 161 w 983"/>
                  <a:gd name="T105" fmla="*/ 825 h 871"/>
                  <a:gd name="T106" fmla="*/ 104 w 983"/>
                  <a:gd name="T107" fmla="*/ 809 h 8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3" h="871">
                    <a:moveTo>
                      <a:pt x="564" y="0"/>
                    </a:moveTo>
                    <a:lnTo>
                      <a:pt x="584" y="0"/>
                    </a:lnTo>
                    <a:lnTo>
                      <a:pt x="594" y="3"/>
                    </a:lnTo>
                    <a:lnTo>
                      <a:pt x="611" y="7"/>
                    </a:lnTo>
                    <a:lnTo>
                      <a:pt x="625" y="7"/>
                    </a:lnTo>
                    <a:lnTo>
                      <a:pt x="648" y="10"/>
                    </a:lnTo>
                    <a:lnTo>
                      <a:pt x="665" y="14"/>
                    </a:lnTo>
                    <a:lnTo>
                      <a:pt x="692" y="20"/>
                    </a:lnTo>
                    <a:lnTo>
                      <a:pt x="711" y="24"/>
                    </a:lnTo>
                    <a:lnTo>
                      <a:pt x="728" y="31"/>
                    </a:lnTo>
                    <a:lnTo>
                      <a:pt x="739" y="34"/>
                    </a:lnTo>
                    <a:lnTo>
                      <a:pt x="762" y="41"/>
                    </a:lnTo>
                    <a:lnTo>
                      <a:pt x="783" y="48"/>
                    </a:lnTo>
                    <a:lnTo>
                      <a:pt x="793" y="51"/>
                    </a:lnTo>
                    <a:lnTo>
                      <a:pt x="812" y="58"/>
                    </a:lnTo>
                    <a:lnTo>
                      <a:pt x="829" y="67"/>
                    </a:lnTo>
                    <a:lnTo>
                      <a:pt x="843" y="74"/>
                    </a:lnTo>
                    <a:lnTo>
                      <a:pt x="857" y="81"/>
                    </a:lnTo>
                    <a:lnTo>
                      <a:pt x="877" y="92"/>
                    </a:lnTo>
                    <a:lnTo>
                      <a:pt x="896" y="105"/>
                    </a:lnTo>
                    <a:lnTo>
                      <a:pt x="907" y="112"/>
                    </a:lnTo>
                    <a:lnTo>
                      <a:pt x="913" y="122"/>
                    </a:lnTo>
                    <a:lnTo>
                      <a:pt x="917" y="133"/>
                    </a:lnTo>
                    <a:lnTo>
                      <a:pt x="920" y="143"/>
                    </a:lnTo>
                    <a:lnTo>
                      <a:pt x="920" y="155"/>
                    </a:lnTo>
                    <a:lnTo>
                      <a:pt x="917" y="169"/>
                    </a:lnTo>
                    <a:lnTo>
                      <a:pt x="913" y="180"/>
                    </a:lnTo>
                    <a:lnTo>
                      <a:pt x="907" y="194"/>
                    </a:lnTo>
                    <a:lnTo>
                      <a:pt x="900" y="204"/>
                    </a:lnTo>
                    <a:lnTo>
                      <a:pt x="884" y="216"/>
                    </a:lnTo>
                    <a:lnTo>
                      <a:pt x="867" y="223"/>
                    </a:lnTo>
                    <a:lnTo>
                      <a:pt x="853" y="230"/>
                    </a:lnTo>
                    <a:lnTo>
                      <a:pt x="833" y="240"/>
                    </a:lnTo>
                    <a:lnTo>
                      <a:pt x="816" y="244"/>
                    </a:lnTo>
                    <a:lnTo>
                      <a:pt x="793" y="254"/>
                    </a:lnTo>
                    <a:lnTo>
                      <a:pt x="773" y="262"/>
                    </a:lnTo>
                    <a:lnTo>
                      <a:pt x="752" y="265"/>
                    </a:lnTo>
                    <a:lnTo>
                      <a:pt x="732" y="272"/>
                    </a:lnTo>
                    <a:lnTo>
                      <a:pt x="723" y="275"/>
                    </a:lnTo>
                    <a:lnTo>
                      <a:pt x="699" y="279"/>
                    </a:lnTo>
                    <a:lnTo>
                      <a:pt x="675" y="285"/>
                    </a:lnTo>
                    <a:lnTo>
                      <a:pt x="651" y="289"/>
                    </a:lnTo>
                    <a:lnTo>
                      <a:pt x="639" y="292"/>
                    </a:lnTo>
                    <a:lnTo>
                      <a:pt x="615" y="296"/>
                    </a:lnTo>
                    <a:lnTo>
                      <a:pt x="588" y="299"/>
                    </a:lnTo>
                    <a:lnTo>
                      <a:pt x="574" y="299"/>
                    </a:lnTo>
                    <a:lnTo>
                      <a:pt x="543" y="306"/>
                    </a:lnTo>
                    <a:lnTo>
                      <a:pt x="517" y="308"/>
                    </a:lnTo>
                    <a:lnTo>
                      <a:pt x="504" y="308"/>
                    </a:lnTo>
                    <a:lnTo>
                      <a:pt x="473" y="313"/>
                    </a:lnTo>
                    <a:lnTo>
                      <a:pt x="443" y="315"/>
                    </a:lnTo>
                    <a:lnTo>
                      <a:pt x="416" y="318"/>
                    </a:lnTo>
                    <a:lnTo>
                      <a:pt x="387" y="322"/>
                    </a:lnTo>
                    <a:lnTo>
                      <a:pt x="356" y="322"/>
                    </a:lnTo>
                    <a:lnTo>
                      <a:pt x="329" y="325"/>
                    </a:lnTo>
                    <a:lnTo>
                      <a:pt x="303" y="325"/>
                    </a:lnTo>
                    <a:lnTo>
                      <a:pt x="289" y="325"/>
                    </a:lnTo>
                    <a:lnTo>
                      <a:pt x="265" y="329"/>
                    </a:lnTo>
                    <a:lnTo>
                      <a:pt x="238" y="329"/>
                    </a:lnTo>
                    <a:lnTo>
                      <a:pt x="224" y="329"/>
                    </a:lnTo>
                    <a:lnTo>
                      <a:pt x="202" y="329"/>
                    </a:lnTo>
                    <a:lnTo>
                      <a:pt x="178" y="329"/>
                    </a:lnTo>
                    <a:lnTo>
                      <a:pt x="157" y="329"/>
                    </a:lnTo>
                    <a:lnTo>
                      <a:pt x="137" y="325"/>
                    </a:lnTo>
                    <a:lnTo>
                      <a:pt x="118" y="325"/>
                    </a:lnTo>
                    <a:lnTo>
                      <a:pt x="94" y="322"/>
                    </a:lnTo>
                    <a:lnTo>
                      <a:pt x="77" y="318"/>
                    </a:lnTo>
                    <a:lnTo>
                      <a:pt x="63" y="315"/>
                    </a:lnTo>
                    <a:lnTo>
                      <a:pt x="44" y="313"/>
                    </a:lnTo>
                    <a:lnTo>
                      <a:pt x="34" y="308"/>
                    </a:lnTo>
                    <a:lnTo>
                      <a:pt x="20" y="301"/>
                    </a:lnTo>
                    <a:lnTo>
                      <a:pt x="10" y="299"/>
                    </a:lnTo>
                    <a:lnTo>
                      <a:pt x="3" y="289"/>
                    </a:lnTo>
                    <a:lnTo>
                      <a:pt x="0" y="279"/>
                    </a:lnTo>
                    <a:lnTo>
                      <a:pt x="0" y="268"/>
                    </a:lnTo>
                    <a:lnTo>
                      <a:pt x="3" y="257"/>
                    </a:lnTo>
                    <a:lnTo>
                      <a:pt x="13" y="250"/>
                    </a:lnTo>
                    <a:lnTo>
                      <a:pt x="27" y="244"/>
                    </a:lnTo>
                    <a:lnTo>
                      <a:pt x="39" y="240"/>
                    </a:lnTo>
                    <a:lnTo>
                      <a:pt x="53" y="233"/>
                    </a:lnTo>
                    <a:lnTo>
                      <a:pt x="67" y="230"/>
                    </a:lnTo>
                    <a:lnTo>
                      <a:pt x="87" y="228"/>
                    </a:lnTo>
                    <a:lnTo>
                      <a:pt x="104" y="223"/>
                    </a:lnTo>
                    <a:lnTo>
                      <a:pt x="121" y="221"/>
                    </a:lnTo>
                    <a:lnTo>
                      <a:pt x="130" y="221"/>
                    </a:lnTo>
                    <a:lnTo>
                      <a:pt x="147" y="216"/>
                    </a:lnTo>
                    <a:lnTo>
                      <a:pt x="168" y="216"/>
                    </a:lnTo>
                    <a:lnTo>
                      <a:pt x="178" y="216"/>
                    </a:lnTo>
                    <a:lnTo>
                      <a:pt x="202" y="214"/>
                    </a:lnTo>
                    <a:lnTo>
                      <a:pt x="224" y="214"/>
                    </a:lnTo>
                    <a:lnTo>
                      <a:pt x="245" y="214"/>
                    </a:lnTo>
                    <a:lnTo>
                      <a:pt x="258" y="214"/>
                    </a:lnTo>
                    <a:lnTo>
                      <a:pt x="279" y="214"/>
                    </a:lnTo>
                    <a:lnTo>
                      <a:pt x="303" y="214"/>
                    </a:lnTo>
                    <a:lnTo>
                      <a:pt x="325" y="214"/>
                    </a:lnTo>
                    <a:lnTo>
                      <a:pt x="349" y="214"/>
                    </a:lnTo>
                    <a:lnTo>
                      <a:pt x="363" y="216"/>
                    </a:lnTo>
                    <a:lnTo>
                      <a:pt x="387" y="216"/>
                    </a:lnTo>
                    <a:lnTo>
                      <a:pt x="413" y="221"/>
                    </a:lnTo>
                    <a:lnTo>
                      <a:pt x="437" y="221"/>
                    </a:lnTo>
                    <a:lnTo>
                      <a:pt x="450" y="223"/>
                    </a:lnTo>
                    <a:lnTo>
                      <a:pt x="473" y="228"/>
                    </a:lnTo>
                    <a:lnTo>
                      <a:pt x="524" y="233"/>
                    </a:lnTo>
                    <a:lnTo>
                      <a:pt x="550" y="237"/>
                    </a:lnTo>
                    <a:lnTo>
                      <a:pt x="577" y="244"/>
                    </a:lnTo>
                    <a:lnTo>
                      <a:pt x="591" y="247"/>
                    </a:lnTo>
                    <a:lnTo>
                      <a:pt x="618" y="250"/>
                    </a:lnTo>
                    <a:lnTo>
                      <a:pt x="644" y="254"/>
                    </a:lnTo>
                    <a:lnTo>
                      <a:pt x="668" y="262"/>
                    </a:lnTo>
                    <a:lnTo>
                      <a:pt x="692" y="268"/>
                    </a:lnTo>
                    <a:lnTo>
                      <a:pt x="716" y="275"/>
                    </a:lnTo>
                    <a:lnTo>
                      <a:pt x="735" y="279"/>
                    </a:lnTo>
                    <a:lnTo>
                      <a:pt x="745" y="282"/>
                    </a:lnTo>
                    <a:lnTo>
                      <a:pt x="769" y="289"/>
                    </a:lnTo>
                    <a:lnTo>
                      <a:pt x="786" y="296"/>
                    </a:lnTo>
                    <a:lnTo>
                      <a:pt x="812" y="306"/>
                    </a:lnTo>
                    <a:lnTo>
                      <a:pt x="829" y="315"/>
                    </a:lnTo>
                    <a:lnTo>
                      <a:pt x="843" y="322"/>
                    </a:lnTo>
                    <a:lnTo>
                      <a:pt x="857" y="329"/>
                    </a:lnTo>
                    <a:lnTo>
                      <a:pt x="877" y="342"/>
                    </a:lnTo>
                    <a:lnTo>
                      <a:pt x="891" y="350"/>
                    </a:lnTo>
                    <a:lnTo>
                      <a:pt x="900" y="360"/>
                    </a:lnTo>
                    <a:lnTo>
                      <a:pt x="917" y="370"/>
                    </a:lnTo>
                    <a:lnTo>
                      <a:pt x="927" y="384"/>
                    </a:lnTo>
                    <a:lnTo>
                      <a:pt x="941" y="398"/>
                    </a:lnTo>
                    <a:lnTo>
                      <a:pt x="947" y="414"/>
                    </a:lnTo>
                    <a:lnTo>
                      <a:pt x="954" y="424"/>
                    </a:lnTo>
                    <a:lnTo>
                      <a:pt x="958" y="435"/>
                    </a:lnTo>
                    <a:lnTo>
                      <a:pt x="958" y="449"/>
                    </a:lnTo>
                    <a:lnTo>
                      <a:pt x="961" y="466"/>
                    </a:lnTo>
                    <a:lnTo>
                      <a:pt x="958" y="476"/>
                    </a:lnTo>
                    <a:lnTo>
                      <a:pt x="951" y="488"/>
                    </a:lnTo>
                    <a:lnTo>
                      <a:pt x="944" y="502"/>
                    </a:lnTo>
                    <a:lnTo>
                      <a:pt x="934" y="512"/>
                    </a:lnTo>
                    <a:lnTo>
                      <a:pt x="917" y="530"/>
                    </a:lnTo>
                    <a:lnTo>
                      <a:pt x="903" y="544"/>
                    </a:lnTo>
                    <a:lnTo>
                      <a:pt x="891" y="551"/>
                    </a:lnTo>
                    <a:lnTo>
                      <a:pt x="874" y="556"/>
                    </a:lnTo>
                    <a:lnTo>
                      <a:pt x="833" y="573"/>
                    </a:lnTo>
                    <a:lnTo>
                      <a:pt x="812" y="580"/>
                    </a:lnTo>
                    <a:lnTo>
                      <a:pt x="783" y="590"/>
                    </a:lnTo>
                    <a:lnTo>
                      <a:pt x="759" y="597"/>
                    </a:lnTo>
                    <a:lnTo>
                      <a:pt x="749" y="601"/>
                    </a:lnTo>
                    <a:lnTo>
                      <a:pt x="725" y="607"/>
                    </a:lnTo>
                    <a:lnTo>
                      <a:pt x="702" y="615"/>
                    </a:lnTo>
                    <a:lnTo>
                      <a:pt x="692" y="619"/>
                    </a:lnTo>
                    <a:lnTo>
                      <a:pt x="668" y="625"/>
                    </a:lnTo>
                    <a:lnTo>
                      <a:pt x="644" y="629"/>
                    </a:lnTo>
                    <a:lnTo>
                      <a:pt x="625" y="636"/>
                    </a:lnTo>
                    <a:lnTo>
                      <a:pt x="611" y="636"/>
                    </a:lnTo>
                    <a:lnTo>
                      <a:pt x="588" y="641"/>
                    </a:lnTo>
                    <a:lnTo>
                      <a:pt x="564" y="646"/>
                    </a:lnTo>
                    <a:lnTo>
                      <a:pt x="541" y="648"/>
                    </a:lnTo>
                    <a:lnTo>
                      <a:pt x="527" y="648"/>
                    </a:lnTo>
                    <a:lnTo>
                      <a:pt x="500" y="651"/>
                    </a:lnTo>
                    <a:lnTo>
                      <a:pt x="476" y="651"/>
                    </a:lnTo>
                    <a:lnTo>
                      <a:pt x="464" y="655"/>
                    </a:lnTo>
                    <a:lnTo>
                      <a:pt x="437" y="655"/>
                    </a:lnTo>
                    <a:lnTo>
                      <a:pt x="409" y="655"/>
                    </a:lnTo>
                    <a:lnTo>
                      <a:pt x="382" y="655"/>
                    </a:lnTo>
                    <a:lnTo>
                      <a:pt x="353" y="655"/>
                    </a:lnTo>
                    <a:lnTo>
                      <a:pt x="339" y="655"/>
                    </a:lnTo>
                    <a:lnTo>
                      <a:pt x="308" y="651"/>
                    </a:lnTo>
                    <a:lnTo>
                      <a:pt x="279" y="651"/>
                    </a:lnTo>
                    <a:lnTo>
                      <a:pt x="252" y="648"/>
                    </a:lnTo>
                    <a:lnTo>
                      <a:pt x="221" y="646"/>
                    </a:lnTo>
                    <a:lnTo>
                      <a:pt x="207" y="646"/>
                    </a:lnTo>
                    <a:lnTo>
                      <a:pt x="181" y="639"/>
                    </a:lnTo>
                    <a:lnTo>
                      <a:pt x="157" y="636"/>
                    </a:lnTo>
                    <a:lnTo>
                      <a:pt x="135" y="629"/>
                    </a:lnTo>
                    <a:lnTo>
                      <a:pt x="123" y="629"/>
                    </a:lnTo>
                    <a:lnTo>
                      <a:pt x="101" y="622"/>
                    </a:lnTo>
                    <a:lnTo>
                      <a:pt x="84" y="615"/>
                    </a:lnTo>
                    <a:lnTo>
                      <a:pt x="60" y="604"/>
                    </a:lnTo>
                    <a:lnTo>
                      <a:pt x="39" y="594"/>
                    </a:lnTo>
                    <a:lnTo>
                      <a:pt x="30" y="587"/>
                    </a:lnTo>
                    <a:lnTo>
                      <a:pt x="20" y="577"/>
                    </a:lnTo>
                    <a:lnTo>
                      <a:pt x="17" y="568"/>
                    </a:lnTo>
                    <a:lnTo>
                      <a:pt x="13" y="556"/>
                    </a:lnTo>
                    <a:lnTo>
                      <a:pt x="17" y="540"/>
                    </a:lnTo>
                    <a:lnTo>
                      <a:pt x="34" y="527"/>
                    </a:lnTo>
                    <a:lnTo>
                      <a:pt x="51" y="516"/>
                    </a:lnTo>
                    <a:lnTo>
                      <a:pt x="70" y="509"/>
                    </a:lnTo>
                    <a:lnTo>
                      <a:pt x="80" y="505"/>
                    </a:lnTo>
                    <a:lnTo>
                      <a:pt x="90" y="502"/>
                    </a:lnTo>
                    <a:lnTo>
                      <a:pt x="104" y="499"/>
                    </a:lnTo>
                    <a:lnTo>
                      <a:pt x="123" y="495"/>
                    </a:lnTo>
                    <a:lnTo>
                      <a:pt x="151" y="488"/>
                    </a:lnTo>
                    <a:lnTo>
                      <a:pt x="171" y="485"/>
                    </a:lnTo>
                    <a:lnTo>
                      <a:pt x="191" y="485"/>
                    </a:lnTo>
                    <a:lnTo>
                      <a:pt x="202" y="483"/>
                    </a:lnTo>
                    <a:lnTo>
                      <a:pt x="224" y="483"/>
                    </a:lnTo>
                    <a:lnTo>
                      <a:pt x="245" y="478"/>
                    </a:lnTo>
                    <a:lnTo>
                      <a:pt x="269" y="478"/>
                    </a:lnTo>
                    <a:lnTo>
                      <a:pt x="291" y="478"/>
                    </a:lnTo>
                    <a:lnTo>
                      <a:pt x="305" y="478"/>
                    </a:lnTo>
                    <a:lnTo>
                      <a:pt x="332" y="478"/>
                    </a:lnTo>
                    <a:lnTo>
                      <a:pt x="356" y="478"/>
                    </a:lnTo>
                    <a:lnTo>
                      <a:pt x="382" y="478"/>
                    </a:lnTo>
                    <a:lnTo>
                      <a:pt x="392" y="478"/>
                    </a:lnTo>
                    <a:lnTo>
                      <a:pt x="420" y="483"/>
                    </a:lnTo>
                    <a:lnTo>
                      <a:pt x="447" y="483"/>
                    </a:lnTo>
                    <a:lnTo>
                      <a:pt x="473" y="485"/>
                    </a:lnTo>
                    <a:lnTo>
                      <a:pt x="487" y="485"/>
                    </a:lnTo>
                    <a:lnTo>
                      <a:pt x="514" y="488"/>
                    </a:lnTo>
                    <a:lnTo>
                      <a:pt x="541" y="492"/>
                    </a:lnTo>
                    <a:lnTo>
                      <a:pt x="555" y="495"/>
                    </a:lnTo>
                    <a:lnTo>
                      <a:pt x="581" y="499"/>
                    </a:lnTo>
                    <a:lnTo>
                      <a:pt x="608" y="502"/>
                    </a:lnTo>
                    <a:lnTo>
                      <a:pt x="634" y="509"/>
                    </a:lnTo>
                    <a:lnTo>
                      <a:pt x="658" y="512"/>
                    </a:lnTo>
                    <a:lnTo>
                      <a:pt x="685" y="519"/>
                    </a:lnTo>
                    <a:lnTo>
                      <a:pt x="711" y="527"/>
                    </a:lnTo>
                    <a:lnTo>
                      <a:pt x="735" y="534"/>
                    </a:lnTo>
                    <a:lnTo>
                      <a:pt x="762" y="537"/>
                    </a:lnTo>
                    <a:lnTo>
                      <a:pt x="773" y="540"/>
                    </a:lnTo>
                    <a:lnTo>
                      <a:pt x="795" y="547"/>
                    </a:lnTo>
                    <a:lnTo>
                      <a:pt x="819" y="554"/>
                    </a:lnTo>
                    <a:lnTo>
                      <a:pt x="829" y="556"/>
                    </a:lnTo>
                    <a:lnTo>
                      <a:pt x="850" y="563"/>
                    </a:lnTo>
                    <a:lnTo>
                      <a:pt x="870" y="570"/>
                    </a:lnTo>
                    <a:lnTo>
                      <a:pt x="886" y="577"/>
                    </a:lnTo>
                    <a:lnTo>
                      <a:pt x="900" y="584"/>
                    </a:lnTo>
                    <a:lnTo>
                      <a:pt x="913" y="590"/>
                    </a:lnTo>
                    <a:lnTo>
                      <a:pt x="930" y="601"/>
                    </a:lnTo>
                    <a:lnTo>
                      <a:pt x="941" y="612"/>
                    </a:lnTo>
                    <a:lnTo>
                      <a:pt x="947" y="622"/>
                    </a:lnTo>
                    <a:lnTo>
                      <a:pt x="958" y="632"/>
                    </a:lnTo>
                    <a:lnTo>
                      <a:pt x="970" y="648"/>
                    </a:lnTo>
                    <a:lnTo>
                      <a:pt x="977" y="662"/>
                    </a:lnTo>
                    <a:lnTo>
                      <a:pt x="982" y="682"/>
                    </a:lnTo>
                    <a:lnTo>
                      <a:pt x="977" y="692"/>
                    </a:lnTo>
                    <a:lnTo>
                      <a:pt x="970" y="707"/>
                    </a:lnTo>
                    <a:lnTo>
                      <a:pt x="958" y="719"/>
                    </a:lnTo>
                    <a:lnTo>
                      <a:pt x="947" y="726"/>
                    </a:lnTo>
                    <a:lnTo>
                      <a:pt x="927" y="740"/>
                    </a:lnTo>
                    <a:lnTo>
                      <a:pt x="910" y="747"/>
                    </a:lnTo>
                    <a:lnTo>
                      <a:pt x="884" y="757"/>
                    </a:lnTo>
                    <a:lnTo>
                      <a:pt x="863" y="764"/>
                    </a:lnTo>
                    <a:lnTo>
                      <a:pt x="826" y="770"/>
                    </a:lnTo>
                    <a:lnTo>
                      <a:pt x="802" y="777"/>
                    </a:lnTo>
                    <a:lnTo>
                      <a:pt x="776" y="785"/>
                    </a:lnTo>
                    <a:lnTo>
                      <a:pt x="732" y="795"/>
                    </a:lnTo>
                    <a:lnTo>
                      <a:pt x="706" y="802"/>
                    </a:lnTo>
                    <a:lnTo>
                      <a:pt x="675" y="809"/>
                    </a:lnTo>
                    <a:lnTo>
                      <a:pt x="615" y="818"/>
                    </a:lnTo>
                    <a:lnTo>
                      <a:pt x="601" y="821"/>
                    </a:lnTo>
                    <a:lnTo>
                      <a:pt x="567" y="825"/>
                    </a:lnTo>
                    <a:lnTo>
                      <a:pt x="538" y="828"/>
                    </a:lnTo>
                    <a:lnTo>
                      <a:pt x="504" y="828"/>
                    </a:lnTo>
                    <a:lnTo>
                      <a:pt x="490" y="835"/>
                    </a:lnTo>
                    <a:lnTo>
                      <a:pt x="454" y="870"/>
                    </a:lnTo>
                    <a:lnTo>
                      <a:pt x="447" y="838"/>
                    </a:lnTo>
                    <a:lnTo>
                      <a:pt x="416" y="842"/>
                    </a:lnTo>
                    <a:lnTo>
                      <a:pt x="389" y="842"/>
                    </a:lnTo>
                    <a:lnTo>
                      <a:pt x="375" y="842"/>
                    </a:lnTo>
                    <a:lnTo>
                      <a:pt x="349" y="845"/>
                    </a:lnTo>
                    <a:lnTo>
                      <a:pt x="322" y="842"/>
                    </a:lnTo>
                    <a:lnTo>
                      <a:pt x="296" y="842"/>
                    </a:lnTo>
                    <a:lnTo>
                      <a:pt x="272" y="838"/>
                    </a:lnTo>
                    <a:lnTo>
                      <a:pt x="228" y="835"/>
                    </a:lnTo>
                    <a:lnTo>
                      <a:pt x="219" y="835"/>
                    </a:lnTo>
                    <a:lnTo>
                      <a:pt x="198" y="832"/>
                    </a:lnTo>
                    <a:lnTo>
                      <a:pt x="181" y="828"/>
                    </a:lnTo>
                    <a:lnTo>
                      <a:pt x="161" y="825"/>
                    </a:lnTo>
                    <a:lnTo>
                      <a:pt x="151" y="821"/>
                    </a:lnTo>
                    <a:lnTo>
                      <a:pt x="135" y="816"/>
                    </a:lnTo>
                    <a:lnTo>
                      <a:pt x="123" y="816"/>
                    </a:lnTo>
                    <a:lnTo>
                      <a:pt x="114" y="811"/>
                    </a:lnTo>
                    <a:lnTo>
                      <a:pt x="104" y="809"/>
                    </a:lnTo>
                    <a:lnTo>
                      <a:pt x="97" y="799"/>
                    </a:lnTo>
                    <a:lnTo>
                      <a:pt x="94" y="795"/>
                    </a:lnTo>
                  </a:path>
                </a:pathLst>
              </a:custGeom>
              <a:noFill/>
              <a:ln w="1905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95" name="Freeform 64"/>
              <p:cNvSpPr>
                <a:spLocks/>
              </p:cNvSpPr>
              <p:nvPr/>
            </p:nvSpPr>
            <p:spPr bwMode="auto">
              <a:xfrm>
                <a:off x="964" y="2357"/>
                <a:ext cx="478" cy="53"/>
              </a:xfrm>
              <a:custGeom>
                <a:avLst/>
                <a:gdLst>
                  <a:gd name="T0" fmla="*/ 478 w 478"/>
                  <a:gd name="T1" fmla="*/ 45 h 53"/>
                  <a:gd name="T2" fmla="*/ 442 w 478"/>
                  <a:gd name="T3" fmla="*/ 47 h 53"/>
                  <a:gd name="T4" fmla="*/ 288 w 478"/>
                  <a:gd name="T5" fmla="*/ 15 h 53"/>
                  <a:gd name="T6" fmla="*/ 218 w 478"/>
                  <a:gd name="T7" fmla="*/ 9 h 53"/>
                  <a:gd name="T8" fmla="*/ 158 w 478"/>
                  <a:gd name="T9" fmla="*/ 7 h 53"/>
                  <a:gd name="T10" fmla="*/ 40 w 478"/>
                  <a:gd name="T11" fmla="*/ 31 h 53"/>
                  <a:gd name="T12" fmla="*/ 4 w 478"/>
                  <a:gd name="T13" fmla="*/ 45 h 53"/>
                  <a:gd name="T14" fmla="*/ 0 w 478"/>
                  <a:gd name="T15" fmla="*/ 53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8" h="53">
                    <a:moveTo>
                      <a:pt x="478" y="45"/>
                    </a:moveTo>
                    <a:cubicBezTo>
                      <a:pt x="462" y="47"/>
                      <a:pt x="458" y="49"/>
                      <a:pt x="442" y="47"/>
                    </a:cubicBezTo>
                    <a:cubicBezTo>
                      <a:pt x="392" y="14"/>
                      <a:pt x="349" y="18"/>
                      <a:pt x="288" y="15"/>
                    </a:cubicBezTo>
                    <a:cubicBezTo>
                      <a:pt x="265" y="11"/>
                      <a:pt x="241" y="10"/>
                      <a:pt x="218" y="9"/>
                    </a:cubicBezTo>
                    <a:cubicBezTo>
                      <a:pt x="191" y="0"/>
                      <a:pt x="210" y="5"/>
                      <a:pt x="158" y="7"/>
                    </a:cubicBezTo>
                    <a:cubicBezTo>
                      <a:pt x="119" y="20"/>
                      <a:pt x="82" y="29"/>
                      <a:pt x="40" y="31"/>
                    </a:cubicBezTo>
                    <a:cubicBezTo>
                      <a:pt x="28" y="35"/>
                      <a:pt x="16" y="41"/>
                      <a:pt x="4" y="45"/>
                    </a:cubicBezTo>
                    <a:cubicBezTo>
                      <a:pt x="2" y="52"/>
                      <a:pt x="3" y="50"/>
                      <a:pt x="0" y="53"/>
                    </a:cubicBezTo>
                  </a:path>
                </a:pathLst>
              </a:custGeom>
              <a:noFill/>
              <a:ln w="1905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5089" name="Line 65"/>
            <p:cNvSpPr>
              <a:spLocks noChangeShapeType="1"/>
            </p:cNvSpPr>
            <p:nvPr/>
          </p:nvSpPr>
          <p:spPr bwMode="auto">
            <a:xfrm flipH="1" flipV="1">
              <a:off x="3626" y="3166"/>
              <a:ext cx="0" cy="466"/>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90" name="Line 66"/>
            <p:cNvSpPr>
              <a:spLocks noChangeShapeType="1"/>
            </p:cNvSpPr>
            <p:nvPr/>
          </p:nvSpPr>
          <p:spPr bwMode="auto">
            <a:xfrm flipH="1" flipV="1">
              <a:off x="3565" y="730"/>
              <a:ext cx="0" cy="466"/>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91" name="Oval 67"/>
            <p:cNvSpPr>
              <a:spLocks noChangeArrowheads="1"/>
            </p:cNvSpPr>
            <p:nvPr/>
          </p:nvSpPr>
          <p:spPr bwMode="auto">
            <a:xfrm>
              <a:off x="3384" y="3648"/>
              <a:ext cx="492" cy="432"/>
            </a:xfrm>
            <a:prstGeom prst="ellipse">
              <a:avLst/>
            </a:prstGeom>
            <a:solidFill>
              <a:schemeClr val="bg2"/>
            </a:solidFill>
            <a:ln w="1905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latin typeface="Times New Roman" panose="02020603050405020304" pitchFamily="18" charset="0"/>
              </a:endParaRPr>
            </a:p>
          </p:txBody>
        </p:sp>
        <p:sp>
          <p:nvSpPr>
            <p:cNvPr id="45092" name="Freeform 68"/>
            <p:cNvSpPr>
              <a:spLocks/>
            </p:cNvSpPr>
            <p:nvPr/>
          </p:nvSpPr>
          <p:spPr bwMode="auto">
            <a:xfrm>
              <a:off x="3624" y="3146"/>
              <a:ext cx="360" cy="70"/>
            </a:xfrm>
            <a:custGeom>
              <a:avLst/>
              <a:gdLst>
                <a:gd name="T0" fmla="*/ 360 w 360"/>
                <a:gd name="T1" fmla="*/ 70 h 70"/>
                <a:gd name="T2" fmla="*/ 240 w 360"/>
                <a:gd name="T3" fmla="*/ 10 h 70"/>
                <a:gd name="T4" fmla="*/ 156 w 360"/>
                <a:gd name="T5" fmla="*/ 10 h 70"/>
                <a:gd name="T6" fmla="*/ 0 w 360"/>
                <a:gd name="T7" fmla="*/ 34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0" h="70">
                  <a:moveTo>
                    <a:pt x="360" y="70"/>
                  </a:moveTo>
                  <a:cubicBezTo>
                    <a:pt x="317" y="45"/>
                    <a:pt x="274" y="20"/>
                    <a:pt x="240" y="10"/>
                  </a:cubicBezTo>
                  <a:cubicBezTo>
                    <a:pt x="206" y="0"/>
                    <a:pt x="196" y="6"/>
                    <a:pt x="156" y="10"/>
                  </a:cubicBezTo>
                  <a:cubicBezTo>
                    <a:pt x="116" y="14"/>
                    <a:pt x="58" y="24"/>
                    <a:pt x="0" y="34"/>
                  </a:cubicBezTo>
                </a:path>
              </a:pathLst>
            </a:custGeom>
            <a:noFill/>
            <a:ln w="1905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5086" name="Text Box 69"/>
          <p:cNvSpPr txBox="1">
            <a:spLocks noChangeArrowheads="1"/>
          </p:cNvSpPr>
          <p:nvPr/>
        </p:nvSpPr>
        <p:spPr bwMode="auto">
          <a:xfrm>
            <a:off x="2460625" y="1320800"/>
            <a:ext cx="3632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Motion of the “spring” (polarization) </a:t>
            </a:r>
          </a:p>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In phase with the force (E-field)</a:t>
            </a:r>
          </a:p>
        </p:txBody>
      </p:sp>
      <p:pic>
        <p:nvPicPr>
          <p:cNvPr id="463942" name="Picture 70" descr="txp_fig"/>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7227889" y="4427539"/>
            <a:ext cx="2770187" cy="80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1062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8.33333E-7 4.07407E-6 L 0.0243 4.07407E-6 " pathEditMode="relative" rAng="0" ptsTypes="AA">
                                      <p:cBhvr>
                                        <p:cTn id="6" dur="2000" fill="hold"/>
                                        <p:tgtEl>
                                          <p:spTgt spid="463909"/>
                                        </p:tgtEl>
                                        <p:attrNameLst>
                                          <p:attrName>ppt_x</p:attrName>
                                          <p:attrName>ppt_y</p:attrName>
                                        </p:attrNameLst>
                                      </p:cBhvr>
                                      <p:rCtr x="1215" y="0"/>
                                    </p:animMotion>
                                  </p:childTnLst>
                                </p:cTn>
                              </p:par>
                              <p:par>
                                <p:cTn id="7" presetID="10" presetClass="entr" presetSubtype="0" fill="hold" nodeType="withEffect">
                                  <p:stCondLst>
                                    <p:cond delay="0"/>
                                  </p:stCondLst>
                                  <p:childTnLst>
                                    <p:set>
                                      <p:cBhvr>
                                        <p:cTn id="8" dur="1" fill="hold">
                                          <p:stCondLst>
                                            <p:cond delay="0"/>
                                          </p:stCondLst>
                                        </p:cTn>
                                        <p:tgtEl>
                                          <p:spTgt spid="463929"/>
                                        </p:tgtEl>
                                        <p:attrNameLst>
                                          <p:attrName>style.visibility</p:attrName>
                                        </p:attrNameLst>
                                      </p:cBhvr>
                                      <p:to>
                                        <p:strVal val="visible"/>
                                      </p:to>
                                    </p:set>
                                    <p:animEffect transition="in" filter="fade">
                                      <p:cBhvr>
                                        <p:cTn id="9" dur="2000"/>
                                        <p:tgtEl>
                                          <p:spTgt spid="463929"/>
                                        </p:tgtEl>
                                      </p:cBhvr>
                                    </p:animEffect>
                                  </p:childTnLst>
                                </p:cTn>
                              </p:par>
                            </p:childTnLst>
                          </p:cTn>
                        </p:par>
                        <p:par>
                          <p:cTn id="10" fill="hold" nodeType="afterGroup">
                            <p:stCondLst>
                              <p:cond delay="2000"/>
                            </p:stCondLst>
                            <p:childTnLst>
                              <p:par>
                                <p:cTn id="11" presetID="22" presetClass="entr" presetSubtype="8" fill="hold" nodeType="afterEffect">
                                  <p:stCondLst>
                                    <p:cond delay="0"/>
                                  </p:stCondLst>
                                  <p:childTnLst>
                                    <p:set>
                                      <p:cBhvr>
                                        <p:cTn id="12" dur="1" fill="hold">
                                          <p:stCondLst>
                                            <p:cond delay="0"/>
                                          </p:stCondLst>
                                        </p:cTn>
                                        <p:tgtEl>
                                          <p:spTgt spid="463942"/>
                                        </p:tgtEl>
                                        <p:attrNameLst>
                                          <p:attrName>style.visibility</p:attrName>
                                        </p:attrNameLst>
                                      </p:cBhvr>
                                      <p:to>
                                        <p:strVal val="visible"/>
                                      </p:to>
                                    </p:set>
                                    <p:animEffect transition="in" filter="wipe(left)">
                                      <p:cBhvr>
                                        <p:cTn id="13" dur="1000"/>
                                        <p:tgtEl>
                                          <p:spTgt spid="46394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463922"/>
                                        </p:tgtEl>
                                        <p:attrNameLst>
                                          <p:attrName>style.visibility</p:attrName>
                                        </p:attrNameLst>
                                      </p:cBhvr>
                                      <p:to>
                                        <p:strVal val="visible"/>
                                      </p:to>
                                    </p:set>
                                    <p:animEffect transition="in" filter="wipe(up)">
                                      <p:cBhvr>
                                        <p:cTn id="18" dur="500"/>
                                        <p:tgtEl>
                                          <p:spTgt spid="463922"/>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463921"/>
                                        </p:tgtEl>
                                        <p:attrNameLst>
                                          <p:attrName>style.visibility</p:attrName>
                                        </p:attrNameLst>
                                      </p:cBhvr>
                                      <p:to>
                                        <p:strVal val="visible"/>
                                      </p:to>
                                    </p:set>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463923"/>
                                        </p:tgtEl>
                                        <p:attrNameLst>
                                          <p:attrName>style.visibility</p:attrName>
                                        </p:attrNameLst>
                                      </p:cBhvr>
                                      <p:to>
                                        <p:strVal val="visible"/>
                                      </p:to>
                                    </p:set>
                                    <p:animEffect transition="in" filter="wipe(up)">
                                      <p:cBhvr>
                                        <p:cTn id="25" dur="500"/>
                                        <p:tgtEl>
                                          <p:spTgt spid="463923"/>
                                        </p:tgtEl>
                                      </p:cBhvr>
                                    </p:animEffect>
                                  </p:childTnLst>
                                </p:cTn>
                              </p:par>
                            </p:childTnLst>
                          </p:cTn>
                        </p:par>
                        <p:par>
                          <p:cTn id="26" fill="hold" nodeType="afterGroup">
                            <p:stCondLst>
                              <p:cond delay="1000"/>
                            </p:stCondLst>
                            <p:childTnLst>
                              <p:par>
                                <p:cTn id="27" presetID="22" presetClass="entr" presetSubtype="4" fill="hold" nodeType="afterEffect">
                                  <p:stCondLst>
                                    <p:cond delay="0"/>
                                  </p:stCondLst>
                                  <p:childTnLst>
                                    <p:set>
                                      <p:cBhvr>
                                        <p:cTn id="28" dur="1" fill="hold">
                                          <p:stCondLst>
                                            <p:cond delay="0"/>
                                          </p:stCondLst>
                                        </p:cTn>
                                        <p:tgtEl>
                                          <p:spTgt spid="463925"/>
                                        </p:tgtEl>
                                        <p:attrNameLst>
                                          <p:attrName>style.visibility</p:attrName>
                                        </p:attrNameLst>
                                      </p:cBhvr>
                                      <p:to>
                                        <p:strVal val="visible"/>
                                      </p:to>
                                    </p:set>
                                    <p:animEffect transition="in" filter="wipe(down)">
                                      <p:cBhvr>
                                        <p:cTn id="29" dur="500"/>
                                        <p:tgtEl>
                                          <p:spTgt spid="463925"/>
                                        </p:tgtEl>
                                      </p:cBhvr>
                                    </p:animEffec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0"/>
                                          </p:stCondLst>
                                        </p:cTn>
                                        <p:tgtEl>
                                          <p:spTgt spid="463924"/>
                                        </p:tgtEl>
                                        <p:attrNameLst>
                                          <p:attrName>style.visibility</p:attrName>
                                        </p:attrNameLst>
                                      </p:cBhvr>
                                      <p:to>
                                        <p:strVal val="visible"/>
                                      </p:to>
                                    </p:set>
                                  </p:childTnLst>
                                </p:cTn>
                              </p:par>
                            </p:childTnLst>
                          </p:cTn>
                        </p:par>
                        <p:par>
                          <p:cTn id="33" fill="hold" nodeType="afterGroup">
                            <p:stCondLst>
                              <p:cond delay="1500"/>
                            </p:stCondLst>
                            <p:childTnLst>
                              <p:par>
                                <p:cTn id="34" presetID="22" presetClass="entr" presetSubtype="8" fill="hold" nodeType="afterEffect">
                                  <p:stCondLst>
                                    <p:cond delay="0"/>
                                  </p:stCondLst>
                                  <p:childTnLst>
                                    <p:set>
                                      <p:cBhvr>
                                        <p:cTn id="35" dur="1" fill="hold">
                                          <p:stCondLst>
                                            <p:cond delay="0"/>
                                          </p:stCondLst>
                                        </p:cTn>
                                        <p:tgtEl>
                                          <p:spTgt spid="463926"/>
                                        </p:tgtEl>
                                        <p:attrNameLst>
                                          <p:attrName>style.visibility</p:attrName>
                                        </p:attrNameLst>
                                      </p:cBhvr>
                                      <p:to>
                                        <p:strVal val="visible"/>
                                      </p:to>
                                    </p:set>
                                    <p:animEffect transition="in" filter="wipe(left)">
                                      <p:cBhvr>
                                        <p:cTn id="36" dur="500"/>
                                        <p:tgtEl>
                                          <p:spTgt spid="463926"/>
                                        </p:tgtEl>
                                      </p:cBhvr>
                                    </p:animEffect>
                                  </p:childTnLst>
                                </p:cTn>
                              </p:par>
                            </p:childTnLst>
                          </p:cTn>
                        </p:par>
                        <p:par>
                          <p:cTn id="37" fill="hold" nodeType="afterGroup">
                            <p:stCondLst>
                              <p:cond delay="2000"/>
                            </p:stCondLst>
                            <p:childTnLst>
                              <p:par>
                                <p:cTn id="38" presetID="22" presetClass="entr" presetSubtype="8" fill="hold" nodeType="afterEffect">
                                  <p:stCondLst>
                                    <p:cond delay="0"/>
                                  </p:stCondLst>
                                  <p:childTnLst>
                                    <p:set>
                                      <p:cBhvr>
                                        <p:cTn id="39" dur="1" fill="hold">
                                          <p:stCondLst>
                                            <p:cond delay="0"/>
                                          </p:stCondLst>
                                        </p:cTn>
                                        <p:tgtEl>
                                          <p:spTgt spid="463916"/>
                                        </p:tgtEl>
                                        <p:attrNameLst>
                                          <p:attrName>style.visibility</p:attrName>
                                        </p:attrNameLst>
                                      </p:cBhvr>
                                      <p:to>
                                        <p:strVal val="visible"/>
                                      </p:to>
                                    </p:set>
                                    <p:animEffect transition="in" filter="wipe(left)">
                                      <p:cBhvr>
                                        <p:cTn id="40" dur="3000"/>
                                        <p:tgtEl>
                                          <p:spTgt spid="463916"/>
                                        </p:tgtEl>
                                      </p:cBhvr>
                                    </p:animEffect>
                                  </p:childTnLst>
                                </p:cTn>
                              </p:par>
                            </p:childTnLst>
                          </p:cTn>
                        </p:par>
                        <p:par>
                          <p:cTn id="41" fill="hold" nodeType="afterGroup">
                            <p:stCondLst>
                              <p:cond delay="5000"/>
                            </p:stCondLst>
                            <p:childTnLst>
                              <p:par>
                                <p:cTn id="42" presetID="10" presetClass="exit" presetSubtype="0" fill="hold" nodeType="afterEffect">
                                  <p:stCondLst>
                                    <p:cond delay="0"/>
                                  </p:stCondLst>
                                  <p:childTnLst>
                                    <p:animEffect transition="out" filter="fade">
                                      <p:cBhvr>
                                        <p:cTn id="43" dur="1000"/>
                                        <p:tgtEl>
                                          <p:spTgt spid="463942"/>
                                        </p:tgtEl>
                                      </p:cBhvr>
                                    </p:animEffect>
                                    <p:set>
                                      <p:cBhvr>
                                        <p:cTn id="44" dur="1" fill="hold">
                                          <p:stCondLst>
                                            <p:cond delay="999"/>
                                          </p:stCondLst>
                                        </p:cTn>
                                        <p:tgtEl>
                                          <p:spTgt spid="4639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921" grpId="0"/>
      <p:bldP spid="4639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p:cNvSpPr txBox="1">
            <a:spLocks noChangeArrowheads="1"/>
          </p:cNvSpPr>
          <p:nvPr/>
        </p:nvSpPr>
        <p:spPr bwMode="auto">
          <a:xfrm>
            <a:off x="1974850" y="323851"/>
            <a:ext cx="375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0033CC"/>
                </a:solidFill>
                <a:latin typeface="Times New Roman" panose="02020603050405020304" pitchFamily="18" charset="0"/>
                <a:cs typeface="Times New Roman" panose="02020603050405020304" pitchFamily="18" charset="0"/>
              </a:rPr>
              <a:t>Classical light-matter interaction</a:t>
            </a:r>
          </a:p>
        </p:txBody>
      </p:sp>
      <p:sp>
        <p:nvSpPr>
          <p:cNvPr id="46083" name="Freeform 4"/>
          <p:cNvSpPr>
            <a:spLocks/>
          </p:cNvSpPr>
          <p:nvPr/>
        </p:nvSpPr>
        <p:spPr bwMode="auto">
          <a:xfrm>
            <a:off x="7697789" y="582613"/>
            <a:ext cx="1158875" cy="1763712"/>
          </a:xfrm>
          <a:custGeom>
            <a:avLst/>
            <a:gdLst>
              <a:gd name="T0" fmla="*/ 0 w 704"/>
              <a:gd name="T1" fmla="*/ 2147483646 h 1357"/>
              <a:gd name="T2" fmla="*/ 2147483646 w 704"/>
              <a:gd name="T3" fmla="*/ 2147483646 h 1357"/>
              <a:gd name="T4" fmla="*/ 2147483646 w 704"/>
              <a:gd name="T5" fmla="*/ 2147483646 h 1357"/>
              <a:gd name="T6" fmla="*/ 2147483646 w 704"/>
              <a:gd name="T7" fmla="*/ 2147483646 h 1357"/>
              <a:gd name="T8" fmla="*/ 2147483646 w 704"/>
              <a:gd name="T9" fmla="*/ 2147483646 h 1357"/>
              <a:gd name="T10" fmla="*/ 2147483646 w 704"/>
              <a:gd name="T11" fmla="*/ 2147483646 h 1357"/>
              <a:gd name="T12" fmla="*/ 2147483646 w 704"/>
              <a:gd name="T13" fmla="*/ 2147483646 h 1357"/>
              <a:gd name="T14" fmla="*/ 2147483646 w 704"/>
              <a:gd name="T15" fmla="*/ 2147483646 h 1357"/>
              <a:gd name="T16" fmla="*/ 2147483646 w 704"/>
              <a:gd name="T17" fmla="*/ 2147483646 h 1357"/>
              <a:gd name="T18" fmla="*/ 2147483646 w 704"/>
              <a:gd name="T19" fmla="*/ 2147483646 h 1357"/>
              <a:gd name="T20" fmla="*/ 2147483646 w 704"/>
              <a:gd name="T21" fmla="*/ 2147483646 h 13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04" h="1357">
                <a:moveTo>
                  <a:pt x="0" y="1315"/>
                </a:moveTo>
                <a:cubicBezTo>
                  <a:pt x="22" y="1268"/>
                  <a:pt x="44" y="1221"/>
                  <a:pt x="64" y="1114"/>
                </a:cubicBezTo>
                <a:cubicBezTo>
                  <a:pt x="84" y="1007"/>
                  <a:pt x="108" y="843"/>
                  <a:pt x="119" y="675"/>
                </a:cubicBezTo>
                <a:cubicBezTo>
                  <a:pt x="130" y="507"/>
                  <a:pt x="122" y="216"/>
                  <a:pt x="128" y="108"/>
                </a:cubicBezTo>
                <a:cubicBezTo>
                  <a:pt x="134" y="0"/>
                  <a:pt x="147" y="29"/>
                  <a:pt x="156" y="26"/>
                </a:cubicBezTo>
                <a:cubicBezTo>
                  <a:pt x="165" y="23"/>
                  <a:pt x="176" y="17"/>
                  <a:pt x="183" y="90"/>
                </a:cubicBezTo>
                <a:cubicBezTo>
                  <a:pt x="190" y="163"/>
                  <a:pt x="190" y="328"/>
                  <a:pt x="201" y="465"/>
                </a:cubicBezTo>
                <a:cubicBezTo>
                  <a:pt x="212" y="602"/>
                  <a:pt x="218" y="788"/>
                  <a:pt x="247" y="913"/>
                </a:cubicBezTo>
                <a:cubicBezTo>
                  <a:pt x="276" y="1038"/>
                  <a:pt x="316" y="1145"/>
                  <a:pt x="375" y="1215"/>
                </a:cubicBezTo>
                <a:cubicBezTo>
                  <a:pt x="434" y="1285"/>
                  <a:pt x="549" y="1311"/>
                  <a:pt x="604" y="1334"/>
                </a:cubicBezTo>
                <a:cubicBezTo>
                  <a:pt x="659" y="1357"/>
                  <a:pt x="690" y="1351"/>
                  <a:pt x="704" y="1352"/>
                </a:cubicBezTo>
              </a:path>
            </a:pathLst>
          </a:custGeom>
          <a:noFill/>
          <a:ln w="19050" cap="flat" cmpd="sng">
            <a:solidFill>
              <a:srgbClr val="00008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4" name="Freeform 5"/>
          <p:cNvSpPr>
            <a:spLocks/>
          </p:cNvSpPr>
          <p:nvPr/>
        </p:nvSpPr>
        <p:spPr bwMode="auto">
          <a:xfrm>
            <a:off x="1774825" y="2327276"/>
            <a:ext cx="6192838" cy="49213"/>
          </a:xfrm>
          <a:custGeom>
            <a:avLst/>
            <a:gdLst>
              <a:gd name="T0" fmla="*/ 2147483646 w 3765"/>
              <a:gd name="T1" fmla="*/ 0 h 37"/>
              <a:gd name="T2" fmla="*/ 2147483646 w 3765"/>
              <a:gd name="T3" fmla="*/ 2147483646 h 37"/>
              <a:gd name="T4" fmla="*/ 2147483646 w 3765"/>
              <a:gd name="T5" fmla="*/ 2147483646 h 37"/>
              <a:gd name="T6" fmla="*/ 2147483646 w 3765"/>
              <a:gd name="T7" fmla="*/ 2147483646 h 37"/>
              <a:gd name="T8" fmla="*/ 0 w 3765"/>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65" h="37">
                <a:moveTo>
                  <a:pt x="3584" y="0"/>
                </a:moveTo>
                <a:cubicBezTo>
                  <a:pt x="3579" y="10"/>
                  <a:pt x="3575" y="21"/>
                  <a:pt x="3529" y="27"/>
                </a:cubicBezTo>
                <a:cubicBezTo>
                  <a:pt x="3483" y="33"/>
                  <a:pt x="3765" y="37"/>
                  <a:pt x="3309" y="37"/>
                </a:cubicBezTo>
                <a:cubicBezTo>
                  <a:pt x="2853" y="37"/>
                  <a:pt x="1346" y="27"/>
                  <a:pt x="795" y="27"/>
                </a:cubicBezTo>
                <a:cubicBezTo>
                  <a:pt x="244" y="27"/>
                  <a:pt x="122" y="32"/>
                  <a:pt x="0" y="37"/>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5" name="Line 6"/>
          <p:cNvSpPr>
            <a:spLocks noChangeShapeType="1"/>
          </p:cNvSpPr>
          <p:nvPr/>
        </p:nvSpPr>
        <p:spPr bwMode="auto">
          <a:xfrm flipV="1">
            <a:off x="1789114" y="2362200"/>
            <a:ext cx="1976437" cy="14288"/>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6" name="Line 7"/>
          <p:cNvSpPr>
            <a:spLocks noChangeShapeType="1"/>
          </p:cNvSpPr>
          <p:nvPr/>
        </p:nvSpPr>
        <p:spPr bwMode="auto">
          <a:xfrm>
            <a:off x="4581526" y="2363788"/>
            <a:ext cx="849313"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7" name="Line 8"/>
          <p:cNvSpPr>
            <a:spLocks noChangeShapeType="1"/>
          </p:cNvSpPr>
          <p:nvPr/>
        </p:nvSpPr>
        <p:spPr bwMode="auto">
          <a:xfrm>
            <a:off x="5437189" y="2363788"/>
            <a:ext cx="847725" cy="0"/>
          </a:xfrm>
          <a:prstGeom prst="line">
            <a:avLst/>
          </a:prstGeom>
          <a:noFill/>
          <a:ln w="190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8" name="Line 9"/>
          <p:cNvSpPr>
            <a:spLocks noChangeShapeType="1"/>
          </p:cNvSpPr>
          <p:nvPr/>
        </p:nvSpPr>
        <p:spPr bwMode="auto">
          <a:xfrm>
            <a:off x="3765551" y="2363788"/>
            <a:ext cx="849313" cy="0"/>
          </a:xfrm>
          <a:prstGeom prst="line">
            <a:avLst/>
          </a:prstGeom>
          <a:noFill/>
          <a:ln w="190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9" name="Line 10"/>
          <p:cNvSpPr>
            <a:spLocks noChangeShapeType="1"/>
          </p:cNvSpPr>
          <p:nvPr/>
        </p:nvSpPr>
        <p:spPr bwMode="auto">
          <a:xfrm>
            <a:off x="6272213" y="2368550"/>
            <a:ext cx="849312" cy="0"/>
          </a:xfrm>
          <a:prstGeom prst="line">
            <a:avLst/>
          </a:prstGeom>
          <a:noFill/>
          <a:ln w="1905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0" name="Freeform 11"/>
          <p:cNvSpPr>
            <a:spLocks/>
          </p:cNvSpPr>
          <p:nvPr/>
        </p:nvSpPr>
        <p:spPr bwMode="auto">
          <a:xfrm>
            <a:off x="7121525" y="2306639"/>
            <a:ext cx="558800" cy="66675"/>
          </a:xfrm>
          <a:custGeom>
            <a:avLst/>
            <a:gdLst>
              <a:gd name="T0" fmla="*/ 0 w 340"/>
              <a:gd name="T1" fmla="*/ 2147483646 h 51"/>
              <a:gd name="T2" fmla="*/ 2147483646 w 340"/>
              <a:gd name="T3" fmla="*/ 2147483646 h 51"/>
              <a:gd name="T4" fmla="*/ 2147483646 w 340"/>
              <a:gd name="T5" fmla="*/ 2147483646 h 51"/>
              <a:gd name="T6" fmla="*/ 2147483646 w 340"/>
              <a:gd name="T7" fmla="*/ 2147483646 h 51"/>
              <a:gd name="T8" fmla="*/ 2147483646 w 340"/>
              <a:gd name="T9" fmla="*/ 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 h="51">
                <a:moveTo>
                  <a:pt x="0" y="48"/>
                </a:moveTo>
                <a:cubicBezTo>
                  <a:pt x="24" y="48"/>
                  <a:pt x="49" y="48"/>
                  <a:pt x="96" y="48"/>
                </a:cubicBezTo>
                <a:cubicBezTo>
                  <a:pt x="143" y="48"/>
                  <a:pt x="247" y="51"/>
                  <a:pt x="284" y="48"/>
                </a:cubicBezTo>
                <a:cubicBezTo>
                  <a:pt x="321" y="45"/>
                  <a:pt x="307" y="40"/>
                  <a:pt x="316" y="32"/>
                </a:cubicBezTo>
                <a:cubicBezTo>
                  <a:pt x="325" y="24"/>
                  <a:pt x="335" y="7"/>
                  <a:pt x="340" y="0"/>
                </a:cubicBezTo>
              </a:path>
            </a:pathLst>
          </a:custGeom>
          <a:noFill/>
          <a:ln w="1905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1" name="Line 12"/>
          <p:cNvSpPr>
            <a:spLocks noChangeShapeType="1"/>
          </p:cNvSpPr>
          <p:nvPr/>
        </p:nvSpPr>
        <p:spPr bwMode="auto">
          <a:xfrm>
            <a:off x="7954963" y="641350"/>
            <a:ext cx="0" cy="184150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2" name="Line 13"/>
          <p:cNvSpPr>
            <a:spLocks noChangeShapeType="1"/>
          </p:cNvSpPr>
          <p:nvPr/>
        </p:nvSpPr>
        <p:spPr bwMode="auto">
          <a:xfrm>
            <a:off x="2181225" y="1781175"/>
            <a:ext cx="0" cy="64135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6093" name="Picture 14" descr="txp_fig"/>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7683500" y="2468564"/>
            <a:ext cx="515938"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4911" name="Picture 15" descr="txp_fig"/>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2039939" y="2595563"/>
            <a:ext cx="314325" cy="17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95" name="Freeform 16"/>
          <p:cNvSpPr>
            <a:spLocks/>
          </p:cNvSpPr>
          <p:nvPr/>
        </p:nvSpPr>
        <p:spPr bwMode="auto">
          <a:xfrm>
            <a:off x="8821738" y="2343150"/>
            <a:ext cx="4679950" cy="26988"/>
          </a:xfrm>
          <a:custGeom>
            <a:avLst/>
            <a:gdLst>
              <a:gd name="T0" fmla="*/ 2147483646 w 2165"/>
              <a:gd name="T1" fmla="*/ 0 h 17"/>
              <a:gd name="T2" fmla="*/ 2147483646 w 2165"/>
              <a:gd name="T3" fmla="*/ 2147483646 h 17"/>
              <a:gd name="T4" fmla="*/ 2147483646 w 2165"/>
              <a:gd name="T5" fmla="*/ 2147483646 h 17"/>
              <a:gd name="T6" fmla="*/ 2147483646 w 2165"/>
              <a:gd name="T7" fmla="*/ 2147483646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5" h="17">
                <a:moveTo>
                  <a:pt x="8" y="0"/>
                </a:moveTo>
                <a:cubicBezTo>
                  <a:pt x="4" y="6"/>
                  <a:pt x="0" y="13"/>
                  <a:pt x="128" y="15"/>
                </a:cubicBezTo>
                <a:cubicBezTo>
                  <a:pt x="256" y="17"/>
                  <a:pt x="440" y="15"/>
                  <a:pt x="779" y="15"/>
                </a:cubicBezTo>
                <a:cubicBezTo>
                  <a:pt x="1118" y="15"/>
                  <a:pt x="1641" y="15"/>
                  <a:pt x="2165" y="15"/>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6096" name="Group 17"/>
          <p:cNvGrpSpPr>
            <a:grpSpLocks/>
          </p:cNvGrpSpPr>
          <p:nvPr/>
        </p:nvGrpSpPr>
        <p:grpSpPr bwMode="auto">
          <a:xfrm>
            <a:off x="7793039" y="4557714"/>
            <a:ext cx="1787525" cy="727075"/>
            <a:chOff x="2303" y="2019"/>
            <a:chExt cx="1126" cy="458"/>
          </a:xfrm>
        </p:grpSpPr>
        <p:sp>
          <p:nvSpPr>
            <p:cNvPr id="46177" name="Freeform 18"/>
            <p:cNvSpPr>
              <a:spLocks/>
            </p:cNvSpPr>
            <p:nvPr/>
          </p:nvSpPr>
          <p:spPr bwMode="auto">
            <a:xfrm>
              <a:off x="2303"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78" name="Freeform 19"/>
            <p:cNvSpPr>
              <a:spLocks/>
            </p:cNvSpPr>
            <p:nvPr/>
          </p:nvSpPr>
          <p:spPr bwMode="auto">
            <a:xfrm>
              <a:off x="2871" y="2020"/>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79" name="Freeform 20"/>
            <p:cNvSpPr>
              <a:spLocks/>
            </p:cNvSpPr>
            <p:nvPr/>
          </p:nvSpPr>
          <p:spPr bwMode="auto">
            <a:xfrm flipH="1">
              <a:off x="2585"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0" name="Freeform 21"/>
            <p:cNvSpPr>
              <a:spLocks/>
            </p:cNvSpPr>
            <p:nvPr/>
          </p:nvSpPr>
          <p:spPr bwMode="auto">
            <a:xfrm flipH="1">
              <a:off x="3149" y="2019"/>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6097" name="Group 22"/>
          <p:cNvGrpSpPr>
            <a:grpSpLocks/>
          </p:cNvGrpSpPr>
          <p:nvPr/>
        </p:nvGrpSpPr>
        <p:grpSpPr bwMode="auto">
          <a:xfrm>
            <a:off x="8008939" y="5873750"/>
            <a:ext cx="1779587" cy="115888"/>
            <a:chOff x="581" y="3721"/>
            <a:chExt cx="1121" cy="73"/>
          </a:xfrm>
        </p:grpSpPr>
        <p:sp>
          <p:nvSpPr>
            <p:cNvPr id="46173" name="Freeform 23"/>
            <p:cNvSpPr>
              <a:spLocks/>
            </p:cNvSpPr>
            <p:nvPr/>
          </p:nvSpPr>
          <p:spPr bwMode="auto">
            <a:xfrm>
              <a:off x="58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74" name="Freeform 24"/>
            <p:cNvSpPr>
              <a:spLocks/>
            </p:cNvSpPr>
            <p:nvPr/>
          </p:nvSpPr>
          <p:spPr bwMode="auto">
            <a:xfrm flipH="1">
              <a:off x="86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75" name="Freeform 25"/>
            <p:cNvSpPr>
              <a:spLocks/>
            </p:cNvSpPr>
            <p:nvPr/>
          </p:nvSpPr>
          <p:spPr bwMode="auto">
            <a:xfrm>
              <a:off x="114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76" name="Freeform 26"/>
            <p:cNvSpPr>
              <a:spLocks/>
            </p:cNvSpPr>
            <p:nvPr/>
          </p:nvSpPr>
          <p:spPr bwMode="auto">
            <a:xfrm flipH="1">
              <a:off x="142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098" name="Line 27"/>
          <p:cNvSpPr>
            <a:spLocks noChangeShapeType="1"/>
          </p:cNvSpPr>
          <p:nvPr/>
        </p:nvSpPr>
        <p:spPr bwMode="auto">
          <a:xfrm>
            <a:off x="8231188" y="4691063"/>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9" name="Line 28"/>
          <p:cNvSpPr>
            <a:spLocks noChangeShapeType="1"/>
          </p:cNvSpPr>
          <p:nvPr/>
        </p:nvSpPr>
        <p:spPr bwMode="auto">
          <a:xfrm>
            <a:off x="8478838" y="4848225"/>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00" name="Line 29"/>
          <p:cNvSpPr>
            <a:spLocks noChangeShapeType="1"/>
          </p:cNvSpPr>
          <p:nvPr/>
        </p:nvSpPr>
        <p:spPr bwMode="auto">
          <a:xfrm>
            <a:off x="7713664" y="4910138"/>
            <a:ext cx="2452687"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01" name="Line 30"/>
          <p:cNvSpPr>
            <a:spLocks noChangeShapeType="1"/>
          </p:cNvSpPr>
          <p:nvPr/>
        </p:nvSpPr>
        <p:spPr bwMode="auto">
          <a:xfrm>
            <a:off x="8897938" y="4810125"/>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02" name="Line 31"/>
          <p:cNvSpPr>
            <a:spLocks noChangeShapeType="1"/>
          </p:cNvSpPr>
          <p:nvPr/>
        </p:nvSpPr>
        <p:spPr bwMode="auto">
          <a:xfrm>
            <a:off x="9145588" y="4962525"/>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03" name="Text Box 32"/>
          <p:cNvSpPr txBox="1">
            <a:spLocks noChangeArrowheads="1"/>
          </p:cNvSpPr>
          <p:nvPr/>
        </p:nvSpPr>
        <p:spPr bwMode="auto">
          <a:xfrm>
            <a:off x="9775825" y="5889626"/>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Time</a:t>
            </a:r>
          </a:p>
        </p:txBody>
      </p:sp>
      <p:sp>
        <p:nvSpPr>
          <p:cNvPr id="46104" name="Line 33"/>
          <p:cNvSpPr>
            <a:spLocks noChangeShapeType="1"/>
          </p:cNvSpPr>
          <p:nvPr/>
        </p:nvSpPr>
        <p:spPr bwMode="auto">
          <a:xfrm>
            <a:off x="7785100" y="4162426"/>
            <a:ext cx="0" cy="1281113"/>
          </a:xfrm>
          <a:prstGeom prst="line">
            <a:avLst/>
          </a:prstGeom>
          <a:noFill/>
          <a:ln w="9525">
            <a:solidFill>
              <a:schemeClr val="tx1"/>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6105" name="Picture 34" descr="txp_fig"/>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6796088" y="4110039"/>
            <a:ext cx="88900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64931" name="Group 35"/>
          <p:cNvGrpSpPr>
            <a:grpSpLocks/>
          </p:cNvGrpSpPr>
          <p:nvPr/>
        </p:nvGrpSpPr>
        <p:grpSpPr bwMode="auto">
          <a:xfrm>
            <a:off x="8008939" y="5883275"/>
            <a:ext cx="1779587" cy="115888"/>
            <a:chOff x="581" y="3721"/>
            <a:chExt cx="1121" cy="73"/>
          </a:xfrm>
        </p:grpSpPr>
        <p:sp>
          <p:nvSpPr>
            <p:cNvPr id="46169" name="Freeform 36"/>
            <p:cNvSpPr>
              <a:spLocks/>
            </p:cNvSpPr>
            <p:nvPr/>
          </p:nvSpPr>
          <p:spPr bwMode="auto">
            <a:xfrm>
              <a:off x="58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70" name="Freeform 37"/>
            <p:cNvSpPr>
              <a:spLocks/>
            </p:cNvSpPr>
            <p:nvPr/>
          </p:nvSpPr>
          <p:spPr bwMode="auto">
            <a:xfrm flipH="1">
              <a:off x="86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71" name="Freeform 38"/>
            <p:cNvSpPr>
              <a:spLocks/>
            </p:cNvSpPr>
            <p:nvPr/>
          </p:nvSpPr>
          <p:spPr bwMode="auto">
            <a:xfrm>
              <a:off x="114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72" name="Freeform 39"/>
            <p:cNvSpPr>
              <a:spLocks/>
            </p:cNvSpPr>
            <p:nvPr/>
          </p:nvSpPr>
          <p:spPr bwMode="auto">
            <a:xfrm flipH="1">
              <a:off x="142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107" name="Line 40"/>
          <p:cNvSpPr>
            <a:spLocks noChangeShapeType="1"/>
          </p:cNvSpPr>
          <p:nvPr/>
        </p:nvSpPr>
        <p:spPr bwMode="auto">
          <a:xfrm>
            <a:off x="7785100" y="5462588"/>
            <a:ext cx="0" cy="1147762"/>
          </a:xfrm>
          <a:prstGeom prst="line">
            <a:avLst/>
          </a:prstGeom>
          <a:noFill/>
          <a:ln w="9525">
            <a:solidFill>
              <a:schemeClr val="tx1"/>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08" name="Text Box 41"/>
          <p:cNvSpPr txBox="1">
            <a:spLocks noChangeArrowheads="1"/>
          </p:cNvSpPr>
          <p:nvPr/>
        </p:nvSpPr>
        <p:spPr bwMode="auto">
          <a:xfrm>
            <a:off x="7388225" y="537210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P</a:t>
            </a:r>
          </a:p>
        </p:txBody>
      </p:sp>
      <p:grpSp>
        <p:nvGrpSpPr>
          <p:cNvPr id="464938" name="Group 42"/>
          <p:cNvGrpSpPr>
            <a:grpSpLocks/>
          </p:cNvGrpSpPr>
          <p:nvPr/>
        </p:nvGrpSpPr>
        <p:grpSpPr bwMode="auto">
          <a:xfrm>
            <a:off x="7785101" y="4702176"/>
            <a:ext cx="1787525" cy="409575"/>
            <a:chOff x="2303" y="2019"/>
            <a:chExt cx="1126" cy="458"/>
          </a:xfrm>
        </p:grpSpPr>
        <p:sp>
          <p:nvSpPr>
            <p:cNvPr id="46165" name="Freeform 43"/>
            <p:cNvSpPr>
              <a:spLocks/>
            </p:cNvSpPr>
            <p:nvPr/>
          </p:nvSpPr>
          <p:spPr bwMode="auto">
            <a:xfrm>
              <a:off x="2303"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66" name="Freeform 44"/>
            <p:cNvSpPr>
              <a:spLocks/>
            </p:cNvSpPr>
            <p:nvPr/>
          </p:nvSpPr>
          <p:spPr bwMode="auto">
            <a:xfrm>
              <a:off x="2871" y="2020"/>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67" name="Freeform 45"/>
            <p:cNvSpPr>
              <a:spLocks/>
            </p:cNvSpPr>
            <p:nvPr/>
          </p:nvSpPr>
          <p:spPr bwMode="auto">
            <a:xfrm flipH="1">
              <a:off x="2585"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68" name="Freeform 46"/>
            <p:cNvSpPr>
              <a:spLocks/>
            </p:cNvSpPr>
            <p:nvPr/>
          </p:nvSpPr>
          <p:spPr bwMode="auto">
            <a:xfrm flipH="1">
              <a:off x="3149" y="2019"/>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4943" name="Text Box 47"/>
          <p:cNvSpPr txBox="1">
            <a:spLocks noChangeArrowheads="1"/>
          </p:cNvSpPr>
          <p:nvPr/>
        </p:nvSpPr>
        <p:spPr bwMode="auto">
          <a:xfrm>
            <a:off x="6254750" y="4546600"/>
            <a:ext cx="357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a:t>
            </a:r>
          </a:p>
        </p:txBody>
      </p:sp>
      <p:sp>
        <p:nvSpPr>
          <p:cNvPr id="464944" name="Arc 48"/>
          <p:cNvSpPr>
            <a:spLocks/>
          </p:cNvSpPr>
          <p:nvPr/>
        </p:nvSpPr>
        <p:spPr bwMode="auto">
          <a:xfrm flipH="1">
            <a:off x="6472239" y="4464050"/>
            <a:ext cx="293687" cy="890588"/>
          </a:xfrm>
          <a:custGeom>
            <a:avLst/>
            <a:gdLst>
              <a:gd name="T0" fmla="*/ 0 w 13449"/>
              <a:gd name="T1" fmla="*/ 0 h 21600"/>
              <a:gd name="T2" fmla="*/ 2147483646 w 13449"/>
              <a:gd name="T3" fmla="*/ 2147483646 h 21600"/>
              <a:gd name="T4" fmla="*/ 0 w 13449"/>
              <a:gd name="T5" fmla="*/ 2147483646 h 21600"/>
              <a:gd name="T6" fmla="*/ 0 60000 65536"/>
              <a:gd name="T7" fmla="*/ 0 60000 65536"/>
              <a:gd name="T8" fmla="*/ 0 60000 65536"/>
            </a:gdLst>
            <a:ahLst/>
            <a:cxnLst>
              <a:cxn ang="T6">
                <a:pos x="T0" y="T1"/>
              </a:cxn>
              <a:cxn ang="T7">
                <a:pos x="T2" y="T3"/>
              </a:cxn>
              <a:cxn ang="T8">
                <a:pos x="T4" y="T5"/>
              </a:cxn>
            </a:cxnLst>
            <a:rect l="0" t="0" r="r" b="b"/>
            <a:pathLst>
              <a:path w="13449" h="21600" fill="none" extrusionOk="0">
                <a:moveTo>
                  <a:pt x="0" y="0"/>
                </a:moveTo>
                <a:cubicBezTo>
                  <a:pt x="4885" y="0"/>
                  <a:pt x="9626" y="1656"/>
                  <a:pt x="13449" y="4697"/>
                </a:cubicBezTo>
              </a:path>
              <a:path w="13449" h="21600" stroke="0" extrusionOk="0">
                <a:moveTo>
                  <a:pt x="0" y="0"/>
                </a:moveTo>
                <a:cubicBezTo>
                  <a:pt x="4885" y="0"/>
                  <a:pt x="9626" y="1656"/>
                  <a:pt x="13449" y="4697"/>
                </a:cubicBezTo>
                <a:lnTo>
                  <a:pt x="0" y="21600"/>
                </a:lnTo>
                <a:lnTo>
                  <a:pt x="0" y="0"/>
                </a:lnTo>
                <a:close/>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4945" name="Arc 49"/>
          <p:cNvSpPr>
            <a:spLocks/>
          </p:cNvSpPr>
          <p:nvPr/>
        </p:nvSpPr>
        <p:spPr bwMode="auto">
          <a:xfrm flipH="1">
            <a:off x="6337300" y="4897438"/>
            <a:ext cx="433388" cy="584200"/>
          </a:xfrm>
          <a:custGeom>
            <a:avLst/>
            <a:gdLst>
              <a:gd name="T0" fmla="*/ 2147483646 w 21600"/>
              <a:gd name="T1" fmla="*/ 0 h 17661"/>
              <a:gd name="T2" fmla="*/ 2147483646 w 21600"/>
              <a:gd name="T3" fmla="*/ 2147483646 h 17661"/>
              <a:gd name="T4" fmla="*/ 0 w 21600"/>
              <a:gd name="T5" fmla="*/ 2147483646 h 17661"/>
              <a:gd name="T6" fmla="*/ 0 60000 65536"/>
              <a:gd name="T7" fmla="*/ 0 60000 65536"/>
              <a:gd name="T8" fmla="*/ 0 60000 65536"/>
            </a:gdLst>
            <a:ahLst/>
            <a:cxnLst>
              <a:cxn ang="T6">
                <a:pos x="T0" y="T1"/>
              </a:cxn>
              <a:cxn ang="T7">
                <a:pos x="T2" y="T3"/>
              </a:cxn>
              <a:cxn ang="T8">
                <a:pos x="T4" y="T5"/>
              </a:cxn>
            </a:cxnLst>
            <a:rect l="0" t="0" r="r" b="b"/>
            <a:pathLst>
              <a:path w="21600" h="17661" fill="none" extrusionOk="0">
                <a:moveTo>
                  <a:pt x="19808" y="0"/>
                </a:moveTo>
                <a:cubicBezTo>
                  <a:pt x="20990" y="2717"/>
                  <a:pt x="21600" y="5648"/>
                  <a:pt x="21600" y="8612"/>
                </a:cubicBezTo>
                <a:cubicBezTo>
                  <a:pt x="21600" y="11736"/>
                  <a:pt x="20922" y="14823"/>
                  <a:pt x="19613" y="17661"/>
                </a:cubicBezTo>
              </a:path>
              <a:path w="21600" h="17661" stroke="0" extrusionOk="0">
                <a:moveTo>
                  <a:pt x="19808" y="0"/>
                </a:moveTo>
                <a:cubicBezTo>
                  <a:pt x="20990" y="2717"/>
                  <a:pt x="21600" y="5648"/>
                  <a:pt x="21600" y="8612"/>
                </a:cubicBezTo>
                <a:cubicBezTo>
                  <a:pt x="21600" y="11736"/>
                  <a:pt x="20922" y="14823"/>
                  <a:pt x="19613" y="17661"/>
                </a:cubicBezTo>
                <a:lnTo>
                  <a:pt x="0" y="8612"/>
                </a:lnTo>
                <a:lnTo>
                  <a:pt x="19808" y="0"/>
                </a:lnTo>
                <a:close/>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4946" name="Text Box 50"/>
          <p:cNvSpPr txBox="1">
            <a:spLocks noChangeArrowheads="1"/>
          </p:cNvSpPr>
          <p:nvPr/>
        </p:nvSpPr>
        <p:spPr bwMode="auto">
          <a:xfrm>
            <a:off x="7045325" y="4670425"/>
            <a:ext cx="43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 </a:t>
            </a:r>
          </a:p>
        </p:txBody>
      </p:sp>
      <p:sp>
        <p:nvSpPr>
          <p:cNvPr id="464947" name="Line 51"/>
          <p:cNvSpPr>
            <a:spLocks noChangeShapeType="1"/>
          </p:cNvSpPr>
          <p:nvPr/>
        </p:nvSpPr>
        <p:spPr bwMode="auto">
          <a:xfrm flipV="1">
            <a:off x="6794501" y="5033963"/>
            <a:ext cx="333375" cy="342900"/>
          </a:xfrm>
          <a:prstGeom prst="line">
            <a:avLst/>
          </a:prstGeom>
          <a:noFill/>
          <a:ln w="38100" cmpd="dbl">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4948" name="Line 52"/>
          <p:cNvSpPr>
            <a:spLocks noChangeShapeType="1"/>
          </p:cNvSpPr>
          <p:nvPr/>
        </p:nvSpPr>
        <p:spPr bwMode="auto">
          <a:xfrm flipV="1">
            <a:off x="7366001" y="4714875"/>
            <a:ext cx="593725" cy="133350"/>
          </a:xfrm>
          <a:prstGeom prst="line">
            <a:avLst/>
          </a:prstGeom>
          <a:noFill/>
          <a:ln w="38100" cmpd="dbl">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16" name="Line 53"/>
          <p:cNvSpPr>
            <a:spLocks noChangeShapeType="1"/>
          </p:cNvSpPr>
          <p:nvPr/>
        </p:nvSpPr>
        <p:spPr bwMode="auto">
          <a:xfrm>
            <a:off x="7777164" y="5938838"/>
            <a:ext cx="2452687"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17" name="Text Box 54"/>
          <p:cNvSpPr txBox="1">
            <a:spLocks noChangeArrowheads="1"/>
          </p:cNvSpPr>
          <p:nvPr/>
        </p:nvSpPr>
        <p:spPr bwMode="auto">
          <a:xfrm>
            <a:off x="9788525" y="4835526"/>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Time</a:t>
            </a:r>
          </a:p>
        </p:txBody>
      </p:sp>
      <p:pic>
        <p:nvPicPr>
          <p:cNvPr id="464951" name="Picture 55" descr="txp_fig"/>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6421439" y="5407026"/>
            <a:ext cx="1247775"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119" name="Text Box 56"/>
          <p:cNvSpPr txBox="1">
            <a:spLocks noChangeArrowheads="1"/>
          </p:cNvSpPr>
          <p:nvPr/>
        </p:nvSpPr>
        <p:spPr bwMode="auto">
          <a:xfrm>
            <a:off x="1774825" y="3062288"/>
            <a:ext cx="3778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Below resonance: “index of refraction”</a:t>
            </a:r>
          </a:p>
        </p:txBody>
      </p:sp>
      <p:grpSp>
        <p:nvGrpSpPr>
          <p:cNvPr id="46120" name="Group 57"/>
          <p:cNvGrpSpPr>
            <a:grpSpLocks/>
          </p:cNvGrpSpPr>
          <p:nvPr/>
        </p:nvGrpSpPr>
        <p:grpSpPr bwMode="auto">
          <a:xfrm>
            <a:off x="1822451" y="4262438"/>
            <a:ext cx="4200525" cy="2500312"/>
            <a:chOff x="188" y="2685"/>
            <a:chExt cx="2646" cy="1575"/>
          </a:xfrm>
        </p:grpSpPr>
        <p:grpSp>
          <p:nvGrpSpPr>
            <p:cNvPr id="46126" name="Group 58"/>
            <p:cNvGrpSpPr>
              <a:grpSpLocks/>
            </p:cNvGrpSpPr>
            <p:nvPr/>
          </p:nvGrpSpPr>
          <p:grpSpPr bwMode="auto">
            <a:xfrm>
              <a:off x="1157" y="2967"/>
              <a:ext cx="1126" cy="458"/>
              <a:chOff x="2303" y="2019"/>
              <a:chExt cx="1126" cy="458"/>
            </a:xfrm>
          </p:grpSpPr>
          <p:sp>
            <p:nvSpPr>
              <p:cNvPr id="46161" name="Freeform 59"/>
              <p:cNvSpPr>
                <a:spLocks/>
              </p:cNvSpPr>
              <p:nvPr/>
            </p:nvSpPr>
            <p:spPr bwMode="auto">
              <a:xfrm>
                <a:off x="2303"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62" name="Freeform 60"/>
              <p:cNvSpPr>
                <a:spLocks/>
              </p:cNvSpPr>
              <p:nvPr/>
            </p:nvSpPr>
            <p:spPr bwMode="auto">
              <a:xfrm>
                <a:off x="2871" y="2020"/>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63" name="Freeform 61"/>
              <p:cNvSpPr>
                <a:spLocks/>
              </p:cNvSpPr>
              <p:nvPr/>
            </p:nvSpPr>
            <p:spPr bwMode="auto">
              <a:xfrm flipH="1">
                <a:off x="2585"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64" name="Freeform 62"/>
              <p:cNvSpPr>
                <a:spLocks/>
              </p:cNvSpPr>
              <p:nvPr/>
            </p:nvSpPr>
            <p:spPr bwMode="auto">
              <a:xfrm flipH="1">
                <a:off x="3149" y="2019"/>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6127" name="Group 63"/>
            <p:cNvGrpSpPr>
              <a:grpSpLocks/>
            </p:cNvGrpSpPr>
            <p:nvPr/>
          </p:nvGrpSpPr>
          <p:grpSpPr bwMode="auto">
            <a:xfrm>
              <a:off x="1293" y="3796"/>
              <a:ext cx="1121" cy="73"/>
              <a:chOff x="581" y="3721"/>
              <a:chExt cx="1121" cy="73"/>
            </a:xfrm>
          </p:grpSpPr>
          <p:sp>
            <p:nvSpPr>
              <p:cNvPr id="46157" name="Freeform 64"/>
              <p:cNvSpPr>
                <a:spLocks/>
              </p:cNvSpPr>
              <p:nvPr/>
            </p:nvSpPr>
            <p:spPr bwMode="auto">
              <a:xfrm>
                <a:off x="58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58" name="Freeform 65"/>
              <p:cNvSpPr>
                <a:spLocks/>
              </p:cNvSpPr>
              <p:nvPr/>
            </p:nvSpPr>
            <p:spPr bwMode="auto">
              <a:xfrm flipH="1">
                <a:off x="86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59" name="Freeform 66"/>
              <p:cNvSpPr>
                <a:spLocks/>
              </p:cNvSpPr>
              <p:nvPr/>
            </p:nvSpPr>
            <p:spPr bwMode="auto">
              <a:xfrm>
                <a:off x="114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60" name="Freeform 67"/>
              <p:cNvSpPr>
                <a:spLocks/>
              </p:cNvSpPr>
              <p:nvPr/>
            </p:nvSpPr>
            <p:spPr bwMode="auto">
              <a:xfrm flipH="1">
                <a:off x="142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128" name="Line 68"/>
            <p:cNvSpPr>
              <a:spLocks noChangeShapeType="1"/>
            </p:cNvSpPr>
            <p:nvPr/>
          </p:nvSpPr>
          <p:spPr bwMode="auto">
            <a:xfrm>
              <a:off x="1433" y="3051"/>
              <a:ext cx="0"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29" name="Line 69"/>
            <p:cNvSpPr>
              <a:spLocks noChangeShapeType="1"/>
            </p:cNvSpPr>
            <p:nvPr/>
          </p:nvSpPr>
          <p:spPr bwMode="auto">
            <a:xfrm>
              <a:off x="1589" y="3150"/>
              <a:ext cx="0"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30" name="Line 70"/>
            <p:cNvSpPr>
              <a:spLocks noChangeShapeType="1"/>
            </p:cNvSpPr>
            <p:nvPr/>
          </p:nvSpPr>
          <p:spPr bwMode="auto">
            <a:xfrm>
              <a:off x="1107" y="3189"/>
              <a:ext cx="1545"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31" name="Line 71"/>
            <p:cNvSpPr>
              <a:spLocks noChangeShapeType="1"/>
            </p:cNvSpPr>
            <p:nvPr/>
          </p:nvSpPr>
          <p:spPr bwMode="auto">
            <a:xfrm>
              <a:off x="1853" y="3126"/>
              <a:ext cx="0"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32" name="Line 72"/>
            <p:cNvSpPr>
              <a:spLocks noChangeShapeType="1"/>
            </p:cNvSpPr>
            <p:nvPr/>
          </p:nvSpPr>
          <p:spPr bwMode="auto">
            <a:xfrm>
              <a:off x="2009" y="3222"/>
              <a:ext cx="0"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33" name="Text Box 73"/>
            <p:cNvSpPr txBox="1">
              <a:spLocks noChangeArrowheads="1"/>
            </p:cNvSpPr>
            <p:nvPr/>
          </p:nvSpPr>
          <p:spPr bwMode="auto">
            <a:xfrm>
              <a:off x="2406" y="3806"/>
              <a:ext cx="4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Time</a:t>
              </a:r>
            </a:p>
          </p:txBody>
        </p:sp>
        <p:sp>
          <p:nvSpPr>
            <p:cNvPr id="46134" name="Line 74"/>
            <p:cNvSpPr>
              <a:spLocks noChangeShapeType="1"/>
            </p:cNvSpPr>
            <p:nvPr/>
          </p:nvSpPr>
          <p:spPr bwMode="auto">
            <a:xfrm>
              <a:off x="1152" y="2718"/>
              <a:ext cx="0" cy="807"/>
            </a:xfrm>
            <a:prstGeom prst="line">
              <a:avLst/>
            </a:prstGeom>
            <a:noFill/>
            <a:ln w="9525">
              <a:solidFill>
                <a:schemeClr val="tx1"/>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6135" name="Picture 75" descr="txp_fig"/>
            <p:cNvPicPr>
              <a:picLocks noChangeAspect="1" noChangeArrowheads="1"/>
            </p:cNvPicPr>
            <p:nvPr>
              <p:custDataLst>
                <p:tags r:id="rId6"/>
              </p:custDataLst>
            </p:nvPr>
          </p:nvPicPr>
          <p:blipFill>
            <a:blip r:embed="rId11">
              <a:extLst>
                <a:ext uri="{28A0092B-C50C-407E-A947-70E740481C1C}">
                  <a14:useLocalDpi xmlns:a14="http://schemas.microsoft.com/office/drawing/2010/main" val="0"/>
                </a:ext>
              </a:extLst>
            </a:blip>
            <a:srcRect/>
            <a:stretch>
              <a:fillRect/>
            </a:stretch>
          </p:blipFill>
          <p:spPr bwMode="auto">
            <a:xfrm>
              <a:off x="529" y="2685"/>
              <a:ext cx="560"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6136" name="Group 76"/>
            <p:cNvGrpSpPr>
              <a:grpSpLocks/>
            </p:cNvGrpSpPr>
            <p:nvPr/>
          </p:nvGrpSpPr>
          <p:grpSpPr bwMode="auto">
            <a:xfrm>
              <a:off x="1149" y="3802"/>
              <a:ext cx="1121" cy="73"/>
              <a:chOff x="581" y="3721"/>
              <a:chExt cx="1121" cy="73"/>
            </a:xfrm>
          </p:grpSpPr>
          <p:sp>
            <p:nvSpPr>
              <p:cNvPr id="46153" name="Freeform 77"/>
              <p:cNvSpPr>
                <a:spLocks/>
              </p:cNvSpPr>
              <p:nvPr/>
            </p:nvSpPr>
            <p:spPr bwMode="auto">
              <a:xfrm>
                <a:off x="58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54" name="Freeform 78"/>
              <p:cNvSpPr>
                <a:spLocks/>
              </p:cNvSpPr>
              <p:nvPr/>
            </p:nvSpPr>
            <p:spPr bwMode="auto">
              <a:xfrm flipH="1">
                <a:off x="86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55" name="Freeform 79"/>
              <p:cNvSpPr>
                <a:spLocks/>
              </p:cNvSpPr>
              <p:nvPr/>
            </p:nvSpPr>
            <p:spPr bwMode="auto">
              <a:xfrm>
                <a:off x="114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56" name="Freeform 80"/>
              <p:cNvSpPr>
                <a:spLocks/>
              </p:cNvSpPr>
              <p:nvPr/>
            </p:nvSpPr>
            <p:spPr bwMode="auto">
              <a:xfrm flipH="1">
                <a:off x="142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137" name="Line 81"/>
            <p:cNvSpPr>
              <a:spLocks noChangeShapeType="1"/>
            </p:cNvSpPr>
            <p:nvPr/>
          </p:nvSpPr>
          <p:spPr bwMode="auto">
            <a:xfrm>
              <a:off x="1152" y="3537"/>
              <a:ext cx="0" cy="723"/>
            </a:xfrm>
            <a:prstGeom prst="line">
              <a:avLst/>
            </a:prstGeom>
            <a:noFill/>
            <a:ln w="9525">
              <a:solidFill>
                <a:schemeClr val="tx1"/>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38" name="Text Box 82"/>
            <p:cNvSpPr txBox="1">
              <a:spLocks noChangeArrowheads="1"/>
            </p:cNvSpPr>
            <p:nvPr/>
          </p:nvSpPr>
          <p:spPr bwMode="auto">
            <a:xfrm>
              <a:off x="902" y="3480"/>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P</a:t>
              </a:r>
            </a:p>
          </p:txBody>
        </p:sp>
        <p:grpSp>
          <p:nvGrpSpPr>
            <p:cNvPr id="46139" name="Group 83"/>
            <p:cNvGrpSpPr>
              <a:grpSpLocks/>
            </p:cNvGrpSpPr>
            <p:nvPr/>
          </p:nvGrpSpPr>
          <p:grpSpPr bwMode="auto">
            <a:xfrm>
              <a:off x="1184" y="2970"/>
              <a:ext cx="1126" cy="458"/>
              <a:chOff x="2303" y="2019"/>
              <a:chExt cx="1126" cy="458"/>
            </a:xfrm>
          </p:grpSpPr>
          <p:sp>
            <p:nvSpPr>
              <p:cNvPr id="46149" name="Freeform 84"/>
              <p:cNvSpPr>
                <a:spLocks/>
              </p:cNvSpPr>
              <p:nvPr/>
            </p:nvSpPr>
            <p:spPr bwMode="auto">
              <a:xfrm>
                <a:off x="2303"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50" name="Freeform 85"/>
              <p:cNvSpPr>
                <a:spLocks/>
              </p:cNvSpPr>
              <p:nvPr/>
            </p:nvSpPr>
            <p:spPr bwMode="auto">
              <a:xfrm>
                <a:off x="2871" y="2020"/>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51" name="Freeform 86"/>
              <p:cNvSpPr>
                <a:spLocks/>
              </p:cNvSpPr>
              <p:nvPr/>
            </p:nvSpPr>
            <p:spPr bwMode="auto">
              <a:xfrm flipH="1">
                <a:off x="2585"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52" name="Freeform 87"/>
              <p:cNvSpPr>
                <a:spLocks/>
              </p:cNvSpPr>
              <p:nvPr/>
            </p:nvSpPr>
            <p:spPr bwMode="auto">
              <a:xfrm flipH="1">
                <a:off x="3149" y="2019"/>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140" name="Text Box 88"/>
            <p:cNvSpPr txBox="1">
              <a:spLocks noChangeArrowheads="1"/>
            </p:cNvSpPr>
            <p:nvPr/>
          </p:nvSpPr>
          <p:spPr bwMode="auto">
            <a:xfrm>
              <a:off x="188" y="2960"/>
              <a:ext cx="22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a:t>
              </a:r>
            </a:p>
          </p:txBody>
        </p:sp>
        <p:sp>
          <p:nvSpPr>
            <p:cNvPr id="46141" name="Arc 89"/>
            <p:cNvSpPr>
              <a:spLocks/>
            </p:cNvSpPr>
            <p:nvPr/>
          </p:nvSpPr>
          <p:spPr bwMode="auto">
            <a:xfrm flipH="1">
              <a:off x="325" y="2908"/>
              <a:ext cx="185" cy="561"/>
            </a:xfrm>
            <a:custGeom>
              <a:avLst/>
              <a:gdLst>
                <a:gd name="T0" fmla="*/ 0 w 13449"/>
                <a:gd name="T1" fmla="*/ 0 h 21600"/>
                <a:gd name="T2" fmla="*/ 0 w 13449"/>
                <a:gd name="T3" fmla="*/ 0 h 21600"/>
                <a:gd name="T4" fmla="*/ 0 w 13449"/>
                <a:gd name="T5" fmla="*/ 0 h 21600"/>
                <a:gd name="T6" fmla="*/ 0 60000 65536"/>
                <a:gd name="T7" fmla="*/ 0 60000 65536"/>
                <a:gd name="T8" fmla="*/ 0 60000 65536"/>
              </a:gdLst>
              <a:ahLst/>
              <a:cxnLst>
                <a:cxn ang="T6">
                  <a:pos x="T0" y="T1"/>
                </a:cxn>
                <a:cxn ang="T7">
                  <a:pos x="T2" y="T3"/>
                </a:cxn>
                <a:cxn ang="T8">
                  <a:pos x="T4" y="T5"/>
                </a:cxn>
              </a:cxnLst>
              <a:rect l="0" t="0" r="r" b="b"/>
              <a:pathLst>
                <a:path w="13449" h="21600" fill="none" extrusionOk="0">
                  <a:moveTo>
                    <a:pt x="0" y="0"/>
                  </a:moveTo>
                  <a:cubicBezTo>
                    <a:pt x="4885" y="0"/>
                    <a:pt x="9626" y="1656"/>
                    <a:pt x="13449" y="4697"/>
                  </a:cubicBezTo>
                </a:path>
                <a:path w="13449" h="21600" stroke="0" extrusionOk="0">
                  <a:moveTo>
                    <a:pt x="0" y="0"/>
                  </a:moveTo>
                  <a:cubicBezTo>
                    <a:pt x="4885" y="0"/>
                    <a:pt x="9626" y="1656"/>
                    <a:pt x="13449" y="4697"/>
                  </a:cubicBezTo>
                  <a:lnTo>
                    <a:pt x="0" y="21600"/>
                  </a:lnTo>
                  <a:lnTo>
                    <a:pt x="0" y="0"/>
                  </a:lnTo>
                  <a:close/>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42" name="Arc 90"/>
            <p:cNvSpPr>
              <a:spLocks/>
            </p:cNvSpPr>
            <p:nvPr/>
          </p:nvSpPr>
          <p:spPr bwMode="auto">
            <a:xfrm flipH="1">
              <a:off x="240" y="3181"/>
              <a:ext cx="273" cy="368"/>
            </a:xfrm>
            <a:custGeom>
              <a:avLst/>
              <a:gdLst>
                <a:gd name="T0" fmla="*/ 0 w 21600"/>
                <a:gd name="T1" fmla="*/ 0 h 17661"/>
                <a:gd name="T2" fmla="*/ 0 w 21600"/>
                <a:gd name="T3" fmla="*/ 0 h 17661"/>
                <a:gd name="T4" fmla="*/ 0 w 21600"/>
                <a:gd name="T5" fmla="*/ 0 h 17661"/>
                <a:gd name="T6" fmla="*/ 0 60000 65536"/>
                <a:gd name="T7" fmla="*/ 0 60000 65536"/>
                <a:gd name="T8" fmla="*/ 0 60000 65536"/>
              </a:gdLst>
              <a:ahLst/>
              <a:cxnLst>
                <a:cxn ang="T6">
                  <a:pos x="T0" y="T1"/>
                </a:cxn>
                <a:cxn ang="T7">
                  <a:pos x="T2" y="T3"/>
                </a:cxn>
                <a:cxn ang="T8">
                  <a:pos x="T4" y="T5"/>
                </a:cxn>
              </a:cxnLst>
              <a:rect l="0" t="0" r="r" b="b"/>
              <a:pathLst>
                <a:path w="21600" h="17661" fill="none" extrusionOk="0">
                  <a:moveTo>
                    <a:pt x="19808" y="0"/>
                  </a:moveTo>
                  <a:cubicBezTo>
                    <a:pt x="20990" y="2717"/>
                    <a:pt x="21600" y="5648"/>
                    <a:pt x="21600" y="8612"/>
                  </a:cubicBezTo>
                  <a:cubicBezTo>
                    <a:pt x="21600" y="11736"/>
                    <a:pt x="20922" y="14823"/>
                    <a:pt x="19613" y="17661"/>
                  </a:cubicBezTo>
                </a:path>
                <a:path w="21600" h="17661" stroke="0" extrusionOk="0">
                  <a:moveTo>
                    <a:pt x="19808" y="0"/>
                  </a:moveTo>
                  <a:cubicBezTo>
                    <a:pt x="20990" y="2717"/>
                    <a:pt x="21600" y="5648"/>
                    <a:pt x="21600" y="8612"/>
                  </a:cubicBezTo>
                  <a:cubicBezTo>
                    <a:pt x="21600" y="11736"/>
                    <a:pt x="20922" y="14823"/>
                    <a:pt x="19613" y="17661"/>
                  </a:cubicBezTo>
                  <a:lnTo>
                    <a:pt x="0" y="8612"/>
                  </a:lnTo>
                  <a:lnTo>
                    <a:pt x="19808" y="0"/>
                  </a:lnTo>
                  <a:close/>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43" name="Text Box 91"/>
            <p:cNvSpPr txBox="1">
              <a:spLocks noChangeArrowheads="1"/>
            </p:cNvSpPr>
            <p:nvPr/>
          </p:nvSpPr>
          <p:spPr bwMode="auto">
            <a:xfrm>
              <a:off x="686" y="3038"/>
              <a:ext cx="27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 </a:t>
              </a:r>
            </a:p>
          </p:txBody>
        </p:sp>
        <p:sp>
          <p:nvSpPr>
            <p:cNvPr id="46144" name="Line 92"/>
            <p:cNvSpPr>
              <a:spLocks noChangeShapeType="1"/>
            </p:cNvSpPr>
            <p:nvPr/>
          </p:nvSpPr>
          <p:spPr bwMode="auto">
            <a:xfrm flipV="1">
              <a:off x="528" y="3267"/>
              <a:ext cx="210" cy="216"/>
            </a:xfrm>
            <a:prstGeom prst="line">
              <a:avLst/>
            </a:prstGeom>
            <a:noFill/>
            <a:ln w="38100" cmpd="dbl">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45" name="Line 93"/>
            <p:cNvSpPr>
              <a:spLocks noChangeShapeType="1"/>
            </p:cNvSpPr>
            <p:nvPr/>
          </p:nvSpPr>
          <p:spPr bwMode="auto">
            <a:xfrm flipV="1">
              <a:off x="888" y="3066"/>
              <a:ext cx="374" cy="84"/>
            </a:xfrm>
            <a:prstGeom prst="line">
              <a:avLst/>
            </a:prstGeom>
            <a:noFill/>
            <a:ln w="38100" cmpd="dbl">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46" name="Line 94"/>
            <p:cNvSpPr>
              <a:spLocks noChangeShapeType="1"/>
            </p:cNvSpPr>
            <p:nvPr/>
          </p:nvSpPr>
          <p:spPr bwMode="auto">
            <a:xfrm>
              <a:off x="1147" y="3837"/>
              <a:ext cx="1545"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47" name="Text Box 95"/>
            <p:cNvSpPr txBox="1">
              <a:spLocks noChangeArrowheads="1"/>
            </p:cNvSpPr>
            <p:nvPr/>
          </p:nvSpPr>
          <p:spPr bwMode="auto">
            <a:xfrm>
              <a:off x="2414" y="3142"/>
              <a:ext cx="4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Time</a:t>
              </a:r>
            </a:p>
          </p:txBody>
        </p:sp>
        <p:pic>
          <p:nvPicPr>
            <p:cNvPr id="46148" name="Picture 96" descr="txp_fig"/>
            <p:cNvPicPr>
              <a:picLocks noChangeAspect="1" noChangeArrowheads="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293" y="3502"/>
              <a:ext cx="786"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121" name="Text Box 97"/>
          <p:cNvSpPr txBox="1">
            <a:spLocks noChangeArrowheads="1"/>
          </p:cNvSpPr>
          <p:nvPr/>
        </p:nvSpPr>
        <p:spPr bwMode="auto">
          <a:xfrm>
            <a:off x="6334125" y="3062288"/>
            <a:ext cx="2673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At resonance: “absorption”</a:t>
            </a:r>
          </a:p>
        </p:txBody>
      </p:sp>
      <p:sp>
        <p:nvSpPr>
          <p:cNvPr id="46122" name="Text Box 98"/>
          <p:cNvSpPr txBox="1">
            <a:spLocks noChangeArrowheads="1"/>
          </p:cNvSpPr>
          <p:nvPr/>
        </p:nvSpPr>
        <p:spPr bwMode="auto">
          <a:xfrm>
            <a:off x="2473325" y="901701"/>
            <a:ext cx="3543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Bound-electron: the oscillator model</a:t>
            </a:r>
          </a:p>
        </p:txBody>
      </p:sp>
      <p:grpSp>
        <p:nvGrpSpPr>
          <p:cNvPr id="464995" name="Group 99"/>
          <p:cNvGrpSpPr>
            <a:grpSpLocks/>
          </p:cNvGrpSpPr>
          <p:nvPr/>
        </p:nvGrpSpPr>
        <p:grpSpPr bwMode="auto">
          <a:xfrm>
            <a:off x="1495425" y="1228725"/>
            <a:ext cx="5513388" cy="755650"/>
            <a:chOff x="-18" y="782"/>
            <a:chExt cx="3473" cy="476"/>
          </a:xfrm>
        </p:grpSpPr>
        <p:sp>
          <p:nvSpPr>
            <p:cNvPr id="46124" name="Text Box 100"/>
            <p:cNvSpPr txBox="1">
              <a:spLocks noChangeArrowheads="1"/>
            </p:cNvSpPr>
            <p:nvPr/>
          </p:nvSpPr>
          <p:spPr bwMode="auto">
            <a:xfrm>
              <a:off x="-18" y="904"/>
              <a:ext cx="16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Field of radiating electron</a:t>
              </a:r>
            </a:p>
          </p:txBody>
        </p:sp>
        <p:pic>
          <p:nvPicPr>
            <p:cNvPr id="46125" name="Picture 101" descr="txp_fig"/>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1652" y="782"/>
              <a:ext cx="1803"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37536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11111E-6 1.11111E-6 L 0.62084 0.02593 " pathEditMode="relative" ptsTypes="AA">
                                      <p:cBhvr>
                                        <p:cTn id="6" dur="2000" fill="hold"/>
                                        <p:tgtEl>
                                          <p:spTgt spid="464911"/>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8.33333E-7 4.07407E-6 L 0.0243 4.07407E-6 " pathEditMode="relative" rAng="0" ptsTypes="AA">
                                      <p:cBhvr>
                                        <p:cTn id="10" dur="2000" fill="hold"/>
                                        <p:tgtEl>
                                          <p:spTgt spid="464931"/>
                                        </p:tgtEl>
                                        <p:attrNameLst>
                                          <p:attrName>ppt_x</p:attrName>
                                          <p:attrName>ppt_y</p:attrName>
                                        </p:attrNameLst>
                                      </p:cBhvr>
                                      <p:rCtr x="1215" y="0"/>
                                    </p:animMotion>
                                  </p:childTnLst>
                                </p:cTn>
                              </p:par>
                              <p:par>
                                <p:cTn id="11" presetID="10" presetClass="entr" presetSubtype="0" fill="hold" nodeType="withEffect">
                                  <p:stCondLst>
                                    <p:cond delay="0"/>
                                  </p:stCondLst>
                                  <p:childTnLst>
                                    <p:set>
                                      <p:cBhvr>
                                        <p:cTn id="12" dur="1" fill="hold">
                                          <p:stCondLst>
                                            <p:cond delay="0"/>
                                          </p:stCondLst>
                                        </p:cTn>
                                        <p:tgtEl>
                                          <p:spTgt spid="464951"/>
                                        </p:tgtEl>
                                        <p:attrNameLst>
                                          <p:attrName>style.visibility</p:attrName>
                                        </p:attrNameLst>
                                      </p:cBhvr>
                                      <p:to>
                                        <p:strVal val="visible"/>
                                      </p:to>
                                    </p:set>
                                    <p:animEffect transition="in" filter="fade">
                                      <p:cBhvr>
                                        <p:cTn id="13" dur="2000"/>
                                        <p:tgtEl>
                                          <p:spTgt spid="46495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464944"/>
                                        </p:tgtEl>
                                        <p:attrNameLst>
                                          <p:attrName>style.visibility</p:attrName>
                                        </p:attrNameLst>
                                      </p:cBhvr>
                                      <p:to>
                                        <p:strVal val="visible"/>
                                      </p:to>
                                    </p:set>
                                    <p:animEffect transition="in" filter="wipe(up)">
                                      <p:cBhvr>
                                        <p:cTn id="18" dur="500"/>
                                        <p:tgtEl>
                                          <p:spTgt spid="464944"/>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464943"/>
                                        </p:tgtEl>
                                        <p:attrNameLst>
                                          <p:attrName>style.visibility</p:attrName>
                                        </p:attrNameLst>
                                      </p:cBhvr>
                                      <p:to>
                                        <p:strVal val="visible"/>
                                      </p:to>
                                    </p:set>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464945"/>
                                        </p:tgtEl>
                                        <p:attrNameLst>
                                          <p:attrName>style.visibility</p:attrName>
                                        </p:attrNameLst>
                                      </p:cBhvr>
                                      <p:to>
                                        <p:strVal val="visible"/>
                                      </p:to>
                                    </p:set>
                                    <p:animEffect transition="in" filter="wipe(up)">
                                      <p:cBhvr>
                                        <p:cTn id="25" dur="500"/>
                                        <p:tgtEl>
                                          <p:spTgt spid="464945"/>
                                        </p:tgtEl>
                                      </p:cBhvr>
                                    </p:animEffect>
                                  </p:childTnLst>
                                </p:cTn>
                              </p:par>
                            </p:childTnLst>
                          </p:cTn>
                        </p:par>
                        <p:par>
                          <p:cTn id="26" fill="hold" nodeType="afterGroup">
                            <p:stCondLst>
                              <p:cond delay="1000"/>
                            </p:stCondLst>
                            <p:childTnLst>
                              <p:par>
                                <p:cTn id="27" presetID="22" presetClass="entr" presetSubtype="4" fill="hold" nodeType="afterEffect">
                                  <p:stCondLst>
                                    <p:cond delay="0"/>
                                  </p:stCondLst>
                                  <p:childTnLst>
                                    <p:set>
                                      <p:cBhvr>
                                        <p:cTn id="28" dur="1" fill="hold">
                                          <p:stCondLst>
                                            <p:cond delay="0"/>
                                          </p:stCondLst>
                                        </p:cTn>
                                        <p:tgtEl>
                                          <p:spTgt spid="464947"/>
                                        </p:tgtEl>
                                        <p:attrNameLst>
                                          <p:attrName>style.visibility</p:attrName>
                                        </p:attrNameLst>
                                      </p:cBhvr>
                                      <p:to>
                                        <p:strVal val="visible"/>
                                      </p:to>
                                    </p:set>
                                    <p:animEffect transition="in" filter="wipe(down)">
                                      <p:cBhvr>
                                        <p:cTn id="29" dur="500"/>
                                        <p:tgtEl>
                                          <p:spTgt spid="464947"/>
                                        </p:tgtEl>
                                      </p:cBhvr>
                                    </p:animEffec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0"/>
                                          </p:stCondLst>
                                        </p:cTn>
                                        <p:tgtEl>
                                          <p:spTgt spid="464946"/>
                                        </p:tgtEl>
                                        <p:attrNameLst>
                                          <p:attrName>style.visibility</p:attrName>
                                        </p:attrNameLst>
                                      </p:cBhvr>
                                      <p:to>
                                        <p:strVal val="visible"/>
                                      </p:to>
                                    </p:set>
                                  </p:childTnLst>
                                </p:cTn>
                              </p:par>
                            </p:childTnLst>
                          </p:cTn>
                        </p:par>
                        <p:par>
                          <p:cTn id="33" fill="hold" nodeType="afterGroup">
                            <p:stCondLst>
                              <p:cond delay="1500"/>
                            </p:stCondLst>
                            <p:childTnLst>
                              <p:par>
                                <p:cTn id="34" presetID="22" presetClass="entr" presetSubtype="8" fill="hold" nodeType="afterEffect">
                                  <p:stCondLst>
                                    <p:cond delay="0"/>
                                  </p:stCondLst>
                                  <p:childTnLst>
                                    <p:set>
                                      <p:cBhvr>
                                        <p:cTn id="35" dur="1" fill="hold">
                                          <p:stCondLst>
                                            <p:cond delay="0"/>
                                          </p:stCondLst>
                                        </p:cTn>
                                        <p:tgtEl>
                                          <p:spTgt spid="464948"/>
                                        </p:tgtEl>
                                        <p:attrNameLst>
                                          <p:attrName>style.visibility</p:attrName>
                                        </p:attrNameLst>
                                      </p:cBhvr>
                                      <p:to>
                                        <p:strVal val="visible"/>
                                      </p:to>
                                    </p:set>
                                    <p:animEffect transition="in" filter="wipe(left)">
                                      <p:cBhvr>
                                        <p:cTn id="36" dur="500"/>
                                        <p:tgtEl>
                                          <p:spTgt spid="464948"/>
                                        </p:tgtEl>
                                      </p:cBhvr>
                                    </p:animEffect>
                                  </p:childTnLst>
                                </p:cTn>
                              </p:par>
                            </p:childTnLst>
                          </p:cTn>
                        </p:par>
                        <p:par>
                          <p:cTn id="37" fill="hold" nodeType="afterGroup">
                            <p:stCondLst>
                              <p:cond delay="2000"/>
                            </p:stCondLst>
                            <p:childTnLst>
                              <p:par>
                                <p:cTn id="38" presetID="22" presetClass="entr" presetSubtype="8" fill="hold" nodeType="afterEffect">
                                  <p:stCondLst>
                                    <p:cond delay="0"/>
                                  </p:stCondLst>
                                  <p:childTnLst>
                                    <p:set>
                                      <p:cBhvr>
                                        <p:cTn id="39" dur="1" fill="hold">
                                          <p:stCondLst>
                                            <p:cond delay="0"/>
                                          </p:stCondLst>
                                        </p:cTn>
                                        <p:tgtEl>
                                          <p:spTgt spid="464938"/>
                                        </p:tgtEl>
                                        <p:attrNameLst>
                                          <p:attrName>style.visibility</p:attrName>
                                        </p:attrNameLst>
                                      </p:cBhvr>
                                      <p:to>
                                        <p:strVal val="visible"/>
                                      </p:to>
                                    </p:set>
                                    <p:animEffect transition="in" filter="wipe(left)">
                                      <p:cBhvr>
                                        <p:cTn id="40" dur="3000"/>
                                        <p:tgtEl>
                                          <p:spTgt spid="464938"/>
                                        </p:tgtEl>
                                      </p:cBhvr>
                                    </p:animEffect>
                                  </p:childTnLst>
                                </p:cTn>
                              </p:par>
                            </p:childTnLst>
                          </p:cTn>
                        </p:par>
                        <p:par>
                          <p:cTn id="41" fill="hold" nodeType="afterGroup">
                            <p:stCondLst>
                              <p:cond delay="5000"/>
                            </p:stCondLst>
                            <p:childTnLst>
                              <p:par>
                                <p:cTn id="42" presetID="22" presetClass="entr" presetSubtype="8" fill="hold" nodeType="afterEffect">
                                  <p:stCondLst>
                                    <p:cond delay="0"/>
                                  </p:stCondLst>
                                  <p:childTnLst>
                                    <p:set>
                                      <p:cBhvr>
                                        <p:cTn id="43" dur="1" fill="hold">
                                          <p:stCondLst>
                                            <p:cond delay="0"/>
                                          </p:stCondLst>
                                        </p:cTn>
                                        <p:tgtEl>
                                          <p:spTgt spid="464995"/>
                                        </p:tgtEl>
                                        <p:attrNameLst>
                                          <p:attrName>style.visibility</p:attrName>
                                        </p:attrNameLst>
                                      </p:cBhvr>
                                      <p:to>
                                        <p:strVal val="visible"/>
                                      </p:to>
                                    </p:set>
                                    <p:animEffect transition="in" filter="wipe(left)">
                                      <p:cBhvr>
                                        <p:cTn id="44" dur="2000"/>
                                        <p:tgtEl>
                                          <p:spTgt spid="464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3" grpId="0"/>
      <p:bldP spid="46494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51" name="Picture 3" descr="txp_fig"/>
          <p:cNvPicPr>
            <a:picLocks noChangeAspect="1" noChangeArrowheads="1"/>
          </p:cNvPicPr>
          <p:nvPr>
            <p:custDataLst>
              <p:tags r:id="rId1"/>
            </p:custDataLst>
          </p:nvPr>
        </p:nvPicPr>
        <p:blipFill>
          <a:blip r:embed="rId13">
            <a:extLst>
              <a:ext uri="{28A0092B-C50C-407E-A947-70E740481C1C}">
                <a14:useLocalDpi xmlns:a14="http://schemas.microsoft.com/office/drawing/2010/main" val="0"/>
              </a:ext>
            </a:extLst>
          </a:blip>
          <a:srcRect/>
          <a:stretch>
            <a:fillRect/>
          </a:stretch>
        </p:blipFill>
        <p:spPr bwMode="auto">
          <a:xfrm>
            <a:off x="7702550" y="2532064"/>
            <a:ext cx="515938"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62852" name="Group 4"/>
          <p:cNvGrpSpPr>
            <a:grpSpLocks/>
          </p:cNvGrpSpPr>
          <p:nvPr/>
        </p:nvGrpSpPr>
        <p:grpSpPr bwMode="auto">
          <a:xfrm>
            <a:off x="1752601" y="582613"/>
            <a:ext cx="11726863" cy="2176462"/>
            <a:chOff x="158" y="367"/>
            <a:chExt cx="7387" cy="1371"/>
          </a:xfrm>
        </p:grpSpPr>
        <p:sp>
          <p:nvSpPr>
            <p:cNvPr id="47238" name="Freeform 5"/>
            <p:cNvSpPr>
              <a:spLocks/>
            </p:cNvSpPr>
            <p:nvPr/>
          </p:nvSpPr>
          <p:spPr bwMode="auto">
            <a:xfrm>
              <a:off x="3889" y="367"/>
              <a:ext cx="730" cy="1111"/>
            </a:xfrm>
            <a:custGeom>
              <a:avLst/>
              <a:gdLst>
                <a:gd name="T0" fmla="*/ 0 w 704"/>
                <a:gd name="T1" fmla="*/ 484 h 1357"/>
                <a:gd name="T2" fmla="*/ 77 w 704"/>
                <a:gd name="T3" fmla="*/ 410 h 1357"/>
                <a:gd name="T4" fmla="*/ 143 w 704"/>
                <a:gd name="T5" fmla="*/ 249 h 1357"/>
                <a:gd name="T6" fmla="*/ 153 w 704"/>
                <a:gd name="T7" fmla="*/ 39 h 1357"/>
                <a:gd name="T8" fmla="*/ 187 w 704"/>
                <a:gd name="T9" fmla="*/ 9 h 1357"/>
                <a:gd name="T10" fmla="*/ 220 w 704"/>
                <a:gd name="T11" fmla="*/ 34 h 1357"/>
                <a:gd name="T12" fmla="*/ 241 w 704"/>
                <a:gd name="T13" fmla="*/ 171 h 1357"/>
                <a:gd name="T14" fmla="*/ 296 w 704"/>
                <a:gd name="T15" fmla="*/ 336 h 1357"/>
                <a:gd name="T16" fmla="*/ 449 w 704"/>
                <a:gd name="T17" fmla="*/ 447 h 1357"/>
                <a:gd name="T18" fmla="*/ 724 w 704"/>
                <a:gd name="T19" fmla="*/ 490 h 1357"/>
                <a:gd name="T20" fmla="*/ 844 w 704"/>
                <a:gd name="T21" fmla="*/ 497 h 13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04" h="1357">
                  <a:moveTo>
                    <a:pt x="0" y="1315"/>
                  </a:moveTo>
                  <a:cubicBezTo>
                    <a:pt x="22" y="1268"/>
                    <a:pt x="44" y="1221"/>
                    <a:pt x="64" y="1114"/>
                  </a:cubicBezTo>
                  <a:cubicBezTo>
                    <a:pt x="84" y="1007"/>
                    <a:pt x="108" y="843"/>
                    <a:pt x="119" y="675"/>
                  </a:cubicBezTo>
                  <a:cubicBezTo>
                    <a:pt x="130" y="507"/>
                    <a:pt x="122" y="216"/>
                    <a:pt x="128" y="108"/>
                  </a:cubicBezTo>
                  <a:cubicBezTo>
                    <a:pt x="134" y="0"/>
                    <a:pt x="147" y="29"/>
                    <a:pt x="156" y="26"/>
                  </a:cubicBezTo>
                  <a:cubicBezTo>
                    <a:pt x="165" y="23"/>
                    <a:pt x="176" y="17"/>
                    <a:pt x="183" y="90"/>
                  </a:cubicBezTo>
                  <a:cubicBezTo>
                    <a:pt x="190" y="163"/>
                    <a:pt x="190" y="328"/>
                    <a:pt x="201" y="465"/>
                  </a:cubicBezTo>
                  <a:cubicBezTo>
                    <a:pt x="212" y="602"/>
                    <a:pt x="218" y="788"/>
                    <a:pt x="247" y="913"/>
                  </a:cubicBezTo>
                  <a:cubicBezTo>
                    <a:pt x="276" y="1038"/>
                    <a:pt x="316" y="1145"/>
                    <a:pt x="375" y="1215"/>
                  </a:cubicBezTo>
                  <a:cubicBezTo>
                    <a:pt x="434" y="1285"/>
                    <a:pt x="549" y="1311"/>
                    <a:pt x="604" y="1334"/>
                  </a:cubicBezTo>
                  <a:cubicBezTo>
                    <a:pt x="659" y="1357"/>
                    <a:pt x="690" y="1351"/>
                    <a:pt x="704" y="1352"/>
                  </a:cubicBezTo>
                </a:path>
              </a:pathLst>
            </a:custGeom>
            <a:noFill/>
            <a:ln w="19050" cap="flat" cmpd="sng">
              <a:solidFill>
                <a:srgbClr val="00008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39" name="Freeform 6"/>
            <p:cNvSpPr>
              <a:spLocks/>
            </p:cNvSpPr>
            <p:nvPr/>
          </p:nvSpPr>
          <p:spPr bwMode="auto">
            <a:xfrm>
              <a:off x="158" y="1466"/>
              <a:ext cx="3901" cy="31"/>
            </a:xfrm>
            <a:custGeom>
              <a:avLst/>
              <a:gdLst>
                <a:gd name="T0" fmla="*/ 4279 w 3765"/>
                <a:gd name="T1" fmla="*/ 0 h 37"/>
                <a:gd name="T2" fmla="*/ 4214 w 3765"/>
                <a:gd name="T3" fmla="*/ 11 h 37"/>
                <a:gd name="T4" fmla="*/ 3952 w 3765"/>
                <a:gd name="T5" fmla="*/ 15 h 37"/>
                <a:gd name="T6" fmla="*/ 950 w 3765"/>
                <a:gd name="T7" fmla="*/ 11 h 37"/>
                <a:gd name="T8" fmla="*/ 0 w 3765"/>
                <a:gd name="T9" fmla="*/ 15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65" h="37">
                  <a:moveTo>
                    <a:pt x="3584" y="0"/>
                  </a:moveTo>
                  <a:cubicBezTo>
                    <a:pt x="3579" y="10"/>
                    <a:pt x="3575" y="21"/>
                    <a:pt x="3529" y="27"/>
                  </a:cubicBezTo>
                  <a:cubicBezTo>
                    <a:pt x="3483" y="33"/>
                    <a:pt x="3765" y="37"/>
                    <a:pt x="3309" y="37"/>
                  </a:cubicBezTo>
                  <a:cubicBezTo>
                    <a:pt x="2853" y="37"/>
                    <a:pt x="1346" y="27"/>
                    <a:pt x="795" y="27"/>
                  </a:cubicBezTo>
                  <a:cubicBezTo>
                    <a:pt x="244" y="27"/>
                    <a:pt x="122" y="32"/>
                    <a:pt x="0" y="37"/>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40" name="Line 7"/>
            <p:cNvSpPr>
              <a:spLocks noChangeShapeType="1"/>
            </p:cNvSpPr>
            <p:nvPr/>
          </p:nvSpPr>
          <p:spPr bwMode="auto">
            <a:xfrm flipV="1">
              <a:off x="167" y="1488"/>
              <a:ext cx="1245" cy="9"/>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41" name="Line 8"/>
            <p:cNvSpPr>
              <a:spLocks noChangeShapeType="1"/>
            </p:cNvSpPr>
            <p:nvPr/>
          </p:nvSpPr>
          <p:spPr bwMode="auto">
            <a:xfrm>
              <a:off x="1926" y="1489"/>
              <a:ext cx="535"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42" name="Line 9"/>
            <p:cNvSpPr>
              <a:spLocks noChangeShapeType="1"/>
            </p:cNvSpPr>
            <p:nvPr/>
          </p:nvSpPr>
          <p:spPr bwMode="auto">
            <a:xfrm>
              <a:off x="2465" y="1489"/>
              <a:ext cx="534" cy="0"/>
            </a:xfrm>
            <a:prstGeom prst="line">
              <a:avLst/>
            </a:prstGeom>
            <a:noFill/>
            <a:ln w="190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43" name="Line 10"/>
            <p:cNvSpPr>
              <a:spLocks noChangeShapeType="1"/>
            </p:cNvSpPr>
            <p:nvPr/>
          </p:nvSpPr>
          <p:spPr bwMode="auto">
            <a:xfrm>
              <a:off x="1412" y="1489"/>
              <a:ext cx="535" cy="0"/>
            </a:xfrm>
            <a:prstGeom prst="line">
              <a:avLst/>
            </a:prstGeom>
            <a:noFill/>
            <a:ln w="190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44" name="Line 11"/>
            <p:cNvSpPr>
              <a:spLocks noChangeShapeType="1"/>
            </p:cNvSpPr>
            <p:nvPr/>
          </p:nvSpPr>
          <p:spPr bwMode="auto">
            <a:xfrm>
              <a:off x="2991" y="1492"/>
              <a:ext cx="535" cy="0"/>
            </a:xfrm>
            <a:prstGeom prst="line">
              <a:avLst/>
            </a:prstGeom>
            <a:noFill/>
            <a:ln w="1905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45" name="Freeform 12"/>
            <p:cNvSpPr>
              <a:spLocks/>
            </p:cNvSpPr>
            <p:nvPr/>
          </p:nvSpPr>
          <p:spPr bwMode="auto">
            <a:xfrm>
              <a:off x="3526" y="1453"/>
              <a:ext cx="352" cy="42"/>
            </a:xfrm>
            <a:custGeom>
              <a:avLst/>
              <a:gdLst>
                <a:gd name="T0" fmla="*/ 0 w 340"/>
                <a:gd name="T1" fmla="*/ 18 h 51"/>
                <a:gd name="T2" fmla="*/ 114 w 340"/>
                <a:gd name="T3" fmla="*/ 18 h 51"/>
                <a:gd name="T4" fmla="*/ 338 w 340"/>
                <a:gd name="T5" fmla="*/ 18 h 51"/>
                <a:gd name="T6" fmla="*/ 376 w 340"/>
                <a:gd name="T7" fmla="*/ 12 h 51"/>
                <a:gd name="T8" fmla="*/ 404 w 340"/>
                <a:gd name="T9" fmla="*/ 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 h="51">
                  <a:moveTo>
                    <a:pt x="0" y="48"/>
                  </a:moveTo>
                  <a:cubicBezTo>
                    <a:pt x="24" y="48"/>
                    <a:pt x="49" y="48"/>
                    <a:pt x="96" y="48"/>
                  </a:cubicBezTo>
                  <a:cubicBezTo>
                    <a:pt x="143" y="48"/>
                    <a:pt x="247" y="51"/>
                    <a:pt x="284" y="48"/>
                  </a:cubicBezTo>
                  <a:cubicBezTo>
                    <a:pt x="321" y="45"/>
                    <a:pt x="307" y="40"/>
                    <a:pt x="316" y="32"/>
                  </a:cubicBezTo>
                  <a:cubicBezTo>
                    <a:pt x="325" y="24"/>
                    <a:pt x="335" y="7"/>
                    <a:pt x="340" y="0"/>
                  </a:cubicBezTo>
                </a:path>
              </a:pathLst>
            </a:custGeom>
            <a:noFill/>
            <a:ln w="1905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46" name="Line 13"/>
            <p:cNvSpPr>
              <a:spLocks noChangeShapeType="1"/>
            </p:cNvSpPr>
            <p:nvPr/>
          </p:nvSpPr>
          <p:spPr bwMode="auto">
            <a:xfrm>
              <a:off x="4051" y="404"/>
              <a:ext cx="0" cy="116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47" name="Line 14"/>
            <p:cNvSpPr>
              <a:spLocks noChangeShapeType="1"/>
            </p:cNvSpPr>
            <p:nvPr/>
          </p:nvSpPr>
          <p:spPr bwMode="auto">
            <a:xfrm>
              <a:off x="414" y="1122"/>
              <a:ext cx="0" cy="404"/>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7248" name="Picture 15" descr="txp_fig"/>
            <p:cNvPicPr>
              <a:picLocks noChangeAspect="1" noChangeArrowheads="1"/>
            </p:cNvPicPr>
            <p:nvPr>
              <p:custDataLst>
                <p:tags r:id="rId11"/>
              </p:custDataLst>
            </p:nvPr>
          </p:nvPicPr>
          <p:blipFill>
            <a:blip r:embed="rId14">
              <a:extLst>
                <a:ext uri="{28A0092B-C50C-407E-A947-70E740481C1C}">
                  <a14:useLocalDpi xmlns:a14="http://schemas.microsoft.com/office/drawing/2010/main" val="0"/>
                </a:ext>
              </a:extLst>
            </a:blip>
            <a:srcRect/>
            <a:stretch>
              <a:fillRect/>
            </a:stretch>
          </p:blipFill>
          <p:spPr bwMode="auto">
            <a:xfrm>
              <a:off x="325" y="1627"/>
              <a:ext cx="198" cy="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249" name="Freeform 16"/>
            <p:cNvSpPr>
              <a:spLocks/>
            </p:cNvSpPr>
            <p:nvPr/>
          </p:nvSpPr>
          <p:spPr bwMode="auto">
            <a:xfrm>
              <a:off x="4597" y="1476"/>
              <a:ext cx="2948" cy="17"/>
            </a:xfrm>
            <a:custGeom>
              <a:avLst/>
              <a:gdLst>
                <a:gd name="T0" fmla="*/ 37 w 2165"/>
                <a:gd name="T1" fmla="*/ 0 h 17"/>
                <a:gd name="T2" fmla="*/ 599 w 2165"/>
                <a:gd name="T3" fmla="*/ 15 h 17"/>
                <a:gd name="T4" fmla="*/ 3649 w 2165"/>
                <a:gd name="T5" fmla="*/ 15 h 17"/>
                <a:gd name="T6" fmla="*/ 10135 w 2165"/>
                <a:gd name="T7" fmla="*/ 15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5" h="17">
                  <a:moveTo>
                    <a:pt x="8" y="0"/>
                  </a:moveTo>
                  <a:cubicBezTo>
                    <a:pt x="4" y="6"/>
                    <a:pt x="0" y="13"/>
                    <a:pt x="128" y="15"/>
                  </a:cubicBezTo>
                  <a:cubicBezTo>
                    <a:pt x="256" y="17"/>
                    <a:pt x="440" y="15"/>
                    <a:pt x="779" y="15"/>
                  </a:cubicBezTo>
                  <a:cubicBezTo>
                    <a:pt x="1118" y="15"/>
                    <a:pt x="1641" y="15"/>
                    <a:pt x="2165" y="15"/>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08" name="Text Box 17"/>
          <p:cNvSpPr txBox="1">
            <a:spLocks noChangeArrowheads="1"/>
          </p:cNvSpPr>
          <p:nvPr/>
        </p:nvSpPr>
        <p:spPr bwMode="auto">
          <a:xfrm>
            <a:off x="1771650" y="120651"/>
            <a:ext cx="375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0033CC"/>
                </a:solidFill>
                <a:latin typeface="Times New Roman" panose="02020603050405020304" pitchFamily="18" charset="0"/>
                <a:cs typeface="Times New Roman" panose="02020603050405020304" pitchFamily="18" charset="0"/>
              </a:rPr>
              <a:t>Classical light-matter interaction</a:t>
            </a:r>
          </a:p>
        </p:txBody>
      </p:sp>
      <p:sp>
        <p:nvSpPr>
          <p:cNvPr id="47109" name="Text Box 18"/>
          <p:cNvSpPr txBox="1">
            <a:spLocks noChangeArrowheads="1"/>
          </p:cNvSpPr>
          <p:nvPr/>
        </p:nvSpPr>
        <p:spPr bwMode="auto">
          <a:xfrm>
            <a:off x="2473325" y="495301"/>
            <a:ext cx="412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“Free”-electron: the Drude model (plasma)</a:t>
            </a:r>
          </a:p>
        </p:txBody>
      </p:sp>
      <p:pic>
        <p:nvPicPr>
          <p:cNvPr id="462867" name="Picture 19" descr="txp_fig"/>
          <p:cNvPicPr>
            <a:picLocks noChangeAspect="1" noChangeArrowheads="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2384425" y="2541588"/>
            <a:ext cx="5159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2868" name="Picture 20" descr="txp_fig"/>
          <p:cNvPicPr>
            <a:picLocks noChangeAspect="1" noChangeArrowheads="1"/>
          </p:cNvPicPr>
          <p:nvPr>
            <p:custDataLst>
              <p:tags r:id="rId3"/>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8007350" y="2559050"/>
            <a:ext cx="3556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7112" name="Group 21"/>
          <p:cNvGrpSpPr>
            <a:grpSpLocks/>
          </p:cNvGrpSpPr>
          <p:nvPr/>
        </p:nvGrpSpPr>
        <p:grpSpPr bwMode="auto">
          <a:xfrm>
            <a:off x="7761289" y="4862514"/>
            <a:ext cx="1787525" cy="727075"/>
            <a:chOff x="2303" y="2019"/>
            <a:chExt cx="1126" cy="458"/>
          </a:xfrm>
        </p:grpSpPr>
        <p:sp>
          <p:nvSpPr>
            <p:cNvPr id="47234" name="Freeform 22"/>
            <p:cNvSpPr>
              <a:spLocks/>
            </p:cNvSpPr>
            <p:nvPr/>
          </p:nvSpPr>
          <p:spPr bwMode="auto">
            <a:xfrm>
              <a:off x="2303"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35" name="Freeform 23"/>
            <p:cNvSpPr>
              <a:spLocks/>
            </p:cNvSpPr>
            <p:nvPr/>
          </p:nvSpPr>
          <p:spPr bwMode="auto">
            <a:xfrm>
              <a:off x="2871" y="2020"/>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36" name="Freeform 24"/>
            <p:cNvSpPr>
              <a:spLocks/>
            </p:cNvSpPr>
            <p:nvPr/>
          </p:nvSpPr>
          <p:spPr bwMode="auto">
            <a:xfrm flipH="1">
              <a:off x="2585"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37" name="Freeform 25"/>
            <p:cNvSpPr>
              <a:spLocks/>
            </p:cNvSpPr>
            <p:nvPr/>
          </p:nvSpPr>
          <p:spPr bwMode="auto">
            <a:xfrm flipH="1">
              <a:off x="3149" y="2019"/>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7113" name="Group 26"/>
          <p:cNvGrpSpPr>
            <a:grpSpLocks/>
          </p:cNvGrpSpPr>
          <p:nvPr/>
        </p:nvGrpSpPr>
        <p:grpSpPr bwMode="auto">
          <a:xfrm>
            <a:off x="7977189" y="6178550"/>
            <a:ext cx="1779587" cy="115888"/>
            <a:chOff x="581" y="3721"/>
            <a:chExt cx="1121" cy="73"/>
          </a:xfrm>
        </p:grpSpPr>
        <p:sp>
          <p:nvSpPr>
            <p:cNvPr id="47230" name="Freeform 27"/>
            <p:cNvSpPr>
              <a:spLocks/>
            </p:cNvSpPr>
            <p:nvPr/>
          </p:nvSpPr>
          <p:spPr bwMode="auto">
            <a:xfrm>
              <a:off x="58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31" name="Freeform 28"/>
            <p:cNvSpPr>
              <a:spLocks/>
            </p:cNvSpPr>
            <p:nvPr/>
          </p:nvSpPr>
          <p:spPr bwMode="auto">
            <a:xfrm flipH="1">
              <a:off x="86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32" name="Freeform 29"/>
            <p:cNvSpPr>
              <a:spLocks/>
            </p:cNvSpPr>
            <p:nvPr/>
          </p:nvSpPr>
          <p:spPr bwMode="auto">
            <a:xfrm>
              <a:off x="114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33" name="Freeform 30"/>
            <p:cNvSpPr>
              <a:spLocks/>
            </p:cNvSpPr>
            <p:nvPr/>
          </p:nvSpPr>
          <p:spPr bwMode="auto">
            <a:xfrm flipH="1">
              <a:off x="142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14" name="Line 31"/>
          <p:cNvSpPr>
            <a:spLocks noChangeShapeType="1"/>
          </p:cNvSpPr>
          <p:nvPr/>
        </p:nvSpPr>
        <p:spPr bwMode="auto">
          <a:xfrm>
            <a:off x="8199438" y="4995863"/>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5" name="Line 32"/>
          <p:cNvSpPr>
            <a:spLocks noChangeShapeType="1"/>
          </p:cNvSpPr>
          <p:nvPr/>
        </p:nvSpPr>
        <p:spPr bwMode="auto">
          <a:xfrm>
            <a:off x="8447088" y="5153025"/>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6" name="Line 33"/>
          <p:cNvSpPr>
            <a:spLocks noChangeShapeType="1"/>
          </p:cNvSpPr>
          <p:nvPr/>
        </p:nvSpPr>
        <p:spPr bwMode="auto">
          <a:xfrm>
            <a:off x="7681914" y="5214938"/>
            <a:ext cx="2452687"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7" name="Line 34"/>
          <p:cNvSpPr>
            <a:spLocks noChangeShapeType="1"/>
          </p:cNvSpPr>
          <p:nvPr/>
        </p:nvSpPr>
        <p:spPr bwMode="auto">
          <a:xfrm>
            <a:off x="8866188" y="5114925"/>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8" name="Line 35"/>
          <p:cNvSpPr>
            <a:spLocks noChangeShapeType="1"/>
          </p:cNvSpPr>
          <p:nvPr/>
        </p:nvSpPr>
        <p:spPr bwMode="auto">
          <a:xfrm>
            <a:off x="9113838" y="5267325"/>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9" name="Text Box 36"/>
          <p:cNvSpPr txBox="1">
            <a:spLocks noChangeArrowheads="1"/>
          </p:cNvSpPr>
          <p:nvPr/>
        </p:nvSpPr>
        <p:spPr bwMode="auto">
          <a:xfrm>
            <a:off x="9744075" y="6194426"/>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Time</a:t>
            </a:r>
          </a:p>
        </p:txBody>
      </p:sp>
      <p:sp>
        <p:nvSpPr>
          <p:cNvPr id="47120" name="Line 37"/>
          <p:cNvSpPr>
            <a:spLocks noChangeShapeType="1"/>
          </p:cNvSpPr>
          <p:nvPr/>
        </p:nvSpPr>
        <p:spPr bwMode="auto">
          <a:xfrm>
            <a:off x="7753350" y="4467226"/>
            <a:ext cx="0" cy="1281113"/>
          </a:xfrm>
          <a:prstGeom prst="line">
            <a:avLst/>
          </a:prstGeom>
          <a:noFill/>
          <a:ln w="9525">
            <a:solidFill>
              <a:schemeClr val="tx1"/>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7121" name="Picture 38" descr="txp_fig"/>
          <p:cNvPicPr>
            <a:picLocks noChangeAspect="1" noChangeArrowheads="1"/>
          </p:cNvPicPr>
          <p:nvPr>
            <p:custDataLst>
              <p:tags r:id="rId4"/>
            </p:custDataLst>
          </p:nvPr>
        </p:nvPicPr>
        <p:blipFill>
          <a:blip r:embed="rId17">
            <a:extLst>
              <a:ext uri="{28A0092B-C50C-407E-A947-70E740481C1C}">
                <a14:useLocalDpi xmlns:a14="http://schemas.microsoft.com/office/drawing/2010/main" val="0"/>
              </a:ext>
            </a:extLst>
          </a:blip>
          <a:srcRect/>
          <a:stretch>
            <a:fillRect/>
          </a:stretch>
        </p:blipFill>
        <p:spPr bwMode="auto">
          <a:xfrm>
            <a:off x="6764338" y="4414839"/>
            <a:ext cx="88900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62887" name="Group 39"/>
          <p:cNvGrpSpPr>
            <a:grpSpLocks/>
          </p:cNvGrpSpPr>
          <p:nvPr/>
        </p:nvGrpSpPr>
        <p:grpSpPr bwMode="auto">
          <a:xfrm flipV="1">
            <a:off x="7748589" y="6188075"/>
            <a:ext cx="1779587" cy="115888"/>
            <a:chOff x="581" y="3721"/>
            <a:chExt cx="1121" cy="73"/>
          </a:xfrm>
        </p:grpSpPr>
        <p:sp>
          <p:nvSpPr>
            <p:cNvPr id="47226" name="Freeform 40"/>
            <p:cNvSpPr>
              <a:spLocks/>
            </p:cNvSpPr>
            <p:nvPr/>
          </p:nvSpPr>
          <p:spPr bwMode="auto">
            <a:xfrm>
              <a:off x="58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27" name="Freeform 41"/>
            <p:cNvSpPr>
              <a:spLocks/>
            </p:cNvSpPr>
            <p:nvPr/>
          </p:nvSpPr>
          <p:spPr bwMode="auto">
            <a:xfrm flipH="1">
              <a:off x="86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28" name="Freeform 42"/>
            <p:cNvSpPr>
              <a:spLocks/>
            </p:cNvSpPr>
            <p:nvPr/>
          </p:nvSpPr>
          <p:spPr bwMode="auto">
            <a:xfrm>
              <a:off x="114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29" name="Freeform 43"/>
            <p:cNvSpPr>
              <a:spLocks/>
            </p:cNvSpPr>
            <p:nvPr/>
          </p:nvSpPr>
          <p:spPr bwMode="auto">
            <a:xfrm flipH="1">
              <a:off x="142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23" name="Line 44"/>
          <p:cNvSpPr>
            <a:spLocks noChangeShapeType="1"/>
          </p:cNvSpPr>
          <p:nvPr/>
        </p:nvSpPr>
        <p:spPr bwMode="auto">
          <a:xfrm>
            <a:off x="7753350" y="5767388"/>
            <a:ext cx="0" cy="1147762"/>
          </a:xfrm>
          <a:prstGeom prst="line">
            <a:avLst/>
          </a:prstGeom>
          <a:noFill/>
          <a:ln w="9525">
            <a:solidFill>
              <a:schemeClr val="tx1"/>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4" name="Text Box 45"/>
          <p:cNvSpPr txBox="1">
            <a:spLocks noChangeArrowheads="1"/>
          </p:cNvSpPr>
          <p:nvPr/>
        </p:nvSpPr>
        <p:spPr bwMode="auto">
          <a:xfrm>
            <a:off x="7356475" y="567690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P</a:t>
            </a:r>
          </a:p>
        </p:txBody>
      </p:sp>
      <p:grpSp>
        <p:nvGrpSpPr>
          <p:cNvPr id="462894" name="Group 46"/>
          <p:cNvGrpSpPr>
            <a:grpSpLocks/>
          </p:cNvGrpSpPr>
          <p:nvPr/>
        </p:nvGrpSpPr>
        <p:grpSpPr bwMode="auto">
          <a:xfrm>
            <a:off x="7708901" y="4867276"/>
            <a:ext cx="1787525" cy="727075"/>
            <a:chOff x="2303" y="2019"/>
            <a:chExt cx="1126" cy="458"/>
          </a:xfrm>
        </p:grpSpPr>
        <p:sp>
          <p:nvSpPr>
            <p:cNvPr id="47222" name="Freeform 47"/>
            <p:cNvSpPr>
              <a:spLocks/>
            </p:cNvSpPr>
            <p:nvPr/>
          </p:nvSpPr>
          <p:spPr bwMode="auto">
            <a:xfrm>
              <a:off x="2303"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23" name="Freeform 48"/>
            <p:cNvSpPr>
              <a:spLocks/>
            </p:cNvSpPr>
            <p:nvPr/>
          </p:nvSpPr>
          <p:spPr bwMode="auto">
            <a:xfrm>
              <a:off x="2871" y="2020"/>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24" name="Freeform 49"/>
            <p:cNvSpPr>
              <a:spLocks/>
            </p:cNvSpPr>
            <p:nvPr/>
          </p:nvSpPr>
          <p:spPr bwMode="auto">
            <a:xfrm flipH="1">
              <a:off x="2585"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25" name="Freeform 50"/>
            <p:cNvSpPr>
              <a:spLocks/>
            </p:cNvSpPr>
            <p:nvPr/>
          </p:nvSpPr>
          <p:spPr bwMode="auto">
            <a:xfrm flipH="1">
              <a:off x="3149" y="2019"/>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2899" name="Text Box 51"/>
          <p:cNvSpPr txBox="1">
            <a:spLocks noChangeArrowheads="1"/>
          </p:cNvSpPr>
          <p:nvPr/>
        </p:nvSpPr>
        <p:spPr bwMode="auto">
          <a:xfrm>
            <a:off x="6223000" y="4851400"/>
            <a:ext cx="357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a:t>
            </a:r>
          </a:p>
        </p:txBody>
      </p:sp>
      <p:sp>
        <p:nvSpPr>
          <p:cNvPr id="462900" name="Arc 52"/>
          <p:cNvSpPr>
            <a:spLocks/>
          </p:cNvSpPr>
          <p:nvPr/>
        </p:nvSpPr>
        <p:spPr bwMode="auto">
          <a:xfrm flipH="1">
            <a:off x="6440489" y="4768850"/>
            <a:ext cx="293687" cy="890588"/>
          </a:xfrm>
          <a:custGeom>
            <a:avLst/>
            <a:gdLst>
              <a:gd name="T0" fmla="*/ 0 w 13449"/>
              <a:gd name="T1" fmla="*/ 0 h 21600"/>
              <a:gd name="T2" fmla="*/ 2147483646 w 13449"/>
              <a:gd name="T3" fmla="*/ 2147483646 h 21600"/>
              <a:gd name="T4" fmla="*/ 0 w 13449"/>
              <a:gd name="T5" fmla="*/ 2147483646 h 21600"/>
              <a:gd name="T6" fmla="*/ 0 60000 65536"/>
              <a:gd name="T7" fmla="*/ 0 60000 65536"/>
              <a:gd name="T8" fmla="*/ 0 60000 65536"/>
            </a:gdLst>
            <a:ahLst/>
            <a:cxnLst>
              <a:cxn ang="T6">
                <a:pos x="T0" y="T1"/>
              </a:cxn>
              <a:cxn ang="T7">
                <a:pos x="T2" y="T3"/>
              </a:cxn>
              <a:cxn ang="T8">
                <a:pos x="T4" y="T5"/>
              </a:cxn>
            </a:cxnLst>
            <a:rect l="0" t="0" r="r" b="b"/>
            <a:pathLst>
              <a:path w="13449" h="21600" fill="none" extrusionOk="0">
                <a:moveTo>
                  <a:pt x="0" y="0"/>
                </a:moveTo>
                <a:cubicBezTo>
                  <a:pt x="4885" y="0"/>
                  <a:pt x="9626" y="1656"/>
                  <a:pt x="13449" y="4697"/>
                </a:cubicBezTo>
              </a:path>
              <a:path w="13449" h="21600" stroke="0" extrusionOk="0">
                <a:moveTo>
                  <a:pt x="0" y="0"/>
                </a:moveTo>
                <a:cubicBezTo>
                  <a:pt x="4885" y="0"/>
                  <a:pt x="9626" y="1656"/>
                  <a:pt x="13449" y="4697"/>
                </a:cubicBezTo>
                <a:lnTo>
                  <a:pt x="0" y="21600"/>
                </a:lnTo>
                <a:lnTo>
                  <a:pt x="0" y="0"/>
                </a:lnTo>
                <a:close/>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901" name="Arc 53"/>
          <p:cNvSpPr>
            <a:spLocks/>
          </p:cNvSpPr>
          <p:nvPr/>
        </p:nvSpPr>
        <p:spPr bwMode="auto">
          <a:xfrm flipH="1">
            <a:off x="6305550" y="5202238"/>
            <a:ext cx="433388" cy="584200"/>
          </a:xfrm>
          <a:custGeom>
            <a:avLst/>
            <a:gdLst>
              <a:gd name="T0" fmla="*/ 2147483646 w 21600"/>
              <a:gd name="T1" fmla="*/ 0 h 17661"/>
              <a:gd name="T2" fmla="*/ 2147483646 w 21600"/>
              <a:gd name="T3" fmla="*/ 2147483646 h 17661"/>
              <a:gd name="T4" fmla="*/ 0 w 21600"/>
              <a:gd name="T5" fmla="*/ 2147483646 h 17661"/>
              <a:gd name="T6" fmla="*/ 0 60000 65536"/>
              <a:gd name="T7" fmla="*/ 0 60000 65536"/>
              <a:gd name="T8" fmla="*/ 0 60000 65536"/>
            </a:gdLst>
            <a:ahLst/>
            <a:cxnLst>
              <a:cxn ang="T6">
                <a:pos x="T0" y="T1"/>
              </a:cxn>
              <a:cxn ang="T7">
                <a:pos x="T2" y="T3"/>
              </a:cxn>
              <a:cxn ang="T8">
                <a:pos x="T4" y="T5"/>
              </a:cxn>
            </a:cxnLst>
            <a:rect l="0" t="0" r="r" b="b"/>
            <a:pathLst>
              <a:path w="21600" h="17661" fill="none" extrusionOk="0">
                <a:moveTo>
                  <a:pt x="19808" y="0"/>
                </a:moveTo>
                <a:cubicBezTo>
                  <a:pt x="20990" y="2717"/>
                  <a:pt x="21600" y="5648"/>
                  <a:pt x="21600" y="8612"/>
                </a:cubicBezTo>
                <a:cubicBezTo>
                  <a:pt x="21600" y="11736"/>
                  <a:pt x="20922" y="14823"/>
                  <a:pt x="19613" y="17661"/>
                </a:cubicBezTo>
              </a:path>
              <a:path w="21600" h="17661" stroke="0" extrusionOk="0">
                <a:moveTo>
                  <a:pt x="19808" y="0"/>
                </a:moveTo>
                <a:cubicBezTo>
                  <a:pt x="20990" y="2717"/>
                  <a:pt x="21600" y="5648"/>
                  <a:pt x="21600" y="8612"/>
                </a:cubicBezTo>
                <a:cubicBezTo>
                  <a:pt x="21600" y="11736"/>
                  <a:pt x="20922" y="14823"/>
                  <a:pt x="19613" y="17661"/>
                </a:cubicBezTo>
                <a:lnTo>
                  <a:pt x="0" y="8612"/>
                </a:lnTo>
                <a:lnTo>
                  <a:pt x="19808" y="0"/>
                </a:lnTo>
                <a:close/>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902" name="Text Box 54"/>
          <p:cNvSpPr txBox="1">
            <a:spLocks noChangeArrowheads="1"/>
          </p:cNvSpPr>
          <p:nvPr/>
        </p:nvSpPr>
        <p:spPr bwMode="auto">
          <a:xfrm>
            <a:off x="7013575" y="4975225"/>
            <a:ext cx="43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 </a:t>
            </a:r>
          </a:p>
        </p:txBody>
      </p:sp>
      <p:sp>
        <p:nvSpPr>
          <p:cNvPr id="462903" name="Line 55"/>
          <p:cNvSpPr>
            <a:spLocks noChangeShapeType="1"/>
          </p:cNvSpPr>
          <p:nvPr/>
        </p:nvSpPr>
        <p:spPr bwMode="auto">
          <a:xfrm flipV="1">
            <a:off x="6762751" y="5338763"/>
            <a:ext cx="333375" cy="342900"/>
          </a:xfrm>
          <a:prstGeom prst="line">
            <a:avLst/>
          </a:prstGeom>
          <a:noFill/>
          <a:ln w="38100" cmpd="dbl">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904" name="Line 56"/>
          <p:cNvSpPr>
            <a:spLocks noChangeShapeType="1"/>
          </p:cNvSpPr>
          <p:nvPr/>
        </p:nvSpPr>
        <p:spPr bwMode="auto">
          <a:xfrm flipV="1">
            <a:off x="7334250" y="5040313"/>
            <a:ext cx="503238" cy="112712"/>
          </a:xfrm>
          <a:prstGeom prst="line">
            <a:avLst/>
          </a:prstGeom>
          <a:noFill/>
          <a:ln w="38100" cmpd="dbl">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2" name="Line 57"/>
          <p:cNvSpPr>
            <a:spLocks noChangeShapeType="1"/>
          </p:cNvSpPr>
          <p:nvPr/>
        </p:nvSpPr>
        <p:spPr bwMode="auto">
          <a:xfrm>
            <a:off x="7745414" y="6243638"/>
            <a:ext cx="2452687"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3" name="Text Box 58"/>
          <p:cNvSpPr txBox="1">
            <a:spLocks noChangeArrowheads="1"/>
          </p:cNvSpPr>
          <p:nvPr/>
        </p:nvSpPr>
        <p:spPr bwMode="auto">
          <a:xfrm>
            <a:off x="9756775" y="5140326"/>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Time</a:t>
            </a:r>
          </a:p>
        </p:txBody>
      </p:sp>
      <p:pic>
        <p:nvPicPr>
          <p:cNvPr id="462907" name="Picture 59" descr="txp_fig"/>
          <p:cNvPicPr>
            <a:picLocks noChangeAspect="1" noChangeArrowheads="1"/>
          </p:cNvPicPr>
          <p:nvPr>
            <p:custDataLst>
              <p:tags r:id="rId5"/>
            </p:custDataLst>
          </p:nvPr>
        </p:nvPicPr>
        <p:blipFill>
          <a:blip r:embed="rId18">
            <a:extLst>
              <a:ext uri="{28A0092B-C50C-407E-A947-70E740481C1C}">
                <a14:useLocalDpi xmlns:a14="http://schemas.microsoft.com/office/drawing/2010/main" val="0"/>
              </a:ext>
            </a:extLst>
          </a:blip>
          <a:srcRect/>
          <a:stretch>
            <a:fillRect/>
          </a:stretch>
        </p:blipFill>
        <p:spPr bwMode="auto">
          <a:xfrm>
            <a:off x="6389689" y="5711826"/>
            <a:ext cx="1247775"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2908" name="Text Box 60"/>
          <p:cNvSpPr txBox="1">
            <a:spLocks noChangeArrowheads="1"/>
          </p:cNvSpPr>
          <p:nvPr/>
        </p:nvSpPr>
        <p:spPr bwMode="auto">
          <a:xfrm>
            <a:off x="7367588" y="3608388"/>
            <a:ext cx="2971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“Negative index of refraction”</a:t>
            </a:r>
          </a:p>
        </p:txBody>
      </p:sp>
      <p:sp>
        <p:nvSpPr>
          <p:cNvPr id="462909" name="Rectangle 61"/>
          <p:cNvSpPr>
            <a:spLocks noChangeArrowheads="1"/>
          </p:cNvSpPr>
          <p:nvPr/>
        </p:nvSpPr>
        <p:spPr bwMode="auto">
          <a:xfrm>
            <a:off x="5753100" y="4191000"/>
            <a:ext cx="5092700" cy="26670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latin typeface="Times New Roman" panose="02020603050405020304" pitchFamily="18" charset="0"/>
            </a:endParaRPr>
          </a:p>
        </p:txBody>
      </p:sp>
      <p:grpSp>
        <p:nvGrpSpPr>
          <p:cNvPr id="462910" name="Group 62"/>
          <p:cNvGrpSpPr>
            <a:grpSpLocks/>
          </p:cNvGrpSpPr>
          <p:nvPr/>
        </p:nvGrpSpPr>
        <p:grpSpPr bwMode="auto">
          <a:xfrm>
            <a:off x="1473200" y="3157538"/>
            <a:ext cx="8680450" cy="3700462"/>
            <a:chOff x="158" y="1929"/>
            <a:chExt cx="5468" cy="2331"/>
          </a:xfrm>
        </p:grpSpPr>
        <p:sp>
          <p:nvSpPr>
            <p:cNvPr id="47139" name="Text Box 63"/>
            <p:cNvSpPr txBox="1">
              <a:spLocks noChangeArrowheads="1"/>
            </p:cNvSpPr>
            <p:nvPr/>
          </p:nvSpPr>
          <p:spPr bwMode="auto">
            <a:xfrm>
              <a:off x="158" y="1929"/>
              <a:ext cx="2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Below resonance: “index of refraction”</a:t>
              </a:r>
            </a:p>
          </p:txBody>
        </p:sp>
        <p:grpSp>
          <p:nvGrpSpPr>
            <p:cNvPr id="47140" name="Group 64"/>
            <p:cNvGrpSpPr>
              <a:grpSpLocks/>
            </p:cNvGrpSpPr>
            <p:nvPr/>
          </p:nvGrpSpPr>
          <p:grpSpPr bwMode="auto">
            <a:xfrm>
              <a:off x="188" y="2589"/>
              <a:ext cx="5438" cy="1671"/>
              <a:chOff x="188" y="2589"/>
              <a:chExt cx="5438" cy="1671"/>
            </a:xfrm>
          </p:grpSpPr>
          <p:grpSp>
            <p:nvGrpSpPr>
              <p:cNvPr id="47142" name="Group 65"/>
              <p:cNvGrpSpPr>
                <a:grpSpLocks/>
              </p:cNvGrpSpPr>
              <p:nvPr/>
            </p:nvGrpSpPr>
            <p:grpSpPr bwMode="auto">
              <a:xfrm>
                <a:off x="2980" y="2589"/>
                <a:ext cx="2646" cy="1575"/>
                <a:chOff x="2980" y="2589"/>
                <a:chExt cx="2646" cy="1575"/>
              </a:xfrm>
            </p:grpSpPr>
            <p:grpSp>
              <p:nvGrpSpPr>
                <p:cNvPr id="47183" name="Group 66"/>
                <p:cNvGrpSpPr>
                  <a:grpSpLocks/>
                </p:cNvGrpSpPr>
                <p:nvPr/>
              </p:nvGrpSpPr>
              <p:grpSpPr bwMode="auto">
                <a:xfrm>
                  <a:off x="3949" y="2871"/>
                  <a:ext cx="1126" cy="458"/>
                  <a:chOff x="2303" y="2019"/>
                  <a:chExt cx="1126" cy="458"/>
                </a:xfrm>
              </p:grpSpPr>
              <p:sp>
                <p:nvSpPr>
                  <p:cNvPr id="47218" name="Freeform 67"/>
                  <p:cNvSpPr>
                    <a:spLocks/>
                  </p:cNvSpPr>
                  <p:nvPr/>
                </p:nvSpPr>
                <p:spPr bwMode="auto">
                  <a:xfrm>
                    <a:off x="2303"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19" name="Freeform 68"/>
                  <p:cNvSpPr>
                    <a:spLocks/>
                  </p:cNvSpPr>
                  <p:nvPr/>
                </p:nvSpPr>
                <p:spPr bwMode="auto">
                  <a:xfrm>
                    <a:off x="2871" y="2020"/>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20" name="Freeform 69"/>
                  <p:cNvSpPr>
                    <a:spLocks/>
                  </p:cNvSpPr>
                  <p:nvPr/>
                </p:nvSpPr>
                <p:spPr bwMode="auto">
                  <a:xfrm flipH="1">
                    <a:off x="2585"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21" name="Freeform 70"/>
                  <p:cNvSpPr>
                    <a:spLocks/>
                  </p:cNvSpPr>
                  <p:nvPr/>
                </p:nvSpPr>
                <p:spPr bwMode="auto">
                  <a:xfrm flipH="1">
                    <a:off x="3149" y="2019"/>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7184" name="Group 71"/>
                <p:cNvGrpSpPr>
                  <a:grpSpLocks/>
                </p:cNvGrpSpPr>
                <p:nvPr/>
              </p:nvGrpSpPr>
              <p:grpSpPr bwMode="auto">
                <a:xfrm>
                  <a:off x="4085" y="3700"/>
                  <a:ext cx="1121" cy="73"/>
                  <a:chOff x="581" y="3721"/>
                  <a:chExt cx="1121" cy="73"/>
                </a:xfrm>
              </p:grpSpPr>
              <p:sp>
                <p:nvSpPr>
                  <p:cNvPr id="47214" name="Freeform 72"/>
                  <p:cNvSpPr>
                    <a:spLocks/>
                  </p:cNvSpPr>
                  <p:nvPr/>
                </p:nvSpPr>
                <p:spPr bwMode="auto">
                  <a:xfrm>
                    <a:off x="58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15" name="Freeform 73"/>
                  <p:cNvSpPr>
                    <a:spLocks/>
                  </p:cNvSpPr>
                  <p:nvPr/>
                </p:nvSpPr>
                <p:spPr bwMode="auto">
                  <a:xfrm flipH="1">
                    <a:off x="86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16" name="Freeform 74"/>
                  <p:cNvSpPr>
                    <a:spLocks/>
                  </p:cNvSpPr>
                  <p:nvPr/>
                </p:nvSpPr>
                <p:spPr bwMode="auto">
                  <a:xfrm>
                    <a:off x="114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17" name="Freeform 75"/>
                  <p:cNvSpPr>
                    <a:spLocks/>
                  </p:cNvSpPr>
                  <p:nvPr/>
                </p:nvSpPr>
                <p:spPr bwMode="auto">
                  <a:xfrm flipH="1">
                    <a:off x="142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85" name="Line 76"/>
                <p:cNvSpPr>
                  <a:spLocks noChangeShapeType="1"/>
                </p:cNvSpPr>
                <p:nvPr/>
              </p:nvSpPr>
              <p:spPr bwMode="auto">
                <a:xfrm>
                  <a:off x="4225" y="2955"/>
                  <a:ext cx="0"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86" name="Line 77"/>
                <p:cNvSpPr>
                  <a:spLocks noChangeShapeType="1"/>
                </p:cNvSpPr>
                <p:nvPr/>
              </p:nvSpPr>
              <p:spPr bwMode="auto">
                <a:xfrm>
                  <a:off x="4381" y="3054"/>
                  <a:ext cx="0"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87" name="Line 78"/>
                <p:cNvSpPr>
                  <a:spLocks noChangeShapeType="1"/>
                </p:cNvSpPr>
                <p:nvPr/>
              </p:nvSpPr>
              <p:spPr bwMode="auto">
                <a:xfrm>
                  <a:off x="3899" y="3093"/>
                  <a:ext cx="1545"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88" name="Line 79"/>
                <p:cNvSpPr>
                  <a:spLocks noChangeShapeType="1"/>
                </p:cNvSpPr>
                <p:nvPr/>
              </p:nvSpPr>
              <p:spPr bwMode="auto">
                <a:xfrm>
                  <a:off x="4645" y="3030"/>
                  <a:ext cx="0"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89" name="Line 80"/>
                <p:cNvSpPr>
                  <a:spLocks noChangeShapeType="1"/>
                </p:cNvSpPr>
                <p:nvPr/>
              </p:nvSpPr>
              <p:spPr bwMode="auto">
                <a:xfrm>
                  <a:off x="4801" y="3126"/>
                  <a:ext cx="0"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90" name="Text Box 81"/>
                <p:cNvSpPr txBox="1">
                  <a:spLocks noChangeArrowheads="1"/>
                </p:cNvSpPr>
                <p:nvPr/>
              </p:nvSpPr>
              <p:spPr bwMode="auto">
                <a:xfrm>
                  <a:off x="5198" y="3710"/>
                  <a:ext cx="4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Time</a:t>
                  </a:r>
                </a:p>
              </p:txBody>
            </p:sp>
            <p:sp>
              <p:nvSpPr>
                <p:cNvPr id="47191" name="Line 82"/>
                <p:cNvSpPr>
                  <a:spLocks noChangeShapeType="1"/>
                </p:cNvSpPr>
                <p:nvPr/>
              </p:nvSpPr>
              <p:spPr bwMode="auto">
                <a:xfrm>
                  <a:off x="3944" y="2622"/>
                  <a:ext cx="0" cy="807"/>
                </a:xfrm>
                <a:prstGeom prst="line">
                  <a:avLst/>
                </a:prstGeom>
                <a:noFill/>
                <a:ln w="9525">
                  <a:solidFill>
                    <a:schemeClr val="tx1"/>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7192" name="Picture 83" descr="txp_fig"/>
                <p:cNvPicPr>
                  <a:picLocks noChangeAspect="1" noChangeArrowheads="1"/>
                </p:cNvPicPr>
                <p:nvPr>
                  <p:custDataLst>
                    <p:tags r:id="rId9"/>
                  </p:custDataLst>
                </p:nvPr>
              </p:nvPicPr>
              <p:blipFill>
                <a:blip r:embed="rId17">
                  <a:extLst>
                    <a:ext uri="{28A0092B-C50C-407E-A947-70E740481C1C}">
                      <a14:useLocalDpi xmlns:a14="http://schemas.microsoft.com/office/drawing/2010/main" val="0"/>
                    </a:ext>
                  </a:extLst>
                </a:blip>
                <a:srcRect/>
                <a:stretch>
                  <a:fillRect/>
                </a:stretch>
              </p:blipFill>
              <p:spPr bwMode="auto">
                <a:xfrm>
                  <a:off x="3321" y="2589"/>
                  <a:ext cx="560"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7193" name="Group 84"/>
                <p:cNvGrpSpPr>
                  <a:grpSpLocks/>
                </p:cNvGrpSpPr>
                <p:nvPr/>
              </p:nvGrpSpPr>
              <p:grpSpPr bwMode="auto">
                <a:xfrm>
                  <a:off x="4085" y="3706"/>
                  <a:ext cx="1121" cy="73"/>
                  <a:chOff x="581" y="3721"/>
                  <a:chExt cx="1121" cy="73"/>
                </a:xfrm>
              </p:grpSpPr>
              <p:sp>
                <p:nvSpPr>
                  <p:cNvPr id="47210" name="Freeform 85"/>
                  <p:cNvSpPr>
                    <a:spLocks/>
                  </p:cNvSpPr>
                  <p:nvPr/>
                </p:nvSpPr>
                <p:spPr bwMode="auto">
                  <a:xfrm>
                    <a:off x="58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11" name="Freeform 86"/>
                  <p:cNvSpPr>
                    <a:spLocks/>
                  </p:cNvSpPr>
                  <p:nvPr/>
                </p:nvSpPr>
                <p:spPr bwMode="auto">
                  <a:xfrm flipH="1">
                    <a:off x="86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12" name="Freeform 87"/>
                  <p:cNvSpPr>
                    <a:spLocks/>
                  </p:cNvSpPr>
                  <p:nvPr/>
                </p:nvSpPr>
                <p:spPr bwMode="auto">
                  <a:xfrm>
                    <a:off x="114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13" name="Freeform 88"/>
                  <p:cNvSpPr>
                    <a:spLocks/>
                  </p:cNvSpPr>
                  <p:nvPr/>
                </p:nvSpPr>
                <p:spPr bwMode="auto">
                  <a:xfrm flipH="1">
                    <a:off x="142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94" name="Line 89"/>
                <p:cNvSpPr>
                  <a:spLocks noChangeShapeType="1"/>
                </p:cNvSpPr>
                <p:nvPr/>
              </p:nvSpPr>
              <p:spPr bwMode="auto">
                <a:xfrm>
                  <a:off x="3944" y="3441"/>
                  <a:ext cx="0" cy="723"/>
                </a:xfrm>
                <a:prstGeom prst="line">
                  <a:avLst/>
                </a:prstGeom>
                <a:noFill/>
                <a:ln w="9525">
                  <a:solidFill>
                    <a:schemeClr val="tx1"/>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95" name="Text Box 90"/>
                <p:cNvSpPr txBox="1">
                  <a:spLocks noChangeArrowheads="1"/>
                </p:cNvSpPr>
                <p:nvPr/>
              </p:nvSpPr>
              <p:spPr bwMode="auto">
                <a:xfrm>
                  <a:off x="3694" y="3384"/>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P</a:t>
                  </a:r>
                </a:p>
              </p:txBody>
            </p:sp>
            <p:grpSp>
              <p:nvGrpSpPr>
                <p:cNvPr id="47196" name="Group 91"/>
                <p:cNvGrpSpPr>
                  <a:grpSpLocks/>
                </p:cNvGrpSpPr>
                <p:nvPr/>
              </p:nvGrpSpPr>
              <p:grpSpPr bwMode="auto">
                <a:xfrm>
                  <a:off x="3944" y="2962"/>
                  <a:ext cx="1126" cy="258"/>
                  <a:chOff x="2303" y="2019"/>
                  <a:chExt cx="1126" cy="458"/>
                </a:xfrm>
              </p:grpSpPr>
              <p:sp>
                <p:nvSpPr>
                  <p:cNvPr id="47206" name="Freeform 92"/>
                  <p:cNvSpPr>
                    <a:spLocks/>
                  </p:cNvSpPr>
                  <p:nvPr/>
                </p:nvSpPr>
                <p:spPr bwMode="auto">
                  <a:xfrm>
                    <a:off x="2303"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07" name="Freeform 93"/>
                  <p:cNvSpPr>
                    <a:spLocks/>
                  </p:cNvSpPr>
                  <p:nvPr/>
                </p:nvSpPr>
                <p:spPr bwMode="auto">
                  <a:xfrm>
                    <a:off x="2871" y="2020"/>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08" name="Freeform 94"/>
                  <p:cNvSpPr>
                    <a:spLocks/>
                  </p:cNvSpPr>
                  <p:nvPr/>
                </p:nvSpPr>
                <p:spPr bwMode="auto">
                  <a:xfrm flipH="1">
                    <a:off x="2585"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09" name="Freeform 95"/>
                  <p:cNvSpPr>
                    <a:spLocks/>
                  </p:cNvSpPr>
                  <p:nvPr/>
                </p:nvSpPr>
                <p:spPr bwMode="auto">
                  <a:xfrm flipH="1">
                    <a:off x="3149" y="2019"/>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97" name="Text Box 96"/>
                <p:cNvSpPr txBox="1">
                  <a:spLocks noChangeArrowheads="1"/>
                </p:cNvSpPr>
                <p:nvPr/>
              </p:nvSpPr>
              <p:spPr bwMode="auto">
                <a:xfrm>
                  <a:off x="2980" y="2864"/>
                  <a:ext cx="22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a:t>
                  </a:r>
                </a:p>
              </p:txBody>
            </p:sp>
            <p:sp>
              <p:nvSpPr>
                <p:cNvPr id="47198" name="Arc 97"/>
                <p:cNvSpPr>
                  <a:spLocks/>
                </p:cNvSpPr>
                <p:nvPr/>
              </p:nvSpPr>
              <p:spPr bwMode="auto">
                <a:xfrm flipH="1">
                  <a:off x="3117" y="2812"/>
                  <a:ext cx="185" cy="561"/>
                </a:xfrm>
                <a:custGeom>
                  <a:avLst/>
                  <a:gdLst>
                    <a:gd name="T0" fmla="*/ 0 w 13449"/>
                    <a:gd name="T1" fmla="*/ 0 h 21600"/>
                    <a:gd name="T2" fmla="*/ 0 w 13449"/>
                    <a:gd name="T3" fmla="*/ 0 h 21600"/>
                    <a:gd name="T4" fmla="*/ 0 w 13449"/>
                    <a:gd name="T5" fmla="*/ 0 h 21600"/>
                    <a:gd name="T6" fmla="*/ 0 60000 65536"/>
                    <a:gd name="T7" fmla="*/ 0 60000 65536"/>
                    <a:gd name="T8" fmla="*/ 0 60000 65536"/>
                  </a:gdLst>
                  <a:ahLst/>
                  <a:cxnLst>
                    <a:cxn ang="T6">
                      <a:pos x="T0" y="T1"/>
                    </a:cxn>
                    <a:cxn ang="T7">
                      <a:pos x="T2" y="T3"/>
                    </a:cxn>
                    <a:cxn ang="T8">
                      <a:pos x="T4" y="T5"/>
                    </a:cxn>
                  </a:cxnLst>
                  <a:rect l="0" t="0" r="r" b="b"/>
                  <a:pathLst>
                    <a:path w="13449" h="21600" fill="none" extrusionOk="0">
                      <a:moveTo>
                        <a:pt x="0" y="0"/>
                      </a:moveTo>
                      <a:cubicBezTo>
                        <a:pt x="4885" y="0"/>
                        <a:pt x="9626" y="1656"/>
                        <a:pt x="13449" y="4697"/>
                      </a:cubicBezTo>
                    </a:path>
                    <a:path w="13449" h="21600" stroke="0" extrusionOk="0">
                      <a:moveTo>
                        <a:pt x="0" y="0"/>
                      </a:moveTo>
                      <a:cubicBezTo>
                        <a:pt x="4885" y="0"/>
                        <a:pt x="9626" y="1656"/>
                        <a:pt x="13449" y="4697"/>
                      </a:cubicBezTo>
                      <a:lnTo>
                        <a:pt x="0" y="21600"/>
                      </a:lnTo>
                      <a:lnTo>
                        <a:pt x="0" y="0"/>
                      </a:lnTo>
                      <a:close/>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99" name="Arc 98"/>
                <p:cNvSpPr>
                  <a:spLocks/>
                </p:cNvSpPr>
                <p:nvPr/>
              </p:nvSpPr>
              <p:spPr bwMode="auto">
                <a:xfrm flipH="1">
                  <a:off x="3032" y="3085"/>
                  <a:ext cx="273" cy="368"/>
                </a:xfrm>
                <a:custGeom>
                  <a:avLst/>
                  <a:gdLst>
                    <a:gd name="T0" fmla="*/ 0 w 21600"/>
                    <a:gd name="T1" fmla="*/ 0 h 17661"/>
                    <a:gd name="T2" fmla="*/ 0 w 21600"/>
                    <a:gd name="T3" fmla="*/ 0 h 17661"/>
                    <a:gd name="T4" fmla="*/ 0 w 21600"/>
                    <a:gd name="T5" fmla="*/ 0 h 17661"/>
                    <a:gd name="T6" fmla="*/ 0 60000 65536"/>
                    <a:gd name="T7" fmla="*/ 0 60000 65536"/>
                    <a:gd name="T8" fmla="*/ 0 60000 65536"/>
                  </a:gdLst>
                  <a:ahLst/>
                  <a:cxnLst>
                    <a:cxn ang="T6">
                      <a:pos x="T0" y="T1"/>
                    </a:cxn>
                    <a:cxn ang="T7">
                      <a:pos x="T2" y="T3"/>
                    </a:cxn>
                    <a:cxn ang="T8">
                      <a:pos x="T4" y="T5"/>
                    </a:cxn>
                  </a:cxnLst>
                  <a:rect l="0" t="0" r="r" b="b"/>
                  <a:pathLst>
                    <a:path w="21600" h="17661" fill="none" extrusionOk="0">
                      <a:moveTo>
                        <a:pt x="19808" y="0"/>
                      </a:moveTo>
                      <a:cubicBezTo>
                        <a:pt x="20990" y="2717"/>
                        <a:pt x="21600" y="5648"/>
                        <a:pt x="21600" y="8612"/>
                      </a:cubicBezTo>
                      <a:cubicBezTo>
                        <a:pt x="21600" y="11736"/>
                        <a:pt x="20922" y="14823"/>
                        <a:pt x="19613" y="17661"/>
                      </a:cubicBezTo>
                    </a:path>
                    <a:path w="21600" h="17661" stroke="0" extrusionOk="0">
                      <a:moveTo>
                        <a:pt x="19808" y="0"/>
                      </a:moveTo>
                      <a:cubicBezTo>
                        <a:pt x="20990" y="2717"/>
                        <a:pt x="21600" y="5648"/>
                        <a:pt x="21600" y="8612"/>
                      </a:cubicBezTo>
                      <a:cubicBezTo>
                        <a:pt x="21600" y="11736"/>
                        <a:pt x="20922" y="14823"/>
                        <a:pt x="19613" y="17661"/>
                      </a:cubicBezTo>
                      <a:lnTo>
                        <a:pt x="0" y="8612"/>
                      </a:lnTo>
                      <a:lnTo>
                        <a:pt x="19808" y="0"/>
                      </a:lnTo>
                      <a:close/>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200" name="Text Box 99"/>
                <p:cNvSpPr txBox="1">
                  <a:spLocks noChangeArrowheads="1"/>
                </p:cNvSpPr>
                <p:nvPr/>
              </p:nvSpPr>
              <p:spPr bwMode="auto">
                <a:xfrm>
                  <a:off x="3478" y="2942"/>
                  <a:ext cx="27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 </a:t>
                  </a:r>
                </a:p>
              </p:txBody>
            </p:sp>
            <p:sp>
              <p:nvSpPr>
                <p:cNvPr id="47201" name="Line 100"/>
                <p:cNvSpPr>
                  <a:spLocks noChangeShapeType="1"/>
                </p:cNvSpPr>
                <p:nvPr/>
              </p:nvSpPr>
              <p:spPr bwMode="auto">
                <a:xfrm flipV="1">
                  <a:off x="3320" y="3171"/>
                  <a:ext cx="210" cy="216"/>
                </a:xfrm>
                <a:prstGeom prst="line">
                  <a:avLst/>
                </a:prstGeom>
                <a:noFill/>
                <a:ln w="38100" cmpd="dbl">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02" name="Line 101"/>
                <p:cNvSpPr>
                  <a:spLocks noChangeShapeType="1"/>
                </p:cNvSpPr>
                <p:nvPr/>
              </p:nvSpPr>
              <p:spPr bwMode="auto">
                <a:xfrm flipV="1">
                  <a:off x="3680" y="2970"/>
                  <a:ext cx="374" cy="84"/>
                </a:xfrm>
                <a:prstGeom prst="line">
                  <a:avLst/>
                </a:prstGeom>
                <a:noFill/>
                <a:ln w="38100" cmpd="dbl">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03" name="Line 102"/>
                <p:cNvSpPr>
                  <a:spLocks noChangeShapeType="1"/>
                </p:cNvSpPr>
                <p:nvPr/>
              </p:nvSpPr>
              <p:spPr bwMode="auto">
                <a:xfrm>
                  <a:off x="3939" y="3741"/>
                  <a:ext cx="1545"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04" name="Text Box 103"/>
                <p:cNvSpPr txBox="1">
                  <a:spLocks noChangeArrowheads="1"/>
                </p:cNvSpPr>
                <p:nvPr/>
              </p:nvSpPr>
              <p:spPr bwMode="auto">
                <a:xfrm>
                  <a:off x="5206" y="3046"/>
                  <a:ext cx="4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Time</a:t>
                  </a:r>
                </a:p>
              </p:txBody>
            </p:sp>
            <p:pic>
              <p:nvPicPr>
                <p:cNvPr id="47205" name="Picture 104" descr="txp_fig"/>
                <p:cNvPicPr>
                  <a:picLocks noChangeAspect="1" noChangeArrowheads="1"/>
                </p:cNvPicPr>
                <p:nvPr>
                  <p:custDataLst>
                    <p:tags r:id="rId10"/>
                  </p:custDataLst>
                </p:nvPr>
              </p:nvPicPr>
              <p:blipFill>
                <a:blip r:embed="rId18">
                  <a:extLst>
                    <a:ext uri="{28A0092B-C50C-407E-A947-70E740481C1C}">
                      <a14:useLocalDpi xmlns:a14="http://schemas.microsoft.com/office/drawing/2010/main" val="0"/>
                    </a:ext>
                  </a:extLst>
                </a:blip>
                <a:srcRect/>
                <a:stretch>
                  <a:fillRect/>
                </a:stretch>
              </p:blipFill>
              <p:spPr bwMode="auto">
                <a:xfrm>
                  <a:off x="3085" y="3406"/>
                  <a:ext cx="786"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7143" name="Group 105"/>
              <p:cNvGrpSpPr>
                <a:grpSpLocks/>
              </p:cNvGrpSpPr>
              <p:nvPr/>
            </p:nvGrpSpPr>
            <p:grpSpPr bwMode="auto">
              <a:xfrm>
                <a:off x="188" y="2685"/>
                <a:ext cx="2646" cy="1575"/>
                <a:chOff x="188" y="2685"/>
                <a:chExt cx="2646" cy="1575"/>
              </a:xfrm>
            </p:grpSpPr>
            <p:grpSp>
              <p:nvGrpSpPr>
                <p:cNvPr id="47144" name="Group 106"/>
                <p:cNvGrpSpPr>
                  <a:grpSpLocks/>
                </p:cNvGrpSpPr>
                <p:nvPr/>
              </p:nvGrpSpPr>
              <p:grpSpPr bwMode="auto">
                <a:xfrm>
                  <a:off x="1157" y="2967"/>
                  <a:ext cx="1126" cy="458"/>
                  <a:chOff x="2303" y="2019"/>
                  <a:chExt cx="1126" cy="458"/>
                </a:xfrm>
              </p:grpSpPr>
              <p:sp>
                <p:nvSpPr>
                  <p:cNvPr id="47179" name="Freeform 107"/>
                  <p:cNvSpPr>
                    <a:spLocks/>
                  </p:cNvSpPr>
                  <p:nvPr/>
                </p:nvSpPr>
                <p:spPr bwMode="auto">
                  <a:xfrm>
                    <a:off x="2303"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80" name="Freeform 108"/>
                  <p:cNvSpPr>
                    <a:spLocks/>
                  </p:cNvSpPr>
                  <p:nvPr/>
                </p:nvSpPr>
                <p:spPr bwMode="auto">
                  <a:xfrm>
                    <a:off x="2871" y="2020"/>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81" name="Freeform 109"/>
                  <p:cNvSpPr>
                    <a:spLocks/>
                  </p:cNvSpPr>
                  <p:nvPr/>
                </p:nvSpPr>
                <p:spPr bwMode="auto">
                  <a:xfrm flipH="1">
                    <a:off x="2585"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82" name="Freeform 110"/>
                  <p:cNvSpPr>
                    <a:spLocks/>
                  </p:cNvSpPr>
                  <p:nvPr/>
                </p:nvSpPr>
                <p:spPr bwMode="auto">
                  <a:xfrm flipH="1">
                    <a:off x="3149" y="2019"/>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7145" name="Group 111"/>
                <p:cNvGrpSpPr>
                  <a:grpSpLocks/>
                </p:cNvGrpSpPr>
                <p:nvPr/>
              </p:nvGrpSpPr>
              <p:grpSpPr bwMode="auto">
                <a:xfrm>
                  <a:off x="1293" y="3796"/>
                  <a:ext cx="1121" cy="73"/>
                  <a:chOff x="581" y="3721"/>
                  <a:chExt cx="1121" cy="73"/>
                </a:xfrm>
              </p:grpSpPr>
              <p:sp>
                <p:nvSpPr>
                  <p:cNvPr id="47175" name="Freeform 112"/>
                  <p:cNvSpPr>
                    <a:spLocks/>
                  </p:cNvSpPr>
                  <p:nvPr/>
                </p:nvSpPr>
                <p:spPr bwMode="auto">
                  <a:xfrm>
                    <a:off x="58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76" name="Freeform 113"/>
                  <p:cNvSpPr>
                    <a:spLocks/>
                  </p:cNvSpPr>
                  <p:nvPr/>
                </p:nvSpPr>
                <p:spPr bwMode="auto">
                  <a:xfrm flipH="1">
                    <a:off x="86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77" name="Freeform 114"/>
                  <p:cNvSpPr>
                    <a:spLocks/>
                  </p:cNvSpPr>
                  <p:nvPr/>
                </p:nvSpPr>
                <p:spPr bwMode="auto">
                  <a:xfrm>
                    <a:off x="114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78" name="Freeform 115"/>
                  <p:cNvSpPr>
                    <a:spLocks/>
                  </p:cNvSpPr>
                  <p:nvPr/>
                </p:nvSpPr>
                <p:spPr bwMode="auto">
                  <a:xfrm flipH="1">
                    <a:off x="142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3175" cap="rnd" cmpd="sng">
                    <a:solidFill>
                      <a:srgbClr val="0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46" name="Line 116"/>
                <p:cNvSpPr>
                  <a:spLocks noChangeShapeType="1"/>
                </p:cNvSpPr>
                <p:nvPr/>
              </p:nvSpPr>
              <p:spPr bwMode="auto">
                <a:xfrm>
                  <a:off x="1433" y="3051"/>
                  <a:ext cx="0"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7" name="Line 117"/>
                <p:cNvSpPr>
                  <a:spLocks noChangeShapeType="1"/>
                </p:cNvSpPr>
                <p:nvPr/>
              </p:nvSpPr>
              <p:spPr bwMode="auto">
                <a:xfrm>
                  <a:off x="1589" y="3150"/>
                  <a:ext cx="0"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8" name="Line 118"/>
                <p:cNvSpPr>
                  <a:spLocks noChangeShapeType="1"/>
                </p:cNvSpPr>
                <p:nvPr/>
              </p:nvSpPr>
              <p:spPr bwMode="auto">
                <a:xfrm>
                  <a:off x="1107" y="3189"/>
                  <a:ext cx="1545"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9" name="Line 119"/>
                <p:cNvSpPr>
                  <a:spLocks noChangeShapeType="1"/>
                </p:cNvSpPr>
                <p:nvPr/>
              </p:nvSpPr>
              <p:spPr bwMode="auto">
                <a:xfrm>
                  <a:off x="1853" y="3126"/>
                  <a:ext cx="0"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50" name="Line 120"/>
                <p:cNvSpPr>
                  <a:spLocks noChangeShapeType="1"/>
                </p:cNvSpPr>
                <p:nvPr/>
              </p:nvSpPr>
              <p:spPr bwMode="auto">
                <a:xfrm>
                  <a:off x="2009" y="3222"/>
                  <a:ext cx="0"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51" name="Text Box 121"/>
                <p:cNvSpPr txBox="1">
                  <a:spLocks noChangeArrowheads="1"/>
                </p:cNvSpPr>
                <p:nvPr/>
              </p:nvSpPr>
              <p:spPr bwMode="auto">
                <a:xfrm>
                  <a:off x="2406" y="3806"/>
                  <a:ext cx="4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Time</a:t>
                  </a:r>
                </a:p>
              </p:txBody>
            </p:sp>
            <p:sp>
              <p:nvSpPr>
                <p:cNvPr id="47152" name="Line 122"/>
                <p:cNvSpPr>
                  <a:spLocks noChangeShapeType="1"/>
                </p:cNvSpPr>
                <p:nvPr/>
              </p:nvSpPr>
              <p:spPr bwMode="auto">
                <a:xfrm>
                  <a:off x="1152" y="2718"/>
                  <a:ext cx="0" cy="807"/>
                </a:xfrm>
                <a:prstGeom prst="line">
                  <a:avLst/>
                </a:prstGeom>
                <a:noFill/>
                <a:ln w="9525">
                  <a:solidFill>
                    <a:schemeClr val="tx1"/>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7153" name="Picture 123" descr="txp_fig"/>
                <p:cNvPicPr>
                  <a:picLocks noChangeAspect="1" noChangeArrowheads="1"/>
                </p:cNvPicPr>
                <p:nvPr>
                  <p:custDataLst>
                    <p:tags r:id="rId7"/>
                  </p:custDataLst>
                </p:nvPr>
              </p:nvPicPr>
              <p:blipFill>
                <a:blip r:embed="rId17">
                  <a:extLst>
                    <a:ext uri="{28A0092B-C50C-407E-A947-70E740481C1C}">
                      <a14:useLocalDpi xmlns:a14="http://schemas.microsoft.com/office/drawing/2010/main" val="0"/>
                    </a:ext>
                  </a:extLst>
                </a:blip>
                <a:srcRect/>
                <a:stretch>
                  <a:fillRect/>
                </a:stretch>
              </p:blipFill>
              <p:spPr bwMode="auto">
                <a:xfrm>
                  <a:off x="529" y="2685"/>
                  <a:ext cx="560"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7154" name="Group 124"/>
                <p:cNvGrpSpPr>
                  <a:grpSpLocks/>
                </p:cNvGrpSpPr>
                <p:nvPr/>
              </p:nvGrpSpPr>
              <p:grpSpPr bwMode="auto">
                <a:xfrm>
                  <a:off x="1149" y="3802"/>
                  <a:ext cx="1121" cy="73"/>
                  <a:chOff x="581" y="3721"/>
                  <a:chExt cx="1121" cy="73"/>
                </a:xfrm>
              </p:grpSpPr>
              <p:sp>
                <p:nvSpPr>
                  <p:cNvPr id="47171" name="Freeform 125"/>
                  <p:cNvSpPr>
                    <a:spLocks/>
                  </p:cNvSpPr>
                  <p:nvPr/>
                </p:nvSpPr>
                <p:spPr bwMode="auto">
                  <a:xfrm>
                    <a:off x="58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72" name="Freeform 126"/>
                  <p:cNvSpPr>
                    <a:spLocks/>
                  </p:cNvSpPr>
                  <p:nvPr/>
                </p:nvSpPr>
                <p:spPr bwMode="auto">
                  <a:xfrm flipH="1">
                    <a:off x="861"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73" name="Freeform 127"/>
                  <p:cNvSpPr>
                    <a:spLocks/>
                  </p:cNvSpPr>
                  <p:nvPr/>
                </p:nvSpPr>
                <p:spPr bwMode="auto">
                  <a:xfrm>
                    <a:off x="114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74" name="Freeform 128"/>
                  <p:cNvSpPr>
                    <a:spLocks/>
                  </p:cNvSpPr>
                  <p:nvPr/>
                </p:nvSpPr>
                <p:spPr bwMode="auto">
                  <a:xfrm flipH="1">
                    <a:off x="1422" y="3721"/>
                    <a:ext cx="280" cy="73"/>
                  </a:xfrm>
                  <a:custGeom>
                    <a:avLst/>
                    <a:gdLst>
                      <a:gd name="T0" fmla="*/ 0 w 280"/>
                      <a:gd name="T1" fmla="*/ 1 h 73"/>
                      <a:gd name="T2" fmla="*/ 24 w 280"/>
                      <a:gd name="T3" fmla="*/ 1 h 73"/>
                      <a:gd name="T4" fmla="*/ 79 w 280"/>
                      <a:gd name="T5" fmla="*/ 10 h 73"/>
                      <a:gd name="T6" fmla="*/ 145 w 280"/>
                      <a:gd name="T7" fmla="*/ 46 h 73"/>
                      <a:gd name="T8" fmla="*/ 213 w 280"/>
                      <a:gd name="T9" fmla="*/ 68 h 73"/>
                      <a:gd name="T10" fmla="*/ 280 w 280"/>
                      <a:gd name="T11" fmla="*/ 73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55" name="Line 129"/>
                <p:cNvSpPr>
                  <a:spLocks noChangeShapeType="1"/>
                </p:cNvSpPr>
                <p:nvPr/>
              </p:nvSpPr>
              <p:spPr bwMode="auto">
                <a:xfrm>
                  <a:off x="1152" y="3537"/>
                  <a:ext cx="0" cy="723"/>
                </a:xfrm>
                <a:prstGeom prst="line">
                  <a:avLst/>
                </a:prstGeom>
                <a:noFill/>
                <a:ln w="9525">
                  <a:solidFill>
                    <a:schemeClr val="tx1"/>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56" name="Text Box 130"/>
                <p:cNvSpPr txBox="1">
                  <a:spLocks noChangeArrowheads="1"/>
                </p:cNvSpPr>
                <p:nvPr/>
              </p:nvSpPr>
              <p:spPr bwMode="auto">
                <a:xfrm>
                  <a:off x="902" y="3480"/>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P</a:t>
                  </a:r>
                </a:p>
              </p:txBody>
            </p:sp>
            <p:grpSp>
              <p:nvGrpSpPr>
                <p:cNvPr id="47157" name="Group 131"/>
                <p:cNvGrpSpPr>
                  <a:grpSpLocks/>
                </p:cNvGrpSpPr>
                <p:nvPr/>
              </p:nvGrpSpPr>
              <p:grpSpPr bwMode="auto">
                <a:xfrm>
                  <a:off x="1184" y="2970"/>
                  <a:ext cx="1126" cy="458"/>
                  <a:chOff x="2303" y="2019"/>
                  <a:chExt cx="1126" cy="458"/>
                </a:xfrm>
              </p:grpSpPr>
              <p:sp>
                <p:nvSpPr>
                  <p:cNvPr id="47167" name="Freeform 132"/>
                  <p:cNvSpPr>
                    <a:spLocks/>
                  </p:cNvSpPr>
                  <p:nvPr/>
                </p:nvSpPr>
                <p:spPr bwMode="auto">
                  <a:xfrm>
                    <a:off x="2303"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68" name="Freeform 133"/>
                  <p:cNvSpPr>
                    <a:spLocks/>
                  </p:cNvSpPr>
                  <p:nvPr/>
                </p:nvSpPr>
                <p:spPr bwMode="auto">
                  <a:xfrm>
                    <a:off x="2871" y="2020"/>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69" name="Freeform 134"/>
                  <p:cNvSpPr>
                    <a:spLocks/>
                  </p:cNvSpPr>
                  <p:nvPr/>
                </p:nvSpPr>
                <p:spPr bwMode="auto">
                  <a:xfrm flipH="1">
                    <a:off x="2585" y="2022"/>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70" name="Freeform 135"/>
                  <p:cNvSpPr>
                    <a:spLocks/>
                  </p:cNvSpPr>
                  <p:nvPr/>
                </p:nvSpPr>
                <p:spPr bwMode="auto">
                  <a:xfrm flipH="1">
                    <a:off x="3149" y="2019"/>
                    <a:ext cx="280" cy="455"/>
                  </a:xfrm>
                  <a:custGeom>
                    <a:avLst/>
                    <a:gdLst>
                      <a:gd name="T0" fmla="*/ 0 w 280"/>
                      <a:gd name="T1" fmla="*/ 8975 h 73"/>
                      <a:gd name="T2" fmla="*/ 24 w 280"/>
                      <a:gd name="T3" fmla="*/ 8975 h 73"/>
                      <a:gd name="T4" fmla="*/ 79 w 280"/>
                      <a:gd name="T5" fmla="*/ 93468 h 73"/>
                      <a:gd name="T6" fmla="*/ 145 w 280"/>
                      <a:gd name="T7" fmla="*/ 433204 h 73"/>
                      <a:gd name="T8" fmla="*/ 213 w 280"/>
                      <a:gd name="T9" fmla="*/ 639954 h 73"/>
                      <a:gd name="T10" fmla="*/ 280 w 280"/>
                      <a:gd name="T11" fmla="*/ 686688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73">
                        <a:moveTo>
                          <a:pt x="0" y="1"/>
                        </a:moveTo>
                        <a:cubicBezTo>
                          <a:pt x="5" y="0"/>
                          <a:pt x="11" y="0"/>
                          <a:pt x="24" y="1"/>
                        </a:cubicBezTo>
                        <a:cubicBezTo>
                          <a:pt x="37" y="2"/>
                          <a:pt x="59" y="3"/>
                          <a:pt x="79" y="10"/>
                        </a:cubicBezTo>
                        <a:cubicBezTo>
                          <a:pt x="99" y="17"/>
                          <a:pt x="123" y="36"/>
                          <a:pt x="145" y="46"/>
                        </a:cubicBezTo>
                        <a:cubicBezTo>
                          <a:pt x="167" y="56"/>
                          <a:pt x="191" y="64"/>
                          <a:pt x="213" y="68"/>
                        </a:cubicBezTo>
                        <a:cubicBezTo>
                          <a:pt x="235" y="72"/>
                          <a:pt x="257" y="72"/>
                          <a:pt x="280" y="73"/>
                        </a:cubicBezTo>
                      </a:path>
                    </a:pathLst>
                  </a:custGeom>
                  <a:noFill/>
                  <a:ln w="222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58" name="Text Box 136"/>
                <p:cNvSpPr txBox="1">
                  <a:spLocks noChangeArrowheads="1"/>
                </p:cNvSpPr>
                <p:nvPr/>
              </p:nvSpPr>
              <p:spPr bwMode="auto">
                <a:xfrm>
                  <a:off x="188" y="2960"/>
                  <a:ext cx="22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a:t>
                  </a:r>
                </a:p>
              </p:txBody>
            </p:sp>
            <p:sp>
              <p:nvSpPr>
                <p:cNvPr id="47159" name="Arc 137"/>
                <p:cNvSpPr>
                  <a:spLocks/>
                </p:cNvSpPr>
                <p:nvPr/>
              </p:nvSpPr>
              <p:spPr bwMode="auto">
                <a:xfrm flipH="1">
                  <a:off x="325" y="2908"/>
                  <a:ext cx="185" cy="561"/>
                </a:xfrm>
                <a:custGeom>
                  <a:avLst/>
                  <a:gdLst>
                    <a:gd name="T0" fmla="*/ 0 w 13449"/>
                    <a:gd name="T1" fmla="*/ 0 h 21600"/>
                    <a:gd name="T2" fmla="*/ 0 w 13449"/>
                    <a:gd name="T3" fmla="*/ 0 h 21600"/>
                    <a:gd name="T4" fmla="*/ 0 w 13449"/>
                    <a:gd name="T5" fmla="*/ 0 h 21600"/>
                    <a:gd name="T6" fmla="*/ 0 60000 65536"/>
                    <a:gd name="T7" fmla="*/ 0 60000 65536"/>
                    <a:gd name="T8" fmla="*/ 0 60000 65536"/>
                  </a:gdLst>
                  <a:ahLst/>
                  <a:cxnLst>
                    <a:cxn ang="T6">
                      <a:pos x="T0" y="T1"/>
                    </a:cxn>
                    <a:cxn ang="T7">
                      <a:pos x="T2" y="T3"/>
                    </a:cxn>
                    <a:cxn ang="T8">
                      <a:pos x="T4" y="T5"/>
                    </a:cxn>
                  </a:cxnLst>
                  <a:rect l="0" t="0" r="r" b="b"/>
                  <a:pathLst>
                    <a:path w="13449" h="21600" fill="none" extrusionOk="0">
                      <a:moveTo>
                        <a:pt x="0" y="0"/>
                      </a:moveTo>
                      <a:cubicBezTo>
                        <a:pt x="4885" y="0"/>
                        <a:pt x="9626" y="1656"/>
                        <a:pt x="13449" y="4697"/>
                      </a:cubicBezTo>
                    </a:path>
                    <a:path w="13449" h="21600" stroke="0" extrusionOk="0">
                      <a:moveTo>
                        <a:pt x="0" y="0"/>
                      </a:moveTo>
                      <a:cubicBezTo>
                        <a:pt x="4885" y="0"/>
                        <a:pt x="9626" y="1656"/>
                        <a:pt x="13449" y="4697"/>
                      </a:cubicBezTo>
                      <a:lnTo>
                        <a:pt x="0" y="21600"/>
                      </a:lnTo>
                      <a:lnTo>
                        <a:pt x="0" y="0"/>
                      </a:lnTo>
                      <a:close/>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60" name="Arc 138"/>
                <p:cNvSpPr>
                  <a:spLocks/>
                </p:cNvSpPr>
                <p:nvPr/>
              </p:nvSpPr>
              <p:spPr bwMode="auto">
                <a:xfrm flipH="1">
                  <a:off x="240" y="3181"/>
                  <a:ext cx="273" cy="368"/>
                </a:xfrm>
                <a:custGeom>
                  <a:avLst/>
                  <a:gdLst>
                    <a:gd name="T0" fmla="*/ 0 w 21600"/>
                    <a:gd name="T1" fmla="*/ 0 h 17661"/>
                    <a:gd name="T2" fmla="*/ 0 w 21600"/>
                    <a:gd name="T3" fmla="*/ 0 h 17661"/>
                    <a:gd name="T4" fmla="*/ 0 w 21600"/>
                    <a:gd name="T5" fmla="*/ 0 h 17661"/>
                    <a:gd name="T6" fmla="*/ 0 60000 65536"/>
                    <a:gd name="T7" fmla="*/ 0 60000 65536"/>
                    <a:gd name="T8" fmla="*/ 0 60000 65536"/>
                  </a:gdLst>
                  <a:ahLst/>
                  <a:cxnLst>
                    <a:cxn ang="T6">
                      <a:pos x="T0" y="T1"/>
                    </a:cxn>
                    <a:cxn ang="T7">
                      <a:pos x="T2" y="T3"/>
                    </a:cxn>
                    <a:cxn ang="T8">
                      <a:pos x="T4" y="T5"/>
                    </a:cxn>
                  </a:cxnLst>
                  <a:rect l="0" t="0" r="r" b="b"/>
                  <a:pathLst>
                    <a:path w="21600" h="17661" fill="none" extrusionOk="0">
                      <a:moveTo>
                        <a:pt x="19808" y="0"/>
                      </a:moveTo>
                      <a:cubicBezTo>
                        <a:pt x="20990" y="2717"/>
                        <a:pt x="21600" y="5648"/>
                        <a:pt x="21600" y="8612"/>
                      </a:cubicBezTo>
                      <a:cubicBezTo>
                        <a:pt x="21600" y="11736"/>
                        <a:pt x="20922" y="14823"/>
                        <a:pt x="19613" y="17661"/>
                      </a:cubicBezTo>
                    </a:path>
                    <a:path w="21600" h="17661" stroke="0" extrusionOk="0">
                      <a:moveTo>
                        <a:pt x="19808" y="0"/>
                      </a:moveTo>
                      <a:cubicBezTo>
                        <a:pt x="20990" y="2717"/>
                        <a:pt x="21600" y="5648"/>
                        <a:pt x="21600" y="8612"/>
                      </a:cubicBezTo>
                      <a:cubicBezTo>
                        <a:pt x="21600" y="11736"/>
                        <a:pt x="20922" y="14823"/>
                        <a:pt x="19613" y="17661"/>
                      </a:cubicBezTo>
                      <a:lnTo>
                        <a:pt x="0" y="8612"/>
                      </a:lnTo>
                      <a:lnTo>
                        <a:pt x="19808" y="0"/>
                      </a:lnTo>
                      <a:close/>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61" name="Text Box 139"/>
                <p:cNvSpPr txBox="1">
                  <a:spLocks noChangeArrowheads="1"/>
                </p:cNvSpPr>
                <p:nvPr/>
              </p:nvSpPr>
              <p:spPr bwMode="auto">
                <a:xfrm>
                  <a:off x="686" y="3038"/>
                  <a:ext cx="27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 </a:t>
                  </a:r>
                </a:p>
              </p:txBody>
            </p:sp>
            <p:sp>
              <p:nvSpPr>
                <p:cNvPr id="47162" name="Line 140"/>
                <p:cNvSpPr>
                  <a:spLocks noChangeShapeType="1"/>
                </p:cNvSpPr>
                <p:nvPr/>
              </p:nvSpPr>
              <p:spPr bwMode="auto">
                <a:xfrm flipV="1">
                  <a:off x="528" y="3267"/>
                  <a:ext cx="210" cy="216"/>
                </a:xfrm>
                <a:prstGeom prst="line">
                  <a:avLst/>
                </a:prstGeom>
                <a:noFill/>
                <a:ln w="38100" cmpd="dbl">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63" name="Line 141"/>
                <p:cNvSpPr>
                  <a:spLocks noChangeShapeType="1"/>
                </p:cNvSpPr>
                <p:nvPr/>
              </p:nvSpPr>
              <p:spPr bwMode="auto">
                <a:xfrm flipV="1">
                  <a:off x="888" y="3066"/>
                  <a:ext cx="374" cy="84"/>
                </a:xfrm>
                <a:prstGeom prst="line">
                  <a:avLst/>
                </a:prstGeom>
                <a:noFill/>
                <a:ln w="38100" cmpd="dbl">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64" name="Line 142"/>
                <p:cNvSpPr>
                  <a:spLocks noChangeShapeType="1"/>
                </p:cNvSpPr>
                <p:nvPr/>
              </p:nvSpPr>
              <p:spPr bwMode="auto">
                <a:xfrm>
                  <a:off x="1147" y="3837"/>
                  <a:ext cx="1545"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65" name="Text Box 143"/>
                <p:cNvSpPr txBox="1">
                  <a:spLocks noChangeArrowheads="1"/>
                </p:cNvSpPr>
                <p:nvPr/>
              </p:nvSpPr>
              <p:spPr bwMode="auto">
                <a:xfrm>
                  <a:off x="2414" y="3142"/>
                  <a:ext cx="4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Time</a:t>
                  </a:r>
                </a:p>
              </p:txBody>
            </p:sp>
            <p:pic>
              <p:nvPicPr>
                <p:cNvPr id="47166" name="Picture 144" descr="txp_fig"/>
                <p:cNvPicPr>
                  <a:picLocks noChangeAspect="1" noChangeArrowheads="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293" y="3502"/>
                  <a:ext cx="786"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47141" name="Text Box 145"/>
            <p:cNvSpPr txBox="1">
              <a:spLocks noChangeArrowheads="1"/>
            </p:cNvSpPr>
            <p:nvPr/>
          </p:nvSpPr>
          <p:spPr bwMode="auto">
            <a:xfrm>
              <a:off x="3030" y="1929"/>
              <a:ext cx="16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At resonance: “absorption”</a:t>
              </a:r>
            </a:p>
          </p:txBody>
        </p:sp>
      </p:grpSp>
      <p:pic>
        <p:nvPicPr>
          <p:cNvPr id="47138" name="Picture 146" descr="txp_fig"/>
          <p:cNvPicPr>
            <a:picLocks noChangeAspect="1" noChangeArrowheads="1"/>
          </p:cNvPicPr>
          <p:nvPr>
            <p:custDataLst>
              <p:tags r:id="rId6"/>
            </p:custDataLst>
          </p:nvPr>
        </p:nvPicPr>
        <p:blipFill>
          <a:blip r:embed="rId19">
            <a:extLst>
              <a:ext uri="{28A0092B-C50C-407E-A947-70E740481C1C}">
                <a14:useLocalDpi xmlns:a14="http://schemas.microsoft.com/office/drawing/2010/main" val="0"/>
              </a:ext>
            </a:extLst>
          </a:blip>
          <a:srcRect/>
          <a:stretch>
            <a:fillRect/>
          </a:stretch>
        </p:blipFill>
        <p:spPr bwMode="auto">
          <a:xfrm>
            <a:off x="3332163" y="1046164"/>
            <a:ext cx="1617662" cy="80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5314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61111E-6 7.40741E-7 L -0.59375 7.40741E-7 " pathEditMode="relative" ptsTypes="AA">
                                      <p:cBhvr>
                                        <p:cTn id="6" dur="2000" fill="hold"/>
                                        <p:tgtEl>
                                          <p:spTgt spid="46285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5.55556E-7 1.48148E-6 L -0.5875 1.48148E-6 " pathEditMode="relative" rAng="0" ptsTypes="AA">
                                      <p:cBhvr>
                                        <p:cTn id="8" dur="2000" fill="hold"/>
                                        <p:tgtEl>
                                          <p:spTgt spid="462851"/>
                                        </p:tgtEl>
                                        <p:attrNameLst>
                                          <p:attrName>ppt_x</p:attrName>
                                          <p:attrName>ppt_y</p:attrName>
                                        </p:attrNameLst>
                                      </p:cBhvr>
                                      <p:rCtr x="-29375" y="0"/>
                                    </p:animMotion>
                                  </p:childTnLst>
                                </p:cTn>
                              </p:par>
                              <p:par>
                                <p:cTn id="9" presetID="0" presetClass="path" presetSubtype="0" accel="50000" decel="50000" fill="hold" nodeType="withEffect">
                                  <p:stCondLst>
                                    <p:cond delay="0"/>
                                  </p:stCondLst>
                                  <p:childTnLst>
                                    <p:animMotion origin="layout" path="M -0.09722 0.00556 L -0.62639 0.00556 " pathEditMode="relative" rAng="0" ptsTypes="AA">
                                      <p:cBhvr>
                                        <p:cTn id="10" dur="2000" fill="hold"/>
                                        <p:tgtEl>
                                          <p:spTgt spid="462910"/>
                                        </p:tgtEl>
                                        <p:attrNameLst>
                                          <p:attrName>ppt_x</p:attrName>
                                          <p:attrName>ppt_y</p:attrName>
                                        </p:attrNameLst>
                                      </p:cBhvr>
                                      <p:rCtr x="-26458" y="0"/>
                                    </p:animMotion>
                                  </p:childTnLst>
                                </p:cTn>
                              </p:par>
                            </p:childTnLst>
                          </p:cTn>
                        </p:par>
                        <p:par>
                          <p:cTn id="11" fill="hold" nodeType="afterGroup">
                            <p:stCondLst>
                              <p:cond delay="2000"/>
                            </p:stCondLst>
                            <p:childTnLst>
                              <p:par>
                                <p:cTn id="12" presetID="10" presetClass="exit" presetSubtype="0" fill="hold" nodeType="afterEffect">
                                  <p:stCondLst>
                                    <p:cond delay="0"/>
                                  </p:stCondLst>
                                  <p:childTnLst>
                                    <p:animEffect transition="out" filter="fade">
                                      <p:cBhvr>
                                        <p:cTn id="13" dur="500"/>
                                        <p:tgtEl>
                                          <p:spTgt spid="462909"/>
                                        </p:tgtEl>
                                      </p:cBhvr>
                                    </p:animEffect>
                                    <p:set>
                                      <p:cBhvr>
                                        <p:cTn id="14" dur="1" fill="hold">
                                          <p:stCondLst>
                                            <p:cond delay="499"/>
                                          </p:stCondLst>
                                        </p:cTn>
                                        <p:tgtEl>
                                          <p:spTgt spid="462909"/>
                                        </p:tgtEl>
                                        <p:attrNameLst>
                                          <p:attrName>style.visibility</p:attrName>
                                        </p:attrNameLst>
                                      </p:cBhvr>
                                      <p:to>
                                        <p:strVal val="hidden"/>
                                      </p:to>
                                    </p:set>
                                  </p:childTnLst>
                                </p:cTn>
                              </p:par>
                            </p:childTnLst>
                          </p:cTn>
                        </p:par>
                        <p:par>
                          <p:cTn id="15" fill="hold" nodeType="afterGroup">
                            <p:stCondLst>
                              <p:cond delay="2500"/>
                            </p:stCondLst>
                            <p:childTnLst>
                              <p:par>
                                <p:cTn id="16" presetID="10" presetClass="exit" presetSubtype="0" fill="hold" nodeType="afterEffect">
                                  <p:stCondLst>
                                    <p:cond delay="0"/>
                                  </p:stCondLst>
                                  <p:childTnLst>
                                    <p:animEffect transition="out" filter="fade">
                                      <p:cBhvr>
                                        <p:cTn id="17" dur="2000"/>
                                        <p:tgtEl>
                                          <p:spTgt spid="462851"/>
                                        </p:tgtEl>
                                      </p:cBhvr>
                                    </p:animEffect>
                                    <p:set>
                                      <p:cBhvr>
                                        <p:cTn id="18" dur="1" fill="hold">
                                          <p:stCondLst>
                                            <p:cond delay="1999"/>
                                          </p:stCondLst>
                                        </p:cTn>
                                        <p:tgtEl>
                                          <p:spTgt spid="46285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62867"/>
                                        </p:tgtEl>
                                        <p:attrNameLst>
                                          <p:attrName>style.visibility</p:attrName>
                                        </p:attrNameLst>
                                      </p:cBhvr>
                                      <p:to>
                                        <p:strVal val="visible"/>
                                      </p:to>
                                    </p:set>
                                    <p:animEffect transition="in" filter="fade">
                                      <p:cBhvr>
                                        <p:cTn id="21" dur="1000"/>
                                        <p:tgtEl>
                                          <p:spTgt spid="462867"/>
                                        </p:tgtEl>
                                      </p:cBhvr>
                                    </p:animEffect>
                                  </p:childTnLst>
                                </p:cTn>
                              </p:par>
                            </p:childTnLst>
                          </p:cTn>
                        </p:par>
                        <p:par>
                          <p:cTn id="22" fill="hold" nodeType="afterGroup">
                            <p:stCondLst>
                              <p:cond delay="4500"/>
                            </p:stCondLst>
                            <p:childTnLst>
                              <p:par>
                                <p:cTn id="23" presetID="10" presetClass="entr" presetSubtype="0" fill="hold" nodeType="afterEffect">
                                  <p:stCondLst>
                                    <p:cond delay="0"/>
                                  </p:stCondLst>
                                  <p:childTnLst>
                                    <p:set>
                                      <p:cBhvr>
                                        <p:cTn id="24" dur="1" fill="hold">
                                          <p:stCondLst>
                                            <p:cond delay="0"/>
                                          </p:stCondLst>
                                        </p:cTn>
                                        <p:tgtEl>
                                          <p:spTgt spid="462868"/>
                                        </p:tgtEl>
                                        <p:attrNameLst>
                                          <p:attrName>style.visibility</p:attrName>
                                        </p:attrNameLst>
                                      </p:cBhvr>
                                      <p:to>
                                        <p:strVal val="visible"/>
                                      </p:to>
                                    </p:set>
                                    <p:animEffect transition="in" filter="fade">
                                      <p:cBhvr>
                                        <p:cTn id="25" dur="1000"/>
                                        <p:tgtEl>
                                          <p:spTgt spid="46286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0" presetClass="path" presetSubtype="0" accel="50000" decel="50000" fill="hold" nodeType="clickEffect">
                                  <p:stCondLst>
                                    <p:cond delay="0"/>
                                  </p:stCondLst>
                                  <p:childTnLst>
                                    <p:animMotion origin="layout" path="M 8.33333E-7 4.07407E-6 L 0.0243 4.07407E-6 " pathEditMode="relative" rAng="0" ptsTypes="AA">
                                      <p:cBhvr>
                                        <p:cTn id="29" dur="2000" fill="hold"/>
                                        <p:tgtEl>
                                          <p:spTgt spid="462887"/>
                                        </p:tgtEl>
                                        <p:attrNameLst>
                                          <p:attrName>ppt_x</p:attrName>
                                          <p:attrName>ppt_y</p:attrName>
                                        </p:attrNameLst>
                                      </p:cBhvr>
                                      <p:rCtr x="1215" y="0"/>
                                    </p:animMotion>
                                  </p:childTnLst>
                                </p:cTn>
                              </p:par>
                              <p:par>
                                <p:cTn id="30" presetID="10" presetClass="entr" presetSubtype="0" fill="hold" nodeType="withEffect">
                                  <p:stCondLst>
                                    <p:cond delay="0"/>
                                  </p:stCondLst>
                                  <p:childTnLst>
                                    <p:set>
                                      <p:cBhvr>
                                        <p:cTn id="31" dur="1" fill="hold">
                                          <p:stCondLst>
                                            <p:cond delay="0"/>
                                          </p:stCondLst>
                                        </p:cTn>
                                        <p:tgtEl>
                                          <p:spTgt spid="462907"/>
                                        </p:tgtEl>
                                        <p:attrNameLst>
                                          <p:attrName>style.visibility</p:attrName>
                                        </p:attrNameLst>
                                      </p:cBhvr>
                                      <p:to>
                                        <p:strVal val="visible"/>
                                      </p:to>
                                    </p:set>
                                    <p:animEffect transition="in" filter="fade">
                                      <p:cBhvr>
                                        <p:cTn id="32" dur="2000"/>
                                        <p:tgtEl>
                                          <p:spTgt spid="46290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462900"/>
                                        </p:tgtEl>
                                        <p:attrNameLst>
                                          <p:attrName>style.visibility</p:attrName>
                                        </p:attrNameLst>
                                      </p:cBhvr>
                                      <p:to>
                                        <p:strVal val="visible"/>
                                      </p:to>
                                    </p:set>
                                    <p:animEffect transition="in" filter="wipe(up)">
                                      <p:cBhvr>
                                        <p:cTn id="37" dur="500"/>
                                        <p:tgtEl>
                                          <p:spTgt spid="462900"/>
                                        </p:tgtEl>
                                      </p:cBhvr>
                                    </p:animEffect>
                                  </p:childTnLst>
                                </p:cTn>
                              </p:par>
                            </p:childTnLst>
                          </p:cTn>
                        </p:par>
                        <p:par>
                          <p:cTn id="38" fill="hold" nodeType="afterGroup">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462899"/>
                                        </p:tgtEl>
                                        <p:attrNameLst>
                                          <p:attrName>style.visibility</p:attrName>
                                        </p:attrNameLst>
                                      </p:cBhvr>
                                      <p:to>
                                        <p:strVal val="visible"/>
                                      </p:to>
                                    </p:set>
                                  </p:childTnLst>
                                </p:cTn>
                              </p:par>
                            </p:childTnLst>
                          </p:cTn>
                        </p:par>
                        <p:par>
                          <p:cTn id="41" fill="hold" nodeType="afterGroup">
                            <p:stCondLst>
                              <p:cond delay="500"/>
                            </p:stCondLst>
                            <p:childTnLst>
                              <p:par>
                                <p:cTn id="42" presetID="22" presetClass="entr" presetSubtype="1" fill="hold" nodeType="afterEffect">
                                  <p:stCondLst>
                                    <p:cond delay="0"/>
                                  </p:stCondLst>
                                  <p:childTnLst>
                                    <p:set>
                                      <p:cBhvr>
                                        <p:cTn id="43" dur="1" fill="hold">
                                          <p:stCondLst>
                                            <p:cond delay="0"/>
                                          </p:stCondLst>
                                        </p:cTn>
                                        <p:tgtEl>
                                          <p:spTgt spid="462901"/>
                                        </p:tgtEl>
                                        <p:attrNameLst>
                                          <p:attrName>style.visibility</p:attrName>
                                        </p:attrNameLst>
                                      </p:cBhvr>
                                      <p:to>
                                        <p:strVal val="visible"/>
                                      </p:to>
                                    </p:set>
                                    <p:animEffect transition="in" filter="wipe(up)">
                                      <p:cBhvr>
                                        <p:cTn id="44" dur="500"/>
                                        <p:tgtEl>
                                          <p:spTgt spid="462901"/>
                                        </p:tgtEl>
                                      </p:cBhvr>
                                    </p:animEffect>
                                  </p:childTnLst>
                                </p:cTn>
                              </p:par>
                            </p:childTnLst>
                          </p:cTn>
                        </p:par>
                        <p:par>
                          <p:cTn id="45" fill="hold" nodeType="afterGroup">
                            <p:stCondLst>
                              <p:cond delay="1000"/>
                            </p:stCondLst>
                            <p:childTnLst>
                              <p:par>
                                <p:cTn id="46" presetID="22" presetClass="entr" presetSubtype="4" fill="hold" nodeType="afterEffect">
                                  <p:stCondLst>
                                    <p:cond delay="0"/>
                                  </p:stCondLst>
                                  <p:childTnLst>
                                    <p:set>
                                      <p:cBhvr>
                                        <p:cTn id="47" dur="1" fill="hold">
                                          <p:stCondLst>
                                            <p:cond delay="0"/>
                                          </p:stCondLst>
                                        </p:cTn>
                                        <p:tgtEl>
                                          <p:spTgt spid="462903"/>
                                        </p:tgtEl>
                                        <p:attrNameLst>
                                          <p:attrName>style.visibility</p:attrName>
                                        </p:attrNameLst>
                                      </p:cBhvr>
                                      <p:to>
                                        <p:strVal val="visible"/>
                                      </p:to>
                                    </p:set>
                                    <p:animEffect transition="in" filter="wipe(down)">
                                      <p:cBhvr>
                                        <p:cTn id="48" dur="500"/>
                                        <p:tgtEl>
                                          <p:spTgt spid="462903"/>
                                        </p:tgtEl>
                                      </p:cBhvr>
                                    </p:animEffect>
                                  </p:childTnLst>
                                </p:cTn>
                              </p:par>
                            </p:childTnLst>
                          </p:cTn>
                        </p:par>
                        <p:par>
                          <p:cTn id="49" fill="hold" nodeType="afterGroup">
                            <p:stCondLst>
                              <p:cond delay="1500"/>
                            </p:stCondLst>
                            <p:childTnLst>
                              <p:par>
                                <p:cTn id="50" presetID="1" presetClass="entr" presetSubtype="0" fill="hold" grpId="0" nodeType="afterEffect">
                                  <p:stCondLst>
                                    <p:cond delay="0"/>
                                  </p:stCondLst>
                                  <p:childTnLst>
                                    <p:set>
                                      <p:cBhvr>
                                        <p:cTn id="51" dur="1" fill="hold">
                                          <p:stCondLst>
                                            <p:cond delay="0"/>
                                          </p:stCondLst>
                                        </p:cTn>
                                        <p:tgtEl>
                                          <p:spTgt spid="462902"/>
                                        </p:tgtEl>
                                        <p:attrNameLst>
                                          <p:attrName>style.visibility</p:attrName>
                                        </p:attrNameLst>
                                      </p:cBhvr>
                                      <p:to>
                                        <p:strVal val="visible"/>
                                      </p:to>
                                    </p:set>
                                  </p:childTnLst>
                                </p:cTn>
                              </p:par>
                            </p:childTnLst>
                          </p:cTn>
                        </p:par>
                        <p:par>
                          <p:cTn id="52" fill="hold" nodeType="afterGroup">
                            <p:stCondLst>
                              <p:cond delay="1500"/>
                            </p:stCondLst>
                            <p:childTnLst>
                              <p:par>
                                <p:cTn id="53" presetID="22" presetClass="entr" presetSubtype="8" fill="hold" nodeType="afterEffect">
                                  <p:stCondLst>
                                    <p:cond delay="0"/>
                                  </p:stCondLst>
                                  <p:childTnLst>
                                    <p:set>
                                      <p:cBhvr>
                                        <p:cTn id="54" dur="1" fill="hold">
                                          <p:stCondLst>
                                            <p:cond delay="0"/>
                                          </p:stCondLst>
                                        </p:cTn>
                                        <p:tgtEl>
                                          <p:spTgt spid="462904"/>
                                        </p:tgtEl>
                                        <p:attrNameLst>
                                          <p:attrName>style.visibility</p:attrName>
                                        </p:attrNameLst>
                                      </p:cBhvr>
                                      <p:to>
                                        <p:strVal val="visible"/>
                                      </p:to>
                                    </p:set>
                                    <p:animEffect transition="in" filter="wipe(left)">
                                      <p:cBhvr>
                                        <p:cTn id="55" dur="500"/>
                                        <p:tgtEl>
                                          <p:spTgt spid="462904"/>
                                        </p:tgtEl>
                                      </p:cBhvr>
                                    </p:animEffect>
                                  </p:childTnLst>
                                </p:cTn>
                              </p:par>
                            </p:childTnLst>
                          </p:cTn>
                        </p:par>
                        <p:par>
                          <p:cTn id="56" fill="hold" nodeType="afterGroup">
                            <p:stCondLst>
                              <p:cond delay="2000"/>
                            </p:stCondLst>
                            <p:childTnLst>
                              <p:par>
                                <p:cTn id="57" presetID="22" presetClass="entr" presetSubtype="8" fill="hold" nodeType="afterEffect">
                                  <p:stCondLst>
                                    <p:cond delay="0"/>
                                  </p:stCondLst>
                                  <p:childTnLst>
                                    <p:set>
                                      <p:cBhvr>
                                        <p:cTn id="58" dur="1" fill="hold">
                                          <p:stCondLst>
                                            <p:cond delay="0"/>
                                          </p:stCondLst>
                                        </p:cTn>
                                        <p:tgtEl>
                                          <p:spTgt spid="462894"/>
                                        </p:tgtEl>
                                        <p:attrNameLst>
                                          <p:attrName>style.visibility</p:attrName>
                                        </p:attrNameLst>
                                      </p:cBhvr>
                                      <p:to>
                                        <p:strVal val="visible"/>
                                      </p:to>
                                    </p:set>
                                    <p:animEffect transition="in" filter="wipe(left)">
                                      <p:cBhvr>
                                        <p:cTn id="59" dur="3000"/>
                                        <p:tgtEl>
                                          <p:spTgt spid="462894"/>
                                        </p:tgtEl>
                                      </p:cBhvr>
                                    </p:animEffect>
                                  </p:childTnLst>
                                </p:cTn>
                              </p:par>
                            </p:childTnLst>
                          </p:cTn>
                        </p:par>
                        <p:par>
                          <p:cTn id="60" fill="hold" nodeType="afterGroup">
                            <p:stCondLst>
                              <p:cond delay="5000"/>
                            </p:stCondLst>
                            <p:childTnLst>
                              <p:par>
                                <p:cTn id="61" presetID="10" presetClass="entr" presetSubtype="0" fill="hold" grpId="0" nodeType="afterEffect">
                                  <p:stCondLst>
                                    <p:cond delay="0"/>
                                  </p:stCondLst>
                                  <p:childTnLst>
                                    <p:set>
                                      <p:cBhvr>
                                        <p:cTn id="62" dur="1" fill="hold">
                                          <p:stCondLst>
                                            <p:cond delay="0"/>
                                          </p:stCondLst>
                                        </p:cTn>
                                        <p:tgtEl>
                                          <p:spTgt spid="462908"/>
                                        </p:tgtEl>
                                        <p:attrNameLst>
                                          <p:attrName>style.visibility</p:attrName>
                                        </p:attrNameLst>
                                      </p:cBhvr>
                                      <p:to>
                                        <p:strVal val="visible"/>
                                      </p:to>
                                    </p:set>
                                    <p:animEffect transition="in" filter="fade">
                                      <p:cBhvr>
                                        <p:cTn id="63" dur="1000"/>
                                        <p:tgtEl>
                                          <p:spTgt spid="462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9" grpId="0"/>
      <p:bldP spid="462902" grpId="0"/>
      <p:bldP spid="46290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4183505" y="215984"/>
            <a:ext cx="3800102" cy="400110"/>
          </a:xfrm>
          <a:prstGeom prst="rect">
            <a:avLst/>
          </a:prstGeom>
          <a:noFill/>
        </p:spPr>
        <p:txBody>
          <a:bodyPr wrap="square" rtlCol="0">
            <a:spAutoFit/>
          </a:bodyPr>
          <a:lstStyle/>
          <a:p>
            <a:r>
              <a:rPr lang="en-US" sz="2000" b="1" dirty="0" smtClean="0">
                <a:solidFill>
                  <a:srgbClr val="0000FF"/>
                </a:solidFill>
              </a:rPr>
              <a:t>Creation of free electrons by ATI</a:t>
            </a:r>
            <a:endParaRPr lang="en-US" sz="2000" b="1" dirty="0">
              <a:solidFill>
                <a:srgbClr val="0000FF"/>
              </a:solidFill>
            </a:endParaRPr>
          </a:p>
        </p:txBody>
      </p:sp>
      <p:sp>
        <p:nvSpPr>
          <p:cNvPr id="3" name="TextBox 2"/>
          <p:cNvSpPr txBox="1"/>
          <p:nvPr/>
        </p:nvSpPr>
        <p:spPr>
          <a:xfrm flipH="1">
            <a:off x="5288262" y="862113"/>
            <a:ext cx="4067451" cy="369332"/>
          </a:xfrm>
          <a:prstGeom prst="rect">
            <a:avLst/>
          </a:prstGeom>
          <a:noFill/>
        </p:spPr>
        <p:txBody>
          <a:bodyPr wrap="square" rtlCol="0">
            <a:spAutoFit/>
          </a:bodyPr>
          <a:lstStyle/>
          <a:p>
            <a:r>
              <a:rPr lang="en-US" dirty="0" smtClean="0"/>
              <a:t>Above Threshold Ionization  ATI</a:t>
            </a:r>
            <a:endParaRPr lang="en-US" dirty="0"/>
          </a:p>
        </p:txBody>
      </p:sp>
      <p:cxnSp>
        <p:nvCxnSpPr>
          <p:cNvPr id="11" name="Straight Connector 10"/>
          <p:cNvCxnSpPr/>
          <p:nvPr/>
        </p:nvCxnSpPr>
        <p:spPr>
          <a:xfrm rot="16200000">
            <a:off x="5694088" y="2768637"/>
            <a:ext cx="2785241" cy="0"/>
          </a:xfrm>
          <a:prstGeom prst="line">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flipH="1">
            <a:off x="6733032" y="1347636"/>
            <a:ext cx="437760" cy="369332"/>
          </a:xfrm>
          <a:prstGeom prst="rect">
            <a:avLst/>
          </a:prstGeom>
          <a:noFill/>
        </p:spPr>
        <p:txBody>
          <a:bodyPr wrap="square" rtlCol="0">
            <a:spAutoFit/>
          </a:bodyPr>
          <a:lstStyle/>
          <a:p>
            <a:r>
              <a:rPr lang="en-US" dirty="0" smtClean="0"/>
              <a:t>E</a:t>
            </a:r>
          </a:p>
        </p:txBody>
      </p:sp>
      <p:sp>
        <p:nvSpPr>
          <p:cNvPr id="13" name="TextBox 12"/>
          <p:cNvSpPr txBox="1"/>
          <p:nvPr/>
        </p:nvSpPr>
        <p:spPr>
          <a:xfrm flipH="1">
            <a:off x="8257223" y="2598417"/>
            <a:ext cx="437760" cy="369332"/>
          </a:xfrm>
          <a:prstGeom prst="rect">
            <a:avLst/>
          </a:prstGeom>
          <a:noFill/>
        </p:spPr>
        <p:txBody>
          <a:bodyPr wrap="square" rtlCol="0">
            <a:spAutoFit/>
          </a:bodyPr>
          <a:lstStyle/>
          <a:p>
            <a:r>
              <a:rPr lang="en-US" dirty="0" smtClean="0"/>
              <a:t>r</a:t>
            </a:r>
          </a:p>
        </p:txBody>
      </p:sp>
      <p:cxnSp>
        <p:nvCxnSpPr>
          <p:cNvPr id="19" name="Straight Connector 18"/>
          <p:cNvCxnSpPr/>
          <p:nvPr/>
        </p:nvCxnSpPr>
        <p:spPr>
          <a:xfrm>
            <a:off x="6151283" y="4049859"/>
            <a:ext cx="11351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734606" y="3483864"/>
            <a:ext cx="0" cy="579936"/>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734606" y="2921566"/>
            <a:ext cx="0" cy="579936"/>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739862" y="2380283"/>
            <a:ext cx="0" cy="579936"/>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245810" y="3501502"/>
            <a:ext cx="588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45810" y="2960219"/>
            <a:ext cx="588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45810" y="2399684"/>
            <a:ext cx="16761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7830343" y="2397286"/>
            <a:ext cx="0" cy="218951"/>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729350" y="1802218"/>
            <a:ext cx="0" cy="579936"/>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6613748" y="3954195"/>
            <a:ext cx="178676" cy="1366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640012" y="3433186"/>
            <a:ext cx="178676" cy="1366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650524" y="2879724"/>
            <a:ext cx="178676" cy="1366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646800" y="2336499"/>
            <a:ext cx="178676" cy="1366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6193320" y="2604897"/>
            <a:ext cx="895636" cy="1447745"/>
          </a:xfrm>
          <a:custGeom>
            <a:avLst/>
            <a:gdLst>
              <a:gd name="connsiteX0" fmla="*/ 0 w 625033"/>
              <a:gd name="connsiteY0" fmla="*/ 0 h 963592"/>
              <a:gd name="connsiteX1" fmla="*/ 75236 w 625033"/>
              <a:gd name="connsiteY1" fmla="*/ 14468 h 963592"/>
              <a:gd name="connsiteX2" fmla="*/ 240175 w 625033"/>
              <a:gd name="connsiteY2" fmla="*/ 20256 h 963592"/>
              <a:gd name="connsiteX3" fmla="*/ 384859 w 625033"/>
              <a:gd name="connsiteY3" fmla="*/ 72342 h 963592"/>
              <a:gd name="connsiteX4" fmla="*/ 460094 w 625033"/>
              <a:gd name="connsiteY4" fmla="*/ 176514 h 963592"/>
              <a:gd name="connsiteX5" fmla="*/ 564266 w 625033"/>
              <a:gd name="connsiteY5" fmla="*/ 761036 h 963592"/>
              <a:gd name="connsiteX6" fmla="*/ 587416 w 625033"/>
              <a:gd name="connsiteY6" fmla="*/ 905719 h 963592"/>
              <a:gd name="connsiteX7" fmla="*/ 593203 w 625033"/>
              <a:gd name="connsiteY7" fmla="*/ 934656 h 963592"/>
              <a:gd name="connsiteX8" fmla="*/ 625033 w 625033"/>
              <a:gd name="connsiteY8" fmla="*/ 963592 h 963592"/>
              <a:gd name="connsiteX9" fmla="*/ 625033 w 625033"/>
              <a:gd name="connsiteY9" fmla="*/ 963592 h 963592"/>
              <a:gd name="connsiteX10" fmla="*/ 625033 w 625033"/>
              <a:gd name="connsiteY10" fmla="*/ 963592 h 96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033" h="963592">
                <a:moveTo>
                  <a:pt x="0" y="0"/>
                </a:moveTo>
                <a:cubicBezTo>
                  <a:pt x="17603" y="5546"/>
                  <a:pt x="35207" y="11092"/>
                  <a:pt x="75236" y="14468"/>
                </a:cubicBezTo>
                <a:cubicBezTo>
                  <a:pt x="115265" y="17844"/>
                  <a:pt x="188571" y="10610"/>
                  <a:pt x="240175" y="20256"/>
                </a:cubicBezTo>
                <a:cubicBezTo>
                  <a:pt x="291779" y="29902"/>
                  <a:pt x="348206" y="46299"/>
                  <a:pt x="384859" y="72342"/>
                </a:cubicBezTo>
                <a:cubicBezTo>
                  <a:pt x="421512" y="98385"/>
                  <a:pt x="430193" y="61732"/>
                  <a:pt x="460094" y="176514"/>
                </a:cubicBezTo>
                <a:cubicBezTo>
                  <a:pt x="489995" y="291296"/>
                  <a:pt x="543046" y="639502"/>
                  <a:pt x="564266" y="761036"/>
                </a:cubicBezTo>
                <a:cubicBezTo>
                  <a:pt x="585486" y="882570"/>
                  <a:pt x="582593" y="876782"/>
                  <a:pt x="587416" y="905719"/>
                </a:cubicBezTo>
                <a:cubicBezTo>
                  <a:pt x="592239" y="934656"/>
                  <a:pt x="586934" y="925011"/>
                  <a:pt x="593203" y="934656"/>
                </a:cubicBezTo>
                <a:cubicBezTo>
                  <a:pt x="599472" y="944301"/>
                  <a:pt x="625033" y="963592"/>
                  <a:pt x="625033" y="963592"/>
                </a:cubicBezTo>
                <a:lnTo>
                  <a:pt x="625033" y="963592"/>
                </a:lnTo>
                <a:lnTo>
                  <a:pt x="625033" y="963592"/>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flipH="1">
            <a:off x="7091726" y="2603450"/>
            <a:ext cx="895636" cy="1447745"/>
          </a:xfrm>
          <a:custGeom>
            <a:avLst/>
            <a:gdLst>
              <a:gd name="connsiteX0" fmla="*/ 0 w 625033"/>
              <a:gd name="connsiteY0" fmla="*/ 0 h 963592"/>
              <a:gd name="connsiteX1" fmla="*/ 75236 w 625033"/>
              <a:gd name="connsiteY1" fmla="*/ 14468 h 963592"/>
              <a:gd name="connsiteX2" fmla="*/ 240175 w 625033"/>
              <a:gd name="connsiteY2" fmla="*/ 20256 h 963592"/>
              <a:gd name="connsiteX3" fmla="*/ 384859 w 625033"/>
              <a:gd name="connsiteY3" fmla="*/ 72342 h 963592"/>
              <a:gd name="connsiteX4" fmla="*/ 460094 w 625033"/>
              <a:gd name="connsiteY4" fmla="*/ 176514 h 963592"/>
              <a:gd name="connsiteX5" fmla="*/ 564266 w 625033"/>
              <a:gd name="connsiteY5" fmla="*/ 761036 h 963592"/>
              <a:gd name="connsiteX6" fmla="*/ 587416 w 625033"/>
              <a:gd name="connsiteY6" fmla="*/ 905719 h 963592"/>
              <a:gd name="connsiteX7" fmla="*/ 593203 w 625033"/>
              <a:gd name="connsiteY7" fmla="*/ 934656 h 963592"/>
              <a:gd name="connsiteX8" fmla="*/ 625033 w 625033"/>
              <a:gd name="connsiteY8" fmla="*/ 963592 h 963592"/>
              <a:gd name="connsiteX9" fmla="*/ 625033 w 625033"/>
              <a:gd name="connsiteY9" fmla="*/ 963592 h 963592"/>
              <a:gd name="connsiteX10" fmla="*/ 625033 w 625033"/>
              <a:gd name="connsiteY10" fmla="*/ 963592 h 96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033" h="963592">
                <a:moveTo>
                  <a:pt x="0" y="0"/>
                </a:moveTo>
                <a:cubicBezTo>
                  <a:pt x="17603" y="5546"/>
                  <a:pt x="35207" y="11092"/>
                  <a:pt x="75236" y="14468"/>
                </a:cubicBezTo>
                <a:cubicBezTo>
                  <a:pt x="115265" y="17844"/>
                  <a:pt x="188571" y="10610"/>
                  <a:pt x="240175" y="20256"/>
                </a:cubicBezTo>
                <a:cubicBezTo>
                  <a:pt x="291779" y="29902"/>
                  <a:pt x="348206" y="46299"/>
                  <a:pt x="384859" y="72342"/>
                </a:cubicBezTo>
                <a:cubicBezTo>
                  <a:pt x="421512" y="98385"/>
                  <a:pt x="430193" y="61732"/>
                  <a:pt x="460094" y="176514"/>
                </a:cubicBezTo>
                <a:cubicBezTo>
                  <a:pt x="489995" y="291296"/>
                  <a:pt x="543046" y="639502"/>
                  <a:pt x="564266" y="761036"/>
                </a:cubicBezTo>
                <a:cubicBezTo>
                  <a:pt x="585486" y="882570"/>
                  <a:pt x="582593" y="876782"/>
                  <a:pt x="587416" y="905719"/>
                </a:cubicBezTo>
                <a:cubicBezTo>
                  <a:pt x="592239" y="934656"/>
                  <a:pt x="586934" y="925011"/>
                  <a:pt x="593203" y="934656"/>
                </a:cubicBezTo>
                <a:cubicBezTo>
                  <a:pt x="599472" y="944301"/>
                  <a:pt x="625033" y="963592"/>
                  <a:pt x="625033" y="963592"/>
                </a:cubicBezTo>
                <a:lnTo>
                  <a:pt x="625033" y="963592"/>
                </a:lnTo>
                <a:lnTo>
                  <a:pt x="625033" y="963592"/>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5920057" y="2616237"/>
            <a:ext cx="2785241" cy="0"/>
          </a:xfrm>
          <a:prstGeom prst="line">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91551" y="4455756"/>
            <a:ext cx="4796711" cy="1200329"/>
          </a:xfrm>
          <a:prstGeom prst="rect">
            <a:avLst/>
          </a:prstGeom>
          <a:noFill/>
        </p:spPr>
        <p:txBody>
          <a:bodyPr wrap="square" rtlCol="0">
            <a:spAutoFit/>
          </a:bodyPr>
          <a:lstStyle/>
          <a:p>
            <a:r>
              <a:rPr lang="en-US" dirty="0"/>
              <a:t>Does he bound electron absorbs preponderantly the minimum of photons necessary for the atom to be ionized or </a:t>
            </a:r>
            <a:r>
              <a:rPr lang="en-US" dirty="0" smtClean="0"/>
              <a:t>are there </a:t>
            </a:r>
            <a:r>
              <a:rPr lang="en-US" dirty="0"/>
              <a:t>additional absorption of pho­tons in the </a:t>
            </a:r>
            <a:r>
              <a:rPr lang="en-US" dirty="0" smtClean="0"/>
              <a:t>continuum? </a:t>
            </a:r>
            <a:endParaRPr lang="en-US" dirty="0"/>
          </a:p>
        </p:txBody>
      </p:sp>
      <p:sp>
        <p:nvSpPr>
          <p:cNvPr id="6" name="TextBox 5"/>
          <p:cNvSpPr txBox="1"/>
          <p:nvPr/>
        </p:nvSpPr>
        <p:spPr>
          <a:xfrm>
            <a:off x="7921945" y="1877574"/>
            <a:ext cx="2900089" cy="307777"/>
          </a:xfrm>
          <a:prstGeom prst="rect">
            <a:avLst/>
          </a:prstGeom>
          <a:noFill/>
        </p:spPr>
        <p:txBody>
          <a:bodyPr wrap="none" rtlCol="0">
            <a:spAutoFit/>
          </a:bodyPr>
          <a:lstStyle/>
          <a:p>
            <a:r>
              <a:rPr lang="en-US" sz="1400" dirty="0" smtClean="0"/>
              <a:t>Kinetic energy of the ionized electron</a:t>
            </a:r>
            <a:endParaRPr lang="en-US" sz="14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8888" y="1447997"/>
            <a:ext cx="1724094" cy="1217069"/>
          </a:xfrm>
          <a:prstGeom prst="rect">
            <a:avLst/>
          </a:prstGeom>
        </p:spPr>
      </p:pic>
      <p:cxnSp>
        <p:nvCxnSpPr>
          <p:cNvPr id="14" name="Straight Arrow Connector 13"/>
          <p:cNvCxnSpPr/>
          <p:nvPr/>
        </p:nvCxnSpPr>
        <p:spPr>
          <a:xfrm flipH="1">
            <a:off x="8037486" y="2176874"/>
            <a:ext cx="434262" cy="287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6646785" y="1719687"/>
            <a:ext cx="178676" cy="1366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26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1000"/>
                                        <p:tgtEl>
                                          <p:spTgt spid="21"/>
                                        </p:tgtEl>
                                      </p:cBhvr>
                                    </p:animEffect>
                                  </p:childTnLst>
                                </p:cTn>
                              </p:par>
                            </p:childTnLst>
                          </p:cTn>
                        </p:par>
                        <p:par>
                          <p:cTn id="12" fill="hold">
                            <p:stCondLst>
                              <p:cond delay="1000"/>
                            </p:stCondLst>
                            <p:childTnLst>
                              <p:par>
                                <p:cTn id="13" presetID="1" presetClass="exit" presetSubtype="0" fill="hold" grpId="1" nodeType="after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1000"/>
                            </p:stCondLst>
                            <p:childTnLst>
                              <p:par>
                                <p:cTn id="19" presetID="22" presetClass="entr" presetSubtype="4" fill="hold" nodeType="afterEffect">
                                  <p:stCondLst>
                                    <p:cond delay="50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1000"/>
                                        <p:tgtEl>
                                          <p:spTgt spid="24"/>
                                        </p:tgtEl>
                                      </p:cBhvr>
                                    </p:animEffect>
                                  </p:childTnLst>
                                </p:cTn>
                              </p:par>
                            </p:childTnLst>
                          </p:cTn>
                        </p:par>
                        <p:par>
                          <p:cTn id="22" fill="hold">
                            <p:stCondLst>
                              <p:cond delay="2500"/>
                            </p:stCondLst>
                            <p:childTnLst>
                              <p:par>
                                <p:cTn id="23" presetID="1" presetClass="exit" presetSubtype="0" fill="hold" grpId="1" nodeType="afterEffect">
                                  <p:stCondLst>
                                    <p:cond delay="0"/>
                                  </p:stCondLst>
                                  <p:childTnLst>
                                    <p:set>
                                      <p:cBhvr>
                                        <p:cTn id="24" dur="1" fill="hold">
                                          <p:stCondLst>
                                            <p:cond delay="0"/>
                                          </p:stCondLst>
                                        </p:cTn>
                                        <p:tgtEl>
                                          <p:spTgt spid="22"/>
                                        </p:tgtEl>
                                        <p:attrNameLst>
                                          <p:attrName>style.visibility</p:attrName>
                                        </p:attrNameLst>
                                      </p:cBhvr>
                                      <p:to>
                                        <p:strVal val="hidden"/>
                                      </p:to>
                                    </p:set>
                                  </p:childTnLst>
                                </p:cTn>
                              </p:par>
                            </p:childTnLst>
                          </p:cTn>
                        </p:par>
                        <p:par>
                          <p:cTn id="25" fill="hold">
                            <p:stCondLst>
                              <p:cond delay="2500"/>
                            </p:stCondLst>
                            <p:childTnLst>
                              <p:par>
                                <p:cTn id="26" presetID="1"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1000"/>
                                        <p:tgtEl>
                                          <p:spTgt spid="25"/>
                                        </p:tgtEl>
                                      </p:cBhvr>
                                    </p:animEffect>
                                  </p:childTnLst>
                                </p:cTn>
                              </p:par>
                            </p:childTnLst>
                          </p:cTn>
                        </p:par>
                        <p:par>
                          <p:cTn id="32" fill="hold">
                            <p:stCondLst>
                              <p:cond delay="3500"/>
                            </p:stCondLst>
                            <p:childTnLst>
                              <p:par>
                                <p:cTn id="33" presetID="1" presetClass="exit" presetSubtype="0" fill="hold" grpId="1" nodeType="after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par>
                          <p:cTn id="35" fill="hold">
                            <p:stCondLst>
                              <p:cond delay="3500"/>
                            </p:stCondLst>
                            <p:childTnLst>
                              <p:par>
                                <p:cTn id="36" presetID="1"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par>
                                <p:cTn id="43" presetID="22" presetClass="entr" presetSubtype="4"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down)">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20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up)">
                                      <p:cBhvr>
                                        <p:cTn id="55" dur="10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down)">
                                      <p:cBhvr>
                                        <p:cTn id="60" dur="500"/>
                                        <p:tgtEl>
                                          <p:spTgt spid="20"/>
                                        </p:tgtEl>
                                      </p:cBhvr>
                                    </p:animEffec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47"/>
                                        </p:tgtEl>
                                        <p:attrNameLst>
                                          <p:attrName>style.visibility</p:attrName>
                                        </p:attrNameLst>
                                      </p:cBhvr>
                                      <p:to>
                                        <p:strVal val="visible"/>
                                      </p:to>
                                    </p:set>
                                  </p:childTnLst>
                                </p:cTn>
                              </p:par>
                            </p:childTnLst>
                          </p:cTn>
                        </p:par>
                        <p:par>
                          <p:cTn id="64" fill="hold">
                            <p:stCondLst>
                              <p:cond delay="500"/>
                            </p:stCondLst>
                            <p:childTnLst>
                              <p:par>
                                <p:cTn id="65" presetID="1" presetClass="exit" presetSubtype="0" fill="hold" grpId="1" nodeType="afterEffect">
                                  <p:stCondLst>
                                    <p:cond delay="0"/>
                                  </p:stCondLst>
                                  <p:childTnLst>
                                    <p:set>
                                      <p:cBhvr>
                                        <p:cTn id="66" dur="1" fill="hold">
                                          <p:stCondLst>
                                            <p:cond delay="0"/>
                                          </p:stCondLst>
                                        </p:cTn>
                                        <p:tgtEl>
                                          <p:spTgt spid="4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2" grpId="0" animBg="1"/>
      <p:bldP spid="22" grpId="1" animBg="1"/>
      <p:bldP spid="23" grpId="0" animBg="1"/>
      <p:bldP spid="23" grpId="1" animBg="1"/>
      <p:bldP spid="27" grpId="0" animBg="1"/>
      <p:bldP spid="6" grpId="0"/>
      <p:bldP spid="47" grpId="0" animBg="1"/>
      <p:bldP spid="4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4457121" y="173667"/>
            <a:ext cx="3277757" cy="400110"/>
          </a:xfrm>
          <a:prstGeom prst="rect">
            <a:avLst/>
          </a:prstGeom>
          <a:noFill/>
        </p:spPr>
        <p:txBody>
          <a:bodyPr wrap="square" rtlCol="0">
            <a:spAutoFit/>
          </a:bodyPr>
          <a:lstStyle/>
          <a:p>
            <a:r>
              <a:rPr lang="en-US" sz="2000" b="1" dirty="0" smtClean="0">
                <a:solidFill>
                  <a:srgbClr val="0000FF"/>
                </a:solidFill>
              </a:rPr>
              <a:t>Creation of free electrons</a:t>
            </a:r>
            <a:endParaRPr lang="en-US" sz="2000" b="1" dirty="0">
              <a:solidFill>
                <a:srgbClr val="0000FF"/>
              </a:solidFill>
            </a:endParaRPr>
          </a:p>
        </p:txBody>
      </p:sp>
      <p:sp>
        <p:nvSpPr>
          <p:cNvPr id="3" name="TextBox 2"/>
          <p:cNvSpPr txBox="1"/>
          <p:nvPr/>
        </p:nvSpPr>
        <p:spPr>
          <a:xfrm flipH="1">
            <a:off x="6129510" y="862113"/>
            <a:ext cx="4067451" cy="369332"/>
          </a:xfrm>
          <a:prstGeom prst="rect">
            <a:avLst/>
          </a:prstGeom>
          <a:noFill/>
        </p:spPr>
        <p:txBody>
          <a:bodyPr wrap="square" rtlCol="0">
            <a:spAutoFit/>
          </a:bodyPr>
          <a:lstStyle/>
          <a:p>
            <a:r>
              <a:rPr lang="en-US" dirty="0" smtClean="0"/>
              <a:t>Above Threshold Ionization  ATI</a:t>
            </a:r>
            <a:endParaRPr lang="en-US" dirty="0"/>
          </a:p>
        </p:txBody>
      </p:sp>
      <p:cxnSp>
        <p:nvCxnSpPr>
          <p:cNvPr id="11" name="Straight Connector 10"/>
          <p:cNvCxnSpPr/>
          <p:nvPr/>
        </p:nvCxnSpPr>
        <p:spPr>
          <a:xfrm rot="16200000">
            <a:off x="6535336" y="2768637"/>
            <a:ext cx="2785241" cy="0"/>
          </a:xfrm>
          <a:prstGeom prst="line">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flipH="1">
            <a:off x="7574280" y="1347636"/>
            <a:ext cx="437760" cy="369332"/>
          </a:xfrm>
          <a:prstGeom prst="rect">
            <a:avLst/>
          </a:prstGeom>
          <a:noFill/>
        </p:spPr>
        <p:txBody>
          <a:bodyPr wrap="square" rtlCol="0">
            <a:spAutoFit/>
          </a:bodyPr>
          <a:lstStyle/>
          <a:p>
            <a:r>
              <a:rPr lang="en-US" dirty="0" smtClean="0"/>
              <a:t>V</a:t>
            </a:r>
          </a:p>
        </p:txBody>
      </p:sp>
      <p:sp>
        <p:nvSpPr>
          <p:cNvPr id="13" name="TextBox 12"/>
          <p:cNvSpPr txBox="1"/>
          <p:nvPr/>
        </p:nvSpPr>
        <p:spPr>
          <a:xfrm flipH="1">
            <a:off x="9098471" y="2598417"/>
            <a:ext cx="437760" cy="369332"/>
          </a:xfrm>
          <a:prstGeom prst="rect">
            <a:avLst/>
          </a:prstGeom>
          <a:noFill/>
        </p:spPr>
        <p:txBody>
          <a:bodyPr wrap="square" rtlCol="0">
            <a:spAutoFit/>
          </a:bodyPr>
          <a:lstStyle/>
          <a:p>
            <a:r>
              <a:rPr lang="en-US" dirty="0" smtClean="0"/>
              <a:t>r</a:t>
            </a:r>
          </a:p>
        </p:txBody>
      </p:sp>
      <p:cxnSp>
        <p:nvCxnSpPr>
          <p:cNvPr id="19" name="Straight Connector 18"/>
          <p:cNvCxnSpPr/>
          <p:nvPr/>
        </p:nvCxnSpPr>
        <p:spPr>
          <a:xfrm>
            <a:off x="6992531" y="4049859"/>
            <a:ext cx="11351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575854" y="3483864"/>
            <a:ext cx="0" cy="579936"/>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575854" y="2921566"/>
            <a:ext cx="0" cy="579936"/>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7581110" y="2380283"/>
            <a:ext cx="0" cy="579936"/>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087058" y="3501502"/>
            <a:ext cx="588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087058" y="2960219"/>
            <a:ext cx="588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087058" y="2399684"/>
            <a:ext cx="16761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671591" y="2397286"/>
            <a:ext cx="0" cy="218951"/>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7454996" y="3954195"/>
            <a:ext cx="178676" cy="1366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488048" y="2336499"/>
            <a:ext cx="178676" cy="1366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7034568" y="2604897"/>
            <a:ext cx="895636" cy="1447745"/>
          </a:xfrm>
          <a:custGeom>
            <a:avLst/>
            <a:gdLst>
              <a:gd name="connsiteX0" fmla="*/ 0 w 625033"/>
              <a:gd name="connsiteY0" fmla="*/ 0 h 963592"/>
              <a:gd name="connsiteX1" fmla="*/ 75236 w 625033"/>
              <a:gd name="connsiteY1" fmla="*/ 14468 h 963592"/>
              <a:gd name="connsiteX2" fmla="*/ 240175 w 625033"/>
              <a:gd name="connsiteY2" fmla="*/ 20256 h 963592"/>
              <a:gd name="connsiteX3" fmla="*/ 384859 w 625033"/>
              <a:gd name="connsiteY3" fmla="*/ 72342 h 963592"/>
              <a:gd name="connsiteX4" fmla="*/ 460094 w 625033"/>
              <a:gd name="connsiteY4" fmla="*/ 176514 h 963592"/>
              <a:gd name="connsiteX5" fmla="*/ 564266 w 625033"/>
              <a:gd name="connsiteY5" fmla="*/ 761036 h 963592"/>
              <a:gd name="connsiteX6" fmla="*/ 587416 w 625033"/>
              <a:gd name="connsiteY6" fmla="*/ 905719 h 963592"/>
              <a:gd name="connsiteX7" fmla="*/ 593203 w 625033"/>
              <a:gd name="connsiteY7" fmla="*/ 934656 h 963592"/>
              <a:gd name="connsiteX8" fmla="*/ 625033 w 625033"/>
              <a:gd name="connsiteY8" fmla="*/ 963592 h 963592"/>
              <a:gd name="connsiteX9" fmla="*/ 625033 w 625033"/>
              <a:gd name="connsiteY9" fmla="*/ 963592 h 963592"/>
              <a:gd name="connsiteX10" fmla="*/ 625033 w 625033"/>
              <a:gd name="connsiteY10" fmla="*/ 963592 h 96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033" h="963592">
                <a:moveTo>
                  <a:pt x="0" y="0"/>
                </a:moveTo>
                <a:cubicBezTo>
                  <a:pt x="17603" y="5546"/>
                  <a:pt x="35207" y="11092"/>
                  <a:pt x="75236" y="14468"/>
                </a:cubicBezTo>
                <a:cubicBezTo>
                  <a:pt x="115265" y="17844"/>
                  <a:pt x="188571" y="10610"/>
                  <a:pt x="240175" y="20256"/>
                </a:cubicBezTo>
                <a:cubicBezTo>
                  <a:pt x="291779" y="29902"/>
                  <a:pt x="348206" y="46299"/>
                  <a:pt x="384859" y="72342"/>
                </a:cubicBezTo>
                <a:cubicBezTo>
                  <a:pt x="421512" y="98385"/>
                  <a:pt x="430193" y="61732"/>
                  <a:pt x="460094" y="176514"/>
                </a:cubicBezTo>
                <a:cubicBezTo>
                  <a:pt x="489995" y="291296"/>
                  <a:pt x="543046" y="639502"/>
                  <a:pt x="564266" y="761036"/>
                </a:cubicBezTo>
                <a:cubicBezTo>
                  <a:pt x="585486" y="882570"/>
                  <a:pt x="582593" y="876782"/>
                  <a:pt x="587416" y="905719"/>
                </a:cubicBezTo>
                <a:cubicBezTo>
                  <a:pt x="592239" y="934656"/>
                  <a:pt x="586934" y="925011"/>
                  <a:pt x="593203" y="934656"/>
                </a:cubicBezTo>
                <a:cubicBezTo>
                  <a:pt x="599472" y="944301"/>
                  <a:pt x="625033" y="963592"/>
                  <a:pt x="625033" y="963592"/>
                </a:cubicBezTo>
                <a:lnTo>
                  <a:pt x="625033" y="963592"/>
                </a:lnTo>
                <a:lnTo>
                  <a:pt x="625033" y="963592"/>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flipH="1">
            <a:off x="7932974" y="2603450"/>
            <a:ext cx="895636" cy="1447745"/>
          </a:xfrm>
          <a:custGeom>
            <a:avLst/>
            <a:gdLst>
              <a:gd name="connsiteX0" fmla="*/ 0 w 625033"/>
              <a:gd name="connsiteY0" fmla="*/ 0 h 963592"/>
              <a:gd name="connsiteX1" fmla="*/ 75236 w 625033"/>
              <a:gd name="connsiteY1" fmla="*/ 14468 h 963592"/>
              <a:gd name="connsiteX2" fmla="*/ 240175 w 625033"/>
              <a:gd name="connsiteY2" fmla="*/ 20256 h 963592"/>
              <a:gd name="connsiteX3" fmla="*/ 384859 w 625033"/>
              <a:gd name="connsiteY3" fmla="*/ 72342 h 963592"/>
              <a:gd name="connsiteX4" fmla="*/ 460094 w 625033"/>
              <a:gd name="connsiteY4" fmla="*/ 176514 h 963592"/>
              <a:gd name="connsiteX5" fmla="*/ 564266 w 625033"/>
              <a:gd name="connsiteY5" fmla="*/ 761036 h 963592"/>
              <a:gd name="connsiteX6" fmla="*/ 587416 w 625033"/>
              <a:gd name="connsiteY6" fmla="*/ 905719 h 963592"/>
              <a:gd name="connsiteX7" fmla="*/ 593203 w 625033"/>
              <a:gd name="connsiteY7" fmla="*/ 934656 h 963592"/>
              <a:gd name="connsiteX8" fmla="*/ 625033 w 625033"/>
              <a:gd name="connsiteY8" fmla="*/ 963592 h 963592"/>
              <a:gd name="connsiteX9" fmla="*/ 625033 w 625033"/>
              <a:gd name="connsiteY9" fmla="*/ 963592 h 963592"/>
              <a:gd name="connsiteX10" fmla="*/ 625033 w 625033"/>
              <a:gd name="connsiteY10" fmla="*/ 963592 h 96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033" h="963592">
                <a:moveTo>
                  <a:pt x="0" y="0"/>
                </a:moveTo>
                <a:cubicBezTo>
                  <a:pt x="17603" y="5546"/>
                  <a:pt x="35207" y="11092"/>
                  <a:pt x="75236" y="14468"/>
                </a:cubicBezTo>
                <a:cubicBezTo>
                  <a:pt x="115265" y="17844"/>
                  <a:pt x="188571" y="10610"/>
                  <a:pt x="240175" y="20256"/>
                </a:cubicBezTo>
                <a:cubicBezTo>
                  <a:pt x="291779" y="29902"/>
                  <a:pt x="348206" y="46299"/>
                  <a:pt x="384859" y="72342"/>
                </a:cubicBezTo>
                <a:cubicBezTo>
                  <a:pt x="421512" y="98385"/>
                  <a:pt x="430193" y="61732"/>
                  <a:pt x="460094" y="176514"/>
                </a:cubicBezTo>
                <a:cubicBezTo>
                  <a:pt x="489995" y="291296"/>
                  <a:pt x="543046" y="639502"/>
                  <a:pt x="564266" y="761036"/>
                </a:cubicBezTo>
                <a:cubicBezTo>
                  <a:pt x="585486" y="882570"/>
                  <a:pt x="582593" y="876782"/>
                  <a:pt x="587416" y="905719"/>
                </a:cubicBezTo>
                <a:cubicBezTo>
                  <a:pt x="592239" y="934656"/>
                  <a:pt x="586934" y="925011"/>
                  <a:pt x="593203" y="934656"/>
                </a:cubicBezTo>
                <a:cubicBezTo>
                  <a:pt x="599472" y="944301"/>
                  <a:pt x="625033" y="963592"/>
                  <a:pt x="625033" y="963592"/>
                </a:cubicBezTo>
                <a:lnTo>
                  <a:pt x="625033" y="963592"/>
                </a:lnTo>
                <a:lnTo>
                  <a:pt x="625033" y="963592"/>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6761305" y="2616237"/>
            <a:ext cx="2785241" cy="0"/>
          </a:xfrm>
          <a:prstGeom prst="line">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763193" y="1877574"/>
            <a:ext cx="2900089" cy="307777"/>
          </a:xfrm>
          <a:prstGeom prst="rect">
            <a:avLst/>
          </a:prstGeom>
          <a:noFill/>
        </p:spPr>
        <p:txBody>
          <a:bodyPr wrap="none" rtlCol="0">
            <a:spAutoFit/>
          </a:bodyPr>
          <a:lstStyle/>
          <a:p>
            <a:r>
              <a:rPr lang="en-US" sz="1400" dirty="0" smtClean="0"/>
              <a:t>Kinetic energy of the ionized electron</a:t>
            </a:r>
            <a:endParaRPr lang="en-US" sz="1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136" y="1447997"/>
            <a:ext cx="1724094" cy="1217069"/>
          </a:xfrm>
          <a:prstGeom prst="rect">
            <a:avLst/>
          </a:prstGeom>
        </p:spPr>
      </p:pic>
      <p:cxnSp>
        <p:nvCxnSpPr>
          <p:cNvPr id="14" name="Straight Arrow Connector 13"/>
          <p:cNvCxnSpPr/>
          <p:nvPr/>
        </p:nvCxnSpPr>
        <p:spPr>
          <a:xfrm flipH="1">
            <a:off x="8878734" y="2176874"/>
            <a:ext cx="434262" cy="287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7488033" y="1719687"/>
            <a:ext cx="178676" cy="1366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V="1">
            <a:off x="7570598" y="1802218"/>
            <a:ext cx="0" cy="579936"/>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18851" y="2366192"/>
            <a:ext cx="5721146" cy="3534164"/>
            <a:chOff x="618851" y="1716968"/>
            <a:chExt cx="5721146" cy="3534164"/>
          </a:xfrm>
        </p:grpSpPr>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51" y="1716968"/>
              <a:ext cx="5721146" cy="3534164"/>
            </a:xfrm>
            <a:prstGeom prst="rect">
              <a:avLst/>
            </a:prstGeom>
          </p:spPr>
        </p:pic>
        <p:sp>
          <p:nvSpPr>
            <p:cNvPr id="4" name="TextBox 3"/>
            <p:cNvSpPr txBox="1"/>
            <p:nvPr/>
          </p:nvSpPr>
          <p:spPr>
            <a:xfrm>
              <a:off x="3163824" y="2881618"/>
              <a:ext cx="915635" cy="369332"/>
            </a:xfrm>
            <a:prstGeom prst="rect">
              <a:avLst/>
            </a:prstGeom>
            <a:noFill/>
          </p:spPr>
          <p:txBody>
            <a:bodyPr wrap="none" rtlCol="0">
              <a:spAutoFit/>
            </a:bodyPr>
            <a:lstStyle/>
            <a:p>
              <a:r>
                <a:rPr lang="en-US" b="1" dirty="0" smtClean="0">
                  <a:solidFill>
                    <a:srgbClr val="FF0000"/>
                  </a:solidFill>
                </a:rPr>
                <a:t>1.17 eV</a:t>
              </a:r>
              <a:endParaRPr lang="en-US" b="1" dirty="0">
                <a:solidFill>
                  <a:srgbClr val="FF0000"/>
                </a:solidFill>
              </a:endParaRPr>
            </a:p>
          </p:txBody>
        </p:sp>
        <p:sp>
          <p:nvSpPr>
            <p:cNvPr id="8" name="TextBox 7"/>
            <p:cNvSpPr txBox="1"/>
            <p:nvPr/>
          </p:nvSpPr>
          <p:spPr>
            <a:xfrm flipH="1">
              <a:off x="1493572" y="2046518"/>
              <a:ext cx="1097281" cy="369332"/>
            </a:xfrm>
            <a:prstGeom prst="rect">
              <a:avLst/>
            </a:prstGeom>
            <a:noFill/>
          </p:spPr>
          <p:txBody>
            <a:bodyPr wrap="square" rtlCol="0">
              <a:spAutoFit/>
            </a:bodyPr>
            <a:lstStyle/>
            <a:p>
              <a:r>
                <a:rPr lang="en-US" dirty="0" smtClean="0">
                  <a:solidFill>
                    <a:srgbClr val="00B050"/>
                  </a:solidFill>
                </a:rPr>
                <a:t>2.34 eV</a:t>
              </a:r>
              <a:endParaRPr lang="en-US" dirty="0">
                <a:solidFill>
                  <a:srgbClr val="00B050"/>
                </a:solidFill>
              </a:endParaRPr>
            </a:p>
          </p:txBody>
        </p:sp>
        <p:sp>
          <p:nvSpPr>
            <p:cNvPr id="34" name="TextBox 33"/>
            <p:cNvSpPr txBox="1"/>
            <p:nvPr/>
          </p:nvSpPr>
          <p:spPr>
            <a:xfrm flipH="1">
              <a:off x="2615183" y="4230934"/>
              <a:ext cx="1097281" cy="369332"/>
            </a:xfrm>
            <a:prstGeom prst="rect">
              <a:avLst/>
            </a:prstGeom>
            <a:noFill/>
          </p:spPr>
          <p:txBody>
            <a:bodyPr wrap="square" rtlCol="0">
              <a:spAutoFit/>
            </a:bodyPr>
            <a:lstStyle/>
            <a:p>
              <a:r>
                <a:rPr lang="en-US" dirty="0" smtClean="0">
                  <a:solidFill>
                    <a:srgbClr val="00B050"/>
                  </a:solidFill>
                </a:rPr>
                <a:t>2.34 eV</a:t>
              </a:r>
              <a:endParaRPr lang="en-US" dirty="0">
                <a:solidFill>
                  <a:srgbClr val="00B050"/>
                </a:solidFill>
              </a:endParaRPr>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132" y="476570"/>
            <a:ext cx="2790476" cy="1714286"/>
          </a:xfrm>
          <a:prstGeom prst="rect">
            <a:avLst/>
          </a:prstGeom>
        </p:spPr>
      </p:pic>
      <p:sp>
        <p:nvSpPr>
          <p:cNvPr id="16" name="Rectangle 15"/>
          <p:cNvSpPr/>
          <p:nvPr/>
        </p:nvSpPr>
        <p:spPr>
          <a:xfrm>
            <a:off x="1897039" y="862113"/>
            <a:ext cx="850710"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documentclass{article}&#10;\usepackage{amsmath}&#10;\pagestyle{empty}&#10;\begin{document}&#10;$V(r) = - \frac{e^2}{2 \pi \epsilon_0 |r|}$&#10;&#10;&#10;&#10;\end{document}" title="IguanaTex Bitmap Display"/>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8828610" y="2971353"/>
            <a:ext cx="1531886" cy="352457"/>
          </a:xfrm>
          <a:prstGeom prst="rect">
            <a:avLst/>
          </a:prstGeom>
        </p:spPr>
      </p:pic>
      <p:cxnSp>
        <p:nvCxnSpPr>
          <p:cNvPr id="36" name="Straight Arrow Connector 35"/>
          <p:cNvCxnSpPr>
            <a:stCxn id="17" idx="1"/>
          </p:cNvCxnSpPr>
          <p:nvPr/>
        </p:nvCxnSpPr>
        <p:spPr>
          <a:xfrm flipH="1">
            <a:off x="8180740" y="3147582"/>
            <a:ext cx="647870" cy="86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66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1000"/>
                                        <p:tgtEl>
                                          <p:spTgt spid="21"/>
                                        </p:tgtEl>
                                      </p:cBhvr>
                                    </p:animEffect>
                                  </p:childTnLst>
                                </p:cTn>
                              </p:par>
                            </p:childTnLst>
                          </p:cTn>
                        </p:par>
                        <p:par>
                          <p:cTn id="12" fill="hold">
                            <p:stCondLst>
                              <p:cond delay="1000"/>
                            </p:stCondLst>
                            <p:childTnLst>
                              <p:par>
                                <p:cTn id="13" presetID="1" presetClass="exit" presetSubtype="0" fill="hold" grpId="1" nodeType="after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par>
                          <p:cTn id="15" fill="hold">
                            <p:stCondLst>
                              <p:cond delay="1000"/>
                            </p:stCondLst>
                            <p:childTnLst>
                              <p:par>
                                <p:cTn id="16" presetID="22" presetClass="entr" presetSubtype="4" fill="hold" nodeType="afterEffect">
                                  <p:stCondLst>
                                    <p:cond delay="50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1000"/>
                                        <p:tgtEl>
                                          <p:spTgt spid="24"/>
                                        </p:tgtEl>
                                      </p:cBhvr>
                                    </p:animEffect>
                                  </p:childTnLst>
                                </p:cTn>
                              </p:par>
                            </p:childTnLst>
                          </p:cTn>
                        </p:par>
                        <p:par>
                          <p:cTn id="19" fill="hold">
                            <p:stCondLst>
                              <p:cond delay="2500"/>
                            </p:stCondLst>
                            <p:childTnLst>
                              <p:par>
                                <p:cTn id="20" presetID="22" presetClass="entr" presetSubtype="4"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1000"/>
                                        <p:tgtEl>
                                          <p:spTgt spid="25"/>
                                        </p:tgtEl>
                                      </p:cBhvr>
                                    </p:animEffect>
                                  </p:childTnLst>
                                </p:cTn>
                              </p:par>
                            </p:childTnLst>
                          </p:cTn>
                        </p:par>
                        <p:par>
                          <p:cTn id="23" fill="hold">
                            <p:stCondLst>
                              <p:cond delay="3500"/>
                            </p:stCondLst>
                            <p:childTnLst>
                              <p:par>
                                <p:cTn id="24" presetID="1"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22" presetClass="entr" presetSubtype="4"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2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7"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476569"/>
            <a:ext cx="4551424" cy="2796097"/>
          </a:xfrm>
          <a:prstGeom prst="rect">
            <a:avLst/>
          </a:prstGeom>
        </p:spPr>
      </p:pic>
      <p:sp>
        <p:nvSpPr>
          <p:cNvPr id="4" name="TextBox 3"/>
          <p:cNvSpPr txBox="1"/>
          <p:nvPr/>
        </p:nvSpPr>
        <p:spPr>
          <a:xfrm>
            <a:off x="5355336" y="1505285"/>
            <a:ext cx="1653017" cy="369332"/>
          </a:xfrm>
          <a:prstGeom prst="rect">
            <a:avLst/>
          </a:prstGeom>
          <a:noFill/>
        </p:spPr>
        <p:txBody>
          <a:bodyPr wrap="none" rtlCol="0">
            <a:spAutoFit/>
          </a:bodyPr>
          <a:lstStyle/>
          <a:p>
            <a:r>
              <a:rPr lang="en-US" dirty="0" smtClean="0"/>
              <a:t>Grounded mesh</a:t>
            </a:r>
            <a:endParaRPr lang="en-US" dirty="0"/>
          </a:p>
        </p:txBody>
      </p:sp>
      <p:sp>
        <p:nvSpPr>
          <p:cNvPr id="5" name="TextBox 4"/>
          <p:cNvSpPr txBox="1"/>
          <p:nvPr/>
        </p:nvSpPr>
        <p:spPr>
          <a:xfrm flipH="1">
            <a:off x="5194291" y="2534001"/>
            <a:ext cx="1975105" cy="369332"/>
          </a:xfrm>
          <a:prstGeom prst="rect">
            <a:avLst/>
          </a:prstGeom>
          <a:noFill/>
        </p:spPr>
        <p:txBody>
          <a:bodyPr wrap="square" rtlCol="0">
            <a:spAutoFit/>
          </a:bodyPr>
          <a:lstStyle/>
          <a:p>
            <a:r>
              <a:rPr lang="en-US" dirty="0" smtClean="0"/>
              <a:t>Shielded box at V</a:t>
            </a:r>
            <a:r>
              <a:rPr lang="en-US" baseline="-25000" dirty="0" smtClean="0"/>
              <a:t>R</a:t>
            </a:r>
            <a:endParaRPr lang="en-US" baseline="-25000" dirty="0"/>
          </a:p>
        </p:txBody>
      </p:sp>
      <p:cxnSp>
        <p:nvCxnSpPr>
          <p:cNvPr id="9" name="Straight Connector 8"/>
          <p:cNvCxnSpPr/>
          <p:nvPr/>
        </p:nvCxnSpPr>
        <p:spPr>
          <a:xfrm>
            <a:off x="5694424" y="1993392"/>
            <a:ext cx="0" cy="438912"/>
          </a:xfrm>
          <a:prstGeom prst="line">
            <a:avLst/>
          </a:prstGeom>
          <a:ln w="1905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694424" y="1993392"/>
            <a:ext cx="3036446" cy="369332"/>
          </a:xfrm>
          <a:prstGeom prst="rect">
            <a:avLst/>
          </a:prstGeom>
          <a:noFill/>
        </p:spPr>
        <p:txBody>
          <a:bodyPr wrap="square" rtlCol="0">
            <a:spAutoFit/>
          </a:bodyPr>
          <a:lstStyle/>
          <a:p>
            <a:r>
              <a:rPr lang="en-US" dirty="0" smtClean="0">
                <a:solidFill>
                  <a:srgbClr val="FF0000"/>
                </a:solidFill>
              </a:rPr>
              <a:t>Adjustable potential barrier </a:t>
            </a:r>
            <a:r>
              <a:rPr lang="en-US" dirty="0" err="1" smtClean="0">
                <a:solidFill>
                  <a:srgbClr val="FF0000"/>
                </a:solidFill>
              </a:rPr>
              <a:t>E</a:t>
            </a:r>
            <a:r>
              <a:rPr lang="en-US" baseline="-25000" dirty="0" err="1" smtClean="0">
                <a:solidFill>
                  <a:srgbClr val="FF0000"/>
                </a:solidFill>
              </a:rPr>
              <a:t>b</a:t>
            </a:r>
            <a:endParaRPr lang="en-US" baseline="-25000" dirty="0">
              <a:solidFill>
                <a:srgbClr val="FF0000"/>
              </a:solidFill>
            </a:endParaRPr>
          </a:p>
        </p:txBody>
      </p:sp>
      <p:sp>
        <p:nvSpPr>
          <p:cNvPr id="11" name="Rectangle 10"/>
          <p:cNvSpPr/>
          <p:nvPr/>
        </p:nvSpPr>
        <p:spPr>
          <a:xfrm>
            <a:off x="1850065" y="1084521"/>
            <a:ext cx="1435395" cy="287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documentclass{article}&#10;\usepackage{amsmath}&#10;\usepackage{color}&#10;\pagestyle{empty}&#10;\begin{document}&#10;\textcolor{red}{$N(E) = \int_{E_b}^\infty N(E)dE$}&#10;&#10;&#10;&#10;\end{document}" title="IguanaTex Bitmap Display"/>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5899896" y="870687"/>
            <a:ext cx="2337524" cy="338286"/>
          </a:xfrm>
          <a:prstGeom prst="rect">
            <a:avLst/>
          </a:prstGeom>
        </p:spPr>
      </p:pic>
      <p:grpSp>
        <p:nvGrpSpPr>
          <p:cNvPr id="22" name="Group 21"/>
          <p:cNvGrpSpPr/>
          <p:nvPr/>
        </p:nvGrpSpPr>
        <p:grpSpPr>
          <a:xfrm>
            <a:off x="2233661" y="3147143"/>
            <a:ext cx="5821203" cy="3534164"/>
            <a:chOff x="2233661" y="3147143"/>
            <a:chExt cx="5821203" cy="3534164"/>
          </a:xfrm>
        </p:grpSpPr>
        <p:grpSp>
          <p:nvGrpSpPr>
            <p:cNvPr id="14" name="Group 13"/>
            <p:cNvGrpSpPr/>
            <p:nvPr/>
          </p:nvGrpSpPr>
          <p:grpSpPr>
            <a:xfrm>
              <a:off x="2333718" y="3147143"/>
              <a:ext cx="5721146" cy="3534164"/>
              <a:chOff x="618851" y="1716968"/>
              <a:chExt cx="5721146" cy="3534164"/>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851" y="1716968"/>
                <a:ext cx="5721146" cy="3534164"/>
              </a:xfrm>
              <a:prstGeom prst="rect">
                <a:avLst/>
              </a:prstGeom>
            </p:spPr>
          </p:pic>
          <p:sp>
            <p:nvSpPr>
              <p:cNvPr id="16" name="TextBox 15"/>
              <p:cNvSpPr txBox="1"/>
              <p:nvPr/>
            </p:nvSpPr>
            <p:spPr>
              <a:xfrm>
                <a:off x="3163824" y="2881618"/>
                <a:ext cx="915635" cy="369332"/>
              </a:xfrm>
              <a:prstGeom prst="rect">
                <a:avLst/>
              </a:prstGeom>
              <a:noFill/>
            </p:spPr>
            <p:txBody>
              <a:bodyPr wrap="none" rtlCol="0">
                <a:spAutoFit/>
              </a:bodyPr>
              <a:lstStyle/>
              <a:p>
                <a:r>
                  <a:rPr lang="en-US" b="1" dirty="0" smtClean="0">
                    <a:solidFill>
                      <a:srgbClr val="FF0000"/>
                    </a:solidFill>
                  </a:rPr>
                  <a:t>1.17 eV</a:t>
                </a:r>
                <a:endParaRPr lang="en-US" b="1" dirty="0">
                  <a:solidFill>
                    <a:srgbClr val="FF0000"/>
                  </a:solidFill>
                </a:endParaRPr>
              </a:p>
            </p:txBody>
          </p:sp>
          <p:sp>
            <p:nvSpPr>
              <p:cNvPr id="17" name="TextBox 16"/>
              <p:cNvSpPr txBox="1"/>
              <p:nvPr/>
            </p:nvSpPr>
            <p:spPr>
              <a:xfrm flipH="1">
                <a:off x="1493572" y="2046518"/>
                <a:ext cx="1097281" cy="369332"/>
              </a:xfrm>
              <a:prstGeom prst="rect">
                <a:avLst/>
              </a:prstGeom>
              <a:noFill/>
            </p:spPr>
            <p:txBody>
              <a:bodyPr wrap="square" rtlCol="0">
                <a:spAutoFit/>
              </a:bodyPr>
              <a:lstStyle/>
              <a:p>
                <a:r>
                  <a:rPr lang="en-US" dirty="0" smtClean="0">
                    <a:solidFill>
                      <a:srgbClr val="00B050"/>
                    </a:solidFill>
                  </a:rPr>
                  <a:t>2.34 eV</a:t>
                </a:r>
                <a:endParaRPr lang="en-US" dirty="0">
                  <a:solidFill>
                    <a:srgbClr val="00B050"/>
                  </a:solidFill>
                </a:endParaRPr>
              </a:p>
            </p:txBody>
          </p:sp>
          <p:sp>
            <p:nvSpPr>
              <p:cNvPr id="18" name="TextBox 17"/>
              <p:cNvSpPr txBox="1"/>
              <p:nvPr/>
            </p:nvSpPr>
            <p:spPr>
              <a:xfrm flipH="1">
                <a:off x="2615183" y="4230934"/>
                <a:ext cx="1097281" cy="369332"/>
              </a:xfrm>
              <a:prstGeom prst="rect">
                <a:avLst/>
              </a:prstGeom>
              <a:noFill/>
            </p:spPr>
            <p:txBody>
              <a:bodyPr wrap="square" rtlCol="0">
                <a:spAutoFit/>
              </a:bodyPr>
              <a:lstStyle/>
              <a:p>
                <a:r>
                  <a:rPr lang="en-US" dirty="0" smtClean="0">
                    <a:solidFill>
                      <a:srgbClr val="00B050"/>
                    </a:solidFill>
                  </a:rPr>
                  <a:t>2.34 eV</a:t>
                </a:r>
                <a:endParaRPr lang="en-US" dirty="0">
                  <a:solidFill>
                    <a:srgbClr val="00B050"/>
                  </a:solidFill>
                </a:endParaRPr>
              </a:p>
            </p:txBody>
          </p:sp>
        </p:grpSp>
        <p:pic>
          <p:nvPicPr>
            <p:cNvPr id="20" name="Picture 19" descr="\documentclass{article}&#10;\usepackage{amsmath}&#10;\usepackage{color}&#10;\pagestyle{empty}&#10;\begin{document}&#10;\textcolor{red}{$N(E)$}&#10;&#10;&#10;&#10;\end{document}" title="IguanaTex Bitmap Display"/>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233661" y="3366143"/>
              <a:ext cx="594286" cy="254476"/>
            </a:xfrm>
            <a:prstGeom prst="rect">
              <a:avLst/>
            </a:prstGeom>
            <a:solidFill>
              <a:srgbClr val="FFFFFF"/>
            </a:solidFill>
          </p:spPr>
        </p:pic>
      </p:grpSp>
    </p:spTree>
    <p:extLst>
      <p:ext uri="{BB962C8B-B14F-4D97-AF65-F5344CB8AC3E}">
        <p14:creationId xmlns:p14="http://schemas.microsoft.com/office/powerpoint/2010/main" val="264176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4022029" y="224211"/>
            <a:ext cx="4067451" cy="369332"/>
          </a:xfrm>
          <a:prstGeom prst="rect">
            <a:avLst/>
          </a:prstGeom>
          <a:noFill/>
        </p:spPr>
        <p:txBody>
          <a:bodyPr wrap="square" rtlCol="0">
            <a:spAutoFit/>
          </a:bodyPr>
          <a:lstStyle/>
          <a:p>
            <a:r>
              <a:rPr lang="en-US" b="1" dirty="0" smtClean="0">
                <a:solidFill>
                  <a:srgbClr val="0000FF"/>
                </a:solidFill>
              </a:rPr>
              <a:t>Above Threshold Ionization  ATI</a:t>
            </a:r>
            <a:endParaRPr lang="en-US" b="1" dirty="0">
              <a:solidFill>
                <a:srgbClr val="0000FF"/>
              </a:solidFill>
            </a:endParaRPr>
          </a:p>
        </p:txBody>
      </p:sp>
      <p:cxnSp>
        <p:nvCxnSpPr>
          <p:cNvPr id="11" name="Straight Connector 10"/>
          <p:cNvCxnSpPr/>
          <p:nvPr/>
        </p:nvCxnSpPr>
        <p:spPr>
          <a:xfrm rot="16200000">
            <a:off x="1563394" y="2768637"/>
            <a:ext cx="2785241" cy="0"/>
          </a:xfrm>
          <a:prstGeom prst="line">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flipH="1">
            <a:off x="2602338" y="1347636"/>
            <a:ext cx="437760" cy="369332"/>
          </a:xfrm>
          <a:prstGeom prst="rect">
            <a:avLst/>
          </a:prstGeom>
          <a:noFill/>
        </p:spPr>
        <p:txBody>
          <a:bodyPr wrap="square" rtlCol="0">
            <a:spAutoFit/>
          </a:bodyPr>
          <a:lstStyle/>
          <a:p>
            <a:r>
              <a:rPr lang="en-US" dirty="0" smtClean="0"/>
              <a:t>V</a:t>
            </a:r>
          </a:p>
        </p:txBody>
      </p:sp>
      <p:sp>
        <p:nvSpPr>
          <p:cNvPr id="13" name="TextBox 12"/>
          <p:cNvSpPr txBox="1"/>
          <p:nvPr/>
        </p:nvSpPr>
        <p:spPr>
          <a:xfrm flipH="1">
            <a:off x="4126529" y="2598417"/>
            <a:ext cx="437760" cy="369332"/>
          </a:xfrm>
          <a:prstGeom prst="rect">
            <a:avLst/>
          </a:prstGeom>
          <a:noFill/>
        </p:spPr>
        <p:txBody>
          <a:bodyPr wrap="square" rtlCol="0">
            <a:spAutoFit/>
          </a:bodyPr>
          <a:lstStyle/>
          <a:p>
            <a:r>
              <a:rPr lang="en-US" dirty="0" smtClean="0"/>
              <a:t>r</a:t>
            </a:r>
          </a:p>
        </p:txBody>
      </p:sp>
      <p:cxnSp>
        <p:nvCxnSpPr>
          <p:cNvPr id="19" name="Straight Connector 18"/>
          <p:cNvCxnSpPr/>
          <p:nvPr/>
        </p:nvCxnSpPr>
        <p:spPr>
          <a:xfrm>
            <a:off x="2020589" y="4049859"/>
            <a:ext cx="11351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603912" y="3483864"/>
            <a:ext cx="0" cy="579936"/>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603912" y="2921566"/>
            <a:ext cx="0" cy="579936"/>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609168" y="2380283"/>
            <a:ext cx="0" cy="579936"/>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15116" y="3501502"/>
            <a:ext cx="588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115116" y="2960219"/>
            <a:ext cx="588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115116" y="2399684"/>
            <a:ext cx="16761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699649" y="2397286"/>
            <a:ext cx="0" cy="218951"/>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2483054" y="3954195"/>
            <a:ext cx="178676" cy="1366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516106" y="2336499"/>
            <a:ext cx="178676" cy="1366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2062626" y="2604897"/>
            <a:ext cx="895636" cy="1447745"/>
          </a:xfrm>
          <a:custGeom>
            <a:avLst/>
            <a:gdLst>
              <a:gd name="connsiteX0" fmla="*/ 0 w 625033"/>
              <a:gd name="connsiteY0" fmla="*/ 0 h 963592"/>
              <a:gd name="connsiteX1" fmla="*/ 75236 w 625033"/>
              <a:gd name="connsiteY1" fmla="*/ 14468 h 963592"/>
              <a:gd name="connsiteX2" fmla="*/ 240175 w 625033"/>
              <a:gd name="connsiteY2" fmla="*/ 20256 h 963592"/>
              <a:gd name="connsiteX3" fmla="*/ 384859 w 625033"/>
              <a:gd name="connsiteY3" fmla="*/ 72342 h 963592"/>
              <a:gd name="connsiteX4" fmla="*/ 460094 w 625033"/>
              <a:gd name="connsiteY4" fmla="*/ 176514 h 963592"/>
              <a:gd name="connsiteX5" fmla="*/ 564266 w 625033"/>
              <a:gd name="connsiteY5" fmla="*/ 761036 h 963592"/>
              <a:gd name="connsiteX6" fmla="*/ 587416 w 625033"/>
              <a:gd name="connsiteY6" fmla="*/ 905719 h 963592"/>
              <a:gd name="connsiteX7" fmla="*/ 593203 w 625033"/>
              <a:gd name="connsiteY7" fmla="*/ 934656 h 963592"/>
              <a:gd name="connsiteX8" fmla="*/ 625033 w 625033"/>
              <a:gd name="connsiteY8" fmla="*/ 963592 h 963592"/>
              <a:gd name="connsiteX9" fmla="*/ 625033 w 625033"/>
              <a:gd name="connsiteY9" fmla="*/ 963592 h 963592"/>
              <a:gd name="connsiteX10" fmla="*/ 625033 w 625033"/>
              <a:gd name="connsiteY10" fmla="*/ 963592 h 96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033" h="963592">
                <a:moveTo>
                  <a:pt x="0" y="0"/>
                </a:moveTo>
                <a:cubicBezTo>
                  <a:pt x="17603" y="5546"/>
                  <a:pt x="35207" y="11092"/>
                  <a:pt x="75236" y="14468"/>
                </a:cubicBezTo>
                <a:cubicBezTo>
                  <a:pt x="115265" y="17844"/>
                  <a:pt x="188571" y="10610"/>
                  <a:pt x="240175" y="20256"/>
                </a:cubicBezTo>
                <a:cubicBezTo>
                  <a:pt x="291779" y="29902"/>
                  <a:pt x="348206" y="46299"/>
                  <a:pt x="384859" y="72342"/>
                </a:cubicBezTo>
                <a:cubicBezTo>
                  <a:pt x="421512" y="98385"/>
                  <a:pt x="430193" y="61732"/>
                  <a:pt x="460094" y="176514"/>
                </a:cubicBezTo>
                <a:cubicBezTo>
                  <a:pt x="489995" y="291296"/>
                  <a:pt x="543046" y="639502"/>
                  <a:pt x="564266" y="761036"/>
                </a:cubicBezTo>
                <a:cubicBezTo>
                  <a:pt x="585486" y="882570"/>
                  <a:pt x="582593" y="876782"/>
                  <a:pt x="587416" y="905719"/>
                </a:cubicBezTo>
                <a:cubicBezTo>
                  <a:pt x="592239" y="934656"/>
                  <a:pt x="586934" y="925011"/>
                  <a:pt x="593203" y="934656"/>
                </a:cubicBezTo>
                <a:cubicBezTo>
                  <a:pt x="599472" y="944301"/>
                  <a:pt x="625033" y="963592"/>
                  <a:pt x="625033" y="963592"/>
                </a:cubicBezTo>
                <a:lnTo>
                  <a:pt x="625033" y="963592"/>
                </a:lnTo>
                <a:lnTo>
                  <a:pt x="625033" y="963592"/>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flipH="1">
            <a:off x="2961032" y="2603450"/>
            <a:ext cx="895636" cy="1447745"/>
          </a:xfrm>
          <a:custGeom>
            <a:avLst/>
            <a:gdLst>
              <a:gd name="connsiteX0" fmla="*/ 0 w 625033"/>
              <a:gd name="connsiteY0" fmla="*/ 0 h 963592"/>
              <a:gd name="connsiteX1" fmla="*/ 75236 w 625033"/>
              <a:gd name="connsiteY1" fmla="*/ 14468 h 963592"/>
              <a:gd name="connsiteX2" fmla="*/ 240175 w 625033"/>
              <a:gd name="connsiteY2" fmla="*/ 20256 h 963592"/>
              <a:gd name="connsiteX3" fmla="*/ 384859 w 625033"/>
              <a:gd name="connsiteY3" fmla="*/ 72342 h 963592"/>
              <a:gd name="connsiteX4" fmla="*/ 460094 w 625033"/>
              <a:gd name="connsiteY4" fmla="*/ 176514 h 963592"/>
              <a:gd name="connsiteX5" fmla="*/ 564266 w 625033"/>
              <a:gd name="connsiteY5" fmla="*/ 761036 h 963592"/>
              <a:gd name="connsiteX6" fmla="*/ 587416 w 625033"/>
              <a:gd name="connsiteY6" fmla="*/ 905719 h 963592"/>
              <a:gd name="connsiteX7" fmla="*/ 593203 w 625033"/>
              <a:gd name="connsiteY7" fmla="*/ 934656 h 963592"/>
              <a:gd name="connsiteX8" fmla="*/ 625033 w 625033"/>
              <a:gd name="connsiteY8" fmla="*/ 963592 h 963592"/>
              <a:gd name="connsiteX9" fmla="*/ 625033 w 625033"/>
              <a:gd name="connsiteY9" fmla="*/ 963592 h 963592"/>
              <a:gd name="connsiteX10" fmla="*/ 625033 w 625033"/>
              <a:gd name="connsiteY10" fmla="*/ 963592 h 96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033" h="963592">
                <a:moveTo>
                  <a:pt x="0" y="0"/>
                </a:moveTo>
                <a:cubicBezTo>
                  <a:pt x="17603" y="5546"/>
                  <a:pt x="35207" y="11092"/>
                  <a:pt x="75236" y="14468"/>
                </a:cubicBezTo>
                <a:cubicBezTo>
                  <a:pt x="115265" y="17844"/>
                  <a:pt x="188571" y="10610"/>
                  <a:pt x="240175" y="20256"/>
                </a:cubicBezTo>
                <a:cubicBezTo>
                  <a:pt x="291779" y="29902"/>
                  <a:pt x="348206" y="46299"/>
                  <a:pt x="384859" y="72342"/>
                </a:cubicBezTo>
                <a:cubicBezTo>
                  <a:pt x="421512" y="98385"/>
                  <a:pt x="430193" y="61732"/>
                  <a:pt x="460094" y="176514"/>
                </a:cubicBezTo>
                <a:cubicBezTo>
                  <a:pt x="489995" y="291296"/>
                  <a:pt x="543046" y="639502"/>
                  <a:pt x="564266" y="761036"/>
                </a:cubicBezTo>
                <a:cubicBezTo>
                  <a:pt x="585486" y="882570"/>
                  <a:pt x="582593" y="876782"/>
                  <a:pt x="587416" y="905719"/>
                </a:cubicBezTo>
                <a:cubicBezTo>
                  <a:pt x="592239" y="934656"/>
                  <a:pt x="586934" y="925011"/>
                  <a:pt x="593203" y="934656"/>
                </a:cubicBezTo>
                <a:cubicBezTo>
                  <a:pt x="599472" y="944301"/>
                  <a:pt x="625033" y="963592"/>
                  <a:pt x="625033" y="963592"/>
                </a:cubicBezTo>
                <a:lnTo>
                  <a:pt x="625033" y="963592"/>
                </a:lnTo>
                <a:lnTo>
                  <a:pt x="625033" y="963592"/>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1789363" y="2616237"/>
            <a:ext cx="2785241" cy="0"/>
          </a:xfrm>
          <a:prstGeom prst="line">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791251" y="1877574"/>
            <a:ext cx="2095445" cy="523220"/>
          </a:xfrm>
          <a:prstGeom prst="rect">
            <a:avLst/>
          </a:prstGeom>
          <a:noFill/>
        </p:spPr>
        <p:txBody>
          <a:bodyPr wrap="none" rtlCol="0">
            <a:spAutoFit/>
          </a:bodyPr>
          <a:lstStyle/>
          <a:p>
            <a:r>
              <a:rPr lang="en-US" sz="1400" dirty="0" smtClean="0"/>
              <a:t>Kinetic energy of</a:t>
            </a:r>
          </a:p>
          <a:p>
            <a:r>
              <a:rPr lang="en-US" sz="1400" dirty="0"/>
              <a:t> </a:t>
            </a:r>
            <a:r>
              <a:rPr lang="en-US" sz="1400" dirty="0" smtClean="0"/>
              <a:t>          the ionized electron</a:t>
            </a:r>
            <a:endParaRPr lang="en-US" sz="1400" dirty="0"/>
          </a:p>
        </p:txBody>
      </p:sp>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8194" y="1447997"/>
            <a:ext cx="1724094" cy="1217069"/>
          </a:xfrm>
          <a:prstGeom prst="rect">
            <a:avLst/>
          </a:prstGeom>
        </p:spPr>
      </p:pic>
      <p:cxnSp>
        <p:nvCxnSpPr>
          <p:cNvPr id="14" name="Straight Arrow Connector 13"/>
          <p:cNvCxnSpPr/>
          <p:nvPr/>
        </p:nvCxnSpPr>
        <p:spPr>
          <a:xfrm flipH="1">
            <a:off x="3906792" y="2176874"/>
            <a:ext cx="434262" cy="287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2516091" y="1719687"/>
            <a:ext cx="178676" cy="1366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V="1">
            <a:off x="2598656" y="1802218"/>
            <a:ext cx="0" cy="579936"/>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897039" y="862113"/>
            <a:ext cx="850710"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33" idx="8"/>
          </p:cNvCxnSpPr>
          <p:nvPr/>
        </p:nvCxnSpPr>
        <p:spPr>
          <a:xfrm flipV="1">
            <a:off x="2958262" y="4022512"/>
            <a:ext cx="1606027" cy="30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13" idx="0"/>
          </p:cNvCxnSpPr>
          <p:nvPr/>
        </p:nvCxnSpPr>
        <p:spPr>
          <a:xfrm flipV="1">
            <a:off x="4341056" y="2598417"/>
            <a:ext cx="4353" cy="1424096"/>
          </a:xfrm>
          <a:prstGeom prst="line">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39" name="Picture 38" descr="\documentclass{article}&#10;\usepackage{amsmath}&#10;\pagestyle{empty}&#10;\begin{document}&#10;$I_p$&#10;&#10;&#10;&#10;\end{document}" title="IguanaTex Bitmap Display"/>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4031125" y="3087715"/>
            <a:ext cx="202667" cy="245333"/>
          </a:xfrm>
          <a:prstGeom prst="rect">
            <a:avLst/>
          </a:prstGeom>
        </p:spPr>
      </p:pic>
      <p:pic>
        <p:nvPicPr>
          <p:cNvPr id="44" name="Picture 43" descr="TP_tmp"/>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04069" y="2397286"/>
            <a:ext cx="1425075" cy="64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6397080" y="1390773"/>
            <a:ext cx="4612951" cy="369332"/>
          </a:xfrm>
          <a:prstGeom prst="rect">
            <a:avLst/>
          </a:prstGeom>
          <a:noFill/>
        </p:spPr>
        <p:txBody>
          <a:bodyPr wrap="square" rtlCol="0">
            <a:spAutoFit/>
          </a:bodyPr>
          <a:lstStyle/>
          <a:p>
            <a:r>
              <a:rPr lang="en-US" dirty="0" smtClean="0"/>
              <a:t>Average energy of the electron in the light field</a:t>
            </a:r>
            <a:endParaRPr lang="en-US" dirty="0"/>
          </a:p>
        </p:txBody>
      </p:sp>
      <p:pic>
        <p:nvPicPr>
          <p:cNvPr id="46" name="Picture 45" descr="\documentclass{article}&#10;\usepackage{amsmath}&#10;\pagestyle{empty}&#10;\begin{document}&#10;$U_p = \langle \frac{mv^2}{2} \rangle&#10;= \langle \frac{e^2 {\cal E}^2}{2 m \omega^2}\cos^2 \omega t \rangle = \frac{e^2 {\cal E}^2}{4 m \omega^2}$&#10;&#10;&#10;&#10;\end{document}" title="IguanaTex Bitmap Display"/>
          <p:cNvPicPr>
            <a:picLocks noChangeAspect="1"/>
          </p:cNvPicPr>
          <p:nvPr>
            <p:custDataLst>
              <p:tags r:id="rId2"/>
            </p:custDataLst>
          </p:nvPr>
        </p:nvPicPr>
        <p:blipFill>
          <a:blip r:embed="rId13"/>
          <a:stretch>
            <a:fillRect/>
          </a:stretch>
        </p:blipFill>
        <p:spPr>
          <a:xfrm>
            <a:off x="6455542" y="1855322"/>
            <a:ext cx="4432432" cy="383165"/>
          </a:xfrm>
          <a:prstGeom prst="rect">
            <a:avLst/>
          </a:prstGeom>
        </p:spPr>
      </p:pic>
      <p:pic>
        <p:nvPicPr>
          <p:cNvPr id="48" name="Picture 47" descr="\documentclass{article}&#10;\usepackage{amsmath}&#10;\usepackage{color}&#10;\pagestyle{empty}&#10;\begin{document}&#10;\noindent&#10;$U_p$  in eV;   $I_\ell$ in W/cm$^2$;&#10; $\lambda$ in $\mu$m:\\ \Large&#10; \textcolor{red}{&#10;$&#10;U_p = 9.33 \cdot 10^{-14} I_\ell \lambda^2&#10;$}&#10;&#10;&#10;&#10;\end{document}" title="IguanaTex Bitmap Display"/>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6981524" y="3284687"/>
            <a:ext cx="3612952" cy="766476"/>
          </a:xfrm>
          <a:prstGeom prst="rect">
            <a:avLst/>
          </a:prstGeom>
        </p:spPr>
      </p:pic>
      <p:grpSp>
        <p:nvGrpSpPr>
          <p:cNvPr id="50" name="Group 49"/>
          <p:cNvGrpSpPr/>
          <p:nvPr/>
        </p:nvGrpSpPr>
        <p:grpSpPr>
          <a:xfrm>
            <a:off x="4530138" y="3954195"/>
            <a:ext cx="4599006" cy="2792145"/>
            <a:chOff x="2233661" y="3147143"/>
            <a:chExt cx="5821203" cy="3534164"/>
          </a:xfrm>
        </p:grpSpPr>
        <p:grpSp>
          <p:nvGrpSpPr>
            <p:cNvPr id="51" name="Group 50"/>
            <p:cNvGrpSpPr/>
            <p:nvPr/>
          </p:nvGrpSpPr>
          <p:grpSpPr>
            <a:xfrm>
              <a:off x="2333718" y="3147143"/>
              <a:ext cx="5721146" cy="3534164"/>
              <a:chOff x="618851" y="1716968"/>
              <a:chExt cx="5721146" cy="3534164"/>
            </a:xfrm>
          </p:grpSpPr>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8851" y="1716968"/>
                <a:ext cx="5721146" cy="3534164"/>
              </a:xfrm>
              <a:prstGeom prst="rect">
                <a:avLst/>
              </a:prstGeom>
            </p:spPr>
          </p:pic>
          <p:sp>
            <p:nvSpPr>
              <p:cNvPr id="54" name="TextBox 53"/>
              <p:cNvSpPr txBox="1"/>
              <p:nvPr/>
            </p:nvSpPr>
            <p:spPr>
              <a:xfrm>
                <a:off x="3163824" y="2881618"/>
                <a:ext cx="915635" cy="369332"/>
              </a:xfrm>
              <a:prstGeom prst="rect">
                <a:avLst/>
              </a:prstGeom>
              <a:noFill/>
            </p:spPr>
            <p:txBody>
              <a:bodyPr wrap="none" rtlCol="0">
                <a:spAutoFit/>
              </a:bodyPr>
              <a:lstStyle/>
              <a:p>
                <a:r>
                  <a:rPr lang="en-US" b="1" dirty="0" smtClean="0">
                    <a:solidFill>
                      <a:srgbClr val="FF0000"/>
                    </a:solidFill>
                  </a:rPr>
                  <a:t>1.17 eV</a:t>
                </a:r>
                <a:endParaRPr lang="en-US" b="1" dirty="0">
                  <a:solidFill>
                    <a:srgbClr val="FF0000"/>
                  </a:solidFill>
                </a:endParaRPr>
              </a:p>
            </p:txBody>
          </p:sp>
          <p:sp>
            <p:nvSpPr>
              <p:cNvPr id="55" name="TextBox 54"/>
              <p:cNvSpPr txBox="1"/>
              <p:nvPr/>
            </p:nvSpPr>
            <p:spPr>
              <a:xfrm flipH="1">
                <a:off x="1493572" y="2046518"/>
                <a:ext cx="1097281" cy="369332"/>
              </a:xfrm>
              <a:prstGeom prst="rect">
                <a:avLst/>
              </a:prstGeom>
              <a:noFill/>
            </p:spPr>
            <p:txBody>
              <a:bodyPr wrap="square" rtlCol="0">
                <a:spAutoFit/>
              </a:bodyPr>
              <a:lstStyle/>
              <a:p>
                <a:r>
                  <a:rPr lang="en-US" dirty="0" smtClean="0">
                    <a:solidFill>
                      <a:srgbClr val="00B050"/>
                    </a:solidFill>
                  </a:rPr>
                  <a:t>2.34 eV</a:t>
                </a:r>
                <a:endParaRPr lang="en-US" dirty="0">
                  <a:solidFill>
                    <a:srgbClr val="00B050"/>
                  </a:solidFill>
                </a:endParaRPr>
              </a:p>
            </p:txBody>
          </p:sp>
          <p:sp>
            <p:nvSpPr>
              <p:cNvPr id="56" name="TextBox 55"/>
              <p:cNvSpPr txBox="1"/>
              <p:nvPr/>
            </p:nvSpPr>
            <p:spPr>
              <a:xfrm flipH="1">
                <a:off x="2615183" y="4230934"/>
                <a:ext cx="1097281" cy="369332"/>
              </a:xfrm>
              <a:prstGeom prst="rect">
                <a:avLst/>
              </a:prstGeom>
              <a:noFill/>
            </p:spPr>
            <p:txBody>
              <a:bodyPr wrap="square" rtlCol="0">
                <a:spAutoFit/>
              </a:bodyPr>
              <a:lstStyle/>
              <a:p>
                <a:r>
                  <a:rPr lang="en-US" dirty="0" smtClean="0">
                    <a:solidFill>
                      <a:srgbClr val="00B050"/>
                    </a:solidFill>
                  </a:rPr>
                  <a:t>2.34 eV</a:t>
                </a:r>
                <a:endParaRPr lang="en-US" dirty="0">
                  <a:solidFill>
                    <a:srgbClr val="00B050"/>
                  </a:solidFill>
                </a:endParaRPr>
              </a:p>
            </p:txBody>
          </p:sp>
        </p:grpSp>
        <p:pic>
          <p:nvPicPr>
            <p:cNvPr id="52" name="Picture 51" descr="\documentclass{article}&#10;\usepackage{amsmath}&#10;\usepackage{color}&#10;\pagestyle{empty}&#10;\begin{document}&#10;\textcolor{red}{$N(E)$}&#10;&#10;&#10;&#10;\end{document}" title="IguanaTex Bitmap Display"/>
            <p:cNvPicPr>
              <a:picLocks noChangeAspect="1"/>
            </p:cNvPicPr>
            <p:nvPr>
              <p:custDataLst>
                <p:tags r:id="rId8"/>
              </p:custDataLst>
            </p:nvPr>
          </p:nvPicPr>
          <p:blipFill>
            <a:blip r:embed="rId16" cstate="print">
              <a:extLst>
                <a:ext uri="{28A0092B-C50C-407E-A947-70E740481C1C}">
                  <a14:useLocalDpi xmlns:a14="http://schemas.microsoft.com/office/drawing/2010/main" val="0"/>
                </a:ext>
              </a:extLst>
            </a:blip>
            <a:stretch>
              <a:fillRect/>
            </a:stretch>
          </p:blipFill>
          <p:spPr>
            <a:xfrm>
              <a:off x="2233661" y="3366143"/>
              <a:ext cx="594286" cy="254476"/>
            </a:xfrm>
            <a:prstGeom prst="rect">
              <a:avLst/>
            </a:prstGeom>
            <a:solidFill>
              <a:srgbClr val="FFFFFF"/>
            </a:solidFill>
          </p:spPr>
        </p:pic>
      </p:grpSp>
      <p:pic>
        <p:nvPicPr>
          <p:cNvPr id="49" name="Picture 48" descr="\documentclass{article}&#10;\usepackage{amsmath}&#10;\usepackage{color}&#10;\pagestyle{empty}&#10;\begin{document}&#10;\noindent&#10; &#10; \textcolor{red}{$\lambda$ = 1.06 $\mu$m: $U_p \ge \hbar \omega = 1.17$ eV}&#10;&#10;&#10;&#10;&#10;\end{document}" title="IguanaTex Bitmap Display"/>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6858223" y="4257962"/>
            <a:ext cx="3690666" cy="248381"/>
          </a:xfrm>
          <a:prstGeom prst="rect">
            <a:avLst/>
          </a:prstGeom>
        </p:spPr>
      </p:pic>
      <p:pic>
        <p:nvPicPr>
          <p:cNvPr id="58" name="Picture 57" descr="\documentclass{article}&#10;\usepackage{amsmath}&#10;\usepackage{color}&#10;\pagestyle{empty}&#10;\begin{document}&#10;\noindent&#10; &#10; \textcolor{green}{$\lambda$ = 0.53 $\mu$m: $U_p &lt;&lt; \hbar \omega = 2.34$ eV}&#10;&#10;&#10;&#10;&#10;\end{document}" title="IguanaTex Bitmap Display"/>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7629222" y="5403765"/>
            <a:ext cx="3887237" cy="248381"/>
          </a:xfrm>
          <a:prstGeom prst="rect">
            <a:avLst/>
          </a:prstGeom>
        </p:spPr>
      </p:pic>
      <p:pic>
        <p:nvPicPr>
          <p:cNvPr id="2" name="Picture 1" descr="\documentclass{article}&#10;\usepackage{amsmath}&#10;\pagestyle{empty}&#10;\begin{document}&#10;$v =\frac{1}{2} \int \frac{e {\cal E}}{m}e^{i \omega t} dt &#10;+ c.c.= \frac{e {\cal E}}{2i \omega m}e^{i \omega t}+ c.c.$&#10;&#10;&#10;&#10;\end{document}" title="IguanaTex Bitmap Display"/>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452605" y="833184"/>
            <a:ext cx="5536464" cy="394856"/>
          </a:xfrm>
          <a:prstGeom prst="rect">
            <a:avLst/>
          </a:prstGeom>
        </p:spPr>
      </p:pic>
      <p:pic>
        <p:nvPicPr>
          <p:cNvPr id="8" name="Picture 7" descr="\documentclass{article}&#10;\usepackage{amsmath}&#10;\usepackage{color}&#10;\pagestyle{empty}&#10;\begin{document}&#10;\noindent&#10;{\bf Laser field:}\\&#10;{$\mathbf   E = {\cal E}\cos(\omega t + \varphi)&#10;= \frac{1}{2}{\cal E}e^{i(\omega t + \varphi)} + c.c.$}&#10;&#10;&#10;&#10;&#10;\end{document}" title="IguanaTex Bitmap Display"/>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618608" y="632196"/>
            <a:ext cx="4146286" cy="566857"/>
          </a:xfrm>
          <a:prstGeom prst="rect">
            <a:avLst/>
          </a:prstGeom>
        </p:spPr>
      </p:pic>
    </p:spTree>
    <p:extLst>
      <p:ext uri="{BB962C8B-B14F-4D97-AF65-F5344CB8AC3E}">
        <p14:creationId xmlns:p14="http://schemas.microsoft.com/office/powerpoint/2010/main" val="2442256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476569"/>
            <a:ext cx="4551424" cy="2796097"/>
          </a:xfrm>
          <a:prstGeom prst="rect">
            <a:avLst/>
          </a:prstGeom>
        </p:spPr>
      </p:pic>
      <p:sp>
        <p:nvSpPr>
          <p:cNvPr id="4" name="TextBox 3"/>
          <p:cNvSpPr txBox="1"/>
          <p:nvPr/>
        </p:nvSpPr>
        <p:spPr>
          <a:xfrm>
            <a:off x="5355336" y="1505285"/>
            <a:ext cx="1653017" cy="369332"/>
          </a:xfrm>
          <a:prstGeom prst="rect">
            <a:avLst/>
          </a:prstGeom>
          <a:noFill/>
        </p:spPr>
        <p:txBody>
          <a:bodyPr wrap="none" rtlCol="0">
            <a:spAutoFit/>
          </a:bodyPr>
          <a:lstStyle/>
          <a:p>
            <a:r>
              <a:rPr lang="en-US" dirty="0" smtClean="0"/>
              <a:t>Grounded mesh</a:t>
            </a:r>
            <a:endParaRPr lang="en-US" dirty="0"/>
          </a:p>
        </p:txBody>
      </p:sp>
      <p:sp>
        <p:nvSpPr>
          <p:cNvPr id="5" name="TextBox 4"/>
          <p:cNvSpPr txBox="1"/>
          <p:nvPr/>
        </p:nvSpPr>
        <p:spPr>
          <a:xfrm flipH="1">
            <a:off x="5194291" y="2534001"/>
            <a:ext cx="1975105" cy="369332"/>
          </a:xfrm>
          <a:prstGeom prst="rect">
            <a:avLst/>
          </a:prstGeom>
          <a:noFill/>
        </p:spPr>
        <p:txBody>
          <a:bodyPr wrap="square" rtlCol="0">
            <a:spAutoFit/>
          </a:bodyPr>
          <a:lstStyle/>
          <a:p>
            <a:r>
              <a:rPr lang="en-US" dirty="0" smtClean="0"/>
              <a:t>Shielded box at V</a:t>
            </a:r>
            <a:r>
              <a:rPr lang="en-US" baseline="-25000" dirty="0" smtClean="0"/>
              <a:t>R</a:t>
            </a:r>
            <a:endParaRPr lang="en-US" baseline="-25000" dirty="0"/>
          </a:p>
        </p:txBody>
      </p:sp>
      <p:cxnSp>
        <p:nvCxnSpPr>
          <p:cNvPr id="9" name="Straight Connector 8"/>
          <p:cNvCxnSpPr/>
          <p:nvPr/>
        </p:nvCxnSpPr>
        <p:spPr>
          <a:xfrm>
            <a:off x="5694424" y="1993392"/>
            <a:ext cx="0" cy="438912"/>
          </a:xfrm>
          <a:prstGeom prst="line">
            <a:avLst/>
          </a:prstGeom>
          <a:ln w="1905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694424" y="1993392"/>
            <a:ext cx="3036446" cy="369332"/>
          </a:xfrm>
          <a:prstGeom prst="rect">
            <a:avLst/>
          </a:prstGeom>
          <a:noFill/>
        </p:spPr>
        <p:txBody>
          <a:bodyPr wrap="square" rtlCol="0">
            <a:spAutoFit/>
          </a:bodyPr>
          <a:lstStyle/>
          <a:p>
            <a:r>
              <a:rPr lang="en-US" dirty="0" smtClean="0">
                <a:solidFill>
                  <a:srgbClr val="FF0000"/>
                </a:solidFill>
              </a:rPr>
              <a:t>Adjustable potential barrier </a:t>
            </a:r>
            <a:r>
              <a:rPr lang="en-US" dirty="0" err="1" smtClean="0">
                <a:solidFill>
                  <a:srgbClr val="FF0000"/>
                </a:solidFill>
              </a:rPr>
              <a:t>E</a:t>
            </a:r>
            <a:r>
              <a:rPr lang="en-US" baseline="-25000" dirty="0" err="1" smtClean="0">
                <a:solidFill>
                  <a:srgbClr val="FF0000"/>
                </a:solidFill>
              </a:rPr>
              <a:t>b</a:t>
            </a:r>
            <a:endParaRPr lang="en-US" baseline="-25000" dirty="0">
              <a:solidFill>
                <a:srgbClr val="FF0000"/>
              </a:solidFill>
            </a:endParaRPr>
          </a:p>
        </p:txBody>
      </p:sp>
      <p:sp>
        <p:nvSpPr>
          <p:cNvPr id="11" name="Rectangle 10"/>
          <p:cNvSpPr/>
          <p:nvPr/>
        </p:nvSpPr>
        <p:spPr>
          <a:xfrm>
            <a:off x="1850065" y="1084521"/>
            <a:ext cx="1435395" cy="287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documentclass{article}&#10;\usepackage{amsmath}&#10;\usepackage{color}&#10;\pagestyle{empty}&#10;\begin{document}&#10;\textcolor{red}{$N(E) = \int_{E_b}^\infty N(E)dE$}&#10;&#10;&#10;&#10;\end{document}" title="IguanaTex Bitmap Display"/>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5899896" y="870687"/>
            <a:ext cx="2337524" cy="338286"/>
          </a:xfrm>
          <a:prstGeom prst="rect">
            <a:avLst/>
          </a:prstGeom>
        </p:spPr>
      </p:pic>
      <p:grpSp>
        <p:nvGrpSpPr>
          <p:cNvPr id="22" name="Group 21"/>
          <p:cNvGrpSpPr/>
          <p:nvPr/>
        </p:nvGrpSpPr>
        <p:grpSpPr>
          <a:xfrm>
            <a:off x="2233661" y="3147143"/>
            <a:ext cx="5821203" cy="3534164"/>
            <a:chOff x="2233661" y="3147143"/>
            <a:chExt cx="5821203" cy="3534164"/>
          </a:xfrm>
        </p:grpSpPr>
        <p:grpSp>
          <p:nvGrpSpPr>
            <p:cNvPr id="14" name="Group 13"/>
            <p:cNvGrpSpPr/>
            <p:nvPr/>
          </p:nvGrpSpPr>
          <p:grpSpPr>
            <a:xfrm>
              <a:off x="2333718" y="3147143"/>
              <a:ext cx="5721146" cy="3534164"/>
              <a:chOff x="618851" y="1716968"/>
              <a:chExt cx="5721146" cy="3534164"/>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851" y="1716968"/>
                <a:ext cx="5721146" cy="3534164"/>
              </a:xfrm>
              <a:prstGeom prst="rect">
                <a:avLst/>
              </a:prstGeom>
            </p:spPr>
          </p:pic>
          <p:sp>
            <p:nvSpPr>
              <p:cNvPr id="16" name="TextBox 15"/>
              <p:cNvSpPr txBox="1"/>
              <p:nvPr/>
            </p:nvSpPr>
            <p:spPr>
              <a:xfrm>
                <a:off x="3163824" y="2881618"/>
                <a:ext cx="915635" cy="369332"/>
              </a:xfrm>
              <a:prstGeom prst="rect">
                <a:avLst/>
              </a:prstGeom>
              <a:noFill/>
            </p:spPr>
            <p:txBody>
              <a:bodyPr wrap="none" rtlCol="0">
                <a:spAutoFit/>
              </a:bodyPr>
              <a:lstStyle/>
              <a:p>
                <a:r>
                  <a:rPr lang="en-US" b="1" dirty="0" smtClean="0">
                    <a:solidFill>
                      <a:srgbClr val="FF0000"/>
                    </a:solidFill>
                  </a:rPr>
                  <a:t>1.17 eV</a:t>
                </a:r>
                <a:endParaRPr lang="en-US" b="1" dirty="0">
                  <a:solidFill>
                    <a:srgbClr val="FF0000"/>
                  </a:solidFill>
                </a:endParaRPr>
              </a:p>
            </p:txBody>
          </p:sp>
          <p:sp>
            <p:nvSpPr>
              <p:cNvPr id="17" name="TextBox 16"/>
              <p:cNvSpPr txBox="1"/>
              <p:nvPr/>
            </p:nvSpPr>
            <p:spPr>
              <a:xfrm flipH="1">
                <a:off x="1493572" y="2046518"/>
                <a:ext cx="1097281" cy="369332"/>
              </a:xfrm>
              <a:prstGeom prst="rect">
                <a:avLst/>
              </a:prstGeom>
              <a:noFill/>
            </p:spPr>
            <p:txBody>
              <a:bodyPr wrap="square" rtlCol="0">
                <a:spAutoFit/>
              </a:bodyPr>
              <a:lstStyle/>
              <a:p>
                <a:r>
                  <a:rPr lang="en-US" dirty="0" smtClean="0">
                    <a:solidFill>
                      <a:srgbClr val="00B050"/>
                    </a:solidFill>
                  </a:rPr>
                  <a:t>2.34 eV</a:t>
                </a:r>
                <a:endParaRPr lang="en-US" dirty="0">
                  <a:solidFill>
                    <a:srgbClr val="00B050"/>
                  </a:solidFill>
                </a:endParaRPr>
              </a:p>
            </p:txBody>
          </p:sp>
          <p:sp>
            <p:nvSpPr>
              <p:cNvPr id="18" name="TextBox 17"/>
              <p:cNvSpPr txBox="1"/>
              <p:nvPr/>
            </p:nvSpPr>
            <p:spPr>
              <a:xfrm flipH="1">
                <a:off x="2615183" y="4230934"/>
                <a:ext cx="1097281" cy="369332"/>
              </a:xfrm>
              <a:prstGeom prst="rect">
                <a:avLst/>
              </a:prstGeom>
              <a:noFill/>
            </p:spPr>
            <p:txBody>
              <a:bodyPr wrap="square" rtlCol="0">
                <a:spAutoFit/>
              </a:bodyPr>
              <a:lstStyle/>
              <a:p>
                <a:r>
                  <a:rPr lang="en-US" dirty="0" smtClean="0">
                    <a:solidFill>
                      <a:srgbClr val="00B050"/>
                    </a:solidFill>
                  </a:rPr>
                  <a:t>2.34 eV</a:t>
                </a:r>
                <a:endParaRPr lang="en-US" dirty="0">
                  <a:solidFill>
                    <a:srgbClr val="00B050"/>
                  </a:solidFill>
                </a:endParaRPr>
              </a:p>
            </p:txBody>
          </p:sp>
        </p:grpSp>
        <p:pic>
          <p:nvPicPr>
            <p:cNvPr id="20" name="Picture 19" descr="\documentclass{article}&#10;\usepackage{amsmath}&#10;\usepackage{color}&#10;\pagestyle{empty}&#10;\begin{document}&#10;\textcolor{red}{$N(E)$}&#10;&#10;&#10;&#10;\end{document}" title="IguanaTex Bitmap Display"/>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233661" y="3366143"/>
              <a:ext cx="594286" cy="254476"/>
            </a:xfrm>
            <a:prstGeom prst="rect">
              <a:avLst/>
            </a:prstGeom>
            <a:solidFill>
              <a:srgbClr val="FFFFFF"/>
            </a:solidFill>
          </p:spPr>
        </p:pic>
      </p:grpSp>
      <p:sp>
        <p:nvSpPr>
          <p:cNvPr id="19" name="TextBox 18"/>
          <p:cNvSpPr txBox="1"/>
          <p:nvPr/>
        </p:nvSpPr>
        <p:spPr>
          <a:xfrm>
            <a:off x="7026148" y="3556381"/>
            <a:ext cx="3806874" cy="646331"/>
          </a:xfrm>
          <a:prstGeom prst="rect">
            <a:avLst/>
          </a:prstGeom>
          <a:noFill/>
        </p:spPr>
        <p:txBody>
          <a:bodyPr wrap="square" rtlCol="0">
            <a:spAutoFit/>
          </a:bodyPr>
          <a:lstStyle/>
          <a:p>
            <a:r>
              <a:rPr lang="en-US" dirty="0" smtClean="0">
                <a:solidFill>
                  <a:srgbClr val="0000FF"/>
                </a:solidFill>
              </a:rPr>
              <a:t>That was the instrument in 1966  --there has been some refinements since.</a:t>
            </a:r>
            <a:endParaRPr lang="en-US" baseline="-25000" dirty="0">
              <a:solidFill>
                <a:srgbClr val="0000FF"/>
              </a:solidFill>
            </a:endParaRPr>
          </a:p>
        </p:txBody>
      </p:sp>
    </p:spTree>
    <p:extLst>
      <p:ext uri="{BB962C8B-B14F-4D97-AF65-F5344CB8AC3E}">
        <p14:creationId xmlns:p14="http://schemas.microsoft.com/office/powerpoint/2010/main" val="2319719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69028" y="223901"/>
            <a:ext cx="3806874" cy="369332"/>
          </a:xfrm>
          <a:prstGeom prst="rect">
            <a:avLst/>
          </a:prstGeom>
          <a:noFill/>
        </p:spPr>
        <p:txBody>
          <a:bodyPr wrap="square" rtlCol="0">
            <a:spAutoFit/>
          </a:bodyPr>
          <a:lstStyle/>
          <a:p>
            <a:r>
              <a:rPr lang="en-US" dirty="0" smtClean="0">
                <a:solidFill>
                  <a:srgbClr val="0000FF"/>
                </a:solidFill>
              </a:rPr>
              <a:t>Velocity Map Imaging  (VMI)</a:t>
            </a:r>
            <a:endParaRPr lang="en-US" baseline="-25000" dirty="0">
              <a:solidFill>
                <a:srgbClr val="0000FF"/>
              </a:solidFill>
            </a:endParaRPr>
          </a:p>
        </p:txBody>
      </p:sp>
      <p:grpSp>
        <p:nvGrpSpPr>
          <p:cNvPr id="3" name="Group 2"/>
          <p:cNvGrpSpPr/>
          <p:nvPr/>
        </p:nvGrpSpPr>
        <p:grpSpPr>
          <a:xfrm>
            <a:off x="683171" y="1465794"/>
            <a:ext cx="10941268" cy="3200799"/>
            <a:chOff x="708518" y="945418"/>
            <a:chExt cx="9597532" cy="4429825"/>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950" y="1700212"/>
              <a:ext cx="8420100" cy="3457575"/>
            </a:xfrm>
            <a:prstGeom prst="rect">
              <a:avLst/>
            </a:prstGeom>
          </p:spPr>
        </p:pic>
        <p:sp>
          <p:nvSpPr>
            <p:cNvPr id="5" name="Rectangle 4"/>
            <p:cNvSpPr/>
            <p:nvPr/>
          </p:nvSpPr>
          <p:spPr>
            <a:xfrm>
              <a:off x="8028432" y="4517136"/>
              <a:ext cx="649224" cy="57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833484" y="4517136"/>
              <a:ext cx="1463421" cy="57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1926" y="4451913"/>
              <a:ext cx="1133644" cy="923330"/>
            </a:xfrm>
            <a:prstGeom prst="rect">
              <a:avLst/>
            </a:prstGeom>
            <a:noFill/>
          </p:spPr>
          <p:txBody>
            <a:bodyPr wrap="none" rtlCol="0">
              <a:spAutoFit/>
            </a:bodyPr>
            <a:lstStyle/>
            <a:p>
              <a:pPr algn="ctr"/>
              <a:r>
                <a:rPr lang="en-US" b="1" dirty="0" smtClean="0">
                  <a:latin typeface="Times New Roman" panose="02020603050405020304" pitchFamily="18" charset="0"/>
                  <a:cs typeface="Times New Roman" panose="02020603050405020304" pitchFamily="18" charset="0"/>
                </a:rPr>
                <a:t>MCP +</a:t>
              </a:r>
            </a:p>
            <a:p>
              <a:pPr algn="ctr"/>
              <a:r>
                <a:rPr lang="en-US" b="1" dirty="0" smtClean="0">
                  <a:latin typeface="Times New Roman" panose="02020603050405020304" pitchFamily="18" charset="0"/>
                  <a:cs typeface="Times New Roman" panose="02020603050405020304" pitchFamily="18" charset="0"/>
                </a:rPr>
                <a:t>Phosphor</a:t>
              </a:r>
            </a:p>
            <a:p>
              <a:pPr algn="ctr"/>
              <a:r>
                <a:rPr lang="en-US" b="1" dirty="0" smtClean="0">
                  <a:latin typeface="Times New Roman" panose="02020603050405020304" pitchFamily="18" charset="0"/>
                  <a:cs typeface="Times New Roman" panose="02020603050405020304" pitchFamily="18" charset="0"/>
                </a:rPr>
                <a:t>screen</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214408" y="5005911"/>
              <a:ext cx="2148986" cy="369332"/>
            </a:xfrm>
            <a:prstGeom prst="rect">
              <a:avLst/>
            </a:prstGeom>
            <a:noFill/>
          </p:spPr>
          <p:txBody>
            <a:bodyPr wrap="none" rtlCol="0">
              <a:spAutoFit/>
            </a:bodyPr>
            <a:lstStyle/>
            <a:p>
              <a:pPr algn="ctr"/>
              <a:r>
                <a:rPr lang="en-US" b="1" dirty="0" smtClean="0">
                  <a:latin typeface="Times New Roman" panose="02020603050405020304" pitchFamily="18" charset="0"/>
                  <a:cs typeface="Times New Roman" panose="02020603050405020304" pitchFamily="18" charset="0"/>
                </a:rPr>
                <a:t>Electrostatic Lenses</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9444836" y="4451913"/>
              <a:ext cx="684803" cy="369332"/>
            </a:xfrm>
            <a:prstGeom prst="rect">
              <a:avLst/>
            </a:prstGeom>
            <a:noFill/>
          </p:spPr>
          <p:txBody>
            <a:bodyPr wrap="none" rtlCol="0">
              <a:spAutoFit/>
            </a:bodyPr>
            <a:lstStyle/>
            <a:p>
              <a:pPr algn="ctr"/>
              <a:r>
                <a:rPr lang="en-US" b="1" dirty="0" smtClean="0">
                  <a:latin typeface="Times New Roman" panose="02020603050405020304" pitchFamily="18" charset="0"/>
                  <a:cs typeface="Times New Roman" panose="02020603050405020304" pitchFamily="18" charset="0"/>
                </a:rPr>
                <a:t>CCD</a:t>
              </a:r>
              <a:endParaRPr lang="en-US"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8248540" y="1352811"/>
              <a:ext cx="1014060" cy="369332"/>
            </a:xfrm>
            <a:prstGeom prst="rect">
              <a:avLst/>
            </a:prstGeom>
            <a:noFill/>
          </p:spPr>
          <p:txBody>
            <a:bodyPr wrap="none" rtlCol="0">
              <a:spAutoFit/>
            </a:bodyPr>
            <a:lstStyle/>
            <a:p>
              <a:pPr algn="ctr"/>
              <a:r>
                <a:rPr lang="en-US" b="1" dirty="0" smtClean="0">
                  <a:latin typeface="Times New Roman" panose="02020603050405020304" pitchFamily="18" charset="0"/>
                  <a:cs typeface="Times New Roman" panose="02020603050405020304" pitchFamily="18" charset="0"/>
                </a:rPr>
                <a:t>Window</a:t>
              </a:r>
              <a:endParaRPr lang="en-US" b="1" dirty="0">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flipV="1">
              <a:off x="1536192" y="3428999"/>
              <a:ext cx="1117128" cy="92354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653320" y="1619773"/>
              <a:ext cx="0" cy="142250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9192585">
              <a:off x="708518" y="4001232"/>
              <a:ext cx="1366721" cy="369332"/>
            </a:xfrm>
            <a:prstGeom prst="rect">
              <a:avLst/>
            </a:prstGeom>
            <a:noFill/>
          </p:spPr>
          <p:txBody>
            <a:bodyPr wrap="none" rtlCol="0">
              <a:spAutoFit/>
            </a:bodyPr>
            <a:lstStyle/>
            <a:p>
              <a:pPr algn="ctr"/>
              <a:r>
                <a:rPr lang="en-US" b="1" dirty="0" smtClean="0">
                  <a:solidFill>
                    <a:srgbClr val="C00000"/>
                  </a:solidFill>
                  <a:latin typeface="Times New Roman" panose="02020603050405020304" pitchFamily="18" charset="0"/>
                  <a:cs typeface="Times New Roman" panose="02020603050405020304" pitchFamily="18" charset="0"/>
                </a:rPr>
                <a:t>Laser Beam</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rot="16200000">
              <a:off x="2366854" y="1221134"/>
              <a:ext cx="1197764" cy="646331"/>
            </a:xfrm>
            <a:prstGeom prst="rect">
              <a:avLst/>
            </a:prstGeom>
            <a:noFill/>
          </p:spPr>
          <p:txBody>
            <a:bodyPr wrap="none" rtlCol="0">
              <a:spAutoFit/>
            </a:bodyPr>
            <a:lstStyle/>
            <a:p>
              <a:pPr algn="ctr"/>
              <a:r>
                <a:rPr lang="en-US" b="1" dirty="0" smtClean="0">
                  <a:solidFill>
                    <a:srgbClr val="FFC000"/>
                  </a:solidFill>
                  <a:latin typeface="Times New Roman" panose="02020603050405020304" pitchFamily="18" charset="0"/>
                  <a:cs typeface="Times New Roman" panose="02020603050405020304" pitchFamily="18" charset="0"/>
                </a:rPr>
                <a:t>Molecular</a:t>
              </a:r>
            </a:p>
            <a:p>
              <a:pPr algn="ctr"/>
              <a:r>
                <a:rPr lang="en-US" b="1" dirty="0" smtClean="0">
                  <a:solidFill>
                    <a:srgbClr val="FFC000"/>
                  </a:solidFill>
                  <a:latin typeface="Times New Roman" panose="02020603050405020304" pitchFamily="18" charset="0"/>
                  <a:cs typeface="Times New Roman" panose="02020603050405020304" pitchFamily="18" charset="0"/>
                </a:rPr>
                <a:t> Beam</a:t>
              </a:r>
              <a:endParaRPr lang="en-US" b="1" dirty="0">
                <a:solidFill>
                  <a:srgbClr val="FFC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8697836" y="4352543"/>
              <a:ext cx="659155" cy="369332"/>
            </a:xfrm>
            <a:prstGeom prst="rect">
              <a:avLst/>
            </a:prstGeom>
            <a:noFill/>
          </p:spPr>
          <p:txBody>
            <a:bodyPr wrap="none" rtlCol="0">
              <a:spAutoFit/>
            </a:bodyPr>
            <a:lstStyle/>
            <a:p>
              <a:pPr algn="ctr"/>
              <a:r>
                <a:rPr lang="en-US" b="1" dirty="0" smtClean="0">
                  <a:latin typeface="Times New Roman" panose="02020603050405020304" pitchFamily="18" charset="0"/>
                  <a:cs typeface="Times New Roman" panose="02020603050405020304" pitchFamily="18" charset="0"/>
                </a:rPr>
                <a:t>Lens</a:t>
              </a:r>
              <a:endParaRPr lang="en-US" b="1" dirty="0">
                <a:latin typeface="Times New Roman" panose="02020603050405020304" pitchFamily="18" charset="0"/>
                <a:cs typeface="Times New Roman" panose="02020603050405020304" pitchFamily="18" charset="0"/>
              </a:endParaRPr>
            </a:p>
          </p:txBody>
        </p:sp>
      </p:grpSp>
      <p:sp>
        <p:nvSpPr>
          <p:cNvPr id="16" name="TextBox 15"/>
          <p:cNvSpPr txBox="1"/>
          <p:nvPr/>
        </p:nvSpPr>
        <p:spPr>
          <a:xfrm>
            <a:off x="1422400" y="701040"/>
            <a:ext cx="9423798" cy="369332"/>
          </a:xfrm>
          <a:prstGeom prst="rect">
            <a:avLst/>
          </a:prstGeom>
          <a:noFill/>
        </p:spPr>
        <p:txBody>
          <a:bodyPr wrap="none" rtlCol="0">
            <a:spAutoFit/>
          </a:bodyPr>
          <a:lstStyle/>
          <a:p>
            <a:r>
              <a:rPr lang="en-US" dirty="0" smtClean="0"/>
              <a:t>Original design: </a:t>
            </a:r>
            <a:r>
              <a:rPr lang="en-US" altLang="en-US" dirty="0">
                <a:latin typeface="Times New Roman" panose="02020603050405020304" pitchFamily="18" charset="0"/>
                <a:cs typeface="Times New Roman" panose="02020603050405020304" pitchFamily="18" charset="0"/>
              </a:rPr>
              <a:t>Andre T. J. B. </a:t>
            </a:r>
            <a:r>
              <a:rPr lang="en-US" altLang="en-US" dirty="0" err="1">
                <a:latin typeface="Times New Roman" panose="02020603050405020304" pitchFamily="18" charset="0"/>
                <a:cs typeface="Times New Roman" panose="02020603050405020304" pitchFamily="18" charset="0"/>
              </a:rPr>
              <a:t>Eppink</a:t>
            </a:r>
            <a:r>
              <a:rPr lang="en-US" altLang="en-US" dirty="0">
                <a:latin typeface="Times New Roman" panose="02020603050405020304" pitchFamily="18" charset="0"/>
                <a:cs typeface="Times New Roman" panose="02020603050405020304" pitchFamily="18" charset="0"/>
              </a:rPr>
              <a:t> and David H. Parker, Rev. Sci. </a:t>
            </a:r>
            <a:r>
              <a:rPr lang="en-US" altLang="en-US" dirty="0" err="1">
                <a:latin typeface="Times New Roman" panose="02020603050405020304" pitchFamily="18" charset="0"/>
                <a:cs typeface="Times New Roman" panose="02020603050405020304" pitchFamily="18" charset="0"/>
              </a:rPr>
              <a:t>Instrum</a:t>
            </a:r>
            <a:r>
              <a:rPr lang="en-US" altLang="en-US" dirty="0">
                <a:latin typeface="Times New Roman" panose="02020603050405020304" pitchFamily="18" charset="0"/>
                <a:cs typeface="Times New Roman" panose="02020603050405020304" pitchFamily="18" charset="0"/>
              </a:rPr>
              <a:t>. 68, September 1997</a:t>
            </a:r>
            <a:r>
              <a:rPr lang="en-US" dirty="0" smtClean="0"/>
              <a:t> </a:t>
            </a:r>
            <a:endParaRPr lang="en-US" dirty="0"/>
          </a:p>
        </p:txBody>
      </p:sp>
      <p:sp>
        <p:nvSpPr>
          <p:cNvPr id="18" name="TextBox 17"/>
          <p:cNvSpPr txBox="1"/>
          <p:nvPr/>
        </p:nvSpPr>
        <p:spPr>
          <a:xfrm flipH="1">
            <a:off x="913067" y="5113671"/>
            <a:ext cx="10990876" cy="369332"/>
          </a:xfrm>
          <a:prstGeom prst="rect">
            <a:avLst/>
          </a:prstGeom>
          <a:noFill/>
        </p:spPr>
        <p:txBody>
          <a:bodyPr wrap="square" rtlCol="0">
            <a:spAutoFit/>
          </a:bodyPr>
          <a:lstStyle/>
          <a:p>
            <a:r>
              <a:rPr lang="en-US" dirty="0" smtClean="0"/>
              <a:t>Goal: mapping </a:t>
            </a:r>
            <a:r>
              <a:rPr lang="en-US" dirty="0"/>
              <a:t>of all </a:t>
            </a:r>
            <a:r>
              <a:rPr lang="en-US" dirty="0" smtClean="0"/>
              <a:t>electrons (ions) of the </a:t>
            </a:r>
            <a:r>
              <a:rPr lang="en-US" dirty="0"/>
              <a:t>same initial velocity vector onto the same point in the </a:t>
            </a:r>
            <a:r>
              <a:rPr lang="en-US" dirty="0" smtClean="0"/>
              <a:t>MCP </a:t>
            </a:r>
            <a:r>
              <a:rPr lang="en-US" dirty="0"/>
              <a:t>plane, </a:t>
            </a:r>
          </a:p>
        </p:txBody>
      </p:sp>
    </p:spTree>
    <p:extLst>
      <p:ext uri="{BB962C8B-B14F-4D97-AF65-F5344CB8AC3E}">
        <p14:creationId xmlns:p14="http://schemas.microsoft.com/office/powerpoint/2010/main" val="4226017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629.546"/>
  <p:tag name="ORIGINALWIDTH" val="4292.463"/>
  <p:tag name="OUTPUTTYPE" val="PNG"/>
  <p:tag name="IGUANATEXVERSION" val="160"/>
  <p:tag name="LATEXADDIN" val="\documentclass{article}&#10;\usepackage{amsmath}&#10;\pagestyle{empty}&#10;\begin{document}&#10;\begin{center}&#10;\large&#10;{\bf Nonlinear Optics 2026 --- Homework 1 }&#10;\\&#10;Due Wednesday, February 4, 2026 \\&#10;{\bf electro trajectories}&#10;\normalsize&#10;\end{center}&#10;&#10;An electron is placed at $z=0$, $t = t_0$ in a laser field at 800nm, polarized along $z$, of intensity $5\cdot 10^{14}$W/cm$^2$.\\&#10;The laser field is $E = {\cal E} \cos \omega t$.&#10;Write the equation of motion for the electron.&#10;Integrate, to find its velocity $v(t)$ and position $z(t)$.&#10;Take $t_0$ to be such that $\omega t_0 = 0.1$.&#10;Find the time(s) $t_f$ (if any) at which the electron &#10;position is again $z(t_f) = 0$.  You may make a small angle approximation.&#10;What is the electron energy at that point (in eV)?&#10;&#10;&#10;&#10;\end{document}"/>
  <p:tag name="IGUANATEXSIZE" val="20"/>
  <p:tag name="IGUANATEXCURSOR" val="751"/>
  <p:tag name="TRANSPARENCY" val="True"/>
  <p:tag name="FILENAME" val=""/>
  <p:tag name="LATEXENGINEID" val="0"/>
  <p:tag name="TEMPFOLDER" val="c:\temp\"/>
  <p:tag name="LATEXFORMHEIGHT" val="320"/>
  <p:tag name="LATEXFORMWIDTH" val="385"/>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154.4807"/>
  <p:tag name="ORIGINALWIDTH" val="2167.979"/>
  <p:tag name="OUTPUTTYPE" val="PNG"/>
  <p:tag name="IGUANATEXVERSION" val="160"/>
  <p:tag name="LATEXADDIN" val="\documentclass{article}&#10;\usepackage{amsmath}&#10;\pagestyle{empty}&#10;\begin{document}&#10;$v =\frac{1}{2} \int \frac{e {\cal E}}{m}e^{i \omega t} dt &#10;+ c.c.= \frac{e {\cal E}}{2i \omega m}e^{i \omega t}+ c.c.$&#10;&#10;&#10;&#10;\end{document}"/>
  <p:tag name="IGUANATEXSIZE" val="20"/>
  <p:tag name="IGUANATEXCURSOR" val="198"/>
  <p:tag name="TRANSPARENCY" val="True"/>
  <p:tag name="FILENAME" val=""/>
  <p:tag name="LATEXENGINEID" val="0"/>
  <p:tag name="TEMPFOLDER" val="c:\temp\"/>
  <p:tag name="LATEXFORMHEIGHT" val="320"/>
  <p:tag name="LATEXFORMWIDTH" val="385"/>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278.9651"/>
  <p:tag name="ORIGINALWIDTH" val="2040.495"/>
  <p:tag name="OUTPUTTYPE" val="PNG"/>
  <p:tag name="IGUANATEXVERSION" val="160"/>
  <p:tag name="LATEXADDIN" val="\documentclass{article}&#10;\usepackage{amsmath}&#10;\usepackage{color}&#10;\pagestyle{empty}&#10;\begin{document}&#10;\noindent&#10;{\bf Laser field:}\\&#10;{$\mathbf   E = {\cal E}\cos(\omega t + \varphi)&#10;= \frac{1}{2}{\cal E}e^{i(\omega t + \varphi)} + c.c.$}&#10;&#10;&#10;&#10;&#10;\end{document}"/>
  <p:tag name="IGUANATEXSIZE" val="20"/>
  <p:tag name="IGUANATEXCURSOR" val="132"/>
  <p:tag name="TRANSPARENCY" val="True"/>
  <p:tag name="FILENAME" val=""/>
  <p:tag name="LATEXENGINEID" val="0"/>
  <p:tag name="TEMPFOLDER" val="c:\temp\"/>
  <p:tag name="LATEXFORMHEIGHT" val="320"/>
  <p:tag name="LATEXFORMWIDTH" val="385"/>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92.4635"/>
  <p:tag name="OUTPUTTYPE" val="PNG"/>
  <p:tag name="IGUANATEXVERSION" val="160"/>
  <p:tag name="LATEXADDIN" val="\documentclass{article}&#10;\usepackage{amsmath}&#10;\usepackage{color}&#10;\pagestyle{empty}&#10;\begin{document}&#10;\textcolor{red}{$N(E)$}&#10;&#10;&#10;&#10;\end{document}"/>
  <p:tag name="IGUANATEXSIZE" val="20"/>
  <p:tag name="IGUANATEXCURSOR" val="121"/>
  <p:tag name="TRANSPARENCY" val="False"/>
  <p:tag name="FILENAME" val=""/>
  <p:tag name="LATEXENGINEID" val="0"/>
  <p:tag name="TEMPFOLDER" val="c:\temp\"/>
  <p:tag name="LATEXFORMHEIGHT" val="320"/>
  <p:tag name="LATEXFORMWIDTH" val="385"/>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166.4792"/>
  <p:tag name="ORIGINALWIDTH" val="1150.356"/>
  <p:tag name="OUTPUTTYPE" val="PNG"/>
  <p:tag name="IGUANATEXVERSION" val="160"/>
  <p:tag name="LATEXADDIN" val="\documentclass{article}&#10;\usepackage{amsmath}&#10;\usepackage{color}&#10;\pagestyle{empty}&#10;\begin{document}&#10;\textcolor{red}{$N(E) = \int_{E_b}^\infty N(E)dE$}&#10;&#10;&#10;&#10;\end{document}"/>
  <p:tag name="IGUANATEXSIZE" val="20"/>
  <p:tag name="IGUANATEXCURSOR" val="149"/>
  <p:tag name="TRANSPARENCY" val="True"/>
  <p:tag name="FILENAME" val=""/>
  <p:tag name="LATEXENGINEID" val="0"/>
  <p:tag name="TEMPFOLDER" val="c:\temp\"/>
  <p:tag name="LATEXFORMHEIGHT" val="320"/>
  <p:tag name="LATEXFORMWIDTH" val="385"/>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92.4635"/>
  <p:tag name="OUTPUTTYPE" val="PNG"/>
  <p:tag name="IGUANATEXVERSION" val="160"/>
  <p:tag name="LATEXADDIN" val="\documentclass{article}&#10;\usepackage{amsmath}&#10;\usepackage{color}&#10;\pagestyle{empty}&#10;\begin{document}&#10;\textcolor{red}{$N(E)$}&#10;&#10;&#10;&#10;\end{document}"/>
  <p:tag name="IGUANATEXSIZE" val="20"/>
  <p:tag name="IGUANATEXCURSOR" val="121"/>
  <p:tag name="TRANSPARENCY" val="False"/>
  <p:tag name="FILENAME" val=""/>
  <p:tag name="LATEXENGINEID" val="0"/>
  <p:tag name="TEMPFOLDER" val="c:\temp\"/>
  <p:tag name="LATEXFORMHEIGHT" val="320"/>
  <p:tag name="LATEXFORMWIDTH" val="385"/>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192.7259"/>
  <p:tag name="ORIGINALWIDTH" val="837.6453"/>
  <p:tag name="OUTPUTTYPE" val="PNG"/>
  <p:tag name="IGUANATEXVERSION" val="160"/>
  <p:tag name="LATEXADDIN" val="\documentclass{article}&#10;\usepackage{amsmath}&#10;\pagestyle{empty}&#10;\begin{document}&#10;$V(r) = - \frac{e^2}{2 \pi \epsilon_0 |r|}$&#10;&#10;&#10;&#10;\end{document}"/>
  <p:tag name="IGUANATEXSIZE" val="18"/>
  <p:tag name="IGUANATEXCURSOR" val="81"/>
  <p:tag name="TRANSPARENCY" val="True"/>
  <p:tag name="FILENAME" val=""/>
  <p:tag name="LATEXENGINEID" val="0"/>
  <p:tag name="TEMPFOLDER" val="c:\temp\"/>
  <p:tag name="LATEXFORMHEIGHT" val="320"/>
  <p:tag name="LATEXFORMWIDTH" val="385"/>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192.7259"/>
  <p:tag name="ORIGINALWIDTH" val="1635.546"/>
  <p:tag name="OUTPUTTYPE" val="PNG"/>
  <p:tag name="IGUANATEXVERSION" val="160"/>
  <p:tag name="LATEXADDIN" val="\documentclass{article}&#10;\usepackage{amsmath}&#10;\pagestyle{empty}&#10;\begin{document}&#10;$V(r) = - \frac{e^2}{2 \pi \epsilon_0 |r|}&#10;-- e E(\omega_0,tr)$&#10;&#10;&#10;&#10;\end{document}"/>
  <p:tag name="IGUANATEXSIZE" val="18"/>
  <p:tag name="IGUANATEXCURSOR" val="138"/>
  <p:tag name="TRANSPARENCY" val="True"/>
  <p:tag name="FILENAME" val=""/>
  <p:tag name="LATEXENGINEID" val="0"/>
  <p:tag name="TEMPFOLDER" val="c:\temp\"/>
  <p:tag name="LATEXFORMHEIGHT" val="320"/>
  <p:tag name="LATEXFORMWIDTH" val="385"/>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120.7349"/>
  <p:tag name="ORIGINALWIDTH" val="99.73756"/>
  <p:tag name="OUTPUTTYPE" val="PNG"/>
  <p:tag name="IGUANATEXVERSION" val="160"/>
  <p:tag name="LATEXADDIN" val="\documentclass{article}&#10;\usepackage{amsmath}&#10;\pagestyle{empty}&#10;\begin{document}&#10;$I_p$&#10;&#10;&#10;&#10;\end{document}"/>
  <p:tag name="IGUANATEXSIZE" val="20"/>
  <p:tag name="IGUANATEXCURSOR" val="85"/>
  <p:tag name="TRANSPARENCY" val="True"/>
  <p:tag name="FILENAME" val=""/>
  <p:tag name="LATEXENGINEID" val="0"/>
  <p:tag name="TEMPFOLDER" val="c:\temp\"/>
  <p:tag name="LATEXFORMHEIGHT" val="320"/>
  <p:tag name="LATEXFORMWIDTH" val="385"/>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278.9651"/>
  <p:tag name="ORIGINALWIDTH" val="2040.495"/>
  <p:tag name="OUTPUTTYPE" val="PNG"/>
  <p:tag name="IGUANATEXVERSION" val="160"/>
  <p:tag name="LATEXADDIN" val="\documentclass{article}&#10;\usepackage{amsmath}&#10;\usepackage{color}&#10;\pagestyle{empty}&#10;\begin{document}&#10;\noindent&#10;{\bf Laser field:}\\&#10;{$\mathbf   E = {\cal E}\cos(\omega t + \varphi)&#10;= \frac{1}{2}{\cal E}e^{i(\omega t + \varphi)} + c.c.$}&#10;&#10;&#10;&#10;&#10;\end{document}"/>
  <p:tag name="IGUANATEXSIZE" val="20"/>
  <p:tag name="IGUANATEXCURSOR" val="132"/>
  <p:tag name="TRANSPARENCY" val="True"/>
  <p:tag name="FILENAME" val=""/>
  <p:tag name="LATEXENGINEID" val="0"/>
  <p:tag name="TEMPFOLDER" val="c:\temp\"/>
  <p:tag name="LATEXFORMHEIGHT" val="320"/>
  <p:tag name="LATEXFORMWIDTH" val="385"/>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171.7285"/>
  <p:tag name="ORIGINALWIDTH" val="1986.502"/>
  <p:tag name="OUTPUTTYPE" val="PNG"/>
  <p:tag name="IGUANATEXVERSION" val="160"/>
  <p:tag name="LATEXADDIN" val="\documentclass{article}&#10;\usepackage{amsmath}&#10;\pagestyle{empty}&#10;\begin{document}&#10;$U_p = \langle \frac{mv^2}{2} \rangle&#10;= \langle \frac{e^2 {\cal E}^2}{2 m \omega^2}\cos^2 \omega t \rangle = \frac{e^2 {\cal E}^2}{4 m \omega^2}$&#10;&#10;&#10;&#10;\end{document}"/>
  <p:tag name="IGUANATEXSIZE" val="20"/>
  <p:tag name="IGUANATEXCURSOR" val="168"/>
  <p:tag name="TRANSPARENCY" val="True"/>
  <p:tag name="FILENAME" val=""/>
  <p:tag name="LATEXENGINEID" val="0"/>
  <p:tag name="TEMPFOLDER" val="c:\temp\"/>
  <p:tag name="LATEXFORMHEIGHT" val="320"/>
  <p:tag name="LATEXFORMWIDTH" val="385"/>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92.7259"/>
  <p:tag name="ORIGINALWIDTH" val="837.6453"/>
  <p:tag name="OUTPUTTYPE" val="PNG"/>
  <p:tag name="IGUANATEXVERSION" val="160"/>
  <p:tag name="LATEXADDIN" val="\documentclass{article}&#10;\usepackage{amsmath}&#10;\pagestyle{empty}&#10;\begin{document}&#10;$V(r) = - \frac{e^2}{2 \pi \epsilon_0 |r|}$&#10;&#10;&#10;&#10;\end{document}"/>
  <p:tag name="IGUANATEXSIZE" val="18"/>
  <p:tag name="IGUANATEXCURSOR" val="81"/>
  <p:tag name="TRANSPARENCY" val="True"/>
  <p:tag name="FILENAME" val=""/>
  <p:tag name="LATEXENGINEID" val="0"/>
  <p:tag name="TEMPFOLDER" val="c:\temp\"/>
  <p:tag name="LATEXFORMHEIGHT" val="320"/>
  <p:tag name="LATEXFORMWIDTH" val="385"/>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318.7101"/>
  <p:tag name="ORIGINALWIDTH" val="1778.028"/>
  <p:tag name="OUTPUTTYPE" val="PNG"/>
  <p:tag name="IGUANATEXVERSION" val="160"/>
  <p:tag name="LATEXADDIN" val="\documentclass{article}&#10;\usepackage{amsmath}&#10;\usepackage{color}&#10;\pagestyle{empty}&#10;\begin{document}&#10;\noindent&#10;$U_p$  in eV;   $I_\ell$ in W/cm$^2$;&#10; $\lambda$ in $\mu$m:\\ \large&#10; \textcolor{red}{&#10;$&#10;U_p = 9.33 \cdot 10^{-14} I_\ell \lambda^2&#10;$}&#10;&#10;&#10;&#10;\end{document}"/>
  <p:tag name="IGUANATEXSIZE" val="20"/>
  <p:tag name="IGUANATEXCURSOR" val="173"/>
  <p:tag name="TRANSPARENCY" val="True"/>
  <p:tag name="FILENAME" val=""/>
  <p:tag name="LATEXENGINEID" val="0"/>
  <p:tag name="TEMPFOLDER" val="c:\temp\"/>
  <p:tag name="LATEXFORMHEIGHT" val="320"/>
  <p:tag name="LATEXFORMWIDTH" val="385"/>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154.4807"/>
  <p:tag name="ORIGINALWIDTH" val="2167.979"/>
  <p:tag name="OUTPUTTYPE" val="PNG"/>
  <p:tag name="IGUANATEXVERSION" val="160"/>
  <p:tag name="LATEXADDIN" val="\documentclass{article}&#10;\usepackage{amsmath}&#10;\pagestyle{empty}&#10;\begin{document}&#10;$v =\frac{1}{2} \int \frac{e {\cal E}}{m}e^{i \omega t} dt &#10;+ c.c.= \frac{e {\cal E}}{2i \omega m}e^{i \omega t}+ c.c.$&#10;&#10;&#10;&#10;\end{document}"/>
  <p:tag name="IGUANATEXSIZE" val="20"/>
  <p:tag name="IGUANATEXCURSOR" val="198"/>
  <p:tag name="TRANSPARENCY" val="True"/>
  <p:tag name="FILENAME" val=""/>
  <p:tag name="LATEXENGINEID" val="0"/>
  <p:tag name="TEMPFOLDER" val="c:\temp\"/>
  <p:tag name="LATEXFORMHEIGHT" val="320"/>
  <p:tag name="LATEXFORMWIDTH" val="385"/>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851.8936"/>
  <p:tag name="ORIGINALWIDTH" val="1168.354"/>
  <p:tag name="OUTPUTTYPE" val="PNG"/>
  <p:tag name="IGUANATEXVERSION" val="160"/>
  <p:tag name="LATEXADDIN" val="&#10;\documentclass{article}&#10;\textwidth 6cm&#10;\usepackage{amsmath}&#10;\usepackage{color}&#10;\pagestyle{empty}&#10;\begin{document}&#10;\begin{center}Keldysh parameter $\gamma$:&#10;\end{center}&#10;\textcolor{red}{\large&#10;$$&#10;\gamma = \sqrt{\frac{I_p}{2U_p}},&#10;$$}&#10;&#10;\end{document}"/>
  <p:tag name="IGUANATEXSIZE" val="20"/>
  <p:tag name="IGUANATEXCURSOR" val="60"/>
  <p:tag name="TRANSPARENCY" val="True"/>
  <p:tag name="FILENAME" val=""/>
  <p:tag name="LATEXENGINEID" val="0"/>
  <p:tag name="TEMPFOLDER" val="c:\temp\"/>
  <p:tag name="LATEXFORMHEIGHT" val="320"/>
  <p:tag name="LATEXFORMWIDTH" val="385"/>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1306.337"/>
  <p:tag name="ORIGINALWIDTH" val="4290.964"/>
  <p:tag name="OUTPUTTYPE" val="PNG"/>
  <p:tag name="IGUANATEXVERSION" val="160"/>
  <p:tag name="LATEXADDIN" val="\documentclass{article}&#10;\usepackage{amsmath}&#10;\pagestyle{empty}&#10;\begin{document}&#10;For $\gamma&gt;1$ the electron release is most likely described by photon absorption, and {\em multiphoton} features are more dominant.&#10;The difference between tunneling and multiphoton is easily recognized in measurements of velocity mapping imaging (VMI)&#10;where the electron momentum distribution following ionization is measured.\\&#10;&#10;A tunneled electron leaves its parent atom/molecule instantaneously along&#10;the direction of light polarization, at the moment of ionization, with zero velocity. &#10;From this point on, it is all pure classical mechanics&#10;&#10;&#10;&#10;\end{document}"/>
  <p:tag name="IGUANATEXSIZE" val="20"/>
  <p:tag name="IGUANATEXCURSOR" val="211"/>
  <p:tag name="TRANSPARENCY" val="True"/>
  <p:tag name="FILENAME" val=""/>
  <p:tag name="LATEXENGINEID" val="0"/>
  <p:tag name="TEMPFOLDER" val="c:\temp\"/>
  <p:tag name="LATEXFORMHEIGHT" val="320"/>
  <p:tag name="LATEXFORMWIDTH" val="385"/>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398.2002"/>
  <p:tag name="ORIGINALWIDTH" val="1168.354"/>
  <p:tag name="OUTPUTTYPE" val="PNG"/>
  <p:tag name="IGUANATEXVERSION" val="160"/>
  <p:tag name="LATEXADDIN" val="&#10;\documentclass{article}&#10;\textwidth 6cm&#10;\usepackage{amsmath}&#10;\usepackage{color}&#10;\pagestyle{empty}&#10;\begin{document}&#10;\begin{center}Keldysh parameter $\gamma$:&#10;\\&#10;\textcolor{red}{\large&#10;$&#10;\gamma = \sqrt{\frac{I_p}{2U_p}},&#10;$}&#10;\end{center}&#10;\end{document}"/>
  <p:tag name="IGUANATEXSIZE" val="20"/>
  <p:tag name="IGUANATEXCURSOR" val="234"/>
  <p:tag name="TRANSPARENCY" val="True"/>
  <p:tag name="FILENAME" val=""/>
  <p:tag name="LATEXENGINEID" val="0"/>
  <p:tag name="TEMPFOLDER" val="c:\temp\"/>
  <p:tag name="LATEXFORMHEIGHT" val="320"/>
  <p:tag name="LATEXFORMWIDTH" val="385"/>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461.9423"/>
  <p:tag name="ORIGINALWIDTH" val="4282.715"/>
  <p:tag name="OUTPUTTYPE" val="PNG"/>
  <p:tag name="IGUANATEXVERSION" val="160"/>
  <p:tag name="LATEXADDIN" val="\documentclass{article}&#10;\usepackage{amsmath}&#10;\pagestyle{empty}&#10;\begin{document}&#10;\noindent&#10;Tunnel time: $\frac{\Delta \ell}{v_g} = \frac{I_p/{\cal E}}{v_g}$ \\&#10;$v_g$ is the electron velocity in ground state, related to $I_p$ by $I_p = m_e v_g^2/2$.&#10;WRONG!  &#10;&#10;&#10;&#10;\end{document}"/>
  <p:tag name="IGUANATEXSIZE" val="20"/>
  <p:tag name="IGUANATEXCURSOR" val="256"/>
  <p:tag name="TRANSPARENCY" val="True"/>
  <p:tag name="FILENAME" val=""/>
  <p:tag name="LATEXENGINEID" val="0"/>
  <p:tag name="TEMPFOLDER" val="c:\temp\"/>
  <p:tag name="LATEXFORMHEIGHT" val="320"/>
  <p:tag name="LATEXFORMWIDTH" val="385"/>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120.7349"/>
  <p:tag name="ORIGINALWIDTH" val="1077.615"/>
  <p:tag name="OUTPUTTYPE" val="PNG"/>
  <p:tag name="IGUANATEXVERSION" val="160"/>
  <p:tag name="LATEXADDIN" val="\documentclass{article}&#10;\usepackage{amsmath}&#10;\pagestyle{empty}&#10;\begin{document}&#10;$E_{max} = I_p + 3.17 U_p$&#10;&#10;&#10;&#10;\end{document}"/>
  <p:tag name="IGUANATEXSIZE" val="20"/>
  <p:tag name="IGUANATEXCURSOR" val="81"/>
  <p:tag name="TRANSPARENCY" val="True"/>
  <p:tag name="FILENAME" val=""/>
  <p:tag name="LATEXENGINEID" val="0"/>
  <p:tag name="TEMPFOLDER" val="c:\temp\"/>
  <p:tag name="LATEXFORMHEIGHT" val="320"/>
  <p:tag name="LATEXFORMWIDTH" val="385"/>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499.4376"/>
  <p:tag name="ORIGINALWIDTH" val="3689.539"/>
  <p:tag name="OUTPUTTYPE" val="PNG"/>
  <p:tag name="IGUANATEXVERSION" val="160"/>
  <p:tag name="LATEXADDIN" val="\documentclass{article}&#10;\usepackage{amsmath}&#10;\pagestyle{empty}&#10;\begin{document}&#10;\noindent&#10;$$\frac{dv}{dt} = - \frac{e{\cal E}}{m\sqrt{1+\varepsilon}} \left [\cos \omega (t-t_0)\vec{x} + \varepsilon \sin\omega (t-t_0) \vec{y} \right ]$$&#10;where $\varepsilon$ defines the light polarization ($\varepsilon=0$&#10;for linear polarization).&#10;&#10;&#10;&#10;\end{document}"/>
  <p:tag name="IGUANATEXSIZE" val="20"/>
  <p:tag name="IGUANATEXCURSOR" val="126"/>
  <p:tag name="TRANSPARENCY" val="True"/>
  <p:tag name="FILENAME" val=""/>
  <p:tag name="LATEXENGINEID" val="0"/>
  <p:tag name="TEMPFOLDER" val="c:\temp\"/>
  <p:tag name="LATEXFORMHEIGHT" val="320"/>
  <p:tag name="LATEXFORMWIDTH" val="385"/>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264.7169"/>
  <p:tag name="ORIGINALWIDTH" val="2140.232"/>
  <p:tag name="OUTPUTTYPE" val="PNG"/>
  <p:tag name="IGUANATEXVERSION" val="160"/>
  <p:tag name="LATEXADDIN" val="\documentclass{article}&#10;\usepackage{amsmath}&#10;\pagestyle{empty}&#10;\begin{document}&#10;&#10;$$v= \frac{e  {\cal E} (t,r)}{m \omega} ( \sin \omega t \ \vec{x}- \varepsilon \cos\omega t \ \vec{y}) + {\rm cst.}$$&#10;&#10;&#10;\end{document}"/>
  <p:tag name="IGUANATEXSIZE" val="20"/>
  <p:tag name="IGUANATEXCURSOR" val="92"/>
  <p:tag name="TRANSPARENCY" val="True"/>
  <p:tag name="FILENAME" val=""/>
  <p:tag name="LATEXENGINEID" val="0"/>
  <p:tag name="TEMPFOLDER" val="c:\temp\"/>
  <p:tag name="LATEXFORMHEIGHT" val="320"/>
  <p:tag name="LATEXFORMWIDTH" val="385"/>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849.6438"/>
  <p:tag name="ORIGINALWIDTH" val="3461.567"/>
  <p:tag name="OUTPUTTYPE" val="PNG"/>
  <p:tag name="IGUANATEXVERSION" val="160"/>
  <p:tag name="LATEXADDIN" val="\documentclass{article}&#10;\usepackage{amsmath}&#10;\pagestyle{empty}&#10;\begin{document}&#10;\noindent&#10;If the electron is released with a velocity $v =&#10;\frac{e  {\cal E} (t,r)}{m \omega} \varepsilon \ \vec{y}$,\\&#10;the electron motion is a circle.\\&#10;If the electron is released with zero velocity:&#10;$$v= \frac{e {\cal E} (t,r)}{m \omega} ( \sin \omega t \ \vec{x}- \varepsilon \cos\omega t \ \vec{y}) + \vec{y} \varepsilon \frac{e {\cal E} (t_0,r_0)}{m \omega}.$$&#10;&#10;&#10;\end{document}"/>
  <p:tag name="IGUANATEXSIZE" val="20"/>
  <p:tag name="IGUANATEXCURSOR" val="423"/>
  <p:tag name="TRANSPARENCY" val="True"/>
  <p:tag name="FILENAME" val=""/>
  <p:tag name="LATEXENGINEID" val="0"/>
  <p:tag name="TEMPFOLDER" val="c:\temp\"/>
  <p:tag name="LATEXFORMHEIGHT" val="320"/>
  <p:tag name="LATEXFORMWIDTH" val="385"/>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66.4792"/>
  <p:tag name="ORIGINALWIDTH" val="1150.356"/>
  <p:tag name="OUTPUTTYPE" val="PNG"/>
  <p:tag name="IGUANATEXVERSION" val="160"/>
  <p:tag name="LATEXADDIN" val="\documentclass{article}&#10;\usepackage{amsmath}&#10;\usepackage{color}&#10;\pagestyle{empty}&#10;\begin{document}&#10;\textcolor{red}{$N(E) = \int_{E_b}^\infty N(E)dE$}&#10;&#10;&#10;&#10;\end{document}"/>
  <p:tag name="IGUANATEXSIZE" val="20"/>
  <p:tag name="IGUANATEXCURSOR" val="149"/>
  <p:tag name="TRANSPARENCY" val="True"/>
  <p:tag name="FILENAME" val=""/>
  <p:tag name="LATEXENGINEID" val="0"/>
  <p:tag name="TEMPFOLDER" val="c:\temp\"/>
  <p:tag name="LATEXFORMHEIGHT" val="320"/>
  <p:tag name="LATEXFORMWIDTH" val="385"/>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274.4657"/>
  <p:tag name="ORIGINALWIDTH" val="4284.964"/>
  <p:tag name="OUTPUTTYPE" val="PNG"/>
  <p:tag name="IGUANATEXVERSION" val="160"/>
  <p:tag name="LATEXADDIN" val="\documentclass{article}&#10;\usepackage{amsmath}&#10;\pagestyle{empty}&#10;\begin{document}&#10;&#10;\noindent&#10;In circular polarization ($\varepsilon = 1$), the electron acquires a drift velocity $v_d = e {\cal E}(t_0,r_0)/(m \omega)$&#10;along $\vec{y}$, long after the laser pulse is gone. &#10;&#10;&#10;\end{document}"/>
  <p:tag name="IGUANATEXSIZE" val="20"/>
  <p:tag name="IGUANATEXCURSOR" val="193"/>
  <p:tag name="TRANSPARENCY" val="True"/>
  <p:tag name="FILENAME" val=""/>
  <p:tag name="LATEXENGINEID" val="0"/>
  <p:tag name="TEMPFOLDER" val="c:\temp\"/>
  <p:tag name="LATEXFORMHEIGHT" val="320"/>
  <p:tag name="LATEXFORMWIDTH" val="385"/>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frac{m_e v^2}{2} \approx \frac{ e^2 {\cal E}^2}{2m_e\omega^2}&#10;\frac{\omega^2}{\nu_c^2 + \omega^2)}.$$&#10;\end{document}&#10;"/>
  <p:tag name="FILENAME" val="TP_tmp"/>
  <p:tag name="FORMAT" val="pngmono"/>
  <p:tag name="RES" val="1200"/>
  <p:tag name="BLEND" val="0"/>
  <p:tag name="TRANSPARENT" val="0"/>
  <p:tag name="TBUG" val="0"/>
  <p:tag name="ALLOWFS" val="0"/>
  <p:tag name="ORIGWIDTH" val="111"/>
  <p:tag name="PICTUREFILESIZE" val="8141"/>
</p:tagLst>
</file>

<file path=ppt/tags/tag3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frac{dW_e}{dt} = \frac{ e^2 {\cal E}^2}{2m_e\omega^2}\nu_c&#10;=U_p \nu_c$$&#10;\end{document}&#10;"/>
  <p:tag name="FILENAME" val="TP_tmp"/>
  <p:tag name="FORMAT" val="pngmono"/>
  <p:tag name="RES" val="1200"/>
  <p:tag name="BLEND" val="0"/>
  <p:tag name="TRANSPARENT" val="0"/>
  <p:tag name="TBUG" val="0"/>
  <p:tag name="ALLOWFS" val="0"/>
  <p:tag name="ORIGWIDTH" val="108"/>
  <p:tag name="PICTUREFILESIZE" val="7245"/>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elta t_i \approx \frac{W_i}{U_p \nu_c} \propto W_i \frac{1}{\lambda^2I}$$&#10;\end{document}&#10;"/>
  <p:tag name="FILENAME" val="TP_tmp"/>
  <p:tag name="FORMAT" val="pngmono"/>
  <p:tag name="RES" val="1200"/>
  <p:tag name="BLEND" val="0"/>
  <p:tag name="TRANSPARENT" val="0"/>
  <p:tag name="TBUG" val="0"/>
  <p:tag name="ALLOWFS" val="0"/>
  <p:tag name="ORIGWIDTH" val="95"/>
  <p:tag name="PICTUREFILESIZE" val="6257"/>
</p:tagLst>
</file>

<file path=ppt/tags/tag3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U_p = \frac{e^2 {\cal E}^2}{4 m_e \omega^2}$&#10;\end{document}&#10;"/>
  <p:tag name="FILENAME" val="TP_tmp"/>
  <p:tag name="FORMAT" val="bmpmono"/>
  <p:tag name="RES" val="1200"/>
  <p:tag name="BLEND" val="0"/>
  <p:tag name="TRANSPARENT" val="0"/>
  <p:tag name="TBUG" val="0"/>
  <p:tag name="ALLOWFS" val="0"/>
  <p:tag name="ORIGWIDTH" val="50"/>
  <p:tag name="PICTUREFILESIZE" val="28898"/>
</p:tagLst>
</file>

<file path=ppt/tags/tag3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U_p$ expressed in eV as a function of the light intensity $I_\ell$ in W/cm$^2$&#10;and the wavelength $\lambda$ in microns is:&#10;$$U_p = 9.33 \cdot 10^{-14} I_\ell \lambda^2$$&#10;\end{document}"/>
  <p:tag name="FILENAME" val="TP_tmp"/>
  <p:tag name="FORMAT" val="bmpmono"/>
  <p:tag name="RES" val="1200"/>
  <p:tag name="BLEND" val="0"/>
  <p:tag name="TRANSPARENT" val="0"/>
  <p:tag name="TBUG" val="0"/>
  <p:tag name="ALLOWFS" val="0"/>
  <p:tag name="ORIGWIDTH" val="345"/>
  <p:tag name="PICTUREFILESIZE" val="552302"/>
</p:tagLst>
</file>

<file path=ppt/tags/tag3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An electron will gain an energy $U_p$ in the time interval $1/\nu_{ei}$ between collisions.&#10;&#10;\end{document}&#10;"/>
  <p:tag name="FILENAME" val="TP_tmp"/>
  <p:tag name="FORMAT" val="bmpmono"/>
  <p:tag name="RES" val="1200"/>
  <p:tag name="BLEND" val="0"/>
  <p:tag name="TRANSPARENT" val="0"/>
  <p:tag name="TBUG" val="0"/>
  <p:tag name="ALLOWFS" val="0"/>
  <p:tag name="ORIGWIDTH" val="343"/>
  <p:tag name="PICTUREFILESIZE" val="238490"/>
</p:tagLst>
</file>

<file path=ppt/tags/tag3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frac{dW}{dt} \approx U_p \nu_{ei} \approx  \cdot 10^{-2} I_\ell \lambda^2$&#10;\end{document}&#10;"/>
  <p:tag name="FILENAME" val="TP_tmp"/>
  <p:tag name="FORMAT" val="bmpmono"/>
  <p:tag name="RES" val="1200"/>
  <p:tag name="BLEND" val="0"/>
  <p:tag name="TRANSPARENT" val="0"/>
  <p:tag name="TBUG" val="0"/>
  <p:tag name="ALLOWFS" val="0"/>
  <p:tag name="ORIGWIDTH" val="106"/>
  <p:tag name="PICTUREFILESIZE" val="48670"/>
</p:tagLst>
</file>

<file path=ppt/tags/tag3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elta t = \frac{1.22 \cdot 10^{15}}{ I_\ell \lambda^2}$&#10;\end{document}&#10;"/>
  <p:tag name="FILENAME" val="TP_tmp"/>
  <p:tag name="FORMAT" val="bmpmono"/>
  <p:tag name="RES" val="1200"/>
  <p:tag name="BLEND" val="0"/>
  <p:tag name="TRANSPARENT" val="0"/>
  <p:tag name="TBUG" val="0"/>
  <p:tag name="ALLOWFS" val="0"/>
  <p:tag name="ORIGWIDTH" val="58"/>
  <p:tag name="PICTUREFILESIZE" val="33170"/>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cal E}$&#10;\end{document}&#10;"/>
  <p:tag name="FILENAME" val="TP_tmp"/>
  <p:tag name="FORMAT" val="pngmono"/>
  <p:tag name="RES" val="600"/>
  <p:tag name="BLEND" val="0"/>
  <p:tag name="TRANSPARENT" val="0"/>
  <p:tag name="TBUG" val="0"/>
  <p:tag name="ALLOWFS" val="0"/>
  <p:tag name="ORIGWIDTH" val="7"/>
  <p:tag name="PICTUREFILESIZE" val="309"/>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92.4635"/>
  <p:tag name="OUTPUTTYPE" val="PNG"/>
  <p:tag name="IGUANATEXVERSION" val="160"/>
  <p:tag name="LATEXADDIN" val="\documentclass{article}&#10;\usepackage{amsmath}&#10;\usepackage{color}&#10;\pagestyle{empty}&#10;\begin{document}&#10;\textcolor{red}{$N(E)$}&#10;&#10;&#10;&#10;\end{document}"/>
  <p:tag name="IGUANATEXSIZE" val="20"/>
  <p:tag name="IGUANATEXCURSOR" val="121"/>
  <p:tag name="TRANSPARENCY" val="False"/>
  <p:tag name="FILENAME" val=""/>
  <p:tag name="LATEXENGINEID" val="0"/>
  <p:tag name="TEMPFOLDER" val="c:\temp\"/>
  <p:tag name="LATEXFORMHEIGHT" val="320"/>
  <p:tag name="LATEXFORMWIDTH" val="385"/>
  <p:tag name="LATEXFORMWRAP" val="True"/>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cal P}$&#10;\end{document}&#10;"/>
  <p:tag name="FILENAME" val="TP_tmp"/>
  <p:tag name="FORMAT" val="pngmono"/>
  <p:tag name="RES" val="600"/>
  <p:tag name="BLEND" val="0"/>
  <p:tag name="TRANSPARENT" val="0"/>
  <p:tag name="TBUG" val="0"/>
  <p:tag name="ALLOWFS" val="0"/>
  <p:tag name="ORIGWIDTH" val="8"/>
  <p:tag name="PICTUREFILESIZE" val="317"/>
</p:tagLst>
</file>

<file path=ppt/tags/tag4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cal E}e^{i \omega t}$&#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47"/>
  <p:tag name="PICTUREFILESIZE" val="3171"/>
</p:tagLst>
</file>

<file path=ppt/tags/tag4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lta{\cal E}e^{i \omega t}$&#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66"/>
  <p:tag name="PICTUREFILESIZE" val="4280"/>
</p:tagLst>
</file>

<file path=ppt/tags/tag4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lta{\cal E}e^{i \omega t}= \frac{iP}{\epsilon_0}k\Delta z$$&#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166"/>
  <p:tag name="PICTUREFILESIZE" val="11382"/>
</p:tagLst>
</file>

<file path=ppt/tags/tag4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omega_0$&#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23"/>
  <p:tag name="PICTUREFILESIZE" val="1439"/>
</p:tagLst>
</file>

<file path=ppt/tags/tag4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omega$&#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14"/>
  <p:tag name="PICTUREFILESIZE" val="861"/>
</p:tagLst>
</file>

<file path=ppt/tags/tag4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omega_0$&#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23"/>
  <p:tag name="PICTUREFILESIZE" val="1439"/>
</p:tagLst>
</file>

<file path=ppt/tags/tag4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omega$&#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14"/>
  <p:tag name="PICTUREFILESIZE" val="861"/>
</p:tagLst>
</file>

<file path=ppt/tags/tag4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cal E}e^{i \omega t}$&#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47"/>
  <p:tag name="PICTUREFILESIZE" val="3171"/>
</p:tagLst>
</file>

<file path=ppt/tags/tag4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lta{\cal E}e^{i \omega t}$&#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66"/>
  <p:tag name="PICTUREFILESIZE" val="428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20.7349"/>
  <p:tag name="ORIGINALWIDTH" val="99.73756"/>
  <p:tag name="OUTPUTTYPE" val="PNG"/>
  <p:tag name="IGUANATEXVERSION" val="160"/>
  <p:tag name="LATEXADDIN" val="\documentclass{article}&#10;\usepackage{amsmath}&#10;\pagestyle{empty}&#10;\begin{document}&#10;$I_p$&#10;&#10;&#10;&#10;\end{document}"/>
  <p:tag name="IGUANATEXSIZE" val="20"/>
  <p:tag name="IGUANATEXCURSOR" val="85"/>
  <p:tag name="TRANSPARENCY" val="True"/>
  <p:tag name="FILENAME" val=""/>
  <p:tag name="LATEXENGINEID" val="0"/>
  <p:tag name="TEMPFOLDER" val="c:\temp\"/>
  <p:tag name="LATEXFORMHEIGHT" val="320"/>
  <p:tag name="LATEXFORMWIDTH" val="385"/>
  <p:tag name="LATEXFORMWRAP" val="True"/>
  <p:tag name="BITMAPVECTOR" val="0"/>
</p:tagLst>
</file>

<file path=ppt/tags/tag5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lta {\cal E} \propto \frac{ed}{\epsilon_0 R^3} &#10;= \frac{N e d}{\epsilon_0}$$&#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182"/>
  <p:tag name="PICTUREFILESIZE" val="13147"/>
</p:tagLst>
</file>

<file path=ppt/tags/tag5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cal E}e^{i \omega t}$&#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47"/>
  <p:tag name="PICTUREFILESIZE" val="3171"/>
</p:tagLst>
</file>

<file path=ppt/tags/tag5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lta{\cal E}e^{i \omega t}$&#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66"/>
  <p:tag name="PICTUREFILESIZE" val="4280"/>
</p:tagLst>
</file>

<file path=ppt/tags/tag5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omega_0$&#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23"/>
  <p:tag name="PICTUREFILESIZE" val="1439"/>
</p:tagLst>
</file>

<file path=ppt/tags/tag5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omega_p$&#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23"/>
  <p:tag name="PICTUREFILESIZE" val="1564"/>
</p:tagLst>
</file>

<file path=ppt/tags/tag5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omega$&#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14"/>
  <p:tag name="PICTUREFILESIZE" val="861"/>
</p:tagLst>
</file>

<file path=ppt/tags/tag5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cal E}e^{i \omega t}$&#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47"/>
  <p:tag name="PICTUREFILESIZE" val="3171"/>
</p:tagLst>
</file>

<file path=ppt/tags/tag5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lta{\cal E}e^{i \omega t}$&#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66"/>
  <p:tag name="PICTUREFILESIZE" val="4280"/>
</p:tagLst>
</file>

<file path=ppt/tags/tag5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omega_p^2 = \frac{N_e e^2}{m_e\epsilon_0}$$&#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105"/>
  <p:tag name="PICTUREFILESIZE" val="9496"/>
</p:tagLst>
</file>

<file path=ppt/tags/tag5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cal E}e^{i \omega t}$&#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47"/>
  <p:tag name="PICTUREFILESIZE" val="3171"/>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71.7285"/>
  <p:tag name="ORIGINALWIDTH" val="1986.502"/>
  <p:tag name="OUTPUTTYPE" val="PNG"/>
  <p:tag name="IGUANATEXVERSION" val="160"/>
  <p:tag name="LATEXADDIN" val="\documentclass{article}&#10;\usepackage{amsmath}&#10;\pagestyle{empty}&#10;\begin{document}&#10;$U_p = \langle \frac{mv^2}{2} \rangle&#10;= \langle \frac{e^2 {\cal E}^2}{2 m \omega^2}\cos^2 \omega t \rangle = \frac{e^2 {\cal E}^2}{4 m \omega^2}$&#10;&#10;&#10;&#10;\end{document}"/>
  <p:tag name="IGUANATEXSIZE" val="20"/>
  <p:tag name="IGUANATEXCURSOR" val="168"/>
  <p:tag name="TRANSPARENCY" val="True"/>
  <p:tag name="FILENAME" val=""/>
  <p:tag name="LATEXENGINEID" val="0"/>
  <p:tag name="TEMPFOLDER" val="c:\temp\"/>
  <p:tag name="LATEXFORMHEIGHT" val="320"/>
  <p:tag name="LATEXFORMWIDTH" val="385"/>
  <p:tag name="LATEXFORMWRAP" val="True"/>
  <p:tag name="BITMAPVECTOR" val="0"/>
</p:tagLst>
</file>

<file path=ppt/tags/tag6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lta{\cal E}e^{i \omega t}$&#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66"/>
  <p:tag name="PICTUREFILESIZE" val="4280"/>
</p:tagLst>
</file>

<file path=ppt/tags/tag6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cal E}e^{i \omega t}$&#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47"/>
  <p:tag name="PICTUREFILESIZE" val="3171"/>
</p:tagLst>
</file>

<file path=ppt/tags/tag6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lta{\cal E}e^{i \omega t}$&#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66"/>
  <p:tag name="PICTUREFILESIZE" val="4280"/>
</p:tagLst>
</file>

<file path=ppt/tags/tag6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omega$&#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14"/>
  <p:tag name="PICTUREFILESIZE" val="861"/>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377.2028"/>
  <p:tag name="ORIGINALWIDTH" val="1778.028"/>
  <p:tag name="OUTPUTTYPE" val="PNG"/>
  <p:tag name="IGUANATEXVERSION" val="160"/>
  <p:tag name="LATEXADDIN" val="\documentclass{article}&#10;\usepackage{amsmath}&#10;\usepackage{color}&#10;\pagestyle{empty}&#10;\begin{document}&#10;\noindent&#10;$U_p$  in eV;   $I_\ell$ in W/cm$^2$;&#10; $\lambda$ in $\mu$m:\\ \Large&#10; \textcolor{red}{&#10;$&#10;U_p = 9.33 \cdot 10^{-14} I_\ell \lambda^2&#10;$}&#10;&#10;&#10;&#10;\end{document}"/>
  <p:tag name="IGUANATEXSIZE" val="20"/>
  <p:tag name="IGUANATEXCURSOR" val="108"/>
  <p:tag name="TRANSPARENCY" val="True"/>
  <p:tag name="FILENAME" val=""/>
  <p:tag name="LATEXENGINEID" val="0"/>
  <p:tag name="TEMPFOLDER" val="c:\temp\"/>
  <p:tag name="LATEXFORMHEIGHT" val="320"/>
  <p:tag name="LATEXFORMWIDTH" val="385"/>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122.2347"/>
  <p:tag name="ORIGINALWIDTH" val="1816.273"/>
  <p:tag name="OUTPUTTYPE" val="PNG"/>
  <p:tag name="IGUANATEXVERSION" val="160"/>
  <p:tag name="LATEXADDIN" val="\documentclass{article}&#10;\usepackage{amsmath}&#10;\usepackage{color}&#10;\pagestyle{empty}&#10;\begin{document}&#10;\noindent&#10; &#10; \textcolor{red}{$\lambda$ = 1.06 $\mu$m: $U_p \ge \hbar \omega = 1.17$ eV}&#10;&#10;&#10;&#10;&#10;\end{document}"/>
  <p:tag name="IGUANATEXSIZE" val="20"/>
  <p:tag name="IGUANATEXCURSOR" val="182"/>
  <p:tag name="TRANSPARENCY" val="True"/>
  <p:tag name="FILENAME" val=""/>
  <p:tag name="LATEXENGINEID" val="0"/>
  <p:tag name="TEMPFOLDER" val="c:\temp\"/>
  <p:tag name="LATEXFORMHEIGHT" val="320"/>
  <p:tag name="LATEXFORMWIDTH" val="385"/>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122.2347"/>
  <p:tag name="ORIGINALWIDTH" val="1913.011"/>
  <p:tag name="OUTPUTTYPE" val="PNG"/>
  <p:tag name="IGUANATEXVERSION" val="160"/>
  <p:tag name="LATEXADDIN" val="\documentclass{article}&#10;\usepackage{amsmath}&#10;\usepackage{color}&#10;\pagestyle{empty}&#10;\begin{document}&#10;\noindent&#10; &#10; \textcolor{green}{$\lambda$ = 0.53 $\mu$m: $U_p &lt;&lt; \hbar \omega = 2.34$ eV}&#10;&#10;&#10;&#10;&#10;\end{document}"/>
  <p:tag name="IGUANATEXSIZE" val="20"/>
  <p:tag name="IGUANATEXCURSOR" val="182"/>
  <p:tag name="TRANSPARENCY" val="True"/>
  <p:tag name="FILENAME" val=""/>
  <p:tag name="LATEXENGINEID" val="0"/>
  <p:tag name="TEMPFOLDER" val="c:\temp\"/>
  <p:tag name="LATEXFORMHEIGHT" val="320"/>
  <p:tag name="LATEXFORMWIDTH" val="385"/>
  <p:tag name="LATEXFORMWRAP" val="True"/>
  <p:tag name="BITMAPVECTOR"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1060</TotalTime>
  <Words>1078</Words>
  <Application>Microsoft Office PowerPoint</Application>
  <PresentationFormat>Widescreen</PresentationFormat>
  <Paragraphs>301</Paragraphs>
  <Slides>38</Slides>
  <Notes>6</Notes>
  <HiddenSlides>0</HiddenSlides>
  <MMClips>0</MMClips>
  <ScaleCrop>false</ScaleCrop>
  <HeadingPairs>
    <vt:vector size="10" baseType="variant">
      <vt:variant>
        <vt:lpstr>Fonts Used</vt:lpstr>
      </vt:variant>
      <vt:variant>
        <vt:i4>7</vt:i4>
      </vt: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38</vt:i4>
      </vt:variant>
    </vt:vector>
  </HeadingPairs>
  <TitlesOfParts>
    <vt:vector size="48" baseType="lpstr">
      <vt:lpstr>MS PGothic</vt:lpstr>
      <vt:lpstr>Arial</vt:lpstr>
      <vt:lpstr>Arial Narrow</vt:lpstr>
      <vt:lpstr>Calibri</vt:lpstr>
      <vt:lpstr>Symbol</vt:lpstr>
      <vt:lpstr>Times New Roman</vt:lpstr>
      <vt:lpstr>Wingdings</vt:lpstr>
      <vt:lpstr>Office Theme</vt:lpstr>
      <vt:lpstr>file:///E:\jcdiels\Optics%20classes\nonlinear%202026\ATI\UNTITLED.OPJ!Graph1</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jcdiel</dc:creator>
  <cp:lastModifiedBy>jcdiel</cp:lastModifiedBy>
  <cp:revision>59</cp:revision>
  <dcterms:created xsi:type="dcterms:W3CDTF">2026-01-21T17:21:41Z</dcterms:created>
  <dcterms:modified xsi:type="dcterms:W3CDTF">2026-01-25T22:30:04Z</dcterms:modified>
</cp:coreProperties>
</file>