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7" r:id="rId3"/>
    <p:sldId id="260" r:id="rId4"/>
    <p:sldId id="262" r:id="rId5"/>
    <p:sldId id="259" r:id="rId6"/>
    <p:sldId id="263" r:id="rId7"/>
    <p:sldId id="264" r:id="rId8"/>
    <p:sldId id="265" r:id="rId9"/>
    <p:sldId id="266" r:id="rId10"/>
    <p:sldId id="273" r:id="rId11"/>
    <p:sldId id="270" r:id="rId12"/>
    <p:sldId id="267" r:id="rId13"/>
    <p:sldId id="271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1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42C3-BDDA-4E57-BD5C-24A4B30595D6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B1DA2-7242-4FD6-980D-2A7D4B3A4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272CE24-B147-4B00-8FEB-A9AD8781591A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238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5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4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5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6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5C86-9F8A-4726-A275-7A62E668323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6B99-8A4F-468D-A9B5-32772237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5.png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3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4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7.png"/><Relationship Id="rId5" Type="http://schemas.openxmlformats.org/officeDocument/2006/relationships/tags" Target="../tags/tag16.xml"/><Relationship Id="rId10" Type="http://schemas.openxmlformats.org/officeDocument/2006/relationships/image" Target="../media/image6.png"/><Relationship Id="rId4" Type="http://schemas.openxmlformats.org/officeDocument/2006/relationships/tags" Target="../tags/tag15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0" y="428625"/>
            <a:ext cx="41687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31" y="723900"/>
            <a:ext cx="24145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2668589"/>
            <a:ext cx="2241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20" y="3225801"/>
            <a:ext cx="17684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5" y="2895601"/>
            <a:ext cx="1704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Oval 20"/>
          <p:cNvSpPr>
            <a:spLocks noChangeArrowheads="1"/>
          </p:cNvSpPr>
          <p:nvPr/>
        </p:nvSpPr>
        <p:spPr bwMode="auto">
          <a:xfrm>
            <a:off x="992981" y="4046539"/>
            <a:ext cx="2184400" cy="2293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Oval 21"/>
          <p:cNvSpPr>
            <a:spLocks noChangeArrowheads="1"/>
          </p:cNvSpPr>
          <p:nvPr/>
        </p:nvSpPr>
        <p:spPr bwMode="auto">
          <a:xfrm>
            <a:off x="1464470" y="4043364"/>
            <a:ext cx="1246187" cy="2301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 flipV="1">
            <a:off x="2080419" y="3675064"/>
            <a:ext cx="0" cy="286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23"/>
          <p:cNvSpPr>
            <a:spLocks noChangeShapeType="1"/>
          </p:cNvSpPr>
          <p:nvPr/>
        </p:nvSpPr>
        <p:spPr bwMode="auto">
          <a:xfrm>
            <a:off x="2067720" y="5160963"/>
            <a:ext cx="125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 flipH="1">
            <a:off x="1085056" y="5172076"/>
            <a:ext cx="973138" cy="893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Arc 25"/>
          <p:cNvSpPr>
            <a:spLocks/>
          </p:cNvSpPr>
          <p:nvPr/>
        </p:nvSpPr>
        <p:spPr bwMode="auto">
          <a:xfrm>
            <a:off x="2067720" y="4046539"/>
            <a:ext cx="644525" cy="2293937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rc 26"/>
          <p:cNvSpPr>
            <a:spLocks/>
          </p:cNvSpPr>
          <p:nvPr/>
        </p:nvSpPr>
        <p:spPr bwMode="auto">
          <a:xfrm>
            <a:off x="2077245" y="4046539"/>
            <a:ext cx="644525" cy="2293937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27"/>
          <p:cNvSpPr txBox="1">
            <a:spLocks noChangeArrowheads="1"/>
          </p:cNvSpPr>
          <p:nvPr/>
        </p:nvSpPr>
        <p:spPr bwMode="auto">
          <a:xfrm>
            <a:off x="915194" y="595312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1279" name="Text Box 28"/>
          <p:cNvSpPr txBox="1">
            <a:spLocks noChangeArrowheads="1"/>
          </p:cNvSpPr>
          <p:nvPr/>
        </p:nvSpPr>
        <p:spPr bwMode="auto">
          <a:xfrm>
            <a:off x="3250406" y="5075238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280" name="Text Box 29"/>
          <p:cNvSpPr txBox="1">
            <a:spLocks noChangeArrowheads="1"/>
          </p:cNvSpPr>
          <p:nvPr/>
        </p:nvSpPr>
        <p:spPr bwMode="auto">
          <a:xfrm>
            <a:off x="1735931" y="3659188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1632745" y="5167314"/>
            <a:ext cx="447675" cy="790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2067719" y="5167314"/>
            <a:ext cx="25400" cy="1171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rc 32"/>
          <p:cNvSpPr>
            <a:spLocks/>
          </p:cNvSpPr>
          <p:nvPr/>
        </p:nvSpPr>
        <p:spPr bwMode="auto">
          <a:xfrm flipH="1" flipV="1">
            <a:off x="1735932" y="5235575"/>
            <a:ext cx="360363" cy="863600"/>
          </a:xfrm>
          <a:custGeom>
            <a:avLst/>
            <a:gdLst>
              <a:gd name="T0" fmla="*/ 0 w 17012"/>
              <a:gd name="T1" fmla="*/ 0 h 21600"/>
              <a:gd name="T2" fmla="*/ 2147483646 w 17012"/>
              <a:gd name="T3" fmla="*/ 2147483646 h 21600"/>
              <a:gd name="T4" fmla="*/ 0 w 1701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12" h="21600" fill="none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</a:path>
              <a:path w="17012" h="21600" stroke="0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33"/>
          <p:cNvSpPr>
            <a:spLocks noChangeShapeType="1"/>
          </p:cNvSpPr>
          <p:nvPr/>
        </p:nvSpPr>
        <p:spPr bwMode="auto">
          <a:xfrm>
            <a:off x="2097881" y="5167313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4"/>
          <p:cNvSpPr>
            <a:spLocks noChangeShapeType="1"/>
          </p:cNvSpPr>
          <p:nvPr/>
        </p:nvSpPr>
        <p:spPr bwMode="auto">
          <a:xfrm>
            <a:off x="2089944" y="5157788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102645" y="5175250"/>
            <a:ext cx="879475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3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69" y="4529138"/>
            <a:ext cx="41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3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9" y="6240463"/>
            <a:ext cx="4619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4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56" y="3732213"/>
            <a:ext cx="16573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Line 40"/>
          <p:cNvSpPr>
            <a:spLocks noChangeShapeType="1"/>
          </p:cNvSpPr>
          <p:nvPr/>
        </p:nvSpPr>
        <p:spPr bwMode="auto">
          <a:xfrm rot="5400000">
            <a:off x="5713413" y="1786732"/>
            <a:ext cx="735013" cy="9207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4704556" y="639763"/>
            <a:ext cx="1117600" cy="425450"/>
            <a:chOff x="2954" y="403"/>
            <a:chExt cx="704" cy="268"/>
          </a:xfrm>
        </p:grpSpPr>
        <p:sp>
          <p:nvSpPr>
            <p:cNvPr id="11296" name="Line 10"/>
            <p:cNvSpPr>
              <a:spLocks noChangeShapeType="1"/>
            </p:cNvSpPr>
            <p:nvPr/>
          </p:nvSpPr>
          <p:spPr bwMode="auto">
            <a:xfrm>
              <a:off x="3139" y="671"/>
              <a:ext cx="46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Text Box 41"/>
            <p:cNvSpPr txBox="1">
              <a:spLocks noChangeArrowheads="1"/>
            </p:cNvSpPr>
            <p:nvPr/>
          </p:nvSpPr>
          <p:spPr bwMode="auto">
            <a:xfrm>
              <a:off x="2954" y="403"/>
              <a:ext cx="7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relaxation</a:t>
              </a:r>
            </a:p>
          </p:txBody>
        </p:sp>
      </p:grpSp>
      <p:pic>
        <p:nvPicPr>
          <p:cNvPr id="30" name="Picture 43 1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2" y="4949826"/>
            <a:ext cx="2841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\documentclass{article}\pagestyle{empty}&#10;\begin{document}&#10;$u^2 +v^2 +w^2 = w_0^2$&#10;\end{document}&#10;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007644" y="5597525"/>
            <a:ext cx="2843212" cy="382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3" name="Picture 11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94" y="3336926"/>
            <a:ext cx="5186362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05032" y="2568575"/>
            <a:ext cx="247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</a:p>
        </p:txBody>
      </p:sp>
    </p:spTree>
    <p:extLst>
      <p:ext uri="{BB962C8B-B14F-4D97-AF65-F5344CB8AC3E}">
        <p14:creationId xmlns:p14="http://schemas.microsoft.com/office/powerpoint/2010/main" val="11706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56" y="1219201"/>
            <a:ext cx="3022600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81" y="123826"/>
            <a:ext cx="29146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70" y="3762375"/>
            <a:ext cx="62960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747420" y="2174875"/>
            <a:ext cx="353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Pseudo-polarization vector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70" y="2181226"/>
            <a:ext cx="16335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47420" y="2860675"/>
            <a:ext cx="2128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rotating around 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82" y="2838451"/>
            <a:ext cx="2760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5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documentclass{article}&#10;\usepackage{amsmath}&#10;\pagestyle{empty}&#10;\begin{document}&#10;\section*{Small motions at the bottom of the sphere}&#10;Bloch's equations can be solved analytically in the weak short pulse&#10;limit, i.e., for pulses that do not induce significant changes in&#10;population and have a duration short compared&#10;to the phase relaxation time $T_2$.&#10;The third interaction equation can be written in&#10;the integral form:&#10;\begin{equation}&#10;\tilde{Q}(t)&#10;= \int_{-\infty}^{t} \kappa {\cal E} w&#10;e^{-i[(\omega_{0} - \omega_\ell) t' - \varphi(t')]} dt'&#10;\label{Qintegral}&#10;\end{equation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52" y="451224"/>
            <a:ext cx="8717716" cy="2668189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For weak pulses $w \approx w_0$, and&#10;the right hand side of Eq.~(1) at&#10;$t = \infty$ is proportional to the Fourier transform&#10;of $\kappa \tilde{\cal E} w$. Thus we have:&#10;\begin{eqnarray}&#10;|\tilde{Q}|^2 =&#10;u^2 + v^2 &amp; = &amp; \kappa^2 w_0^2 |\tilde{{\cal E}}&#10;(\omega_{0} - \omega_\ell)|^2&#10;\nonumber \\&#10;&amp; \approx &amp;  - 2 w_0 (w_\infty - w_0)&#10;\nonumber&#10;\end{eqnarray}&#10;where $\tilde{{\cal E}}(\omega_0 - \omega_\ell)$ is the&#10;amplitude of the Fourier transform of the field envelope&#10;at the line center frequency $\omega_0$.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05" y="3429000"/>
            <a:ext cx="8716190" cy="23420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 ($u^2 + v^2 + w^2 = w_0^2 =$ constant).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70" y="6163235"/>
            <a:ext cx="3571809" cy="2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documentclass{article}&#10;\usepackage{amsmath}&#10;\pagestyle{empty}&#10;\begin{document}&#10;The approximation is made that the change in population&#10;is small: $w_\infty^2 = [w_0 + (w_\infty - w_0)]^2 \approx w_0^2 + 2 w_0&#10;(w_\infty - w_0)$.&#10;The final expression is:&#10;\begin{equation}&#10;(w_\infty - w_0) = - \frac{ \kappa^2 w_0}{2} |\tilde{{\cal E}}(\omega_{0} - \omega_\ell)|^2.&#10;\label{engyabs}&#10;\end{equation}&#10;This is a close connection to linear optics.&#10;Equation~(1) tells us that the&#10;amplitude of the dipolar field that opposes the applied field is&#10;proportional to the Fourier component of the applied field&#10;at the dipole resonant frequency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8" y="897953"/>
            <a:ext cx="8714668" cy="253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787400"/>
            <a:ext cx="9144000" cy="5226050"/>
            <a:chOff x="0" y="496"/>
            <a:chExt cx="5760" cy="3292"/>
          </a:xfrm>
        </p:grpSpPr>
        <p:pic>
          <p:nvPicPr>
            <p:cNvPr id="3" name="Picture 2" descr="4-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2"/>
              <a:ext cx="5760" cy="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549"/>
              <a:ext cx="320" cy="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080" y="496"/>
              <a:ext cx="320" cy="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5988" y="282575"/>
            <a:ext cx="3706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 time, even the light frequency is not conserved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8788" y="732135"/>
            <a:ext cx="616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more conservation laws than just the “area theorem”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$\langle \dot{\varphi} \rangle = \frac{\int_{-\infty}^{\infty}&#10;{\cal E}^2 \dot{\varphi} dt} {\int_{-\infty}^{\infty} {\cal E}^2&#10;dt} = \frac{1}{2W} \left[ \sqrt{\frac{\epsilon }{\mu_0} }&#10;\int_{-\infty}^{\infty} {\cal E}^2 \dot{\varphi} dt \right ].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90" y="132079"/>
            <a:ext cx="4583619" cy="515048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Multiplying both sides by $W$ and taking the derivative we obtain:&#10;\begin{eqnarray}&#10;\frac{d (W\langle \dot{\varphi} \rangle )} {dz} &amp; = &amp; W \frac{d&#10;\langle \dot{\varphi} \rangle}&#10;{dz} + \langle \dot{\varphi} \rangle \frac{d W}{dz} \nonumber \\&#10;&amp; = &amp; \frac{1}{2} \sqrt{\frac{\epsilon }{\mu_0}}\frac{d}{dz}&#10;\int_{-\infty}^{\infty} {\cal E}^2 \dot{\varphi} dt&#10;\label{frstmoment}&#10;\end{eqnarray}&#10;The last term of Eq.~(1) can be directly&#10;calculated using the Maxwell-Bloch equations. In particular, we&#10;can insert the time derivative of the phase propagation in this&#10;equation:&#10;\begin{eqnarray}&#10;&amp; &amp;\kern-5.3pc\frac{1}{2} \sqrt{\frac{\epsilon}{\mu_0}}&#10;\int_{-\infty}^{\infty} \left ( {\cal E}^2 \frac{\partial&#10;\dot{\varphi}} {\partial z} + \dot{\varphi} \frac{\partial {\cal&#10;E}^2}{\partial z}&#10;\right ) dt \nonumber\\&#10;&amp;=&amp; - \frac{\omega_\ell}{4} \int_{-\infty}^{\infty}dt&#10;\int_{0}^\infty d\omega_0'\,\, g_{inh}(\omega_0'-\omega_{ih})&#10;\left [ \dot{u}{\cal E}- u \dot{\cal E} + 2 v {\cal E}&#10;\dot{\varphi} \right ]&#10;\nonumber \\&#10;&amp; = &amp; - \frac{\omega_\ell}{2} \int_0^\infty d\omega_0'&#10;\int_{-\infty}^{\infty} dt\,\, g_{inh}(\omega_0'-\omega_{ih})&#10;[ \dot{u}{\cal E} + \dot{\varphi}v{\cal E}] \nonumber\\&#10;&amp;=&amp; - \frac{\omega_\ell}{2} \int_0^\infty d\omega_0'&#10;\int_{-\infty}^{\infty} dt\,\, g_{inh}(\omega_0'-\omega_{ih})&#10;\left[ (\omega_0' - \omega_\ell) v {\cal E} - \frac{u {\cal&#10;E}}{T_2} \right ] \label{frstmomentbis}&#10;\end{eqnarray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65" y="826421"/>
            <a:ext cx="8716189" cy="59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$\frac{d \langle \dot{\varphi} \rangle}{dz} =&#10;\frac{\omega_\ell}{2 \kappa W} \int_0^\infty\!\!&#10;g_{inh}(\omega_0'-\omega_{ih}) \left[ \omega_0' - \omega_\ell -&#10;\langle \dot{\varphi} \rangle \right] (w_\infty - w_0)\,d\omega_0'&#10;+ \frac{2  \langle k \rangle}{T_2}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2" y="962212"/>
            <a:ext cx="7323428" cy="367238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\begin{eqnarray}&#10; \langle k \rangle &amp; = &amp;&#10;\frac{\int_{-\infty}^{\infty} {\cal E}^2 (\partial&#10;\varphi/\partial z) dt}{\int_{-\infty}^{\infty}&#10;{\cal E}^2\, dt} \nonumber \\&#10;&amp; = &amp; \frac{\omega_\ell}{4 W} \int_0^\infty d\omega_0'&#10;\int_{-\infty}^{\infty}dt\,\, g_{inh}(\omega_0'-\omega_{ih})&#10;u{\cal E} \nonumber&#10;\end{eqnarray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40000"/>
            <a:ext cx="5205333" cy="142476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The frequency shift is proportional to the overlap integral of the&#10;lineshape $g_{inh}(\omega_0'-\omega_{ih})$ with the (frequency&#10;dependent) change of the inversion $(w_\infty - w_0)$ times the&#10;detuning $(\omega'_0 - \omega_\ell - \langle \dot{\varphi}&#10;\rangle)$. The ratio of absorbed energy (which is proportional to&#10;$(w_\infty - w_0)$) to the pulse energy $W$ is maximum in the weak&#10;pulse limit ($\theta \ll 1$).  Therefore, the frequency pushing  is important in the weak pulse&#10;limit, and for narrow lines [$T_2 \rightarrow&#10;\infty;~g_{inh}(\omega'_0 - \omega_{ih}) \approx \delta(0)$].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83" y="4229983"/>
            <a:ext cx="8720762" cy="17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inserting the weak pulse&#10;approximation into the frequency evolution&#10;equation:&#10;$$&#10;\frac{d \langle \dot{\varphi} \rangle}{dz} = \frac{\kappa&#10;\omega_\ell w_0}{2 W} \int_0^\infty (\omega_0' - \omega_\ell -&#10;\langle \dot{\varphi} \rangle) |\tilde{{\cal E}}(\omega_0' -&#10;\omega_\ell)|^2 g_{inh}(\omega_0'-\omega_{ih}) d\omega_0'&#10;$$&#10;The frequency shift with distance is&#10;largest for sharp lines (compared to the pulse bandwidth), and&#10;pulses off resonance by approximately their bandwidth.  The&#10;maximum possible shift is about half a pulse bandwidth per&#10;absorption length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09" y="2540000"/>
            <a:ext cx="9965281" cy="31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12173"/>
            <a:ext cx="24653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3463" y="4113773"/>
            <a:ext cx="1149350" cy="5937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19513" y="4012173"/>
            <a:ext cx="139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HP  CO2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1699" y="4148698"/>
            <a:ext cx="1809750" cy="5937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13811" y="4113773"/>
            <a:ext cx="139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HOT  CO2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43749" y="4069323"/>
            <a:ext cx="0" cy="612775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8500" y="4069323"/>
            <a:ext cx="0" cy="61277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43749" y="4274110"/>
            <a:ext cx="1377950" cy="36353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745336" y="4256648"/>
            <a:ext cx="1377950" cy="36353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057327" y="354013"/>
            <a:ext cx="2311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DECAY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61192" y="888115"/>
            <a:ext cx="3530880" cy="1740685"/>
            <a:chOff x="655638" y="4364038"/>
            <a:chExt cx="4302125" cy="2120900"/>
          </a:xfrm>
        </p:grpSpPr>
        <p:sp>
          <p:nvSpPr>
            <p:cNvPr id="13" name="Freeform 31" descr="Wide downward diagonal"/>
            <p:cNvSpPr>
              <a:spLocks/>
            </p:cNvSpPr>
            <p:nvPr/>
          </p:nvSpPr>
          <p:spPr bwMode="auto">
            <a:xfrm>
              <a:off x="1389063" y="5137150"/>
              <a:ext cx="1651000" cy="882650"/>
            </a:xfrm>
            <a:custGeom>
              <a:avLst/>
              <a:gdLst>
                <a:gd name="T0" fmla="*/ 0 w 1040"/>
                <a:gd name="T1" fmla="*/ 2147483646 h 556"/>
                <a:gd name="T2" fmla="*/ 2147483646 w 1040"/>
                <a:gd name="T3" fmla="*/ 2147483646 h 556"/>
                <a:gd name="T4" fmla="*/ 2147483646 w 1040"/>
                <a:gd name="T5" fmla="*/ 2147483646 h 556"/>
                <a:gd name="T6" fmla="*/ 2147483646 w 1040"/>
                <a:gd name="T7" fmla="*/ 2147483646 h 556"/>
                <a:gd name="T8" fmla="*/ 2147483646 w 1040"/>
                <a:gd name="T9" fmla="*/ 2147483646 h 556"/>
                <a:gd name="T10" fmla="*/ 2147483646 w 1040"/>
                <a:gd name="T11" fmla="*/ 2147483646 h 556"/>
                <a:gd name="T12" fmla="*/ 2147483646 w 1040"/>
                <a:gd name="T13" fmla="*/ 2147483646 h 556"/>
                <a:gd name="T14" fmla="*/ 2147483646 w 1040"/>
                <a:gd name="T15" fmla="*/ 2147483646 h 556"/>
                <a:gd name="T16" fmla="*/ 2147483646 w 1040"/>
                <a:gd name="T17" fmla="*/ 2147483646 h 556"/>
                <a:gd name="T18" fmla="*/ 2147483646 w 1040"/>
                <a:gd name="T19" fmla="*/ 0 h 556"/>
                <a:gd name="T20" fmla="*/ 2147483646 w 1040"/>
                <a:gd name="T21" fmla="*/ 2147483646 h 556"/>
                <a:gd name="T22" fmla="*/ 2147483646 w 1040"/>
                <a:gd name="T23" fmla="*/ 2147483646 h 556"/>
                <a:gd name="T24" fmla="*/ 2147483646 w 1040"/>
                <a:gd name="T25" fmla="*/ 2147483646 h 556"/>
                <a:gd name="T26" fmla="*/ 2147483646 w 1040"/>
                <a:gd name="T27" fmla="*/ 2147483646 h 5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40" h="556">
                  <a:moveTo>
                    <a:pt x="0" y="552"/>
                  </a:moveTo>
                  <a:cubicBezTo>
                    <a:pt x="20" y="547"/>
                    <a:pt x="37" y="542"/>
                    <a:pt x="58" y="540"/>
                  </a:cubicBezTo>
                  <a:cubicBezTo>
                    <a:pt x="67" y="538"/>
                    <a:pt x="76" y="530"/>
                    <a:pt x="84" y="530"/>
                  </a:cubicBezTo>
                  <a:lnTo>
                    <a:pt x="210" y="484"/>
                  </a:lnTo>
                  <a:lnTo>
                    <a:pt x="328" y="340"/>
                  </a:lnTo>
                  <a:lnTo>
                    <a:pt x="466" y="172"/>
                  </a:lnTo>
                  <a:lnTo>
                    <a:pt x="550" y="86"/>
                  </a:lnTo>
                  <a:lnTo>
                    <a:pt x="634" y="48"/>
                  </a:lnTo>
                  <a:lnTo>
                    <a:pt x="750" y="6"/>
                  </a:lnTo>
                  <a:lnTo>
                    <a:pt x="862" y="0"/>
                  </a:lnTo>
                  <a:lnTo>
                    <a:pt x="968" y="14"/>
                  </a:lnTo>
                  <a:lnTo>
                    <a:pt x="1040" y="16"/>
                  </a:lnTo>
                  <a:lnTo>
                    <a:pt x="1040" y="556"/>
                  </a:lnTo>
                  <a:lnTo>
                    <a:pt x="24" y="550"/>
                  </a:lnTo>
                </a:path>
              </a:pathLst>
            </a:cu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187450" y="4464050"/>
              <a:ext cx="0" cy="1547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1166813" y="6011863"/>
              <a:ext cx="37909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4259263" y="6118225"/>
              <a:ext cx="247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655638" y="4364038"/>
              <a:ext cx="323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8" name="Freeform 28 1"/>
            <p:cNvSpPr>
              <a:spLocks/>
            </p:cNvSpPr>
            <p:nvPr/>
          </p:nvSpPr>
          <p:spPr bwMode="auto">
            <a:xfrm>
              <a:off x="1401763" y="5113338"/>
              <a:ext cx="2973387" cy="898525"/>
            </a:xfrm>
            <a:custGeom>
              <a:avLst/>
              <a:gdLst>
                <a:gd name="T0" fmla="*/ 0 w 1873"/>
                <a:gd name="T1" fmla="*/ 2147483646 h 566"/>
                <a:gd name="T2" fmla="*/ 2147483646 w 1873"/>
                <a:gd name="T3" fmla="*/ 2147483646 h 566"/>
                <a:gd name="T4" fmla="*/ 2147483646 w 1873"/>
                <a:gd name="T5" fmla="*/ 2147483646 h 566"/>
                <a:gd name="T6" fmla="*/ 2147483646 w 1873"/>
                <a:gd name="T7" fmla="*/ 2147483646 h 566"/>
                <a:gd name="T8" fmla="*/ 2147483646 w 1873"/>
                <a:gd name="T9" fmla="*/ 2147483646 h 566"/>
                <a:gd name="T10" fmla="*/ 2147483646 w 1873"/>
                <a:gd name="T11" fmla="*/ 2147483646 h 566"/>
                <a:gd name="T12" fmla="*/ 2147483646 w 1873"/>
                <a:gd name="T13" fmla="*/ 2147483646 h 566"/>
                <a:gd name="T14" fmla="*/ 2147483646 w 1873"/>
                <a:gd name="T15" fmla="*/ 2147483646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73" h="566">
                  <a:moveTo>
                    <a:pt x="0" y="566"/>
                  </a:moveTo>
                  <a:cubicBezTo>
                    <a:pt x="74" y="548"/>
                    <a:pt x="148" y="530"/>
                    <a:pt x="227" y="463"/>
                  </a:cubicBezTo>
                  <a:cubicBezTo>
                    <a:pt x="306" y="396"/>
                    <a:pt x="390" y="238"/>
                    <a:pt x="473" y="165"/>
                  </a:cubicBezTo>
                  <a:cubicBezTo>
                    <a:pt x="556" y="92"/>
                    <a:pt x="623" y="46"/>
                    <a:pt x="725" y="23"/>
                  </a:cubicBezTo>
                  <a:cubicBezTo>
                    <a:pt x="827" y="0"/>
                    <a:pt x="914" y="17"/>
                    <a:pt x="1088" y="29"/>
                  </a:cubicBezTo>
                  <a:cubicBezTo>
                    <a:pt x="1262" y="41"/>
                    <a:pt x="1661" y="79"/>
                    <a:pt x="1767" y="94"/>
                  </a:cubicBezTo>
                  <a:cubicBezTo>
                    <a:pt x="1873" y="109"/>
                    <a:pt x="1714" y="117"/>
                    <a:pt x="1722" y="120"/>
                  </a:cubicBezTo>
                  <a:cubicBezTo>
                    <a:pt x="1730" y="123"/>
                    <a:pt x="1801" y="114"/>
                    <a:pt x="1813" y="11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3046413" y="5018088"/>
              <a:ext cx="0" cy="993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8"/>
            <p:cNvSpPr>
              <a:spLocks noChangeShapeType="1"/>
            </p:cNvSpPr>
            <p:nvPr/>
          </p:nvSpPr>
          <p:spPr bwMode="auto">
            <a:xfrm>
              <a:off x="1187450" y="4464050"/>
              <a:ext cx="0" cy="1547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49"/>
            <p:cNvSpPr txBox="1">
              <a:spLocks noChangeArrowheads="1"/>
            </p:cNvSpPr>
            <p:nvPr/>
          </p:nvSpPr>
          <p:spPr bwMode="auto">
            <a:xfrm>
              <a:off x="655638" y="4364038"/>
              <a:ext cx="323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grpSp>
          <p:nvGrpSpPr>
            <p:cNvPr id="22" name="Group 53"/>
            <p:cNvGrpSpPr>
              <a:grpSpLocks/>
            </p:cNvGrpSpPr>
            <p:nvPr/>
          </p:nvGrpSpPr>
          <p:grpSpPr bwMode="auto">
            <a:xfrm>
              <a:off x="655638" y="4364038"/>
              <a:ext cx="4302125" cy="1647825"/>
              <a:chOff x="469" y="1989"/>
              <a:chExt cx="2710" cy="1038"/>
            </a:xfrm>
          </p:grpSpPr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>
                <a:off x="791" y="3027"/>
                <a:ext cx="23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1"/>
              <p:cNvSpPr>
                <a:spLocks noChangeShapeType="1"/>
              </p:cNvSpPr>
              <p:nvPr/>
            </p:nvSpPr>
            <p:spPr bwMode="auto">
              <a:xfrm>
                <a:off x="804" y="2052"/>
                <a:ext cx="0" cy="9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52"/>
              <p:cNvSpPr txBox="1">
                <a:spLocks noChangeArrowheads="1"/>
              </p:cNvSpPr>
              <p:nvPr/>
            </p:nvSpPr>
            <p:spPr bwMode="auto">
              <a:xfrm>
                <a:off x="469" y="1989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062288" y="5018088"/>
              <a:ext cx="1196975" cy="401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6605627" y="4983308"/>
            <a:ext cx="1536700" cy="1035050"/>
            <a:chOff x="1923" y="3273"/>
            <a:chExt cx="968" cy="652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1923" y="3915"/>
              <a:ext cx="946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 2"/>
            <p:cNvSpPr>
              <a:spLocks/>
            </p:cNvSpPr>
            <p:nvPr/>
          </p:nvSpPr>
          <p:spPr bwMode="auto">
            <a:xfrm flipH="1">
              <a:off x="2344" y="3273"/>
              <a:ext cx="547" cy="652"/>
            </a:xfrm>
            <a:custGeom>
              <a:avLst/>
              <a:gdLst>
                <a:gd name="T0" fmla="*/ 0 w 720"/>
                <a:gd name="T1" fmla="*/ 372 h 859"/>
                <a:gd name="T2" fmla="*/ 16 w 720"/>
                <a:gd name="T3" fmla="*/ 365 h 859"/>
                <a:gd name="T4" fmla="*/ 39 w 720"/>
                <a:gd name="T5" fmla="*/ 328 h 859"/>
                <a:gd name="T6" fmla="*/ 66 w 720"/>
                <a:gd name="T7" fmla="*/ 232 h 859"/>
                <a:gd name="T8" fmla="*/ 83 w 720"/>
                <a:gd name="T9" fmla="*/ 74 h 859"/>
                <a:gd name="T10" fmla="*/ 100 w 720"/>
                <a:gd name="T11" fmla="*/ 15 h 859"/>
                <a:gd name="T12" fmla="*/ 123 w 720"/>
                <a:gd name="T13" fmla="*/ 6 h 859"/>
                <a:gd name="T14" fmla="*/ 138 w 720"/>
                <a:gd name="T15" fmla="*/ 55 h 859"/>
                <a:gd name="T16" fmla="*/ 153 w 720"/>
                <a:gd name="T17" fmla="*/ 154 h 859"/>
                <a:gd name="T18" fmla="*/ 185 w 720"/>
                <a:gd name="T19" fmla="*/ 267 h 859"/>
                <a:gd name="T20" fmla="*/ 239 w 720"/>
                <a:gd name="T21" fmla="*/ 320 h 859"/>
                <a:gd name="T22" fmla="*/ 292 w 720"/>
                <a:gd name="T23" fmla="*/ 367 h 859"/>
                <a:gd name="T24" fmla="*/ 316 w 720"/>
                <a:gd name="T25" fmla="*/ 373 h 8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0" h="859">
                  <a:moveTo>
                    <a:pt x="0" y="851"/>
                  </a:moveTo>
                  <a:cubicBezTo>
                    <a:pt x="10" y="851"/>
                    <a:pt x="21" y="852"/>
                    <a:pt x="36" y="835"/>
                  </a:cubicBezTo>
                  <a:cubicBezTo>
                    <a:pt x="51" y="818"/>
                    <a:pt x="69" y="800"/>
                    <a:pt x="88" y="749"/>
                  </a:cubicBezTo>
                  <a:cubicBezTo>
                    <a:pt x="107" y="698"/>
                    <a:pt x="133" y="628"/>
                    <a:pt x="150" y="531"/>
                  </a:cubicBezTo>
                  <a:cubicBezTo>
                    <a:pt x="167" y="434"/>
                    <a:pt x="175" y="252"/>
                    <a:pt x="188" y="169"/>
                  </a:cubicBezTo>
                  <a:cubicBezTo>
                    <a:pt x="201" y="86"/>
                    <a:pt x="213" y="61"/>
                    <a:pt x="228" y="35"/>
                  </a:cubicBezTo>
                  <a:cubicBezTo>
                    <a:pt x="243" y="9"/>
                    <a:pt x="265" y="0"/>
                    <a:pt x="280" y="15"/>
                  </a:cubicBezTo>
                  <a:cubicBezTo>
                    <a:pt x="295" y="30"/>
                    <a:pt x="305" y="69"/>
                    <a:pt x="316" y="125"/>
                  </a:cubicBezTo>
                  <a:cubicBezTo>
                    <a:pt x="327" y="181"/>
                    <a:pt x="330" y="272"/>
                    <a:pt x="348" y="353"/>
                  </a:cubicBezTo>
                  <a:cubicBezTo>
                    <a:pt x="366" y="434"/>
                    <a:pt x="389" y="548"/>
                    <a:pt x="422" y="611"/>
                  </a:cubicBezTo>
                  <a:cubicBezTo>
                    <a:pt x="455" y="674"/>
                    <a:pt x="503" y="693"/>
                    <a:pt x="544" y="731"/>
                  </a:cubicBezTo>
                  <a:cubicBezTo>
                    <a:pt x="585" y="769"/>
                    <a:pt x="637" y="819"/>
                    <a:pt x="666" y="839"/>
                  </a:cubicBezTo>
                  <a:cubicBezTo>
                    <a:pt x="695" y="859"/>
                    <a:pt x="707" y="856"/>
                    <a:pt x="720" y="853"/>
                  </a:cubicBezTo>
                </a:path>
              </a:pathLst>
            </a:custGeom>
            <a:noFill/>
            <a:ln w="3175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5-Point Star 29"/>
          <p:cNvSpPr/>
          <p:nvPr/>
        </p:nvSpPr>
        <p:spPr>
          <a:xfrm>
            <a:off x="5215236" y="4148698"/>
            <a:ext cx="557213" cy="4714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3911600" y="1258516"/>
            <a:ext cx="2184400" cy="2293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4383089" y="1255341"/>
            <a:ext cx="1246187" cy="2301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V="1">
            <a:off x="4999038" y="887041"/>
            <a:ext cx="0" cy="286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4986339" y="2372940"/>
            <a:ext cx="125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H="1">
            <a:off x="4003675" y="2384053"/>
            <a:ext cx="973138" cy="893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Arc 25"/>
          <p:cNvSpPr>
            <a:spLocks/>
          </p:cNvSpPr>
          <p:nvPr/>
        </p:nvSpPr>
        <p:spPr bwMode="auto">
          <a:xfrm>
            <a:off x="4986339" y="1258516"/>
            <a:ext cx="644525" cy="2293937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rc 26"/>
          <p:cNvSpPr>
            <a:spLocks/>
          </p:cNvSpPr>
          <p:nvPr/>
        </p:nvSpPr>
        <p:spPr bwMode="auto">
          <a:xfrm>
            <a:off x="4995864" y="1258516"/>
            <a:ext cx="644525" cy="2293937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833813" y="3165102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6169025" y="228721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4654550" y="87116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4551364" y="2379291"/>
            <a:ext cx="447675" cy="790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>
            <a:off x="4986338" y="2379291"/>
            <a:ext cx="25400" cy="1171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Arc 32"/>
          <p:cNvSpPr>
            <a:spLocks/>
          </p:cNvSpPr>
          <p:nvPr/>
        </p:nvSpPr>
        <p:spPr bwMode="auto">
          <a:xfrm flipH="1" flipV="1">
            <a:off x="4654551" y="2447552"/>
            <a:ext cx="360363" cy="863600"/>
          </a:xfrm>
          <a:custGeom>
            <a:avLst/>
            <a:gdLst>
              <a:gd name="T0" fmla="*/ 0 w 17012"/>
              <a:gd name="T1" fmla="*/ 0 h 21600"/>
              <a:gd name="T2" fmla="*/ 2147483646 w 17012"/>
              <a:gd name="T3" fmla="*/ 2147483646 h 21600"/>
              <a:gd name="T4" fmla="*/ 0 w 1701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12" h="21600" fill="none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</a:path>
              <a:path w="17012" h="21600" stroke="0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5016500" y="237929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008563" y="2369765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5"/>
          <p:cNvSpPr>
            <a:spLocks noChangeShapeType="1"/>
          </p:cNvSpPr>
          <p:nvPr/>
        </p:nvSpPr>
        <p:spPr bwMode="auto">
          <a:xfrm>
            <a:off x="5021264" y="2387227"/>
            <a:ext cx="879475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3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741115"/>
            <a:ext cx="41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3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452440"/>
            <a:ext cx="4619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6999327" y="404441"/>
            <a:ext cx="2684462" cy="3146425"/>
            <a:chOff x="6999327" y="404441"/>
            <a:chExt cx="2684462" cy="3146425"/>
          </a:xfrm>
        </p:grpSpPr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7077114" y="791792"/>
              <a:ext cx="2184400" cy="229393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auto">
            <a:xfrm>
              <a:off x="7548640" y="787822"/>
              <a:ext cx="1246187" cy="23018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8164552" y="420317"/>
              <a:ext cx="0" cy="2860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>
              <a:off x="8151853" y="1906216"/>
              <a:ext cx="12541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 flipH="1">
              <a:off x="7169189" y="1917329"/>
              <a:ext cx="973138" cy="893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rc 25"/>
            <p:cNvSpPr>
              <a:spLocks/>
            </p:cNvSpPr>
            <p:nvPr/>
          </p:nvSpPr>
          <p:spPr bwMode="auto">
            <a:xfrm>
              <a:off x="8151853" y="791792"/>
              <a:ext cx="644525" cy="2293937"/>
            </a:xfrm>
            <a:custGeom>
              <a:avLst/>
              <a:gdLst>
                <a:gd name="T0" fmla="*/ 0 w 21600"/>
                <a:gd name="T1" fmla="*/ 0 h 43183"/>
                <a:gd name="T2" fmla="*/ 2147483646 w 21600"/>
                <a:gd name="T3" fmla="*/ 2147483646 h 43183"/>
                <a:gd name="T4" fmla="*/ 0 w 21600"/>
                <a:gd name="T5" fmla="*/ 2147483646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8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97"/>
                    <a:pt x="12441" y="42725"/>
                    <a:pt x="853" y="43183"/>
                  </a:cubicBezTo>
                </a:path>
                <a:path w="21600" h="4318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97"/>
                    <a:pt x="12441" y="42725"/>
                    <a:pt x="853" y="4318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rc 26"/>
            <p:cNvSpPr>
              <a:spLocks/>
            </p:cNvSpPr>
            <p:nvPr/>
          </p:nvSpPr>
          <p:spPr bwMode="auto">
            <a:xfrm>
              <a:off x="8161378" y="791792"/>
              <a:ext cx="644525" cy="2293937"/>
            </a:xfrm>
            <a:custGeom>
              <a:avLst/>
              <a:gdLst>
                <a:gd name="T0" fmla="*/ 0 w 21600"/>
                <a:gd name="T1" fmla="*/ 0 h 43183"/>
                <a:gd name="T2" fmla="*/ 2147483646 w 21600"/>
                <a:gd name="T3" fmla="*/ 2147483646 h 43183"/>
                <a:gd name="T4" fmla="*/ 0 w 21600"/>
                <a:gd name="T5" fmla="*/ 2147483646 h 43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8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97"/>
                    <a:pt x="12441" y="42725"/>
                    <a:pt x="853" y="43183"/>
                  </a:cubicBezTo>
                </a:path>
                <a:path w="21600" h="4318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97"/>
                    <a:pt x="12441" y="42725"/>
                    <a:pt x="853" y="4318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6999327" y="2698378"/>
              <a:ext cx="3492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9334539" y="1820491"/>
              <a:ext cx="3492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59" name="Text Box 29"/>
            <p:cNvSpPr txBox="1">
              <a:spLocks noChangeArrowheads="1"/>
            </p:cNvSpPr>
            <p:nvPr/>
          </p:nvSpPr>
          <p:spPr bwMode="auto">
            <a:xfrm>
              <a:off x="7820064" y="404441"/>
              <a:ext cx="3492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 flipH="1">
              <a:off x="7716878" y="1912567"/>
              <a:ext cx="447675" cy="790575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Arc 32"/>
            <p:cNvSpPr>
              <a:spLocks/>
            </p:cNvSpPr>
            <p:nvPr/>
          </p:nvSpPr>
          <p:spPr bwMode="auto">
            <a:xfrm flipH="1" flipV="1">
              <a:off x="7820064" y="1980828"/>
              <a:ext cx="349250" cy="896938"/>
            </a:xfrm>
            <a:custGeom>
              <a:avLst/>
              <a:gdLst>
                <a:gd name="T0" fmla="*/ 0 w 17012"/>
                <a:gd name="T1" fmla="*/ 0 h 21600"/>
                <a:gd name="T2" fmla="*/ 2147483646 w 17012"/>
                <a:gd name="T3" fmla="*/ 2147483646 h 21600"/>
                <a:gd name="T4" fmla="*/ 0 w 17012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12" h="21600" fill="none" extrusionOk="0">
                  <a:moveTo>
                    <a:pt x="0" y="0"/>
                  </a:moveTo>
                  <a:cubicBezTo>
                    <a:pt x="6644" y="0"/>
                    <a:pt x="12918" y="3057"/>
                    <a:pt x="17012" y="8290"/>
                  </a:cubicBezTo>
                </a:path>
                <a:path w="17012" h="21600" stroke="0" extrusionOk="0">
                  <a:moveTo>
                    <a:pt x="0" y="0"/>
                  </a:moveTo>
                  <a:cubicBezTo>
                    <a:pt x="6644" y="0"/>
                    <a:pt x="12918" y="3057"/>
                    <a:pt x="17012" y="829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3"/>
            <p:cNvSpPr>
              <a:spLocks noChangeShapeType="1"/>
            </p:cNvSpPr>
            <p:nvPr/>
          </p:nvSpPr>
          <p:spPr bwMode="auto">
            <a:xfrm>
              <a:off x="8182014" y="1912566"/>
              <a:ext cx="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>
              <a:off x="8174077" y="1903041"/>
              <a:ext cx="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7" name="Picture 37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102" y="2985716"/>
              <a:ext cx="461962" cy="56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" name="Picture 68" descr="\documentclass{article}\pagestyle{empty}&#10;\begin{document}&#10;\begin{eqnarray}&#10;\dot{u} &amp; = &amp; \Delta \omega v - \frac{u}{T_2}&#10;\nonumber \\&#10;\dot{v} &amp; = &amp; - \Delta \omega u -&#10;\frac{v}{T_2}&#10; \nonumber \\&#10;\end{eqnarray}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89" y="661790"/>
            <a:ext cx="5434430" cy="14424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70" name="Picture 69" descr="\documentclass{article}\pagestyle{empty}&#10;\begin{document}&#10;$$\frac{\partial {\cal E}}{\partial z}  =  - \frac{\mu_0&#10;\omega_\ell c}{2n}v$$&#10;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89" y="2625769"/>
            <a:ext cx="1793551" cy="5685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71" name="Picture 70" descr="\documentclass{article}\pagestyle{empty}&#10;\begin{document}&#10;\begin{eqnarray}&#10;\dot{u} &amp; = &amp; \Delta \omega v - \frac{u}{T_2}&#10;\nonumber \\&#10;\dot{v} &amp; = &amp; - \Delta \omega u -&#10;\kappa {\cal E} w - \frac{v}{T_2}&#10;\nonumber \\&#10;\dot{w} &amp; = &amp; \kappa {\cal E} v  - \frac{w - w_0}{T_1}\nonumber&#10;\end{eqnarray}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62" y="4146458"/>
            <a:ext cx="3006929" cy="1718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137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787400"/>
            <a:ext cx="9144000" cy="5226050"/>
            <a:chOff x="0" y="496"/>
            <a:chExt cx="5760" cy="3292"/>
          </a:xfrm>
        </p:grpSpPr>
        <p:pic>
          <p:nvPicPr>
            <p:cNvPr id="3" name="Picture 2" descr="4-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2"/>
              <a:ext cx="5760" cy="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549"/>
              <a:ext cx="320" cy="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080" y="496"/>
              <a:ext cx="320" cy="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5988" y="282575"/>
            <a:ext cx="3706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 time, even the light frequency is not conserved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8788" y="732135"/>
            <a:ext cx="616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more conservation laws than just the “area theorem”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94" y="1128713"/>
            <a:ext cx="91567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72701" y="354553"/>
            <a:ext cx="5335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THEOREM, SIT, the 2</a:t>
            </a:r>
            <a:r>
              <a:rPr lang="en-US" alt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pulse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07" y="949325"/>
            <a:ext cx="221456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1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&#10;\subsection*{HW3 Self-induced transparency (Feb 21)}&#10;&#10;Self-induced transparency is one the first examples of soliton propagation in&#10;optics, based on coherent resonant propagation in an absorber.&#10;It applies mostly to inhomogeneously broadened systems, for which the (undamped)&#10;Bloch's interaction equations apply.&#10;The purpose of this problem is to derive  the form of the steady state propagating&#10;pulse, the 2 $\pi$ sech, in the simpler narrow line limit.&#10;The extension to the inhomogeneous broadening case adds a lot of mathematics&#10;but little of physics.  It is essential when considering the evolution of a pulse &#10;towards steady state, but not necessary to derive the steady state.&#10;We therefore consider the system of Bloch's Maxwell equations in the&#10;slowly varying approximation, to be reduced to:&#10;\begin{center}&#10;%\fbox{%&#10;%\begin{Beqnarray}&#10;\begin{eqnarray}&#10;\dot{u} &amp; = &amp; (\omega_0 - \omega -&#10; \dot{\varphi}) v&#10; \label{udot} \\&#10;\dot{v} &amp; = &amp; -(\omega_0 - \omega - \dot{\varphi}) u -&#10;\kappa {\cal E} w&#10;\label{vdot} \\&#10;\dot{w} &amp; = &amp; \kappa {\cal E} v  \label{wdot}&#10;\end{eqnarray}&#10;%\end{Beqnarray}&#10;%}&#10;\end{center}&#10;where the initial value for $w$ at $t = - \infty$ is&#10;\begin{equation}&#10;w_0  = -p N_0.&#10;\label{initialw0}&#10;\end{equation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17" y="326079"/>
            <a:ext cx="8298545" cy="61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$$E(z,t) = \frac{1}{2}\tilde{\cal E}(z,t) e^{i(\omega t - k z)} = \frac{1}{2}{\cal E}(z,t) e^{i[\omega t + \varphi(z,t) - k z]}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14" y="711199"/>
            <a:ext cx="5636571" cy="513524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\begin{eqnarray}&#10;\frac{\partial {\cal  E}(z,t)}{\partial z} &amp; = &amp; - \frac{\mu_0&#10;\omega c}{2n}&#10;v(z,t) \nonumber \\&#10;\frac{\partial \varphi}{\partial z} &amp; = &amp; - \frac{\mu_0&#10;\omega c}{2n} \frac{u(z,t)}{{\cal E}(z,t)}, \nonumber&#10;\end{eqnarray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24" y="1504576"/>
            <a:ext cx="3164952" cy="1234286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The purpose of the problem is to find a shape preserving solution of the form:&#10;$$&#10;{\cal E}(t) = \frac{a}{\tau_s} {\rm sech}\left ({\frac{t}{\tau_s} - b z}\right ),&#10;$$&#10;and determine the parameters $a$ and $b$.&#10;&#10;We will for simplicity assume to be at exact resonance.&#10;&#10;\paragraph{How does the resonance condition simplify the solution?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36" y="3131670"/>
            <a:ext cx="8713143" cy="24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\paragraph{Guides to the self-preserving solution}&#10;&#10;We have defined in class the tipping angle of the pseudo-polarization&#10;$\theta$ as:&#10;$$&#10;\theta(z) = \int_{-\infty}^\infty \kappa {\cal E} dt&#10;$$&#10;This ``tipping angle'' of the polarization a time integrated quantity, characteristic of the&#10;pulse at a particular position.  We can define a time dependent quantity, which is the tipping&#10;angle of the polarization as the pseudo-polarization Bloch vector evolves under&#10;the influence of the electric field.  To avoid confusion in notation, we  will&#10;call this quantity $\beta$:&#10;$$&#10;\beta = \int_{-\infty}^t \kappa {\cal E}(t') dt'&#10;$$&#10;This function $\beta$ will play a central role in finding the steady state&#10;solution of Bloch-Maxwell's equations.&#10;In order to find the steady state condition,&#10;all quantities will be expressed as a function of $\beta$.&#10;Note that in the retarded frame of reference that we have chosen,&#10;the $2 \pi$ pulse is a shape preserving envelope at&#10;an envelope velocity $V$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10" y="227107"/>
            <a:ext cx="8717716" cy="57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Therefore, the key condition is:&#10;$$&#10;\frac{\partial {\cal E}}{\partial z} = - \frac{1}{V}\frac{\partial {\cal E}}{\partial t}.&#10;$$&#10;By substitution into Bloch's equation, derive the equation:&#10;$$&#10; \frac{\partial^2 \beta}{\partial t^2} = \frac{1}{\tau^2} \sin \beta&#10;$$&#10; and show that this equation corresponds to the equation of motion of an&#10; inverted pendulum.&#10;&#10;Hint: Remember the geometric representation of Bloch's equations.&#10;Use the fact that the pseudo-polarization vector has a constant length $N_0p$,&#10;and rotates by an angle $\beta(t)$.  Express the coordinates $v$ and $w$&#10;in terms of these quantities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72" y="1114611"/>
            <a:ext cx="8716189" cy="40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\paragraph{Show that the integration  leads to:}&#10;&#10;&#10;\begin{equation}&#10;\kappa {\cal E} = \frac{2}{\tau} \sin \frac{\beta}{2}&#10;\label{hint}&#10;\end{equation}&#10;where&#10;\begin{equation}&#10;\tau = \sqrt{\frac{2 n}{\mu_0 \omega c N_0 p \kappa V}}&#10;\end{equation}&#10;The simplest approach is to start from the solution~(1) and get to the pendulum equation &#10;by derivation.&#10;&#10;\paragraph{Derive a differential equation for the quantity $q = \kappa {\cal E} \tau/2$}&#10;&#10;(follow the same steps as above)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5" y="419848"/>
            <a:ext cx="8331278" cy="3646478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\paragraph{Integrate that equation to find the 2 $\pi$ sech pulse.}&#10;\paragraph{Properties of sech}&#10; ${\rm sech}^2 x = 1 - \tanh^2 x$ \\&#10; $\frac{d {\rm sech} x}{dx} = - \tanh {\rm sech} x $  \\&#10;$\frac{d {\rm sech} ^{-1} x}{dx} = - \frac{i}{x \sqrt{1 - x^2}}$ 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83" y="4610846"/>
            <a:ext cx="5707885" cy="14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(\omega_0 - \omega_\ell -&#10; \dot{\varphi}) v - \frac{u}{T_2}&#10;\nonumber \\&#10;\dot{v} &amp; = &amp; -(\omega_0 - \omega_\ell - \dot{\varphi}) u -&#10;\kappa {\cal E} w - \frac{v}{T_2}&#10;\nonumber \\&#10;\dot{w} &amp; = &amp; \kappa {\cal E} v - \frac{w - w_0}{T_1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4"/>
  <p:tag name="PICTUREFILESIZE" val="3956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000.375"/>
  <p:tag name="OUTPUTTYPE" val="PNG"/>
  <p:tag name="IGUANATEXVERSION" val="160"/>
  <p:tag name="LATEXADDIN" val="\documentclass{article}\pagestyle{empty}&#10;\begin{document}&#10;$u^2 +v^2 +w^2 = w_0^2$&#10;\end{document}&#10;"/>
  <p:tag name="IGUANATEXSIZE" val="20"/>
  <p:tag name="IGUANATEXCURSOR" val="80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frac{\partial {\cal E}}{\partial z}  =  - \frac{\mu_0&#10;\omega_\ell c}{2n}\int_0^\infty&#10;v(\omega'_0)g_{inh}(\omega_0'-\omega_{ih})d\omega_0' \nonumber \\&#10;\frac{\partial \varphi}{\partial z}  = - \frac{\mu_0&#10;\omega_\ell c}{2n} \int_0^\infty \frac{u(\omega_0')}{{\cal&#10;E}}g_{inh}(\omega_0'-\omega_{ih})d\omega_0' . \nonumber&#10;\end{eqnarray}&#10;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91"/>
  <p:tag name="PICTUREFILESIZE" val="100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3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9.4113"/>
  <p:tag name="ORIGINALWIDTH" val="2672.666"/>
  <p:tag name="OUTPUTTYPE" val="PNG"/>
  <p:tag name="IGUANATEXVERSION" val="160"/>
  <p:tag name="LATEXADDIN" val="\documentclass{article}\pagestyle{empty}&#10;\begin{document}&#10;\begin{eqnarray}&#10;\dot{u} &amp; = &amp; \Delta \omega v - \frac{u}{T_2}&#10;\nonumber \\&#10;\dot{v} &amp; = &amp; - \Delta \omega u -&#10;\frac{v}{T_2}&#10; \nonumber \\&#10;\end{eqnarray}&#10;\end{document}&#10;"/>
  <p:tag name="IGUANATEXSIZE" val="20"/>
  <p:tag name="IGUANATEXCURSOR" val="19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825.6468"/>
  <p:tag name="OUTPUTTYPE" val="PNG"/>
  <p:tag name="IGUANATEXVERSION" val="160"/>
  <p:tag name="LATEXADDIN" val="\documentclass{article}\pagestyle{empty}&#10;\begin{document}&#10;$$\frac{\partial {\cal E}}{\partial z}  =  - \frac{\mu_0&#10;\omega_\ell c}{2n}v$$&#10;&#10;\end{document}&#10;"/>
  <p:tag name="IGUANATEXSIZE" val="20"/>
  <p:tag name="IGUANATEXCURSOR" val="60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5.1443"/>
  <p:tag name="ORIGINALWIDTH" val="1478.815"/>
  <p:tag name="OUTPUTTYPE" val="PNG"/>
  <p:tag name="IGUANATEXVERSION" val="160"/>
  <p:tag name="LATEXADDIN" val="\documentclass{article}\pagestyle{empty}&#10;\begin{document}&#10;\begin{eqnarray}&#10;\dot{u} &amp; = &amp; \Delta \omega v - \frac{u}{T_2}&#10;\nonumber \\&#10;\dot{v} &amp; = &amp; - \Delta \omega u -&#10;\kappa {\cal E} w - \frac{v}{T_2}&#10;\nonumber \\&#10;\dot{w} &amp; = &amp; \kappa {\cal E} v  - \frac{w - w_0}{T_1}\nonumber&#10;\end{eqnarray}&#10;\end{document}&#10;"/>
  <p:tag name="IGUANATEXSIZE" val="20"/>
  <p:tag name="IGUANATEXCURSOR" val="269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d\theta}{dz} = - \alpha \sin \thet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8"/>
  <p:tag name="PICTUREFILESIZE" val="289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61.605"/>
  <p:tag name="ORIGINALWIDTH" val="4299.962"/>
  <p:tag name="OUTPUTTYPE" val="PNG"/>
  <p:tag name="IGUANATEXVERSION" val="160"/>
  <p:tag name="LATEXADDIN" val="\documentclass{article}&#10;\usepackage{amsmath}&#10;\pagestyle{empty}&#10;\begin{document}&#10;&#10;\subsection*{HW3 Self-induced transparency (Feb 21)}&#10;&#10;Self-induced transparency is one the first examples of soliton propagation in&#10;optics, based on coherent resonant propagation in an absorber.&#10;It applies mostly to inhomogeneously broadened systems, for which the (undamped)&#10;Bloch's interaction equations apply.&#10;The purpose of this problem is to derive  the form of the steady state propagating&#10;pulse, the 2 $\pi$ sech, in the simpler narrow line limit.&#10;The extension to the inhomogeneous broadening case adds a lot of mathematics&#10;but little of physics.  It is essential when considering the evolution of a pulse &#10;towards steady state, but not necessary to derive the steady state.&#10;We therefore consider the system of Bloch's Maxwell equations in the&#10;slowly varying approximation, to be reduced to:&#10;\begin{center}&#10;%\fbox{%&#10;%\begin{Beqnarray}&#10;\begin{eqnarray}&#10;\dot{u} &amp; = &amp; (\omega_0 - \omega -&#10; \dot{\varphi}) v&#10; \label{udot} \\&#10;\dot{v} &amp; = &amp; -(\omega_0 - \omega - \dot{\varphi}) u -&#10;\kappa {\cal E} w&#10;\label{vdot} \\&#10;\dot{w} &amp; = &amp; \kappa {\cal E} v  \label{wdot}&#10;\end{eqnarray}&#10;%\end{Beqnarray}&#10;%}&#10;\end{center}&#10;where the initial value for $w$ at $t = - \infty$ is&#10;\begin{equation}&#10;w_0  = -p N_0.&#10;\label{initialw0}&#10;\end{equation}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\Delta \omega v&#10;\nonumber \\&#10;\dot{v} &amp; = &amp; - \Delta \omega u -&#10;\kappa {\cal E} w &#10;\nonumber \\&#10;\dot{w} &amp; = &amp; \kappa {\cal E} v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5"/>
  <p:tag name="PICTUREFILESIZE" val="1266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2773.903"/>
  <p:tag name="OUTPUTTYPE" val="PNG"/>
  <p:tag name="IGUANATEXVERSION" val="160"/>
  <p:tag name="LATEXADDIN" val="\documentclass{article}&#10;\usepackage{amsmath}&#10;\pagestyle{empty}&#10;\begin{document}&#10;$$E(z,t) = \frac{1}{2}\tilde{\cal E}(z,t) e^{i(\omega t - k z)} = \frac{1}{2}{\cal E}(z,t) e^{i[\omega t + \varphi(z,t) - k z]}$$&#10;&#10;&#10;&#10;\end{document}"/>
  <p:tag name="IGUANATEXSIZE" val="20"/>
  <p:tag name="IGUANATEXCURSOR" val="2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7.4241"/>
  <p:tag name="ORIGINALWIDTH" val="1557.555"/>
  <p:tag name="OUTPUTTYPE" val="PNG"/>
  <p:tag name="IGUANATEXVERSION" val="160"/>
  <p:tag name="LATEXADDIN" val="\documentclass{article}&#10;\usepackage{amsmath}&#10;\pagestyle{empty}&#10;\begin{document}&#10;\begin{eqnarray}&#10;\frac{\partial {\cal  E}(z,t)}{\partial z} &amp; = &amp; - \frac{\mu_0&#10;\omega c}{2n}&#10;v(z,t) \nonumber \\&#10;\frac{\partial \varphi}{\partial z} &amp; = &amp; - \frac{\mu_0&#10;\omega c}{2n} \frac{u(z,t)}{{\cal E}(z,t)}, \nonumber&#10;\end{eqnarray}&#10;&#10;&#10;&#10;\end{document}"/>
  <p:tag name="IGUANATEXSIZE" val="20"/>
  <p:tag name="IGUANATEXCURSOR" val="30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9.348"/>
  <p:tag name="ORIGINALWIDTH" val="4287.964"/>
  <p:tag name="OUTPUTTYPE" val="PNG"/>
  <p:tag name="IGUANATEXVERSION" val="160"/>
  <p:tag name="LATEXADDIN" val="\documentclass{article}&#10;\usepackage{amsmath}&#10;\pagestyle{empty}&#10;\begin{document}&#10;&#10;The purpose of the problem is to find a shape preserving solution of the form:&#10;$$&#10;{\cal E}(t) = \frac{a}{\tau_s} {\rm sech}\left ({\frac{t}{\tau_s} - b z}\right ),&#10;$$&#10;and determine the parameters $a$ and $b$.&#10;&#10;We will for simplicity assume to be at exact resonance.&#10;&#10;\paragraph{How does the resonance condition simplify the solution?}&#10;&#10;&#10;\end{document}"/>
  <p:tag name="IGUANATEXSIZE" val="20"/>
  <p:tag name="IGUANATEXCURSOR" val="20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2.895"/>
  <p:tag name="ORIGINALWIDTH" val="4290.213"/>
  <p:tag name="OUTPUTTYPE" val="PNG"/>
  <p:tag name="IGUANATEXVERSION" val="160"/>
  <p:tag name="LATEXADDIN" val="\documentclass{article}&#10;\usepackage{amsmath}&#10;\pagestyle{empty}&#10;\begin{document}&#10;\paragraph{Guides to the self-preserving solution}&#10;&#10;We have defined in class the tipping angle of the pseudo-polarization&#10;$\theta$ as:&#10;$$&#10;\theta(z) = \int_{-\infty}^\infty \kappa {\cal E} dt&#10;$$&#10;This ``tipping angle'' of the polarization a time integrated quantity, characteristic of the&#10;pulse at a particular position.  We can define a time dependent quantity, which is the tipping&#10;angle of the polarization as the pseudo-polarization Bloch vector evolves under&#10;the influence of the electric field.  To avoid confusion in notation, we  will&#10;call this quantity $\beta$:&#10;$$&#10;\beta = \int_{-\infty}^t \kappa {\cal E}(t') dt'&#10;$$&#10;This function $\beta$ will play a central role in finding the steady state&#10;solution of Bloch-Maxwell's equations.&#10;In order to find the steady state condition,&#10;all quantities will be expressed as a function of $\beta$.&#10;Note that in the retarded frame of reference that we have chosen,&#10;the $2 \pi$ pulse is a shape preserving envelope at&#10;an envelope velocity $V$.&#10;&#10;&#10;&#10;&#10;\end{document}"/>
  <p:tag name="IGUANATEXSIZE" val="20"/>
  <p:tag name="IGUANATEXCURSOR" val="21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2.748"/>
  <p:tag name="ORIGINALWIDTH" val="4289.464"/>
  <p:tag name="OUTPUTTYPE" val="PNG"/>
  <p:tag name="IGUANATEXVERSION" val="160"/>
  <p:tag name="LATEXADDIN" val="\documentclass{article}&#10;\usepackage{amsmath}&#10;\pagestyle{empty}&#10;\begin{document}&#10;Therefore, the key condition is:&#10;$$&#10;\frac{\partial {\cal E}}{\partial z} = - \frac{1}{V}\frac{\partial {\cal E}}{\partial t}.&#10;$$&#10;By substitution into Bloch's equation, derive the equation:&#10;$$&#10; \frac{\partial^2 \beta}{\partial t^2} = \frac{1}{\tau^2} \sin \beta&#10;$$&#10; and show that this equation corresponds to the equation of motion of an&#10; inverted pendulum.&#10;&#10;Hint: Remember the geometric representation of Bloch's equations.&#10;Use the fact that the pseudo-polarization vector has a constant length $N_0p$,&#10;and rotates by an angle $\beta(t)$.  Express the coordinates $v$ and $w$&#10;in terms of these quantities.&#10;&#10;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7.765"/>
  <p:tag name="ORIGINALWIDTH" val="4290.213"/>
  <p:tag name="OUTPUTTYPE" val="PNG"/>
  <p:tag name="IGUANATEXVERSION" val="160"/>
  <p:tag name="LATEXADDIN" val="\documentclass{article}&#10;\usepackage{amsmath}&#10;\pagestyle{empty}&#10;\begin{document}&#10;\paragraph{Show that the integration  leads to:}&#10;&#10;&#10;\begin{equation}&#10;\kappa {\cal E} = \frac{2}{\tau} \sin \frac{\beta}{2}&#10;\label{hint}&#10;\end{equation}&#10;where&#10;\begin{equation}&#10;\tau = \sqrt{\frac{2 n}{\mu_0 \omega c N_0 p \kappa V}}&#10;\end{equation}&#10;The simplest approach is to start from the solution~(1) and get to the pendulum equation &#10;by derivation.&#10;&#10;\paragraph{Derive a differential equation for the quantity $q = \kappa {\cal E} \tau/2$}&#10;&#10;(follow the same steps as above)&#10;&#10;&#10;&#10;&#10;\end{document}"/>
  <p:tag name="IGUANATEXSIZE" val="20"/>
  <p:tag name="IGUANATEXCURSOR" val="41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1.3986"/>
  <p:tag name="ORIGINALWIDTH" val="3121.11"/>
  <p:tag name="OUTPUTTYPE" val="PNG"/>
  <p:tag name="IGUANATEXVERSION" val="160"/>
  <p:tag name="LATEXADDIN" val="\documentclass{article}&#10;\usepackage{amsmath}&#10;\pagestyle{empty}&#10;\begin{document}&#10;\paragraph{Integrate that equation to find the 2 $\pi$ sech pulse.}&#10;\paragraph{Properties of sech}&#10; ${\rm sech}^2 x = 1 - \tanh^2 x$ \\&#10; $\frac{d {\rm sech} x}{dx} = - \tanh {\rm sech} x $  \\&#10;$\frac{d {\rm sech} ^{-1} x}{dx} = - \frac{i}{x \sqrt{1 - x^2}}$ &#10;&#10;&#10;&#10;&#10;\end{document}"/>
  <p:tag name="IGUANATEXSIZE" val="18"/>
  <p:tag name="IGUANATEXCURSOR" val="33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3.086"/>
  <p:tag name="ORIGINALWIDTH" val="4290.213"/>
  <p:tag name="OUTPUTTYPE" val="PNG"/>
  <p:tag name="IGUANATEXVERSION" val="160"/>
  <p:tag name="LATEXADDIN" val="\documentclass{article}&#10;\usepackage{amsmath}&#10;\pagestyle{empty}&#10;\begin{document}&#10;\section*{Small motions at the bottom of the sphere}&#10;Bloch's equations can be solved analytically in the weak short pulse&#10;limit, i.e., for pulses that do not induce significant changes in&#10;population and have a duration short compared&#10;to the phase relaxation time $T_2$.&#10;The third interaction equation can be written in&#10;the integral form:&#10;\begin{equation}&#10;\tilde{Q}(t)&#10;= \int_{-\infty}^{t} \kappa {\cal E} w&#10;e^{-i[(\omega_{0} - \omega_\ell) t' - \varphi(t')]} dt'&#10;\label{Qintegral}&#10;\end{equation}&#10;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2.606"/>
  <p:tag name="ORIGINALWIDTH" val="4289.464"/>
  <p:tag name="OUTPUTTYPE" val="PNG"/>
  <p:tag name="IGUANATEXVERSION" val="160"/>
  <p:tag name="LATEXADDIN" val="\documentclass{article}&#10;\usepackage{amsmath}&#10;\pagestyle{empty}&#10;\begin{document}&#10;For weak pulses $w \approx w_0$, and&#10;the right hand side of Eq.~(1) at&#10;$t = \infty$ is proportional to the Fourier transform&#10;of $\kappa \tilde{\cal E} w$. Thus we have:&#10;\begin{eqnarray}&#10;|\tilde{Q}|^2 =&#10;u^2 + v^2 &amp; = &amp; \kappa^2 w_0^2 |\tilde{{\cal E}}&#10;(\omega_{0} - \omega_\ell)|^2&#10;\nonumber \\&#10;&amp; \approx &amp;  - 2 w_0 (w_\infty - w_0)&#10;\nonumber&#10;\end{eqnarray}&#10;where $\tilde{{\cal E}}(\omega_0 - \omega_\ell)$ is the&#10;amplitude of the Fourier transform of the field envelope&#10;at the line center frequency $\omega_0$.&#10;&#10;&#10;&#10;\end{document}"/>
  <p:tag name="IGUANATEXSIZE" val="20"/>
  <p:tag name="IGUANATEXCURSOR" val="23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757.78"/>
  <p:tag name="OUTPUTTYPE" val="PNG"/>
  <p:tag name="IGUANATEXVERSION" val="160"/>
  <p:tag name="LATEXADDIN" val="\documentclass{article}&#10;\usepackage{amsmath}&#10;\pagestyle{empty}&#10;\begin{document}&#10; ($u^2 + v^2 + w^2 = w_0^2 =$ constant).&#10;&#10;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 =\left(\kappa\vec{\cal E},0,\Delta \omega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1"/>
  <p:tag name="PICTUREFILESIZE" val="17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5.594"/>
  <p:tag name="ORIGINALWIDTH" val="4288.714"/>
  <p:tag name="OUTPUTTYPE" val="PNG"/>
  <p:tag name="IGUANATEXVERSION" val="160"/>
  <p:tag name="LATEXADDIN" val="\documentclass{article}&#10;\usepackage{amsmath}&#10;\pagestyle{empty}&#10;\begin{document}&#10;The approximation is made that the change in population&#10;is small: $w_\infty^2 = [w_0 + (w_\infty - w_0)]^2 \approx w_0^2 + 2 w_0&#10;(w_\infty - w_0)$.&#10;The final expression is:&#10;\begin{equation}&#10;(w_\infty - w_0) = - \frac{ \kappa^2 w_0}{2} |\tilde{{\cal E}}(\omega_{0} - \omega_\ell)|^2.&#10;\label{engyabs}&#10;\end{equation}&#10;This is a close connection to linear optics.&#10;Equation~(1) tells us that the&#10;amplitude of the dipolar field that opposes the applied field is&#10;proportional to the Fourier component of the applied field&#10;at the dipole resonant frequency.&#10;&#10;&#10;&#10;\end{document}"/>
  <p:tag name="IGUANATEXSIZE" val="20"/>
  <p:tag name="IGUANATEXCURSOR" val="64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4684"/>
  <p:tag name="ORIGINALWIDTH" val="2255.718"/>
  <p:tag name="OUTPUTTYPE" val="PNG"/>
  <p:tag name="IGUANATEXVERSION" val="160"/>
  <p:tag name="LATEXADDIN" val="\documentclass{article}&#10;\usepackage{amsmath}&#10;\pagestyle{empty}&#10;\begin{document}&#10;$\langle \dot{\varphi} \rangle = \frac{\int_{-\infty}^{\infty}&#10;{\cal E}^2 \dot{\varphi} dt} {\int_{-\infty}^{\infty} {\cal E}^2&#10;dt} = \frac{1}{2W} \left[ \sqrt{\frac{\epsilon }{\mu_0} }&#10;\int_{-\infty}^{\infty} {\cal E}^2 \dot{\varphi} dt \right ].$&#10;&#10;&#10;&#10;\end{document}"/>
  <p:tag name="IGUANATEXSIZE" val="20"/>
  <p:tag name="IGUANATEXCURSOR" val="3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11.136"/>
  <p:tag name="ORIGINALWIDTH" val="4289.464"/>
  <p:tag name="OUTPUTTYPE" val="PNG"/>
  <p:tag name="IGUANATEXVERSION" val="160"/>
  <p:tag name="LATEXADDIN" val="\documentclass{article}&#10;\usepackage{amsmath}&#10;\pagestyle{empty}&#10;\begin{document}&#10;Multiplying both sides by $W$ and taking the derivative we obtain:&#10;\begin{eqnarray}&#10;\frac{d (W\langle \dot{\varphi} \rangle )} {dz} &amp; = &amp; W \frac{d&#10;\langle \dot{\varphi} \rangle}&#10;{dz} + \langle \dot{\varphi} \rangle \frac{d W}{dz} \nonumber \\&#10;&amp; = &amp; \frac{1}{2} \sqrt{\frac{\epsilon }{\mu_0}}\frac{d}{dz}&#10;\int_{-\infty}^{\infty} {\cal E}^2 \dot{\varphi} dt&#10;\label{frstmoment}&#10;\end{eqnarray}&#10;The last term of Eq.~(1) can be directly&#10;calculated using the Maxwell-Bloch equations. In particular, we&#10;can insert the time derivative of the phase propagation in this&#10;equation:&#10;\begin{eqnarray}&#10;&amp; &amp;\kern-5.3pc\frac{1}{2} \sqrt{\frac{\epsilon}{\mu_0}}&#10;\int_{-\infty}^{\infty} \left ( {\cal E}^2 \frac{\partial&#10;\dot{\varphi}} {\partial z} + \dot{\varphi} \frac{\partial {\cal&#10;E}^2}{\partial z}&#10;\right ) dt \nonumber\\&#10;&amp;=&amp; - \frac{\omega_\ell}{4} \int_{-\infty}^{\infty}dt&#10;\int_{0}^\infty d\omega_0'\,\, g_{inh}(\omega_0'-\omega_{ih})&#10;\left [ \dot{u}{\cal E}- u \dot{\cal E} + 2 v {\cal E}&#10;\dot{\varphi} \right ]&#10;\nonumber \\&#10;&amp; = &amp; - \frac{\omega_\ell}{2} \int_0^\infty d\omega_0'&#10;\int_{-\infty}^{\infty} dt\,\, g_{inh}(\omega_0'-\omega_{ih})&#10;[ \dot{u}{\cal E} + \dot{\varphi}v{\cal E}] \nonumber\\&#10;&amp;=&amp; - \frac{\omega_\ell}{2} \int_0^\infty d\omega_0'&#10;\int_{-\infty}^{\infty} dt\,\, g_{inh}(\omega_0'-\omega_{ih})&#10;\left[ (\omega_0' - \omega_\ell) v {\cal E} - \frac{u {\cal&#10;E}}{T_2} \right ] \label{frstmomentbis}&#10;\end{eqnarray}&#10;&#10;&#10;&#10;\end{document}"/>
  <p:tag name="IGUANATEXSIZE" val="20"/>
  <p:tag name="IGUANATEXCURSOR" val="63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.7274"/>
  <p:tag name="ORIGINALWIDTH" val="3604.05"/>
  <p:tag name="OUTPUTTYPE" val="PNG"/>
  <p:tag name="IGUANATEXVERSION" val="160"/>
  <p:tag name="LATEXADDIN" val="\documentclass{article}&#10;\usepackage{amsmath}&#10;\pagestyle{empty}&#10;\begin{document}&#10;$\frac{d \langle \dot{\varphi} \rangle}{dz} =&#10;\frac{\omega_\ell}{2 \kappa W} \int_0^\infty\!\!&#10;g_{inh}(\omega_0'-\omega_{ih}) \left[ \omega_0' - \omega_\ell -&#10;\langle \dot{\varphi} \rangle \right] (w_\infty - w_0)\,d\omega_0'&#10;+ \frac{2  \langle k \rangle}{T_2}$&#10;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1.1624"/>
  <p:tag name="ORIGINALWIDTH" val="2561.68"/>
  <p:tag name="OUTPUTTYPE" val="PNG"/>
  <p:tag name="IGUANATEXVERSION" val="160"/>
  <p:tag name="LATEXADDIN" val="\documentclass{article}&#10;\usepackage{amsmath}&#10;\pagestyle{empty}&#10;\begin{document}&#10;\begin{eqnarray}&#10; \langle k \rangle &amp; = &amp;&#10;\frac{\int_{-\infty}^{\infty} {\cal E}^2 (\partial&#10;\varphi/\partial z) dt}{\int_{-\infty}^{\infty}&#10;{\cal E}^2\, dt} \nonumber \\&#10;&amp; = &amp; \frac{\omega_\ell}{4 W} \int_0^\infty d\omega_0'&#10;\int_{-\infty}^{\infty}dt\,\, g_{inh}(\omega_0'-\omega_{ih})&#10;u{\cal E} \nonumber&#10;\end{eqnarray}&#10;&#10;&#10;&#10;\end{document}"/>
  <p:tag name="IGUANATEXSIZE" val="20"/>
  <p:tag name="IGUANATEXCURSOR" val="3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6.8917"/>
  <p:tag name="ORIGINALWIDTH" val="4291.713"/>
  <p:tag name="OUTPUTTYPE" val="PNG"/>
  <p:tag name="IGUANATEXVERSION" val="160"/>
  <p:tag name="LATEXADDIN" val="\documentclass{article}&#10;\usepackage{amsmath}&#10;\pagestyle{empty}&#10;\begin{document}&#10;The frequency shift is proportional to the overlap integral of the&#10;lineshape $g_{inh}(\omega_0'-\omega_{ih})$ with the (frequency&#10;dependent) change of the inversion $(w_\infty - w_0)$ times the&#10;detuning $(\omega'_0 - \omega_\ell - \langle \dot{\varphi}&#10;\rangle)$. The ratio of absorbed energy (which is proportional to&#10;$(w_\infty - w_0)$) to the pulse energy $W$ is maximum in the weak&#10;pulse limit ($\theta \ll 1$).  Therefore, the frequency pushing  is important in the weak pulse&#10;limit, and for narrow lines [$T_2 \rightarrow&#10;\infty;~g_{inh}(\omega'_0 - \omega_{ih}) \approx \delta(0)$].&#10;&#10;&#10;&#10;&#10;\end{document}"/>
  <p:tag name="IGUANATEXSIZE" val="20"/>
  <p:tag name="IGUANATEXCURSOR" val="53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8.579"/>
  <p:tag name="ORIGINALWIDTH" val="4289.464"/>
  <p:tag name="OUTPUTTYPE" val="PNG"/>
  <p:tag name="IGUANATEXVERSION" val="160"/>
  <p:tag name="LATEXADDIN" val="\documentclass{article}&#10;\usepackage{amsmath}&#10;\pagestyle{empty}&#10;\begin{document}&#10;inserting the weak pulse&#10;approximation into the frequency evolution&#10;equation:&#10;$$&#10;\frac{d \langle \dot{\varphi} \rangle}{dz} = \frac{\kappa&#10;\omega_\ell w_0}{2 W} \int_0^\infty (\omega_0' - \omega_\ell -&#10;\langle \dot{\varphi} \rangle) |\tilde{{\cal E}}(\omega_0' -&#10;\omega_\ell)|^2 g_{inh}(\omega_0'-\omega_{ih}) d\omega_0'&#10;$$&#10;The frequency shift with distance is&#10;largest for sharp lines (compared to the pulse bandwidth), and&#10;pulses off resonance by approximately their bandwidth.  The&#10;maximum possible shift is about half a pulse bandwidth per&#10;absorption length.&#10;&#10;&#10;&#10;\end{document}"/>
  <p:tag name="IGUANATEXSIZE" val="20"/>
  <p:tag name="IGUANATEXCURSOR" val="4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 =\left(u,v,w 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6"/>
  <p:tag name="PICTUREFILESIZE" val="1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 \vec{\cal P}}{\partial t} = \vec{\cal P} \times \vec{\cal E}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4"/>
  <p:tag name="PICTUREFILESIZE" val="1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3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\int \kappa |\vec{\cal E}|dt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3"/>
  <p:tag name="PICTUREFILESIZE" val="243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\dot{u} +v \dot{v} +w \dot{w} = 0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0"/>
  <p:tag name="PICTUREFILESIZE" val="224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81</Words>
  <Application>Microsoft Office PowerPoint</Application>
  <PresentationFormat>Widescreen</PresentationFormat>
  <Paragraphs>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16</cp:revision>
  <dcterms:created xsi:type="dcterms:W3CDTF">2024-02-07T02:43:09Z</dcterms:created>
  <dcterms:modified xsi:type="dcterms:W3CDTF">2024-02-07T16:37:38Z</dcterms:modified>
</cp:coreProperties>
</file>