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74" r:id="rId2"/>
    <p:sldId id="297" r:id="rId3"/>
    <p:sldId id="298" r:id="rId4"/>
    <p:sldId id="259" r:id="rId5"/>
    <p:sldId id="275" r:id="rId6"/>
    <p:sldId id="301" r:id="rId7"/>
    <p:sldId id="302" r:id="rId8"/>
    <p:sldId id="332" r:id="rId9"/>
    <p:sldId id="324" r:id="rId10"/>
    <p:sldId id="325" r:id="rId11"/>
    <p:sldId id="326" r:id="rId12"/>
    <p:sldId id="327" r:id="rId13"/>
    <p:sldId id="334" r:id="rId14"/>
    <p:sldId id="330" r:id="rId15"/>
    <p:sldId id="328" r:id="rId16"/>
    <p:sldId id="331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43" r:id="rId26"/>
    <p:sldId id="333" r:id="rId27"/>
    <p:sldId id="316" r:id="rId28"/>
    <p:sldId id="317" r:id="rId29"/>
    <p:sldId id="318" r:id="rId30"/>
    <p:sldId id="319" r:id="rId3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590" y="3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35ED80F-E278-45BF-AB41-C8A991271DA1}" type="datetimeFigureOut">
              <a:rPr lang="en-US"/>
              <a:pPr>
                <a:defRPr/>
              </a:pPr>
              <a:t>11/13/2023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1C5CC0F-FFF6-43F1-BF37-5ECDB04B12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50700-F8E4-4975-9A52-382D7B1935F9}" type="datetimeFigureOut">
              <a:rPr lang="en-US"/>
              <a:pPr>
                <a:defRPr/>
              </a:pPr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9272C-8F31-47F8-9615-6A5235EC0A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E394C-E1EE-4199-98F1-D1FFC9E98F24}" type="datetimeFigureOut">
              <a:rPr lang="en-US"/>
              <a:pPr>
                <a:defRPr/>
              </a:pPr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17D07-3B62-4538-B4EF-2F8405736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EF616-EB97-4038-94CB-2F95948DA07B}" type="datetimeFigureOut">
              <a:rPr lang="en-US"/>
              <a:pPr>
                <a:defRPr/>
              </a:pPr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7E202-2265-4851-970F-B73BEB684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9BC1F-B2E0-4653-BF0D-52F64E34EB9E}" type="datetimeFigureOut">
              <a:rPr lang="en-US"/>
              <a:pPr>
                <a:defRPr/>
              </a:pPr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49A01-0886-4310-8DF6-AF46B12CE5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903E9-E364-44B5-BC79-DFA8B9ABF56E}" type="datetimeFigureOut">
              <a:rPr lang="en-US"/>
              <a:pPr>
                <a:defRPr/>
              </a:pPr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45023-8BAD-41CE-A028-299A6CC5E5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AFB56-EAB8-482D-BA37-27D02D85B653}" type="datetimeFigureOut">
              <a:rPr lang="en-US"/>
              <a:pPr>
                <a:defRPr/>
              </a:pPr>
              <a:t>11/13/2023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49CAF-EF91-4BD4-8D5E-A636E8FE3E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61320-613C-45EC-9E03-64AFDB200028}" type="datetimeFigureOut">
              <a:rPr lang="en-US"/>
              <a:pPr>
                <a:defRPr/>
              </a:pPr>
              <a:t>11/13/2023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759BB-0577-4B52-801A-092E425BF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72A80-2523-475D-ABCC-2FC89B5AD966}" type="datetimeFigureOut">
              <a:rPr lang="en-US"/>
              <a:pPr>
                <a:defRPr/>
              </a:pPr>
              <a:t>11/13/2023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AB77A-FCD5-4E46-946D-4AF2E7244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F1BC9-8715-4071-BF89-3D35B812A944}" type="datetimeFigureOut">
              <a:rPr lang="en-US"/>
              <a:pPr>
                <a:defRPr/>
              </a:pPr>
              <a:t>11/13/2023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1F4E7-4DB1-4882-9BC8-443B86E2DF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9334B-531E-4D66-81C7-A540918CFE21}" type="datetimeFigureOut">
              <a:rPr lang="en-US"/>
              <a:pPr>
                <a:defRPr/>
              </a:pPr>
              <a:t>11/13/2023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A17F3-2863-4CB3-8AEF-AD340F6138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4885A-707B-4845-8C19-5FA92E8F97FE}" type="datetimeFigureOut">
              <a:rPr lang="en-US"/>
              <a:pPr>
                <a:defRPr/>
              </a:pPr>
              <a:t>11/13/2023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2EA1C-4A79-4BF2-8EBE-B05F2CFC4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481284-1744-4740-9B81-FC3BCC12A377}" type="datetimeFigureOut">
              <a:rPr lang="en-US"/>
              <a:pPr>
                <a:defRPr/>
              </a:pPr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F860DC-A10B-45CE-A90D-9DDD32A97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8.png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image" Target="../media/image37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image" Target="../media/image36.png"/><Relationship Id="rId5" Type="http://schemas.openxmlformats.org/officeDocument/2006/relationships/tags" Target="../tags/tag22.xml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tags" Target="../tags/tag21.xml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8.pn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image" Target="../media/image7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6.png"/><Relationship Id="rId5" Type="http://schemas.openxmlformats.org/officeDocument/2006/relationships/tags" Target="../tags/tag8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tags" Target="../tags/tag7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3.xml"/><Relationship Id="rId7" Type="http://schemas.openxmlformats.org/officeDocument/2006/relationships/image" Target="../media/image1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5.png"/><Relationship Id="rId5" Type="http://schemas.openxmlformats.org/officeDocument/2006/relationships/tags" Target="../tags/tag15.xml"/><Relationship Id="rId10" Type="http://schemas.openxmlformats.org/officeDocument/2006/relationships/image" Target="../media/image14.png"/><Relationship Id="rId4" Type="http://schemas.openxmlformats.org/officeDocument/2006/relationships/tags" Target="../tags/tag14.xml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\documentclass{article}&#10;\usepackage{amsmath}&#10;\pagestyle{empty}&#10;\begin{document}&#10;Resonant frequencies:&#10;$$\nu = \frac{c}{2nL}\left[N +\frac{1}{2\pi}&#10;\arctan (2L/\rho_0) \right ]$$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149" y="847045"/>
            <a:ext cx="5808654" cy="11105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50052" y="167690"/>
            <a:ext cx="5722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Mode-locking – from textbook approach to reality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\documentclass{article}&#10;\usepackage{amsmath}&#10;\pagestyle{empty}&#10;\begin{document}&#10;Mode-locking refers to establishing a phase relationship between&#10;longitudinal modes. A transverse mode structure will generally&#10;contribute to amplitude noise at frequencies corresponding to the&#10;differences between mode frequencies. Most fs lasers operate in a&#10;single ${\rm TEM}_{00}$ transverse mode. The laser can&#10;operate on any of the longitudinal modes of&#10;index $m$, whose frequency $\nu_m$ satisfies the condition&#10;$$&#10;    \nu_m=\frac{mc}{2n(\nu_m)L}&#10;$$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667" y="2530271"/>
            <a:ext cx="8714666" cy="2236952"/>
          </a:xfrm>
          <a:prstGeom prst="rect">
            <a:avLst/>
          </a:prstGeom>
        </p:spPr>
      </p:pic>
      <p:pic>
        <p:nvPicPr>
          <p:cNvPr id="8" name="Picture 7" descr="\documentclass{article}&#10;\usepackage{amsmath}&#10;\pagestyle{empty}&#10;\begin{document}&#10;Ideal textbook case: the mode spacing&#10;$$\Delta =\nu_{m+1}-\nu_m = c/(2nL)$$ is constant&#10;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596" y="5017359"/>
            <a:ext cx="5816381" cy="129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2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833564" y="25400"/>
            <a:ext cx="173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b="1">
                <a:solidFill>
                  <a:srgbClr val="000099"/>
                </a:solidFill>
                <a:ea typeface="ＭＳ Ｐゴシック" panose="020B0600070205080204" pitchFamily="34" charset="-128"/>
              </a:rPr>
              <a:t>Single pulse</a:t>
            </a:r>
            <a:endParaRPr lang="fr-FR" altLang="en-US" sz="2400" b="1">
              <a:solidFill>
                <a:srgbClr val="000099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814514" y="577850"/>
            <a:ext cx="3128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b="1">
                <a:solidFill>
                  <a:srgbClr val="000099"/>
                </a:solidFill>
                <a:ea typeface="ＭＳ Ｐゴシック" panose="020B0600070205080204" pitchFamily="34" charset="-128"/>
              </a:rPr>
              <a:t>CEP of few cycle pulse</a:t>
            </a:r>
            <a:endParaRPr lang="fr-FR" altLang="en-US" sz="2400" b="1">
              <a:solidFill>
                <a:srgbClr val="000099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1" y="992188"/>
            <a:ext cx="2816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153026" y="1590675"/>
            <a:ext cx="5719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…so short pulses that we do not even know what </a:t>
            </a:r>
            <a:r>
              <a:rPr lang="en-US" altLang="en-US">
                <a:latin typeface="Symbol" panose="05050102010706020507" pitchFamily="18" charset="2"/>
              </a:rPr>
              <a:t>w</a:t>
            </a:r>
            <a:r>
              <a:rPr lang="en-US" altLang="en-US" baseline="-25000"/>
              <a:t>0</a:t>
            </a:r>
            <a:r>
              <a:rPr lang="en-US" altLang="en-US"/>
              <a:t> is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125664" y="2162175"/>
            <a:ext cx="6438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We do not know what CEP is, but we know how to control it.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501901" y="2663825"/>
            <a:ext cx="6310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Propagation through glass of thickness </a:t>
            </a:r>
            <a:r>
              <a:rPr lang="en-US" altLang="en-US" i="1"/>
              <a:t>d</a:t>
            </a:r>
            <a:r>
              <a:rPr lang="en-US" altLang="en-US"/>
              <a:t>, the group delay is:</a:t>
            </a:r>
            <a:endParaRPr lang="en-US" altLang="en-US">
              <a:latin typeface="Symbol" panose="05050102010706020507" pitchFamily="18" charset="2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2052639" y="3708400"/>
            <a:ext cx="6140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For </a:t>
            </a:r>
            <a:r>
              <a:rPr lang="en-US" altLang="en-US">
                <a:latin typeface="Symbol" panose="05050102010706020507" pitchFamily="18" charset="2"/>
              </a:rPr>
              <a:t>D(</a:t>
            </a:r>
            <a:r>
              <a:rPr lang="en-US" altLang="en-US"/>
              <a:t>CEP) = 2</a:t>
            </a:r>
            <a:r>
              <a:rPr lang="en-US" altLang="en-US">
                <a:latin typeface="Symbol" panose="05050102010706020507" pitchFamily="18" charset="2"/>
              </a:rPr>
              <a:t>p, </a:t>
            </a:r>
            <a:r>
              <a:rPr lang="en-US" altLang="en-US"/>
              <a:t> (group minus phase) delay = </a:t>
            </a:r>
            <a:r>
              <a:rPr lang="en-US" altLang="en-US" i="1"/>
              <a:t>T =  </a:t>
            </a:r>
            <a:r>
              <a:rPr lang="en-US" altLang="en-US" i="1">
                <a:latin typeface="Symbol" panose="05050102010706020507" pitchFamily="18" charset="2"/>
              </a:rPr>
              <a:t>l</a:t>
            </a:r>
            <a:r>
              <a:rPr lang="en-US" altLang="en-US" i="1" baseline="-25000">
                <a:latin typeface="Symbol" panose="05050102010706020507" pitchFamily="18" charset="2"/>
              </a:rPr>
              <a:t>0</a:t>
            </a:r>
            <a:r>
              <a:rPr lang="en-US" altLang="en-US" i="1">
                <a:latin typeface="Symbol" panose="05050102010706020507" pitchFamily="18" charset="2"/>
              </a:rPr>
              <a:t> </a:t>
            </a:r>
            <a:r>
              <a:rPr lang="en-US" altLang="en-US" i="1"/>
              <a:t>/c:</a:t>
            </a:r>
          </a:p>
        </p:txBody>
      </p:sp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64" y="4144963"/>
            <a:ext cx="9525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2401889" y="4975225"/>
            <a:ext cx="6392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We are still assuming that we can define a carrier frequency, 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2386014" y="5559425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2428876" y="5397500"/>
            <a:ext cx="3387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hence make the decomposition:</a:t>
            </a:r>
          </a:p>
        </p:txBody>
      </p:sp>
      <p:pic>
        <p:nvPicPr>
          <p:cNvPr id="14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1" y="5945188"/>
            <a:ext cx="2816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1" y="3084513"/>
            <a:ext cx="43529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93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926771" y="2795588"/>
            <a:ext cx="9144000" cy="4062412"/>
            <a:chOff x="0" y="361"/>
            <a:chExt cx="5760" cy="2559"/>
          </a:xfrm>
        </p:grpSpPr>
        <p:grpSp>
          <p:nvGrpSpPr>
            <p:cNvPr id="3" name="Group 22"/>
            <p:cNvGrpSpPr>
              <a:grpSpLocks/>
            </p:cNvGrpSpPr>
            <p:nvPr/>
          </p:nvGrpSpPr>
          <p:grpSpPr bwMode="auto">
            <a:xfrm>
              <a:off x="0" y="361"/>
              <a:ext cx="5760" cy="2450"/>
              <a:chOff x="0" y="1261"/>
              <a:chExt cx="5760" cy="2882"/>
            </a:xfrm>
          </p:grpSpPr>
          <p:pic>
            <p:nvPicPr>
              <p:cNvPr id="25" name="Picture 23" descr="analytic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261"/>
                <a:ext cx="5760" cy="28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0" y="1261"/>
                <a:ext cx="5760" cy="4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" name="Rectangle 25"/>
            <p:cNvSpPr>
              <a:spLocks noChangeArrowheads="1"/>
            </p:cNvSpPr>
            <p:nvPr/>
          </p:nvSpPr>
          <p:spPr bwMode="auto">
            <a:xfrm>
              <a:off x="0" y="2584"/>
              <a:ext cx="5760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5" name="Text Box 26"/>
            <p:cNvSpPr txBox="1">
              <a:spLocks noChangeArrowheads="1"/>
            </p:cNvSpPr>
            <p:nvPr/>
          </p:nvSpPr>
          <p:spPr bwMode="auto">
            <a:xfrm>
              <a:off x="2294" y="2628"/>
              <a:ext cx="6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rnd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Time (fs)</a:t>
              </a:r>
            </a:p>
          </p:txBody>
        </p:sp>
        <p:sp>
          <p:nvSpPr>
            <p:cNvPr id="6" name="Line 27"/>
            <p:cNvSpPr>
              <a:spLocks noChangeShapeType="1"/>
            </p:cNvSpPr>
            <p:nvPr/>
          </p:nvSpPr>
          <p:spPr bwMode="auto">
            <a:xfrm flipV="1">
              <a:off x="1488" y="2424"/>
              <a:ext cx="0" cy="14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28"/>
            <p:cNvSpPr>
              <a:spLocks noChangeShapeType="1"/>
            </p:cNvSpPr>
            <p:nvPr/>
          </p:nvSpPr>
          <p:spPr bwMode="auto">
            <a:xfrm flipV="1">
              <a:off x="2232" y="2432"/>
              <a:ext cx="0" cy="14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29"/>
            <p:cNvSpPr>
              <a:spLocks noChangeShapeType="1"/>
            </p:cNvSpPr>
            <p:nvPr/>
          </p:nvSpPr>
          <p:spPr bwMode="auto">
            <a:xfrm flipV="1">
              <a:off x="2980" y="2420"/>
              <a:ext cx="0" cy="14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30"/>
            <p:cNvSpPr>
              <a:spLocks noChangeShapeType="1"/>
            </p:cNvSpPr>
            <p:nvPr/>
          </p:nvSpPr>
          <p:spPr bwMode="auto">
            <a:xfrm flipV="1">
              <a:off x="3720" y="2428"/>
              <a:ext cx="0" cy="14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31"/>
            <p:cNvSpPr txBox="1">
              <a:spLocks noChangeArrowheads="1"/>
            </p:cNvSpPr>
            <p:nvPr/>
          </p:nvSpPr>
          <p:spPr bwMode="auto">
            <a:xfrm>
              <a:off x="1394" y="2572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rnd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0</a:t>
              </a:r>
            </a:p>
          </p:txBody>
        </p:sp>
        <p:sp>
          <p:nvSpPr>
            <p:cNvPr id="11" name="Text Box 32"/>
            <p:cNvSpPr txBox="1">
              <a:spLocks noChangeArrowheads="1"/>
            </p:cNvSpPr>
            <p:nvPr/>
          </p:nvSpPr>
          <p:spPr bwMode="auto">
            <a:xfrm>
              <a:off x="2106" y="2572"/>
              <a:ext cx="2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rnd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20</a:t>
              </a:r>
            </a:p>
          </p:txBody>
        </p:sp>
        <p:sp>
          <p:nvSpPr>
            <p:cNvPr id="12" name="Text Box 33"/>
            <p:cNvSpPr txBox="1">
              <a:spLocks noChangeArrowheads="1"/>
            </p:cNvSpPr>
            <p:nvPr/>
          </p:nvSpPr>
          <p:spPr bwMode="auto">
            <a:xfrm>
              <a:off x="2850" y="2572"/>
              <a:ext cx="2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rnd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40</a:t>
              </a:r>
            </a:p>
          </p:txBody>
        </p:sp>
        <p:sp>
          <p:nvSpPr>
            <p:cNvPr id="13" name="Text Box 34"/>
            <p:cNvSpPr txBox="1">
              <a:spLocks noChangeArrowheads="1"/>
            </p:cNvSpPr>
            <p:nvPr/>
          </p:nvSpPr>
          <p:spPr bwMode="auto">
            <a:xfrm>
              <a:off x="3590" y="2572"/>
              <a:ext cx="2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rnd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60</a:t>
              </a:r>
            </a:p>
          </p:txBody>
        </p:sp>
        <p:sp>
          <p:nvSpPr>
            <p:cNvPr id="14" name="Rectangle 35"/>
            <p:cNvSpPr>
              <a:spLocks noChangeArrowheads="1"/>
            </p:cNvSpPr>
            <p:nvPr/>
          </p:nvSpPr>
          <p:spPr bwMode="auto">
            <a:xfrm>
              <a:off x="0" y="678"/>
              <a:ext cx="732" cy="2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15" name="Text Box 36"/>
            <p:cNvSpPr txBox="1">
              <a:spLocks noChangeArrowheads="1"/>
            </p:cNvSpPr>
            <p:nvPr/>
          </p:nvSpPr>
          <p:spPr bwMode="auto">
            <a:xfrm>
              <a:off x="566" y="1941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rnd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0</a:t>
              </a:r>
            </a:p>
          </p:txBody>
        </p:sp>
        <p:sp>
          <p:nvSpPr>
            <p:cNvPr id="16" name="Text Box 37"/>
            <p:cNvSpPr txBox="1">
              <a:spLocks noChangeArrowheads="1"/>
            </p:cNvSpPr>
            <p:nvPr/>
          </p:nvSpPr>
          <p:spPr bwMode="auto">
            <a:xfrm rot="-5400000">
              <a:off x="-94" y="1731"/>
              <a:ext cx="9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rnd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Electric field</a:t>
              </a:r>
            </a:p>
          </p:txBody>
        </p:sp>
        <p:sp>
          <p:nvSpPr>
            <p:cNvPr id="17" name="Line 38"/>
            <p:cNvSpPr>
              <a:spLocks noChangeShapeType="1"/>
            </p:cNvSpPr>
            <p:nvPr/>
          </p:nvSpPr>
          <p:spPr bwMode="auto">
            <a:xfrm>
              <a:off x="756" y="2063"/>
              <a:ext cx="243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39"/>
            <p:cNvSpPr>
              <a:spLocks noChangeShapeType="1"/>
            </p:cNvSpPr>
            <p:nvPr/>
          </p:nvSpPr>
          <p:spPr bwMode="auto">
            <a:xfrm>
              <a:off x="755" y="1809"/>
              <a:ext cx="60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40"/>
            <p:cNvSpPr>
              <a:spLocks noChangeShapeType="1"/>
            </p:cNvSpPr>
            <p:nvPr/>
          </p:nvSpPr>
          <p:spPr bwMode="auto">
            <a:xfrm>
              <a:off x="750" y="2315"/>
              <a:ext cx="60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41"/>
            <p:cNvSpPr>
              <a:spLocks noChangeShapeType="1"/>
            </p:cNvSpPr>
            <p:nvPr/>
          </p:nvSpPr>
          <p:spPr bwMode="auto">
            <a:xfrm>
              <a:off x="753" y="1558"/>
              <a:ext cx="60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42"/>
            <p:cNvSpPr>
              <a:spLocks noChangeShapeType="1"/>
            </p:cNvSpPr>
            <p:nvPr/>
          </p:nvSpPr>
          <p:spPr bwMode="auto">
            <a:xfrm>
              <a:off x="751" y="1299"/>
              <a:ext cx="60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43"/>
            <p:cNvSpPr>
              <a:spLocks noChangeShapeType="1"/>
            </p:cNvSpPr>
            <p:nvPr/>
          </p:nvSpPr>
          <p:spPr bwMode="auto">
            <a:xfrm>
              <a:off x="750" y="1048"/>
              <a:ext cx="60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44"/>
            <p:cNvSpPr>
              <a:spLocks noChangeShapeType="1"/>
            </p:cNvSpPr>
            <p:nvPr/>
          </p:nvSpPr>
          <p:spPr bwMode="auto">
            <a:xfrm>
              <a:off x="3956" y="1518"/>
              <a:ext cx="0" cy="113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45"/>
            <p:cNvSpPr>
              <a:spLocks noChangeShapeType="1"/>
            </p:cNvSpPr>
            <p:nvPr/>
          </p:nvSpPr>
          <p:spPr bwMode="auto">
            <a:xfrm>
              <a:off x="1490" y="962"/>
              <a:ext cx="0" cy="154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2007734" y="25400"/>
            <a:ext cx="173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b="1">
                <a:solidFill>
                  <a:srgbClr val="000099"/>
                </a:solidFill>
                <a:ea typeface="ＭＳ Ｐゴシック" panose="020B0600070205080204" pitchFamily="34" charset="-128"/>
              </a:rPr>
              <a:t>Single pulse</a:t>
            </a:r>
            <a:endParaRPr lang="fr-FR" altLang="en-US" sz="2400" b="1">
              <a:solidFill>
                <a:srgbClr val="000099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1988684" y="577850"/>
            <a:ext cx="4389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b="1">
                <a:solidFill>
                  <a:srgbClr val="000099"/>
                </a:solidFill>
                <a:ea typeface="ＭＳ Ｐゴシック" panose="020B0600070205080204" pitchFamily="34" charset="-128"/>
              </a:rPr>
              <a:t>CEP of few cycle pulse: example</a:t>
            </a:r>
            <a:endParaRPr lang="fr-FR" altLang="en-US" sz="2400" b="1">
              <a:solidFill>
                <a:srgbClr val="000099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271" y="174625"/>
            <a:ext cx="2816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3214234" y="1089025"/>
            <a:ext cx="17129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FREQUENCY</a:t>
            </a: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8329159" y="1096963"/>
            <a:ext cx="804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TIME</a:t>
            </a:r>
          </a:p>
        </p:txBody>
      </p:sp>
      <p:grpSp>
        <p:nvGrpSpPr>
          <p:cNvPr id="33" name="Group 12"/>
          <p:cNvGrpSpPr>
            <a:grpSpLocks/>
          </p:cNvGrpSpPr>
          <p:nvPr/>
        </p:nvGrpSpPr>
        <p:grpSpPr bwMode="auto">
          <a:xfrm>
            <a:off x="2855459" y="1393825"/>
            <a:ext cx="2816225" cy="1465263"/>
            <a:chOff x="585" y="1390"/>
            <a:chExt cx="1774" cy="923"/>
          </a:xfrm>
        </p:grpSpPr>
        <p:sp>
          <p:nvSpPr>
            <p:cNvPr id="34" name="Line 10"/>
            <p:cNvSpPr>
              <a:spLocks noChangeShapeType="1"/>
            </p:cNvSpPr>
            <p:nvPr/>
          </p:nvSpPr>
          <p:spPr bwMode="auto">
            <a:xfrm flipV="1">
              <a:off x="585" y="1390"/>
              <a:ext cx="0" cy="90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>
              <a:off x="585" y="2313"/>
              <a:ext cx="1774" cy="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" name="Line 13"/>
          <p:cNvSpPr>
            <a:spLocks noChangeShapeType="1"/>
          </p:cNvSpPr>
          <p:nvPr/>
        </p:nvSpPr>
        <p:spPr bwMode="auto">
          <a:xfrm flipV="1">
            <a:off x="2869746" y="2017713"/>
            <a:ext cx="0" cy="841375"/>
          </a:xfrm>
          <a:prstGeom prst="line">
            <a:avLst/>
          </a:prstGeom>
          <a:noFill/>
          <a:ln w="25400" cap="rnd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14"/>
          <p:cNvSpPr>
            <a:spLocks noChangeShapeType="1"/>
          </p:cNvSpPr>
          <p:nvPr/>
        </p:nvSpPr>
        <p:spPr bwMode="auto">
          <a:xfrm rot="16200000" flipV="1">
            <a:off x="3765097" y="1141412"/>
            <a:ext cx="0" cy="1762125"/>
          </a:xfrm>
          <a:prstGeom prst="line">
            <a:avLst/>
          </a:prstGeom>
          <a:noFill/>
          <a:ln w="25400" cap="rnd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15"/>
          <p:cNvSpPr>
            <a:spLocks noChangeShapeType="1"/>
          </p:cNvSpPr>
          <p:nvPr/>
        </p:nvSpPr>
        <p:spPr bwMode="auto">
          <a:xfrm flipV="1">
            <a:off x="4647746" y="2020888"/>
            <a:ext cx="0" cy="841375"/>
          </a:xfrm>
          <a:prstGeom prst="line">
            <a:avLst/>
          </a:prstGeom>
          <a:noFill/>
          <a:ln w="25400" cap="rnd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5390696" y="2852738"/>
            <a:ext cx="379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latin typeface="Symbol" panose="05050102010706020507" pitchFamily="18" charset="2"/>
              </a:rPr>
              <a:t>W</a:t>
            </a:r>
          </a:p>
        </p:txBody>
      </p:sp>
      <p:sp>
        <p:nvSpPr>
          <p:cNvPr id="40" name="Text Box 17"/>
          <p:cNvSpPr txBox="1">
            <a:spLocks noChangeArrowheads="1"/>
          </p:cNvSpPr>
          <p:nvPr/>
        </p:nvSpPr>
        <p:spPr bwMode="auto">
          <a:xfrm>
            <a:off x="2469696" y="1246188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E</a:t>
            </a:r>
          </a:p>
        </p:txBody>
      </p:sp>
      <p:sp>
        <p:nvSpPr>
          <p:cNvPr id="41" name="Line 18"/>
          <p:cNvSpPr>
            <a:spLocks noChangeShapeType="1"/>
          </p:cNvSpPr>
          <p:nvPr/>
        </p:nvSpPr>
        <p:spPr bwMode="auto">
          <a:xfrm>
            <a:off x="3753984" y="1782763"/>
            <a:ext cx="0" cy="1141412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Text Box 19"/>
          <p:cNvSpPr txBox="1">
            <a:spLocks noChangeArrowheads="1"/>
          </p:cNvSpPr>
          <p:nvPr/>
        </p:nvSpPr>
        <p:spPr bwMode="auto">
          <a:xfrm>
            <a:off x="3580946" y="2830513"/>
            <a:ext cx="48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Symbol" panose="05050102010706020507" pitchFamily="18" charset="2"/>
              </a:rPr>
              <a:t>w</a:t>
            </a:r>
            <a:r>
              <a:rPr lang="en-US" altLang="en-US" baseline="-25000">
                <a:latin typeface="Symbol" panose="05050102010706020507" pitchFamily="18" charset="2"/>
              </a:rPr>
              <a:t>0 </a:t>
            </a:r>
            <a:endParaRPr lang="en-US" altLang="en-US">
              <a:latin typeface="Symbol" panose="05050102010706020507" pitchFamily="18" charset="2"/>
            </a:endParaRPr>
          </a:p>
        </p:txBody>
      </p:sp>
      <p:pic>
        <p:nvPicPr>
          <p:cNvPr id="43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709" y="1885950"/>
            <a:ext cx="3297237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 Box 46"/>
          <p:cNvSpPr txBox="1">
            <a:spLocks noChangeArrowheads="1"/>
          </p:cNvSpPr>
          <p:nvPr/>
        </p:nvSpPr>
        <p:spPr bwMode="auto">
          <a:xfrm>
            <a:off x="5173209" y="1416050"/>
            <a:ext cx="3052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Symbol" panose="05050102010706020507" pitchFamily="18" charset="2"/>
              </a:rPr>
              <a:t>w</a:t>
            </a:r>
            <a:r>
              <a:rPr lang="en-US" altLang="en-US" baseline="-25000">
                <a:latin typeface="Symbol" panose="05050102010706020507" pitchFamily="18" charset="2"/>
              </a:rPr>
              <a:t>0 </a:t>
            </a:r>
            <a:r>
              <a:rPr lang="en-US" altLang="en-US">
                <a:latin typeface="Symbol" panose="05050102010706020507" pitchFamily="18" charset="2"/>
              </a:rPr>
              <a:t>= 0.75p 10</a:t>
            </a:r>
            <a:r>
              <a:rPr lang="en-US" altLang="en-US" baseline="30000">
                <a:latin typeface="Symbol" panose="05050102010706020507" pitchFamily="18" charset="2"/>
              </a:rPr>
              <a:t>15</a:t>
            </a:r>
            <a:r>
              <a:rPr lang="en-US" altLang="en-US"/>
              <a:t>s</a:t>
            </a:r>
            <a:r>
              <a:rPr lang="en-US" altLang="en-US" baseline="30000"/>
              <a:t>-1</a:t>
            </a:r>
            <a:r>
              <a:rPr lang="en-US" altLang="en-US"/>
              <a:t>  (800 nm)</a:t>
            </a:r>
            <a:endParaRPr lang="en-US" altLang="en-US">
              <a:latin typeface="Symbol" panose="05050102010706020507" pitchFamily="18" charset="2"/>
            </a:endParaRPr>
          </a:p>
        </p:txBody>
      </p:sp>
      <p:sp>
        <p:nvSpPr>
          <p:cNvPr id="45" name="Text Box 47"/>
          <p:cNvSpPr txBox="1">
            <a:spLocks noChangeArrowheads="1"/>
          </p:cNvSpPr>
          <p:nvPr/>
        </p:nvSpPr>
        <p:spPr bwMode="auto">
          <a:xfrm>
            <a:off x="7335384" y="3883025"/>
            <a:ext cx="1663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13 </a:t>
            </a:r>
            <a:r>
              <a:rPr lang="en-US" altLang="en-US">
                <a:latin typeface="Symbol" panose="05050102010706020507" pitchFamily="18" charset="2"/>
              </a:rPr>
              <a:t>m</a:t>
            </a:r>
            <a:r>
              <a:rPr lang="en-US" altLang="en-US"/>
              <a:t>m of BK7</a:t>
            </a:r>
          </a:p>
        </p:txBody>
      </p:sp>
    </p:spTree>
    <p:extLst>
      <p:ext uri="{BB962C8B-B14F-4D97-AF65-F5344CB8AC3E}">
        <p14:creationId xmlns:p14="http://schemas.microsoft.com/office/powerpoint/2010/main" val="200165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698171" y="1651000"/>
            <a:ext cx="9144000" cy="5207000"/>
            <a:chOff x="0" y="520"/>
            <a:chExt cx="5760" cy="3280"/>
          </a:xfrm>
        </p:grpSpPr>
        <p:pic>
          <p:nvPicPr>
            <p:cNvPr id="3" name="Picture 3" descr="stackedplotM1.pd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0"/>
              <a:ext cx="5760" cy="3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Line 3"/>
            <p:cNvSpPr>
              <a:spLocks noChangeShapeType="1"/>
            </p:cNvSpPr>
            <p:nvPr/>
          </p:nvSpPr>
          <p:spPr bwMode="auto">
            <a:xfrm>
              <a:off x="948" y="1274"/>
              <a:ext cx="4701" cy="16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528" y="1274"/>
              <a:ext cx="12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V="1">
              <a:off x="945" y="1235"/>
              <a:ext cx="0" cy="20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4328" y="2681"/>
              <a:ext cx="11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117826" y="365126"/>
            <a:ext cx="89603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b="1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CEP  of a single cycle </a:t>
            </a:r>
            <a:r>
              <a:rPr lang="en-US" altLang="en-US" sz="2400" b="1" dirty="0" err="1" smtClean="0">
                <a:solidFill>
                  <a:srgbClr val="000099"/>
                </a:solidFill>
                <a:ea typeface="ＭＳ Ｐゴシック" panose="020B0600070205080204" pitchFamily="34" charset="-128"/>
              </a:rPr>
              <a:t>sinc</a:t>
            </a:r>
            <a:r>
              <a:rPr lang="en-US" altLang="en-US" sz="2400" b="1" dirty="0" smtClean="0">
                <a:solidFill>
                  <a:srgbClr val="000099"/>
                </a:solidFill>
                <a:ea typeface="ＭＳ Ｐゴシック" panose="020B0600070205080204" pitchFamily="34" charset="-128"/>
              </a:rPr>
              <a:t>: the traditional (wrong) approach</a:t>
            </a:r>
            <a:endParaRPr lang="fr-FR" altLang="en-US" sz="2400" b="1" dirty="0">
              <a:solidFill>
                <a:srgbClr val="000099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834" y="900113"/>
            <a:ext cx="3297237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121" y="1962150"/>
            <a:ext cx="479266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86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814231" y="230120"/>
            <a:ext cx="173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b="1">
                <a:solidFill>
                  <a:srgbClr val="000099"/>
                </a:solidFill>
                <a:ea typeface="ＭＳ Ｐゴシック" panose="020B0600070205080204" pitchFamily="34" charset="-128"/>
              </a:rPr>
              <a:t>Single pulse</a:t>
            </a:r>
            <a:endParaRPr lang="fr-FR" altLang="en-US" sz="2400" b="1">
              <a:solidFill>
                <a:srgbClr val="000099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795181" y="782570"/>
            <a:ext cx="3128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b="1">
                <a:solidFill>
                  <a:srgbClr val="000099"/>
                </a:solidFill>
                <a:ea typeface="ＭＳ Ｐゴシック" panose="020B0600070205080204" pitchFamily="34" charset="-128"/>
              </a:rPr>
              <a:t>CEP of few cycle pulse</a:t>
            </a:r>
            <a:endParaRPr lang="fr-FR" altLang="en-US" sz="2400" b="1">
              <a:solidFill>
                <a:srgbClr val="000099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268" y="1196908"/>
            <a:ext cx="2816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4855881" y="1142933"/>
            <a:ext cx="2919412" cy="484187"/>
            <a:chOff x="1921" y="1086"/>
            <a:chExt cx="1839" cy="305"/>
          </a:xfrm>
        </p:grpSpPr>
        <p:sp>
          <p:nvSpPr>
            <p:cNvPr id="7" name="Line 11"/>
            <p:cNvSpPr>
              <a:spLocks noChangeShapeType="1"/>
            </p:cNvSpPr>
            <p:nvPr/>
          </p:nvSpPr>
          <p:spPr bwMode="auto">
            <a:xfrm>
              <a:off x="2014" y="1098"/>
              <a:ext cx="1746" cy="293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 flipV="1">
              <a:off x="1921" y="1086"/>
              <a:ext cx="1746" cy="293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806" y="1755708"/>
            <a:ext cx="6151562" cy="109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1833281" y="2979670"/>
            <a:ext cx="5659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We have to return to Maxwell's propagation equation:</a:t>
            </a:r>
          </a:p>
        </p:txBody>
      </p:sp>
      <p:pic>
        <p:nvPicPr>
          <p:cNvPr id="11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593" y="2905058"/>
            <a:ext cx="308451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118" y="3500370"/>
            <a:ext cx="496252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1784068" y="3544820"/>
            <a:ext cx="147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In frequency</a:t>
            </a:r>
          </a:p>
        </p:txBody>
      </p:sp>
      <p:pic>
        <p:nvPicPr>
          <p:cNvPr id="14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968" y="5076758"/>
            <a:ext cx="2027238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131" y="1122295"/>
            <a:ext cx="296227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018" y="5653020"/>
            <a:ext cx="4835525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787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tackedplotM2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781" y="1922463"/>
            <a:ext cx="8839200" cy="493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814231" y="25400"/>
            <a:ext cx="1733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Single pulse</a:t>
            </a:r>
            <a:endParaRPr lang="fr-FR" altLang="en-US" sz="2400" b="1">
              <a:solidFill>
                <a:srgbClr val="000099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36681" y="19050"/>
            <a:ext cx="3551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CEP  of a single cycle sinc</a:t>
            </a:r>
            <a:endParaRPr lang="fr-FR" altLang="en-US" sz="2400" b="1">
              <a:solidFill>
                <a:srgbClr val="000099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2531781" y="3244850"/>
            <a:ext cx="20193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943" y="447675"/>
            <a:ext cx="296227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658655" y="1216025"/>
            <a:ext cx="9383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Definition of CEP: difference between </a:t>
            </a: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phase  </a:t>
            </a:r>
            <a:r>
              <a:rPr lang="en-US" altLang="en-US" sz="2400" b="1" i="1">
                <a:solidFill>
                  <a:srgbClr val="000099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f</a:t>
            </a:r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(t)</a:t>
            </a: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at peak of amplitude 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565493" y="1978025"/>
            <a:ext cx="4770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and phase  </a:t>
            </a:r>
            <a:r>
              <a:rPr lang="en-US" altLang="en-US" sz="2400" b="1" i="1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f</a:t>
            </a:r>
            <a:r>
              <a:rPr lang="en-US" alt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(t)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at peak of real field 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752693" y="2574925"/>
            <a:ext cx="1228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Times New Roman" panose="02020603050405020304" pitchFamily="18" charset="0"/>
                <a:cs typeface="Arial" panose="020B0604020202020204" pitchFamily="34" charset="0"/>
              </a:rPr>
              <a:t>CEP = 0.319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316381" y="3070225"/>
            <a:ext cx="1228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Times New Roman" panose="02020603050405020304" pitchFamily="18" charset="0"/>
                <a:cs typeface="Arial" panose="020B0604020202020204" pitchFamily="34" charset="0"/>
              </a:rPr>
              <a:t>CEP = 0.613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7776881" y="3768725"/>
            <a:ext cx="1228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Times New Roman" panose="02020603050405020304" pitchFamily="18" charset="0"/>
                <a:cs typeface="Arial" panose="020B0604020202020204" pitchFamily="34" charset="0"/>
              </a:rPr>
              <a:t>CEP = 1.012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9364381" y="4327525"/>
            <a:ext cx="12334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Times New Roman" panose="02020603050405020304" pitchFamily="18" charset="0"/>
                <a:cs typeface="Arial" panose="020B0604020202020204" pitchFamily="34" charset="0"/>
              </a:rPr>
              <a:t>CEP = 1.321</a:t>
            </a:r>
          </a:p>
        </p:txBody>
      </p:sp>
    </p:spTree>
    <p:extLst>
      <p:ext uri="{BB962C8B-B14F-4D97-AF65-F5344CB8AC3E}">
        <p14:creationId xmlns:p14="http://schemas.microsoft.com/office/powerpoint/2010/main" val="7088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stackedplotM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01000" y="-2667000"/>
            <a:ext cx="24079200" cy="137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278438" y="893763"/>
            <a:ext cx="3508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phase  </a:t>
            </a:r>
            <a:r>
              <a:rPr lang="en-US" altLang="en-US" b="1" i="1">
                <a:solidFill>
                  <a:srgbClr val="000099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f</a:t>
            </a:r>
            <a:r>
              <a:rPr lang="en-US" altLang="en-US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(t)</a:t>
            </a:r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at peak of envelope</a:t>
            </a:r>
            <a:r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645025" y="1265238"/>
            <a:ext cx="4170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minus phase</a:t>
            </a:r>
            <a:r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i="1">
                <a:solidFill>
                  <a:srgbClr val="000099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f</a:t>
            </a:r>
            <a:r>
              <a:rPr lang="en-US" altLang="en-US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(t)</a:t>
            </a:r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at peak of envelope</a:t>
            </a:r>
            <a:r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56225" y="1639888"/>
            <a:ext cx="1681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= CEP =  1.04</a:t>
            </a:r>
            <a:endParaRPr lang="en-US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33400" y="228600"/>
            <a:ext cx="1536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CEP =  0.52</a:t>
            </a:r>
            <a:endParaRPr lang="en-US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302625" y="1828800"/>
            <a:ext cx="1473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CEP =  1.73</a:t>
            </a:r>
            <a:endParaRPr lang="en-US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34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Text Box 16"/>
          <p:cNvSpPr txBox="1">
            <a:spLocks noChangeArrowheads="1"/>
          </p:cNvSpPr>
          <p:nvPr/>
        </p:nvSpPr>
        <p:spPr bwMode="auto">
          <a:xfrm>
            <a:off x="3996871" y="1951947"/>
            <a:ext cx="63979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Pulse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parameters for high field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 – introducing the CEP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4" name="Text Box 17"/>
          <p:cNvSpPr txBox="1">
            <a:spLocks noChangeArrowheads="1"/>
          </p:cNvSpPr>
          <p:nvPr/>
        </p:nvSpPr>
        <p:spPr bwMode="auto">
          <a:xfrm>
            <a:off x="4017510" y="2474234"/>
            <a:ext cx="46730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Description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pulse train --- defining the CEO</a:t>
            </a:r>
          </a:p>
        </p:txBody>
      </p:sp>
      <p:sp>
        <p:nvSpPr>
          <p:cNvPr id="535" name="Text Box 18"/>
          <p:cNvSpPr txBox="1">
            <a:spLocks noChangeArrowheads="1"/>
          </p:cNvSpPr>
          <p:nvPr/>
        </p:nvSpPr>
        <p:spPr bwMode="auto">
          <a:xfrm>
            <a:off x="4012746" y="2983822"/>
            <a:ext cx="51261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Single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pulse --- the CEP and the uncertainty principle</a:t>
            </a:r>
          </a:p>
        </p:txBody>
      </p:sp>
      <p:sp>
        <p:nvSpPr>
          <p:cNvPr id="536" name="Text Box 19"/>
          <p:cNvSpPr txBox="1">
            <a:spLocks noChangeArrowheads="1"/>
          </p:cNvSpPr>
          <p:nvPr/>
        </p:nvSpPr>
        <p:spPr bwMode="auto">
          <a:xfrm>
            <a:off x="4823960" y="3417209"/>
            <a:ext cx="20697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Controlling the CEP</a:t>
            </a:r>
          </a:p>
        </p:txBody>
      </p:sp>
      <p:sp>
        <p:nvSpPr>
          <p:cNvPr id="537" name="Text Box 20"/>
          <p:cNvSpPr txBox="1">
            <a:spLocks noChangeArrowheads="1"/>
          </p:cNvSpPr>
          <p:nvPr/>
        </p:nvSpPr>
        <p:spPr bwMode="auto">
          <a:xfrm>
            <a:off x="4863646" y="3858534"/>
            <a:ext cx="18261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Defining the CEP</a:t>
            </a:r>
          </a:p>
        </p:txBody>
      </p:sp>
      <p:sp>
        <p:nvSpPr>
          <p:cNvPr id="538" name="Text Box 21"/>
          <p:cNvSpPr txBox="1">
            <a:spLocks noChangeArrowheads="1"/>
          </p:cNvSpPr>
          <p:nvPr/>
        </p:nvSpPr>
        <p:spPr bwMode="auto">
          <a:xfrm>
            <a:off x="4025446" y="4382409"/>
            <a:ext cx="34804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experimentalist definition</a:t>
            </a:r>
          </a:p>
        </p:txBody>
      </p:sp>
      <p:sp>
        <p:nvSpPr>
          <p:cNvPr id="539" name="Text Box 22"/>
          <p:cNvSpPr txBox="1">
            <a:spLocks noChangeArrowheads="1"/>
          </p:cNvSpPr>
          <p:nvPr/>
        </p:nvSpPr>
        <p:spPr bwMode="auto">
          <a:xfrm>
            <a:off x="4006396" y="4949147"/>
            <a:ext cx="47820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CEO be brought under control passively?</a:t>
            </a:r>
          </a:p>
        </p:txBody>
      </p:sp>
      <p:sp>
        <p:nvSpPr>
          <p:cNvPr id="540" name="TextBox 539"/>
          <p:cNvSpPr txBox="1"/>
          <p:nvPr/>
        </p:nvSpPr>
        <p:spPr>
          <a:xfrm>
            <a:off x="5093409" y="1215233"/>
            <a:ext cx="2584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Beyond the textbook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874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101874" y="1930400"/>
            <a:ext cx="5060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0099"/>
                </a:solidFill>
              </a:rPr>
              <a:t>Train of pulses in time and frequency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805011" y="2797175"/>
            <a:ext cx="1944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CEP and CEO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863749" y="3429000"/>
            <a:ext cx="6354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Do the definitions extend to a train of </a:t>
            </a:r>
            <a:r>
              <a:rPr lang="en-US" altLang="en-US">
                <a:latin typeface="Symbol" panose="05050102010706020507" pitchFamily="18" charset="2"/>
              </a:rPr>
              <a:t>d</a:t>
            </a:r>
            <a:r>
              <a:rPr lang="en-US" altLang="en-US">
                <a:cs typeface="Times New Roman" panose="02020603050405020304" pitchFamily="18" charset="0"/>
              </a:rPr>
              <a:t>-functions?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285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2054679" y="6480629"/>
            <a:ext cx="7921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117342" y="6591754"/>
            <a:ext cx="1792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FREQUENCY</a:t>
            </a: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2072142" y="4804229"/>
            <a:ext cx="0" cy="186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984829" y="4837567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2000">
              <a:latin typeface="Symbol" panose="05050102010706020507" pitchFamily="18" charset="2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219654" y="649742"/>
            <a:ext cx="5003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99"/>
                </a:solidFill>
              </a:rPr>
              <a:t>The spectral resolution of the cw wave is lost</a:t>
            </a:r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1333954" y="1087892"/>
            <a:ext cx="8931275" cy="2884487"/>
            <a:chOff x="134" y="603"/>
            <a:chExt cx="5626" cy="1817"/>
          </a:xfrm>
        </p:grpSpPr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5007" y="2132"/>
              <a:ext cx="59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000" b="1"/>
                <a:t>TIME</a:t>
              </a:r>
              <a:r>
                <a:rPr lang="en-US" altLang="en-US"/>
                <a:t> </a:t>
              </a: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411" y="750"/>
              <a:ext cx="0" cy="1408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 type="stealth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134" y="603"/>
              <a:ext cx="22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rnd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000" b="1"/>
                <a:t>E</a:t>
              </a: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402" y="1582"/>
              <a:ext cx="5358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1799092" y="1760992"/>
            <a:ext cx="8466137" cy="1755775"/>
            <a:chOff x="2584" y="716"/>
            <a:chExt cx="6056" cy="1382"/>
          </a:xfrm>
        </p:grpSpPr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4989" y="737"/>
              <a:ext cx="1210" cy="1361"/>
            </a:xfrm>
            <a:custGeom>
              <a:avLst/>
              <a:gdLst>
                <a:gd name="T0" fmla="*/ 9 w 661"/>
                <a:gd name="T1" fmla="*/ 496 h 520"/>
                <a:gd name="T2" fmla="*/ 19 w 661"/>
                <a:gd name="T3" fmla="*/ 489 h 520"/>
                <a:gd name="T4" fmla="*/ 30 w 661"/>
                <a:gd name="T5" fmla="*/ 380 h 520"/>
                <a:gd name="T6" fmla="*/ 40 w 661"/>
                <a:gd name="T7" fmla="*/ 209 h 520"/>
                <a:gd name="T8" fmla="*/ 52 w 661"/>
                <a:gd name="T9" fmla="*/ 62 h 520"/>
                <a:gd name="T10" fmla="*/ 62 w 661"/>
                <a:gd name="T11" fmla="*/ 7 h 520"/>
                <a:gd name="T12" fmla="*/ 72 w 661"/>
                <a:gd name="T13" fmla="*/ 46 h 520"/>
                <a:gd name="T14" fmla="*/ 83 w 661"/>
                <a:gd name="T15" fmla="*/ 170 h 520"/>
                <a:gd name="T16" fmla="*/ 93 w 661"/>
                <a:gd name="T17" fmla="*/ 333 h 520"/>
                <a:gd name="T18" fmla="*/ 104 w 661"/>
                <a:gd name="T19" fmla="*/ 465 h 520"/>
                <a:gd name="T20" fmla="*/ 114 w 661"/>
                <a:gd name="T21" fmla="*/ 512 h 520"/>
                <a:gd name="T22" fmla="*/ 124 w 661"/>
                <a:gd name="T23" fmla="*/ 473 h 520"/>
                <a:gd name="T24" fmla="*/ 136 w 661"/>
                <a:gd name="T25" fmla="*/ 333 h 520"/>
                <a:gd name="T26" fmla="*/ 146 w 661"/>
                <a:gd name="T27" fmla="*/ 163 h 520"/>
                <a:gd name="T28" fmla="*/ 156 w 661"/>
                <a:gd name="T29" fmla="*/ 30 h 520"/>
                <a:gd name="T30" fmla="*/ 167 w 661"/>
                <a:gd name="T31" fmla="*/ 7 h 520"/>
                <a:gd name="T32" fmla="*/ 177 w 661"/>
                <a:gd name="T33" fmla="*/ 70 h 520"/>
                <a:gd name="T34" fmla="*/ 189 w 661"/>
                <a:gd name="T35" fmla="*/ 217 h 520"/>
                <a:gd name="T36" fmla="*/ 199 w 661"/>
                <a:gd name="T37" fmla="*/ 380 h 520"/>
                <a:gd name="T38" fmla="*/ 209 w 661"/>
                <a:gd name="T39" fmla="*/ 489 h 520"/>
                <a:gd name="T40" fmla="*/ 220 w 661"/>
                <a:gd name="T41" fmla="*/ 505 h 520"/>
                <a:gd name="T42" fmla="*/ 232 w 661"/>
                <a:gd name="T43" fmla="*/ 410 h 520"/>
                <a:gd name="T44" fmla="*/ 242 w 661"/>
                <a:gd name="T45" fmla="*/ 256 h 520"/>
                <a:gd name="T46" fmla="*/ 253 w 661"/>
                <a:gd name="T47" fmla="*/ 100 h 520"/>
                <a:gd name="T48" fmla="*/ 263 w 661"/>
                <a:gd name="T49" fmla="*/ 0 h 520"/>
                <a:gd name="T50" fmla="*/ 274 w 661"/>
                <a:gd name="T51" fmla="*/ 23 h 520"/>
                <a:gd name="T52" fmla="*/ 284 w 661"/>
                <a:gd name="T53" fmla="*/ 116 h 520"/>
                <a:gd name="T54" fmla="*/ 294 w 661"/>
                <a:gd name="T55" fmla="*/ 272 h 520"/>
                <a:gd name="T56" fmla="*/ 306 w 661"/>
                <a:gd name="T57" fmla="*/ 419 h 520"/>
                <a:gd name="T58" fmla="*/ 316 w 661"/>
                <a:gd name="T59" fmla="*/ 505 h 520"/>
                <a:gd name="T60" fmla="*/ 326 w 661"/>
                <a:gd name="T61" fmla="*/ 489 h 520"/>
                <a:gd name="T62" fmla="*/ 337 w 661"/>
                <a:gd name="T63" fmla="*/ 365 h 520"/>
                <a:gd name="T64" fmla="*/ 347 w 661"/>
                <a:gd name="T65" fmla="*/ 202 h 520"/>
                <a:gd name="T66" fmla="*/ 359 w 661"/>
                <a:gd name="T67" fmla="*/ 55 h 520"/>
                <a:gd name="T68" fmla="*/ 369 w 661"/>
                <a:gd name="T69" fmla="*/ 7 h 520"/>
                <a:gd name="T70" fmla="*/ 379 w 661"/>
                <a:gd name="T71" fmla="*/ 39 h 520"/>
                <a:gd name="T72" fmla="*/ 390 w 661"/>
                <a:gd name="T73" fmla="*/ 163 h 520"/>
                <a:gd name="T74" fmla="*/ 400 w 661"/>
                <a:gd name="T75" fmla="*/ 333 h 520"/>
                <a:gd name="T76" fmla="*/ 410 w 661"/>
                <a:gd name="T77" fmla="*/ 465 h 520"/>
                <a:gd name="T78" fmla="*/ 422 w 661"/>
                <a:gd name="T79" fmla="*/ 512 h 520"/>
                <a:gd name="T80" fmla="*/ 432 w 661"/>
                <a:gd name="T81" fmla="*/ 442 h 520"/>
                <a:gd name="T82" fmla="*/ 443 w 661"/>
                <a:gd name="T83" fmla="*/ 302 h 520"/>
                <a:gd name="T84" fmla="*/ 453 w 661"/>
                <a:gd name="T85" fmla="*/ 139 h 520"/>
                <a:gd name="T86" fmla="*/ 463 w 661"/>
                <a:gd name="T87" fmla="*/ 23 h 520"/>
                <a:gd name="T88" fmla="*/ 474 w 661"/>
                <a:gd name="T89" fmla="*/ 0 h 520"/>
                <a:gd name="T90" fmla="*/ 484 w 661"/>
                <a:gd name="T91" fmla="*/ 77 h 520"/>
                <a:gd name="T92" fmla="*/ 494 w 661"/>
                <a:gd name="T93" fmla="*/ 233 h 520"/>
                <a:gd name="T94" fmla="*/ 506 w 661"/>
                <a:gd name="T95" fmla="*/ 403 h 520"/>
                <a:gd name="T96" fmla="*/ 516 w 661"/>
                <a:gd name="T97" fmla="*/ 489 h 520"/>
                <a:gd name="T98" fmla="*/ 527 w 661"/>
                <a:gd name="T99" fmla="*/ 489 h 520"/>
                <a:gd name="T100" fmla="*/ 537 w 661"/>
                <a:gd name="T101" fmla="*/ 380 h 520"/>
                <a:gd name="T102" fmla="*/ 547 w 661"/>
                <a:gd name="T103" fmla="*/ 217 h 520"/>
                <a:gd name="T104" fmla="*/ 559 w 661"/>
                <a:gd name="T105" fmla="*/ 70 h 520"/>
                <a:gd name="T106" fmla="*/ 569 w 661"/>
                <a:gd name="T107" fmla="*/ 7 h 520"/>
                <a:gd name="T108" fmla="*/ 580 w 661"/>
                <a:gd name="T109" fmla="*/ 55 h 520"/>
                <a:gd name="T110" fmla="*/ 590 w 661"/>
                <a:gd name="T111" fmla="*/ 209 h 520"/>
                <a:gd name="T112" fmla="*/ 600 w 661"/>
                <a:gd name="T113" fmla="*/ 356 h 520"/>
                <a:gd name="T114" fmla="*/ 612 w 661"/>
                <a:gd name="T115" fmla="*/ 480 h 520"/>
                <a:gd name="T116" fmla="*/ 623 w 661"/>
                <a:gd name="T117" fmla="*/ 512 h 520"/>
                <a:gd name="T118" fmla="*/ 633 w 661"/>
                <a:gd name="T119" fmla="*/ 426 h 520"/>
                <a:gd name="T120" fmla="*/ 644 w 661"/>
                <a:gd name="T121" fmla="*/ 272 h 520"/>
                <a:gd name="T122" fmla="*/ 654 w 661"/>
                <a:gd name="T123" fmla="*/ 109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61" h="520">
                  <a:moveTo>
                    <a:pt x="0" y="419"/>
                  </a:moveTo>
                  <a:lnTo>
                    <a:pt x="2" y="435"/>
                  </a:lnTo>
                  <a:lnTo>
                    <a:pt x="3" y="450"/>
                  </a:lnTo>
                  <a:lnTo>
                    <a:pt x="3" y="465"/>
                  </a:lnTo>
                  <a:lnTo>
                    <a:pt x="4" y="473"/>
                  </a:lnTo>
                  <a:lnTo>
                    <a:pt x="6" y="489"/>
                  </a:lnTo>
                  <a:lnTo>
                    <a:pt x="7" y="489"/>
                  </a:lnTo>
                  <a:lnTo>
                    <a:pt x="9" y="496"/>
                  </a:lnTo>
                  <a:lnTo>
                    <a:pt x="10" y="505"/>
                  </a:lnTo>
                  <a:lnTo>
                    <a:pt x="12" y="505"/>
                  </a:lnTo>
                  <a:lnTo>
                    <a:pt x="13" y="505"/>
                  </a:lnTo>
                  <a:lnTo>
                    <a:pt x="14" y="505"/>
                  </a:lnTo>
                  <a:lnTo>
                    <a:pt x="16" y="505"/>
                  </a:lnTo>
                  <a:lnTo>
                    <a:pt x="17" y="505"/>
                  </a:lnTo>
                  <a:lnTo>
                    <a:pt x="19" y="496"/>
                  </a:lnTo>
                  <a:lnTo>
                    <a:pt x="19" y="489"/>
                  </a:lnTo>
                  <a:lnTo>
                    <a:pt x="20" y="480"/>
                  </a:lnTo>
                  <a:lnTo>
                    <a:pt x="22" y="473"/>
                  </a:lnTo>
                  <a:lnTo>
                    <a:pt x="23" y="457"/>
                  </a:lnTo>
                  <a:lnTo>
                    <a:pt x="24" y="442"/>
                  </a:lnTo>
                  <a:lnTo>
                    <a:pt x="26" y="435"/>
                  </a:lnTo>
                  <a:lnTo>
                    <a:pt x="27" y="410"/>
                  </a:lnTo>
                  <a:lnTo>
                    <a:pt x="29" y="403"/>
                  </a:lnTo>
                  <a:lnTo>
                    <a:pt x="30" y="380"/>
                  </a:lnTo>
                  <a:lnTo>
                    <a:pt x="32" y="365"/>
                  </a:lnTo>
                  <a:lnTo>
                    <a:pt x="33" y="342"/>
                  </a:lnTo>
                  <a:lnTo>
                    <a:pt x="34" y="326"/>
                  </a:lnTo>
                  <a:lnTo>
                    <a:pt x="36" y="310"/>
                  </a:lnTo>
                  <a:lnTo>
                    <a:pt x="36" y="279"/>
                  </a:lnTo>
                  <a:lnTo>
                    <a:pt x="37" y="256"/>
                  </a:lnTo>
                  <a:lnTo>
                    <a:pt x="39" y="240"/>
                  </a:lnTo>
                  <a:lnTo>
                    <a:pt x="40" y="209"/>
                  </a:lnTo>
                  <a:lnTo>
                    <a:pt x="42" y="193"/>
                  </a:lnTo>
                  <a:lnTo>
                    <a:pt x="43" y="170"/>
                  </a:lnTo>
                  <a:lnTo>
                    <a:pt x="44" y="155"/>
                  </a:lnTo>
                  <a:lnTo>
                    <a:pt x="46" y="139"/>
                  </a:lnTo>
                  <a:lnTo>
                    <a:pt x="47" y="116"/>
                  </a:lnTo>
                  <a:lnTo>
                    <a:pt x="49" y="93"/>
                  </a:lnTo>
                  <a:lnTo>
                    <a:pt x="50" y="85"/>
                  </a:lnTo>
                  <a:lnTo>
                    <a:pt x="52" y="62"/>
                  </a:lnTo>
                  <a:lnTo>
                    <a:pt x="53" y="46"/>
                  </a:lnTo>
                  <a:lnTo>
                    <a:pt x="53" y="39"/>
                  </a:lnTo>
                  <a:lnTo>
                    <a:pt x="54" y="23"/>
                  </a:lnTo>
                  <a:lnTo>
                    <a:pt x="56" y="16"/>
                  </a:lnTo>
                  <a:lnTo>
                    <a:pt x="57" y="23"/>
                  </a:lnTo>
                  <a:lnTo>
                    <a:pt x="59" y="7"/>
                  </a:lnTo>
                  <a:lnTo>
                    <a:pt x="60" y="16"/>
                  </a:lnTo>
                  <a:lnTo>
                    <a:pt x="62" y="7"/>
                  </a:lnTo>
                  <a:lnTo>
                    <a:pt x="63" y="7"/>
                  </a:lnTo>
                  <a:lnTo>
                    <a:pt x="64" y="7"/>
                  </a:lnTo>
                  <a:lnTo>
                    <a:pt x="66" y="7"/>
                  </a:lnTo>
                  <a:lnTo>
                    <a:pt x="67" y="16"/>
                  </a:lnTo>
                  <a:lnTo>
                    <a:pt x="69" y="16"/>
                  </a:lnTo>
                  <a:lnTo>
                    <a:pt x="70" y="23"/>
                  </a:lnTo>
                  <a:lnTo>
                    <a:pt x="70" y="39"/>
                  </a:lnTo>
                  <a:lnTo>
                    <a:pt x="72" y="46"/>
                  </a:lnTo>
                  <a:lnTo>
                    <a:pt x="73" y="62"/>
                  </a:lnTo>
                  <a:lnTo>
                    <a:pt x="74" y="70"/>
                  </a:lnTo>
                  <a:lnTo>
                    <a:pt x="76" y="93"/>
                  </a:lnTo>
                  <a:lnTo>
                    <a:pt x="77" y="109"/>
                  </a:lnTo>
                  <a:lnTo>
                    <a:pt x="79" y="116"/>
                  </a:lnTo>
                  <a:lnTo>
                    <a:pt x="80" y="139"/>
                  </a:lnTo>
                  <a:lnTo>
                    <a:pt x="82" y="155"/>
                  </a:lnTo>
                  <a:lnTo>
                    <a:pt x="83" y="170"/>
                  </a:lnTo>
                  <a:lnTo>
                    <a:pt x="84" y="193"/>
                  </a:lnTo>
                  <a:lnTo>
                    <a:pt x="86" y="217"/>
                  </a:lnTo>
                  <a:lnTo>
                    <a:pt x="87" y="233"/>
                  </a:lnTo>
                  <a:lnTo>
                    <a:pt x="87" y="263"/>
                  </a:lnTo>
                  <a:lnTo>
                    <a:pt x="89" y="272"/>
                  </a:lnTo>
                  <a:lnTo>
                    <a:pt x="90" y="295"/>
                  </a:lnTo>
                  <a:lnTo>
                    <a:pt x="92" y="317"/>
                  </a:lnTo>
                  <a:lnTo>
                    <a:pt x="93" y="333"/>
                  </a:lnTo>
                  <a:lnTo>
                    <a:pt x="94" y="349"/>
                  </a:lnTo>
                  <a:lnTo>
                    <a:pt x="96" y="380"/>
                  </a:lnTo>
                  <a:lnTo>
                    <a:pt x="97" y="387"/>
                  </a:lnTo>
                  <a:lnTo>
                    <a:pt x="99" y="410"/>
                  </a:lnTo>
                  <a:lnTo>
                    <a:pt x="100" y="426"/>
                  </a:lnTo>
                  <a:lnTo>
                    <a:pt x="102" y="435"/>
                  </a:lnTo>
                  <a:lnTo>
                    <a:pt x="103" y="450"/>
                  </a:lnTo>
                  <a:lnTo>
                    <a:pt x="104" y="465"/>
                  </a:lnTo>
                  <a:lnTo>
                    <a:pt x="104" y="473"/>
                  </a:lnTo>
                  <a:lnTo>
                    <a:pt x="106" y="489"/>
                  </a:lnTo>
                  <a:lnTo>
                    <a:pt x="107" y="496"/>
                  </a:lnTo>
                  <a:lnTo>
                    <a:pt x="109" y="505"/>
                  </a:lnTo>
                  <a:lnTo>
                    <a:pt x="110" y="505"/>
                  </a:lnTo>
                  <a:lnTo>
                    <a:pt x="112" y="505"/>
                  </a:lnTo>
                  <a:lnTo>
                    <a:pt x="113" y="505"/>
                  </a:lnTo>
                  <a:lnTo>
                    <a:pt x="114" y="512"/>
                  </a:lnTo>
                  <a:lnTo>
                    <a:pt x="116" y="505"/>
                  </a:lnTo>
                  <a:lnTo>
                    <a:pt x="117" y="512"/>
                  </a:lnTo>
                  <a:lnTo>
                    <a:pt x="119" y="505"/>
                  </a:lnTo>
                  <a:lnTo>
                    <a:pt x="120" y="505"/>
                  </a:lnTo>
                  <a:lnTo>
                    <a:pt x="122" y="496"/>
                  </a:lnTo>
                  <a:lnTo>
                    <a:pt x="122" y="489"/>
                  </a:lnTo>
                  <a:lnTo>
                    <a:pt x="123" y="473"/>
                  </a:lnTo>
                  <a:lnTo>
                    <a:pt x="124" y="473"/>
                  </a:lnTo>
                  <a:lnTo>
                    <a:pt x="126" y="450"/>
                  </a:lnTo>
                  <a:lnTo>
                    <a:pt x="127" y="442"/>
                  </a:lnTo>
                  <a:lnTo>
                    <a:pt x="129" y="426"/>
                  </a:lnTo>
                  <a:lnTo>
                    <a:pt x="130" y="410"/>
                  </a:lnTo>
                  <a:lnTo>
                    <a:pt x="132" y="387"/>
                  </a:lnTo>
                  <a:lnTo>
                    <a:pt x="133" y="372"/>
                  </a:lnTo>
                  <a:lnTo>
                    <a:pt x="134" y="356"/>
                  </a:lnTo>
                  <a:lnTo>
                    <a:pt x="136" y="333"/>
                  </a:lnTo>
                  <a:lnTo>
                    <a:pt x="137" y="317"/>
                  </a:lnTo>
                  <a:lnTo>
                    <a:pt x="139" y="295"/>
                  </a:lnTo>
                  <a:lnTo>
                    <a:pt x="139" y="272"/>
                  </a:lnTo>
                  <a:lnTo>
                    <a:pt x="140" y="247"/>
                  </a:lnTo>
                  <a:lnTo>
                    <a:pt x="142" y="225"/>
                  </a:lnTo>
                  <a:lnTo>
                    <a:pt x="143" y="202"/>
                  </a:lnTo>
                  <a:lnTo>
                    <a:pt x="144" y="186"/>
                  </a:lnTo>
                  <a:lnTo>
                    <a:pt x="146" y="163"/>
                  </a:lnTo>
                  <a:lnTo>
                    <a:pt x="147" y="139"/>
                  </a:lnTo>
                  <a:lnTo>
                    <a:pt x="149" y="125"/>
                  </a:lnTo>
                  <a:lnTo>
                    <a:pt x="150" y="109"/>
                  </a:lnTo>
                  <a:lnTo>
                    <a:pt x="152" y="93"/>
                  </a:lnTo>
                  <a:lnTo>
                    <a:pt x="153" y="70"/>
                  </a:lnTo>
                  <a:lnTo>
                    <a:pt x="154" y="62"/>
                  </a:lnTo>
                  <a:lnTo>
                    <a:pt x="156" y="39"/>
                  </a:lnTo>
                  <a:lnTo>
                    <a:pt x="156" y="30"/>
                  </a:lnTo>
                  <a:lnTo>
                    <a:pt x="157" y="23"/>
                  </a:lnTo>
                  <a:lnTo>
                    <a:pt x="159" y="16"/>
                  </a:lnTo>
                  <a:lnTo>
                    <a:pt x="160" y="16"/>
                  </a:lnTo>
                  <a:lnTo>
                    <a:pt x="162" y="7"/>
                  </a:lnTo>
                  <a:lnTo>
                    <a:pt x="163" y="7"/>
                  </a:lnTo>
                  <a:lnTo>
                    <a:pt x="164" y="7"/>
                  </a:lnTo>
                  <a:lnTo>
                    <a:pt x="166" y="0"/>
                  </a:lnTo>
                  <a:lnTo>
                    <a:pt x="167" y="7"/>
                  </a:lnTo>
                  <a:lnTo>
                    <a:pt x="169" y="7"/>
                  </a:lnTo>
                  <a:lnTo>
                    <a:pt x="170" y="16"/>
                  </a:lnTo>
                  <a:lnTo>
                    <a:pt x="172" y="16"/>
                  </a:lnTo>
                  <a:lnTo>
                    <a:pt x="172" y="30"/>
                  </a:lnTo>
                  <a:lnTo>
                    <a:pt x="173" y="30"/>
                  </a:lnTo>
                  <a:lnTo>
                    <a:pt x="174" y="46"/>
                  </a:lnTo>
                  <a:lnTo>
                    <a:pt x="176" y="62"/>
                  </a:lnTo>
                  <a:lnTo>
                    <a:pt x="177" y="70"/>
                  </a:lnTo>
                  <a:lnTo>
                    <a:pt x="179" y="93"/>
                  </a:lnTo>
                  <a:lnTo>
                    <a:pt x="180" y="100"/>
                  </a:lnTo>
                  <a:lnTo>
                    <a:pt x="182" y="125"/>
                  </a:lnTo>
                  <a:lnTo>
                    <a:pt x="183" y="139"/>
                  </a:lnTo>
                  <a:lnTo>
                    <a:pt x="184" y="163"/>
                  </a:lnTo>
                  <a:lnTo>
                    <a:pt x="186" y="179"/>
                  </a:lnTo>
                  <a:lnTo>
                    <a:pt x="187" y="193"/>
                  </a:lnTo>
                  <a:lnTo>
                    <a:pt x="189" y="217"/>
                  </a:lnTo>
                  <a:lnTo>
                    <a:pt x="189" y="240"/>
                  </a:lnTo>
                  <a:lnTo>
                    <a:pt x="190" y="256"/>
                  </a:lnTo>
                  <a:lnTo>
                    <a:pt x="192" y="279"/>
                  </a:lnTo>
                  <a:lnTo>
                    <a:pt x="193" y="295"/>
                  </a:lnTo>
                  <a:lnTo>
                    <a:pt x="194" y="317"/>
                  </a:lnTo>
                  <a:lnTo>
                    <a:pt x="196" y="342"/>
                  </a:lnTo>
                  <a:lnTo>
                    <a:pt x="197" y="365"/>
                  </a:lnTo>
                  <a:lnTo>
                    <a:pt x="199" y="380"/>
                  </a:lnTo>
                  <a:lnTo>
                    <a:pt x="200" y="396"/>
                  </a:lnTo>
                  <a:lnTo>
                    <a:pt x="202" y="410"/>
                  </a:lnTo>
                  <a:lnTo>
                    <a:pt x="203" y="426"/>
                  </a:lnTo>
                  <a:lnTo>
                    <a:pt x="204" y="450"/>
                  </a:lnTo>
                  <a:lnTo>
                    <a:pt x="206" y="457"/>
                  </a:lnTo>
                  <a:lnTo>
                    <a:pt x="206" y="465"/>
                  </a:lnTo>
                  <a:lnTo>
                    <a:pt x="207" y="480"/>
                  </a:lnTo>
                  <a:lnTo>
                    <a:pt x="209" y="489"/>
                  </a:lnTo>
                  <a:lnTo>
                    <a:pt x="210" y="489"/>
                  </a:lnTo>
                  <a:lnTo>
                    <a:pt x="212" y="496"/>
                  </a:lnTo>
                  <a:lnTo>
                    <a:pt x="213" y="505"/>
                  </a:lnTo>
                  <a:lnTo>
                    <a:pt x="214" y="512"/>
                  </a:lnTo>
                  <a:lnTo>
                    <a:pt x="216" y="505"/>
                  </a:lnTo>
                  <a:lnTo>
                    <a:pt x="217" y="512"/>
                  </a:lnTo>
                  <a:lnTo>
                    <a:pt x="219" y="505"/>
                  </a:lnTo>
                  <a:lnTo>
                    <a:pt x="220" y="505"/>
                  </a:lnTo>
                  <a:lnTo>
                    <a:pt x="222" y="496"/>
                  </a:lnTo>
                  <a:lnTo>
                    <a:pt x="223" y="496"/>
                  </a:lnTo>
                  <a:lnTo>
                    <a:pt x="224" y="480"/>
                  </a:lnTo>
                  <a:lnTo>
                    <a:pt x="226" y="473"/>
                  </a:lnTo>
                  <a:lnTo>
                    <a:pt x="227" y="450"/>
                  </a:lnTo>
                  <a:lnTo>
                    <a:pt x="229" y="442"/>
                  </a:lnTo>
                  <a:lnTo>
                    <a:pt x="230" y="426"/>
                  </a:lnTo>
                  <a:lnTo>
                    <a:pt x="232" y="410"/>
                  </a:lnTo>
                  <a:lnTo>
                    <a:pt x="233" y="396"/>
                  </a:lnTo>
                  <a:lnTo>
                    <a:pt x="234" y="380"/>
                  </a:lnTo>
                  <a:lnTo>
                    <a:pt x="236" y="356"/>
                  </a:lnTo>
                  <a:lnTo>
                    <a:pt x="237" y="342"/>
                  </a:lnTo>
                  <a:lnTo>
                    <a:pt x="239" y="317"/>
                  </a:lnTo>
                  <a:lnTo>
                    <a:pt x="240" y="295"/>
                  </a:lnTo>
                  <a:lnTo>
                    <a:pt x="240" y="279"/>
                  </a:lnTo>
                  <a:lnTo>
                    <a:pt x="242" y="256"/>
                  </a:lnTo>
                  <a:lnTo>
                    <a:pt x="243" y="233"/>
                  </a:lnTo>
                  <a:lnTo>
                    <a:pt x="244" y="217"/>
                  </a:lnTo>
                  <a:lnTo>
                    <a:pt x="246" y="193"/>
                  </a:lnTo>
                  <a:lnTo>
                    <a:pt x="247" y="179"/>
                  </a:lnTo>
                  <a:lnTo>
                    <a:pt x="249" y="155"/>
                  </a:lnTo>
                  <a:lnTo>
                    <a:pt x="250" y="132"/>
                  </a:lnTo>
                  <a:lnTo>
                    <a:pt x="252" y="116"/>
                  </a:lnTo>
                  <a:lnTo>
                    <a:pt x="253" y="100"/>
                  </a:lnTo>
                  <a:lnTo>
                    <a:pt x="254" y="85"/>
                  </a:lnTo>
                  <a:lnTo>
                    <a:pt x="256" y="70"/>
                  </a:lnTo>
                  <a:lnTo>
                    <a:pt x="257" y="55"/>
                  </a:lnTo>
                  <a:lnTo>
                    <a:pt x="257" y="39"/>
                  </a:lnTo>
                  <a:lnTo>
                    <a:pt x="259" y="23"/>
                  </a:lnTo>
                  <a:lnTo>
                    <a:pt x="260" y="16"/>
                  </a:lnTo>
                  <a:lnTo>
                    <a:pt x="262" y="16"/>
                  </a:lnTo>
                  <a:lnTo>
                    <a:pt x="263" y="0"/>
                  </a:lnTo>
                  <a:lnTo>
                    <a:pt x="264" y="0"/>
                  </a:lnTo>
                  <a:lnTo>
                    <a:pt x="266" y="7"/>
                  </a:lnTo>
                  <a:lnTo>
                    <a:pt x="267" y="0"/>
                  </a:lnTo>
                  <a:lnTo>
                    <a:pt x="269" y="0"/>
                  </a:lnTo>
                  <a:lnTo>
                    <a:pt x="270" y="7"/>
                  </a:lnTo>
                  <a:lnTo>
                    <a:pt x="272" y="7"/>
                  </a:lnTo>
                  <a:lnTo>
                    <a:pt x="273" y="16"/>
                  </a:lnTo>
                  <a:lnTo>
                    <a:pt x="274" y="23"/>
                  </a:lnTo>
                  <a:lnTo>
                    <a:pt x="274" y="30"/>
                  </a:lnTo>
                  <a:lnTo>
                    <a:pt x="276" y="30"/>
                  </a:lnTo>
                  <a:lnTo>
                    <a:pt x="277" y="46"/>
                  </a:lnTo>
                  <a:lnTo>
                    <a:pt x="279" y="62"/>
                  </a:lnTo>
                  <a:lnTo>
                    <a:pt x="280" y="70"/>
                  </a:lnTo>
                  <a:lnTo>
                    <a:pt x="282" y="85"/>
                  </a:lnTo>
                  <a:lnTo>
                    <a:pt x="283" y="100"/>
                  </a:lnTo>
                  <a:lnTo>
                    <a:pt x="284" y="116"/>
                  </a:lnTo>
                  <a:lnTo>
                    <a:pt x="286" y="139"/>
                  </a:lnTo>
                  <a:lnTo>
                    <a:pt x="287" y="155"/>
                  </a:lnTo>
                  <a:lnTo>
                    <a:pt x="289" y="170"/>
                  </a:lnTo>
                  <a:lnTo>
                    <a:pt x="290" y="193"/>
                  </a:lnTo>
                  <a:lnTo>
                    <a:pt x="292" y="209"/>
                  </a:lnTo>
                  <a:lnTo>
                    <a:pt x="292" y="233"/>
                  </a:lnTo>
                  <a:lnTo>
                    <a:pt x="293" y="256"/>
                  </a:lnTo>
                  <a:lnTo>
                    <a:pt x="294" y="272"/>
                  </a:lnTo>
                  <a:lnTo>
                    <a:pt x="296" y="295"/>
                  </a:lnTo>
                  <a:lnTo>
                    <a:pt x="297" y="317"/>
                  </a:lnTo>
                  <a:lnTo>
                    <a:pt x="299" y="326"/>
                  </a:lnTo>
                  <a:lnTo>
                    <a:pt x="300" y="349"/>
                  </a:lnTo>
                  <a:lnTo>
                    <a:pt x="302" y="372"/>
                  </a:lnTo>
                  <a:lnTo>
                    <a:pt x="303" y="396"/>
                  </a:lnTo>
                  <a:lnTo>
                    <a:pt x="304" y="410"/>
                  </a:lnTo>
                  <a:lnTo>
                    <a:pt x="306" y="419"/>
                  </a:lnTo>
                  <a:lnTo>
                    <a:pt x="307" y="442"/>
                  </a:lnTo>
                  <a:lnTo>
                    <a:pt x="307" y="450"/>
                  </a:lnTo>
                  <a:lnTo>
                    <a:pt x="309" y="465"/>
                  </a:lnTo>
                  <a:lnTo>
                    <a:pt x="310" y="480"/>
                  </a:lnTo>
                  <a:lnTo>
                    <a:pt x="312" y="489"/>
                  </a:lnTo>
                  <a:lnTo>
                    <a:pt x="313" y="496"/>
                  </a:lnTo>
                  <a:lnTo>
                    <a:pt x="314" y="496"/>
                  </a:lnTo>
                  <a:lnTo>
                    <a:pt x="316" y="505"/>
                  </a:lnTo>
                  <a:lnTo>
                    <a:pt x="317" y="505"/>
                  </a:lnTo>
                  <a:lnTo>
                    <a:pt x="319" y="512"/>
                  </a:lnTo>
                  <a:lnTo>
                    <a:pt x="320" y="505"/>
                  </a:lnTo>
                  <a:lnTo>
                    <a:pt x="322" y="512"/>
                  </a:lnTo>
                  <a:lnTo>
                    <a:pt x="323" y="505"/>
                  </a:lnTo>
                  <a:lnTo>
                    <a:pt x="324" y="496"/>
                  </a:lnTo>
                  <a:lnTo>
                    <a:pt x="324" y="489"/>
                  </a:lnTo>
                  <a:lnTo>
                    <a:pt x="326" y="489"/>
                  </a:lnTo>
                  <a:lnTo>
                    <a:pt x="327" y="473"/>
                  </a:lnTo>
                  <a:lnTo>
                    <a:pt x="329" y="457"/>
                  </a:lnTo>
                  <a:lnTo>
                    <a:pt x="330" y="450"/>
                  </a:lnTo>
                  <a:lnTo>
                    <a:pt x="332" y="435"/>
                  </a:lnTo>
                  <a:lnTo>
                    <a:pt x="333" y="419"/>
                  </a:lnTo>
                  <a:lnTo>
                    <a:pt x="334" y="396"/>
                  </a:lnTo>
                  <a:lnTo>
                    <a:pt x="336" y="380"/>
                  </a:lnTo>
                  <a:lnTo>
                    <a:pt x="337" y="365"/>
                  </a:lnTo>
                  <a:lnTo>
                    <a:pt x="339" y="342"/>
                  </a:lnTo>
                  <a:lnTo>
                    <a:pt x="340" y="326"/>
                  </a:lnTo>
                  <a:lnTo>
                    <a:pt x="342" y="302"/>
                  </a:lnTo>
                  <a:lnTo>
                    <a:pt x="342" y="279"/>
                  </a:lnTo>
                  <a:lnTo>
                    <a:pt x="343" y="256"/>
                  </a:lnTo>
                  <a:lnTo>
                    <a:pt x="344" y="233"/>
                  </a:lnTo>
                  <a:lnTo>
                    <a:pt x="346" y="217"/>
                  </a:lnTo>
                  <a:lnTo>
                    <a:pt x="347" y="202"/>
                  </a:lnTo>
                  <a:lnTo>
                    <a:pt x="349" y="170"/>
                  </a:lnTo>
                  <a:lnTo>
                    <a:pt x="350" y="155"/>
                  </a:lnTo>
                  <a:lnTo>
                    <a:pt x="352" y="132"/>
                  </a:lnTo>
                  <a:lnTo>
                    <a:pt x="353" y="116"/>
                  </a:lnTo>
                  <a:lnTo>
                    <a:pt x="354" y="100"/>
                  </a:lnTo>
                  <a:lnTo>
                    <a:pt x="356" y="85"/>
                  </a:lnTo>
                  <a:lnTo>
                    <a:pt x="357" y="62"/>
                  </a:lnTo>
                  <a:lnTo>
                    <a:pt x="359" y="55"/>
                  </a:lnTo>
                  <a:lnTo>
                    <a:pt x="359" y="39"/>
                  </a:lnTo>
                  <a:lnTo>
                    <a:pt x="360" y="30"/>
                  </a:lnTo>
                  <a:lnTo>
                    <a:pt x="362" y="23"/>
                  </a:lnTo>
                  <a:lnTo>
                    <a:pt x="363" y="16"/>
                  </a:lnTo>
                  <a:lnTo>
                    <a:pt x="364" y="16"/>
                  </a:lnTo>
                  <a:lnTo>
                    <a:pt x="366" y="7"/>
                  </a:lnTo>
                  <a:lnTo>
                    <a:pt x="367" y="0"/>
                  </a:lnTo>
                  <a:lnTo>
                    <a:pt x="369" y="7"/>
                  </a:lnTo>
                  <a:lnTo>
                    <a:pt x="370" y="0"/>
                  </a:lnTo>
                  <a:lnTo>
                    <a:pt x="372" y="0"/>
                  </a:lnTo>
                  <a:lnTo>
                    <a:pt x="373" y="7"/>
                  </a:lnTo>
                  <a:lnTo>
                    <a:pt x="374" y="7"/>
                  </a:lnTo>
                  <a:lnTo>
                    <a:pt x="376" y="7"/>
                  </a:lnTo>
                  <a:lnTo>
                    <a:pt x="376" y="23"/>
                  </a:lnTo>
                  <a:lnTo>
                    <a:pt x="377" y="30"/>
                  </a:lnTo>
                  <a:lnTo>
                    <a:pt x="379" y="39"/>
                  </a:lnTo>
                  <a:lnTo>
                    <a:pt x="380" y="55"/>
                  </a:lnTo>
                  <a:lnTo>
                    <a:pt x="382" y="70"/>
                  </a:lnTo>
                  <a:lnTo>
                    <a:pt x="383" y="77"/>
                  </a:lnTo>
                  <a:lnTo>
                    <a:pt x="384" y="93"/>
                  </a:lnTo>
                  <a:lnTo>
                    <a:pt x="386" y="109"/>
                  </a:lnTo>
                  <a:lnTo>
                    <a:pt x="387" y="132"/>
                  </a:lnTo>
                  <a:lnTo>
                    <a:pt x="389" y="147"/>
                  </a:lnTo>
                  <a:lnTo>
                    <a:pt x="390" y="163"/>
                  </a:lnTo>
                  <a:lnTo>
                    <a:pt x="392" y="179"/>
                  </a:lnTo>
                  <a:lnTo>
                    <a:pt x="393" y="202"/>
                  </a:lnTo>
                  <a:lnTo>
                    <a:pt x="393" y="225"/>
                  </a:lnTo>
                  <a:lnTo>
                    <a:pt x="394" y="247"/>
                  </a:lnTo>
                  <a:lnTo>
                    <a:pt x="396" y="263"/>
                  </a:lnTo>
                  <a:lnTo>
                    <a:pt x="397" y="287"/>
                  </a:lnTo>
                  <a:lnTo>
                    <a:pt x="399" y="310"/>
                  </a:lnTo>
                  <a:lnTo>
                    <a:pt x="400" y="333"/>
                  </a:lnTo>
                  <a:lnTo>
                    <a:pt x="402" y="356"/>
                  </a:lnTo>
                  <a:lnTo>
                    <a:pt x="403" y="372"/>
                  </a:lnTo>
                  <a:lnTo>
                    <a:pt x="404" y="387"/>
                  </a:lnTo>
                  <a:lnTo>
                    <a:pt x="406" y="403"/>
                  </a:lnTo>
                  <a:lnTo>
                    <a:pt x="407" y="426"/>
                  </a:lnTo>
                  <a:lnTo>
                    <a:pt x="409" y="435"/>
                  </a:lnTo>
                  <a:lnTo>
                    <a:pt x="410" y="450"/>
                  </a:lnTo>
                  <a:lnTo>
                    <a:pt x="410" y="465"/>
                  </a:lnTo>
                  <a:lnTo>
                    <a:pt x="412" y="473"/>
                  </a:lnTo>
                  <a:lnTo>
                    <a:pt x="413" y="489"/>
                  </a:lnTo>
                  <a:lnTo>
                    <a:pt x="414" y="496"/>
                  </a:lnTo>
                  <a:lnTo>
                    <a:pt x="416" y="505"/>
                  </a:lnTo>
                  <a:lnTo>
                    <a:pt x="417" y="505"/>
                  </a:lnTo>
                  <a:lnTo>
                    <a:pt x="419" y="505"/>
                  </a:lnTo>
                  <a:lnTo>
                    <a:pt x="420" y="505"/>
                  </a:lnTo>
                  <a:lnTo>
                    <a:pt x="422" y="512"/>
                  </a:lnTo>
                  <a:lnTo>
                    <a:pt x="423" y="505"/>
                  </a:lnTo>
                  <a:lnTo>
                    <a:pt x="424" y="505"/>
                  </a:lnTo>
                  <a:lnTo>
                    <a:pt x="426" y="496"/>
                  </a:lnTo>
                  <a:lnTo>
                    <a:pt x="427" y="489"/>
                  </a:lnTo>
                  <a:lnTo>
                    <a:pt x="427" y="480"/>
                  </a:lnTo>
                  <a:lnTo>
                    <a:pt x="429" y="473"/>
                  </a:lnTo>
                  <a:lnTo>
                    <a:pt x="430" y="457"/>
                  </a:lnTo>
                  <a:lnTo>
                    <a:pt x="432" y="442"/>
                  </a:lnTo>
                  <a:lnTo>
                    <a:pt x="433" y="426"/>
                  </a:lnTo>
                  <a:lnTo>
                    <a:pt x="434" y="419"/>
                  </a:lnTo>
                  <a:lnTo>
                    <a:pt x="436" y="403"/>
                  </a:lnTo>
                  <a:lnTo>
                    <a:pt x="437" y="380"/>
                  </a:lnTo>
                  <a:lnTo>
                    <a:pt x="439" y="365"/>
                  </a:lnTo>
                  <a:lnTo>
                    <a:pt x="440" y="342"/>
                  </a:lnTo>
                  <a:lnTo>
                    <a:pt x="442" y="326"/>
                  </a:lnTo>
                  <a:lnTo>
                    <a:pt x="443" y="302"/>
                  </a:lnTo>
                  <a:lnTo>
                    <a:pt x="444" y="272"/>
                  </a:lnTo>
                  <a:lnTo>
                    <a:pt x="444" y="263"/>
                  </a:lnTo>
                  <a:lnTo>
                    <a:pt x="446" y="233"/>
                  </a:lnTo>
                  <a:lnTo>
                    <a:pt x="447" y="217"/>
                  </a:lnTo>
                  <a:lnTo>
                    <a:pt x="449" y="193"/>
                  </a:lnTo>
                  <a:lnTo>
                    <a:pt x="450" y="170"/>
                  </a:lnTo>
                  <a:lnTo>
                    <a:pt x="452" y="155"/>
                  </a:lnTo>
                  <a:lnTo>
                    <a:pt x="453" y="139"/>
                  </a:lnTo>
                  <a:lnTo>
                    <a:pt x="454" y="116"/>
                  </a:lnTo>
                  <a:lnTo>
                    <a:pt x="456" y="93"/>
                  </a:lnTo>
                  <a:lnTo>
                    <a:pt x="457" y="77"/>
                  </a:lnTo>
                  <a:lnTo>
                    <a:pt x="459" y="62"/>
                  </a:lnTo>
                  <a:lnTo>
                    <a:pt x="460" y="55"/>
                  </a:lnTo>
                  <a:lnTo>
                    <a:pt x="460" y="39"/>
                  </a:lnTo>
                  <a:lnTo>
                    <a:pt x="462" y="30"/>
                  </a:lnTo>
                  <a:lnTo>
                    <a:pt x="463" y="23"/>
                  </a:lnTo>
                  <a:lnTo>
                    <a:pt x="464" y="7"/>
                  </a:lnTo>
                  <a:lnTo>
                    <a:pt x="466" y="0"/>
                  </a:lnTo>
                  <a:lnTo>
                    <a:pt x="467" y="7"/>
                  </a:lnTo>
                  <a:lnTo>
                    <a:pt x="469" y="0"/>
                  </a:lnTo>
                  <a:lnTo>
                    <a:pt x="470" y="0"/>
                  </a:lnTo>
                  <a:lnTo>
                    <a:pt x="472" y="0"/>
                  </a:lnTo>
                  <a:lnTo>
                    <a:pt x="473" y="0"/>
                  </a:lnTo>
                  <a:lnTo>
                    <a:pt x="474" y="0"/>
                  </a:lnTo>
                  <a:lnTo>
                    <a:pt x="476" y="7"/>
                  </a:lnTo>
                  <a:lnTo>
                    <a:pt x="477" y="16"/>
                  </a:lnTo>
                  <a:lnTo>
                    <a:pt x="477" y="23"/>
                  </a:lnTo>
                  <a:lnTo>
                    <a:pt x="479" y="30"/>
                  </a:lnTo>
                  <a:lnTo>
                    <a:pt x="480" y="39"/>
                  </a:lnTo>
                  <a:lnTo>
                    <a:pt x="482" y="55"/>
                  </a:lnTo>
                  <a:lnTo>
                    <a:pt x="483" y="62"/>
                  </a:lnTo>
                  <a:lnTo>
                    <a:pt x="484" y="77"/>
                  </a:lnTo>
                  <a:lnTo>
                    <a:pt x="486" y="93"/>
                  </a:lnTo>
                  <a:lnTo>
                    <a:pt x="487" y="109"/>
                  </a:lnTo>
                  <a:lnTo>
                    <a:pt x="489" y="132"/>
                  </a:lnTo>
                  <a:lnTo>
                    <a:pt x="490" y="147"/>
                  </a:lnTo>
                  <a:lnTo>
                    <a:pt x="492" y="163"/>
                  </a:lnTo>
                  <a:lnTo>
                    <a:pt x="493" y="193"/>
                  </a:lnTo>
                  <a:lnTo>
                    <a:pt x="494" y="209"/>
                  </a:lnTo>
                  <a:lnTo>
                    <a:pt x="494" y="233"/>
                  </a:lnTo>
                  <a:lnTo>
                    <a:pt x="496" y="256"/>
                  </a:lnTo>
                  <a:lnTo>
                    <a:pt x="497" y="272"/>
                  </a:lnTo>
                  <a:lnTo>
                    <a:pt x="499" y="302"/>
                  </a:lnTo>
                  <a:lnTo>
                    <a:pt x="500" y="326"/>
                  </a:lnTo>
                  <a:lnTo>
                    <a:pt x="502" y="342"/>
                  </a:lnTo>
                  <a:lnTo>
                    <a:pt x="503" y="365"/>
                  </a:lnTo>
                  <a:lnTo>
                    <a:pt x="504" y="380"/>
                  </a:lnTo>
                  <a:lnTo>
                    <a:pt x="506" y="403"/>
                  </a:lnTo>
                  <a:lnTo>
                    <a:pt x="507" y="419"/>
                  </a:lnTo>
                  <a:lnTo>
                    <a:pt x="509" y="426"/>
                  </a:lnTo>
                  <a:lnTo>
                    <a:pt x="510" y="442"/>
                  </a:lnTo>
                  <a:lnTo>
                    <a:pt x="512" y="457"/>
                  </a:lnTo>
                  <a:lnTo>
                    <a:pt x="512" y="473"/>
                  </a:lnTo>
                  <a:lnTo>
                    <a:pt x="513" y="480"/>
                  </a:lnTo>
                  <a:lnTo>
                    <a:pt x="514" y="489"/>
                  </a:lnTo>
                  <a:lnTo>
                    <a:pt x="516" y="489"/>
                  </a:lnTo>
                  <a:lnTo>
                    <a:pt x="517" y="505"/>
                  </a:lnTo>
                  <a:lnTo>
                    <a:pt x="519" y="505"/>
                  </a:lnTo>
                  <a:lnTo>
                    <a:pt x="520" y="505"/>
                  </a:lnTo>
                  <a:lnTo>
                    <a:pt x="522" y="505"/>
                  </a:lnTo>
                  <a:lnTo>
                    <a:pt x="523" y="505"/>
                  </a:lnTo>
                  <a:lnTo>
                    <a:pt x="524" y="496"/>
                  </a:lnTo>
                  <a:lnTo>
                    <a:pt x="526" y="496"/>
                  </a:lnTo>
                  <a:lnTo>
                    <a:pt x="527" y="489"/>
                  </a:lnTo>
                  <a:lnTo>
                    <a:pt x="529" y="480"/>
                  </a:lnTo>
                  <a:lnTo>
                    <a:pt x="529" y="473"/>
                  </a:lnTo>
                  <a:lnTo>
                    <a:pt x="530" y="457"/>
                  </a:lnTo>
                  <a:lnTo>
                    <a:pt x="532" y="442"/>
                  </a:lnTo>
                  <a:lnTo>
                    <a:pt x="533" y="435"/>
                  </a:lnTo>
                  <a:lnTo>
                    <a:pt x="534" y="419"/>
                  </a:lnTo>
                  <a:lnTo>
                    <a:pt x="536" y="403"/>
                  </a:lnTo>
                  <a:lnTo>
                    <a:pt x="537" y="380"/>
                  </a:lnTo>
                  <a:lnTo>
                    <a:pt x="539" y="365"/>
                  </a:lnTo>
                  <a:lnTo>
                    <a:pt x="540" y="342"/>
                  </a:lnTo>
                  <a:lnTo>
                    <a:pt x="542" y="326"/>
                  </a:lnTo>
                  <a:lnTo>
                    <a:pt x="543" y="310"/>
                  </a:lnTo>
                  <a:lnTo>
                    <a:pt x="544" y="279"/>
                  </a:lnTo>
                  <a:lnTo>
                    <a:pt x="546" y="256"/>
                  </a:lnTo>
                  <a:lnTo>
                    <a:pt x="546" y="240"/>
                  </a:lnTo>
                  <a:lnTo>
                    <a:pt x="547" y="217"/>
                  </a:lnTo>
                  <a:lnTo>
                    <a:pt x="549" y="202"/>
                  </a:lnTo>
                  <a:lnTo>
                    <a:pt x="550" y="179"/>
                  </a:lnTo>
                  <a:lnTo>
                    <a:pt x="552" y="155"/>
                  </a:lnTo>
                  <a:lnTo>
                    <a:pt x="553" y="139"/>
                  </a:lnTo>
                  <a:lnTo>
                    <a:pt x="554" y="116"/>
                  </a:lnTo>
                  <a:lnTo>
                    <a:pt x="556" y="100"/>
                  </a:lnTo>
                  <a:lnTo>
                    <a:pt x="557" y="85"/>
                  </a:lnTo>
                  <a:lnTo>
                    <a:pt x="559" y="70"/>
                  </a:lnTo>
                  <a:lnTo>
                    <a:pt x="560" y="55"/>
                  </a:lnTo>
                  <a:lnTo>
                    <a:pt x="562" y="55"/>
                  </a:lnTo>
                  <a:lnTo>
                    <a:pt x="563" y="30"/>
                  </a:lnTo>
                  <a:lnTo>
                    <a:pt x="563" y="23"/>
                  </a:lnTo>
                  <a:lnTo>
                    <a:pt x="564" y="16"/>
                  </a:lnTo>
                  <a:lnTo>
                    <a:pt x="566" y="7"/>
                  </a:lnTo>
                  <a:lnTo>
                    <a:pt x="567" y="7"/>
                  </a:lnTo>
                  <a:lnTo>
                    <a:pt x="569" y="7"/>
                  </a:lnTo>
                  <a:lnTo>
                    <a:pt x="570" y="7"/>
                  </a:lnTo>
                  <a:lnTo>
                    <a:pt x="572" y="7"/>
                  </a:lnTo>
                  <a:lnTo>
                    <a:pt x="573" y="16"/>
                  </a:lnTo>
                  <a:lnTo>
                    <a:pt x="574" y="7"/>
                  </a:lnTo>
                  <a:lnTo>
                    <a:pt x="576" y="16"/>
                  </a:lnTo>
                  <a:lnTo>
                    <a:pt x="577" y="23"/>
                  </a:lnTo>
                  <a:lnTo>
                    <a:pt x="579" y="30"/>
                  </a:lnTo>
                  <a:lnTo>
                    <a:pt x="580" y="55"/>
                  </a:lnTo>
                  <a:lnTo>
                    <a:pt x="580" y="70"/>
                  </a:lnTo>
                  <a:lnTo>
                    <a:pt x="582" y="93"/>
                  </a:lnTo>
                  <a:lnTo>
                    <a:pt x="583" y="116"/>
                  </a:lnTo>
                  <a:lnTo>
                    <a:pt x="584" y="139"/>
                  </a:lnTo>
                  <a:lnTo>
                    <a:pt x="586" y="163"/>
                  </a:lnTo>
                  <a:lnTo>
                    <a:pt x="587" y="186"/>
                  </a:lnTo>
                  <a:lnTo>
                    <a:pt x="589" y="202"/>
                  </a:lnTo>
                  <a:lnTo>
                    <a:pt x="590" y="209"/>
                  </a:lnTo>
                  <a:lnTo>
                    <a:pt x="592" y="225"/>
                  </a:lnTo>
                  <a:lnTo>
                    <a:pt x="593" y="247"/>
                  </a:lnTo>
                  <a:lnTo>
                    <a:pt x="594" y="263"/>
                  </a:lnTo>
                  <a:lnTo>
                    <a:pt x="596" y="287"/>
                  </a:lnTo>
                  <a:lnTo>
                    <a:pt x="597" y="302"/>
                  </a:lnTo>
                  <a:lnTo>
                    <a:pt x="597" y="317"/>
                  </a:lnTo>
                  <a:lnTo>
                    <a:pt x="599" y="342"/>
                  </a:lnTo>
                  <a:lnTo>
                    <a:pt x="600" y="356"/>
                  </a:lnTo>
                  <a:lnTo>
                    <a:pt x="602" y="380"/>
                  </a:lnTo>
                  <a:lnTo>
                    <a:pt x="603" y="396"/>
                  </a:lnTo>
                  <a:lnTo>
                    <a:pt x="604" y="410"/>
                  </a:lnTo>
                  <a:lnTo>
                    <a:pt x="606" y="426"/>
                  </a:lnTo>
                  <a:lnTo>
                    <a:pt x="607" y="435"/>
                  </a:lnTo>
                  <a:lnTo>
                    <a:pt x="609" y="450"/>
                  </a:lnTo>
                  <a:lnTo>
                    <a:pt x="610" y="473"/>
                  </a:lnTo>
                  <a:lnTo>
                    <a:pt x="612" y="480"/>
                  </a:lnTo>
                  <a:lnTo>
                    <a:pt x="613" y="496"/>
                  </a:lnTo>
                  <a:lnTo>
                    <a:pt x="614" y="505"/>
                  </a:lnTo>
                  <a:lnTo>
                    <a:pt x="616" y="505"/>
                  </a:lnTo>
                  <a:lnTo>
                    <a:pt x="617" y="512"/>
                  </a:lnTo>
                  <a:lnTo>
                    <a:pt x="619" y="519"/>
                  </a:lnTo>
                  <a:lnTo>
                    <a:pt x="620" y="512"/>
                  </a:lnTo>
                  <a:lnTo>
                    <a:pt x="622" y="512"/>
                  </a:lnTo>
                  <a:lnTo>
                    <a:pt x="623" y="512"/>
                  </a:lnTo>
                  <a:lnTo>
                    <a:pt x="624" y="505"/>
                  </a:lnTo>
                  <a:lnTo>
                    <a:pt x="626" y="496"/>
                  </a:lnTo>
                  <a:lnTo>
                    <a:pt x="627" y="496"/>
                  </a:lnTo>
                  <a:lnTo>
                    <a:pt x="629" y="480"/>
                  </a:lnTo>
                  <a:lnTo>
                    <a:pt x="630" y="473"/>
                  </a:lnTo>
                  <a:lnTo>
                    <a:pt x="630" y="457"/>
                  </a:lnTo>
                  <a:lnTo>
                    <a:pt x="632" y="442"/>
                  </a:lnTo>
                  <a:lnTo>
                    <a:pt x="633" y="426"/>
                  </a:lnTo>
                  <a:lnTo>
                    <a:pt x="634" y="410"/>
                  </a:lnTo>
                  <a:lnTo>
                    <a:pt x="636" y="396"/>
                  </a:lnTo>
                  <a:lnTo>
                    <a:pt x="637" y="380"/>
                  </a:lnTo>
                  <a:lnTo>
                    <a:pt x="639" y="356"/>
                  </a:lnTo>
                  <a:lnTo>
                    <a:pt x="640" y="333"/>
                  </a:lnTo>
                  <a:lnTo>
                    <a:pt x="642" y="317"/>
                  </a:lnTo>
                  <a:lnTo>
                    <a:pt x="643" y="295"/>
                  </a:lnTo>
                  <a:lnTo>
                    <a:pt x="644" y="272"/>
                  </a:lnTo>
                  <a:lnTo>
                    <a:pt x="646" y="247"/>
                  </a:lnTo>
                  <a:lnTo>
                    <a:pt x="647" y="233"/>
                  </a:lnTo>
                  <a:lnTo>
                    <a:pt x="647" y="209"/>
                  </a:lnTo>
                  <a:lnTo>
                    <a:pt x="649" y="186"/>
                  </a:lnTo>
                  <a:lnTo>
                    <a:pt x="650" y="163"/>
                  </a:lnTo>
                  <a:lnTo>
                    <a:pt x="652" y="139"/>
                  </a:lnTo>
                  <a:lnTo>
                    <a:pt x="653" y="125"/>
                  </a:lnTo>
                  <a:lnTo>
                    <a:pt x="654" y="109"/>
                  </a:lnTo>
                  <a:lnTo>
                    <a:pt x="656" y="93"/>
                  </a:lnTo>
                  <a:lnTo>
                    <a:pt x="657" y="77"/>
                  </a:lnTo>
                  <a:lnTo>
                    <a:pt x="659" y="62"/>
                  </a:lnTo>
                  <a:lnTo>
                    <a:pt x="660" y="4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6197" y="716"/>
              <a:ext cx="1220" cy="1363"/>
            </a:xfrm>
            <a:custGeom>
              <a:avLst/>
              <a:gdLst>
                <a:gd name="T0" fmla="*/ 9 w 666"/>
                <a:gd name="T1" fmla="*/ 15 h 521"/>
                <a:gd name="T2" fmla="*/ 20 w 666"/>
                <a:gd name="T3" fmla="*/ 63 h 521"/>
                <a:gd name="T4" fmla="*/ 30 w 666"/>
                <a:gd name="T5" fmla="*/ 187 h 521"/>
                <a:gd name="T6" fmla="*/ 40 w 666"/>
                <a:gd name="T7" fmla="*/ 350 h 521"/>
                <a:gd name="T8" fmla="*/ 52 w 666"/>
                <a:gd name="T9" fmla="*/ 473 h 521"/>
                <a:gd name="T10" fmla="*/ 62 w 666"/>
                <a:gd name="T11" fmla="*/ 520 h 521"/>
                <a:gd name="T12" fmla="*/ 73 w 666"/>
                <a:gd name="T13" fmla="*/ 465 h 521"/>
                <a:gd name="T14" fmla="*/ 83 w 666"/>
                <a:gd name="T15" fmla="*/ 318 h 521"/>
                <a:gd name="T16" fmla="*/ 93 w 666"/>
                <a:gd name="T17" fmla="*/ 155 h 521"/>
                <a:gd name="T18" fmla="*/ 104 w 666"/>
                <a:gd name="T19" fmla="*/ 31 h 521"/>
                <a:gd name="T20" fmla="*/ 116 w 666"/>
                <a:gd name="T21" fmla="*/ 24 h 521"/>
                <a:gd name="T22" fmla="*/ 126 w 666"/>
                <a:gd name="T23" fmla="*/ 101 h 521"/>
                <a:gd name="T24" fmla="*/ 137 w 666"/>
                <a:gd name="T25" fmla="*/ 264 h 521"/>
                <a:gd name="T26" fmla="*/ 147 w 666"/>
                <a:gd name="T27" fmla="*/ 427 h 521"/>
                <a:gd name="T28" fmla="*/ 157 w 666"/>
                <a:gd name="T29" fmla="*/ 504 h 521"/>
                <a:gd name="T30" fmla="*/ 169 w 666"/>
                <a:gd name="T31" fmla="*/ 497 h 521"/>
                <a:gd name="T32" fmla="*/ 179 w 666"/>
                <a:gd name="T33" fmla="*/ 404 h 521"/>
                <a:gd name="T34" fmla="*/ 190 w 666"/>
                <a:gd name="T35" fmla="*/ 233 h 521"/>
                <a:gd name="T36" fmla="*/ 200 w 666"/>
                <a:gd name="T37" fmla="*/ 85 h 521"/>
                <a:gd name="T38" fmla="*/ 212 w 666"/>
                <a:gd name="T39" fmla="*/ 8 h 521"/>
                <a:gd name="T40" fmla="*/ 223 w 666"/>
                <a:gd name="T41" fmla="*/ 54 h 521"/>
                <a:gd name="T42" fmla="*/ 233 w 666"/>
                <a:gd name="T43" fmla="*/ 171 h 521"/>
                <a:gd name="T44" fmla="*/ 243 w 666"/>
                <a:gd name="T45" fmla="*/ 334 h 521"/>
                <a:gd name="T46" fmla="*/ 255 w 666"/>
                <a:gd name="T47" fmla="*/ 473 h 521"/>
                <a:gd name="T48" fmla="*/ 265 w 666"/>
                <a:gd name="T49" fmla="*/ 513 h 521"/>
                <a:gd name="T50" fmla="*/ 276 w 666"/>
                <a:gd name="T51" fmla="*/ 458 h 521"/>
                <a:gd name="T52" fmla="*/ 286 w 666"/>
                <a:gd name="T53" fmla="*/ 318 h 521"/>
                <a:gd name="T54" fmla="*/ 296 w 666"/>
                <a:gd name="T55" fmla="*/ 147 h 521"/>
                <a:gd name="T56" fmla="*/ 307 w 666"/>
                <a:gd name="T57" fmla="*/ 31 h 521"/>
                <a:gd name="T58" fmla="*/ 317 w 666"/>
                <a:gd name="T59" fmla="*/ 8 h 521"/>
                <a:gd name="T60" fmla="*/ 327 w 666"/>
                <a:gd name="T61" fmla="*/ 85 h 521"/>
                <a:gd name="T62" fmla="*/ 339 w 666"/>
                <a:gd name="T63" fmla="*/ 225 h 521"/>
                <a:gd name="T64" fmla="*/ 349 w 666"/>
                <a:gd name="T65" fmla="*/ 395 h 521"/>
                <a:gd name="T66" fmla="*/ 360 w 666"/>
                <a:gd name="T67" fmla="*/ 497 h 521"/>
                <a:gd name="T68" fmla="*/ 370 w 666"/>
                <a:gd name="T69" fmla="*/ 497 h 521"/>
                <a:gd name="T70" fmla="*/ 380 w 666"/>
                <a:gd name="T71" fmla="*/ 388 h 521"/>
                <a:gd name="T72" fmla="*/ 392 w 666"/>
                <a:gd name="T73" fmla="*/ 233 h 521"/>
                <a:gd name="T74" fmla="*/ 402 w 666"/>
                <a:gd name="T75" fmla="*/ 78 h 521"/>
                <a:gd name="T76" fmla="*/ 413 w 666"/>
                <a:gd name="T77" fmla="*/ 8 h 521"/>
                <a:gd name="T78" fmla="*/ 425 w 666"/>
                <a:gd name="T79" fmla="*/ 47 h 521"/>
                <a:gd name="T80" fmla="*/ 435 w 666"/>
                <a:gd name="T81" fmla="*/ 178 h 521"/>
                <a:gd name="T82" fmla="*/ 446 w 666"/>
                <a:gd name="T83" fmla="*/ 350 h 521"/>
                <a:gd name="T84" fmla="*/ 456 w 666"/>
                <a:gd name="T85" fmla="*/ 473 h 521"/>
                <a:gd name="T86" fmla="*/ 467 w 666"/>
                <a:gd name="T87" fmla="*/ 504 h 521"/>
                <a:gd name="T88" fmla="*/ 479 w 666"/>
                <a:gd name="T89" fmla="*/ 427 h 521"/>
                <a:gd name="T90" fmla="*/ 489 w 666"/>
                <a:gd name="T91" fmla="*/ 271 h 521"/>
                <a:gd name="T92" fmla="*/ 499 w 666"/>
                <a:gd name="T93" fmla="*/ 108 h 521"/>
                <a:gd name="T94" fmla="*/ 510 w 666"/>
                <a:gd name="T95" fmla="*/ 15 h 521"/>
                <a:gd name="T96" fmla="*/ 522 w 666"/>
                <a:gd name="T97" fmla="*/ 31 h 521"/>
                <a:gd name="T98" fmla="*/ 532 w 666"/>
                <a:gd name="T99" fmla="*/ 140 h 521"/>
                <a:gd name="T100" fmla="*/ 543 w 666"/>
                <a:gd name="T101" fmla="*/ 303 h 521"/>
                <a:gd name="T102" fmla="*/ 553 w 666"/>
                <a:gd name="T103" fmla="*/ 450 h 521"/>
                <a:gd name="T104" fmla="*/ 565 w 666"/>
                <a:gd name="T105" fmla="*/ 520 h 521"/>
                <a:gd name="T106" fmla="*/ 575 w 666"/>
                <a:gd name="T107" fmla="*/ 473 h 521"/>
                <a:gd name="T108" fmla="*/ 585 w 666"/>
                <a:gd name="T109" fmla="*/ 334 h 521"/>
                <a:gd name="T110" fmla="*/ 596 w 666"/>
                <a:gd name="T111" fmla="*/ 171 h 521"/>
                <a:gd name="T112" fmla="*/ 606 w 666"/>
                <a:gd name="T113" fmla="*/ 38 h 521"/>
                <a:gd name="T114" fmla="*/ 616 w 666"/>
                <a:gd name="T115" fmla="*/ 15 h 521"/>
                <a:gd name="T116" fmla="*/ 627 w 666"/>
                <a:gd name="T117" fmla="*/ 78 h 521"/>
                <a:gd name="T118" fmla="*/ 637 w 666"/>
                <a:gd name="T119" fmla="*/ 217 h 521"/>
                <a:gd name="T120" fmla="*/ 649 w 666"/>
                <a:gd name="T121" fmla="*/ 380 h 521"/>
                <a:gd name="T122" fmla="*/ 659 w 666"/>
                <a:gd name="T123" fmla="*/ 497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66" h="521">
                  <a:moveTo>
                    <a:pt x="0" y="54"/>
                  </a:moveTo>
                  <a:lnTo>
                    <a:pt x="2" y="47"/>
                  </a:lnTo>
                  <a:lnTo>
                    <a:pt x="3" y="38"/>
                  </a:lnTo>
                  <a:lnTo>
                    <a:pt x="4" y="31"/>
                  </a:lnTo>
                  <a:lnTo>
                    <a:pt x="4" y="24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2" y="15"/>
                  </a:lnTo>
                  <a:lnTo>
                    <a:pt x="13" y="15"/>
                  </a:lnTo>
                  <a:lnTo>
                    <a:pt x="14" y="24"/>
                  </a:lnTo>
                  <a:lnTo>
                    <a:pt x="16" y="31"/>
                  </a:lnTo>
                  <a:lnTo>
                    <a:pt x="17" y="38"/>
                  </a:lnTo>
                  <a:lnTo>
                    <a:pt x="19" y="47"/>
                  </a:lnTo>
                  <a:lnTo>
                    <a:pt x="20" y="63"/>
                  </a:lnTo>
                  <a:lnTo>
                    <a:pt x="22" y="70"/>
                  </a:lnTo>
                  <a:lnTo>
                    <a:pt x="22" y="78"/>
                  </a:lnTo>
                  <a:lnTo>
                    <a:pt x="23" y="93"/>
                  </a:lnTo>
                  <a:lnTo>
                    <a:pt x="24" y="117"/>
                  </a:lnTo>
                  <a:lnTo>
                    <a:pt x="26" y="133"/>
                  </a:lnTo>
                  <a:lnTo>
                    <a:pt x="27" y="140"/>
                  </a:lnTo>
                  <a:lnTo>
                    <a:pt x="29" y="163"/>
                  </a:lnTo>
                  <a:lnTo>
                    <a:pt x="30" y="187"/>
                  </a:lnTo>
                  <a:lnTo>
                    <a:pt x="32" y="201"/>
                  </a:lnTo>
                  <a:lnTo>
                    <a:pt x="33" y="225"/>
                  </a:lnTo>
                  <a:lnTo>
                    <a:pt x="34" y="241"/>
                  </a:lnTo>
                  <a:lnTo>
                    <a:pt x="36" y="264"/>
                  </a:lnTo>
                  <a:lnTo>
                    <a:pt x="37" y="280"/>
                  </a:lnTo>
                  <a:lnTo>
                    <a:pt x="39" y="303"/>
                  </a:lnTo>
                  <a:lnTo>
                    <a:pt x="39" y="325"/>
                  </a:lnTo>
                  <a:lnTo>
                    <a:pt x="40" y="350"/>
                  </a:lnTo>
                  <a:lnTo>
                    <a:pt x="42" y="364"/>
                  </a:lnTo>
                  <a:lnTo>
                    <a:pt x="43" y="388"/>
                  </a:lnTo>
                  <a:lnTo>
                    <a:pt x="44" y="404"/>
                  </a:lnTo>
                  <a:lnTo>
                    <a:pt x="46" y="418"/>
                  </a:lnTo>
                  <a:lnTo>
                    <a:pt x="47" y="434"/>
                  </a:lnTo>
                  <a:lnTo>
                    <a:pt x="49" y="450"/>
                  </a:lnTo>
                  <a:lnTo>
                    <a:pt x="50" y="465"/>
                  </a:lnTo>
                  <a:lnTo>
                    <a:pt x="52" y="473"/>
                  </a:lnTo>
                  <a:lnTo>
                    <a:pt x="53" y="488"/>
                  </a:lnTo>
                  <a:lnTo>
                    <a:pt x="54" y="497"/>
                  </a:lnTo>
                  <a:lnTo>
                    <a:pt x="56" y="497"/>
                  </a:lnTo>
                  <a:lnTo>
                    <a:pt x="56" y="513"/>
                  </a:lnTo>
                  <a:lnTo>
                    <a:pt x="57" y="513"/>
                  </a:lnTo>
                  <a:lnTo>
                    <a:pt x="59" y="513"/>
                  </a:lnTo>
                  <a:lnTo>
                    <a:pt x="60" y="513"/>
                  </a:lnTo>
                  <a:lnTo>
                    <a:pt x="62" y="520"/>
                  </a:lnTo>
                  <a:lnTo>
                    <a:pt x="63" y="520"/>
                  </a:lnTo>
                  <a:lnTo>
                    <a:pt x="64" y="504"/>
                  </a:lnTo>
                  <a:lnTo>
                    <a:pt x="66" y="504"/>
                  </a:lnTo>
                  <a:lnTo>
                    <a:pt x="67" y="497"/>
                  </a:lnTo>
                  <a:lnTo>
                    <a:pt x="69" y="497"/>
                  </a:lnTo>
                  <a:lnTo>
                    <a:pt x="70" y="481"/>
                  </a:lnTo>
                  <a:lnTo>
                    <a:pt x="72" y="473"/>
                  </a:lnTo>
                  <a:lnTo>
                    <a:pt x="73" y="465"/>
                  </a:lnTo>
                  <a:lnTo>
                    <a:pt x="73" y="450"/>
                  </a:lnTo>
                  <a:lnTo>
                    <a:pt x="74" y="434"/>
                  </a:lnTo>
                  <a:lnTo>
                    <a:pt x="76" y="411"/>
                  </a:lnTo>
                  <a:lnTo>
                    <a:pt x="77" y="395"/>
                  </a:lnTo>
                  <a:lnTo>
                    <a:pt x="79" y="380"/>
                  </a:lnTo>
                  <a:lnTo>
                    <a:pt x="80" y="364"/>
                  </a:lnTo>
                  <a:lnTo>
                    <a:pt x="82" y="341"/>
                  </a:lnTo>
                  <a:lnTo>
                    <a:pt x="83" y="318"/>
                  </a:lnTo>
                  <a:lnTo>
                    <a:pt x="84" y="303"/>
                  </a:lnTo>
                  <a:lnTo>
                    <a:pt x="86" y="280"/>
                  </a:lnTo>
                  <a:lnTo>
                    <a:pt x="87" y="255"/>
                  </a:lnTo>
                  <a:lnTo>
                    <a:pt x="89" y="233"/>
                  </a:lnTo>
                  <a:lnTo>
                    <a:pt x="90" y="210"/>
                  </a:lnTo>
                  <a:lnTo>
                    <a:pt x="90" y="187"/>
                  </a:lnTo>
                  <a:lnTo>
                    <a:pt x="92" y="171"/>
                  </a:lnTo>
                  <a:lnTo>
                    <a:pt x="93" y="155"/>
                  </a:lnTo>
                  <a:lnTo>
                    <a:pt x="94" y="133"/>
                  </a:lnTo>
                  <a:lnTo>
                    <a:pt x="96" y="108"/>
                  </a:lnTo>
                  <a:lnTo>
                    <a:pt x="97" y="93"/>
                  </a:lnTo>
                  <a:lnTo>
                    <a:pt x="99" y="78"/>
                  </a:lnTo>
                  <a:lnTo>
                    <a:pt x="100" y="70"/>
                  </a:lnTo>
                  <a:lnTo>
                    <a:pt x="102" y="54"/>
                  </a:lnTo>
                  <a:lnTo>
                    <a:pt x="103" y="47"/>
                  </a:lnTo>
                  <a:lnTo>
                    <a:pt x="104" y="31"/>
                  </a:lnTo>
                  <a:lnTo>
                    <a:pt x="106" y="24"/>
                  </a:lnTo>
                  <a:lnTo>
                    <a:pt x="107" y="8"/>
                  </a:lnTo>
                  <a:lnTo>
                    <a:pt x="109" y="15"/>
                  </a:lnTo>
                  <a:lnTo>
                    <a:pt x="110" y="8"/>
                  </a:lnTo>
                  <a:lnTo>
                    <a:pt x="112" y="8"/>
                  </a:lnTo>
                  <a:lnTo>
                    <a:pt x="113" y="15"/>
                  </a:lnTo>
                  <a:lnTo>
                    <a:pt x="114" y="15"/>
                  </a:lnTo>
                  <a:lnTo>
                    <a:pt x="116" y="24"/>
                  </a:lnTo>
                  <a:lnTo>
                    <a:pt x="117" y="24"/>
                  </a:lnTo>
                  <a:lnTo>
                    <a:pt x="119" y="31"/>
                  </a:lnTo>
                  <a:lnTo>
                    <a:pt x="120" y="38"/>
                  </a:lnTo>
                  <a:lnTo>
                    <a:pt x="122" y="54"/>
                  </a:lnTo>
                  <a:lnTo>
                    <a:pt x="123" y="63"/>
                  </a:lnTo>
                  <a:lnTo>
                    <a:pt x="123" y="78"/>
                  </a:lnTo>
                  <a:lnTo>
                    <a:pt x="124" y="93"/>
                  </a:lnTo>
                  <a:lnTo>
                    <a:pt x="126" y="101"/>
                  </a:lnTo>
                  <a:lnTo>
                    <a:pt x="127" y="124"/>
                  </a:lnTo>
                  <a:lnTo>
                    <a:pt x="129" y="140"/>
                  </a:lnTo>
                  <a:lnTo>
                    <a:pt x="130" y="163"/>
                  </a:lnTo>
                  <a:lnTo>
                    <a:pt x="132" y="178"/>
                  </a:lnTo>
                  <a:lnTo>
                    <a:pt x="133" y="201"/>
                  </a:lnTo>
                  <a:lnTo>
                    <a:pt x="135" y="225"/>
                  </a:lnTo>
                  <a:lnTo>
                    <a:pt x="136" y="241"/>
                  </a:lnTo>
                  <a:lnTo>
                    <a:pt x="137" y="264"/>
                  </a:lnTo>
                  <a:lnTo>
                    <a:pt x="139" y="280"/>
                  </a:lnTo>
                  <a:lnTo>
                    <a:pt x="140" y="303"/>
                  </a:lnTo>
                  <a:lnTo>
                    <a:pt x="140" y="334"/>
                  </a:lnTo>
                  <a:lnTo>
                    <a:pt x="142" y="341"/>
                  </a:lnTo>
                  <a:lnTo>
                    <a:pt x="143" y="364"/>
                  </a:lnTo>
                  <a:lnTo>
                    <a:pt x="145" y="388"/>
                  </a:lnTo>
                  <a:lnTo>
                    <a:pt x="146" y="404"/>
                  </a:lnTo>
                  <a:lnTo>
                    <a:pt x="147" y="427"/>
                  </a:lnTo>
                  <a:lnTo>
                    <a:pt x="149" y="443"/>
                  </a:lnTo>
                  <a:lnTo>
                    <a:pt x="150" y="450"/>
                  </a:lnTo>
                  <a:lnTo>
                    <a:pt x="152" y="465"/>
                  </a:lnTo>
                  <a:lnTo>
                    <a:pt x="153" y="481"/>
                  </a:lnTo>
                  <a:lnTo>
                    <a:pt x="155" y="481"/>
                  </a:lnTo>
                  <a:lnTo>
                    <a:pt x="156" y="497"/>
                  </a:lnTo>
                  <a:lnTo>
                    <a:pt x="157" y="497"/>
                  </a:lnTo>
                  <a:lnTo>
                    <a:pt x="157" y="504"/>
                  </a:lnTo>
                  <a:lnTo>
                    <a:pt x="159" y="504"/>
                  </a:lnTo>
                  <a:lnTo>
                    <a:pt x="160" y="513"/>
                  </a:lnTo>
                  <a:lnTo>
                    <a:pt x="162" y="513"/>
                  </a:lnTo>
                  <a:lnTo>
                    <a:pt x="163" y="513"/>
                  </a:lnTo>
                  <a:lnTo>
                    <a:pt x="165" y="513"/>
                  </a:lnTo>
                  <a:lnTo>
                    <a:pt x="166" y="513"/>
                  </a:lnTo>
                  <a:lnTo>
                    <a:pt x="167" y="504"/>
                  </a:lnTo>
                  <a:lnTo>
                    <a:pt x="169" y="497"/>
                  </a:lnTo>
                  <a:lnTo>
                    <a:pt x="170" y="497"/>
                  </a:lnTo>
                  <a:lnTo>
                    <a:pt x="172" y="481"/>
                  </a:lnTo>
                  <a:lnTo>
                    <a:pt x="173" y="473"/>
                  </a:lnTo>
                  <a:lnTo>
                    <a:pt x="175" y="458"/>
                  </a:lnTo>
                  <a:lnTo>
                    <a:pt x="175" y="443"/>
                  </a:lnTo>
                  <a:lnTo>
                    <a:pt x="176" y="434"/>
                  </a:lnTo>
                  <a:lnTo>
                    <a:pt x="177" y="418"/>
                  </a:lnTo>
                  <a:lnTo>
                    <a:pt x="179" y="404"/>
                  </a:lnTo>
                  <a:lnTo>
                    <a:pt x="180" y="380"/>
                  </a:lnTo>
                  <a:lnTo>
                    <a:pt x="182" y="364"/>
                  </a:lnTo>
                  <a:lnTo>
                    <a:pt x="183" y="341"/>
                  </a:lnTo>
                  <a:lnTo>
                    <a:pt x="185" y="318"/>
                  </a:lnTo>
                  <a:lnTo>
                    <a:pt x="186" y="295"/>
                  </a:lnTo>
                  <a:lnTo>
                    <a:pt x="187" y="271"/>
                  </a:lnTo>
                  <a:lnTo>
                    <a:pt x="189" y="255"/>
                  </a:lnTo>
                  <a:lnTo>
                    <a:pt x="190" y="233"/>
                  </a:lnTo>
                  <a:lnTo>
                    <a:pt x="192" y="210"/>
                  </a:lnTo>
                  <a:lnTo>
                    <a:pt x="192" y="194"/>
                  </a:lnTo>
                  <a:lnTo>
                    <a:pt x="193" y="163"/>
                  </a:lnTo>
                  <a:lnTo>
                    <a:pt x="195" y="147"/>
                  </a:lnTo>
                  <a:lnTo>
                    <a:pt x="196" y="124"/>
                  </a:lnTo>
                  <a:lnTo>
                    <a:pt x="197" y="108"/>
                  </a:lnTo>
                  <a:lnTo>
                    <a:pt x="199" y="93"/>
                  </a:lnTo>
                  <a:lnTo>
                    <a:pt x="200" y="85"/>
                  </a:lnTo>
                  <a:lnTo>
                    <a:pt x="202" y="63"/>
                  </a:lnTo>
                  <a:lnTo>
                    <a:pt x="203" y="47"/>
                  </a:lnTo>
                  <a:lnTo>
                    <a:pt x="205" y="38"/>
                  </a:lnTo>
                  <a:lnTo>
                    <a:pt x="206" y="31"/>
                  </a:lnTo>
                  <a:lnTo>
                    <a:pt x="207" y="24"/>
                  </a:lnTo>
                  <a:lnTo>
                    <a:pt x="209" y="15"/>
                  </a:lnTo>
                  <a:lnTo>
                    <a:pt x="210" y="8"/>
                  </a:lnTo>
                  <a:lnTo>
                    <a:pt x="212" y="8"/>
                  </a:lnTo>
                  <a:lnTo>
                    <a:pt x="213" y="8"/>
                  </a:lnTo>
                  <a:lnTo>
                    <a:pt x="215" y="8"/>
                  </a:lnTo>
                  <a:lnTo>
                    <a:pt x="216" y="8"/>
                  </a:lnTo>
                  <a:lnTo>
                    <a:pt x="217" y="15"/>
                  </a:lnTo>
                  <a:lnTo>
                    <a:pt x="219" y="24"/>
                  </a:lnTo>
                  <a:lnTo>
                    <a:pt x="220" y="31"/>
                  </a:lnTo>
                  <a:lnTo>
                    <a:pt x="222" y="38"/>
                  </a:lnTo>
                  <a:lnTo>
                    <a:pt x="223" y="54"/>
                  </a:lnTo>
                  <a:lnTo>
                    <a:pt x="225" y="63"/>
                  </a:lnTo>
                  <a:lnTo>
                    <a:pt x="226" y="70"/>
                  </a:lnTo>
                  <a:lnTo>
                    <a:pt x="226" y="85"/>
                  </a:lnTo>
                  <a:lnTo>
                    <a:pt x="227" y="101"/>
                  </a:lnTo>
                  <a:lnTo>
                    <a:pt x="229" y="117"/>
                  </a:lnTo>
                  <a:lnTo>
                    <a:pt x="230" y="133"/>
                  </a:lnTo>
                  <a:lnTo>
                    <a:pt x="232" y="155"/>
                  </a:lnTo>
                  <a:lnTo>
                    <a:pt x="233" y="171"/>
                  </a:lnTo>
                  <a:lnTo>
                    <a:pt x="235" y="187"/>
                  </a:lnTo>
                  <a:lnTo>
                    <a:pt x="236" y="210"/>
                  </a:lnTo>
                  <a:lnTo>
                    <a:pt x="237" y="233"/>
                  </a:lnTo>
                  <a:lnTo>
                    <a:pt x="239" y="248"/>
                  </a:lnTo>
                  <a:lnTo>
                    <a:pt x="240" y="271"/>
                  </a:lnTo>
                  <a:lnTo>
                    <a:pt x="242" y="295"/>
                  </a:lnTo>
                  <a:lnTo>
                    <a:pt x="243" y="318"/>
                  </a:lnTo>
                  <a:lnTo>
                    <a:pt x="243" y="334"/>
                  </a:lnTo>
                  <a:lnTo>
                    <a:pt x="245" y="357"/>
                  </a:lnTo>
                  <a:lnTo>
                    <a:pt x="246" y="373"/>
                  </a:lnTo>
                  <a:lnTo>
                    <a:pt x="247" y="388"/>
                  </a:lnTo>
                  <a:lnTo>
                    <a:pt x="249" y="404"/>
                  </a:lnTo>
                  <a:lnTo>
                    <a:pt x="250" y="427"/>
                  </a:lnTo>
                  <a:lnTo>
                    <a:pt x="252" y="443"/>
                  </a:lnTo>
                  <a:lnTo>
                    <a:pt x="253" y="458"/>
                  </a:lnTo>
                  <a:lnTo>
                    <a:pt x="255" y="473"/>
                  </a:lnTo>
                  <a:lnTo>
                    <a:pt x="256" y="481"/>
                  </a:lnTo>
                  <a:lnTo>
                    <a:pt x="257" y="488"/>
                  </a:lnTo>
                  <a:lnTo>
                    <a:pt x="259" y="497"/>
                  </a:lnTo>
                  <a:lnTo>
                    <a:pt x="259" y="504"/>
                  </a:lnTo>
                  <a:lnTo>
                    <a:pt x="260" y="513"/>
                  </a:lnTo>
                  <a:lnTo>
                    <a:pt x="262" y="513"/>
                  </a:lnTo>
                  <a:lnTo>
                    <a:pt x="263" y="520"/>
                  </a:lnTo>
                  <a:lnTo>
                    <a:pt x="265" y="513"/>
                  </a:lnTo>
                  <a:lnTo>
                    <a:pt x="266" y="513"/>
                  </a:lnTo>
                  <a:lnTo>
                    <a:pt x="267" y="513"/>
                  </a:lnTo>
                  <a:lnTo>
                    <a:pt x="269" y="504"/>
                  </a:lnTo>
                  <a:lnTo>
                    <a:pt x="270" y="497"/>
                  </a:lnTo>
                  <a:lnTo>
                    <a:pt x="272" y="488"/>
                  </a:lnTo>
                  <a:lnTo>
                    <a:pt x="273" y="481"/>
                  </a:lnTo>
                  <a:lnTo>
                    <a:pt x="275" y="465"/>
                  </a:lnTo>
                  <a:lnTo>
                    <a:pt x="276" y="458"/>
                  </a:lnTo>
                  <a:lnTo>
                    <a:pt x="276" y="434"/>
                  </a:lnTo>
                  <a:lnTo>
                    <a:pt x="277" y="418"/>
                  </a:lnTo>
                  <a:lnTo>
                    <a:pt x="279" y="411"/>
                  </a:lnTo>
                  <a:lnTo>
                    <a:pt x="280" y="395"/>
                  </a:lnTo>
                  <a:lnTo>
                    <a:pt x="282" y="373"/>
                  </a:lnTo>
                  <a:lnTo>
                    <a:pt x="283" y="350"/>
                  </a:lnTo>
                  <a:lnTo>
                    <a:pt x="285" y="334"/>
                  </a:lnTo>
                  <a:lnTo>
                    <a:pt x="286" y="318"/>
                  </a:lnTo>
                  <a:lnTo>
                    <a:pt x="287" y="295"/>
                  </a:lnTo>
                  <a:lnTo>
                    <a:pt x="289" y="271"/>
                  </a:lnTo>
                  <a:lnTo>
                    <a:pt x="290" y="241"/>
                  </a:lnTo>
                  <a:lnTo>
                    <a:pt x="292" y="225"/>
                  </a:lnTo>
                  <a:lnTo>
                    <a:pt x="293" y="210"/>
                  </a:lnTo>
                  <a:lnTo>
                    <a:pt x="293" y="187"/>
                  </a:lnTo>
                  <a:lnTo>
                    <a:pt x="295" y="163"/>
                  </a:lnTo>
                  <a:lnTo>
                    <a:pt x="296" y="147"/>
                  </a:lnTo>
                  <a:lnTo>
                    <a:pt x="297" y="124"/>
                  </a:lnTo>
                  <a:lnTo>
                    <a:pt x="299" y="108"/>
                  </a:lnTo>
                  <a:lnTo>
                    <a:pt x="300" y="93"/>
                  </a:lnTo>
                  <a:lnTo>
                    <a:pt x="302" y="78"/>
                  </a:lnTo>
                  <a:lnTo>
                    <a:pt x="303" y="70"/>
                  </a:lnTo>
                  <a:lnTo>
                    <a:pt x="305" y="47"/>
                  </a:lnTo>
                  <a:lnTo>
                    <a:pt x="306" y="38"/>
                  </a:lnTo>
                  <a:lnTo>
                    <a:pt x="307" y="31"/>
                  </a:lnTo>
                  <a:lnTo>
                    <a:pt x="309" y="24"/>
                  </a:lnTo>
                  <a:lnTo>
                    <a:pt x="310" y="15"/>
                  </a:lnTo>
                  <a:lnTo>
                    <a:pt x="310" y="8"/>
                  </a:lnTo>
                  <a:lnTo>
                    <a:pt x="312" y="8"/>
                  </a:lnTo>
                  <a:lnTo>
                    <a:pt x="313" y="8"/>
                  </a:lnTo>
                  <a:lnTo>
                    <a:pt x="315" y="8"/>
                  </a:lnTo>
                  <a:lnTo>
                    <a:pt x="316" y="8"/>
                  </a:lnTo>
                  <a:lnTo>
                    <a:pt x="317" y="8"/>
                  </a:lnTo>
                  <a:lnTo>
                    <a:pt x="319" y="8"/>
                  </a:lnTo>
                  <a:lnTo>
                    <a:pt x="320" y="24"/>
                  </a:lnTo>
                  <a:lnTo>
                    <a:pt x="322" y="24"/>
                  </a:lnTo>
                  <a:lnTo>
                    <a:pt x="323" y="31"/>
                  </a:lnTo>
                  <a:lnTo>
                    <a:pt x="325" y="47"/>
                  </a:lnTo>
                  <a:lnTo>
                    <a:pt x="326" y="54"/>
                  </a:lnTo>
                  <a:lnTo>
                    <a:pt x="327" y="63"/>
                  </a:lnTo>
                  <a:lnTo>
                    <a:pt x="327" y="85"/>
                  </a:lnTo>
                  <a:lnTo>
                    <a:pt x="329" y="93"/>
                  </a:lnTo>
                  <a:lnTo>
                    <a:pt x="330" y="117"/>
                  </a:lnTo>
                  <a:lnTo>
                    <a:pt x="332" y="124"/>
                  </a:lnTo>
                  <a:lnTo>
                    <a:pt x="333" y="147"/>
                  </a:lnTo>
                  <a:lnTo>
                    <a:pt x="335" y="171"/>
                  </a:lnTo>
                  <a:lnTo>
                    <a:pt x="336" y="194"/>
                  </a:lnTo>
                  <a:lnTo>
                    <a:pt x="337" y="210"/>
                  </a:lnTo>
                  <a:lnTo>
                    <a:pt x="339" y="225"/>
                  </a:lnTo>
                  <a:lnTo>
                    <a:pt x="340" y="248"/>
                  </a:lnTo>
                  <a:lnTo>
                    <a:pt x="342" y="280"/>
                  </a:lnTo>
                  <a:lnTo>
                    <a:pt x="343" y="295"/>
                  </a:lnTo>
                  <a:lnTo>
                    <a:pt x="345" y="318"/>
                  </a:lnTo>
                  <a:lnTo>
                    <a:pt x="345" y="341"/>
                  </a:lnTo>
                  <a:lnTo>
                    <a:pt x="346" y="357"/>
                  </a:lnTo>
                  <a:lnTo>
                    <a:pt x="347" y="380"/>
                  </a:lnTo>
                  <a:lnTo>
                    <a:pt x="349" y="395"/>
                  </a:lnTo>
                  <a:lnTo>
                    <a:pt x="350" y="418"/>
                  </a:lnTo>
                  <a:lnTo>
                    <a:pt x="352" y="434"/>
                  </a:lnTo>
                  <a:lnTo>
                    <a:pt x="353" y="443"/>
                  </a:lnTo>
                  <a:lnTo>
                    <a:pt x="355" y="458"/>
                  </a:lnTo>
                  <a:lnTo>
                    <a:pt x="356" y="473"/>
                  </a:lnTo>
                  <a:lnTo>
                    <a:pt x="357" y="488"/>
                  </a:lnTo>
                  <a:lnTo>
                    <a:pt x="359" y="497"/>
                  </a:lnTo>
                  <a:lnTo>
                    <a:pt x="360" y="497"/>
                  </a:lnTo>
                  <a:lnTo>
                    <a:pt x="362" y="497"/>
                  </a:lnTo>
                  <a:lnTo>
                    <a:pt x="362" y="504"/>
                  </a:lnTo>
                  <a:lnTo>
                    <a:pt x="363" y="513"/>
                  </a:lnTo>
                  <a:lnTo>
                    <a:pt x="365" y="504"/>
                  </a:lnTo>
                  <a:lnTo>
                    <a:pt x="366" y="513"/>
                  </a:lnTo>
                  <a:lnTo>
                    <a:pt x="367" y="504"/>
                  </a:lnTo>
                  <a:lnTo>
                    <a:pt x="369" y="497"/>
                  </a:lnTo>
                  <a:lnTo>
                    <a:pt x="370" y="497"/>
                  </a:lnTo>
                  <a:lnTo>
                    <a:pt x="372" y="488"/>
                  </a:lnTo>
                  <a:lnTo>
                    <a:pt x="373" y="481"/>
                  </a:lnTo>
                  <a:lnTo>
                    <a:pt x="375" y="465"/>
                  </a:lnTo>
                  <a:lnTo>
                    <a:pt x="376" y="458"/>
                  </a:lnTo>
                  <a:lnTo>
                    <a:pt x="377" y="443"/>
                  </a:lnTo>
                  <a:lnTo>
                    <a:pt x="379" y="418"/>
                  </a:lnTo>
                  <a:lnTo>
                    <a:pt x="379" y="411"/>
                  </a:lnTo>
                  <a:lnTo>
                    <a:pt x="380" y="388"/>
                  </a:lnTo>
                  <a:lnTo>
                    <a:pt x="382" y="373"/>
                  </a:lnTo>
                  <a:lnTo>
                    <a:pt x="383" y="357"/>
                  </a:lnTo>
                  <a:lnTo>
                    <a:pt x="385" y="334"/>
                  </a:lnTo>
                  <a:lnTo>
                    <a:pt x="386" y="318"/>
                  </a:lnTo>
                  <a:lnTo>
                    <a:pt x="387" y="295"/>
                  </a:lnTo>
                  <a:lnTo>
                    <a:pt x="389" y="271"/>
                  </a:lnTo>
                  <a:lnTo>
                    <a:pt x="390" y="255"/>
                  </a:lnTo>
                  <a:lnTo>
                    <a:pt x="392" y="233"/>
                  </a:lnTo>
                  <a:lnTo>
                    <a:pt x="393" y="210"/>
                  </a:lnTo>
                  <a:lnTo>
                    <a:pt x="395" y="187"/>
                  </a:lnTo>
                  <a:lnTo>
                    <a:pt x="395" y="171"/>
                  </a:lnTo>
                  <a:lnTo>
                    <a:pt x="396" y="140"/>
                  </a:lnTo>
                  <a:lnTo>
                    <a:pt x="397" y="133"/>
                  </a:lnTo>
                  <a:lnTo>
                    <a:pt x="399" y="108"/>
                  </a:lnTo>
                  <a:lnTo>
                    <a:pt x="400" y="93"/>
                  </a:lnTo>
                  <a:lnTo>
                    <a:pt x="402" y="78"/>
                  </a:lnTo>
                  <a:lnTo>
                    <a:pt x="403" y="63"/>
                  </a:lnTo>
                  <a:lnTo>
                    <a:pt x="405" y="54"/>
                  </a:lnTo>
                  <a:lnTo>
                    <a:pt x="406" y="38"/>
                  </a:lnTo>
                  <a:lnTo>
                    <a:pt x="407" y="31"/>
                  </a:lnTo>
                  <a:lnTo>
                    <a:pt x="409" y="24"/>
                  </a:lnTo>
                  <a:lnTo>
                    <a:pt x="410" y="15"/>
                  </a:lnTo>
                  <a:lnTo>
                    <a:pt x="412" y="8"/>
                  </a:lnTo>
                  <a:lnTo>
                    <a:pt x="413" y="8"/>
                  </a:lnTo>
                  <a:lnTo>
                    <a:pt x="415" y="0"/>
                  </a:lnTo>
                  <a:lnTo>
                    <a:pt x="416" y="8"/>
                  </a:lnTo>
                  <a:lnTo>
                    <a:pt x="417" y="15"/>
                  </a:lnTo>
                  <a:lnTo>
                    <a:pt x="419" y="8"/>
                  </a:lnTo>
                  <a:lnTo>
                    <a:pt x="420" y="24"/>
                  </a:lnTo>
                  <a:lnTo>
                    <a:pt x="422" y="24"/>
                  </a:lnTo>
                  <a:lnTo>
                    <a:pt x="423" y="38"/>
                  </a:lnTo>
                  <a:lnTo>
                    <a:pt x="425" y="47"/>
                  </a:lnTo>
                  <a:lnTo>
                    <a:pt x="426" y="54"/>
                  </a:lnTo>
                  <a:lnTo>
                    <a:pt x="427" y="70"/>
                  </a:lnTo>
                  <a:lnTo>
                    <a:pt x="429" y="85"/>
                  </a:lnTo>
                  <a:lnTo>
                    <a:pt x="429" y="101"/>
                  </a:lnTo>
                  <a:lnTo>
                    <a:pt x="430" y="117"/>
                  </a:lnTo>
                  <a:lnTo>
                    <a:pt x="432" y="133"/>
                  </a:lnTo>
                  <a:lnTo>
                    <a:pt x="433" y="155"/>
                  </a:lnTo>
                  <a:lnTo>
                    <a:pt x="435" y="178"/>
                  </a:lnTo>
                  <a:lnTo>
                    <a:pt x="436" y="194"/>
                  </a:lnTo>
                  <a:lnTo>
                    <a:pt x="437" y="225"/>
                  </a:lnTo>
                  <a:lnTo>
                    <a:pt x="439" y="241"/>
                  </a:lnTo>
                  <a:lnTo>
                    <a:pt x="440" y="264"/>
                  </a:lnTo>
                  <a:lnTo>
                    <a:pt x="442" y="280"/>
                  </a:lnTo>
                  <a:lnTo>
                    <a:pt x="443" y="303"/>
                  </a:lnTo>
                  <a:lnTo>
                    <a:pt x="445" y="318"/>
                  </a:lnTo>
                  <a:lnTo>
                    <a:pt x="446" y="350"/>
                  </a:lnTo>
                  <a:lnTo>
                    <a:pt x="446" y="364"/>
                  </a:lnTo>
                  <a:lnTo>
                    <a:pt x="447" y="388"/>
                  </a:lnTo>
                  <a:lnTo>
                    <a:pt x="449" y="404"/>
                  </a:lnTo>
                  <a:lnTo>
                    <a:pt x="450" y="418"/>
                  </a:lnTo>
                  <a:lnTo>
                    <a:pt x="452" y="434"/>
                  </a:lnTo>
                  <a:lnTo>
                    <a:pt x="453" y="450"/>
                  </a:lnTo>
                  <a:lnTo>
                    <a:pt x="455" y="465"/>
                  </a:lnTo>
                  <a:lnTo>
                    <a:pt x="456" y="473"/>
                  </a:lnTo>
                  <a:lnTo>
                    <a:pt x="457" y="481"/>
                  </a:lnTo>
                  <a:lnTo>
                    <a:pt x="459" y="497"/>
                  </a:lnTo>
                  <a:lnTo>
                    <a:pt x="460" y="504"/>
                  </a:lnTo>
                  <a:lnTo>
                    <a:pt x="462" y="513"/>
                  </a:lnTo>
                  <a:lnTo>
                    <a:pt x="463" y="513"/>
                  </a:lnTo>
                  <a:lnTo>
                    <a:pt x="465" y="504"/>
                  </a:lnTo>
                  <a:lnTo>
                    <a:pt x="466" y="513"/>
                  </a:lnTo>
                  <a:lnTo>
                    <a:pt x="467" y="504"/>
                  </a:lnTo>
                  <a:lnTo>
                    <a:pt x="469" y="497"/>
                  </a:lnTo>
                  <a:lnTo>
                    <a:pt x="470" y="497"/>
                  </a:lnTo>
                  <a:lnTo>
                    <a:pt x="472" y="481"/>
                  </a:lnTo>
                  <a:lnTo>
                    <a:pt x="473" y="473"/>
                  </a:lnTo>
                  <a:lnTo>
                    <a:pt x="475" y="465"/>
                  </a:lnTo>
                  <a:lnTo>
                    <a:pt x="476" y="450"/>
                  </a:lnTo>
                  <a:lnTo>
                    <a:pt x="477" y="434"/>
                  </a:lnTo>
                  <a:lnTo>
                    <a:pt x="479" y="427"/>
                  </a:lnTo>
                  <a:lnTo>
                    <a:pt x="480" y="411"/>
                  </a:lnTo>
                  <a:lnTo>
                    <a:pt x="480" y="395"/>
                  </a:lnTo>
                  <a:lnTo>
                    <a:pt x="482" y="373"/>
                  </a:lnTo>
                  <a:lnTo>
                    <a:pt x="483" y="350"/>
                  </a:lnTo>
                  <a:lnTo>
                    <a:pt x="485" y="334"/>
                  </a:lnTo>
                  <a:lnTo>
                    <a:pt x="486" y="303"/>
                  </a:lnTo>
                  <a:lnTo>
                    <a:pt x="487" y="287"/>
                  </a:lnTo>
                  <a:lnTo>
                    <a:pt x="489" y="271"/>
                  </a:lnTo>
                  <a:lnTo>
                    <a:pt x="490" y="241"/>
                  </a:lnTo>
                  <a:lnTo>
                    <a:pt x="492" y="225"/>
                  </a:lnTo>
                  <a:lnTo>
                    <a:pt x="493" y="210"/>
                  </a:lnTo>
                  <a:lnTo>
                    <a:pt x="495" y="187"/>
                  </a:lnTo>
                  <a:lnTo>
                    <a:pt x="496" y="163"/>
                  </a:lnTo>
                  <a:lnTo>
                    <a:pt x="497" y="147"/>
                  </a:lnTo>
                  <a:lnTo>
                    <a:pt x="497" y="124"/>
                  </a:lnTo>
                  <a:lnTo>
                    <a:pt x="499" y="108"/>
                  </a:lnTo>
                  <a:lnTo>
                    <a:pt x="500" y="93"/>
                  </a:lnTo>
                  <a:lnTo>
                    <a:pt x="502" y="78"/>
                  </a:lnTo>
                  <a:lnTo>
                    <a:pt x="503" y="63"/>
                  </a:lnTo>
                  <a:lnTo>
                    <a:pt x="505" y="47"/>
                  </a:lnTo>
                  <a:lnTo>
                    <a:pt x="506" y="47"/>
                  </a:lnTo>
                  <a:lnTo>
                    <a:pt x="507" y="24"/>
                  </a:lnTo>
                  <a:lnTo>
                    <a:pt x="509" y="24"/>
                  </a:lnTo>
                  <a:lnTo>
                    <a:pt x="510" y="15"/>
                  </a:lnTo>
                  <a:lnTo>
                    <a:pt x="512" y="15"/>
                  </a:lnTo>
                  <a:lnTo>
                    <a:pt x="513" y="8"/>
                  </a:lnTo>
                  <a:lnTo>
                    <a:pt x="515" y="8"/>
                  </a:lnTo>
                  <a:lnTo>
                    <a:pt x="516" y="8"/>
                  </a:lnTo>
                  <a:lnTo>
                    <a:pt x="517" y="8"/>
                  </a:lnTo>
                  <a:lnTo>
                    <a:pt x="519" y="15"/>
                  </a:lnTo>
                  <a:lnTo>
                    <a:pt x="520" y="24"/>
                  </a:lnTo>
                  <a:lnTo>
                    <a:pt x="522" y="31"/>
                  </a:lnTo>
                  <a:lnTo>
                    <a:pt x="523" y="38"/>
                  </a:lnTo>
                  <a:lnTo>
                    <a:pt x="525" y="47"/>
                  </a:lnTo>
                  <a:lnTo>
                    <a:pt x="526" y="63"/>
                  </a:lnTo>
                  <a:lnTo>
                    <a:pt x="527" y="78"/>
                  </a:lnTo>
                  <a:lnTo>
                    <a:pt x="529" y="85"/>
                  </a:lnTo>
                  <a:lnTo>
                    <a:pt x="530" y="108"/>
                  </a:lnTo>
                  <a:lnTo>
                    <a:pt x="532" y="124"/>
                  </a:lnTo>
                  <a:lnTo>
                    <a:pt x="532" y="140"/>
                  </a:lnTo>
                  <a:lnTo>
                    <a:pt x="533" y="163"/>
                  </a:lnTo>
                  <a:lnTo>
                    <a:pt x="535" y="178"/>
                  </a:lnTo>
                  <a:lnTo>
                    <a:pt x="536" y="194"/>
                  </a:lnTo>
                  <a:lnTo>
                    <a:pt x="537" y="210"/>
                  </a:lnTo>
                  <a:lnTo>
                    <a:pt x="539" y="241"/>
                  </a:lnTo>
                  <a:lnTo>
                    <a:pt x="540" y="264"/>
                  </a:lnTo>
                  <a:lnTo>
                    <a:pt x="542" y="280"/>
                  </a:lnTo>
                  <a:lnTo>
                    <a:pt x="543" y="303"/>
                  </a:lnTo>
                  <a:lnTo>
                    <a:pt x="545" y="334"/>
                  </a:lnTo>
                  <a:lnTo>
                    <a:pt x="546" y="341"/>
                  </a:lnTo>
                  <a:lnTo>
                    <a:pt x="547" y="364"/>
                  </a:lnTo>
                  <a:lnTo>
                    <a:pt x="547" y="388"/>
                  </a:lnTo>
                  <a:lnTo>
                    <a:pt x="549" y="404"/>
                  </a:lnTo>
                  <a:lnTo>
                    <a:pt x="550" y="418"/>
                  </a:lnTo>
                  <a:lnTo>
                    <a:pt x="552" y="434"/>
                  </a:lnTo>
                  <a:lnTo>
                    <a:pt x="553" y="450"/>
                  </a:lnTo>
                  <a:lnTo>
                    <a:pt x="555" y="465"/>
                  </a:lnTo>
                  <a:lnTo>
                    <a:pt x="556" y="473"/>
                  </a:lnTo>
                  <a:lnTo>
                    <a:pt x="557" y="488"/>
                  </a:lnTo>
                  <a:lnTo>
                    <a:pt x="559" y="497"/>
                  </a:lnTo>
                  <a:lnTo>
                    <a:pt x="560" y="504"/>
                  </a:lnTo>
                  <a:lnTo>
                    <a:pt x="562" y="504"/>
                  </a:lnTo>
                  <a:lnTo>
                    <a:pt x="563" y="513"/>
                  </a:lnTo>
                  <a:lnTo>
                    <a:pt x="565" y="520"/>
                  </a:lnTo>
                  <a:lnTo>
                    <a:pt x="565" y="513"/>
                  </a:lnTo>
                  <a:lnTo>
                    <a:pt x="566" y="513"/>
                  </a:lnTo>
                  <a:lnTo>
                    <a:pt x="567" y="513"/>
                  </a:lnTo>
                  <a:lnTo>
                    <a:pt x="569" y="504"/>
                  </a:lnTo>
                  <a:lnTo>
                    <a:pt x="570" y="497"/>
                  </a:lnTo>
                  <a:lnTo>
                    <a:pt x="572" y="497"/>
                  </a:lnTo>
                  <a:lnTo>
                    <a:pt x="573" y="481"/>
                  </a:lnTo>
                  <a:lnTo>
                    <a:pt x="575" y="473"/>
                  </a:lnTo>
                  <a:lnTo>
                    <a:pt x="576" y="458"/>
                  </a:lnTo>
                  <a:lnTo>
                    <a:pt x="577" y="443"/>
                  </a:lnTo>
                  <a:lnTo>
                    <a:pt x="579" y="434"/>
                  </a:lnTo>
                  <a:lnTo>
                    <a:pt x="580" y="411"/>
                  </a:lnTo>
                  <a:lnTo>
                    <a:pt x="582" y="395"/>
                  </a:lnTo>
                  <a:lnTo>
                    <a:pt x="582" y="373"/>
                  </a:lnTo>
                  <a:lnTo>
                    <a:pt x="583" y="357"/>
                  </a:lnTo>
                  <a:lnTo>
                    <a:pt x="585" y="334"/>
                  </a:lnTo>
                  <a:lnTo>
                    <a:pt x="586" y="318"/>
                  </a:lnTo>
                  <a:lnTo>
                    <a:pt x="587" y="295"/>
                  </a:lnTo>
                  <a:lnTo>
                    <a:pt x="589" y="271"/>
                  </a:lnTo>
                  <a:lnTo>
                    <a:pt x="590" y="255"/>
                  </a:lnTo>
                  <a:lnTo>
                    <a:pt x="592" y="241"/>
                  </a:lnTo>
                  <a:lnTo>
                    <a:pt x="593" y="210"/>
                  </a:lnTo>
                  <a:lnTo>
                    <a:pt x="595" y="187"/>
                  </a:lnTo>
                  <a:lnTo>
                    <a:pt x="596" y="171"/>
                  </a:lnTo>
                  <a:lnTo>
                    <a:pt x="597" y="147"/>
                  </a:lnTo>
                  <a:lnTo>
                    <a:pt x="599" y="133"/>
                  </a:lnTo>
                  <a:lnTo>
                    <a:pt x="599" y="108"/>
                  </a:lnTo>
                  <a:lnTo>
                    <a:pt x="600" y="93"/>
                  </a:lnTo>
                  <a:lnTo>
                    <a:pt x="602" y="78"/>
                  </a:lnTo>
                  <a:lnTo>
                    <a:pt x="603" y="70"/>
                  </a:lnTo>
                  <a:lnTo>
                    <a:pt x="605" y="47"/>
                  </a:lnTo>
                  <a:lnTo>
                    <a:pt x="606" y="38"/>
                  </a:lnTo>
                  <a:lnTo>
                    <a:pt x="607" y="31"/>
                  </a:lnTo>
                  <a:lnTo>
                    <a:pt x="609" y="24"/>
                  </a:lnTo>
                  <a:lnTo>
                    <a:pt x="610" y="15"/>
                  </a:lnTo>
                  <a:lnTo>
                    <a:pt x="612" y="24"/>
                  </a:lnTo>
                  <a:lnTo>
                    <a:pt x="613" y="15"/>
                  </a:lnTo>
                  <a:lnTo>
                    <a:pt x="615" y="15"/>
                  </a:lnTo>
                  <a:lnTo>
                    <a:pt x="616" y="8"/>
                  </a:lnTo>
                  <a:lnTo>
                    <a:pt x="616" y="15"/>
                  </a:lnTo>
                  <a:lnTo>
                    <a:pt x="617" y="24"/>
                  </a:lnTo>
                  <a:lnTo>
                    <a:pt x="619" y="24"/>
                  </a:lnTo>
                  <a:lnTo>
                    <a:pt x="620" y="31"/>
                  </a:lnTo>
                  <a:lnTo>
                    <a:pt x="622" y="38"/>
                  </a:lnTo>
                  <a:lnTo>
                    <a:pt x="623" y="47"/>
                  </a:lnTo>
                  <a:lnTo>
                    <a:pt x="625" y="54"/>
                  </a:lnTo>
                  <a:lnTo>
                    <a:pt x="626" y="70"/>
                  </a:lnTo>
                  <a:lnTo>
                    <a:pt x="627" y="78"/>
                  </a:lnTo>
                  <a:lnTo>
                    <a:pt x="629" y="93"/>
                  </a:lnTo>
                  <a:lnTo>
                    <a:pt x="630" y="108"/>
                  </a:lnTo>
                  <a:lnTo>
                    <a:pt x="632" y="133"/>
                  </a:lnTo>
                  <a:lnTo>
                    <a:pt x="633" y="140"/>
                  </a:lnTo>
                  <a:lnTo>
                    <a:pt x="633" y="163"/>
                  </a:lnTo>
                  <a:lnTo>
                    <a:pt x="635" y="178"/>
                  </a:lnTo>
                  <a:lnTo>
                    <a:pt x="636" y="194"/>
                  </a:lnTo>
                  <a:lnTo>
                    <a:pt x="637" y="217"/>
                  </a:lnTo>
                  <a:lnTo>
                    <a:pt x="639" y="241"/>
                  </a:lnTo>
                  <a:lnTo>
                    <a:pt x="640" y="255"/>
                  </a:lnTo>
                  <a:lnTo>
                    <a:pt x="642" y="287"/>
                  </a:lnTo>
                  <a:lnTo>
                    <a:pt x="643" y="303"/>
                  </a:lnTo>
                  <a:lnTo>
                    <a:pt x="645" y="318"/>
                  </a:lnTo>
                  <a:lnTo>
                    <a:pt x="646" y="341"/>
                  </a:lnTo>
                  <a:lnTo>
                    <a:pt x="647" y="357"/>
                  </a:lnTo>
                  <a:lnTo>
                    <a:pt x="649" y="380"/>
                  </a:lnTo>
                  <a:lnTo>
                    <a:pt x="650" y="395"/>
                  </a:lnTo>
                  <a:lnTo>
                    <a:pt x="650" y="411"/>
                  </a:lnTo>
                  <a:lnTo>
                    <a:pt x="652" y="434"/>
                  </a:lnTo>
                  <a:lnTo>
                    <a:pt x="653" y="450"/>
                  </a:lnTo>
                  <a:lnTo>
                    <a:pt x="655" y="465"/>
                  </a:lnTo>
                  <a:lnTo>
                    <a:pt x="656" y="473"/>
                  </a:lnTo>
                  <a:lnTo>
                    <a:pt x="657" y="481"/>
                  </a:lnTo>
                  <a:lnTo>
                    <a:pt x="659" y="497"/>
                  </a:lnTo>
                  <a:lnTo>
                    <a:pt x="660" y="504"/>
                  </a:lnTo>
                  <a:lnTo>
                    <a:pt x="662" y="513"/>
                  </a:lnTo>
                  <a:lnTo>
                    <a:pt x="663" y="513"/>
                  </a:lnTo>
                  <a:lnTo>
                    <a:pt x="665" y="52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7415" y="716"/>
              <a:ext cx="1225" cy="1363"/>
            </a:xfrm>
            <a:custGeom>
              <a:avLst/>
              <a:gdLst>
                <a:gd name="T0" fmla="*/ 8 w 668"/>
                <a:gd name="T1" fmla="*/ 488 h 521"/>
                <a:gd name="T2" fmla="*/ 20 w 668"/>
                <a:gd name="T3" fmla="*/ 373 h 521"/>
                <a:gd name="T4" fmla="*/ 30 w 668"/>
                <a:gd name="T5" fmla="*/ 210 h 521"/>
                <a:gd name="T6" fmla="*/ 40 w 668"/>
                <a:gd name="T7" fmla="*/ 63 h 521"/>
                <a:gd name="T8" fmla="*/ 51 w 668"/>
                <a:gd name="T9" fmla="*/ 8 h 521"/>
                <a:gd name="T10" fmla="*/ 62 w 668"/>
                <a:gd name="T11" fmla="*/ 63 h 521"/>
                <a:gd name="T12" fmla="*/ 72 w 668"/>
                <a:gd name="T13" fmla="*/ 194 h 521"/>
                <a:gd name="T14" fmla="*/ 84 w 668"/>
                <a:gd name="T15" fmla="*/ 357 h 521"/>
                <a:gd name="T16" fmla="*/ 94 w 668"/>
                <a:gd name="T17" fmla="*/ 481 h 521"/>
                <a:gd name="T18" fmla="*/ 105 w 668"/>
                <a:gd name="T19" fmla="*/ 520 h 521"/>
                <a:gd name="T20" fmla="*/ 117 w 668"/>
                <a:gd name="T21" fmla="*/ 443 h 521"/>
                <a:gd name="T22" fmla="*/ 127 w 668"/>
                <a:gd name="T23" fmla="*/ 287 h 521"/>
                <a:gd name="T24" fmla="*/ 138 w 668"/>
                <a:gd name="T25" fmla="*/ 117 h 521"/>
                <a:gd name="T26" fmla="*/ 148 w 668"/>
                <a:gd name="T27" fmla="*/ 15 h 521"/>
                <a:gd name="T28" fmla="*/ 160 w 668"/>
                <a:gd name="T29" fmla="*/ 24 h 521"/>
                <a:gd name="T30" fmla="*/ 171 w 668"/>
                <a:gd name="T31" fmla="*/ 124 h 521"/>
                <a:gd name="T32" fmla="*/ 181 w 668"/>
                <a:gd name="T33" fmla="*/ 280 h 521"/>
                <a:gd name="T34" fmla="*/ 191 w 668"/>
                <a:gd name="T35" fmla="*/ 427 h 521"/>
                <a:gd name="T36" fmla="*/ 202 w 668"/>
                <a:gd name="T37" fmla="*/ 513 h 521"/>
                <a:gd name="T38" fmla="*/ 214 w 668"/>
                <a:gd name="T39" fmla="*/ 473 h 521"/>
                <a:gd name="T40" fmla="*/ 224 w 668"/>
                <a:gd name="T41" fmla="*/ 341 h 521"/>
                <a:gd name="T42" fmla="*/ 235 w 668"/>
                <a:gd name="T43" fmla="*/ 178 h 521"/>
                <a:gd name="T44" fmla="*/ 245 w 668"/>
                <a:gd name="T45" fmla="*/ 47 h 521"/>
                <a:gd name="T46" fmla="*/ 257 w 668"/>
                <a:gd name="T47" fmla="*/ 8 h 521"/>
                <a:gd name="T48" fmla="*/ 268 w 668"/>
                <a:gd name="T49" fmla="*/ 70 h 521"/>
                <a:gd name="T50" fmla="*/ 278 w 668"/>
                <a:gd name="T51" fmla="*/ 217 h 521"/>
                <a:gd name="T52" fmla="*/ 290 w 668"/>
                <a:gd name="T53" fmla="*/ 388 h 521"/>
                <a:gd name="T54" fmla="*/ 300 w 668"/>
                <a:gd name="T55" fmla="*/ 488 h 521"/>
                <a:gd name="T56" fmla="*/ 310 w 668"/>
                <a:gd name="T57" fmla="*/ 504 h 521"/>
                <a:gd name="T58" fmla="*/ 321 w 668"/>
                <a:gd name="T59" fmla="*/ 418 h 521"/>
                <a:gd name="T60" fmla="*/ 331 w 668"/>
                <a:gd name="T61" fmla="*/ 248 h 521"/>
                <a:gd name="T62" fmla="*/ 341 w 668"/>
                <a:gd name="T63" fmla="*/ 101 h 521"/>
                <a:gd name="T64" fmla="*/ 352 w 668"/>
                <a:gd name="T65" fmla="*/ 8 h 521"/>
                <a:gd name="T66" fmla="*/ 362 w 668"/>
                <a:gd name="T67" fmla="*/ 31 h 521"/>
                <a:gd name="T68" fmla="*/ 374 w 668"/>
                <a:gd name="T69" fmla="*/ 124 h 521"/>
                <a:gd name="T70" fmla="*/ 384 w 668"/>
                <a:gd name="T71" fmla="*/ 295 h 521"/>
                <a:gd name="T72" fmla="*/ 394 w 668"/>
                <a:gd name="T73" fmla="*/ 450 h 521"/>
                <a:gd name="T74" fmla="*/ 405 w 668"/>
                <a:gd name="T75" fmla="*/ 513 h 521"/>
                <a:gd name="T76" fmla="*/ 415 w 668"/>
                <a:gd name="T77" fmla="*/ 473 h 521"/>
                <a:gd name="T78" fmla="*/ 427 w 668"/>
                <a:gd name="T79" fmla="*/ 350 h 521"/>
                <a:gd name="T80" fmla="*/ 437 w 668"/>
                <a:gd name="T81" fmla="*/ 210 h 521"/>
                <a:gd name="T82" fmla="*/ 447 w 668"/>
                <a:gd name="T83" fmla="*/ 70 h 521"/>
                <a:gd name="T84" fmla="*/ 458 w 668"/>
                <a:gd name="T85" fmla="*/ 15 h 521"/>
                <a:gd name="T86" fmla="*/ 470 w 668"/>
                <a:gd name="T87" fmla="*/ 78 h 521"/>
                <a:gd name="T88" fmla="*/ 480 w 668"/>
                <a:gd name="T89" fmla="*/ 217 h 521"/>
                <a:gd name="T90" fmla="*/ 491 w 668"/>
                <a:gd name="T91" fmla="*/ 380 h 521"/>
                <a:gd name="T92" fmla="*/ 501 w 668"/>
                <a:gd name="T93" fmla="*/ 488 h 521"/>
                <a:gd name="T94" fmla="*/ 511 w 668"/>
                <a:gd name="T95" fmla="*/ 504 h 521"/>
                <a:gd name="T96" fmla="*/ 522 w 668"/>
                <a:gd name="T97" fmla="*/ 427 h 521"/>
                <a:gd name="T98" fmla="*/ 532 w 668"/>
                <a:gd name="T99" fmla="*/ 255 h 521"/>
                <a:gd name="T100" fmla="*/ 544 w 668"/>
                <a:gd name="T101" fmla="*/ 108 h 521"/>
                <a:gd name="T102" fmla="*/ 554 w 668"/>
                <a:gd name="T103" fmla="*/ 24 h 521"/>
                <a:gd name="T104" fmla="*/ 564 w 668"/>
                <a:gd name="T105" fmla="*/ 38 h 521"/>
                <a:gd name="T106" fmla="*/ 575 w 668"/>
                <a:gd name="T107" fmla="*/ 140 h 521"/>
                <a:gd name="T108" fmla="*/ 585 w 668"/>
                <a:gd name="T109" fmla="*/ 295 h 521"/>
                <a:gd name="T110" fmla="*/ 597 w 668"/>
                <a:gd name="T111" fmla="*/ 443 h 521"/>
                <a:gd name="T112" fmla="*/ 607 w 668"/>
                <a:gd name="T113" fmla="*/ 520 h 521"/>
                <a:gd name="T114" fmla="*/ 618 w 668"/>
                <a:gd name="T115" fmla="*/ 488 h 521"/>
                <a:gd name="T116" fmla="*/ 630 w 668"/>
                <a:gd name="T117" fmla="*/ 357 h 521"/>
                <a:gd name="T118" fmla="*/ 640 w 668"/>
                <a:gd name="T119" fmla="*/ 187 h 521"/>
                <a:gd name="T120" fmla="*/ 650 w 668"/>
                <a:gd name="T121" fmla="*/ 54 h 521"/>
                <a:gd name="T122" fmla="*/ 661 w 668"/>
                <a:gd name="T123" fmla="*/ 8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68" h="521">
                  <a:moveTo>
                    <a:pt x="0" y="520"/>
                  </a:moveTo>
                  <a:lnTo>
                    <a:pt x="1" y="520"/>
                  </a:lnTo>
                  <a:lnTo>
                    <a:pt x="2" y="520"/>
                  </a:lnTo>
                  <a:lnTo>
                    <a:pt x="2" y="513"/>
                  </a:lnTo>
                  <a:lnTo>
                    <a:pt x="4" y="513"/>
                  </a:lnTo>
                  <a:lnTo>
                    <a:pt x="5" y="504"/>
                  </a:lnTo>
                  <a:lnTo>
                    <a:pt x="7" y="497"/>
                  </a:lnTo>
                  <a:lnTo>
                    <a:pt x="8" y="488"/>
                  </a:lnTo>
                  <a:lnTo>
                    <a:pt x="10" y="481"/>
                  </a:lnTo>
                  <a:lnTo>
                    <a:pt x="11" y="465"/>
                  </a:lnTo>
                  <a:lnTo>
                    <a:pt x="12" y="458"/>
                  </a:lnTo>
                  <a:lnTo>
                    <a:pt x="14" y="443"/>
                  </a:lnTo>
                  <a:lnTo>
                    <a:pt x="15" y="434"/>
                  </a:lnTo>
                  <a:lnTo>
                    <a:pt x="17" y="411"/>
                  </a:lnTo>
                  <a:lnTo>
                    <a:pt x="18" y="395"/>
                  </a:lnTo>
                  <a:lnTo>
                    <a:pt x="20" y="373"/>
                  </a:lnTo>
                  <a:lnTo>
                    <a:pt x="20" y="357"/>
                  </a:lnTo>
                  <a:lnTo>
                    <a:pt x="21" y="334"/>
                  </a:lnTo>
                  <a:lnTo>
                    <a:pt x="22" y="318"/>
                  </a:lnTo>
                  <a:lnTo>
                    <a:pt x="24" y="295"/>
                  </a:lnTo>
                  <a:lnTo>
                    <a:pt x="25" y="271"/>
                  </a:lnTo>
                  <a:lnTo>
                    <a:pt x="27" y="248"/>
                  </a:lnTo>
                  <a:lnTo>
                    <a:pt x="28" y="225"/>
                  </a:lnTo>
                  <a:lnTo>
                    <a:pt x="30" y="210"/>
                  </a:lnTo>
                  <a:lnTo>
                    <a:pt x="31" y="178"/>
                  </a:lnTo>
                  <a:lnTo>
                    <a:pt x="32" y="163"/>
                  </a:lnTo>
                  <a:lnTo>
                    <a:pt x="34" y="147"/>
                  </a:lnTo>
                  <a:lnTo>
                    <a:pt x="35" y="124"/>
                  </a:lnTo>
                  <a:lnTo>
                    <a:pt x="35" y="108"/>
                  </a:lnTo>
                  <a:lnTo>
                    <a:pt x="37" y="93"/>
                  </a:lnTo>
                  <a:lnTo>
                    <a:pt x="38" y="85"/>
                  </a:lnTo>
                  <a:lnTo>
                    <a:pt x="40" y="63"/>
                  </a:lnTo>
                  <a:lnTo>
                    <a:pt x="41" y="47"/>
                  </a:lnTo>
                  <a:lnTo>
                    <a:pt x="42" y="38"/>
                  </a:lnTo>
                  <a:lnTo>
                    <a:pt x="44" y="31"/>
                  </a:lnTo>
                  <a:lnTo>
                    <a:pt x="45" y="24"/>
                  </a:lnTo>
                  <a:lnTo>
                    <a:pt x="47" y="15"/>
                  </a:lnTo>
                  <a:lnTo>
                    <a:pt x="48" y="8"/>
                  </a:lnTo>
                  <a:lnTo>
                    <a:pt x="50" y="8"/>
                  </a:lnTo>
                  <a:lnTo>
                    <a:pt x="51" y="8"/>
                  </a:lnTo>
                  <a:lnTo>
                    <a:pt x="52" y="8"/>
                  </a:lnTo>
                  <a:lnTo>
                    <a:pt x="54" y="15"/>
                  </a:lnTo>
                  <a:lnTo>
                    <a:pt x="55" y="24"/>
                  </a:lnTo>
                  <a:lnTo>
                    <a:pt x="57" y="24"/>
                  </a:lnTo>
                  <a:lnTo>
                    <a:pt x="58" y="31"/>
                  </a:lnTo>
                  <a:lnTo>
                    <a:pt x="60" y="38"/>
                  </a:lnTo>
                  <a:lnTo>
                    <a:pt x="61" y="54"/>
                  </a:lnTo>
                  <a:lnTo>
                    <a:pt x="62" y="63"/>
                  </a:lnTo>
                  <a:lnTo>
                    <a:pt x="64" y="78"/>
                  </a:lnTo>
                  <a:lnTo>
                    <a:pt x="65" y="85"/>
                  </a:lnTo>
                  <a:lnTo>
                    <a:pt x="67" y="108"/>
                  </a:lnTo>
                  <a:lnTo>
                    <a:pt x="68" y="124"/>
                  </a:lnTo>
                  <a:lnTo>
                    <a:pt x="70" y="140"/>
                  </a:lnTo>
                  <a:lnTo>
                    <a:pt x="70" y="155"/>
                  </a:lnTo>
                  <a:lnTo>
                    <a:pt x="71" y="178"/>
                  </a:lnTo>
                  <a:lnTo>
                    <a:pt x="72" y="194"/>
                  </a:lnTo>
                  <a:lnTo>
                    <a:pt x="74" y="217"/>
                  </a:lnTo>
                  <a:lnTo>
                    <a:pt x="75" y="233"/>
                  </a:lnTo>
                  <a:lnTo>
                    <a:pt x="77" y="264"/>
                  </a:lnTo>
                  <a:lnTo>
                    <a:pt x="78" y="280"/>
                  </a:lnTo>
                  <a:lnTo>
                    <a:pt x="80" y="295"/>
                  </a:lnTo>
                  <a:lnTo>
                    <a:pt x="81" y="325"/>
                  </a:lnTo>
                  <a:lnTo>
                    <a:pt x="82" y="341"/>
                  </a:lnTo>
                  <a:lnTo>
                    <a:pt x="84" y="357"/>
                  </a:lnTo>
                  <a:lnTo>
                    <a:pt x="85" y="380"/>
                  </a:lnTo>
                  <a:lnTo>
                    <a:pt x="87" y="395"/>
                  </a:lnTo>
                  <a:lnTo>
                    <a:pt x="87" y="411"/>
                  </a:lnTo>
                  <a:lnTo>
                    <a:pt x="88" y="434"/>
                  </a:lnTo>
                  <a:lnTo>
                    <a:pt x="90" y="450"/>
                  </a:lnTo>
                  <a:lnTo>
                    <a:pt x="91" y="458"/>
                  </a:lnTo>
                  <a:lnTo>
                    <a:pt x="92" y="481"/>
                  </a:lnTo>
                  <a:lnTo>
                    <a:pt x="94" y="481"/>
                  </a:lnTo>
                  <a:lnTo>
                    <a:pt x="95" y="497"/>
                  </a:lnTo>
                  <a:lnTo>
                    <a:pt x="97" y="504"/>
                  </a:lnTo>
                  <a:lnTo>
                    <a:pt x="98" y="513"/>
                  </a:lnTo>
                  <a:lnTo>
                    <a:pt x="100" y="513"/>
                  </a:lnTo>
                  <a:lnTo>
                    <a:pt x="101" y="520"/>
                  </a:lnTo>
                  <a:lnTo>
                    <a:pt x="102" y="520"/>
                  </a:lnTo>
                  <a:lnTo>
                    <a:pt x="104" y="520"/>
                  </a:lnTo>
                  <a:lnTo>
                    <a:pt x="105" y="520"/>
                  </a:lnTo>
                  <a:lnTo>
                    <a:pt x="107" y="513"/>
                  </a:lnTo>
                  <a:lnTo>
                    <a:pt x="108" y="504"/>
                  </a:lnTo>
                  <a:lnTo>
                    <a:pt x="110" y="497"/>
                  </a:lnTo>
                  <a:lnTo>
                    <a:pt x="111" y="488"/>
                  </a:lnTo>
                  <a:lnTo>
                    <a:pt x="112" y="473"/>
                  </a:lnTo>
                  <a:lnTo>
                    <a:pt x="114" y="473"/>
                  </a:lnTo>
                  <a:lnTo>
                    <a:pt x="115" y="450"/>
                  </a:lnTo>
                  <a:lnTo>
                    <a:pt x="117" y="443"/>
                  </a:lnTo>
                  <a:lnTo>
                    <a:pt x="118" y="427"/>
                  </a:lnTo>
                  <a:lnTo>
                    <a:pt x="120" y="404"/>
                  </a:lnTo>
                  <a:lnTo>
                    <a:pt x="121" y="388"/>
                  </a:lnTo>
                  <a:lnTo>
                    <a:pt x="121" y="364"/>
                  </a:lnTo>
                  <a:lnTo>
                    <a:pt x="122" y="350"/>
                  </a:lnTo>
                  <a:lnTo>
                    <a:pt x="124" y="325"/>
                  </a:lnTo>
                  <a:lnTo>
                    <a:pt x="125" y="310"/>
                  </a:lnTo>
                  <a:lnTo>
                    <a:pt x="127" y="287"/>
                  </a:lnTo>
                  <a:lnTo>
                    <a:pt x="128" y="264"/>
                  </a:lnTo>
                  <a:lnTo>
                    <a:pt x="130" y="241"/>
                  </a:lnTo>
                  <a:lnTo>
                    <a:pt x="131" y="225"/>
                  </a:lnTo>
                  <a:lnTo>
                    <a:pt x="132" y="201"/>
                  </a:lnTo>
                  <a:lnTo>
                    <a:pt x="134" y="178"/>
                  </a:lnTo>
                  <a:lnTo>
                    <a:pt x="135" y="163"/>
                  </a:lnTo>
                  <a:lnTo>
                    <a:pt x="137" y="140"/>
                  </a:lnTo>
                  <a:lnTo>
                    <a:pt x="138" y="117"/>
                  </a:lnTo>
                  <a:lnTo>
                    <a:pt x="138" y="101"/>
                  </a:lnTo>
                  <a:lnTo>
                    <a:pt x="140" y="85"/>
                  </a:lnTo>
                  <a:lnTo>
                    <a:pt x="141" y="78"/>
                  </a:lnTo>
                  <a:lnTo>
                    <a:pt x="142" y="63"/>
                  </a:lnTo>
                  <a:lnTo>
                    <a:pt x="144" y="38"/>
                  </a:lnTo>
                  <a:lnTo>
                    <a:pt x="145" y="38"/>
                  </a:lnTo>
                  <a:lnTo>
                    <a:pt x="147" y="31"/>
                  </a:lnTo>
                  <a:lnTo>
                    <a:pt x="148" y="15"/>
                  </a:lnTo>
                  <a:lnTo>
                    <a:pt x="150" y="15"/>
                  </a:lnTo>
                  <a:lnTo>
                    <a:pt x="151" y="8"/>
                  </a:lnTo>
                  <a:lnTo>
                    <a:pt x="152" y="8"/>
                  </a:lnTo>
                  <a:lnTo>
                    <a:pt x="154" y="8"/>
                  </a:lnTo>
                  <a:lnTo>
                    <a:pt x="155" y="8"/>
                  </a:lnTo>
                  <a:lnTo>
                    <a:pt x="157" y="8"/>
                  </a:lnTo>
                  <a:lnTo>
                    <a:pt x="158" y="15"/>
                  </a:lnTo>
                  <a:lnTo>
                    <a:pt x="160" y="24"/>
                  </a:lnTo>
                  <a:lnTo>
                    <a:pt x="161" y="38"/>
                  </a:lnTo>
                  <a:lnTo>
                    <a:pt x="162" y="38"/>
                  </a:lnTo>
                  <a:lnTo>
                    <a:pt x="164" y="54"/>
                  </a:lnTo>
                  <a:lnTo>
                    <a:pt x="165" y="63"/>
                  </a:lnTo>
                  <a:lnTo>
                    <a:pt x="167" y="78"/>
                  </a:lnTo>
                  <a:lnTo>
                    <a:pt x="168" y="93"/>
                  </a:lnTo>
                  <a:lnTo>
                    <a:pt x="170" y="108"/>
                  </a:lnTo>
                  <a:lnTo>
                    <a:pt x="171" y="124"/>
                  </a:lnTo>
                  <a:lnTo>
                    <a:pt x="172" y="133"/>
                  </a:lnTo>
                  <a:lnTo>
                    <a:pt x="172" y="155"/>
                  </a:lnTo>
                  <a:lnTo>
                    <a:pt x="174" y="171"/>
                  </a:lnTo>
                  <a:lnTo>
                    <a:pt x="175" y="194"/>
                  </a:lnTo>
                  <a:lnTo>
                    <a:pt x="177" y="210"/>
                  </a:lnTo>
                  <a:lnTo>
                    <a:pt x="178" y="233"/>
                  </a:lnTo>
                  <a:lnTo>
                    <a:pt x="180" y="255"/>
                  </a:lnTo>
                  <a:lnTo>
                    <a:pt x="181" y="280"/>
                  </a:lnTo>
                  <a:lnTo>
                    <a:pt x="182" y="295"/>
                  </a:lnTo>
                  <a:lnTo>
                    <a:pt x="184" y="318"/>
                  </a:lnTo>
                  <a:lnTo>
                    <a:pt x="185" y="341"/>
                  </a:lnTo>
                  <a:lnTo>
                    <a:pt x="187" y="357"/>
                  </a:lnTo>
                  <a:lnTo>
                    <a:pt x="188" y="380"/>
                  </a:lnTo>
                  <a:lnTo>
                    <a:pt x="188" y="404"/>
                  </a:lnTo>
                  <a:lnTo>
                    <a:pt x="190" y="418"/>
                  </a:lnTo>
                  <a:lnTo>
                    <a:pt x="191" y="427"/>
                  </a:lnTo>
                  <a:lnTo>
                    <a:pt x="192" y="450"/>
                  </a:lnTo>
                  <a:lnTo>
                    <a:pt x="194" y="465"/>
                  </a:lnTo>
                  <a:lnTo>
                    <a:pt x="195" y="481"/>
                  </a:lnTo>
                  <a:lnTo>
                    <a:pt x="197" y="488"/>
                  </a:lnTo>
                  <a:lnTo>
                    <a:pt x="198" y="497"/>
                  </a:lnTo>
                  <a:lnTo>
                    <a:pt x="200" y="497"/>
                  </a:lnTo>
                  <a:lnTo>
                    <a:pt x="201" y="504"/>
                  </a:lnTo>
                  <a:lnTo>
                    <a:pt x="202" y="513"/>
                  </a:lnTo>
                  <a:lnTo>
                    <a:pt x="204" y="513"/>
                  </a:lnTo>
                  <a:lnTo>
                    <a:pt x="205" y="513"/>
                  </a:lnTo>
                  <a:lnTo>
                    <a:pt x="207" y="513"/>
                  </a:lnTo>
                  <a:lnTo>
                    <a:pt x="208" y="513"/>
                  </a:lnTo>
                  <a:lnTo>
                    <a:pt x="210" y="497"/>
                  </a:lnTo>
                  <a:lnTo>
                    <a:pt x="211" y="497"/>
                  </a:lnTo>
                  <a:lnTo>
                    <a:pt x="212" y="481"/>
                  </a:lnTo>
                  <a:lnTo>
                    <a:pt x="214" y="473"/>
                  </a:lnTo>
                  <a:lnTo>
                    <a:pt x="215" y="458"/>
                  </a:lnTo>
                  <a:lnTo>
                    <a:pt x="217" y="450"/>
                  </a:lnTo>
                  <a:lnTo>
                    <a:pt x="218" y="427"/>
                  </a:lnTo>
                  <a:lnTo>
                    <a:pt x="220" y="418"/>
                  </a:lnTo>
                  <a:lnTo>
                    <a:pt x="221" y="404"/>
                  </a:lnTo>
                  <a:lnTo>
                    <a:pt x="222" y="388"/>
                  </a:lnTo>
                  <a:lnTo>
                    <a:pt x="222" y="364"/>
                  </a:lnTo>
                  <a:lnTo>
                    <a:pt x="224" y="341"/>
                  </a:lnTo>
                  <a:lnTo>
                    <a:pt x="225" y="325"/>
                  </a:lnTo>
                  <a:lnTo>
                    <a:pt x="227" y="310"/>
                  </a:lnTo>
                  <a:lnTo>
                    <a:pt x="228" y="287"/>
                  </a:lnTo>
                  <a:lnTo>
                    <a:pt x="230" y="264"/>
                  </a:lnTo>
                  <a:lnTo>
                    <a:pt x="231" y="248"/>
                  </a:lnTo>
                  <a:lnTo>
                    <a:pt x="232" y="217"/>
                  </a:lnTo>
                  <a:lnTo>
                    <a:pt x="234" y="201"/>
                  </a:lnTo>
                  <a:lnTo>
                    <a:pt x="235" y="178"/>
                  </a:lnTo>
                  <a:lnTo>
                    <a:pt x="237" y="163"/>
                  </a:lnTo>
                  <a:lnTo>
                    <a:pt x="238" y="140"/>
                  </a:lnTo>
                  <a:lnTo>
                    <a:pt x="240" y="124"/>
                  </a:lnTo>
                  <a:lnTo>
                    <a:pt x="240" y="108"/>
                  </a:lnTo>
                  <a:lnTo>
                    <a:pt x="241" y="85"/>
                  </a:lnTo>
                  <a:lnTo>
                    <a:pt x="242" y="78"/>
                  </a:lnTo>
                  <a:lnTo>
                    <a:pt x="244" y="63"/>
                  </a:lnTo>
                  <a:lnTo>
                    <a:pt x="245" y="47"/>
                  </a:lnTo>
                  <a:lnTo>
                    <a:pt x="247" y="38"/>
                  </a:lnTo>
                  <a:lnTo>
                    <a:pt x="248" y="31"/>
                  </a:lnTo>
                  <a:lnTo>
                    <a:pt x="250" y="15"/>
                  </a:lnTo>
                  <a:lnTo>
                    <a:pt x="251" y="15"/>
                  </a:lnTo>
                  <a:lnTo>
                    <a:pt x="252" y="8"/>
                  </a:lnTo>
                  <a:lnTo>
                    <a:pt x="254" y="8"/>
                  </a:lnTo>
                  <a:lnTo>
                    <a:pt x="255" y="8"/>
                  </a:lnTo>
                  <a:lnTo>
                    <a:pt x="257" y="8"/>
                  </a:lnTo>
                  <a:lnTo>
                    <a:pt x="258" y="8"/>
                  </a:lnTo>
                  <a:lnTo>
                    <a:pt x="260" y="15"/>
                  </a:lnTo>
                  <a:lnTo>
                    <a:pt x="261" y="24"/>
                  </a:lnTo>
                  <a:lnTo>
                    <a:pt x="262" y="31"/>
                  </a:lnTo>
                  <a:lnTo>
                    <a:pt x="264" y="31"/>
                  </a:lnTo>
                  <a:lnTo>
                    <a:pt x="265" y="47"/>
                  </a:lnTo>
                  <a:lnTo>
                    <a:pt x="267" y="63"/>
                  </a:lnTo>
                  <a:lnTo>
                    <a:pt x="268" y="70"/>
                  </a:lnTo>
                  <a:lnTo>
                    <a:pt x="270" y="85"/>
                  </a:lnTo>
                  <a:lnTo>
                    <a:pt x="271" y="101"/>
                  </a:lnTo>
                  <a:lnTo>
                    <a:pt x="272" y="117"/>
                  </a:lnTo>
                  <a:lnTo>
                    <a:pt x="274" y="133"/>
                  </a:lnTo>
                  <a:lnTo>
                    <a:pt x="274" y="155"/>
                  </a:lnTo>
                  <a:lnTo>
                    <a:pt x="275" y="178"/>
                  </a:lnTo>
                  <a:lnTo>
                    <a:pt x="277" y="194"/>
                  </a:lnTo>
                  <a:lnTo>
                    <a:pt x="278" y="217"/>
                  </a:lnTo>
                  <a:lnTo>
                    <a:pt x="280" y="233"/>
                  </a:lnTo>
                  <a:lnTo>
                    <a:pt x="281" y="255"/>
                  </a:lnTo>
                  <a:lnTo>
                    <a:pt x="282" y="287"/>
                  </a:lnTo>
                  <a:lnTo>
                    <a:pt x="284" y="303"/>
                  </a:lnTo>
                  <a:lnTo>
                    <a:pt x="285" y="318"/>
                  </a:lnTo>
                  <a:lnTo>
                    <a:pt x="287" y="341"/>
                  </a:lnTo>
                  <a:lnTo>
                    <a:pt x="288" y="364"/>
                  </a:lnTo>
                  <a:lnTo>
                    <a:pt x="290" y="388"/>
                  </a:lnTo>
                  <a:lnTo>
                    <a:pt x="291" y="404"/>
                  </a:lnTo>
                  <a:lnTo>
                    <a:pt x="291" y="418"/>
                  </a:lnTo>
                  <a:lnTo>
                    <a:pt x="292" y="434"/>
                  </a:lnTo>
                  <a:lnTo>
                    <a:pt x="294" y="450"/>
                  </a:lnTo>
                  <a:lnTo>
                    <a:pt x="295" y="458"/>
                  </a:lnTo>
                  <a:lnTo>
                    <a:pt x="297" y="473"/>
                  </a:lnTo>
                  <a:lnTo>
                    <a:pt x="298" y="488"/>
                  </a:lnTo>
                  <a:lnTo>
                    <a:pt x="300" y="488"/>
                  </a:lnTo>
                  <a:lnTo>
                    <a:pt x="301" y="497"/>
                  </a:lnTo>
                  <a:lnTo>
                    <a:pt x="302" y="513"/>
                  </a:lnTo>
                  <a:lnTo>
                    <a:pt x="304" y="513"/>
                  </a:lnTo>
                  <a:lnTo>
                    <a:pt x="305" y="520"/>
                  </a:lnTo>
                  <a:lnTo>
                    <a:pt x="307" y="513"/>
                  </a:lnTo>
                  <a:lnTo>
                    <a:pt x="308" y="513"/>
                  </a:lnTo>
                  <a:lnTo>
                    <a:pt x="308" y="504"/>
                  </a:lnTo>
                  <a:lnTo>
                    <a:pt x="310" y="504"/>
                  </a:lnTo>
                  <a:lnTo>
                    <a:pt x="311" y="497"/>
                  </a:lnTo>
                  <a:lnTo>
                    <a:pt x="312" y="497"/>
                  </a:lnTo>
                  <a:lnTo>
                    <a:pt x="314" y="473"/>
                  </a:lnTo>
                  <a:lnTo>
                    <a:pt x="315" y="473"/>
                  </a:lnTo>
                  <a:lnTo>
                    <a:pt x="317" y="450"/>
                  </a:lnTo>
                  <a:lnTo>
                    <a:pt x="318" y="443"/>
                  </a:lnTo>
                  <a:lnTo>
                    <a:pt x="320" y="427"/>
                  </a:lnTo>
                  <a:lnTo>
                    <a:pt x="321" y="418"/>
                  </a:lnTo>
                  <a:lnTo>
                    <a:pt x="322" y="388"/>
                  </a:lnTo>
                  <a:lnTo>
                    <a:pt x="324" y="380"/>
                  </a:lnTo>
                  <a:lnTo>
                    <a:pt x="325" y="357"/>
                  </a:lnTo>
                  <a:lnTo>
                    <a:pt x="325" y="341"/>
                  </a:lnTo>
                  <a:lnTo>
                    <a:pt x="327" y="318"/>
                  </a:lnTo>
                  <a:lnTo>
                    <a:pt x="328" y="303"/>
                  </a:lnTo>
                  <a:lnTo>
                    <a:pt x="330" y="271"/>
                  </a:lnTo>
                  <a:lnTo>
                    <a:pt x="331" y="248"/>
                  </a:lnTo>
                  <a:lnTo>
                    <a:pt x="332" y="225"/>
                  </a:lnTo>
                  <a:lnTo>
                    <a:pt x="334" y="217"/>
                  </a:lnTo>
                  <a:lnTo>
                    <a:pt x="335" y="194"/>
                  </a:lnTo>
                  <a:lnTo>
                    <a:pt x="337" y="171"/>
                  </a:lnTo>
                  <a:lnTo>
                    <a:pt x="338" y="147"/>
                  </a:lnTo>
                  <a:lnTo>
                    <a:pt x="340" y="133"/>
                  </a:lnTo>
                  <a:lnTo>
                    <a:pt x="341" y="108"/>
                  </a:lnTo>
                  <a:lnTo>
                    <a:pt x="341" y="101"/>
                  </a:lnTo>
                  <a:lnTo>
                    <a:pt x="342" y="78"/>
                  </a:lnTo>
                  <a:lnTo>
                    <a:pt x="344" y="70"/>
                  </a:lnTo>
                  <a:lnTo>
                    <a:pt x="345" y="54"/>
                  </a:lnTo>
                  <a:lnTo>
                    <a:pt x="347" y="38"/>
                  </a:lnTo>
                  <a:lnTo>
                    <a:pt x="348" y="38"/>
                  </a:lnTo>
                  <a:lnTo>
                    <a:pt x="350" y="24"/>
                  </a:lnTo>
                  <a:lnTo>
                    <a:pt x="351" y="15"/>
                  </a:lnTo>
                  <a:lnTo>
                    <a:pt x="352" y="8"/>
                  </a:lnTo>
                  <a:lnTo>
                    <a:pt x="354" y="8"/>
                  </a:lnTo>
                  <a:lnTo>
                    <a:pt x="355" y="8"/>
                  </a:lnTo>
                  <a:lnTo>
                    <a:pt x="357" y="8"/>
                  </a:lnTo>
                  <a:lnTo>
                    <a:pt x="358" y="0"/>
                  </a:lnTo>
                  <a:lnTo>
                    <a:pt x="358" y="8"/>
                  </a:lnTo>
                  <a:lnTo>
                    <a:pt x="360" y="8"/>
                  </a:lnTo>
                  <a:lnTo>
                    <a:pt x="361" y="8"/>
                  </a:lnTo>
                  <a:lnTo>
                    <a:pt x="362" y="31"/>
                  </a:lnTo>
                  <a:lnTo>
                    <a:pt x="364" y="24"/>
                  </a:lnTo>
                  <a:lnTo>
                    <a:pt x="365" y="38"/>
                  </a:lnTo>
                  <a:lnTo>
                    <a:pt x="367" y="47"/>
                  </a:lnTo>
                  <a:lnTo>
                    <a:pt x="368" y="63"/>
                  </a:lnTo>
                  <a:lnTo>
                    <a:pt x="370" y="78"/>
                  </a:lnTo>
                  <a:lnTo>
                    <a:pt x="371" y="101"/>
                  </a:lnTo>
                  <a:lnTo>
                    <a:pt x="372" y="108"/>
                  </a:lnTo>
                  <a:lnTo>
                    <a:pt x="374" y="124"/>
                  </a:lnTo>
                  <a:lnTo>
                    <a:pt x="375" y="147"/>
                  </a:lnTo>
                  <a:lnTo>
                    <a:pt x="375" y="163"/>
                  </a:lnTo>
                  <a:lnTo>
                    <a:pt x="377" y="187"/>
                  </a:lnTo>
                  <a:lnTo>
                    <a:pt x="378" y="201"/>
                  </a:lnTo>
                  <a:lnTo>
                    <a:pt x="380" y="225"/>
                  </a:lnTo>
                  <a:lnTo>
                    <a:pt x="381" y="241"/>
                  </a:lnTo>
                  <a:lnTo>
                    <a:pt x="382" y="271"/>
                  </a:lnTo>
                  <a:lnTo>
                    <a:pt x="384" y="295"/>
                  </a:lnTo>
                  <a:lnTo>
                    <a:pt x="385" y="318"/>
                  </a:lnTo>
                  <a:lnTo>
                    <a:pt x="387" y="341"/>
                  </a:lnTo>
                  <a:lnTo>
                    <a:pt x="388" y="357"/>
                  </a:lnTo>
                  <a:lnTo>
                    <a:pt x="390" y="380"/>
                  </a:lnTo>
                  <a:lnTo>
                    <a:pt x="391" y="395"/>
                  </a:lnTo>
                  <a:lnTo>
                    <a:pt x="392" y="418"/>
                  </a:lnTo>
                  <a:lnTo>
                    <a:pt x="392" y="434"/>
                  </a:lnTo>
                  <a:lnTo>
                    <a:pt x="394" y="450"/>
                  </a:lnTo>
                  <a:lnTo>
                    <a:pt x="395" y="458"/>
                  </a:lnTo>
                  <a:lnTo>
                    <a:pt x="397" y="473"/>
                  </a:lnTo>
                  <a:lnTo>
                    <a:pt x="398" y="488"/>
                  </a:lnTo>
                  <a:lnTo>
                    <a:pt x="400" y="497"/>
                  </a:lnTo>
                  <a:lnTo>
                    <a:pt x="401" y="497"/>
                  </a:lnTo>
                  <a:lnTo>
                    <a:pt x="402" y="504"/>
                  </a:lnTo>
                  <a:lnTo>
                    <a:pt x="404" y="513"/>
                  </a:lnTo>
                  <a:lnTo>
                    <a:pt x="405" y="513"/>
                  </a:lnTo>
                  <a:lnTo>
                    <a:pt x="407" y="520"/>
                  </a:lnTo>
                  <a:lnTo>
                    <a:pt x="408" y="513"/>
                  </a:lnTo>
                  <a:lnTo>
                    <a:pt x="410" y="520"/>
                  </a:lnTo>
                  <a:lnTo>
                    <a:pt x="410" y="504"/>
                  </a:lnTo>
                  <a:lnTo>
                    <a:pt x="411" y="497"/>
                  </a:lnTo>
                  <a:lnTo>
                    <a:pt x="412" y="497"/>
                  </a:lnTo>
                  <a:lnTo>
                    <a:pt x="414" y="488"/>
                  </a:lnTo>
                  <a:lnTo>
                    <a:pt x="415" y="473"/>
                  </a:lnTo>
                  <a:lnTo>
                    <a:pt x="417" y="465"/>
                  </a:lnTo>
                  <a:lnTo>
                    <a:pt x="418" y="450"/>
                  </a:lnTo>
                  <a:lnTo>
                    <a:pt x="420" y="443"/>
                  </a:lnTo>
                  <a:lnTo>
                    <a:pt x="421" y="427"/>
                  </a:lnTo>
                  <a:lnTo>
                    <a:pt x="422" y="411"/>
                  </a:lnTo>
                  <a:lnTo>
                    <a:pt x="424" y="388"/>
                  </a:lnTo>
                  <a:lnTo>
                    <a:pt x="425" y="373"/>
                  </a:lnTo>
                  <a:lnTo>
                    <a:pt x="427" y="350"/>
                  </a:lnTo>
                  <a:lnTo>
                    <a:pt x="427" y="334"/>
                  </a:lnTo>
                  <a:lnTo>
                    <a:pt x="428" y="303"/>
                  </a:lnTo>
                  <a:lnTo>
                    <a:pt x="430" y="287"/>
                  </a:lnTo>
                  <a:lnTo>
                    <a:pt x="431" y="264"/>
                  </a:lnTo>
                  <a:lnTo>
                    <a:pt x="432" y="248"/>
                  </a:lnTo>
                  <a:lnTo>
                    <a:pt x="434" y="225"/>
                  </a:lnTo>
                  <a:lnTo>
                    <a:pt x="435" y="225"/>
                  </a:lnTo>
                  <a:lnTo>
                    <a:pt x="437" y="210"/>
                  </a:lnTo>
                  <a:lnTo>
                    <a:pt x="438" y="187"/>
                  </a:lnTo>
                  <a:lnTo>
                    <a:pt x="440" y="171"/>
                  </a:lnTo>
                  <a:lnTo>
                    <a:pt x="441" y="155"/>
                  </a:lnTo>
                  <a:lnTo>
                    <a:pt x="442" y="140"/>
                  </a:lnTo>
                  <a:lnTo>
                    <a:pt x="444" y="117"/>
                  </a:lnTo>
                  <a:lnTo>
                    <a:pt x="444" y="101"/>
                  </a:lnTo>
                  <a:lnTo>
                    <a:pt x="445" y="93"/>
                  </a:lnTo>
                  <a:lnTo>
                    <a:pt x="447" y="70"/>
                  </a:lnTo>
                  <a:lnTo>
                    <a:pt x="448" y="63"/>
                  </a:lnTo>
                  <a:lnTo>
                    <a:pt x="450" y="47"/>
                  </a:lnTo>
                  <a:lnTo>
                    <a:pt x="451" y="38"/>
                  </a:lnTo>
                  <a:lnTo>
                    <a:pt x="452" y="31"/>
                  </a:lnTo>
                  <a:lnTo>
                    <a:pt x="454" y="24"/>
                  </a:lnTo>
                  <a:lnTo>
                    <a:pt x="455" y="24"/>
                  </a:lnTo>
                  <a:lnTo>
                    <a:pt x="457" y="15"/>
                  </a:lnTo>
                  <a:lnTo>
                    <a:pt x="458" y="15"/>
                  </a:lnTo>
                  <a:lnTo>
                    <a:pt x="460" y="24"/>
                  </a:lnTo>
                  <a:lnTo>
                    <a:pt x="461" y="24"/>
                  </a:lnTo>
                  <a:lnTo>
                    <a:pt x="462" y="31"/>
                  </a:lnTo>
                  <a:lnTo>
                    <a:pt x="464" y="38"/>
                  </a:lnTo>
                  <a:lnTo>
                    <a:pt x="465" y="47"/>
                  </a:lnTo>
                  <a:lnTo>
                    <a:pt x="467" y="54"/>
                  </a:lnTo>
                  <a:lnTo>
                    <a:pt x="468" y="70"/>
                  </a:lnTo>
                  <a:lnTo>
                    <a:pt x="470" y="78"/>
                  </a:lnTo>
                  <a:lnTo>
                    <a:pt x="471" y="93"/>
                  </a:lnTo>
                  <a:lnTo>
                    <a:pt x="472" y="101"/>
                  </a:lnTo>
                  <a:lnTo>
                    <a:pt x="474" y="117"/>
                  </a:lnTo>
                  <a:lnTo>
                    <a:pt x="475" y="140"/>
                  </a:lnTo>
                  <a:lnTo>
                    <a:pt x="477" y="163"/>
                  </a:lnTo>
                  <a:lnTo>
                    <a:pt x="478" y="178"/>
                  </a:lnTo>
                  <a:lnTo>
                    <a:pt x="478" y="187"/>
                  </a:lnTo>
                  <a:lnTo>
                    <a:pt x="480" y="217"/>
                  </a:lnTo>
                  <a:lnTo>
                    <a:pt x="481" y="233"/>
                  </a:lnTo>
                  <a:lnTo>
                    <a:pt x="482" y="255"/>
                  </a:lnTo>
                  <a:lnTo>
                    <a:pt x="484" y="271"/>
                  </a:lnTo>
                  <a:lnTo>
                    <a:pt x="485" y="295"/>
                  </a:lnTo>
                  <a:lnTo>
                    <a:pt x="487" y="318"/>
                  </a:lnTo>
                  <a:lnTo>
                    <a:pt x="488" y="341"/>
                  </a:lnTo>
                  <a:lnTo>
                    <a:pt x="490" y="364"/>
                  </a:lnTo>
                  <a:lnTo>
                    <a:pt x="491" y="380"/>
                  </a:lnTo>
                  <a:lnTo>
                    <a:pt x="492" y="395"/>
                  </a:lnTo>
                  <a:lnTo>
                    <a:pt x="494" y="411"/>
                  </a:lnTo>
                  <a:lnTo>
                    <a:pt x="494" y="427"/>
                  </a:lnTo>
                  <a:lnTo>
                    <a:pt x="495" y="443"/>
                  </a:lnTo>
                  <a:lnTo>
                    <a:pt x="497" y="458"/>
                  </a:lnTo>
                  <a:lnTo>
                    <a:pt x="498" y="473"/>
                  </a:lnTo>
                  <a:lnTo>
                    <a:pt x="500" y="481"/>
                  </a:lnTo>
                  <a:lnTo>
                    <a:pt x="501" y="488"/>
                  </a:lnTo>
                  <a:lnTo>
                    <a:pt x="502" y="504"/>
                  </a:lnTo>
                  <a:lnTo>
                    <a:pt x="504" y="497"/>
                  </a:lnTo>
                  <a:lnTo>
                    <a:pt x="505" y="513"/>
                  </a:lnTo>
                  <a:lnTo>
                    <a:pt x="507" y="513"/>
                  </a:lnTo>
                  <a:lnTo>
                    <a:pt x="508" y="513"/>
                  </a:lnTo>
                  <a:lnTo>
                    <a:pt x="510" y="513"/>
                  </a:lnTo>
                  <a:lnTo>
                    <a:pt x="511" y="513"/>
                  </a:lnTo>
                  <a:lnTo>
                    <a:pt x="511" y="504"/>
                  </a:lnTo>
                  <a:lnTo>
                    <a:pt x="512" y="497"/>
                  </a:lnTo>
                  <a:lnTo>
                    <a:pt x="514" y="497"/>
                  </a:lnTo>
                  <a:lnTo>
                    <a:pt x="515" y="488"/>
                  </a:lnTo>
                  <a:lnTo>
                    <a:pt x="517" y="465"/>
                  </a:lnTo>
                  <a:lnTo>
                    <a:pt x="518" y="465"/>
                  </a:lnTo>
                  <a:lnTo>
                    <a:pt x="520" y="458"/>
                  </a:lnTo>
                  <a:lnTo>
                    <a:pt x="521" y="434"/>
                  </a:lnTo>
                  <a:lnTo>
                    <a:pt x="522" y="427"/>
                  </a:lnTo>
                  <a:lnTo>
                    <a:pt x="524" y="404"/>
                  </a:lnTo>
                  <a:lnTo>
                    <a:pt x="525" y="388"/>
                  </a:lnTo>
                  <a:lnTo>
                    <a:pt x="527" y="364"/>
                  </a:lnTo>
                  <a:lnTo>
                    <a:pt x="528" y="350"/>
                  </a:lnTo>
                  <a:lnTo>
                    <a:pt x="528" y="325"/>
                  </a:lnTo>
                  <a:lnTo>
                    <a:pt x="530" y="303"/>
                  </a:lnTo>
                  <a:lnTo>
                    <a:pt x="531" y="287"/>
                  </a:lnTo>
                  <a:lnTo>
                    <a:pt x="532" y="255"/>
                  </a:lnTo>
                  <a:lnTo>
                    <a:pt x="534" y="241"/>
                  </a:lnTo>
                  <a:lnTo>
                    <a:pt x="535" y="217"/>
                  </a:lnTo>
                  <a:lnTo>
                    <a:pt x="537" y="201"/>
                  </a:lnTo>
                  <a:lnTo>
                    <a:pt x="538" y="178"/>
                  </a:lnTo>
                  <a:lnTo>
                    <a:pt x="540" y="163"/>
                  </a:lnTo>
                  <a:lnTo>
                    <a:pt x="541" y="140"/>
                  </a:lnTo>
                  <a:lnTo>
                    <a:pt x="542" y="124"/>
                  </a:lnTo>
                  <a:lnTo>
                    <a:pt x="544" y="108"/>
                  </a:lnTo>
                  <a:lnTo>
                    <a:pt x="545" y="93"/>
                  </a:lnTo>
                  <a:lnTo>
                    <a:pt x="545" y="78"/>
                  </a:lnTo>
                  <a:lnTo>
                    <a:pt x="547" y="63"/>
                  </a:lnTo>
                  <a:lnTo>
                    <a:pt x="548" y="47"/>
                  </a:lnTo>
                  <a:lnTo>
                    <a:pt x="550" y="38"/>
                  </a:lnTo>
                  <a:lnTo>
                    <a:pt x="551" y="31"/>
                  </a:lnTo>
                  <a:lnTo>
                    <a:pt x="552" y="24"/>
                  </a:lnTo>
                  <a:lnTo>
                    <a:pt x="554" y="24"/>
                  </a:lnTo>
                  <a:lnTo>
                    <a:pt x="555" y="15"/>
                  </a:lnTo>
                  <a:lnTo>
                    <a:pt x="557" y="15"/>
                  </a:lnTo>
                  <a:lnTo>
                    <a:pt x="558" y="15"/>
                  </a:lnTo>
                  <a:lnTo>
                    <a:pt x="560" y="15"/>
                  </a:lnTo>
                  <a:lnTo>
                    <a:pt x="561" y="15"/>
                  </a:lnTo>
                  <a:lnTo>
                    <a:pt x="562" y="24"/>
                  </a:lnTo>
                  <a:lnTo>
                    <a:pt x="562" y="31"/>
                  </a:lnTo>
                  <a:lnTo>
                    <a:pt x="564" y="38"/>
                  </a:lnTo>
                  <a:lnTo>
                    <a:pt x="565" y="47"/>
                  </a:lnTo>
                  <a:lnTo>
                    <a:pt x="567" y="54"/>
                  </a:lnTo>
                  <a:lnTo>
                    <a:pt x="568" y="70"/>
                  </a:lnTo>
                  <a:lnTo>
                    <a:pt x="570" y="78"/>
                  </a:lnTo>
                  <a:lnTo>
                    <a:pt x="571" y="93"/>
                  </a:lnTo>
                  <a:lnTo>
                    <a:pt x="572" y="108"/>
                  </a:lnTo>
                  <a:lnTo>
                    <a:pt x="574" y="124"/>
                  </a:lnTo>
                  <a:lnTo>
                    <a:pt x="575" y="140"/>
                  </a:lnTo>
                  <a:lnTo>
                    <a:pt x="577" y="163"/>
                  </a:lnTo>
                  <a:lnTo>
                    <a:pt x="578" y="178"/>
                  </a:lnTo>
                  <a:lnTo>
                    <a:pt x="580" y="194"/>
                  </a:lnTo>
                  <a:lnTo>
                    <a:pt x="580" y="217"/>
                  </a:lnTo>
                  <a:lnTo>
                    <a:pt x="581" y="241"/>
                  </a:lnTo>
                  <a:lnTo>
                    <a:pt x="582" y="264"/>
                  </a:lnTo>
                  <a:lnTo>
                    <a:pt x="584" y="280"/>
                  </a:lnTo>
                  <a:lnTo>
                    <a:pt x="585" y="295"/>
                  </a:lnTo>
                  <a:lnTo>
                    <a:pt x="587" y="318"/>
                  </a:lnTo>
                  <a:lnTo>
                    <a:pt x="588" y="334"/>
                  </a:lnTo>
                  <a:lnTo>
                    <a:pt x="590" y="357"/>
                  </a:lnTo>
                  <a:lnTo>
                    <a:pt x="591" y="373"/>
                  </a:lnTo>
                  <a:lnTo>
                    <a:pt x="592" y="388"/>
                  </a:lnTo>
                  <a:lnTo>
                    <a:pt x="594" y="411"/>
                  </a:lnTo>
                  <a:lnTo>
                    <a:pt x="595" y="434"/>
                  </a:lnTo>
                  <a:lnTo>
                    <a:pt x="597" y="443"/>
                  </a:lnTo>
                  <a:lnTo>
                    <a:pt x="597" y="458"/>
                  </a:lnTo>
                  <a:lnTo>
                    <a:pt x="598" y="465"/>
                  </a:lnTo>
                  <a:lnTo>
                    <a:pt x="600" y="488"/>
                  </a:lnTo>
                  <a:lnTo>
                    <a:pt x="601" y="497"/>
                  </a:lnTo>
                  <a:lnTo>
                    <a:pt x="602" y="504"/>
                  </a:lnTo>
                  <a:lnTo>
                    <a:pt x="604" y="504"/>
                  </a:lnTo>
                  <a:lnTo>
                    <a:pt x="605" y="513"/>
                  </a:lnTo>
                  <a:lnTo>
                    <a:pt x="607" y="520"/>
                  </a:lnTo>
                  <a:lnTo>
                    <a:pt x="608" y="520"/>
                  </a:lnTo>
                  <a:lnTo>
                    <a:pt x="610" y="520"/>
                  </a:lnTo>
                  <a:lnTo>
                    <a:pt x="611" y="520"/>
                  </a:lnTo>
                  <a:lnTo>
                    <a:pt x="612" y="520"/>
                  </a:lnTo>
                  <a:lnTo>
                    <a:pt x="614" y="513"/>
                  </a:lnTo>
                  <a:lnTo>
                    <a:pt x="615" y="497"/>
                  </a:lnTo>
                  <a:lnTo>
                    <a:pt x="617" y="497"/>
                  </a:lnTo>
                  <a:lnTo>
                    <a:pt x="618" y="488"/>
                  </a:lnTo>
                  <a:lnTo>
                    <a:pt x="620" y="473"/>
                  </a:lnTo>
                  <a:lnTo>
                    <a:pt x="621" y="465"/>
                  </a:lnTo>
                  <a:lnTo>
                    <a:pt x="622" y="450"/>
                  </a:lnTo>
                  <a:lnTo>
                    <a:pt x="624" y="434"/>
                  </a:lnTo>
                  <a:lnTo>
                    <a:pt x="625" y="418"/>
                  </a:lnTo>
                  <a:lnTo>
                    <a:pt x="627" y="395"/>
                  </a:lnTo>
                  <a:lnTo>
                    <a:pt x="628" y="380"/>
                  </a:lnTo>
                  <a:lnTo>
                    <a:pt x="630" y="357"/>
                  </a:lnTo>
                  <a:lnTo>
                    <a:pt x="630" y="334"/>
                  </a:lnTo>
                  <a:lnTo>
                    <a:pt x="631" y="318"/>
                  </a:lnTo>
                  <a:lnTo>
                    <a:pt x="632" y="295"/>
                  </a:lnTo>
                  <a:lnTo>
                    <a:pt x="634" y="271"/>
                  </a:lnTo>
                  <a:lnTo>
                    <a:pt x="635" y="248"/>
                  </a:lnTo>
                  <a:lnTo>
                    <a:pt x="637" y="233"/>
                  </a:lnTo>
                  <a:lnTo>
                    <a:pt x="638" y="210"/>
                  </a:lnTo>
                  <a:lnTo>
                    <a:pt x="640" y="187"/>
                  </a:lnTo>
                  <a:lnTo>
                    <a:pt x="641" y="171"/>
                  </a:lnTo>
                  <a:lnTo>
                    <a:pt x="642" y="147"/>
                  </a:lnTo>
                  <a:lnTo>
                    <a:pt x="644" y="133"/>
                  </a:lnTo>
                  <a:lnTo>
                    <a:pt x="645" y="108"/>
                  </a:lnTo>
                  <a:lnTo>
                    <a:pt x="647" y="93"/>
                  </a:lnTo>
                  <a:lnTo>
                    <a:pt x="647" y="78"/>
                  </a:lnTo>
                  <a:lnTo>
                    <a:pt x="648" y="63"/>
                  </a:lnTo>
                  <a:lnTo>
                    <a:pt x="650" y="54"/>
                  </a:lnTo>
                  <a:lnTo>
                    <a:pt x="651" y="47"/>
                  </a:lnTo>
                  <a:lnTo>
                    <a:pt x="652" y="31"/>
                  </a:lnTo>
                  <a:lnTo>
                    <a:pt x="654" y="24"/>
                  </a:lnTo>
                  <a:lnTo>
                    <a:pt x="655" y="15"/>
                  </a:lnTo>
                  <a:lnTo>
                    <a:pt x="657" y="15"/>
                  </a:lnTo>
                  <a:lnTo>
                    <a:pt x="658" y="15"/>
                  </a:lnTo>
                  <a:lnTo>
                    <a:pt x="660" y="8"/>
                  </a:lnTo>
                  <a:lnTo>
                    <a:pt x="661" y="8"/>
                  </a:lnTo>
                  <a:lnTo>
                    <a:pt x="662" y="15"/>
                  </a:lnTo>
                  <a:lnTo>
                    <a:pt x="664" y="15"/>
                  </a:lnTo>
                  <a:lnTo>
                    <a:pt x="665" y="24"/>
                  </a:lnTo>
                  <a:lnTo>
                    <a:pt x="667" y="3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2584" y="716"/>
              <a:ext cx="1225" cy="1363"/>
            </a:xfrm>
            <a:custGeom>
              <a:avLst/>
              <a:gdLst>
                <a:gd name="T0" fmla="*/ 8 w 668"/>
                <a:gd name="T1" fmla="*/ 488 h 521"/>
                <a:gd name="T2" fmla="*/ 20 w 668"/>
                <a:gd name="T3" fmla="*/ 373 h 521"/>
                <a:gd name="T4" fmla="*/ 30 w 668"/>
                <a:gd name="T5" fmla="*/ 210 h 521"/>
                <a:gd name="T6" fmla="*/ 40 w 668"/>
                <a:gd name="T7" fmla="*/ 63 h 521"/>
                <a:gd name="T8" fmla="*/ 51 w 668"/>
                <a:gd name="T9" fmla="*/ 8 h 521"/>
                <a:gd name="T10" fmla="*/ 62 w 668"/>
                <a:gd name="T11" fmla="*/ 63 h 521"/>
                <a:gd name="T12" fmla="*/ 72 w 668"/>
                <a:gd name="T13" fmla="*/ 194 h 521"/>
                <a:gd name="T14" fmla="*/ 84 w 668"/>
                <a:gd name="T15" fmla="*/ 357 h 521"/>
                <a:gd name="T16" fmla="*/ 94 w 668"/>
                <a:gd name="T17" fmla="*/ 481 h 521"/>
                <a:gd name="T18" fmla="*/ 105 w 668"/>
                <a:gd name="T19" fmla="*/ 520 h 521"/>
                <a:gd name="T20" fmla="*/ 117 w 668"/>
                <a:gd name="T21" fmla="*/ 443 h 521"/>
                <a:gd name="T22" fmla="*/ 127 w 668"/>
                <a:gd name="T23" fmla="*/ 287 h 521"/>
                <a:gd name="T24" fmla="*/ 138 w 668"/>
                <a:gd name="T25" fmla="*/ 117 h 521"/>
                <a:gd name="T26" fmla="*/ 148 w 668"/>
                <a:gd name="T27" fmla="*/ 15 h 521"/>
                <a:gd name="T28" fmla="*/ 160 w 668"/>
                <a:gd name="T29" fmla="*/ 24 h 521"/>
                <a:gd name="T30" fmla="*/ 171 w 668"/>
                <a:gd name="T31" fmla="*/ 124 h 521"/>
                <a:gd name="T32" fmla="*/ 181 w 668"/>
                <a:gd name="T33" fmla="*/ 280 h 521"/>
                <a:gd name="T34" fmla="*/ 191 w 668"/>
                <a:gd name="T35" fmla="*/ 427 h 521"/>
                <a:gd name="T36" fmla="*/ 202 w 668"/>
                <a:gd name="T37" fmla="*/ 513 h 521"/>
                <a:gd name="T38" fmla="*/ 214 w 668"/>
                <a:gd name="T39" fmla="*/ 473 h 521"/>
                <a:gd name="T40" fmla="*/ 224 w 668"/>
                <a:gd name="T41" fmla="*/ 341 h 521"/>
                <a:gd name="T42" fmla="*/ 235 w 668"/>
                <a:gd name="T43" fmla="*/ 178 h 521"/>
                <a:gd name="T44" fmla="*/ 245 w 668"/>
                <a:gd name="T45" fmla="*/ 47 h 521"/>
                <a:gd name="T46" fmla="*/ 257 w 668"/>
                <a:gd name="T47" fmla="*/ 8 h 521"/>
                <a:gd name="T48" fmla="*/ 268 w 668"/>
                <a:gd name="T49" fmla="*/ 70 h 521"/>
                <a:gd name="T50" fmla="*/ 278 w 668"/>
                <a:gd name="T51" fmla="*/ 217 h 521"/>
                <a:gd name="T52" fmla="*/ 290 w 668"/>
                <a:gd name="T53" fmla="*/ 388 h 521"/>
                <a:gd name="T54" fmla="*/ 300 w 668"/>
                <a:gd name="T55" fmla="*/ 488 h 521"/>
                <a:gd name="T56" fmla="*/ 310 w 668"/>
                <a:gd name="T57" fmla="*/ 504 h 521"/>
                <a:gd name="T58" fmla="*/ 321 w 668"/>
                <a:gd name="T59" fmla="*/ 418 h 521"/>
                <a:gd name="T60" fmla="*/ 331 w 668"/>
                <a:gd name="T61" fmla="*/ 248 h 521"/>
                <a:gd name="T62" fmla="*/ 341 w 668"/>
                <a:gd name="T63" fmla="*/ 101 h 521"/>
                <a:gd name="T64" fmla="*/ 352 w 668"/>
                <a:gd name="T65" fmla="*/ 8 h 521"/>
                <a:gd name="T66" fmla="*/ 362 w 668"/>
                <a:gd name="T67" fmla="*/ 31 h 521"/>
                <a:gd name="T68" fmla="*/ 374 w 668"/>
                <a:gd name="T69" fmla="*/ 124 h 521"/>
                <a:gd name="T70" fmla="*/ 384 w 668"/>
                <a:gd name="T71" fmla="*/ 295 h 521"/>
                <a:gd name="T72" fmla="*/ 394 w 668"/>
                <a:gd name="T73" fmla="*/ 450 h 521"/>
                <a:gd name="T74" fmla="*/ 405 w 668"/>
                <a:gd name="T75" fmla="*/ 513 h 521"/>
                <a:gd name="T76" fmla="*/ 415 w 668"/>
                <a:gd name="T77" fmla="*/ 473 h 521"/>
                <a:gd name="T78" fmla="*/ 427 w 668"/>
                <a:gd name="T79" fmla="*/ 350 h 521"/>
                <a:gd name="T80" fmla="*/ 437 w 668"/>
                <a:gd name="T81" fmla="*/ 210 h 521"/>
                <a:gd name="T82" fmla="*/ 447 w 668"/>
                <a:gd name="T83" fmla="*/ 70 h 521"/>
                <a:gd name="T84" fmla="*/ 458 w 668"/>
                <a:gd name="T85" fmla="*/ 15 h 521"/>
                <a:gd name="T86" fmla="*/ 470 w 668"/>
                <a:gd name="T87" fmla="*/ 78 h 521"/>
                <a:gd name="T88" fmla="*/ 480 w 668"/>
                <a:gd name="T89" fmla="*/ 217 h 521"/>
                <a:gd name="T90" fmla="*/ 491 w 668"/>
                <a:gd name="T91" fmla="*/ 380 h 521"/>
                <a:gd name="T92" fmla="*/ 501 w 668"/>
                <a:gd name="T93" fmla="*/ 488 h 521"/>
                <a:gd name="T94" fmla="*/ 511 w 668"/>
                <a:gd name="T95" fmla="*/ 504 h 521"/>
                <a:gd name="T96" fmla="*/ 522 w 668"/>
                <a:gd name="T97" fmla="*/ 427 h 521"/>
                <a:gd name="T98" fmla="*/ 532 w 668"/>
                <a:gd name="T99" fmla="*/ 255 h 521"/>
                <a:gd name="T100" fmla="*/ 544 w 668"/>
                <a:gd name="T101" fmla="*/ 108 h 521"/>
                <a:gd name="T102" fmla="*/ 554 w 668"/>
                <a:gd name="T103" fmla="*/ 24 h 521"/>
                <a:gd name="T104" fmla="*/ 564 w 668"/>
                <a:gd name="T105" fmla="*/ 38 h 521"/>
                <a:gd name="T106" fmla="*/ 575 w 668"/>
                <a:gd name="T107" fmla="*/ 140 h 521"/>
                <a:gd name="T108" fmla="*/ 585 w 668"/>
                <a:gd name="T109" fmla="*/ 295 h 521"/>
                <a:gd name="T110" fmla="*/ 597 w 668"/>
                <a:gd name="T111" fmla="*/ 443 h 521"/>
                <a:gd name="T112" fmla="*/ 607 w 668"/>
                <a:gd name="T113" fmla="*/ 520 h 521"/>
                <a:gd name="T114" fmla="*/ 618 w 668"/>
                <a:gd name="T115" fmla="*/ 488 h 521"/>
                <a:gd name="T116" fmla="*/ 630 w 668"/>
                <a:gd name="T117" fmla="*/ 357 h 521"/>
                <a:gd name="T118" fmla="*/ 640 w 668"/>
                <a:gd name="T119" fmla="*/ 187 h 521"/>
                <a:gd name="T120" fmla="*/ 650 w 668"/>
                <a:gd name="T121" fmla="*/ 54 h 521"/>
                <a:gd name="T122" fmla="*/ 661 w 668"/>
                <a:gd name="T123" fmla="*/ 8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68" h="521">
                  <a:moveTo>
                    <a:pt x="0" y="520"/>
                  </a:moveTo>
                  <a:lnTo>
                    <a:pt x="1" y="520"/>
                  </a:lnTo>
                  <a:lnTo>
                    <a:pt x="2" y="520"/>
                  </a:lnTo>
                  <a:lnTo>
                    <a:pt x="2" y="513"/>
                  </a:lnTo>
                  <a:lnTo>
                    <a:pt x="4" y="513"/>
                  </a:lnTo>
                  <a:lnTo>
                    <a:pt x="5" y="504"/>
                  </a:lnTo>
                  <a:lnTo>
                    <a:pt x="7" y="497"/>
                  </a:lnTo>
                  <a:lnTo>
                    <a:pt x="8" y="488"/>
                  </a:lnTo>
                  <a:lnTo>
                    <a:pt x="10" y="481"/>
                  </a:lnTo>
                  <a:lnTo>
                    <a:pt x="11" y="465"/>
                  </a:lnTo>
                  <a:lnTo>
                    <a:pt x="12" y="458"/>
                  </a:lnTo>
                  <a:lnTo>
                    <a:pt x="14" y="443"/>
                  </a:lnTo>
                  <a:lnTo>
                    <a:pt x="15" y="434"/>
                  </a:lnTo>
                  <a:lnTo>
                    <a:pt x="17" y="411"/>
                  </a:lnTo>
                  <a:lnTo>
                    <a:pt x="18" y="395"/>
                  </a:lnTo>
                  <a:lnTo>
                    <a:pt x="20" y="373"/>
                  </a:lnTo>
                  <a:lnTo>
                    <a:pt x="20" y="357"/>
                  </a:lnTo>
                  <a:lnTo>
                    <a:pt x="21" y="334"/>
                  </a:lnTo>
                  <a:lnTo>
                    <a:pt x="22" y="318"/>
                  </a:lnTo>
                  <a:lnTo>
                    <a:pt x="24" y="295"/>
                  </a:lnTo>
                  <a:lnTo>
                    <a:pt x="25" y="271"/>
                  </a:lnTo>
                  <a:lnTo>
                    <a:pt x="27" y="248"/>
                  </a:lnTo>
                  <a:lnTo>
                    <a:pt x="28" y="225"/>
                  </a:lnTo>
                  <a:lnTo>
                    <a:pt x="30" y="210"/>
                  </a:lnTo>
                  <a:lnTo>
                    <a:pt x="31" y="178"/>
                  </a:lnTo>
                  <a:lnTo>
                    <a:pt x="32" y="163"/>
                  </a:lnTo>
                  <a:lnTo>
                    <a:pt x="34" y="147"/>
                  </a:lnTo>
                  <a:lnTo>
                    <a:pt x="35" y="124"/>
                  </a:lnTo>
                  <a:lnTo>
                    <a:pt x="35" y="108"/>
                  </a:lnTo>
                  <a:lnTo>
                    <a:pt x="37" y="93"/>
                  </a:lnTo>
                  <a:lnTo>
                    <a:pt x="38" y="85"/>
                  </a:lnTo>
                  <a:lnTo>
                    <a:pt x="40" y="63"/>
                  </a:lnTo>
                  <a:lnTo>
                    <a:pt x="41" y="47"/>
                  </a:lnTo>
                  <a:lnTo>
                    <a:pt x="42" y="38"/>
                  </a:lnTo>
                  <a:lnTo>
                    <a:pt x="44" y="31"/>
                  </a:lnTo>
                  <a:lnTo>
                    <a:pt x="45" y="24"/>
                  </a:lnTo>
                  <a:lnTo>
                    <a:pt x="47" y="15"/>
                  </a:lnTo>
                  <a:lnTo>
                    <a:pt x="48" y="8"/>
                  </a:lnTo>
                  <a:lnTo>
                    <a:pt x="50" y="8"/>
                  </a:lnTo>
                  <a:lnTo>
                    <a:pt x="51" y="8"/>
                  </a:lnTo>
                  <a:lnTo>
                    <a:pt x="52" y="8"/>
                  </a:lnTo>
                  <a:lnTo>
                    <a:pt x="54" y="15"/>
                  </a:lnTo>
                  <a:lnTo>
                    <a:pt x="55" y="24"/>
                  </a:lnTo>
                  <a:lnTo>
                    <a:pt x="57" y="24"/>
                  </a:lnTo>
                  <a:lnTo>
                    <a:pt x="58" y="31"/>
                  </a:lnTo>
                  <a:lnTo>
                    <a:pt x="60" y="38"/>
                  </a:lnTo>
                  <a:lnTo>
                    <a:pt x="61" y="54"/>
                  </a:lnTo>
                  <a:lnTo>
                    <a:pt x="62" y="63"/>
                  </a:lnTo>
                  <a:lnTo>
                    <a:pt x="64" y="78"/>
                  </a:lnTo>
                  <a:lnTo>
                    <a:pt x="65" y="85"/>
                  </a:lnTo>
                  <a:lnTo>
                    <a:pt x="67" y="108"/>
                  </a:lnTo>
                  <a:lnTo>
                    <a:pt x="68" y="124"/>
                  </a:lnTo>
                  <a:lnTo>
                    <a:pt x="70" y="140"/>
                  </a:lnTo>
                  <a:lnTo>
                    <a:pt x="70" y="155"/>
                  </a:lnTo>
                  <a:lnTo>
                    <a:pt x="71" y="178"/>
                  </a:lnTo>
                  <a:lnTo>
                    <a:pt x="72" y="194"/>
                  </a:lnTo>
                  <a:lnTo>
                    <a:pt x="74" y="217"/>
                  </a:lnTo>
                  <a:lnTo>
                    <a:pt x="75" y="233"/>
                  </a:lnTo>
                  <a:lnTo>
                    <a:pt x="77" y="264"/>
                  </a:lnTo>
                  <a:lnTo>
                    <a:pt x="78" y="280"/>
                  </a:lnTo>
                  <a:lnTo>
                    <a:pt x="80" y="295"/>
                  </a:lnTo>
                  <a:lnTo>
                    <a:pt x="81" y="325"/>
                  </a:lnTo>
                  <a:lnTo>
                    <a:pt x="82" y="341"/>
                  </a:lnTo>
                  <a:lnTo>
                    <a:pt x="84" y="357"/>
                  </a:lnTo>
                  <a:lnTo>
                    <a:pt x="85" y="380"/>
                  </a:lnTo>
                  <a:lnTo>
                    <a:pt x="87" y="395"/>
                  </a:lnTo>
                  <a:lnTo>
                    <a:pt x="87" y="411"/>
                  </a:lnTo>
                  <a:lnTo>
                    <a:pt x="88" y="434"/>
                  </a:lnTo>
                  <a:lnTo>
                    <a:pt x="90" y="450"/>
                  </a:lnTo>
                  <a:lnTo>
                    <a:pt x="91" y="458"/>
                  </a:lnTo>
                  <a:lnTo>
                    <a:pt x="92" y="481"/>
                  </a:lnTo>
                  <a:lnTo>
                    <a:pt x="94" y="481"/>
                  </a:lnTo>
                  <a:lnTo>
                    <a:pt x="95" y="497"/>
                  </a:lnTo>
                  <a:lnTo>
                    <a:pt x="97" y="504"/>
                  </a:lnTo>
                  <a:lnTo>
                    <a:pt x="98" y="513"/>
                  </a:lnTo>
                  <a:lnTo>
                    <a:pt x="100" y="513"/>
                  </a:lnTo>
                  <a:lnTo>
                    <a:pt x="101" y="520"/>
                  </a:lnTo>
                  <a:lnTo>
                    <a:pt x="102" y="520"/>
                  </a:lnTo>
                  <a:lnTo>
                    <a:pt x="104" y="520"/>
                  </a:lnTo>
                  <a:lnTo>
                    <a:pt x="105" y="520"/>
                  </a:lnTo>
                  <a:lnTo>
                    <a:pt x="107" y="513"/>
                  </a:lnTo>
                  <a:lnTo>
                    <a:pt x="108" y="504"/>
                  </a:lnTo>
                  <a:lnTo>
                    <a:pt x="110" y="497"/>
                  </a:lnTo>
                  <a:lnTo>
                    <a:pt x="111" y="488"/>
                  </a:lnTo>
                  <a:lnTo>
                    <a:pt x="112" y="473"/>
                  </a:lnTo>
                  <a:lnTo>
                    <a:pt x="114" y="473"/>
                  </a:lnTo>
                  <a:lnTo>
                    <a:pt x="115" y="450"/>
                  </a:lnTo>
                  <a:lnTo>
                    <a:pt x="117" y="443"/>
                  </a:lnTo>
                  <a:lnTo>
                    <a:pt x="118" y="427"/>
                  </a:lnTo>
                  <a:lnTo>
                    <a:pt x="120" y="404"/>
                  </a:lnTo>
                  <a:lnTo>
                    <a:pt x="121" y="388"/>
                  </a:lnTo>
                  <a:lnTo>
                    <a:pt x="121" y="364"/>
                  </a:lnTo>
                  <a:lnTo>
                    <a:pt x="122" y="350"/>
                  </a:lnTo>
                  <a:lnTo>
                    <a:pt x="124" y="325"/>
                  </a:lnTo>
                  <a:lnTo>
                    <a:pt x="125" y="310"/>
                  </a:lnTo>
                  <a:lnTo>
                    <a:pt x="127" y="287"/>
                  </a:lnTo>
                  <a:lnTo>
                    <a:pt x="128" y="264"/>
                  </a:lnTo>
                  <a:lnTo>
                    <a:pt x="130" y="241"/>
                  </a:lnTo>
                  <a:lnTo>
                    <a:pt x="131" y="225"/>
                  </a:lnTo>
                  <a:lnTo>
                    <a:pt x="132" y="201"/>
                  </a:lnTo>
                  <a:lnTo>
                    <a:pt x="134" y="178"/>
                  </a:lnTo>
                  <a:lnTo>
                    <a:pt x="135" y="163"/>
                  </a:lnTo>
                  <a:lnTo>
                    <a:pt x="137" y="140"/>
                  </a:lnTo>
                  <a:lnTo>
                    <a:pt x="138" y="117"/>
                  </a:lnTo>
                  <a:lnTo>
                    <a:pt x="138" y="101"/>
                  </a:lnTo>
                  <a:lnTo>
                    <a:pt x="140" y="85"/>
                  </a:lnTo>
                  <a:lnTo>
                    <a:pt x="141" y="78"/>
                  </a:lnTo>
                  <a:lnTo>
                    <a:pt x="142" y="63"/>
                  </a:lnTo>
                  <a:lnTo>
                    <a:pt x="144" y="38"/>
                  </a:lnTo>
                  <a:lnTo>
                    <a:pt x="145" y="38"/>
                  </a:lnTo>
                  <a:lnTo>
                    <a:pt x="147" y="31"/>
                  </a:lnTo>
                  <a:lnTo>
                    <a:pt x="148" y="15"/>
                  </a:lnTo>
                  <a:lnTo>
                    <a:pt x="150" y="15"/>
                  </a:lnTo>
                  <a:lnTo>
                    <a:pt x="151" y="8"/>
                  </a:lnTo>
                  <a:lnTo>
                    <a:pt x="152" y="8"/>
                  </a:lnTo>
                  <a:lnTo>
                    <a:pt x="154" y="8"/>
                  </a:lnTo>
                  <a:lnTo>
                    <a:pt x="155" y="8"/>
                  </a:lnTo>
                  <a:lnTo>
                    <a:pt x="157" y="8"/>
                  </a:lnTo>
                  <a:lnTo>
                    <a:pt x="158" y="15"/>
                  </a:lnTo>
                  <a:lnTo>
                    <a:pt x="160" y="24"/>
                  </a:lnTo>
                  <a:lnTo>
                    <a:pt x="161" y="38"/>
                  </a:lnTo>
                  <a:lnTo>
                    <a:pt x="162" y="38"/>
                  </a:lnTo>
                  <a:lnTo>
                    <a:pt x="164" y="54"/>
                  </a:lnTo>
                  <a:lnTo>
                    <a:pt x="165" y="63"/>
                  </a:lnTo>
                  <a:lnTo>
                    <a:pt x="167" y="78"/>
                  </a:lnTo>
                  <a:lnTo>
                    <a:pt x="168" y="93"/>
                  </a:lnTo>
                  <a:lnTo>
                    <a:pt x="170" y="108"/>
                  </a:lnTo>
                  <a:lnTo>
                    <a:pt x="171" y="124"/>
                  </a:lnTo>
                  <a:lnTo>
                    <a:pt x="172" y="133"/>
                  </a:lnTo>
                  <a:lnTo>
                    <a:pt x="172" y="155"/>
                  </a:lnTo>
                  <a:lnTo>
                    <a:pt x="174" y="171"/>
                  </a:lnTo>
                  <a:lnTo>
                    <a:pt x="175" y="194"/>
                  </a:lnTo>
                  <a:lnTo>
                    <a:pt x="177" y="210"/>
                  </a:lnTo>
                  <a:lnTo>
                    <a:pt x="178" y="233"/>
                  </a:lnTo>
                  <a:lnTo>
                    <a:pt x="180" y="255"/>
                  </a:lnTo>
                  <a:lnTo>
                    <a:pt x="181" y="280"/>
                  </a:lnTo>
                  <a:lnTo>
                    <a:pt x="182" y="295"/>
                  </a:lnTo>
                  <a:lnTo>
                    <a:pt x="184" y="318"/>
                  </a:lnTo>
                  <a:lnTo>
                    <a:pt x="185" y="341"/>
                  </a:lnTo>
                  <a:lnTo>
                    <a:pt x="187" y="357"/>
                  </a:lnTo>
                  <a:lnTo>
                    <a:pt x="188" y="380"/>
                  </a:lnTo>
                  <a:lnTo>
                    <a:pt x="188" y="404"/>
                  </a:lnTo>
                  <a:lnTo>
                    <a:pt x="190" y="418"/>
                  </a:lnTo>
                  <a:lnTo>
                    <a:pt x="191" y="427"/>
                  </a:lnTo>
                  <a:lnTo>
                    <a:pt x="192" y="450"/>
                  </a:lnTo>
                  <a:lnTo>
                    <a:pt x="194" y="465"/>
                  </a:lnTo>
                  <a:lnTo>
                    <a:pt x="195" y="481"/>
                  </a:lnTo>
                  <a:lnTo>
                    <a:pt x="197" y="488"/>
                  </a:lnTo>
                  <a:lnTo>
                    <a:pt x="198" y="497"/>
                  </a:lnTo>
                  <a:lnTo>
                    <a:pt x="200" y="497"/>
                  </a:lnTo>
                  <a:lnTo>
                    <a:pt x="201" y="504"/>
                  </a:lnTo>
                  <a:lnTo>
                    <a:pt x="202" y="513"/>
                  </a:lnTo>
                  <a:lnTo>
                    <a:pt x="204" y="513"/>
                  </a:lnTo>
                  <a:lnTo>
                    <a:pt x="205" y="513"/>
                  </a:lnTo>
                  <a:lnTo>
                    <a:pt x="207" y="513"/>
                  </a:lnTo>
                  <a:lnTo>
                    <a:pt x="208" y="513"/>
                  </a:lnTo>
                  <a:lnTo>
                    <a:pt x="210" y="497"/>
                  </a:lnTo>
                  <a:lnTo>
                    <a:pt x="211" y="497"/>
                  </a:lnTo>
                  <a:lnTo>
                    <a:pt x="212" y="481"/>
                  </a:lnTo>
                  <a:lnTo>
                    <a:pt x="214" y="473"/>
                  </a:lnTo>
                  <a:lnTo>
                    <a:pt x="215" y="458"/>
                  </a:lnTo>
                  <a:lnTo>
                    <a:pt x="217" y="450"/>
                  </a:lnTo>
                  <a:lnTo>
                    <a:pt x="218" y="427"/>
                  </a:lnTo>
                  <a:lnTo>
                    <a:pt x="220" y="418"/>
                  </a:lnTo>
                  <a:lnTo>
                    <a:pt x="221" y="404"/>
                  </a:lnTo>
                  <a:lnTo>
                    <a:pt x="222" y="388"/>
                  </a:lnTo>
                  <a:lnTo>
                    <a:pt x="222" y="364"/>
                  </a:lnTo>
                  <a:lnTo>
                    <a:pt x="224" y="341"/>
                  </a:lnTo>
                  <a:lnTo>
                    <a:pt x="225" y="325"/>
                  </a:lnTo>
                  <a:lnTo>
                    <a:pt x="227" y="310"/>
                  </a:lnTo>
                  <a:lnTo>
                    <a:pt x="228" y="287"/>
                  </a:lnTo>
                  <a:lnTo>
                    <a:pt x="230" y="264"/>
                  </a:lnTo>
                  <a:lnTo>
                    <a:pt x="231" y="248"/>
                  </a:lnTo>
                  <a:lnTo>
                    <a:pt x="232" y="217"/>
                  </a:lnTo>
                  <a:lnTo>
                    <a:pt x="234" y="201"/>
                  </a:lnTo>
                  <a:lnTo>
                    <a:pt x="235" y="178"/>
                  </a:lnTo>
                  <a:lnTo>
                    <a:pt x="237" y="163"/>
                  </a:lnTo>
                  <a:lnTo>
                    <a:pt x="238" y="140"/>
                  </a:lnTo>
                  <a:lnTo>
                    <a:pt x="240" y="124"/>
                  </a:lnTo>
                  <a:lnTo>
                    <a:pt x="240" y="108"/>
                  </a:lnTo>
                  <a:lnTo>
                    <a:pt x="241" y="85"/>
                  </a:lnTo>
                  <a:lnTo>
                    <a:pt x="242" y="78"/>
                  </a:lnTo>
                  <a:lnTo>
                    <a:pt x="244" y="63"/>
                  </a:lnTo>
                  <a:lnTo>
                    <a:pt x="245" y="47"/>
                  </a:lnTo>
                  <a:lnTo>
                    <a:pt x="247" y="38"/>
                  </a:lnTo>
                  <a:lnTo>
                    <a:pt x="248" y="31"/>
                  </a:lnTo>
                  <a:lnTo>
                    <a:pt x="250" y="15"/>
                  </a:lnTo>
                  <a:lnTo>
                    <a:pt x="251" y="15"/>
                  </a:lnTo>
                  <a:lnTo>
                    <a:pt x="252" y="8"/>
                  </a:lnTo>
                  <a:lnTo>
                    <a:pt x="254" y="8"/>
                  </a:lnTo>
                  <a:lnTo>
                    <a:pt x="255" y="8"/>
                  </a:lnTo>
                  <a:lnTo>
                    <a:pt x="257" y="8"/>
                  </a:lnTo>
                  <a:lnTo>
                    <a:pt x="258" y="8"/>
                  </a:lnTo>
                  <a:lnTo>
                    <a:pt x="260" y="15"/>
                  </a:lnTo>
                  <a:lnTo>
                    <a:pt x="261" y="24"/>
                  </a:lnTo>
                  <a:lnTo>
                    <a:pt x="262" y="31"/>
                  </a:lnTo>
                  <a:lnTo>
                    <a:pt x="264" y="31"/>
                  </a:lnTo>
                  <a:lnTo>
                    <a:pt x="265" y="47"/>
                  </a:lnTo>
                  <a:lnTo>
                    <a:pt x="267" y="63"/>
                  </a:lnTo>
                  <a:lnTo>
                    <a:pt x="268" y="70"/>
                  </a:lnTo>
                  <a:lnTo>
                    <a:pt x="270" y="85"/>
                  </a:lnTo>
                  <a:lnTo>
                    <a:pt x="271" y="101"/>
                  </a:lnTo>
                  <a:lnTo>
                    <a:pt x="272" y="117"/>
                  </a:lnTo>
                  <a:lnTo>
                    <a:pt x="274" y="133"/>
                  </a:lnTo>
                  <a:lnTo>
                    <a:pt x="274" y="155"/>
                  </a:lnTo>
                  <a:lnTo>
                    <a:pt x="275" y="178"/>
                  </a:lnTo>
                  <a:lnTo>
                    <a:pt x="277" y="194"/>
                  </a:lnTo>
                  <a:lnTo>
                    <a:pt x="278" y="217"/>
                  </a:lnTo>
                  <a:lnTo>
                    <a:pt x="280" y="233"/>
                  </a:lnTo>
                  <a:lnTo>
                    <a:pt x="281" y="255"/>
                  </a:lnTo>
                  <a:lnTo>
                    <a:pt x="282" y="287"/>
                  </a:lnTo>
                  <a:lnTo>
                    <a:pt x="284" y="303"/>
                  </a:lnTo>
                  <a:lnTo>
                    <a:pt x="285" y="318"/>
                  </a:lnTo>
                  <a:lnTo>
                    <a:pt x="287" y="341"/>
                  </a:lnTo>
                  <a:lnTo>
                    <a:pt x="288" y="364"/>
                  </a:lnTo>
                  <a:lnTo>
                    <a:pt x="290" y="388"/>
                  </a:lnTo>
                  <a:lnTo>
                    <a:pt x="291" y="404"/>
                  </a:lnTo>
                  <a:lnTo>
                    <a:pt x="291" y="418"/>
                  </a:lnTo>
                  <a:lnTo>
                    <a:pt x="292" y="434"/>
                  </a:lnTo>
                  <a:lnTo>
                    <a:pt x="294" y="450"/>
                  </a:lnTo>
                  <a:lnTo>
                    <a:pt x="295" y="458"/>
                  </a:lnTo>
                  <a:lnTo>
                    <a:pt x="297" y="473"/>
                  </a:lnTo>
                  <a:lnTo>
                    <a:pt x="298" y="488"/>
                  </a:lnTo>
                  <a:lnTo>
                    <a:pt x="300" y="488"/>
                  </a:lnTo>
                  <a:lnTo>
                    <a:pt x="301" y="497"/>
                  </a:lnTo>
                  <a:lnTo>
                    <a:pt x="302" y="513"/>
                  </a:lnTo>
                  <a:lnTo>
                    <a:pt x="304" y="513"/>
                  </a:lnTo>
                  <a:lnTo>
                    <a:pt x="305" y="520"/>
                  </a:lnTo>
                  <a:lnTo>
                    <a:pt x="307" y="513"/>
                  </a:lnTo>
                  <a:lnTo>
                    <a:pt x="308" y="513"/>
                  </a:lnTo>
                  <a:lnTo>
                    <a:pt x="308" y="504"/>
                  </a:lnTo>
                  <a:lnTo>
                    <a:pt x="310" y="504"/>
                  </a:lnTo>
                  <a:lnTo>
                    <a:pt x="311" y="497"/>
                  </a:lnTo>
                  <a:lnTo>
                    <a:pt x="312" y="497"/>
                  </a:lnTo>
                  <a:lnTo>
                    <a:pt x="314" y="473"/>
                  </a:lnTo>
                  <a:lnTo>
                    <a:pt x="315" y="473"/>
                  </a:lnTo>
                  <a:lnTo>
                    <a:pt x="317" y="450"/>
                  </a:lnTo>
                  <a:lnTo>
                    <a:pt x="318" y="443"/>
                  </a:lnTo>
                  <a:lnTo>
                    <a:pt x="320" y="427"/>
                  </a:lnTo>
                  <a:lnTo>
                    <a:pt x="321" y="418"/>
                  </a:lnTo>
                  <a:lnTo>
                    <a:pt x="322" y="388"/>
                  </a:lnTo>
                  <a:lnTo>
                    <a:pt x="324" y="380"/>
                  </a:lnTo>
                  <a:lnTo>
                    <a:pt x="325" y="357"/>
                  </a:lnTo>
                  <a:lnTo>
                    <a:pt x="325" y="341"/>
                  </a:lnTo>
                  <a:lnTo>
                    <a:pt x="327" y="318"/>
                  </a:lnTo>
                  <a:lnTo>
                    <a:pt x="328" y="303"/>
                  </a:lnTo>
                  <a:lnTo>
                    <a:pt x="330" y="271"/>
                  </a:lnTo>
                  <a:lnTo>
                    <a:pt x="331" y="248"/>
                  </a:lnTo>
                  <a:lnTo>
                    <a:pt x="332" y="225"/>
                  </a:lnTo>
                  <a:lnTo>
                    <a:pt x="334" y="217"/>
                  </a:lnTo>
                  <a:lnTo>
                    <a:pt x="335" y="194"/>
                  </a:lnTo>
                  <a:lnTo>
                    <a:pt x="337" y="171"/>
                  </a:lnTo>
                  <a:lnTo>
                    <a:pt x="338" y="147"/>
                  </a:lnTo>
                  <a:lnTo>
                    <a:pt x="340" y="133"/>
                  </a:lnTo>
                  <a:lnTo>
                    <a:pt x="341" y="108"/>
                  </a:lnTo>
                  <a:lnTo>
                    <a:pt x="341" y="101"/>
                  </a:lnTo>
                  <a:lnTo>
                    <a:pt x="342" y="78"/>
                  </a:lnTo>
                  <a:lnTo>
                    <a:pt x="344" y="70"/>
                  </a:lnTo>
                  <a:lnTo>
                    <a:pt x="345" y="54"/>
                  </a:lnTo>
                  <a:lnTo>
                    <a:pt x="347" y="38"/>
                  </a:lnTo>
                  <a:lnTo>
                    <a:pt x="348" y="38"/>
                  </a:lnTo>
                  <a:lnTo>
                    <a:pt x="350" y="24"/>
                  </a:lnTo>
                  <a:lnTo>
                    <a:pt x="351" y="15"/>
                  </a:lnTo>
                  <a:lnTo>
                    <a:pt x="352" y="8"/>
                  </a:lnTo>
                  <a:lnTo>
                    <a:pt x="354" y="8"/>
                  </a:lnTo>
                  <a:lnTo>
                    <a:pt x="355" y="8"/>
                  </a:lnTo>
                  <a:lnTo>
                    <a:pt x="357" y="8"/>
                  </a:lnTo>
                  <a:lnTo>
                    <a:pt x="358" y="0"/>
                  </a:lnTo>
                  <a:lnTo>
                    <a:pt x="358" y="8"/>
                  </a:lnTo>
                  <a:lnTo>
                    <a:pt x="360" y="8"/>
                  </a:lnTo>
                  <a:lnTo>
                    <a:pt x="361" y="8"/>
                  </a:lnTo>
                  <a:lnTo>
                    <a:pt x="362" y="31"/>
                  </a:lnTo>
                  <a:lnTo>
                    <a:pt x="364" y="24"/>
                  </a:lnTo>
                  <a:lnTo>
                    <a:pt x="365" y="38"/>
                  </a:lnTo>
                  <a:lnTo>
                    <a:pt x="367" y="47"/>
                  </a:lnTo>
                  <a:lnTo>
                    <a:pt x="368" y="63"/>
                  </a:lnTo>
                  <a:lnTo>
                    <a:pt x="370" y="78"/>
                  </a:lnTo>
                  <a:lnTo>
                    <a:pt x="371" y="101"/>
                  </a:lnTo>
                  <a:lnTo>
                    <a:pt x="372" y="108"/>
                  </a:lnTo>
                  <a:lnTo>
                    <a:pt x="374" y="124"/>
                  </a:lnTo>
                  <a:lnTo>
                    <a:pt x="375" y="147"/>
                  </a:lnTo>
                  <a:lnTo>
                    <a:pt x="375" y="163"/>
                  </a:lnTo>
                  <a:lnTo>
                    <a:pt x="377" y="187"/>
                  </a:lnTo>
                  <a:lnTo>
                    <a:pt x="378" y="201"/>
                  </a:lnTo>
                  <a:lnTo>
                    <a:pt x="380" y="225"/>
                  </a:lnTo>
                  <a:lnTo>
                    <a:pt x="381" y="241"/>
                  </a:lnTo>
                  <a:lnTo>
                    <a:pt x="382" y="271"/>
                  </a:lnTo>
                  <a:lnTo>
                    <a:pt x="384" y="295"/>
                  </a:lnTo>
                  <a:lnTo>
                    <a:pt x="385" y="318"/>
                  </a:lnTo>
                  <a:lnTo>
                    <a:pt x="387" y="341"/>
                  </a:lnTo>
                  <a:lnTo>
                    <a:pt x="388" y="357"/>
                  </a:lnTo>
                  <a:lnTo>
                    <a:pt x="390" y="380"/>
                  </a:lnTo>
                  <a:lnTo>
                    <a:pt x="391" y="395"/>
                  </a:lnTo>
                  <a:lnTo>
                    <a:pt x="392" y="418"/>
                  </a:lnTo>
                  <a:lnTo>
                    <a:pt x="392" y="434"/>
                  </a:lnTo>
                  <a:lnTo>
                    <a:pt x="394" y="450"/>
                  </a:lnTo>
                  <a:lnTo>
                    <a:pt x="395" y="458"/>
                  </a:lnTo>
                  <a:lnTo>
                    <a:pt x="397" y="473"/>
                  </a:lnTo>
                  <a:lnTo>
                    <a:pt x="398" y="488"/>
                  </a:lnTo>
                  <a:lnTo>
                    <a:pt x="400" y="497"/>
                  </a:lnTo>
                  <a:lnTo>
                    <a:pt x="401" y="497"/>
                  </a:lnTo>
                  <a:lnTo>
                    <a:pt x="402" y="504"/>
                  </a:lnTo>
                  <a:lnTo>
                    <a:pt x="404" y="513"/>
                  </a:lnTo>
                  <a:lnTo>
                    <a:pt x="405" y="513"/>
                  </a:lnTo>
                  <a:lnTo>
                    <a:pt x="407" y="520"/>
                  </a:lnTo>
                  <a:lnTo>
                    <a:pt x="408" y="513"/>
                  </a:lnTo>
                  <a:lnTo>
                    <a:pt x="410" y="520"/>
                  </a:lnTo>
                  <a:lnTo>
                    <a:pt x="410" y="504"/>
                  </a:lnTo>
                  <a:lnTo>
                    <a:pt x="411" y="497"/>
                  </a:lnTo>
                  <a:lnTo>
                    <a:pt x="412" y="497"/>
                  </a:lnTo>
                  <a:lnTo>
                    <a:pt x="414" y="488"/>
                  </a:lnTo>
                  <a:lnTo>
                    <a:pt x="415" y="473"/>
                  </a:lnTo>
                  <a:lnTo>
                    <a:pt x="417" y="465"/>
                  </a:lnTo>
                  <a:lnTo>
                    <a:pt x="418" y="450"/>
                  </a:lnTo>
                  <a:lnTo>
                    <a:pt x="420" y="443"/>
                  </a:lnTo>
                  <a:lnTo>
                    <a:pt x="421" y="427"/>
                  </a:lnTo>
                  <a:lnTo>
                    <a:pt x="422" y="411"/>
                  </a:lnTo>
                  <a:lnTo>
                    <a:pt x="424" y="388"/>
                  </a:lnTo>
                  <a:lnTo>
                    <a:pt x="425" y="373"/>
                  </a:lnTo>
                  <a:lnTo>
                    <a:pt x="427" y="350"/>
                  </a:lnTo>
                  <a:lnTo>
                    <a:pt x="427" y="334"/>
                  </a:lnTo>
                  <a:lnTo>
                    <a:pt x="428" y="303"/>
                  </a:lnTo>
                  <a:lnTo>
                    <a:pt x="430" y="287"/>
                  </a:lnTo>
                  <a:lnTo>
                    <a:pt x="431" y="264"/>
                  </a:lnTo>
                  <a:lnTo>
                    <a:pt x="432" y="248"/>
                  </a:lnTo>
                  <a:lnTo>
                    <a:pt x="434" y="225"/>
                  </a:lnTo>
                  <a:lnTo>
                    <a:pt x="435" y="225"/>
                  </a:lnTo>
                  <a:lnTo>
                    <a:pt x="437" y="210"/>
                  </a:lnTo>
                  <a:lnTo>
                    <a:pt x="438" y="187"/>
                  </a:lnTo>
                  <a:lnTo>
                    <a:pt x="440" y="171"/>
                  </a:lnTo>
                  <a:lnTo>
                    <a:pt x="441" y="155"/>
                  </a:lnTo>
                  <a:lnTo>
                    <a:pt x="442" y="140"/>
                  </a:lnTo>
                  <a:lnTo>
                    <a:pt x="444" y="117"/>
                  </a:lnTo>
                  <a:lnTo>
                    <a:pt x="444" y="101"/>
                  </a:lnTo>
                  <a:lnTo>
                    <a:pt x="445" y="93"/>
                  </a:lnTo>
                  <a:lnTo>
                    <a:pt x="447" y="70"/>
                  </a:lnTo>
                  <a:lnTo>
                    <a:pt x="448" y="63"/>
                  </a:lnTo>
                  <a:lnTo>
                    <a:pt x="450" y="47"/>
                  </a:lnTo>
                  <a:lnTo>
                    <a:pt x="451" y="38"/>
                  </a:lnTo>
                  <a:lnTo>
                    <a:pt x="452" y="31"/>
                  </a:lnTo>
                  <a:lnTo>
                    <a:pt x="454" y="24"/>
                  </a:lnTo>
                  <a:lnTo>
                    <a:pt x="455" y="24"/>
                  </a:lnTo>
                  <a:lnTo>
                    <a:pt x="457" y="15"/>
                  </a:lnTo>
                  <a:lnTo>
                    <a:pt x="458" y="15"/>
                  </a:lnTo>
                  <a:lnTo>
                    <a:pt x="460" y="24"/>
                  </a:lnTo>
                  <a:lnTo>
                    <a:pt x="461" y="24"/>
                  </a:lnTo>
                  <a:lnTo>
                    <a:pt x="462" y="31"/>
                  </a:lnTo>
                  <a:lnTo>
                    <a:pt x="464" y="38"/>
                  </a:lnTo>
                  <a:lnTo>
                    <a:pt x="465" y="47"/>
                  </a:lnTo>
                  <a:lnTo>
                    <a:pt x="467" y="54"/>
                  </a:lnTo>
                  <a:lnTo>
                    <a:pt x="468" y="70"/>
                  </a:lnTo>
                  <a:lnTo>
                    <a:pt x="470" y="78"/>
                  </a:lnTo>
                  <a:lnTo>
                    <a:pt x="471" y="93"/>
                  </a:lnTo>
                  <a:lnTo>
                    <a:pt x="472" y="101"/>
                  </a:lnTo>
                  <a:lnTo>
                    <a:pt x="474" y="117"/>
                  </a:lnTo>
                  <a:lnTo>
                    <a:pt x="475" y="140"/>
                  </a:lnTo>
                  <a:lnTo>
                    <a:pt x="477" y="163"/>
                  </a:lnTo>
                  <a:lnTo>
                    <a:pt x="478" y="178"/>
                  </a:lnTo>
                  <a:lnTo>
                    <a:pt x="478" y="187"/>
                  </a:lnTo>
                  <a:lnTo>
                    <a:pt x="480" y="217"/>
                  </a:lnTo>
                  <a:lnTo>
                    <a:pt x="481" y="233"/>
                  </a:lnTo>
                  <a:lnTo>
                    <a:pt x="482" y="255"/>
                  </a:lnTo>
                  <a:lnTo>
                    <a:pt x="484" y="271"/>
                  </a:lnTo>
                  <a:lnTo>
                    <a:pt x="485" y="295"/>
                  </a:lnTo>
                  <a:lnTo>
                    <a:pt x="487" y="318"/>
                  </a:lnTo>
                  <a:lnTo>
                    <a:pt x="488" y="341"/>
                  </a:lnTo>
                  <a:lnTo>
                    <a:pt x="490" y="364"/>
                  </a:lnTo>
                  <a:lnTo>
                    <a:pt x="491" y="380"/>
                  </a:lnTo>
                  <a:lnTo>
                    <a:pt x="492" y="395"/>
                  </a:lnTo>
                  <a:lnTo>
                    <a:pt x="494" y="411"/>
                  </a:lnTo>
                  <a:lnTo>
                    <a:pt x="494" y="427"/>
                  </a:lnTo>
                  <a:lnTo>
                    <a:pt x="495" y="443"/>
                  </a:lnTo>
                  <a:lnTo>
                    <a:pt x="497" y="458"/>
                  </a:lnTo>
                  <a:lnTo>
                    <a:pt x="498" y="473"/>
                  </a:lnTo>
                  <a:lnTo>
                    <a:pt x="500" y="481"/>
                  </a:lnTo>
                  <a:lnTo>
                    <a:pt x="501" y="488"/>
                  </a:lnTo>
                  <a:lnTo>
                    <a:pt x="502" y="504"/>
                  </a:lnTo>
                  <a:lnTo>
                    <a:pt x="504" y="497"/>
                  </a:lnTo>
                  <a:lnTo>
                    <a:pt x="505" y="513"/>
                  </a:lnTo>
                  <a:lnTo>
                    <a:pt x="507" y="513"/>
                  </a:lnTo>
                  <a:lnTo>
                    <a:pt x="508" y="513"/>
                  </a:lnTo>
                  <a:lnTo>
                    <a:pt x="510" y="513"/>
                  </a:lnTo>
                  <a:lnTo>
                    <a:pt x="511" y="513"/>
                  </a:lnTo>
                  <a:lnTo>
                    <a:pt x="511" y="504"/>
                  </a:lnTo>
                  <a:lnTo>
                    <a:pt x="512" y="497"/>
                  </a:lnTo>
                  <a:lnTo>
                    <a:pt x="514" y="497"/>
                  </a:lnTo>
                  <a:lnTo>
                    <a:pt x="515" y="488"/>
                  </a:lnTo>
                  <a:lnTo>
                    <a:pt x="517" y="465"/>
                  </a:lnTo>
                  <a:lnTo>
                    <a:pt x="518" y="465"/>
                  </a:lnTo>
                  <a:lnTo>
                    <a:pt x="520" y="458"/>
                  </a:lnTo>
                  <a:lnTo>
                    <a:pt x="521" y="434"/>
                  </a:lnTo>
                  <a:lnTo>
                    <a:pt x="522" y="427"/>
                  </a:lnTo>
                  <a:lnTo>
                    <a:pt x="524" y="404"/>
                  </a:lnTo>
                  <a:lnTo>
                    <a:pt x="525" y="388"/>
                  </a:lnTo>
                  <a:lnTo>
                    <a:pt x="527" y="364"/>
                  </a:lnTo>
                  <a:lnTo>
                    <a:pt x="528" y="350"/>
                  </a:lnTo>
                  <a:lnTo>
                    <a:pt x="528" y="325"/>
                  </a:lnTo>
                  <a:lnTo>
                    <a:pt x="530" y="303"/>
                  </a:lnTo>
                  <a:lnTo>
                    <a:pt x="531" y="287"/>
                  </a:lnTo>
                  <a:lnTo>
                    <a:pt x="532" y="255"/>
                  </a:lnTo>
                  <a:lnTo>
                    <a:pt x="534" y="241"/>
                  </a:lnTo>
                  <a:lnTo>
                    <a:pt x="535" y="217"/>
                  </a:lnTo>
                  <a:lnTo>
                    <a:pt x="537" y="201"/>
                  </a:lnTo>
                  <a:lnTo>
                    <a:pt x="538" y="178"/>
                  </a:lnTo>
                  <a:lnTo>
                    <a:pt x="540" y="163"/>
                  </a:lnTo>
                  <a:lnTo>
                    <a:pt x="541" y="140"/>
                  </a:lnTo>
                  <a:lnTo>
                    <a:pt x="542" y="124"/>
                  </a:lnTo>
                  <a:lnTo>
                    <a:pt x="544" y="108"/>
                  </a:lnTo>
                  <a:lnTo>
                    <a:pt x="545" y="93"/>
                  </a:lnTo>
                  <a:lnTo>
                    <a:pt x="545" y="78"/>
                  </a:lnTo>
                  <a:lnTo>
                    <a:pt x="547" y="63"/>
                  </a:lnTo>
                  <a:lnTo>
                    <a:pt x="548" y="47"/>
                  </a:lnTo>
                  <a:lnTo>
                    <a:pt x="550" y="38"/>
                  </a:lnTo>
                  <a:lnTo>
                    <a:pt x="551" y="31"/>
                  </a:lnTo>
                  <a:lnTo>
                    <a:pt x="552" y="24"/>
                  </a:lnTo>
                  <a:lnTo>
                    <a:pt x="554" y="24"/>
                  </a:lnTo>
                  <a:lnTo>
                    <a:pt x="555" y="15"/>
                  </a:lnTo>
                  <a:lnTo>
                    <a:pt x="557" y="15"/>
                  </a:lnTo>
                  <a:lnTo>
                    <a:pt x="558" y="15"/>
                  </a:lnTo>
                  <a:lnTo>
                    <a:pt x="560" y="15"/>
                  </a:lnTo>
                  <a:lnTo>
                    <a:pt x="561" y="15"/>
                  </a:lnTo>
                  <a:lnTo>
                    <a:pt x="562" y="24"/>
                  </a:lnTo>
                  <a:lnTo>
                    <a:pt x="562" y="31"/>
                  </a:lnTo>
                  <a:lnTo>
                    <a:pt x="564" y="38"/>
                  </a:lnTo>
                  <a:lnTo>
                    <a:pt x="565" y="47"/>
                  </a:lnTo>
                  <a:lnTo>
                    <a:pt x="567" y="54"/>
                  </a:lnTo>
                  <a:lnTo>
                    <a:pt x="568" y="70"/>
                  </a:lnTo>
                  <a:lnTo>
                    <a:pt x="570" y="78"/>
                  </a:lnTo>
                  <a:lnTo>
                    <a:pt x="571" y="93"/>
                  </a:lnTo>
                  <a:lnTo>
                    <a:pt x="572" y="108"/>
                  </a:lnTo>
                  <a:lnTo>
                    <a:pt x="574" y="124"/>
                  </a:lnTo>
                  <a:lnTo>
                    <a:pt x="575" y="140"/>
                  </a:lnTo>
                  <a:lnTo>
                    <a:pt x="577" y="163"/>
                  </a:lnTo>
                  <a:lnTo>
                    <a:pt x="578" y="178"/>
                  </a:lnTo>
                  <a:lnTo>
                    <a:pt x="580" y="194"/>
                  </a:lnTo>
                  <a:lnTo>
                    <a:pt x="580" y="217"/>
                  </a:lnTo>
                  <a:lnTo>
                    <a:pt x="581" y="241"/>
                  </a:lnTo>
                  <a:lnTo>
                    <a:pt x="582" y="264"/>
                  </a:lnTo>
                  <a:lnTo>
                    <a:pt x="584" y="280"/>
                  </a:lnTo>
                  <a:lnTo>
                    <a:pt x="585" y="295"/>
                  </a:lnTo>
                  <a:lnTo>
                    <a:pt x="587" y="318"/>
                  </a:lnTo>
                  <a:lnTo>
                    <a:pt x="588" y="334"/>
                  </a:lnTo>
                  <a:lnTo>
                    <a:pt x="590" y="357"/>
                  </a:lnTo>
                  <a:lnTo>
                    <a:pt x="591" y="373"/>
                  </a:lnTo>
                  <a:lnTo>
                    <a:pt x="592" y="388"/>
                  </a:lnTo>
                  <a:lnTo>
                    <a:pt x="594" y="411"/>
                  </a:lnTo>
                  <a:lnTo>
                    <a:pt x="595" y="434"/>
                  </a:lnTo>
                  <a:lnTo>
                    <a:pt x="597" y="443"/>
                  </a:lnTo>
                  <a:lnTo>
                    <a:pt x="597" y="458"/>
                  </a:lnTo>
                  <a:lnTo>
                    <a:pt x="598" y="465"/>
                  </a:lnTo>
                  <a:lnTo>
                    <a:pt x="600" y="488"/>
                  </a:lnTo>
                  <a:lnTo>
                    <a:pt x="601" y="497"/>
                  </a:lnTo>
                  <a:lnTo>
                    <a:pt x="602" y="504"/>
                  </a:lnTo>
                  <a:lnTo>
                    <a:pt x="604" y="504"/>
                  </a:lnTo>
                  <a:lnTo>
                    <a:pt x="605" y="513"/>
                  </a:lnTo>
                  <a:lnTo>
                    <a:pt x="607" y="520"/>
                  </a:lnTo>
                  <a:lnTo>
                    <a:pt x="608" y="520"/>
                  </a:lnTo>
                  <a:lnTo>
                    <a:pt x="610" y="520"/>
                  </a:lnTo>
                  <a:lnTo>
                    <a:pt x="611" y="520"/>
                  </a:lnTo>
                  <a:lnTo>
                    <a:pt x="612" y="520"/>
                  </a:lnTo>
                  <a:lnTo>
                    <a:pt x="614" y="513"/>
                  </a:lnTo>
                  <a:lnTo>
                    <a:pt x="615" y="497"/>
                  </a:lnTo>
                  <a:lnTo>
                    <a:pt x="617" y="497"/>
                  </a:lnTo>
                  <a:lnTo>
                    <a:pt x="618" y="488"/>
                  </a:lnTo>
                  <a:lnTo>
                    <a:pt x="620" y="473"/>
                  </a:lnTo>
                  <a:lnTo>
                    <a:pt x="621" y="465"/>
                  </a:lnTo>
                  <a:lnTo>
                    <a:pt x="622" y="450"/>
                  </a:lnTo>
                  <a:lnTo>
                    <a:pt x="624" y="434"/>
                  </a:lnTo>
                  <a:lnTo>
                    <a:pt x="625" y="418"/>
                  </a:lnTo>
                  <a:lnTo>
                    <a:pt x="627" y="395"/>
                  </a:lnTo>
                  <a:lnTo>
                    <a:pt x="628" y="380"/>
                  </a:lnTo>
                  <a:lnTo>
                    <a:pt x="630" y="357"/>
                  </a:lnTo>
                  <a:lnTo>
                    <a:pt x="630" y="334"/>
                  </a:lnTo>
                  <a:lnTo>
                    <a:pt x="631" y="318"/>
                  </a:lnTo>
                  <a:lnTo>
                    <a:pt x="632" y="295"/>
                  </a:lnTo>
                  <a:lnTo>
                    <a:pt x="634" y="271"/>
                  </a:lnTo>
                  <a:lnTo>
                    <a:pt x="635" y="248"/>
                  </a:lnTo>
                  <a:lnTo>
                    <a:pt x="637" y="233"/>
                  </a:lnTo>
                  <a:lnTo>
                    <a:pt x="638" y="210"/>
                  </a:lnTo>
                  <a:lnTo>
                    <a:pt x="640" y="187"/>
                  </a:lnTo>
                  <a:lnTo>
                    <a:pt x="641" y="171"/>
                  </a:lnTo>
                  <a:lnTo>
                    <a:pt x="642" y="147"/>
                  </a:lnTo>
                  <a:lnTo>
                    <a:pt x="644" y="133"/>
                  </a:lnTo>
                  <a:lnTo>
                    <a:pt x="645" y="108"/>
                  </a:lnTo>
                  <a:lnTo>
                    <a:pt x="647" y="93"/>
                  </a:lnTo>
                  <a:lnTo>
                    <a:pt x="647" y="78"/>
                  </a:lnTo>
                  <a:lnTo>
                    <a:pt x="648" y="63"/>
                  </a:lnTo>
                  <a:lnTo>
                    <a:pt x="650" y="54"/>
                  </a:lnTo>
                  <a:lnTo>
                    <a:pt x="651" y="47"/>
                  </a:lnTo>
                  <a:lnTo>
                    <a:pt x="652" y="31"/>
                  </a:lnTo>
                  <a:lnTo>
                    <a:pt x="654" y="24"/>
                  </a:lnTo>
                  <a:lnTo>
                    <a:pt x="655" y="15"/>
                  </a:lnTo>
                  <a:lnTo>
                    <a:pt x="657" y="15"/>
                  </a:lnTo>
                  <a:lnTo>
                    <a:pt x="658" y="15"/>
                  </a:lnTo>
                  <a:lnTo>
                    <a:pt x="660" y="8"/>
                  </a:lnTo>
                  <a:lnTo>
                    <a:pt x="661" y="8"/>
                  </a:lnTo>
                  <a:lnTo>
                    <a:pt x="662" y="15"/>
                  </a:lnTo>
                  <a:lnTo>
                    <a:pt x="664" y="15"/>
                  </a:lnTo>
                  <a:lnTo>
                    <a:pt x="665" y="24"/>
                  </a:lnTo>
                  <a:lnTo>
                    <a:pt x="667" y="3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3808" y="737"/>
              <a:ext cx="1163" cy="1342"/>
            </a:xfrm>
            <a:custGeom>
              <a:avLst/>
              <a:gdLst>
                <a:gd name="T0" fmla="*/ 10 w 635"/>
                <a:gd name="T1" fmla="*/ 116 h 513"/>
                <a:gd name="T2" fmla="*/ 20 w 635"/>
                <a:gd name="T3" fmla="*/ 279 h 513"/>
                <a:gd name="T4" fmla="*/ 31 w 635"/>
                <a:gd name="T5" fmla="*/ 426 h 513"/>
                <a:gd name="T6" fmla="*/ 41 w 635"/>
                <a:gd name="T7" fmla="*/ 505 h 513"/>
                <a:gd name="T8" fmla="*/ 51 w 635"/>
                <a:gd name="T9" fmla="*/ 489 h 513"/>
                <a:gd name="T10" fmla="*/ 63 w 635"/>
                <a:gd name="T11" fmla="*/ 387 h 513"/>
                <a:gd name="T12" fmla="*/ 73 w 635"/>
                <a:gd name="T13" fmla="*/ 225 h 513"/>
                <a:gd name="T14" fmla="*/ 83 w 635"/>
                <a:gd name="T15" fmla="*/ 62 h 513"/>
                <a:gd name="T16" fmla="*/ 94 w 635"/>
                <a:gd name="T17" fmla="*/ 0 h 513"/>
                <a:gd name="T18" fmla="*/ 104 w 635"/>
                <a:gd name="T19" fmla="*/ 39 h 513"/>
                <a:gd name="T20" fmla="*/ 115 w 635"/>
                <a:gd name="T21" fmla="*/ 147 h 513"/>
                <a:gd name="T22" fmla="*/ 125 w 635"/>
                <a:gd name="T23" fmla="*/ 317 h 513"/>
                <a:gd name="T24" fmla="*/ 135 w 635"/>
                <a:gd name="T25" fmla="*/ 457 h 513"/>
                <a:gd name="T26" fmla="*/ 147 w 635"/>
                <a:gd name="T27" fmla="*/ 512 h 513"/>
                <a:gd name="T28" fmla="*/ 157 w 635"/>
                <a:gd name="T29" fmla="*/ 450 h 513"/>
                <a:gd name="T30" fmla="*/ 167 w 635"/>
                <a:gd name="T31" fmla="*/ 317 h 513"/>
                <a:gd name="T32" fmla="*/ 178 w 635"/>
                <a:gd name="T33" fmla="*/ 147 h 513"/>
                <a:gd name="T34" fmla="*/ 188 w 635"/>
                <a:gd name="T35" fmla="*/ 23 h 513"/>
                <a:gd name="T36" fmla="*/ 200 w 635"/>
                <a:gd name="T37" fmla="*/ 7 h 513"/>
                <a:gd name="T38" fmla="*/ 210 w 635"/>
                <a:gd name="T39" fmla="*/ 70 h 513"/>
                <a:gd name="T40" fmla="*/ 220 w 635"/>
                <a:gd name="T41" fmla="*/ 209 h 513"/>
                <a:gd name="T42" fmla="*/ 231 w 635"/>
                <a:gd name="T43" fmla="*/ 380 h 513"/>
                <a:gd name="T44" fmla="*/ 241 w 635"/>
                <a:gd name="T45" fmla="*/ 489 h 513"/>
                <a:gd name="T46" fmla="*/ 253 w 635"/>
                <a:gd name="T47" fmla="*/ 505 h 513"/>
                <a:gd name="T48" fmla="*/ 263 w 635"/>
                <a:gd name="T49" fmla="*/ 403 h 513"/>
                <a:gd name="T50" fmla="*/ 273 w 635"/>
                <a:gd name="T51" fmla="*/ 240 h 513"/>
                <a:gd name="T52" fmla="*/ 284 w 635"/>
                <a:gd name="T53" fmla="*/ 77 h 513"/>
                <a:gd name="T54" fmla="*/ 294 w 635"/>
                <a:gd name="T55" fmla="*/ 7 h 513"/>
                <a:gd name="T56" fmla="*/ 304 w 635"/>
                <a:gd name="T57" fmla="*/ 16 h 513"/>
                <a:gd name="T58" fmla="*/ 315 w 635"/>
                <a:gd name="T59" fmla="*/ 132 h 513"/>
                <a:gd name="T60" fmla="*/ 325 w 635"/>
                <a:gd name="T61" fmla="*/ 295 h 513"/>
                <a:gd name="T62" fmla="*/ 337 w 635"/>
                <a:gd name="T63" fmla="*/ 442 h 513"/>
                <a:gd name="T64" fmla="*/ 347 w 635"/>
                <a:gd name="T65" fmla="*/ 505 h 513"/>
                <a:gd name="T66" fmla="*/ 357 w 635"/>
                <a:gd name="T67" fmla="*/ 473 h 513"/>
                <a:gd name="T68" fmla="*/ 368 w 635"/>
                <a:gd name="T69" fmla="*/ 342 h 513"/>
                <a:gd name="T70" fmla="*/ 378 w 635"/>
                <a:gd name="T71" fmla="*/ 163 h 513"/>
                <a:gd name="T72" fmla="*/ 388 w 635"/>
                <a:gd name="T73" fmla="*/ 39 h 513"/>
                <a:gd name="T74" fmla="*/ 400 w 635"/>
                <a:gd name="T75" fmla="*/ 7 h 513"/>
                <a:gd name="T76" fmla="*/ 410 w 635"/>
                <a:gd name="T77" fmla="*/ 62 h 513"/>
                <a:gd name="T78" fmla="*/ 421 w 635"/>
                <a:gd name="T79" fmla="*/ 193 h 513"/>
                <a:gd name="T80" fmla="*/ 431 w 635"/>
                <a:gd name="T81" fmla="*/ 356 h 513"/>
                <a:gd name="T82" fmla="*/ 441 w 635"/>
                <a:gd name="T83" fmla="*/ 480 h 513"/>
                <a:gd name="T84" fmla="*/ 453 w 635"/>
                <a:gd name="T85" fmla="*/ 505 h 513"/>
                <a:gd name="T86" fmla="*/ 463 w 635"/>
                <a:gd name="T87" fmla="*/ 435 h 513"/>
                <a:gd name="T88" fmla="*/ 473 w 635"/>
                <a:gd name="T89" fmla="*/ 287 h 513"/>
                <a:gd name="T90" fmla="*/ 484 w 635"/>
                <a:gd name="T91" fmla="*/ 116 h 513"/>
                <a:gd name="T92" fmla="*/ 494 w 635"/>
                <a:gd name="T93" fmla="*/ 16 h 513"/>
                <a:gd name="T94" fmla="*/ 505 w 635"/>
                <a:gd name="T95" fmla="*/ 16 h 513"/>
                <a:gd name="T96" fmla="*/ 515 w 635"/>
                <a:gd name="T97" fmla="*/ 109 h 513"/>
                <a:gd name="T98" fmla="*/ 525 w 635"/>
                <a:gd name="T99" fmla="*/ 263 h 513"/>
                <a:gd name="T100" fmla="*/ 537 w 635"/>
                <a:gd name="T101" fmla="*/ 410 h 513"/>
                <a:gd name="T102" fmla="*/ 547 w 635"/>
                <a:gd name="T103" fmla="*/ 496 h 513"/>
                <a:gd name="T104" fmla="*/ 558 w 635"/>
                <a:gd name="T105" fmla="*/ 489 h 513"/>
                <a:gd name="T106" fmla="*/ 568 w 635"/>
                <a:gd name="T107" fmla="*/ 396 h 513"/>
                <a:gd name="T108" fmla="*/ 578 w 635"/>
                <a:gd name="T109" fmla="*/ 233 h 513"/>
                <a:gd name="T110" fmla="*/ 590 w 635"/>
                <a:gd name="T111" fmla="*/ 70 h 513"/>
                <a:gd name="T112" fmla="*/ 600 w 635"/>
                <a:gd name="T113" fmla="*/ 0 h 513"/>
                <a:gd name="T114" fmla="*/ 610 w 635"/>
                <a:gd name="T115" fmla="*/ 30 h 513"/>
                <a:gd name="T116" fmla="*/ 621 w 635"/>
                <a:gd name="T117" fmla="*/ 147 h 513"/>
                <a:gd name="T118" fmla="*/ 631 w 635"/>
                <a:gd name="T119" fmla="*/ 31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5" h="513">
                  <a:moveTo>
                    <a:pt x="0" y="23"/>
                  </a:moveTo>
                  <a:lnTo>
                    <a:pt x="1" y="39"/>
                  </a:lnTo>
                  <a:lnTo>
                    <a:pt x="3" y="39"/>
                  </a:lnTo>
                  <a:lnTo>
                    <a:pt x="4" y="46"/>
                  </a:lnTo>
                  <a:lnTo>
                    <a:pt x="5" y="70"/>
                  </a:lnTo>
                  <a:lnTo>
                    <a:pt x="7" y="85"/>
                  </a:lnTo>
                  <a:lnTo>
                    <a:pt x="8" y="100"/>
                  </a:lnTo>
                  <a:lnTo>
                    <a:pt x="10" y="116"/>
                  </a:lnTo>
                  <a:lnTo>
                    <a:pt x="11" y="132"/>
                  </a:lnTo>
                  <a:lnTo>
                    <a:pt x="13" y="147"/>
                  </a:lnTo>
                  <a:lnTo>
                    <a:pt x="14" y="179"/>
                  </a:lnTo>
                  <a:lnTo>
                    <a:pt x="14" y="193"/>
                  </a:lnTo>
                  <a:lnTo>
                    <a:pt x="15" y="209"/>
                  </a:lnTo>
                  <a:lnTo>
                    <a:pt x="17" y="233"/>
                  </a:lnTo>
                  <a:lnTo>
                    <a:pt x="18" y="256"/>
                  </a:lnTo>
                  <a:lnTo>
                    <a:pt x="20" y="279"/>
                  </a:lnTo>
                  <a:lnTo>
                    <a:pt x="21" y="295"/>
                  </a:lnTo>
                  <a:lnTo>
                    <a:pt x="23" y="310"/>
                  </a:lnTo>
                  <a:lnTo>
                    <a:pt x="24" y="342"/>
                  </a:lnTo>
                  <a:lnTo>
                    <a:pt x="25" y="356"/>
                  </a:lnTo>
                  <a:lnTo>
                    <a:pt x="27" y="372"/>
                  </a:lnTo>
                  <a:lnTo>
                    <a:pt x="28" y="387"/>
                  </a:lnTo>
                  <a:lnTo>
                    <a:pt x="30" y="403"/>
                  </a:lnTo>
                  <a:lnTo>
                    <a:pt x="31" y="426"/>
                  </a:lnTo>
                  <a:lnTo>
                    <a:pt x="31" y="435"/>
                  </a:lnTo>
                  <a:lnTo>
                    <a:pt x="33" y="450"/>
                  </a:lnTo>
                  <a:lnTo>
                    <a:pt x="34" y="465"/>
                  </a:lnTo>
                  <a:lnTo>
                    <a:pt x="35" y="480"/>
                  </a:lnTo>
                  <a:lnTo>
                    <a:pt x="37" y="489"/>
                  </a:lnTo>
                  <a:lnTo>
                    <a:pt x="38" y="489"/>
                  </a:lnTo>
                  <a:lnTo>
                    <a:pt x="40" y="505"/>
                  </a:lnTo>
                  <a:lnTo>
                    <a:pt x="41" y="505"/>
                  </a:lnTo>
                  <a:lnTo>
                    <a:pt x="43" y="512"/>
                  </a:lnTo>
                  <a:lnTo>
                    <a:pt x="44" y="512"/>
                  </a:lnTo>
                  <a:lnTo>
                    <a:pt x="45" y="512"/>
                  </a:lnTo>
                  <a:lnTo>
                    <a:pt x="47" y="512"/>
                  </a:lnTo>
                  <a:lnTo>
                    <a:pt x="48" y="512"/>
                  </a:lnTo>
                  <a:lnTo>
                    <a:pt x="48" y="505"/>
                  </a:lnTo>
                  <a:lnTo>
                    <a:pt x="50" y="496"/>
                  </a:lnTo>
                  <a:lnTo>
                    <a:pt x="51" y="489"/>
                  </a:lnTo>
                  <a:lnTo>
                    <a:pt x="53" y="480"/>
                  </a:lnTo>
                  <a:lnTo>
                    <a:pt x="54" y="473"/>
                  </a:lnTo>
                  <a:lnTo>
                    <a:pt x="55" y="465"/>
                  </a:lnTo>
                  <a:lnTo>
                    <a:pt x="57" y="450"/>
                  </a:lnTo>
                  <a:lnTo>
                    <a:pt x="58" y="435"/>
                  </a:lnTo>
                  <a:lnTo>
                    <a:pt x="60" y="419"/>
                  </a:lnTo>
                  <a:lnTo>
                    <a:pt x="61" y="403"/>
                  </a:lnTo>
                  <a:lnTo>
                    <a:pt x="63" y="387"/>
                  </a:lnTo>
                  <a:lnTo>
                    <a:pt x="64" y="365"/>
                  </a:lnTo>
                  <a:lnTo>
                    <a:pt x="65" y="349"/>
                  </a:lnTo>
                  <a:lnTo>
                    <a:pt x="65" y="326"/>
                  </a:lnTo>
                  <a:lnTo>
                    <a:pt x="67" y="310"/>
                  </a:lnTo>
                  <a:lnTo>
                    <a:pt x="68" y="287"/>
                  </a:lnTo>
                  <a:lnTo>
                    <a:pt x="70" y="263"/>
                  </a:lnTo>
                  <a:lnTo>
                    <a:pt x="71" y="240"/>
                  </a:lnTo>
                  <a:lnTo>
                    <a:pt x="73" y="225"/>
                  </a:lnTo>
                  <a:lnTo>
                    <a:pt x="74" y="193"/>
                  </a:lnTo>
                  <a:lnTo>
                    <a:pt x="75" y="170"/>
                  </a:lnTo>
                  <a:lnTo>
                    <a:pt x="77" y="155"/>
                  </a:lnTo>
                  <a:lnTo>
                    <a:pt x="78" y="139"/>
                  </a:lnTo>
                  <a:lnTo>
                    <a:pt x="80" y="116"/>
                  </a:lnTo>
                  <a:lnTo>
                    <a:pt x="81" y="93"/>
                  </a:lnTo>
                  <a:lnTo>
                    <a:pt x="83" y="77"/>
                  </a:lnTo>
                  <a:lnTo>
                    <a:pt x="83" y="62"/>
                  </a:lnTo>
                  <a:lnTo>
                    <a:pt x="84" y="55"/>
                  </a:lnTo>
                  <a:lnTo>
                    <a:pt x="85" y="39"/>
                  </a:lnTo>
                  <a:lnTo>
                    <a:pt x="87" y="30"/>
                  </a:lnTo>
                  <a:lnTo>
                    <a:pt x="88" y="23"/>
                  </a:lnTo>
                  <a:lnTo>
                    <a:pt x="90" y="16"/>
                  </a:lnTo>
                  <a:lnTo>
                    <a:pt x="91" y="7"/>
                  </a:lnTo>
                  <a:lnTo>
                    <a:pt x="93" y="0"/>
                  </a:lnTo>
                  <a:lnTo>
                    <a:pt x="94" y="0"/>
                  </a:lnTo>
                  <a:lnTo>
                    <a:pt x="95" y="7"/>
                  </a:lnTo>
                  <a:lnTo>
                    <a:pt x="97" y="0"/>
                  </a:lnTo>
                  <a:lnTo>
                    <a:pt x="98" y="0"/>
                  </a:lnTo>
                  <a:lnTo>
                    <a:pt x="100" y="7"/>
                  </a:lnTo>
                  <a:lnTo>
                    <a:pt x="100" y="16"/>
                  </a:lnTo>
                  <a:lnTo>
                    <a:pt x="101" y="16"/>
                  </a:lnTo>
                  <a:lnTo>
                    <a:pt x="103" y="23"/>
                  </a:lnTo>
                  <a:lnTo>
                    <a:pt x="104" y="39"/>
                  </a:lnTo>
                  <a:lnTo>
                    <a:pt x="105" y="46"/>
                  </a:lnTo>
                  <a:lnTo>
                    <a:pt x="107" y="55"/>
                  </a:lnTo>
                  <a:lnTo>
                    <a:pt x="108" y="70"/>
                  </a:lnTo>
                  <a:lnTo>
                    <a:pt x="110" y="85"/>
                  </a:lnTo>
                  <a:lnTo>
                    <a:pt x="111" y="100"/>
                  </a:lnTo>
                  <a:lnTo>
                    <a:pt x="113" y="116"/>
                  </a:lnTo>
                  <a:lnTo>
                    <a:pt x="114" y="132"/>
                  </a:lnTo>
                  <a:lnTo>
                    <a:pt x="115" y="147"/>
                  </a:lnTo>
                  <a:lnTo>
                    <a:pt x="115" y="170"/>
                  </a:lnTo>
                  <a:lnTo>
                    <a:pt x="117" y="186"/>
                  </a:lnTo>
                  <a:lnTo>
                    <a:pt x="118" y="209"/>
                  </a:lnTo>
                  <a:lnTo>
                    <a:pt x="120" y="233"/>
                  </a:lnTo>
                  <a:lnTo>
                    <a:pt x="121" y="256"/>
                  </a:lnTo>
                  <a:lnTo>
                    <a:pt x="123" y="272"/>
                  </a:lnTo>
                  <a:lnTo>
                    <a:pt x="124" y="287"/>
                  </a:lnTo>
                  <a:lnTo>
                    <a:pt x="125" y="317"/>
                  </a:lnTo>
                  <a:lnTo>
                    <a:pt x="127" y="333"/>
                  </a:lnTo>
                  <a:lnTo>
                    <a:pt x="128" y="349"/>
                  </a:lnTo>
                  <a:lnTo>
                    <a:pt x="130" y="380"/>
                  </a:lnTo>
                  <a:lnTo>
                    <a:pt x="131" y="387"/>
                  </a:lnTo>
                  <a:lnTo>
                    <a:pt x="133" y="403"/>
                  </a:lnTo>
                  <a:lnTo>
                    <a:pt x="133" y="426"/>
                  </a:lnTo>
                  <a:lnTo>
                    <a:pt x="134" y="442"/>
                  </a:lnTo>
                  <a:lnTo>
                    <a:pt x="135" y="457"/>
                  </a:lnTo>
                  <a:lnTo>
                    <a:pt x="137" y="465"/>
                  </a:lnTo>
                  <a:lnTo>
                    <a:pt x="138" y="480"/>
                  </a:lnTo>
                  <a:lnTo>
                    <a:pt x="140" y="480"/>
                  </a:lnTo>
                  <a:lnTo>
                    <a:pt x="141" y="496"/>
                  </a:lnTo>
                  <a:lnTo>
                    <a:pt x="143" y="505"/>
                  </a:lnTo>
                  <a:lnTo>
                    <a:pt x="144" y="505"/>
                  </a:lnTo>
                  <a:lnTo>
                    <a:pt x="145" y="505"/>
                  </a:lnTo>
                  <a:lnTo>
                    <a:pt x="147" y="512"/>
                  </a:lnTo>
                  <a:lnTo>
                    <a:pt x="148" y="505"/>
                  </a:lnTo>
                  <a:lnTo>
                    <a:pt x="150" y="505"/>
                  </a:lnTo>
                  <a:lnTo>
                    <a:pt x="150" y="496"/>
                  </a:lnTo>
                  <a:lnTo>
                    <a:pt x="151" y="489"/>
                  </a:lnTo>
                  <a:lnTo>
                    <a:pt x="153" y="489"/>
                  </a:lnTo>
                  <a:lnTo>
                    <a:pt x="154" y="480"/>
                  </a:lnTo>
                  <a:lnTo>
                    <a:pt x="155" y="465"/>
                  </a:lnTo>
                  <a:lnTo>
                    <a:pt x="157" y="450"/>
                  </a:lnTo>
                  <a:lnTo>
                    <a:pt x="158" y="442"/>
                  </a:lnTo>
                  <a:lnTo>
                    <a:pt x="160" y="426"/>
                  </a:lnTo>
                  <a:lnTo>
                    <a:pt x="161" y="410"/>
                  </a:lnTo>
                  <a:lnTo>
                    <a:pt x="163" y="387"/>
                  </a:lnTo>
                  <a:lnTo>
                    <a:pt x="164" y="372"/>
                  </a:lnTo>
                  <a:lnTo>
                    <a:pt x="165" y="356"/>
                  </a:lnTo>
                  <a:lnTo>
                    <a:pt x="167" y="333"/>
                  </a:lnTo>
                  <a:lnTo>
                    <a:pt x="167" y="317"/>
                  </a:lnTo>
                  <a:lnTo>
                    <a:pt x="168" y="295"/>
                  </a:lnTo>
                  <a:lnTo>
                    <a:pt x="170" y="272"/>
                  </a:lnTo>
                  <a:lnTo>
                    <a:pt x="171" y="256"/>
                  </a:lnTo>
                  <a:lnTo>
                    <a:pt x="173" y="233"/>
                  </a:lnTo>
                  <a:lnTo>
                    <a:pt x="174" y="217"/>
                  </a:lnTo>
                  <a:lnTo>
                    <a:pt x="175" y="186"/>
                  </a:lnTo>
                  <a:lnTo>
                    <a:pt x="177" y="170"/>
                  </a:lnTo>
                  <a:lnTo>
                    <a:pt x="178" y="147"/>
                  </a:lnTo>
                  <a:lnTo>
                    <a:pt x="180" y="132"/>
                  </a:lnTo>
                  <a:lnTo>
                    <a:pt x="181" y="116"/>
                  </a:lnTo>
                  <a:lnTo>
                    <a:pt x="183" y="100"/>
                  </a:lnTo>
                  <a:lnTo>
                    <a:pt x="184" y="77"/>
                  </a:lnTo>
                  <a:lnTo>
                    <a:pt x="184" y="70"/>
                  </a:lnTo>
                  <a:lnTo>
                    <a:pt x="185" y="46"/>
                  </a:lnTo>
                  <a:lnTo>
                    <a:pt x="187" y="39"/>
                  </a:lnTo>
                  <a:lnTo>
                    <a:pt x="188" y="23"/>
                  </a:lnTo>
                  <a:lnTo>
                    <a:pt x="190" y="16"/>
                  </a:lnTo>
                  <a:lnTo>
                    <a:pt x="191" y="7"/>
                  </a:lnTo>
                  <a:lnTo>
                    <a:pt x="193" y="7"/>
                  </a:lnTo>
                  <a:lnTo>
                    <a:pt x="194" y="0"/>
                  </a:lnTo>
                  <a:lnTo>
                    <a:pt x="195" y="0"/>
                  </a:lnTo>
                  <a:lnTo>
                    <a:pt x="197" y="0"/>
                  </a:lnTo>
                  <a:lnTo>
                    <a:pt x="198" y="0"/>
                  </a:lnTo>
                  <a:lnTo>
                    <a:pt x="200" y="7"/>
                  </a:lnTo>
                  <a:lnTo>
                    <a:pt x="201" y="0"/>
                  </a:lnTo>
                  <a:lnTo>
                    <a:pt x="201" y="7"/>
                  </a:lnTo>
                  <a:lnTo>
                    <a:pt x="203" y="16"/>
                  </a:lnTo>
                  <a:lnTo>
                    <a:pt x="204" y="23"/>
                  </a:lnTo>
                  <a:lnTo>
                    <a:pt x="205" y="30"/>
                  </a:lnTo>
                  <a:lnTo>
                    <a:pt x="207" y="39"/>
                  </a:lnTo>
                  <a:lnTo>
                    <a:pt x="208" y="55"/>
                  </a:lnTo>
                  <a:lnTo>
                    <a:pt x="210" y="70"/>
                  </a:lnTo>
                  <a:lnTo>
                    <a:pt x="211" y="77"/>
                  </a:lnTo>
                  <a:lnTo>
                    <a:pt x="213" y="100"/>
                  </a:lnTo>
                  <a:lnTo>
                    <a:pt x="214" y="116"/>
                  </a:lnTo>
                  <a:lnTo>
                    <a:pt x="215" y="132"/>
                  </a:lnTo>
                  <a:lnTo>
                    <a:pt x="217" y="147"/>
                  </a:lnTo>
                  <a:lnTo>
                    <a:pt x="218" y="170"/>
                  </a:lnTo>
                  <a:lnTo>
                    <a:pt x="218" y="186"/>
                  </a:lnTo>
                  <a:lnTo>
                    <a:pt x="220" y="209"/>
                  </a:lnTo>
                  <a:lnTo>
                    <a:pt x="221" y="233"/>
                  </a:lnTo>
                  <a:lnTo>
                    <a:pt x="223" y="256"/>
                  </a:lnTo>
                  <a:lnTo>
                    <a:pt x="224" y="272"/>
                  </a:lnTo>
                  <a:lnTo>
                    <a:pt x="225" y="295"/>
                  </a:lnTo>
                  <a:lnTo>
                    <a:pt x="227" y="317"/>
                  </a:lnTo>
                  <a:lnTo>
                    <a:pt x="228" y="342"/>
                  </a:lnTo>
                  <a:lnTo>
                    <a:pt x="230" y="356"/>
                  </a:lnTo>
                  <a:lnTo>
                    <a:pt x="231" y="380"/>
                  </a:lnTo>
                  <a:lnTo>
                    <a:pt x="233" y="396"/>
                  </a:lnTo>
                  <a:lnTo>
                    <a:pt x="234" y="410"/>
                  </a:lnTo>
                  <a:lnTo>
                    <a:pt x="235" y="426"/>
                  </a:lnTo>
                  <a:lnTo>
                    <a:pt x="235" y="442"/>
                  </a:lnTo>
                  <a:lnTo>
                    <a:pt x="237" y="457"/>
                  </a:lnTo>
                  <a:lnTo>
                    <a:pt x="238" y="465"/>
                  </a:lnTo>
                  <a:lnTo>
                    <a:pt x="240" y="480"/>
                  </a:lnTo>
                  <a:lnTo>
                    <a:pt x="241" y="489"/>
                  </a:lnTo>
                  <a:lnTo>
                    <a:pt x="243" y="496"/>
                  </a:lnTo>
                  <a:lnTo>
                    <a:pt x="244" y="505"/>
                  </a:lnTo>
                  <a:lnTo>
                    <a:pt x="245" y="496"/>
                  </a:lnTo>
                  <a:lnTo>
                    <a:pt x="247" y="512"/>
                  </a:lnTo>
                  <a:lnTo>
                    <a:pt x="248" y="505"/>
                  </a:lnTo>
                  <a:lnTo>
                    <a:pt x="250" y="505"/>
                  </a:lnTo>
                  <a:lnTo>
                    <a:pt x="251" y="505"/>
                  </a:lnTo>
                  <a:lnTo>
                    <a:pt x="253" y="505"/>
                  </a:lnTo>
                  <a:lnTo>
                    <a:pt x="253" y="489"/>
                  </a:lnTo>
                  <a:lnTo>
                    <a:pt x="254" y="480"/>
                  </a:lnTo>
                  <a:lnTo>
                    <a:pt x="255" y="465"/>
                  </a:lnTo>
                  <a:lnTo>
                    <a:pt x="257" y="457"/>
                  </a:lnTo>
                  <a:lnTo>
                    <a:pt x="258" y="450"/>
                  </a:lnTo>
                  <a:lnTo>
                    <a:pt x="260" y="435"/>
                  </a:lnTo>
                  <a:lnTo>
                    <a:pt x="261" y="419"/>
                  </a:lnTo>
                  <a:lnTo>
                    <a:pt x="263" y="403"/>
                  </a:lnTo>
                  <a:lnTo>
                    <a:pt x="264" y="380"/>
                  </a:lnTo>
                  <a:lnTo>
                    <a:pt x="265" y="365"/>
                  </a:lnTo>
                  <a:lnTo>
                    <a:pt x="267" y="342"/>
                  </a:lnTo>
                  <a:lnTo>
                    <a:pt x="268" y="326"/>
                  </a:lnTo>
                  <a:lnTo>
                    <a:pt x="268" y="302"/>
                  </a:lnTo>
                  <a:lnTo>
                    <a:pt x="270" y="279"/>
                  </a:lnTo>
                  <a:lnTo>
                    <a:pt x="271" y="263"/>
                  </a:lnTo>
                  <a:lnTo>
                    <a:pt x="273" y="240"/>
                  </a:lnTo>
                  <a:lnTo>
                    <a:pt x="274" y="217"/>
                  </a:lnTo>
                  <a:lnTo>
                    <a:pt x="275" y="193"/>
                  </a:lnTo>
                  <a:lnTo>
                    <a:pt x="277" y="170"/>
                  </a:lnTo>
                  <a:lnTo>
                    <a:pt x="278" y="155"/>
                  </a:lnTo>
                  <a:lnTo>
                    <a:pt x="280" y="132"/>
                  </a:lnTo>
                  <a:lnTo>
                    <a:pt x="281" y="116"/>
                  </a:lnTo>
                  <a:lnTo>
                    <a:pt x="283" y="100"/>
                  </a:lnTo>
                  <a:lnTo>
                    <a:pt x="284" y="77"/>
                  </a:lnTo>
                  <a:lnTo>
                    <a:pt x="285" y="70"/>
                  </a:lnTo>
                  <a:lnTo>
                    <a:pt x="285" y="55"/>
                  </a:lnTo>
                  <a:lnTo>
                    <a:pt x="287" y="46"/>
                  </a:lnTo>
                  <a:lnTo>
                    <a:pt x="288" y="30"/>
                  </a:lnTo>
                  <a:lnTo>
                    <a:pt x="290" y="23"/>
                  </a:lnTo>
                  <a:lnTo>
                    <a:pt x="291" y="16"/>
                  </a:lnTo>
                  <a:lnTo>
                    <a:pt x="293" y="7"/>
                  </a:lnTo>
                  <a:lnTo>
                    <a:pt x="294" y="7"/>
                  </a:lnTo>
                  <a:lnTo>
                    <a:pt x="295" y="0"/>
                  </a:lnTo>
                  <a:lnTo>
                    <a:pt x="297" y="0"/>
                  </a:lnTo>
                  <a:lnTo>
                    <a:pt x="298" y="0"/>
                  </a:lnTo>
                  <a:lnTo>
                    <a:pt x="300" y="0"/>
                  </a:lnTo>
                  <a:lnTo>
                    <a:pt x="301" y="0"/>
                  </a:lnTo>
                  <a:lnTo>
                    <a:pt x="303" y="7"/>
                  </a:lnTo>
                  <a:lnTo>
                    <a:pt x="303" y="16"/>
                  </a:lnTo>
                  <a:lnTo>
                    <a:pt x="304" y="16"/>
                  </a:lnTo>
                  <a:lnTo>
                    <a:pt x="305" y="30"/>
                  </a:lnTo>
                  <a:lnTo>
                    <a:pt x="307" y="46"/>
                  </a:lnTo>
                  <a:lnTo>
                    <a:pt x="308" y="55"/>
                  </a:lnTo>
                  <a:lnTo>
                    <a:pt x="310" y="62"/>
                  </a:lnTo>
                  <a:lnTo>
                    <a:pt x="311" y="77"/>
                  </a:lnTo>
                  <a:lnTo>
                    <a:pt x="313" y="100"/>
                  </a:lnTo>
                  <a:lnTo>
                    <a:pt x="314" y="109"/>
                  </a:lnTo>
                  <a:lnTo>
                    <a:pt x="315" y="132"/>
                  </a:lnTo>
                  <a:lnTo>
                    <a:pt x="317" y="147"/>
                  </a:lnTo>
                  <a:lnTo>
                    <a:pt x="318" y="163"/>
                  </a:lnTo>
                  <a:lnTo>
                    <a:pt x="320" y="193"/>
                  </a:lnTo>
                  <a:lnTo>
                    <a:pt x="320" y="202"/>
                  </a:lnTo>
                  <a:lnTo>
                    <a:pt x="321" y="233"/>
                  </a:lnTo>
                  <a:lnTo>
                    <a:pt x="323" y="247"/>
                  </a:lnTo>
                  <a:lnTo>
                    <a:pt x="324" y="272"/>
                  </a:lnTo>
                  <a:lnTo>
                    <a:pt x="325" y="295"/>
                  </a:lnTo>
                  <a:lnTo>
                    <a:pt x="327" y="310"/>
                  </a:lnTo>
                  <a:lnTo>
                    <a:pt x="328" y="333"/>
                  </a:lnTo>
                  <a:lnTo>
                    <a:pt x="330" y="356"/>
                  </a:lnTo>
                  <a:lnTo>
                    <a:pt x="331" y="380"/>
                  </a:lnTo>
                  <a:lnTo>
                    <a:pt x="333" y="396"/>
                  </a:lnTo>
                  <a:lnTo>
                    <a:pt x="334" y="410"/>
                  </a:lnTo>
                  <a:lnTo>
                    <a:pt x="335" y="426"/>
                  </a:lnTo>
                  <a:lnTo>
                    <a:pt x="337" y="442"/>
                  </a:lnTo>
                  <a:lnTo>
                    <a:pt x="337" y="457"/>
                  </a:lnTo>
                  <a:lnTo>
                    <a:pt x="338" y="465"/>
                  </a:lnTo>
                  <a:lnTo>
                    <a:pt x="340" y="480"/>
                  </a:lnTo>
                  <a:lnTo>
                    <a:pt x="341" y="489"/>
                  </a:lnTo>
                  <a:lnTo>
                    <a:pt x="343" y="496"/>
                  </a:lnTo>
                  <a:lnTo>
                    <a:pt x="344" y="505"/>
                  </a:lnTo>
                  <a:lnTo>
                    <a:pt x="345" y="505"/>
                  </a:lnTo>
                  <a:lnTo>
                    <a:pt x="347" y="505"/>
                  </a:lnTo>
                  <a:lnTo>
                    <a:pt x="348" y="505"/>
                  </a:lnTo>
                  <a:lnTo>
                    <a:pt x="350" y="512"/>
                  </a:lnTo>
                  <a:lnTo>
                    <a:pt x="351" y="505"/>
                  </a:lnTo>
                  <a:lnTo>
                    <a:pt x="353" y="505"/>
                  </a:lnTo>
                  <a:lnTo>
                    <a:pt x="354" y="496"/>
                  </a:lnTo>
                  <a:lnTo>
                    <a:pt x="354" y="489"/>
                  </a:lnTo>
                  <a:lnTo>
                    <a:pt x="355" y="480"/>
                  </a:lnTo>
                  <a:lnTo>
                    <a:pt x="357" y="473"/>
                  </a:lnTo>
                  <a:lnTo>
                    <a:pt x="358" y="450"/>
                  </a:lnTo>
                  <a:lnTo>
                    <a:pt x="360" y="442"/>
                  </a:lnTo>
                  <a:lnTo>
                    <a:pt x="361" y="435"/>
                  </a:lnTo>
                  <a:lnTo>
                    <a:pt x="363" y="410"/>
                  </a:lnTo>
                  <a:lnTo>
                    <a:pt x="364" y="396"/>
                  </a:lnTo>
                  <a:lnTo>
                    <a:pt x="365" y="380"/>
                  </a:lnTo>
                  <a:lnTo>
                    <a:pt x="367" y="356"/>
                  </a:lnTo>
                  <a:lnTo>
                    <a:pt x="368" y="342"/>
                  </a:lnTo>
                  <a:lnTo>
                    <a:pt x="370" y="317"/>
                  </a:lnTo>
                  <a:lnTo>
                    <a:pt x="371" y="302"/>
                  </a:lnTo>
                  <a:lnTo>
                    <a:pt x="371" y="272"/>
                  </a:lnTo>
                  <a:lnTo>
                    <a:pt x="373" y="256"/>
                  </a:lnTo>
                  <a:lnTo>
                    <a:pt x="374" y="233"/>
                  </a:lnTo>
                  <a:lnTo>
                    <a:pt x="375" y="209"/>
                  </a:lnTo>
                  <a:lnTo>
                    <a:pt x="377" y="186"/>
                  </a:lnTo>
                  <a:lnTo>
                    <a:pt x="378" y="163"/>
                  </a:lnTo>
                  <a:lnTo>
                    <a:pt x="380" y="147"/>
                  </a:lnTo>
                  <a:lnTo>
                    <a:pt x="381" y="132"/>
                  </a:lnTo>
                  <a:lnTo>
                    <a:pt x="383" y="116"/>
                  </a:lnTo>
                  <a:lnTo>
                    <a:pt x="384" y="93"/>
                  </a:lnTo>
                  <a:lnTo>
                    <a:pt x="385" y="77"/>
                  </a:lnTo>
                  <a:lnTo>
                    <a:pt x="387" y="70"/>
                  </a:lnTo>
                  <a:lnTo>
                    <a:pt x="388" y="46"/>
                  </a:lnTo>
                  <a:lnTo>
                    <a:pt x="388" y="39"/>
                  </a:lnTo>
                  <a:lnTo>
                    <a:pt x="390" y="30"/>
                  </a:lnTo>
                  <a:lnTo>
                    <a:pt x="391" y="23"/>
                  </a:lnTo>
                  <a:lnTo>
                    <a:pt x="393" y="16"/>
                  </a:lnTo>
                  <a:lnTo>
                    <a:pt x="394" y="7"/>
                  </a:lnTo>
                  <a:lnTo>
                    <a:pt x="395" y="0"/>
                  </a:lnTo>
                  <a:lnTo>
                    <a:pt x="397" y="7"/>
                  </a:lnTo>
                  <a:lnTo>
                    <a:pt x="398" y="7"/>
                  </a:lnTo>
                  <a:lnTo>
                    <a:pt x="400" y="7"/>
                  </a:lnTo>
                  <a:lnTo>
                    <a:pt x="401" y="7"/>
                  </a:lnTo>
                  <a:lnTo>
                    <a:pt x="403" y="16"/>
                  </a:lnTo>
                  <a:lnTo>
                    <a:pt x="404" y="16"/>
                  </a:lnTo>
                  <a:lnTo>
                    <a:pt x="405" y="23"/>
                  </a:lnTo>
                  <a:lnTo>
                    <a:pt x="405" y="30"/>
                  </a:lnTo>
                  <a:lnTo>
                    <a:pt x="407" y="46"/>
                  </a:lnTo>
                  <a:lnTo>
                    <a:pt x="408" y="46"/>
                  </a:lnTo>
                  <a:lnTo>
                    <a:pt x="410" y="62"/>
                  </a:lnTo>
                  <a:lnTo>
                    <a:pt x="411" y="77"/>
                  </a:lnTo>
                  <a:lnTo>
                    <a:pt x="413" y="93"/>
                  </a:lnTo>
                  <a:lnTo>
                    <a:pt x="414" y="100"/>
                  </a:lnTo>
                  <a:lnTo>
                    <a:pt x="415" y="125"/>
                  </a:lnTo>
                  <a:lnTo>
                    <a:pt x="417" y="147"/>
                  </a:lnTo>
                  <a:lnTo>
                    <a:pt x="418" y="163"/>
                  </a:lnTo>
                  <a:lnTo>
                    <a:pt x="420" y="179"/>
                  </a:lnTo>
                  <a:lnTo>
                    <a:pt x="421" y="193"/>
                  </a:lnTo>
                  <a:lnTo>
                    <a:pt x="421" y="217"/>
                  </a:lnTo>
                  <a:lnTo>
                    <a:pt x="423" y="233"/>
                  </a:lnTo>
                  <a:lnTo>
                    <a:pt x="424" y="263"/>
                  </a:lnTo>
                  <a:lnTo>
                    <a:pt x="425" y="272"/>
                  </a:lnTo>
                  <a:lnTo>
                    <a:pt x="427" y="295"/>
                  </a:lnTo>
                  <a:lnTo>
                    <a:pt x="428" y="317"/>
                  </a:lnTo>
                  <a:lnTo>
                    <a:pt x="430" y="342"/>
                  </a:lnTo>
                  <a:lnTo>
                    <a:pt x="431" y="356"/>
                  </a:lnTo>
                  <a:lnTo>
                    <a:pt x="433" y="380"/>
                  </a:lnTo>
                  <a:lnTo>
                    <a:pt x="434" y="396"/>
                  </a:lnTo>
                  <a:lnTo>
                    <a:pt x="435" y="410"/>
                  </a:lnTo>
                  <a:lnTo>
                    <a:pt x="437" y="426"/>
                  </a:lnTo>
                  <a:lnTo>
                    <a:pt x="438" y="450"/>
                  </a:lnTo>
                  <a:lnTo>
                    <a:pt x="438" y="457"/>
                  </a:lnTo>
                  <a:lnTo>
                    <a:pt x="440" y="465"/>
                  </a:lnTo>
                  <a:lnTo>
                    <a:pt x="441" y="480"/>
                  </a:lnTo>
                  <a:lnTo>
                    <a:pt x="443" y="489"/>
                  </a:lnTo>
                  <a:lnTo>
                    <a:pt x="444" y="489"/>
                  </a:lnTo>
                  <a:lnTo>
                    <a:pt x="445" y="496"/>
                  </a:lnTo>
                  <a:lnTo>
                    <a:pt x="447" y="505"/>
                  </a:lnTo>
                  <a:lnTo>
                    <a:pt x="448" y="505"/>
                  </a:lnTo>
                  <a:lnTo>
                    <a:pt x="450" y="512"/>
                  </a:lnTo>
                  <a:lnTo>
                    <a:pt x="451" y="512"/>
                  </a:lnTo>
                  <a:lnTo>
                    <a:pt x="453" y="505"/>
                  </a:lnTo>
                  <a:lnTo>
                    <a:pt x="454" y="505"/>
                  </a:lnTo>
                  <a:lnTo>
                    <a:pt x="455" y="496"/>
                  </a:lnTo>
                  <a:lnTo>
                    <a:pt x="455" y="489"/>
                  </a:lnTo>
                  <a:lnTo>
                    <a:pt x="457" y="480"/>
                  </a:lnTo>
                  <a:lnTo>
                    <a:pt x="458" y="473"/>
                  </a:lnTo>
                  <a:lnTo>
                    <a:pt x="460" y="457"/>
                  </a:lnTo>
                  <a:lnTo>
                    <a:pt x="461" y="450"/>
                  </a:lnTo>
                  <a:lnTo>
                    <a:pt x="463" y="435"/>
                  </a:lnTo>
                  <a:lnTo>
                    <a:pt x="464" y="426"/>
                  </a:lnTo>
                  <a:lnTo>
                    <a:pt x="465" y="410"/>
                  </a:lnTo>
                  <a:lnTo>
                    <a:pt x="467" y="387"/>
                  </a:lnTo>
                  <a:lnTo>
                    <a:pt x="468" y="372"/>
                  </a:lnTo>
                  <a:lnTo>
                    <a:pt x="470" y="349"/>
                  </a:lnTo>
                  <a:lnTo>
                    <a:pt x="471" y="333"/>
                  </a:lnTo>
                  <a:lnTo>
                    <a:pt x="473" y="310"/>
                  </a:lnTo>
                  <a:lnTo>
                    <a:pt x="473" y="287"/>
                  </a:lnTo>
                  <a:lnTo>
                    <a:pt x="474" y="263"/>
                  </a:lnTo>
                  <a:lnTo>
                    <a:pt x="475" y="247"/>
                  </a:lnTo>
                  <a:lnTo>
                    <a:pt x="477" y="225"/>
                  </a:lnTo>
                  <a:lnTo>
                    <a:pt x="478" y="202"/>
                  </a:lnTo>
                  <a:lnTo>
                    <a:pt x="480" y="179"/>
                  </a:lnTo>
                  <a:lnTo>
                    <a:pt x="481" y="155"/>
                  </a:lnTo>
                  <a:lnTo>
                    <a:pt x="483" y="139"/>
                  </a:lnTo>
                  <a:lnTo>
                    <a:pt x="484" y="116"/>
                  </a:lnTo>
                  <a:lnTo>
                    <a:pt x="485" y="100"/>
                  </a:lnTo>
                  <a:lnTo>
                    <a:pt x="487" y="85"/>
                  </a:lnTo>
                  <a:lnTo>
                    <a:pt x="488" y="70"/>
                  </a:lnTo>
                  <a:lnTo>
                    <a:pt x="490" y="62"/>
                  </a:lnTo>
                  <a:lnTo>
                    <a:pt x="490" y="39"/>
                  </a:lnTo>
                  <a:lnTo>
                    <a:pt x="491" y="30"/>
                  </a:lnTo>
                  <a:lnTo>
                    <a:pt x="493" y="23"/>
                  </a:lnTo>
                  <a:lnTo>
                    <a:pt x="494" y="16"/>
                  </a:lnTo>
                  <a:lnTo>
                    <a:pt x="495" y="7"/>
                  </a:lnTo>
                  <a:lnTo>
                    <a:pt x="497" y="7"/>
                  </a:lnTo>
                  <a:lnTo>
                    <a:pt x="498" y="0"/>
                  </a:lnTo>
                  <a:lnTo>
                    <a:pt x="500" y="0"/>
                  </a:lnTo>
                  <a:lnTo>
                    <a:pt x="501" y="0"/>
                  </a:lnTo>
                  <a:lnTo>
                    <a:pt x="503" y="7"/>
                  </a:lnTo>
                  <a:lnTo>
                    <a:pt x="504" y="7"/>
                  </a:lnTo>
                  <a:lnTo>
                    <a:pt x="505" y="16"/>
                  </a:lnTo>
                  <a:lnTo>
                    <a:pt x="507" y="23"/>
                  </a:lnTo>
                  <a:lnTo>
                    <a:pt x="507" y="30"/>
                  </a:lnTo>
                  <a:lnTo>
                    <a:pt x="508" y="39"/>
                  </a:lnTo>
                  <a:lnTo>
                    <a:pt x="510" y="55"/>
                  </a:lnTo>
                  <a:lnTo>
                    <a:pt x="511" y="62"/>
                  </a:lnTo>
                  <a:lnTo>
                    <a:pt x="513" y="77"/>
                  </a:lnTo>
                  <a:lnTo>
                    <a:pt x="514" y="100"/>
                  </a:lnTo>
                  <a:lnTo>
                    <a:pt x="515" y="109"/>
                  </a:lnTo>
                  <a:lnTo>
                    <a:pt x="517" y="125"/>
                  </a:lnTo>
                  <a:lnTo>
                    <a:pt x="518" y="139"/>
                  </a:lnTo>
                  <a:lnTo>
                    <a:pt x="520" y="163"/>
                  </a:lnTo>
                  <a:lnTo>
                    <a:pt x="521" y="179"/>
                  </a:lnTo>
                  <a:lnTo>
                    <a:pt x="523" y="202"/>
                  </a:lnTo>
                  <a:lnTo>
                    <a:pt x="524" y="217"/>
                  </a:lnTo>
                  <a:lnTo>
                    <a:pt x="524" y="240"/>
                  </a:lnTo>
                  <a:lnTo>
                    <a:pt x="525" y="263"/>
                  </a:lnTo>
                  <a:lnTo>
                    <a:pt x="527" y="279"/>
                  </a:lnTo>
                  <a:lnTo>
                    <a:pt x="528" y="302"/>
                  </a:lnTo>
                  <a:lnTo>
                    <a:pt x="530" y="326"/>
                  </a:lnTo>
                  <a:lnTo>
                    <a:pt x="531" y="333"/>
                  </a:lnTo>
                  <a:lnTo>
                    <a:pt x="533" y="365"/>
                  </a:lnTo>
                  <a:lnTo>
                    <a:pt x="534" y="380"/>
                  </a:lnTo>
                  <a:lnTo>
                    <a:pt x="535" y="403"/>
                  </a:lnTo>
                  <a:lnTo>
                    <a:pt x="537" y="410"/>
                  </a:lnTo>
                  <a:lnTo>
                    <a:pt x="538" y="426"/>
                  </a:lnTo>
                  <a:lnTo>
                    <a:pt x="540" y="442"/>
                  </a:lnTo>
                  <a:lnTo>
                    <a:pt x="541" y="457"/>
                  </a:lnTo>
                  <a:lnTo>
                    <a:pt x="541" y="465"/>
                  </a:lnTo>
                  <a:lnTo>
                    <a:pt x="543" y="473"/>
                  </a:lnTo>
                  <a:lnTo>
                    <a:pt x="544" y="489"/>
                  </a:lnTo>
                  <a:lnTo>
                    <a:pt x="545" y="496"/>
                  </a:lnTo>
                  <a:lnTo>
                    <a:pt x="547" y="496"/>
                  </a:lnTo>
                  <a:lnTo>
                    <a:pt x="548" y="505"/>
                  </a:lnTo>
                  <a:lnTo>
                    <a:pt x="550" y="512"/>
                  </a:lnTo>
                  <a:lnTo>
                    <a:pt x="551" y="512"/>
                  </a:lnTo>
                  <a:lnTo>
                    <a:pt x="553" y="505"/>
                  </a:lnTo>
                  <a:lnTo>
                    <a:pt x="554" y="505"/>
                  </a:lnTo>
                  <a:lnTo>
                    <a:pt x="555" y="505"/>
                  </a:lnTo>
                  <a:lnTo>
                    <a:pt x="557" y="505"/>
                  </a:lnTo>
                  <a:lnTo>
                    <a:pt x="558" y="489"/>
                  </a:lnTo>
                  <a:lnTo>
                    <a:pt x="558" y="480"/>
                  </a:lnTo>
                  <a:lnTo>
                    <a:pt x="560" y="480"/>
                  </a:lnTo>
                  <a:lnTo>
                    <a:pt x="561" y="465"/>
                  </a:lnTo>
                  <a:lnTo>
                    <a:pt x="563" y="450"/>
                  </a:lnTo>
                  <a:lnTo>
                    <a:pt x="564" y="442"/>
                  </a:lnTo>
                  <a:lnTo>
                    <a:pt x="565" y="426"/>
                  </a:lnTo>
                  <a:lnTo>
                    <a:pt x="567" y="410"/>
                  </a:lnTo>
                  <a:lnTo>
                    <a:pt x="568" y="396"/>
                  </a:lnTo>
                  <a:lnTo>
                    <a:pt x="570" y="380"/>
                  </a:lnTo>
                  <a:lnTo>
                    <a:pt x="571" y="356"/>
                  </a:lnTo>
                  <a:lnTo>
                    <a:pt x="573" y="333"/>
                  </a:lnTo>
                  <a:lnTo>
                    <a:pt x="574" y="310"/>
                  </a:lnTo>
                  <a:lnTo>
                    <a:pt x="574" y="295"/>
                  </a:lnTo>
                  <a:lnTo>
                    <a:pt x="575" y="272"/>
                  </a:lnTo>
                  <a:lnTo>
                    <a:pt x="577" y="247"/>
                  </a:lnTo>
                  <a:lnTo>
                    <a:pt x="578" y="233"/>
                  </a:lnTo>
                  <a:lnTo>
                    <a:pt x="580" y="209"/>
                  </a:lnTo>
                  <a:lnTo>
                    <a:pt x="581" y="186"/>
                  </a:lnTo>
                  <a:lnTo>
                    <a:pt x="583" y="163"/>
                  </a:lnTo>
                  <a:lnTo>
                    <a:pt x="584" y="147"/>
                  </a:lnTo>
                  <a:lnTo>
                    <a:pt x="585" y="132"/>
                  </a:lnTo>
                  <a:lnTo>
                    <a:pt x="587" y="116"/>
                  </a:lnTo>
                  <a:lnTo>
                    <a:pt x="588" y="93"/>
                  </a:lnTo>
                  <a:lnTo>
                    <a:pt x="590" y="70"/>
                  </a:lnTo>
                  <a:lnTo>
                    <a:pt x="591" y="62"/>
                  </a:lnTo>
                  <a:lnTo>
                    <a:pt x="591" y="46"/>
                  </a:lnTo>
                  <a:lnTo>
                    <a:pt x="593" y="39"/>
                  </a:lnTo>
                  <a:lnTo>
                    <a:pt x="594" y="23"/>
                  </a:lnTo>
                  <a:lnTo>
                    <a:pt x="595" y="16"/>
                  </a:lnTo>
                  <a:lnTo>
                    <a:pt x="597" y="16"/>
                  </a:lnTo>
                  <a:lnTo>
                    <a:pt x="598" y="7"/>
                  </a:lnTo>
                  <a:lnTo>
                    <a:pt x="600" y="0"/>
                  </a:lnTo>
                  <a:lnTo>
                    <a:pt x="601" y="0"/>
                  </a:lnTo>
                  <a:lnTo>
                    <a:pt x="603" y="0"/>
                  </a:lnTo>
                  <a:lnTo>
                    <a:pt x="604" y="0"/>
                  </a:lnTo>
                  <a:lnTo>
                    <a:pt x="605" y="0"/>
                  </a:lnTo>
                  <a:lnTo>
                    <a:pt x="607" y="7"/>
                  </a:lnTo>
                  <a:lnTo>
                    <a:pt x="608" y="16"/>
                  </a:lnTo>
                  <a:lnTo>
                    <a:pt x="608" y="23"/>
                  </a:lnTo>
                  <a:lnTo>
                    <a:pt x="610" y="30"/>
                  </a:lnTo>
                  <a:lnTo>
                    <a:pt x="611" y="39"/>
                  </a:lnTo>
                  <a:lnTo>
                    <a:pt x="613" y="55"/>
                  </a:lnTo>
                  <a:lnTo>
                    <a:pt x="614" y="70"/>
                  </a:lnTo>
                  <a:lnTo>
                    <a:pt x="615" y="85"/>
                  </a:lnTo>
                  <a:lnTo>
                    <a:pt x="617" y="100"/>
                  </a:lnTo>
                  <a:lnTo>
                    <a:pt x="618" y="116"/>
                  </a:lnTo>
                  <a:lnTo>
                    <a:pt x="620" y="132"/>
                  </a:lnTo>
                  <a:lnTo>
                    <a:pt x="621" y="147"/>
                  </a:lnTo>
                  <a:lnTo>
                    <a:pt x="623" y="170"/>
                  </a:lnTo>
                  <a:lnTo>
                    <a:pt x="624" y="186"/>
                  </a:lnTo>
                  <a:lnTo>
                    <a:pt x="625" y="209"/>
                  </a:lnTo>
                  <a:lnTo>
                    <a:pt x="625" y="233"/>
                  </a:lnTo>
                  <a:lnTo>
                    <a:pt x="627" y="256"/>
                  </a:lnTo>
                  <a:lnTo>
                    <a:pt x="628" y="272"/>
                  </a:lnTo>
                  <a:lnTo>
                    <a:pt x="630" y="295"/>
                  </a:lnTo>
                  <a:lnTo>
                    <a:pt x="631" y="310"/>
                  </a:lnTo>
                  <a:lnTo>
                    <a:pt x="633" y="333"/>
                  </a:lnTo>
                  <a:lnTo>
                    <a:pt x="634" y="34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Freeform 19"/>
          <p:cNvSpPr>
            <a:spLocks/>
          </p:cNvSpPr>
          <p:nvPr/>
        </p:nvSpPr>
        <p:spPr bwMode="auto">
          <a:xfrm>
            <a:off x="4970917" y="1584779"/>
            <a:ext cx="1250950" cy="2020888"/>
          </a:xfrm>
          <a:custGeom>
            <a:avLst/>
            <a:gdLst>
              <a:gd name="T0" fmla="*/ 0 w 936"/>
              <a:gd name="T1" fmla="*/ 779 h 1513"/>
              <a:gd name="T2" fmla="*/ 33 w 936"/>
              <a:gd name="T3" fmla="*/ 782 h 1513"/>
              <a:gd name="T4" fmla="*/ 54 w 936"/>
              <a:gd name="T5" fmla="*/ 758 h 1513"/>
              <a:gd name="T6" fmla="*/ 84 w 936"/>
              <a:gd name="T7" fmla="*/ 746 h 1513"/>
              <a:gd name="T8" fmla="*/ 120 w 936"/>
              <a:gd name="T9" fmla="*/ 782 h 1513"/>
              <a:gd name="T10" fmla="*/ 153 w 936"/>
              <a:gd name="T11" fmla="*/ 881 h 1513"/>
              <a:gd name="T12" fmla="*/ 162 w 936"/>
              <a:gd name="T13" fmla="*/ 932 h 1513"/>
              <a:gd name="T14" fmla="*/ 186 w 936"/>
              <a:gd name="T15" fmla="*/ 929 h 1513"/>
              <a:gd name="T16" fmla="*/ 225 w 936"/>
              <a:gd name="T17" fmla="*/ 794 h 1513"/>
              <a:gd name="T18" fmla="*/ 258 w 936"/>
              <a:gd name="T19" fmla="*/ 374 h 1513"/>
              <a:gd name="T20" fmla="*/ 261 w 936"/>
              <a:gd name="T21" fmla="*/ 338 h 1513"/>
              <a:gd name="T22" fmla="*/ 318 w 936"/>
              <a:gd name="T23" fmla="*/ 785 h 1513"/>
              <a:gd name="T24" fmla="*/ 345 w 936"/>
              <a:gd name="T25" fmla="*/ 1298 h 1513"/>
              <a:gd name="T26" fmla="*/ 363 w 936"/>
              <a:gd name="T27" fmla="*/ 1424 h 1513"/>
              <a:gd name="T28" fmla="*/ 378 w 936"/>
              <a:gd name="T29" fmla="*/ 1382 h 1513"/>
              <a:gd name="T30" fmla="*/ 420 w 936"/>
              <a:gd name="T31" fmla="*/ 635 h 1513"/>
              <a:gd name="T32" fmla="*/ 450 w 936"/>
              <a:gd name="T33" fmla="*/ 134 h 1513"/>
              <a:gd name="T34" fmla="*/ 462 w 936"/>
              <a:gd name="T35" fmla="*/ 119 h 1513"/>
              <a:gd name="T36" fmla="*/ 468 w 936"/>
              <a:gd name="T37" fmla="*/ 137 h 1513"/>
              <a:gd name="T38" fmla="*/ 471 w 936"/>
              <a:gd name="T39" fmla="*/ 158 h 1513"/>
              <a:gd name="T40" fmla="*/ 525 w 936"/>
              <a:gd name="T41" fmla="*/ 1085 h 1513"/>
              <a:gd name="T42" fmla="*/ 537 w 936"/>
              <a:gd name="T43" fmla="*/ 1328 h 1513"/>
              <a:gd name="T44" fmla="*/ 549 w 936"/>
              <a:gd name="T45" fmla="*/ 1415 h 1513"/>
              <a:gd name="T46" fmla="*/ 585 w 936"/>
              <a:gd name="T47" fmla="*/ 1151 h 1513"/>
              <a:gd name="T48" fmla="*/ 606 w 936"/>
              <a:gd name="T49" fmla="*/ 662 h 1513"/>
              <a:gd name="T50" fmla="*/ 636 w 936"/>
              <a:gd name="T51" fmla="*/ 353 h 1513"/>
              <a:gd name="T52" fmla="*/ 645 w 936"/>
              <a:gd name="T53" fmla="*/ 305 h 1513"/>
              <a:gd name="T54" fmla="*/ 669 w 936"/>
              <a:gd name="T55" fmla="*/ 500 h 1513"/>
              <a:gd name="T56" fmla="*/ 696 w 936"/>
              <a:gd name="T57" fmla="*/ 797 h 1513"/>
              <a:gd name="T58" fmla="*/ 717 w 936"/>
              <a:gd name="T59" fmla="*/ 884 h 1513"/>
              <a:gd name="T60" fmla="*/ 735 w 936"/>
              <a:gd name="T61" fmla="*/ 962 h 1513"/>
              <a:gd name="T62" fmla="*/ 762 w 936"/>
              <a:gd name="T63" fmla="*/ 896 h 1513"/>
              <a:gd name="T64" fmla="*/ 783 w 936"/>
              <a:gd name="T65" fmla="*/ 788 h 1513"/>
              <a:gd name="T66" fmla="*/ 819 w 936"/>
              <a:gd name="T67" fmla="*/ 737 h 1513"/>
              <a:gd name="T68" fmla="*/ 843 w 936"/>
              <a:gd name="T69" fmla="*/ 746 h 1513"/>
              <a:gd name="T70" fmla="*/ 873 w 936"/>
              <a:gd name="T71" fmla="*/ 785 h 1513"/>
              <a:gd name="T72" fmla="*/ 936 w 936"/>
              <a:gd name="T73" fmla="*/ 776 h 1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36" h="1513">
                <a:moveTo>
                  <a:pt x="0" y="779"/>
                </a:moveTo>
                <a:cubicBezTo>
                  <a:pt x="12" y="782"/>
                  <a:pt x="24" y="786"/>
                  <a:pt x="33" y="782"/>
                </a:cubicBezTo>
                <a:cubicBezTo>
                  <a:pt x="42" y="778"/>
                  <a:pt x="46" y="764"/>
                  <a:pt x="54" y="758"/>
                </a:cubicBezTo>
                <a:cubicBezTo>
                  <a:pt x="62" y="752"/>
                  <a:pt x="73" y="742"/>
                  <a:pt x="84" y="746"/>
                </a:cubicBezTo>
                <a:cubicBezTo>
                  <a:pt x="95" y="750"/>
                  <a:pt x="108" y="759"/>
                  <a:pt x="120" y="782"/>
                </a:cubicBezTo>
                <a:cubicBezTo>
                  <a:pt x="132" y="805"/>
                  <a:pt x="146" y="856"/>
                  <a:pt x="153" y="881"/>
                </a:cubicBezTo>
                <a:cubicBezTo>
                  <a:pt x="160" y="906"/>
                  <a:pt x="157" y="924"/>
                  <a:pt x="162" y="932"/>
                </a:cubicBezTo>
                <a:cubicBezTo>
                  <a:pt x="167" y="940"/>
                  <a:pt x="176" y="952"/>
                  <a:pt x="186" y="929"/>
                </a:cubicBezTo>
                <a:cubicBezTo>
                  <a:pt x="196" y="906"/>
                  <a:pt x="213" y="886"/>
                  <a:pt x="225" y="794"/>
                </a:cubicBezTo>
                <a:cubicBezTo>
                  <a:pt x="237" y="702"/>
                  <a:pt x="252" y="450"/>
                  <a:pt x="258" y="374"/>
                </a:cubicBezTo>
                <a:cubicBezTo>
                  <a:pt x="264" y="298"/>
                  <a:pt x="251" y="270"/>
                  <a:pt x="261" y="338"/>
                </a:cubicBezTo>
                <a:cubicBezTo>
                  <a:pt x="271" y="406"/>
                  <a:pt x="304" y="625"/>
                  <a:pt x="318" y="785"/>
                </a:cubicBezTo>
                <a:cubicBezTo>
                  <a:pt x="332" y="945"/>
                  <a:pt x="338" y="1192"/>
                  <a:pt x="345" y="1298"/>
                </a:cubicBezTo>
                <a:cubicBezTo>
                  <a:pt x="352" y="1404"/>
                  <a:pt x="358" y="1410"/>
                  <a:pt x="363" y="1424"/>
                </a:cubicBezTo>
                <a:cubicBezTo>
                  <a:pt x="368" y="1438"/>
                  <a:pt x="369" y="1513"/>
                  <a:pt x="378" y="1382"/>
                </a:cubicBezTo>
                <a:cubicBezTo>
                  <a:pt x="387" y="1251"/>
                  <a:pt x="408" y="843"/>
                  <a:pt x="420" y="635"/>
                </a:cubicBezTo>
                <a:cubicBezTo>
                  <a:pt x="432" y="427"/>
                  <a:pt x="443" y="220"/>
                  <a:pt x="450" y="134"/>
                </a:cubicBezTo>
                <a:cubicBezTo>
                  <a:pt x="457" y="48"/>
                  <a:pt x="459" y="119"/>
                  <a:pt x="462" y="119"/>
                </a:cubicBezTo>
                <a:cubicBezTo>
                  <a:pt x="465" y="119"/>
                  <a:pt x="467" y="131"/>
                  <a:pt x="468" y="137"/>
                </a:cubicBezTo>
                <a:cubicBezTo>
                  <a:pt x="469" y="143"/>
                  <a:pt x="462" y="0"/>
                  <a:pt x="471" y="158"/>
                </a:cubicBezTo>
                <a:cubicBezTo>
                  <a:pt x="480" y="316"/>
                  <a:pt x="514" y="890"/>
                  <a:pt x="525" y="1085"/>
                </a:cubicBezTo>
                <a:cubicBezTo>
                  <a:pt x="536" y="1280"/>
                  <a:pt x="533" y="1273"/>
                  <a:pt x="537" y="1328"/>
                </a:cubicBezTo>
                <a:cubicBezTo>
                  <a:pt x="541" y="1383"/>
                  <a:pt x="541" y="1444"/>
                  <a:pt x="549" y="1415"/>
                </a:cubicBezTo>
                <a:cubicBezTo>
                  <a:pt x="557" y="1386"/>
                  <a:pt x="576" y="1276"/>
                  <a:pt x="585" y="1151"/>
                </a:cubicBezTo>
                <a:cubicBezTo>
                  <a:pt x="594" y="1026"/>
                  <a:pt x="598" y="795"/>
                  <a:pt x="606" y="662"/>
                </a:cubicBezTo>
                <a:cubicBezTo>
                  <a:pt x="614" y="529"/>
                  <a:pt x="630" y="412"/>
                  <a:pt x="636" y="353"/>
                </a:cubicBezTo>
                <a:cubicBezTo>
                  <a:pt x="642" y="294"/>
                  <a:pt x="640" y="281"/>
                  <a:pt x="645" y="305"/>
                </a:cubicBezTo>
                <a:cubicBezTo>
                  <a:pt x="650" y="329"/>
                  <a:pt x="660" y="418"/>
                  <a:pt x="669" y="500"/>
                </a:cubicBezTo>
                <a:cubicBezTo>
                  <a:pt x="678" y="582"/>
                  <a:pt x="688" y="733"/>
                  <a:pt x="696" y="797"/>
                </a:cubicBezTo>
                <a:cubicBezTo>
                  <a:pt x="704" y="861"/>
                  <a:pt x="711" y="857"/>
                  <a:pt x="717" y="884"/>
                </a:cubicBezTo>
                <a:cubicBezTo>
                  <a:pt x="723" y="911"/>
                  <a:pt x="728" y="960"/>
                  <a:pt x="735" y="962"/>
                </a:cubicBezTo>
                <a:cubicBezTo>
                  <a:pt x="742" y="964"/>
                  <a:pt x="754" y="925"/>
                  <a:pt x="762" y="896"/>
                </a:cubicBezTo>
                <a:cubicBezTo>
                  <a:pt x="770" y="867"/>
                  <a:pt x="774" y="814"/>
                  <a:pt x="783" y="788"/>
                </a:cubicBezTo>
                <a:cubicBezTo>
                  <a:pt x="792" y="762"/>
                  <a:pt x="809" y="744"/>
                  <a:pt x="819" y="737"/>
                </a:cubicBezTo>
                <a:cubicBezTo>
                  <a:pt x="829" y="730"/>
                  <a:pt x="834" y="738"/>
                  <a:pt x="843" y="746"/>
                </a:cubicBezTo>
                <a:cubicBezTo>
                  <a:pt x="852" y="754"/>
                  <a:pt x="858" y="780"/>
                  <a:pt x="873" y="785"/>
                </a:cubicBezTo>
                <a:cubicBezTo>
                  <a:pt x="888" y="790"/>
                  <a:pt x="912" y="783"/>
                  <a:pt x="936" y="77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" name="Group 20"/>
          <p:cNvGrpSpPr>
            <a:grpSpLocks/>
          </p:cNvGrpSpPr>
          <p:nvPr/>
        </p:nvGrpSpPr>
        <p:grpSpPr bwMode="auto">
          <a:xfrm>
            <a:off x="6990217" y="4896304"/>
            <a:ext cx="204787" cy="1581150"/>
            <a:chOff x="3697" y="3002"/>
            <a:chExt cx="129" cy="996"/>
          </a:xfrm>
        </p:grpSpPr>
        <p:pic>
          <p:nvPicPr>
            <p:cNvPr id="21" name="Picture 21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7" y="3002"/>
              <a:ext cx="12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3781" y="3672"/>
              <a:ext cx="0" cy="3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V="1">
              <a:off x="3783" y="3250"/>
              <a:ext cx="0" cy="4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Freeform 24"/>
          <p:cNvSpPr>
            <a:spLocks/>
          </p:cNvSpPr>
          <p:nvPr/>
        </p:nvSpPr>
        <p:spPr bwMode="auto">
          <a:xfrm>
            <a:off x="4669292" y="5093154"/>
            <a:ext cx="4919662" cy="1392238"/>
          </a:xfrm>
          <a:custGeom>
            <a:avLst/>
            <a:gdLst>
              <a:gd name="T0" fmla="*/ 0 w 3099"/>
              <a:gd name="T1" fmla="*/ 859 h 877"/>
              <a:gd name="T2" fmla="*/ 292 w 3099"/>
              <a:gd name="T3" fmla="*/ 776 h 877"/>
              <a:gd name="T4" fmla="*/ 530 w 3099"/>
              <a:gd name="T5" fmla="*/ 411 h 877"/>
              <a:gd name="T6" fmla="*/ 731 w 3099"/>
              <a:gd name="T7" fmla="*/ 173 h 877"/>
              <a:gd name="T8" fmla="*/ 1143 w 3099"/>
              <a:gd name="T9" fmla="*/ 27 h 877"/>
              <a:gd name="T10" fmla="*/ 1472 w 3099"/>
              <a:gd name="T11" fmla="*/ 8 h 877"/>
              <a:gd name="T12" fmla="*/ 1966 w 3099"/>
              <a:gd name="T13" fmla="*/ 45 h 877"/>
              <a:gd name="T14" fmla="*/ 2185 w 3099"/>
              <a:gd name="T15" fmla="*/ 91 h 877"/>
              <a:gd name="T16" fmla="*/ 2395 w 3099"/>
              <a:gd name="T17" fmla="*/ 191 h 877"/>
              <a:gd name="T18" fmla="*/ 2670 w 3099"/>
              <a:gd name="T19" fmla="*/ 484 h 877"/>
              <a:gd name="T20" fmla="*/ 2852 w 3099"/>
              <a:gd name="T21" fmla="*/ 785 h 877"/>
              <a:gd name="T22" fmla="*/ 3099 w 3099"/>
              <a:gd name="T23" fmla="*/ 877 h 8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99" h="877">
                <a:moveTo>
                  <a:pt x="0" y="859"/>
                </a:moveTo>
                <a:cubicBezTo>
                  <a:pt x="102" y="855"/>
                  <a:pt x="204" y="851"/>
                  <a:pt x="292" y="776"/>
                </a:cubicBezTo>
                <a:cubicBezTo>
                  <a:pt x="380" y="701"/>
                  <a:pt x="457" y="511"/>
                  <a:pt x="530" y="411"/>
                </a:cubicBezTo>
                <a:cubicBezTo>
                  <a:pt x="603" y="311"/>
                  <a:pt x="629" y="237"/>
                  <a:pt x="731" y="173"/>
                </a:cubicBezTo>
                <a:cubicBezTo>
                  <a:pt x="833" y="109"/>
                  <a:pt x="1020" y="54"/>
                  <a:pt x="1143" y="27"/>
                </a:cubicBezTo>
                <a:cubicBezTo>
                  <a:pt x="1266" y="0"/>
                  <a:pt x="1335" y="5"/>
                  <a:pt x="1472" y="8"/>
                </a:cubicBezTo>
                <a:cubicBezTo>
                  <a:pt x="1609" y="11"/>
                  <a:pt x="1847" y="31"/>
                  <a:pt x="1966" y="45"/>
                </a:cubicBezTo>
                <a:cubicBezTo>
                  <a:pt x="2085" y="59"/>
                  <a:pt x="2114" y="67"/>
                  <a:pt x="2185" y="91"/>
                </a:cubicBezTo>
                <a:cubicBezTo>
                  <a:pt x="2256" y="115"/>
                  <a:pt x="2314" y="126"/>
                  <a:pt x="2395" y="191"/>
                </a:cubicBezTo>
                <a:cubicBezTo>
                  <a:pt x="2476" y="256"/>
                  <a:pt x="2594" y="385"/>
                  <a:pt x="2670" y="484"/>
                </a:cubicBezTo>
                <a:cubicBezTo>
                  <a:pt x="2746" y="583"/>
                  <a:pt x="2781" y="720"/>
                  <a:pt x="2852" y="785"/>
                </a:cubicBezTo>
                <a:cubicBezTo>
                  <a:pt x="2923" y="850"/>
                  <a:pt x="3011" y="863"/>
                  <a:pt x="3099" y="877"/>
                </a:cubicBezTo>
              </a:path>
            </a:pathLst>
          </a:custGeom>
          <a:noFill/>
          <a:ln w="38100" cap="rnd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1672092" y="230642"/>
            <a:ext cx="2222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800" b="1">
                <a:solidFill>
                  <a:srgbClr val="000099"/>
                </a:solidFill>
              </a:rPr>
              <a:t>Splicing a CW wave:</a:t>
            </a:r>
          </a:p>
        </p:txBody>
      </p:sp>
    </p:spTree>
    <p:extLst>
      <p:ext uri="{BB962C8B-B14F-4D97-AF65-F5344CB8AC3E}">
        <p14:creationId xmlns:p14="http://schemas.microsoft.com/office/powerpoint/2010/main" val="156903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311402" y="4673600"/>
            <a:ext cx="7991475" cy="2184400"/>
            <a:chOff x="544" y="2837"/>
            <a:chExt cx="5034" cy="1376"/>
          </a:xfrm>
        </p:grpSpPr>
        <p:pic>
          <p:nvPicPr>
            <p:cNvPr id="4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7" y="2895"/>
              <a:ext cx="12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3781" y="3565"/>
              <a:ext cx="0" cy="3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588" y="3893"/>
              <a:ext cx="499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4407" y="3963"/>
              <a:ext cx="112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/>
                <a:t>FREQUENCY</a:t>
              </a: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599" y="2837"/>
              <a:ext cx="0" cy="11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544" y="2858"/>
              <a:ext cx="1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altLang="en-US" sz="2000">
                <a:latin typeface="Symbol" panose="05050102010706020507" pitchFamily="18" charset="2"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V="1">
              <a:off x="3783" y="3143"/>
              <a:ext cx="0" cy="4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546227" y="147638"/>
            <a:ext cx="6515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99"/>
                </a:solidFill>
              </a:rPr>
              <a:t>What if… we apply a periodic modulation to the cw wave?</a:t>
            </a:r>
          </a:p>
        </p:txBody>
      </p: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1660527" y="957263"/>
            <a:ext cx="8931275" cy="2884487"/>
            <a:chOff x="134" y="603"/>
            <a:chExt cx="5626" cy="1817"/>
          </a:xfrm>
        </p:grpSpPr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5007" y="2132"/>
              <a:ext cx="59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000" b="1"/>
                <a:t>TIME</a:t>
              </a:r>
              <a:r>
                <a:rPr lang="en-US" altLang="en-US"/>
                <a:t> </a:t>
              </a: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411" y="750"/>
              <a:ext cx="0" cy="1408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 type="stealth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134" y="603"/>
              <a:ext cx="22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rnd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000" b="1"/>
                <a:t>E</a:t>
              </a:r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402" y="1582"/>
              <a:ext cx="5358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>
            <a:grpSpLocks/>
          </p:cNvGrpSpPr>
          <p:nvPr/>
        </p:nvGrpSpPr>
        <p:grpSpPr bwMode="auto">
          <a:xfrm>
            <a:off x="2125665" y="1630363"/>
            <a:ext cx="8466137" cy="1755775"/>
            <a:chOff x="2584" y="716"/>
            <a:chExt cx="6056" cy="1382"/>
          </a:xfrm>
        </p:grpSpPr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4989" y="737"/>
              <a:ext cx="1210" cy="1361"/>
            </a:xfrm>
            <a:custGeom>
              <a:avLst/>
              <a:gdLst>
                <a:gd name="T0" fmla="*/ 9 w 661"/>
                <a:gd name="T1" fmla="*/ 496 h 520"/>
                <a:gd name="T2" fmla="*/ 19 w 661"/>
                <a:gd name="T3" fmla="*/ 489 h 520"/>
                <a:gd name="T4" fmla="*/ 30 w 661"/>
                <a:gd name="T5" fmla="*/ 380 h 520"/>
                <a:gd name="T6" fmla="*/ 40 w 661"/>
                <a:gd name="T7" fmla="*/ 209 h 520"/>
                <a:gd name="T8" fmla="*/ 52 w 661"/>
                <a:gd name="T9" fmla="*/ 62 h 520"/>
                <a:gd name="T10" fmla="*/ 62 w 661"/>
                <a:gd name="T11" fmla="*/ 7 h 520"/>
                <a:gd name="T12" fmla="*/ 72 w 661"/>
                <a:gd name="T13" fmla="*/ 46 h 520"/>
                <a:gd name="T14" fmla="*/ 83 w 661"/>
                <a:gd name="T15" fmla="*/ 170 h 520"/>
                <a:gd name="T16" fmla="*/ 93 w 661"/>
                <a:gd name="T17" fmla="*/ 333 h 520"/>
                <a:gd name="T18" fmla="*/ 104 w 661"/>
                <a:gd name="T19" fmla="*/ 465 h 520"/>
                <a:gd name="T20" fmla="*/ 114 w 661"/>
                <a:gd name="T21" fmla="*/ 512 h 520"/>
                <a:gd name="T22" fmla="*/ 124 w 661"/>
                <a:gd name="T23" fmla="*/ 473 h 520"/>
                <a:gd name="T24" fmla="*/ 136 w 661"/>
                <a:gd name="T25" fmla="*/ 333 h 520"/>
                <a:gd name="T26" fmla="*/ 146 w 661"/>
                <a:gd name="T27" fmla="*/ 163 h 520"/>
                <a:gd name="T28" fmla="*/ 156 w 661"/>
                <a:gd name="T29" fmla="*/ 30 h 520"/>
                <a:gd name="T30" fmla="*/ 167 w 661"/>
                <a:gd name="T31" fmla="*/ 7 h 520"/>
                <a:gd name="T32" fmla="*/ 177 w 661"/>
                <a:gd name="T33" fmla="*/ 70 h 520"/>
                <a:gd name="T34" fmla="*/ 189 w 661"/>
                <a:gd name="T35" fmla="*/ 217 h 520"/>
                <a:gd name="T36" fmla="*/ 199 w 661"/>
                <a:gd name="T37" fmla="*/ 380 h 520"/>
                <a:gd name="T38" fmla="*/ 209 w 661"/>
                <a:gd name="T39" fmla="*/ 489 h 520"/>
                <a:gd name="T40" fmla="*/ 220 w 661"/>
                <a:gd name="T41" fmla="*/ 505 h 520"/>
                <a:gd name="T42" fmla="*/ 232 w 661"/>
                <a:gd name="T43" fmla="*/ 410 h 520"/>
                <a:gd name="T44" fmla="*/ 242 w 661"/>
                <a:gd name="T45" fmla="*/ 256 h 520"/>
                <a:gd name="T46" fmla="*/ 253 w 661"/>
                <a:gd name="T47" fmla="*/ 100 h 520"/>
                <a:gd name="T48" fmla="*/ 263 w 661"/>
                <a:gd name="T49" fmla="*/ 0 h 520"/>
                <a:gd name="T50" fmla="*/ 274 w 661"/>
                <a:gd name="T51" fmla="*/ 23 h 520"/>
                <a:gd name="T52" fmla="*/ 284 w 661"/>
                <a:gd name="T53" fmla="*/ 116 h 520"/>
                <a:gd name="T54" fmla="*/ 294 w 661"/>
                <a:gd name="T55" fmla="*/ 272 h 520"/>
                <a:gd name="T56" fmla="*/ 306 w 661"/>
                <a:gd name="T57" fmla="*/ 419 h 520"/>
                <a:gd name="T58" fmla="*/ 316 w 661"/>
                <a:gd name="T59" fmla="*/ 505 h 520"/>
                <a:gd name="T60" fmla="*/ 326 w 661"/>
                <a:gd name="T61" fmla="*/ 489 h 520"/>
                <a:gd name="T62" fmla="*/ 337 w 661"/>
                <a:gd name="T63" fmla="*/ 365 h 520"/>
                <a:gd name="T64" fmla="*/ 347 w 661"/>
                <a:gd name="T65" fmla="*/ 202 h 520"/>
                <a:gd name="T66" fmla="*/ 359 w 661"/>
                <a:gd name="T67" fmla="*/ 55 h 520"/>
                <a:gd name="T68" fmla="*/ 369 w 661"/>
                <a:gd name="T69" fmla="*/ 7 h 520"/>
                <a:gd name="T70" fmla="*/ 379 w 661"/>
                <a:gd name="T71" fmla="*/ 39 h 520"/>
                <a:gd name="T72" fmla="*/ 390 w 661"/>
                <a:gd name="T73" fmla="*/ 163 h 520"/>
                <a:gd name="T74" fmla="*/ 400 w 661"/>
                <a:gd name="T75" fmla="*/ 333 h 520"/>
                <a:gd name="T76" fmla="*/ 410 w 661"/>
                <a:gd name="T77" fmla="*/ 465 h 520"/>
                <a:gd name="T78" fmla="*/ 422 w 661"/>
                <a:gd name="T79" fmla="*/ 512 h 520"/>
                <a:gd name="T80" fmla="*/ 432 w 661"/>
                <a:gd name="T81" fmla="*/ 442 h 520"/>
                <a:gd name="T82" fmla="*/ 443 w 661"/>
                <a:gd name="T83" fmla="*/ 302 h 520"/>
                <a:gd name="T84" fmla="*/ 453 w 661"/>
                <a:gd name="T85" fmla="*/ 139 h 520"/>
                <a:gd name="T86" fmla="*/ 463 w 661"/>
                <a:gd name="T87" fmla="*/ 23 h 520"/>
                <a:gd name="T88" fmla="*/ 474 w 661"/>
                <a:gd name="T89" fmla="*/ 0 h 520"/>
                <a:gd name="T90" fmla="*/ 484 w 661"/>
                <a:gd name="T91" fmla="*/ 77 h 520"/>
                <a:gd name="T92" fmla="*/ 494 w 661"/>
                <a:gd name="T93" fmla="*/ 233 h 520"/>
                <a:gd name="T94" fmla="*/ 506 w 661"/>
                <a:gd name="T95" fmla="*/ 403 h 520"/>
                <a:gd name="T96" fmla="*/ 516 w 661"/>
                <a:gd name="T97" fmla="*/ 489 h 520"/>
                <a:gd name="T98" fmla="*/ 527 w 661"/>
                <a:gd name="T99" fmla="*/ 489 h 520"/>
                <a:gd name="T100" fmla="*/ 537 w 661"/>
                <a:gd name="T101" fmla="*/ 380 h 520"/>
                <a:gd name="T102" fmla="*/ 547 w 661"/>
                <a:gd name="T103" fmla="*/ 217 h 520"/>
                <a:gd name="T104" fmla="*/ 559 w 661"/>
                <a:gd name="T105" fmla="*/ 70 h 520"/>
                <a:gd name="T106" fmla="*/ 569 w 661"/>
                <a:gd name="T107" fmla="*/ 7 h 520"/>
                <a:gd name="T108" fmla="*/ 580 w 661"/>
                <a:gd name="T109" fmla="*/ 55 h 520"/>
                <a:gd name="T110" fmla="*/ 590 w 661"/>
                <a:gd name="T111" fmla="*/ 209 h 520"/>
                <a:gd name="T112" fmla="*/ 600 w 661"/>
                <a:gd name="T113" fmla="*/ 356 h 520"/>
                <a:gd name="T114" fmla="*/ 612 w 661"/>
                <a:gd name="T115" fmla="*/ 480 h 520"/>
                <a:gd name="T116" fmla="*/ 623 w 661"/>
                <a:gd name="T117" fmla="*/ 512 h 520"/>
                <a:gd name="T118" fmla="*/ 633 w 661"/>
                <a:gd name="T119" fmla="*/ 426 h 520"/>
                <a:gd name="T120" fmla="*/ 644 w 661"/>
                <a:gd name="T121" fmla="*/ 272 h 520"/>
                <a:gd name="T122" fmla="*/ 654 w 661"/>
                <a:gd name="T123" fmla="*/ 109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61" h="520">
                  <a:moveTo>
                    <a:pt x="0" y="419"/>
                  </a:moveTo>
                  <a:lnTo>
                    <a:pt x="2" y="435"/>
                  </a:lnTo>
                  <a:lnTo>
                    <a:pt x="3" y="450"/>
                  </a:lnTo>
                  <a:lnTo>
                    <a:pt x="3" y="465"/>
                  </a:lnTo>
                  <a:lnTo>
                    <a:pt x="4" y="473"/>
                  </a:lnTo>
                  <a:lnTo>
                    <a:pt x="6" y="489"/>
                  </a:lnTo>
                  <a:lnTo>
                    <a:pt x="7" y="489"/>
                  </a:lnTo>
                  <a:lnTo>
                    <a:pt x="9" y="496"/>
                  </a:lnTo>
                  <a:lnTo>
                    <a:pt x="10" y="505"/>
                  </a:lnTo>
                  <a:lnTo>
                    <a:pt x="12" y="505"/>
                  </a:lnTo>
                  <a:lnTo>
                    <a:pt x="13" y="505"/>
                  </a:lnTo>
                  <a:lnTo>
                    <a:pt x="14" y="505"/>
                  </a:lnTo>
                  <a:lnTo>
                    <a:pt x="16" y="505"/>
                  </a:lnTo>
                  <a:lnTo>
                    <a:pt x="17" y="505"/>
                  </a:lnTo>
                  <a:lnTo>
                    <a:pt x="19" y="496"/>
                  </a:lnTo>
                  <a:lnTo>
                    <a:pt x="19" y="489"/>
                  </a:lnTo>
                  <a:lnTo>
                    <a:pt x="20" y="480"/>
                  </a:lnTo>
                  <a:lnTo>
                    <a:pt x="22" y="473"/>
                  </a:lnTo>
                  <a:lnTo>
                    <a:pt x="23" y="457"/>
                  </a:lnTo>
                  <a:lnTo>
                    <a:pt x="24" y="442"/>
                  </a:lnTo>
                  <a:lnTo>
                    <a:pt x="26" y="435"/>
                  </a:lnTo>
                  <a:lnTo>
                    <a:pt x="27" y="410"/>
                  </a:lnTo>
                  <a:lnTo>
                    <a:pt x="29" y="403"/>
                  </a:lnTo>
                  <a:lnTo>
                    <a:pt x="30" y="380"/>
                  </a:lnTo>
                  <a:lnTo>
                    <a:pt x="32" y="365"/>
                  </a:lnTo>
                  <a:lnTo>
                    <a:pt x="33" y="342"/>
                  </a:lnTo>
                  <a:lnTo>
                    <a:pt x="34" y="326"/>
                  </a:lnTo>
                  <a:lnTo>
                    <a:pt x="36" y="310"/>
                  </a:lnTo>
                  <a:lnTo>
                    <a:pt x="36" y="279"/>
                  </a:lnTo>
                  <a:lnTo>
                    <a:pt x="37" y="256"/>
                  </a:lnTo>
                  <a:lnTo>
                    <a:pt x="39" y="240"/>
                  </a:lnTo>
                  <a:lnTo>
                    <a:pt x="40" y="209"/>
                  </a:lnTo>
                  <a:lnTo>
                    <a:pt x="42" y="193"/>
                  </a:lnTo>
                  <a:lnTo>
                    <a:pt x="43" y="170"/>
                  </a:lnTo>
                  <a:lnTo>
                    <a:pt x="44" y="155"/>
                  </a:lnTo>
                  <a:lnTo>
                    <a:pt x="46" y="139"/>
                  </a:lnTo>
                  <a:lnTo>
                    <a:pt x="47" y="116"/>
                  </a:lnTo>
                  <a:lnTo>
                    <a:pt x="49" y="93"/>
                  </a:lnTo>
                  <a:lnTo>
                    <a:pt x="50" y="85"/>
                  </a:lnTo>
                  <a:lnTo>
                    <a:pt x="52" y="62"/>
                  </a:lnTo>
                  <a:lnTo>
                    <a:pt x="53" y="46"/>
                  </a:lnTo>
                  <a:lnTo>
                    <a:pt x="53" y="39"/>
                  </a:lnTo>
                  <a:lnTo>
                    <a:pt x="54" y="23"/>
                  </a:lnTo>
                  <a:lnTo>
                    <a:pt x="56" y="16"/>
                  </a:lnTo>
                  <a:lnTo>
                    <a:pt x="57" y="23"/>
                  </a:lnTo>
                  <a:lnTo>
                    <a:pt x="59" y="7"/>
                  </a:lnTo>
                  <a:lnTo>
                    <a:pt x="60" y="16"/>
                  </a:lnTo>
                  <a:lnTo>
                    <a:pt x="62" y="7"/>
                  </a:lnTo>
                  <a:lnTo>
                    <a:pt x="63" y="7"/>
                  </a:lnTo>
                  <a:lnTo>
                    <a:pt x="64" y="7"/>
                  </a:lnTo>
                  <a:lnTo>
                    <a:pt x="66" y="7"/>
                  </a:lnTo>
                  <a:lnTo>
                    <a:pt x="67" y="16"/>
                  </a:lnTo>
                  <a:lnTo>
                    <a:pt x="69" y="16"/>
                  </a:lnTo>
                  <a:lnTo>
                    <a:pt x="70" y="23"/>
                  </a:lnTo>
                  <a:lnTo>
                    <a:pt x="70" y="39"/>
                  </a:lnTo>
                  <a:lnTo>
                    <a:pt x="72" y="46"/>
                  </a:lnTo>
                  <a:lnTo>
                    <a:pt x="73" y="62"/>
                  </a:lnTo>
                  <a:lnTo>
                    <a:pt x="74" y="70"/>
                  </a:lnTo>
                  <a:lnTo>
                    <a:pt x="76" y="93"/>
                  </a:lnTo>
                  <a:lnTo>
                    <a:pt x="77" y="109"/>
                  </a:lnTo>
                  <a:lnTo>
                    <a:pt x="79" y="116"/>
                  </a:lnTo>
                  <a:lnTo>
                    <a:pt x="80" y="139"/>
                  </a:lnTo>
                  <a:lnTo>
                    <a:pt x="82" y="155"/>
                  </a:lnTo>
                  <a:lnTo>
                    <a:pt x="83" y="170"/>
                  </a:lnTo>
                  <a:lnTo>
                    <a:pt x="84" y="193"/>
                  </a:lnTo>
                  <a:lnTo>
                    <a:pt x="86" y="217"/>
                  </a:lnTo>
                  <a:lnTo>
                    <a:pt x="87" y="233"/>
                  </a:lnTo>
                  <a:lnTo>
                    <a:pt x="87" y="263"/>
                  </a:lnTo>
                  <a:lnTo>
                    <a:pt x="89" y="272"/>
                  </a:lnTo>
                  <a:lnTo>
                    <a:pt x="90" y="295"/>
                  </a:lnTo>
                  <a:lnTo>
                    <a:pt x="92" y="317"/>
                  </a:lnTo>
                  <a:lnTo>
                    <a:pt x="93" y="333"/>
                  </a:lnTo>
                  <a:lnTo>
                    <a:pt x="94" y="349"/>
                  </a:lnTo>
                  <a:lnTo>
                    <a:pt x="96" y="380"/>
                  </a:lnTo>
                  <a:lnTo>
                    <a:pt x="97" y="387"/>
                  </a:lnTo>
                  <a:lnTo>
                    <a:pt x="99" y="410"/>
                  </a:lnTo>
                  <a:lnTo>
                    <a:pt x="100" y="426"/>
                  </a:lnTo>
                  <a:lnTo>
                    <a:pt x="102" y="435"/>
                  </a:lnTo>
                  <a:lnTo>
                    <a:pt x="103" y="450"/>
                  </a:lnTo>
                  <a:lnTo>
                    <a:pt x="104" y="465"/>
                  </a:lnTo>
                  <a:lnTo>
                    <a:pt x="104" y="473"/>
                  </a:lnTo>
                  <a:lnTo>
                    <a:pt x="106" y="489"/>
                  </a:lnTo>
                  <a:lnTo>
                    <a:pt x="107" y="496"/>
                  </a:lnTo>
                  <a:lnTo>
                    <a:pt x="109" y="505"/>
                  </a:lnTo>
                  <a:lnTo>
                    <a:pt x="110" y="505"/>
                  </a:lnTo>
                  <a:lnTo>
                    <a:pt x="112" y="505"/>
                  </a:lnTo>
                  <a:lnTo>
                    <a:pt x="113" y="505"/>
                  </a:lnTo>
                  <a:lnTo>
                    <a:pt x="114" y="512"/>
                  </a:lnTo>
                  <a:lnTo>
                    <a:pt x="116" y="505"/>
                  </a:lnTo>
                  <a:lnTo>
                    <a:pt x="117" y="512"/>
                  </a:lnTo>
                  <a:lnTo>
                    <a:pt x="119" y="505"/>
                  </a:lnTo>
                  <a:lnTo>
                    <a:pt x="120" y="505"/>
                  </a:lnTo>
                  <a:lnTo>
                    <a:pt x="122" y="496"/>
                  </a:lnTo>
                  <a:lnTo>
                    <a:pt x="122" y="489"/>
                  </a:lnTo>
                  <a:lnTo>
                    <a:pt x="123" y="473"/>
                  </a:lnTo>
                  <a:lnTo>
                    <a:pt x="124" y="473"/>
                  </a:lnTo>
                  <a:lnTo>
                    <a:pt x="126" y="450"/>
                  </a:lnTo>
                  <a:lnTo>
                    <a:pt x="127" y="442"/>
                  </a:lnTo>
                  <a:lnTo>
                    <a:pt x="129" y="426"/>
                  </a:lnTo>
                  <a:lnTo>
                    <a:pt x="130" y="410"/>
                  </a:lnTo>
                  <a:lnTo>
                    <a:pt x="132" y="387"/>
                  </a:lnTo>
                  <a:lnTo>
                    <a:pt x="133" y="372"/>
                  </a:lnTo>
                  <a:lnTo>
                    <a:pt x="134" y="356"/>
                  </a:lnTo>
                  <a:lnTo>
                    <a:pt x="136" y="333"/>
                  </a:lnTo>
                  <a:lnTo>
                    <a:pt x="137" y="317"/>
                  </a:lnTo>
                  <a:lnTo>
                    <a:pt x="139" y="295"/>
                  </a:lnTo>
                  <a:lnTo>
                    <a:pt x="139" y="272"/>
                  </a:lnTo>
                  <a:lnTo>
                    <a:pt x="140" y="247"/>
                  </a:lnTo>
                  <a:lnTo>
                    <a:pt x="142" y="225"/>
                  </a:lnTo>
                  <a:lnTo>
                    <a:pt x="143" y="202"/>
                  </a:lnTo>
                  <a:lnTo>
                    <a:pt x="144" y="186"/>
                  </a:lnTo>
                  <a:lnTo>
                    <a:pt x="146" y="163"/>
                  </a:lnTo>
                  <a:lnTo>
                    <a:pt x="147" y="139"/>
                  </a:lnTo>
                  <a:lnTo>
                    <a:pt x="149" y="125"/>
                  </a:lnTo>
                  <a:lnTo>
                    <a:pt x="150" y="109"/>
                  </a:lnTo>
                  <a:lnTo>
                    <a:pt x="152" y="93"/>
                  </a:lnTo>
                  <a:lnTo>
                    <a:pt x="153" y="70"/>
                  </a:lnTo>
                  <a:lnTo>
                    <a:pt x="154" y="62"/>
                  </a:lnTo>
                  <a:lnTo>
                    <a:pt x="156" y="39"/>
                  </a:lnTo>
                  <a:lnTo>
                    <a:pt x="156" y="30"/>
                  </a:lnTo>
                  <a:lnTo>
                    <a:pt x="157" y="23"/>
                  </a:lnTo>
                  <a:lnTo>
                    <a:pt x="159" y="16"/>
                  </a:lnTo>
                  <a:lnTo>
                    <a:pt x="160" y="16"/>
                  </a:lnTo>
                  <a:lnTo>
                    <a:pt x="162" y="7"/>
                  </a:lnTo>
                  <a:lnTo>
                    <a:pt x="163" y="7"/>
                  </a:lnTo>
                  <a:lnTo>
                    <a:pt x="164" y="7"/>
                  </a:lnTo>
                  <a:lnTo>
                    <a:pt x="166" y="0"/>
                  </a:lnTo>
                  <a:lnTo>
                    <a:pt x="167" y="7"/>
                  </a:lnTo>
                  <a:lnTo>
                    <a:pt x="169" y="7"/>
                  </a:lnTo>
                  <a:lnTo>
                    <a:pt x="170" y="16"/>
                  </a:lnTo>
                  <a:lnTo>
                    <a:pt x="172" y="16"/>
                  </a:lnTo>
                  <a:lnTo>
                    <a:pt x="172" y="30"/>
                  </a:lnTo>
                  <a:lnTo>
                    <a:pt x="173" y="30"/>
                  </a:lnTo>
                  <a:lnTo>
                    <a:pt x="174" y="46"/>
                  </a:lnTo>
                  <a:lnTo>
                    <a:pt x="176" y="62"/>
                  </a:lnTo>
                  <a:lnTo>
                    <a:pt x="177" y="70"/>
                  </a:lnTo>
                  <a:lnTo>
                    <a:pt x="179" y="93"/>
                  </a:lnTo>
                  <a:lnTo>
                    <a:pt x="180" y="100"/>
                  </a:lnTo>
                  <a:lnTo>
                    <a:pt x="182" y="125"/>
                  </a:lnTo>
                  <a:lnTo>
                    <a:pt x="183" y="139"/>
                  </a:lnTo>
                  <a:lnTo>
                    <a:pt x="184" y="163"/>
                  </a:lnTo>
                  <a:lnTo>
                    <a:pt x="186" y="179"/>
                  </a:lnTo>
                  <a:lnTo>
                    <a:pt x="187" y="193"/>
                  </a:lnTo>
                  <a:lnTo>
                    <a:pt x="189" y="217"/>
                  </a:lnTo>
                  <a:lnTo>
                    <a:pt x="189" y="240"/>
                  </a:lnTo>
                  <a:lnTo>
                    <a:pt x="190" y="256"/>
                  </a:lnTo>
                  <a:lnTo>
                    <a:pt x="192" y="279"/>
                  </a:lnTo>
                  <a:lnTo>
                    <a:pt x="193" y="295"/>
                  </a:lnTo>
                  <a:lnTo>
                    <a:pt x="194" y="317"/>
                  </a:lnTo>
                  <a:lnTo>
                    <a:pt x="196" y="342"/>
                  </a:lnTo>
                  <a:lnTo>
                    <a:pt x="197" y="365"/>
                  </a:lnTo>
                  <a:lnTo>
                    <a:pt x="199" y="380"/>
                  </a:lnTo>
                  <a:lnTo>
                    <a:pt x="200" y="396"/>
                  </a:lnTo>
                  <a:lnTo>
                    <a:pt x="202" y="410"/>
                  </a:lnTo>
                  <a:lnTo>
                    <a:pt x="203" y="426"/>
                  </a:lnTo>
                  <a:lnTo>
                    <a:pt x="204" y="450"/>
                  </a:lnTo>
                  <a:lnTo>
                    <a:pt x="206" y="457"/>
                  </a:lnTo>
                  <a:lnTo>
                    <a:pt x="206" y="465"/>
                  </a:lnTo>
                  <a:lnTo>
                    <a:pt x="207" y="480"/>
                  </a:lnTo>
                  <a:lnTo>
                    <a:pt x="209" y="489"/>
                  </a:lnTo>
                  <a:lnTo>
                    <a:pt x="210" y="489"/>
                  </a:lnTo>
                  <a:lnTo>
                    <a:pt x="212" y="496"/>
                  </a:lnTo>
                  <a:lnTo>
                    <a:pt x="213" y="505"/>
                  </a:lnTo>
                  <a:lnTo>
                    <a:pt x="214" y="512"/>
                  </a:lnTo>
                  <a:lnTo>
                    <a:pt x="216" y="505"/>
                  </a:lnTo>
                  <a:lnTo>
                    <a:pt x="217" y="512"/>
                  </a:lnTo>
                  <a:lnTo>
                    <a:pt x="219" y="505"/>
                  </a:lnTo>
                  <a:lnTo>
                    <a:pt x="220" y="505"/>
                  </a:lnTo>
                  <a:lnTo>
                    <a:pt x="222" y="496"/>
                  </a:lnTo>
                  <a:lnTo>
                    <a:pt x="223" y="496"/>
                  </a:lnTo>
                  <a:lnTo>
                    <a:pt x="224" y="480"/>
                  </a:lnTo>
                  <a:lnTo>
                    <a:pt x="226" y="473"/>
                  </a:lnTo>
                  <a:lnTo>
                    <a:pt x="227" y="450"/>
                  </a:lnTo>
                  <a:lnTo>
                    <a:pt x="229" y="442"/>
                  </a:lnTo>
                  <a:lnTo>
                    <a:pt x="230" y="426"/>
                  </a:lnTo>
                  <a:lnTo>
                    <a:pt x="232" y="410"/>
                  </a:lnTo>
                  <a:lnTo>
                    <a:pt x="233" y="396"/>
                  </a:lnTo>
                  <a:lnTo>
                    <a:pt x="234" y="380"/>
                  </a:lnTo>
                  <a:lnTo>
                    <a:pt x="236" y="356"/>
                  </a:lnTo>
                  <a:lnTo>
                    <a:pt x="237" y="342"/>
                  </a:lnTo>
                  <a:lnTo>
                    <a:pt x="239" y="317"/>
                  </a:lnTo>
                  <a:lnTo>
                    <a:pt x="240" y="295"/>
                  </a:lnTo>
                  <a:lnTo>
                    <a:pt x="240" y="279"/>
                  </a:lnTo>
                  <a:lnTo>
                    <a:pt x="242" y="256"/>
                  </a:lnTo>
                  <a:lnTo>
                    <a:pt x="243" y="233"/>
                  </a:lnTo>
                  <a:lnTo>
                    <a:pt x="244" y="217"/>
                  </a:lnTo>
                  <a:lnTo>
                    <a:pt x="246" y="193"/>
                  </a:lnTo>
                  <a:lnTo>
                    <a:pt x="247" y="179"/>
                  </a:lnTo>
                  <a:lnTo>
                    <a:pt x="249" y="155"/>
                  </a:lnTo>
                  <a:lnTo>
                    <a:pt x="250" y="132"/>
                  </a:lnTo>
                  <a:lnTo>
                    <a:pt x="252" y="116"/>
                  </a:lnTo>
                  <a:lnTo>
                    <a:pt x="253" y="100"/>
                  </a:lnTo>
                  <a:lnTo>
                    <a:pt x="254" y="85"/>
                  </a:lnTo>
                  <a:lnTo>
                    <a:pt x="256" y="70"/>
                  </a:lnTo>
                  <a:lnTo>
                    <a:pt x="257" y="55"/>
                  </a:lnTo>
                  <a:lnTo>
                    <a:pt x="257" y="39"/>
                  </a:lnTo>
                  <a:lnTo>
                    <a:pt x="259" y="23"/>
                  </a:lnTo>
                  <a:lnTo>
                    <a:pt x="260" y="16"/>
                  </a:lnTo>
                  <a:lnTo>
                    <a:pt x="262" y="16"/>
                  </a:lnTo>
                  <a:lnTo>
                    <a:pt x="263" y="0"/>
                  </a:lnTo>
                  <a:lnTo>
                    <a:pt x="264" y="0"/>
                  </a:lnTo>
                  <a:lnTo>
                    <a:pt x="266" y="7"/>
                  </a:lnTo>
                  <a:lnTo>
                    <a:pt x="267" y="0"/>
                  </a:lnTo>
                  <a:lnTo>
                    <a:pt x="269" y="0"/>
                  </a:lnTo>
                  <a:lnTo>
                    <a:pt x="270" y="7"/>
                  </a:lnTo>
                  <a:lnTo>
                    <a:pt x="272" y="7"/>
                  </a:lnTo>
                  <a:lnTo>
                    <a:pt x="273" y="16"/>
                  </a:lnTo>
                  <a:lnTo>
                    <a:pt x="274" y="23"/>
                  </a:lnTo>
                  <a:lnTo>
                    <a:pt x="274" y="30"/>
                  </a:lnTo>
                  <a:lnTo>
                    <a:pt x="276" y="30"/>
                  </a:lnTo>
                  <a:lnTo>
                    <a:pt x="277" y="46"/>
                  </a:lnTo>
                  <a:lnTo>
                    <a:pt x="279" y="62"/>
                  </a:lnTo>
                  <a:lnTo>
                    <a:pt x="280" y="70"/>
                  </a:lnTo>
                  <a:lnTo>
                    <a:pt x="282" y="85"/>
                  </a:lnTo>
                  <a:lnTo>
                    <a:pt x="283" y="100"/>
                  </a:lnTo>
                  <a:lnTo>
                    <a:pt x="284" y="116"/>
                  </a:lnTo>
                  <a:lnTo>
                    <a:pt x="286" y="139"/>
                  </a:lnTo>
                  <a:lnTo>
                    <a:pt x="287" y="155"/>
                  </a:lnTo>
                  <a:lnTo>
                    <a:pt x="289" y="170"/>
                  </a:lnTo>
                  <a:lnTo>
                    <a:pt x="290" y="193"/>
                  </a:lnTo>
                  <a:lnTo>
                    <a:pt x="292" y="209"/>
                  </a:lnTo>
                  <a:lnTo>
                    <a:pt x="292" y="233"/>
                  </a:lnTo>
                  <a:lnTo>
                    <a:pt x="293" y="256"/>
                  </a:lnTo>
                  <a:lnTo>
                    <a:pt x="294" y="272"/>
                  </a:lnTo>
                  <a:lnTo>
                    <a:pt x="296" y="295"/>
                  </a:lnTo>
                  <a:lnTo>
                    <a:pt x="297" y="317"/>
                  </a:lnTo>
                  <a:lnTo>
                    <a:pt x="299" y="326"/>
                  </a:lnTo>
                  <a:lnTo>
                    <a:pt x="300" y="349"/>
                  </a:lnTo>
                  <a:lnTo>
                    <a:pt x="302" y="372"/>
                  </a:lnTo>
                  <a:lnTo>
                    <a:pt x="303" y="396"/>
                  </a:lnTo>
                  <a:lnTo>
                    <a:pt x="304" y="410"/>
                  </a:lnTo>
                  <a:lnTo>
                    <a:pt x="306" y="419"/>
                  </a:lnTo>
                  <a:lnTo>
                    <a:pt x="307" y="442"/>
                  </a:lnTo>
                  <a:lnTo>
                    <a:pt x="307" y="450"/>
                  </a:lnTo>
                  <a:lnTo>
                    <a:pt x="309" y="465"/>
                  </a:lnTo>
                  <a:lnTo>
                    <a:pt x="310" y="480"/>
                  </a:lnTo>
                  <a:lnTo>
                    <a:pt x="312" y="489"/>
                  </a:lnTo>
                  <a:lnTo>
                    <a:pt x="313" y="496"/>
                  </a:lnTo>
                  <a:lnTo>
                    <a:pt x="314" y="496"/>
                  </a:lnTo>
                  <a:lnTo>
                    <a:pt x="316" y="505"/>
                  </a:lnTo>
                  <a:lnTo>
                    <a:pt x="317" y="505"/>
                  </a:lnTo>
                  <a:lnTo>
                    <a:pt x="319" y="512"/>
                  </a:lnTo>
                  <a:lnTo>
                    <a:pt x="320" y="505"/>
                  </a:lnTo>
                  <a:lnTo>
                    <a:pt x="322" y="512"/>
                  </a:lnTo>
                  <a:lnTo>
                    <a:pt x="323" y="505"/>
                  </a:lnTo>
                  <a:lnTo>
                    <a:pt x="324" y="496"/>
                  </a:lnTo>
                  <a:lnTo>
                    <a:pt x="324" y="489"/>
                  </a:lnTo>
                  <a:lnTo>
                    <a:pt x="326" y="489"/>
                  </a:lnTo>
                  <a:lnTo>
                    <a:pt x="327" y="473"/>
                  </a:lnTo>
                  <a:lnTo>
                    <a:pt x="329" y="457"/>
                  </a:lnTo>
                  <a:lnTo>
                    <a:pt x="330" y="450"/>
                  </a:lnTo>
                  <a:lnTo>
                    <a:pt x="332" y="435"/>
                  </a:lnTo>
                  <a:lnTo>
                    <a:pt x="333" y="419"/>
                  </a:lnTo>
                  <a:lnTo>
                    <a:pt x="334" y="396"/>
                  </a:lnTo>
                  <a:lnTo>
                    <a:pt x="336" y="380"/>
                  </a:lnTo>
                  <a:lnTo>
                    <a:pt x="337" y="365"/>
                  </a:lnTo>
                  <a:lnTo>
                    <a:pt x="339" y="342"/>
                  </a:lnTo>
                  <a:lnTo>
                    <a:pt x="340" y="326"/>
                  </a:lnTo>
                  <a:lnTo>
                    <a:pt x="342" y="302"/>
                  </a:lnTo>
                  <a:lnTo>
                    <a:pt x="342" y="279"/>
                  </a:lnTo>
                  <a:lnTo>
                    <a:pt x="343" y="256"/>
                  </a:lnTo>
                  <a:lnTo>
                    <a:pt x="344" y="233"/>
                  </a:lnTo>
                  <a:lnTo>
                    <a:pt x="346" y="217"/>
                  </a:lnTo>
                  <a:lnTo>
                    <a:pt x="347" y="202"/>
                  </a:lnTo>
                  <a:lnTo>
                    <a:pt x="349" y="170"/>
                  </a:lnTo>
                  <a:lnTo>
                    <a:pt x="350" y="155"/>
                  </a:lnTo>
                  <a:lnTo>
                    <a:pt x="352" y="132"/>
                  </a:lnTo>
                  <a:lnTo>
                    <a:pt x="353" y="116"/>
                  </a:lnTo>
                  <a:lnTo>
                    <a:pt x="354" y="100"/>
                  </a:lnTo>
                  <a:lnTo>
                    <a:pt x="356" y="85"/>
                  </a:lnTo>
                  <a:lnTo>
                    <a:pt x="357" y="62"/>
                  </a:lnTo>
                  <a:lnTo>
                    <a:pt x="359" y="55"/>
                  </a:lnTo>
                  <a:lnTo>
                    <a:pt x="359" y="39"/>
                  </a:lnTo>
                  <a:lnTo>
                    <a:pt x="360" y="30"/>
                  </a:lnTo>
                  <a:lnTo>
                    <a:pt x="362" y="23"/>
                  </a:lnTo>
                  <a:lnTo>
                    <a:pt x="363" y="16"/>
                  </a:lnTo>
                  <a:lnTo>
                    <a:pt x="364" y="16"/>
                  </a:lnTo>
                  <a:lnTo>
                    <a:pt x="366" y="7"/>
                  </a:lnTo>
                  <a:lnTo>
                    <a:pt x="367" y="0"/>
                  </a:lnTo>
                  <a:lnTo>
                    <a:pt x="369" y="7"/>
                  </a:lnTo>
                  <a:lnTo>
                    <a:pt x="370" y="0"/>
                  </a:lnTo>
                  <a:lnTo>
                    <a:pt x="372" y="0"/>
                  </a:lnTo>
                  <a:lnTo>
                    <a:pt x="373" y="7"/>
                  </a:lnTo>
                  <a:lnTo>
                    <a:pt x="374" y="7"/>
                  </a:lnTo>
                  <a:lnTo>
                    <a:pt x="376" y="7"/>
                  </a:lnTo>
                  <a:lnTo>
                    <a:pt x="376" y="23"/>
                  </a:lnTo>
                  <a:lnTo>
                    <a:pt x="377" y="30"/>
                  </a:lnTo>
                  <a:lnTo>
                    <a:pt x="379" y="39"/>
                  </a:lnTo>
                  <a:lnTo>
                    <a:pt x="380" y="55"/>
                  </a:lnTo>
                  <a:lnTo>
                    <a:pt x="382" y="70"/>
                  </a:lnTo>
                  <a:lnTo>
                    <a:pt x="383" y="77"/>
                  </a:lnTo>
                  <a:lnTo>
                    <a:pt x="384" y="93"/>
                  </a:lnTo>
                  <a:lnTo>
                    <a:pt x="386" y="109"/>
                  </a:lnTo>
                  <a:lnTo>
                    <a:pt x="387" y="132"/>
                  </a:lnTo>
                  <a:lnTo>
                    <a:pt x="389" y="147"/>
                  </a:lnTo>
                  <a:lnTo>
                    <a:pt x="390" y="163"/>
                  </a:lnTo>
                  <a:lnTo>
                    <a:pt x="392" y="179"/>
                  </a:lnTo>
                  <a:lnTo>
                    <a:pt x="393" y="202"/>
                  </a:lnTo>
                  <a:lnTo>
                    <a:pt x="393" y="225"/>
                  </a:lnTo>
                  <a:lnTo>
                    <a:pt x="394" y="247"/>
                  </a:lnTo>
                  <a:lnTo>
                    <a:pt x="396" y="263"/>
                  </a:lnTo>
                  <a:lnTo>
                    <a:pt x="397" y="287"/>
                  </a:lnTo>
                  <a:lnTo>
                    <a:pt x="399" y="310"/>
                  </a:lnTo>
                  <a:lnTo>
                    <a:pt x="400" y="333"/>
                  </a:lnTo>
                  <a:lnTo>
                    <a:pt x="402" y="356"/>
                  </a:lnTo>
                  <a:lnTo>
                    <a:pt x="403" y="372"/>
                  </a:lnTo>
                  <a:lnTo>
                    <a:pt x="404" y="387"/>
                  </a:lnTo>
                  <a:lnTo>
                    <a:pt x="406" y="403"/>
                  </a:lnTo>
                  <a:lnTo>
                    <a:pt x="407" y="426"/>
                  </a:lnTo>
                  <a:lnTo>
                    <a:pt x="409" y="435"/>
                  </a:lnTo>
                  <a:lnTo>
                    <a:pt x="410" y="450"/>
                  </a:lnTo>
                  <a:lnTo>
                    <a:pt x="410" y="465"/>
                  </a:lnTo>
                  <a:lnTo>
                    <a:pt x="412" y="473"/>
                  </a:lnTo>
                  <a:lnTo>
                    <a:pt x="413" y="489"/>
                  </a:lnTo>
                  <a:lnTo>
                    <a:pt x="414" y="496"/>
                  </a:lnTo>
                  <a:lnTo>
                    <a:pt x="416" y="505"/>
                  </a:lnTo>
                  <a:lnTo>
                    <a:pt x="417" y="505"/>
                  </a:lnTo>
                  <a:lnTo>
                    <a:pt x="419" y="505"/>
                  </a:lnTo>
                  <a:lnTo>
                    <a:pt x="420" y="505"/>
                  </a:lnTo>
                  <a:lnTo>
                    <a:pt x="422" y="512"/>
                  </a:lnTo>
                  <a:lnTo>
                    <a:pt x="423" y="505"/>
                  </a:lnTo>
                  <a:lnTo>
                    <a:pt x="424" y="505"/>
                  </a:lnTo>
                  <a:lnTo>
                    <a:pt x="426" y="496"/>
                  </a:lnTo>
                  <a:lnTo>
                    <a:pt x="427" y="489"/>
                  </a:lnTo>
                  <a:lnTo>
                    <a:pt x="427" y="480"/>
                  </a:lnTo>
                  <a:lnTo>
                    <a:pt x="429" y="473"/>
                  </a:lnTo>
                  <a:lnTo>
                    <a:pt x="430" y="457"/>
                  </a:lnTo>
                  <a:lnTo>
                    <a:pt x="432" y="442"/>
                  </a:lnTo>
                  <a:lnTo>
                    <a:pt x="433" y="426"/>
                  </a:lnTo>
                  <a:lnTo>
                    <a:pt x="434" y="419"/>
                  </a:lnTo>
                  <a:lnTo>
                    <a:pt x="436" y="403"/>
                  </a:lnTo>
                  <a:lnTo>
                    <a:pt x="437" y="380"/>
                  </a:lnTo>
                  <a:lnTo>
                    <a:pt x="439" y="365"/>
                  </a:lnTo>
                  <a:lnTo>
                    <a:pt x="440" y="342"/>
                  </a:lnTo>
                  <a:lnTo>
                    <a:pt x="442" y="326"/>
                  </a:lnTo>
                  <a:lnTo>
                    <a:pt x="443" y="302"/>
                  </a:lnTo>
                  <a:lnTo>
                    <a:pt x="444" y="272"/>
                  </a:lnTo>
                  <a:lnTo>
                    <a:pt x="444" y="263"/>
                  </a:lnTo>
                  <a:lnTo>
                    <a:pt x="446" y="233"/>
                  </a:lnTo>
                  <a:lnTo>
                    <a:pt x="447" y="217"/>
                  </a:lnTo>
                  <a:lnTo>
                    <a:pt x="449" y="193"/>
                  </a:lnTo>
                  <a:lnTo>
                    <a:pt x="450" y="170"/>
                  </a:lnTo>
                  <a:lnTo>
                    <a:pt x="452" y="155"/>
                  </a:lnTo>
                  <a:lnTo>
                    <a:pt x="453" y="139"/>
                  </a:lnTo>
                  <a:lnTo>
                    <a:pt x="454" y="116"/>
                  </a:lnTo>
                  <a:lnTo>
                    <a:pt x="456" y="93"/>
                  </a:lnTo>
                  <a:lnTo>
                    <a:pt x="457" y="77"/>
                  </a:lnTo>
                  <a:lnTo>
                    <a:pt x="459" y="62"/>
                  </a:lnTo>
                  <a:lnTo>
                    <a:pt x="460" y="55"/>
                  </a:lnTo>
                  <a:lnTo>
                    <a:pt x="460" y="39"/>
                  </a:lnTo>
                  <a:lnTo>
                    <a:pt x="462" y="30"/>
                  </a:lnTo>
                  <a:lnTo>
                    <a:pt x="463" y="23"/>
                  </a:lnTo>
                  <a:lnTo>
                    <a:pt x="464" y="7"/>
                  </a:lnTo>
                  <a:lnTo>
                    <a:pt x="466" y="0"/>
                  </a:lnTo>
                  <a:lnTo>
                    <a:pt x="467" y="7"/>
                  </a:lnTo>
                  <a:lnTo>
                    <a:pt x="469" y="0"/>
                  </a:lnTo>
                  <a:lnTo>
                    <a:pt x="470" y="0"/>
                  </a:lnTo>
                  <a:lnTo>
                    <a:pt x="472" y="0"/>
                  </a:lnTo>
                  <a:lnTo>
                    <a:pt x="473" y="0"/>
                  </a:lnTo>
                  <a:lnTo>
                    <a:pt x="474" y="0"/>
                  </a:lnTo>
                  <a:lnTo>
                    <a:pt x="476" y="7"/>
                  </a:lnTo>
                  <a:lnTo>
                    <a:pt x="477" y="16"/>
                  </a:lnTo>
                  <a:lnTo>
                    <a:pt x="477" y="23"/>
                  </a:lnTo>
                  <a:lnTo>
                    <a:pt x="479" y="30"/>
                  </a:lnTo>
                  <a:lnTo>
                    <a:pt x="480" y="39"/>
                  </a:lnTo>
                  <a:lnTo>
                    <a:pt x="482" y="55"/>
                  </a:lnTo>
                  <a:lnTo>
                    <a:pt x="483" y="62"/>
                  </a:lnTo>
                  <a:lnTo>
                    <a:pt x="484" y="77"/>
                  </a:lnTo>
                  <a:lnTo>
                    <a:pt x="486" y="93"/>
                  </a:lnTo>
                  <a:lnTo>
                    <a:pt x="487" y="109"/>
                  </a:lnTo>
                  <a:lnTo>
                    <a:pt x="489" y="132"/>
                  </a:lnTo>
                  <a:lnTo>
                    <a:pt x="490" y="147"/>
                  </a:lnTo>
                  <a:lnTo>
                    <a:pt x="492" y="163"/>
                  </a:lnTo>
                  <a:lnTo>
                    <a:pt x="493" y="193"/>
                  </a:lnTo>
                  <a:lnTo>
                    <a:pt x="494" y="209"/>
                  </a:lnTo>
                  <a:lnTo>
                    <a:pt x="494" y="233"/>
                  </a:lnTo>
                  <a:lnTo>
                    <a:pt x="496" y="256"/>
                  </a:lnTo>
                  <a:lnTo>
                    <a:pt x="497" y="272"/>
                  </a:lnTo>
                  <a:lnTo>
                    <a:pt x="499" y="302"/>
                  </a:lnTo>
                  <a:lnTo>
                    <a:pt x="500" y="326"/>
                  </a:lnTo>
                  <a:lnTo>
                    <a:pt x="502" y="342"/>
                  </a:lnTo>
                  <a:lnTo>
                    <a:pt x="503" y="365"/>
                  </a:lnTo>
                  <a:lnTo>
                    <a:pt x="504" y="380"/>
                  </a:lnTo>
                  <a:lnTo>
                    <a:pt x="506" y="403"/>
                  </a:lnTo>
                  <a:lnTo>
                    <a:pt x="507" y="419"/>
                  </a:lnTo>
                  <a:lnTo>
                    <a:pt x="509" y="426"/>
                  </a:lnTo>
                  <a:lnTo>
                    <a:pt x="510" y="442"/>
                  </a:lnTo>
                  <a:lnTo>
                    <a:pt x="512" y="457"/>
                  </a:lnTo>
                  <a:lnTo>
                    <a:pt x="512" y="473"/>
                  </a:lnTo>
                  <a:lnTo>
                    <a:pt x="513" y="480"/>
                  </a:lnTo>
                  <a:lnTo>
                    <a:pt x="514" y="489"/>
                  </a:lnTo>
                  <a:lnTo>
                    <a:pt x="516" y="489"/>
                  </a:lnTo>
                  <a:lnTo>
                    <a:pt x="517" y="505"/>
                  </a:lnTo>
                  <a:lnTo>
                    <a:pt x="519" y="505"/>
                  </a:lnTo>
                  <a:lnTo>
                    <a:pt x="520" y="505"/>
                  </a:lnTo>
                  <a:lnTo>
                    <a:pt x="522" y="505"/>
                  </a:lnTo>
                  <a:lnTo>
                    <a:pt x="523" y="505"/>
                  </a:lnTo>
                  <a:lnTo>
                    <a:pt x="524" y="496"/>
                  </a:lnTo>
                  <a:lnTo>
                    <a:pt x="526" y="496"/>
                  </a:lnTo>
                  <a:lnTo>
                    <a:pt x="527" y="489"/>
                  </a:lnTo>
                  <a:lnTo>
                    <a:pt x="529" y="480"/>
                  </a:lnTo>
                  <a:lnTo>
                    <a:pt x="529" y="473"/>
                  </a:lnTo>
                  <a:lnTo>
                    <a:pt x="530" y="457"/>
                  </a:lnTo>
                  <a:lnTo>
                    <a:pt x="532" y="442"/>
                  </a:lnTo>
                  <a:lnTo>
                    <a:pt x="533" y="435"/>
                  </a:lnTo>
                  <a:lnTo>
                    <a:pt x="534" y="419"/>
                  </a:lnTo>
                  <a:lnTo>
                    <a:pt x="536" y="403"/>
                  </a:lnTo>
                  <a:lnTo>
                    <a:pt x="537" y="380"/>
                  </a:lnTo>
                  <a:lnTo>
                    <a:pt x="539" y="365"/>
                  </a:lnTo>
                  <a:lnTo>
                    <a:pt x="540" y="342"/>
                  </a:lnTo>
                  <a:lnTo>
                    <a:pt x="542" y="326"/>
                  </a:lnTo>
                  <a:lnTo>
                    <a:pt x="543" y="310"/>
                  </a:lnTo>
                  <a:lnTo>
                    <a:pt x="544" y="279"/>
                  </a:lnTo>
                  <a:lnTo>
                    <a:pt x="546" y="256"/>
                  </a:lnTo>
                  <a:lnTo>
                    <a:pt x="546" y="240"/>
                  </a:lnTo>
                  <a:lnTo>
                    <a:pt x="547" y="217"/>
                  </a:lnTo>
                  <a:lnTo>
                    <a:pt x="549" y="202"/>
                  </a:lnTo>
                  <a:lnTo>
                    <a:pt x="550" y="179"/>
                  </a:lnTo>
                  <a:lnTo>
                    <a:pt x="552" y="155"/>
                  </a:lnTo>
                  <a:lnTo>
                    <a:pt x="553" y="139"/>
                  </a:lnTo>
                  <a:lnTo>
                    <a:pt x="554" y="116"/>
                  </a:lnTo>
                  <a:lnTo>
                    <a:pt x="556" y="100"/>
                  </a:lnTo>
                  <a:lnTo>
                    <a:pt x="557" y="85"/>
                  </a:lnTo>
                  <a:lnTo>
                    <a:pt x="559" y="70"/>
                  </a:lnTo>
                  <a:lnTo>
                    <a:pt x="560" y="55"/>
                  </a:lnTo>
                  <a:lnTo>
                    <a:pt x="562" y="55"/>
                  </a:lnTo>
                  <a:lnTo>
                    <a:pt x="563" y="30"/>
                  </a:lnTo>
                  <a:lnTo>
                    <a:pt x="563" y="23"/>
                  </a:lnTo>
                  <a:lnTo>
                    <a:pt x="564" y="16"/>
                  </a:lnTo>
                  <a:lnTo>
                    <a:pt x="566" y="7"/>
                  </a:lnTo>
                  <a:lnTo>
                    <a:pt x="567" y="7"/>
                  </a:lnTo>
                  <a:lnTo>
                    <a:pt x="569" y="7"/>
                  </a:lnTo>
                  <a:lnTo>
                    <a:pt x="570" y="7"/>
                  </a:lnTo>
                  <a:lnTo>
                    <a:pt x="572" y="7"/>
                  </a:lnTo>
                  <a:lnTo>
                    <a:pt x="573" y="16"/>
                  </a:lnTo>
                  <a:lnTo>
                    <a:pt x="574" y="7"/>
                  </a:lnTo>
                  <a:lnTo>
                    <a:pt x="576" y="16"/>
                  </a:lnTo>
                  <a:lnTo>
                    <a:pt x="577" y="23"/>
                  </a:lnTo>
                  <a:lnTo>
                    <a:pt x="579" y="30"/>
                  </a:lnTo>
                  <a:lnTo>
                    <a:pt x="580" y="55"/>
                  </a:lnTo>
                  <a:lnTo>
                    <a:pt x="580" y="70"/>
                  </a:lnTo>
                  <a:lnTo>
                    <a:pt x="582" y="93"/>
                  </a:lnTo>
                  <a:lnTo>
                    <a:pt x="583" y="116"/>
                  </a:lnTo>
                  <a:lnTo>
                    <a:pt x="584" y="139"/>
                  </a:lnTo>
                  <a:lnTo>
                    <a:pt x="586" y="163"/>
                  </a:lnTo>
                  <a:lnTo>
                    <a:pt x="587" y="186"/>
                  </a:lnTo>
                  <a:lnTo>
                    <a:pt x="589" y="202"/>
                  </a:lnTo>
                  <a:lnTo>
                    <a:pt x="590" y="209"/>
                  </a:lnTo>
                  <a:lnTo>
                    <a:pt x="592" y="225"/>
                  </a:lnTo>
                  <a:lnTo>
                    <a:pt x="593" y="247"/>
                  </a:lnTo>
                  <a:lnTo>
                    <a:pt x="594" y="263"/>
                  </a:lnTo>
                  <a:lnTo>
                    <a:pt x="596" y="287"/>
                  </a:lnTo>
                  <a:lnTo>
                    <a:pt x="597" y="302"/>
                  </a:lnTo>
                  <a:lnTo>
                    <a:pt x="597" y="317"/>
                  </a:lnTo>
                  <a:lnTo>
                    <a:pt x="599" y="342"/>
                  </a:lnTo>
                  <a:lnTo>
                    <a:pt x="600" y="356"/>
                  </a:lnTo>
                  <a:lnTo>
                    <a:pt x="602" y="380"/>
                  </a:lnTo>
                  <a:lnTo>
                    <a:pt x="603" y="396"/>
                  </a:lnTo>
                  <a:lnTo>
                    <a:pt x="604" y="410"/>
                  </a:lnTo>
                  <a:lnTo>
                    <a:pt x="606" y="426"/>
                  </a:lnTo>
                  <a:lnTo>
                    <a:pt x="607" y="435"/>
                  </a:lnTo>
                  <a:lnTo>
                    <a:pt x="609" y="450"/>
                  </a:lnTo>
                  <a:lnTo>
                    <a:pt x="610" y="473"/>
                  </a:lnTo>
                  <a:lnTo>
                    <a:pt x="612" y="480"/>
                  </a:lnTo>
                  <a:lnTo>
                    <a:pt x="613" y="496"/>
                  </a:lnTo>
                  <a:lnTo>
                    <a:pt x="614" y="505"/>
                  </a:lnTo>
                  <a:lnTo>
                    <a:pt x="616" y="505"/>
                  </a:lnTo>
                  <a:lnTo>
                    <a:pt x="617" y="512"/>
                  </a:lnTo>
                  <a:lnTo>
                    <a:pt x="619" y="519"/>
                  </a:lnTo>
                  <a:lnTo>
                    <a:pt x="620" y="512"/>
                  </a:lnTo>
                  <a:lnTo>
                    <a:pt x="622" y="512"/>
                  </a:lnTo>
                  <a:lnTo>
                    <a:pt x="623" y="512"/>
                  </a:lnTo>
                  <a:lnTo>
                    <a:pt x="624" y="505"/>
                  </a:lnTo>
                  <a:lnTo>
                    <a:pt x="626" y="496"/>
                  </a:lnTo>
                  <a:lnTo>
                    <a:pt x="627" y="496"/>
                  </a:lnTo>
                  <a:lnTo>
                    <a:pt x="629" y="480"/>
                  </a:lnTo>
                  <a:lnTo>
                    <a:pt x="630" y="473"/>
                  </a:lnTo>
                  <a:lnTo>
                    <a:pt x="630" y="457"/>
                  </a:lnTo>
                  <a:lnTo>
                    <a:pt x="632" y="442"/>
                  </a:lnTo>
                  <a:lnTo>
                    <a:pt x="633" y="426"/>
                  </a:lnTo>
                  <a:lnTo>
                    <a:pt x="634" y="410"/>
                  </a:lnTo>
                  <a:lnTo>
                    <a:pt x="636" y="396"/>
                  </a:lnTo>
                  <a:lnTo>
                    <a:pt x="637" y="380"/>
                  </a:lnTo>
                  <a:lnTo>
                    <a:pt x="639" y="356"/>
                  </a:lnTo>
                  <a:lnTo>
                    <a:pt x="640" y="333"/>
                  </a:lnTo>
                  <a:lnTo>
                    <a:pt x="642" y="317"/>
                  </a:lnTo>
                  <a:lnTo>
                    <a:pt x="643" y="295"/>
                  </a:lnTo>
                  <a:lnTo>
                    <a:pt x="644" y="272"/>
                  </a:lnTo>
                  <a:lnTo>
                    <a:pt x="646" y="247"/>
                  </a:lnTo>
                  <a:lnTo>
                    <a:pt x="647" y="233"/>
                  </a:lnTo>
                  <a:lnTo>
                    <a:pt x="647" y="209"/>
                  </a:lnTo>
                  <a:lnTo>
                    <a:pt x="649" y="186"/>
                  </a:lnTo>
                  <a:lnTo>
                    <a:pt x="650" y="163"/>
                  </a:lnTo>
                  <a:lnTo>
                    <a:pt x="652" y="139"/>
                  </a:lnTo>
                  <a:lnTo>
                    <a:pt x="653" y="125"/>
                  </a:lnTo>
                  <a:lnTo>
                    <a:pt x="654" y="109"/>
                  </a:lnTo>
                  <a:lnTo>
                    <a:pt x="656" y="93"/>
                  </a:lnTo>
                  <a:lnTo>
                    <a:pt x="657" y="77"/>
                  </a:lnTo>
                  <a:lnTo>
                    <a:pt x="659" y="62"/>
                  </a:lnTo>
                  <a:lnTo>
                    <a:pt x="660" y="4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6197" y="716"/>
              <a:ext cx="1220" cy="1363"/>
            </a:xfrm>
            <a:custGeom>
              <a:avLst/>
              <a:gdLst>
                <a:gd name="T0" fmla="*/ 9 w 666"/>
                <a:gd name="T1" fmla="*/ 15 h 521"/>
                <a:gd name="T2" fmla="*/ 20 w 666"/>
                <a:gd name="T3" fmla="*/ 63 h 521"/>
                <a:gd name="T4" fmla="*/ 30 w 666"/>
                <a:gd name="T5" fmla="*/ 187 h 521"/>
                <a:gd name="T6" fmla="*/ 40 w 666"/>
                <a:gd name="T7" fmla="*/ 350 h 521"/>
                <a:gd name="T8" fmla="*/ 52 w 666"/>
                <a:gd name="T9" fmla="*/ 473 h 521"/>
                <a:gd name="T10" fmla="*/ 62 w 666"/>
                <a:gd name="T11" fmla="*/ 520 h 521"/>
                <a:gd name="T12" fmla="*/ 73 w 666"/>
                <a:gd name="T13" fmla="*/ 465 h 521"/>
                <a:gd name="T14" fmla="*/ 83 w 666"/>
                <a:gd name="T15" fmla="*/ 318 h 521"/>
                <a:gd name="T16" fmla="*/ 93 w 666"/>
                <a:gd name="T17" fmla="*/ 155 h 521"/>
                <a:gd name="T18" fmla="*/ 104 w 666"/>
                <a:gd name="T19" fmla="*/ 31 h 521"/>
                <a:gd name="T20" fmla="*/ 116 w 666"/>
                <a:gd name="T21" fmla="*/ 24 h 521"/>
                <a:gd name="T22" fmla="*/ 126 w 666"/>
                <a:gd name="T23" fmla="*/ 101 h 521"/>
                <a:gd name="T24" fmla="*/ 137 w 666"/>
                <a:gd name="T25" fmla="*/ 264 h 521"/>
                <a:gd name="T26" fmla="*/ 147 w 666"/>
                <a:gd name="T27" fmla="*/ 427 h 521"/>
                <a:gd name="T28" fmla="*/ 157 w 666"/>
                <a:gd name="T29" fmla="*/ 504 h 521"/>
                <a:gd name="T30" fmla="*/ 169 w 666"/>
                <a:gd name="T31" fmla="*/ 497 h 521"/>
                <a:gd name="T32" fmla="*/ 179 w 666"/>
                <a:gd name="T33" fmla="*/ 404 h 521"/>
                <a:gd name="T34" fmla="*/ 190 w 666"/>
                <a:gd name="T35" fmla="*/ 233 h 521"/>
                <a:gd name="T36" fmla="*/ 200 w 666"/>
                <a:gd name="T37" fmla="*/ 85 h 521"/>
                <a:gd name="T38" fmla="*/ 212 w 666"/>
                <a:gd name="T39" fmla="*/ 8 h 521"/>
                <a:gd name="T40" fmla="*/ 223 w 666"/>
                <a:gd name="T41" fmla="*/ 54 h 521"/>
                <a:gd name="T42" fmla="*/ 233 w 666"/>
                <a:gd name="T43" fmla="*/ 171 h 521"/>
                <a:gd name="T44" fmla="*/ 243 w 666"/>
                <a:gd name="T45" fmla="*/ 334 h 521"/>
                <a:gd name="T46" fmla="*/ 255 w 666"/>
                <a:gd name="T47" fmla="*/ 473 h 521"/>
                <a:gd name="T48" fmla="*/ 265 w 666"/>
                <a:gd name="T49" fmla="*/ 513 h 521"/>
                <a:gd name="T50" fmla="*/ 276 w 666"/>
                <a:gd name="T51" fmla="*/ 458 h 521"/>
                <a:gd name="T52" fmla="*/ 286 w 666"/>
                <a:gd name="T53" fmla="*/ 318 h 521"/>
                <a:gd name="T54" fmla="*/ 296 w 666"/>
                <a:gd name="T55" fmla="*/ 147 h 521"/>
                <a:gd name="T56" fmla="*/ 307 w 666"/>
                <a:gd name="T57" fmla="*/ 31 h 521"/>
                <a:gd name="T58" fmla="*/ 317 w 666"/>
                <a:gd name="T59" fmla="*/ 8 h 521"/>
                <a:gd name="T60" fmla="*/ 327 w 666"/>
                <a:gd name="T61" fmla="*/ 85 h 521"/>
                <a:gd name="T62" fmla="*/ 339 w 666"/>
                <a:gd name="T63" fmla="*/ 225 h 521"/>
                <a:gd name="T64" fmla="*/ 349 w 666"/>
                <a:gd name="T65" fmla="*/ 395 h 521"/>
                <a:gd name="T66" fmla="*/ 360 w 666"/>
                <a:gd name="T67" fmla="*/ 497 h 521"/>
                <a:gd name="T68" fmla="*/ 370 w 666"/>
                <a:gd name="T69" fmla="*/ 497 h 521"/>
                <a:gd name="T70" fmla="*/ 380 w 666"/>
                <a:gd name="T71" fmla="*/ 388 h 521"/>
                <a:gd name="T72" fmla="*/ 392 w 666"/>
                <a:gd name="T73" fmla="*/ 233 h 521"/>
                <a:gd name="T74" fmla="*/ 402 w 666"/>
                <a:gd name="T75" fmla="*/ 78 h 521"/>
                <a:gd name="T76" fmla="*/ 413 w 666"/>
                <a:gd name="T77" fmla="*/ 8 h 521"/>
                <a:gd name="T78" fmla="*/ 425 w 666"/>
                <a:gd name="T79" fmla="*/ 47 h 521"/>
                <a:gd name="T80" fmla="*/ 435 w 666"/>
                <a:gd name="T81" fmla="*/ 178 h 521"/>
                <a:gd name="T82" fmla="*/ 446 w 666"/>
                <a:gd name="T83" fmla="*/ 350 h 521"/>
                <a:gd name="T84" fmla="*/ 456 w 666"/>
                <a:gd name="T85" fmla="*/ 473 h 521"/>
                <a:gd name="T86" fmla="*/ 467 w 666"/>
                <a:gd name="T87" fmla="*/ 504 h 521"/>
                <a:gd name="T88" fmla="*/ 479 w 666"/>
                <a:gd name="T89" fmla="*/ 427 h 521"/>
                <a:gd name="T90" fmla="*/ 489 w 666"/>
                <a:gd name="T91" fmla="*/ 271 h 521"/>
                <a:gd name="T92" fmla="*/ 499 w 666"/>
                <a:gd name="T93" fmla="*/ 108 h 521"/>
                <a:gd name="T94" fmla="*/ 510 w 666"/>
                <a:gd name="T95" fmla="*/ 15 h 521"/>
                <a:gd name="T96" fmla="*/ 522 w 666"/>
                <a:gd name="T97" fmla="*/ 31 h 521"/>
                <a:gd name="T98" fmla="*/ 532 w 666"/>
                <a:gd name="T99" fmla="*/ 140 h 521"/>
                <a:gd name="T100" fmla="*/ 543 w 666"/>
                <a:gd name="T101" fmla="*/ 303 h 521"/>
                <a:gd name="T102" fmla="*/ 553 w 666"/>
                <a:gd name="T103" fmla="*/ 450 h 521"/>
                <a:gd name="T104" fmla="*/ 565 w 666"/>
                <a:gd name="T105" fmla="*/ 520 h 521"/>
                <a:gd name="T106" fmla="*/ 575 w 666"/>
                <a:gd name="T107" fmla="*/ 473 h 521"/>
                <a:gd name="T108" fmla="*/ 585 w 666"/>
                <a:gd name="T109" fmla="*/ 334 h 521"/>
                <a:gd name="T110" fmla="*/ 596 w 666"/>
                <a:gd name="T111" fmla="*/ 171 h 521"/>
                <a:gd name="T112" fmla="*/ 606 w 666"/>
                <a:gd name="T113" fmla="*/ 38 h 521"/>
                <a:gd name="T114" fmla="*/ 616 w 666"/>
                <a:gd name="T115" fmla="*/ 15 h 521"/>
                <a:gd name="T116" fmla="*/ 627 w 666"/>
                <a:gd name="T117" fmla="*/ 78 h 521"/>
                <a:gd name="T118" fmla="*/ 637 w 666"/>
                <a:gd name="T119" fmla="*/ 217 h 521"/>
                <a:gd name="T120" fmla="*/ 649 w 666"/>
                <a:gd name="T121" fmla="*/ 380 h 521"/>
                <a:gd name="T122" fmla="*/ 659 w 666"/>
                <a:gd name="T123" fmla="*/ 497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66" h="521">
                  <a:moveTo>
                    <a:pt x="0" y="54"/>
                  </a:moveTo>
                  <a:lnTo>
                    <a:pt x="2" y="47"/>
                  </a:lnTo>
                  <a:lnTo>
                    <a:pt x="3" y="38"/>
                  </a:lnTo>
                  <a:lnTo>
                    <a:pt x="4" y="31"/>
                  </a:lnTo>
                  <a:lnTo>
                    <a:pt x="4" y="24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2" y="15"/>
                  </a:lnTo>
                  <a:lnTo>
                    <a:pt x="13" y="15"/>
                  </a:lnTo>
                  <a:lnTo>
                    <a:pt x="14" y="24"/>
                  </a:lnTo>
                  <a:lnTo>
                    <a:pt x="16" y="31"/>
                  </a:lnTo>
                  <a:lnTo>
                    <a:pt x="17" y="38"/>
                  </a:lnTo>
                  <a:lnTo>
                    <a:pt x="19" y="47"/>
                  </a:lnTo>
                  <a:lnTo>
                    <a:pt x="20" y="63"/>
                  </a:lnTo>
                  <a:lnTo>
                    <a:pt x="22" y="70"/>
                  </a:lnTo>
                  <a:lnTo>
                    <a:pt x="22" y="78"/>
                  </a:lnTo>
                  <a:lnTo>
                    <a:pt x="23" y="93"/>
                  </a:lnTo>
                  <a:lnTo>
                    <a:pt x="24" y="117"/>
                  </a:lnTo>
                  <a:lnTo>
                    <a:pt x="26" y="133"/>
                  </a:lnTo>
                  <a:lnTo>
                    <a:pt x="27" y="140"/>
                  </a:lnTo>
                  <a:lnTo>
                    <a:pt x="29" y="163"/>
                  </a:lnTo>
                  <a:lnTo>
                    <a:pt x="30" y="187"/>
                  </a:lnTo>
                  <a:lnTo>
                    <a:pt x="32" y="201"/>
                  </a:lnTo>
                  <a:lnTo>
                    <a:pt x="33" y="225"/>
                  </a:lnTo>
                  <a:lnTo>
                    <a:pt x="34" y="241"/>
                  </a:lnTo>
                  <a:lnTo>
                    <a:pt x="36" y="264"/>
                  </a:lnTo>
                  <a:lnTo>
                    <a:pt x="37" y="280"/>
                  </a:lnTo>
                  <a:lnTo>
                    <a:pt x="39" y="303"/>
                  </a:lnTo>
                  <a:lnTo>
                    <a:pt x="39" y="325"/>
                  </a:lnTo>
                  <a:lnTo>
                    <a:pt x="40" y="350"/>
                  </a:lnTo>
                  <a:lnTo>
                    <a:pt x="42" y="364"/>
                  </a:lnTo>
                  <a:lnTo>
                    <a:pt x="43" y="388"/>
                  </a:lnTo>
                  <a:lnTo>
                    <a:pt x="44" y="404"/>
                  </a:lnTo>
                  <a:lnTo>
                    <a:pt x="46" y="418"/>
                  </a:lnTo>
                  <a:lnTo>
                    <a:pt x="47" y="434"/>
                  </a:lnTo>
                  <a:lnTo>
                    <a:pt x="49" y="450"/>
                  </a:lnTo>
                  <a:lnTo>
                    <a:pt x="50" y="465"/>
                  </a:lnTo>
                  <a:lnTo>
                    <a:pt x="52" y="473"/>
                  </a:lnTo>
                  <a:lnTo>
                    <a:pt x="53" y="488"/>
                  </a:lnTo>
                  <a:lnTo>
                    <a:pt x="54" y="497"/>
                  </a:lnTo>
                  <a:lnTo>
                    <a:pt x="56" y="497"/>
                  </a:lnTo>
                  <a:lnTo>
                    <a:pt x="56" y="513"/>
                  </a:lnTo>
                  <a:lnTo>
                    <a:pt x="57" y="513"/>
                  </a:lnTo>
                  <a:lnTo>
                    <a:pt x="59" y="513"/>
                  </a:lnTo>
                  <a:lnTo>
                    <a:pt x="60" y="513"/>
                  </a:lnTo>
                  <a:lnTo>
                    <a:pt x="62" y="520"/>
                  </a:lnTo>
                  <a:lnTo>
                    <a:pt x="63" y="520"/>
                  </a:lnTo>
                  <a:lnTo>
                    <a:pt x="64" y="504"/>
                  </a:lnTo>
                  <a:lnTo>
                    <a:pt x="66" y="504"/>
                  </a:lnTo>
                  <a:lnTo>
                    <a:pt x="67" y="497"/>
                  </a:lnTo>
                  <a:lnTo>
                    <a:pt x="69" y="497"/>
                  </a:lnTo>
                  <a:lnTo>
                    <a:pt x="70" y="481"/>
                  </a:lnTo>
                  <a:lnTo>
                    <a:pt x="72" y="473"/>
                  </a:lnTo>
                  <a:lnTo>
                    <a:pt x="73" y="465"/>
                  </a:lnTo>
                  <a:lnTo>
                    <a:pt x="73" y="450"/>
                  </a:lnTo>
                  <a:lnTo>
                    <a:pt x="74" y="434"/>
                  </a:lnTo>
                  <a:lnTo>
                    <a:pt x="76" y="411"/>
                  </a:lnTo>
                  <a:lnTo>
                    <a:pt x="77" y="395"/>
                  </a:lnTo>
                  <a:lnTo>
                    <a:pt x="79" y="380"/>
                  </a:lnTo>
                  <a:lnTo>
                    <a:pt x="80" y="364"/>
                  </a:lnTo>
                  <a:lnTo>
                    <a:pt x="82" y="341"/>
                  </a:lnTo>
                  <a:lnTo>
                    <a:pt x="83" y="318"/>
                  </a:lnTo>
                  <a:lnTo>
                    <a:pt x="84" y="303"/>
                  </a:lnTo>
                  <a:lnTo>
                    <a:pt x="86" y="280"/>
                  </a:lnTo>
                  <a:lnTo>
                    <a:pt x="87" y="255"/>
                  </a:lnTo>
                  <a:lnTo>
                    <a:pt x="89" y="233"/>
                  </a:lnTo>
                  <a:lnTo>
                    <a:pt x="90" y="210"/>
                  </a:lnTo>
                  <a:lnTo>
                    <a:pt x="90" y="187"/>
                  </a:lnTo>
                  <a:lnTo>
                    <a:pt x="92" y="171"/>
                  </a:lnTo>
                  <a:lnTo>
                    <a:pt x="93" y="155"/>
                  </a:lnTo>
                  <a:lnTo>
                    <a:pt x="94" y="133"/>
                  </a:lnTo>
                  <a:lnTo>
                    <a:pt x="96" y="108"/>
                  </a:lnTo>
                  <a:lnTo>
                    <a:pt x="97" y="93"/>
                  </a:lnTo>
                  <a:lnTo>
                    <a:pt x="99" y="78"/>
                  </a:lnTo>
                  <a:lnTo>
                    <a:pt x="100" y="70"/>
                  </a:lnTo>
                  <a:lnTo>
                    <a:pt x="102" y="54"/>
                  </a:lnTo>
                  <a:lnTo>
                    <a:pt x="103" y="47"/>
                  </a:lnTo>
                  <a:lnTo>
                    <a:pt x="104" y="31"/>
                  </a:lnTo>
                  <a:lnTo>
                    <a:pt x="106" y="24"/>
                  </a:lnTo>
                  <a:lnTo>
                    <a:pt x="107" y="8"/>
                  </a:lnTo>
                  <a:lnTo>
                    <a:pt x="109" y="15"/>
                  </a:lnTo>
                  <a:lnTo>
                    <a:pt x="110" y="8"/>
                  </a:lnTo>
                  <a:lnTo>
                    <a:pt x="112" y="8"/>
                  </a:lnTo>
                  <a:lnTo>
                    <a:pt x="113" y="15"/>
                  </a:lnTo>
                  <a:lnTo>
                    <a:pt x="114" y="15"/>
                  </a:lnTo>
                  <a:lnTo>
                    <a:pt x="116" y="24"/>
                  </a:lnTo>
                  <a:lnTo>
                    <a:pt x="117" y="24"/>
                  </a:lnTo>
                  <a:lnTo>
                    <a:pt x="119" y="31"/>
                  </a:lnTo>
                  <a:lnTo>
                    <a:pt x="120" y="38"/>
                  </a:lnTo>
                  <a:lnTo>
                    <a:pt x="122" y="54"/>
                  </a:lnTo>
                  <a:lnTo>
                    <a:pt x="123" y="63"/>
                  </a:lnTo>
                  <a:lnTo>
                    <a:pt x="123" y="78"/>
                  </a:lnTo>
                  <a:lnTo>
                    <a:pt x="124" y="93"/>
                  </a:lnTo>
                  <a:lnTo>
                    <a:pt x="126" y="101"/>
                  </a:lnTo>
                  <a:lnTo>
                    <a:pt x="127" y="124"/>
                  </a:lnTo>
                  <a:lnTo>
                    <a:pt x="129" y="140"/>
                  </a:lnTo>
                  <a:lnTo>
                    <a:pt x="130" y="163"/>
                  </a:lnTo>
                  <a:lnTo>
                    <a:pt x="132" y="178"/>
                  </a:lnTo>
                  <a:lnTo>
                    <a:pt x="133" y="201"/>
                  </a:lnTo>
                  <a:lnTo>
                    <a:pt x="135" y="225"/>
                  </a:lnTo>
                  <a:lnTo>
                    <a:pt x="136" y="241"/>
                  </a:lnTo>
                  <a:lnTo>
                    <a:pt x="137" y="264"/>
                  </a:lnTo>
                  <a:lnTo>
                    <a:pt x="139" y="280"/>
                  </a:lnTo>
                  <a:lnTo>
                    <a:pt x="140" y="303"/>
                  </a:lnTo>
                  <a:lnTo>
                    <a:pt x="140" y="334"/>
                  </a:lnTo>
                  <a:lnTo>
                    <a:pt x="142" y="341"/>
                  </a:lnTo>
                  <a:lnTo>
                    <a:pt x="143" y="364"/>
                  </a:lnTo>
                  <a:lnTo>
                    <a:pt x="145" y="388"/>
                  </a:lnTo>
                  <a:lnTo>
                    <a:pt x="146" y="404"/>
                  </a:lnTo>
                  <a:lnTo>
                    <a:pt x="147" y="427"/>
                  </a:lnTo>
                  <a:lnTo>
                    <a:pt x="149" y="443"/>
                  </a:lnTo>
                  <a:lnTo>
                    <a:pt x="150" y="450"/>
                  </a:lnTo>
                  <a:lnTo>
                    <a:pt x="152" y="465"/>
                  </a:lnTo>
                  <a:lnTo>
                    <a:pt x="153" y="481"/>
                  </a:lnTo>
                  <a:lnTo>
                    <a:pt x="155" y="481"/>
                  </a:lnTo>
                  <a:lnTo>
                    <a:pt x="156" y="497"/>
                  </a:lnTo>
                  <a:lnTo>
                    <a:pt x="157" y="497"/>
                  </a:lnTo>
                  <a:lnTo>
                    <a:pt x="157" y="504"/>
                  </a:lnTo>
                  <a:lnTo>
                    <a:pt x="159" y="504"/>
                  </a:lnTo>
                  <a:lnTo>
                    <a:pt x="160" y="513"/>
                  </a:lnTo>
                  <a:lnTo>
                    <a:pt x="162" y="513"/>
                  </a:lnTo>
                  <a:lnTo>
                    <a:pt x="163" y="513"/>
                  </a:lnTo>
                  <a:lnTo>
                    <a:pt x="165" y="513"/>
                  </a:lnTo>
                  <a:lnTo>
                    <a:pt x="166" y="513"/>
                  </a:lnTo>
                  <a:lnTo>
                    <a:pt x="167" y="504"/>
                  </a:lnTo>
                  <a:lnTo>
                    <a:pt x="169" y="497"/>
                  </a:lnTo>
                  <a:lnTo>
                    <a:pt x="170" y="497"/>
                  </a:lnTo>
                  <a:lnTo>
                    <a:pt x="172" y="481"/>
                  </a:lnTo>
                  <a:lnTo>
                    <a:pt x="173" y="473"/>
                  </a:lnTo>
                  <a:lnTo>
                    <a:pt x="175" y="458"/>
                  </a:lnTo>
                  <a:lnTo>
                    <a:pt x="175" y="443"/>
                  </a:lnTo>
                  <a:lnTo>
                    <a:pt x="176" y="434"/>
                  </a:lnTo>
                  <a:lnTo>
                    <a:pt x="177" y="418"/>
                  </a:lnTo>
                  <a:lnTo>
                    <a:pt x="179" y="404"/>
                  </a:lnTo>
                  <a:lnTo>
                    <a:pt x="180" y="380"/>
                  </a:lnTo>
                  <a:lnTo>
                    <a:pt x="182" y="364"/>
                  </a:lnTo>
                  <a:lnTo>
                    <a:pt x="183" y="341"/>
                  </a:lnTo>
                  <a:lnTo>
                    <a:pt x="185" y="318"/>
                  </a:lnTo>
                  <a:lnTo>
                    <a:pt x="186" y="295"/>
                  </a:lnTo>
                  <a:lnTo>
                    <a:pt x="187" y="271"/>
                  </a:lnTo>
                  <a:lnTo>
                    <a:pt x="189" y="255"/>
                  </a:lnTo>
                  <a:lnTo>
                    <a:pt x="190" y="233"/>
                  </a:lnTo>
                  <a:lnTo>
                    <a:pt x="192" y="210"/>
                  </a:lnTo>
                  <a:lnTo>
                    <a:pt x="192" y="194"/>
                  </a:lnTo>
                  <a:lnTo>
                    <a:pt x="193" y="163"/>
                  </a:lnTo>
                  <a:lnTo>
                    <a:pt x="195" y="147"/>
                  </a:lnTo>
                  <a:lnTo>
                    <a:pt x="196" y="124"/>
                  </a:lnTo>
                  <a:lnTo>
                    <a:pt x="197" y="108"/>
                  </a:lnTo>
                  <a:lnTo>
                    <a:pt x="199" y="93"/>
                  </a:lnTo>
                  <a:lnTo>
                    <a:pt x="200" y="85"/>
                  </a:lnTo>
                  <a:lnTo>
                    <a:pt x="202" y="63"/>
                  </a:lnTo>
                  <a:lnTo>
                    <a:pt x="203" y="47"/>
                  </a:lnTo>
                  <a:lnTo>
                    <a:pt x="205" y="38"/>
                  </a:lnTo>
                  <a:lnTo>
                    <a:pt x="206" y="31"/>
                  </a:lnTo>
                  <a:lnTo>
                    <a:pt x="207" y="24"/>
                  </a:lnTo>
                  <a:lnTo>
                    <a:pt x="209" y="15"/>
                  </a:lnTo>
                  <a:lnTo>
                    <a:pt x="210" y="8"/>
                  </a:lnTo>
                  <a:lnTo>
                    <a:pt x="212" y="8"/>
                  </a:lnTo>
                  <a:lnTo>
                    <a:pt x="213" y="8"/>
                  </a:lnTo>
                  <a:lnTo>
                    <a:pt x="215" y="8"/>
                  </a:lnTo>
                  <a:lnTo>
                    <a:pt x="216" y="8"/>
                  </a:lnTo>
                  <a:lnTo>
                    <a:pt x="217" y="15"/>
                  </a:lnTo>
                  <a:lnTo>
                    <a:pt x="219" y="24"/>
                  </a:lnTo>
                  <a:lnTo>
                    <a:pt x="220" y="31"/>
                  </a:lnTo>
                  <a:lnTo>
                    <a:pt x="222" y="38"/>
                  </a:lnTo>
                  <a:lnTo>
                    <a:pt x="223" y="54"/>
                  </a:lnTo>
                  <a:lnTo>
                    <a:pt x="225" y="63"/>
                  </a:lnTo>
                  <a:lnTo>
                    <a:pt x="226" y="70"/>
                  </a:lnTo>
                  <a:lnTo>
                    <a:pt x="226" y="85"/>
                  </a:lnTo>
                  <a:lnTo>
                    <a:pt x="227" y="101"/>
                  </a:lnTo>
                  <a:lnTo>
                    <a:pt x="229" y="117"/>
                  </a:lnTo>
                  <a:lnTo>
                    <a:pt x="230" y="133"/>
                  </a:lnTo>
                  <a:lnTo>
                    <a:pt x="232" y="155"/>
                  </a:lnTo>
                  <a:lnTo>
                    <a:pt x="233" y="171"/>
                  </a:lnTo>
                  <a:lnTo>
                    <a:pt x="235" y="187"/>
                  </a:lnTo>
                  <a:lnTo>
                    <a:pt x="236" y="210"/>
                  </a:lnTo>
                  <a:lnTo>
                    <a:pt x="237" y="233"/>
                  </a:lnTo>
                  <a:lnTo>
                    <a:pt x="239" y="248"/>
                  </a:lnTo>
                  <a:lnTo>
                    <a:pt x="240" y="271"/>
                  </a:lnTo>
                  <a:lnTo>
                    <a:pt x="242" y="295"/>
                  </a:lnTo>
                  <a:lnTo>
                    <a:pt x="243" y="318"/>
                  </a:lnTo>
                  <a:lnTo>
                    <a:pt x="243" y="334"/>
                  </a:lnTo>
                  <a:lnTo>
                    <a:pt x="245" y="357"/>
                  </a:lnTo>
                  <a:lnTo>
                    <a:pt x="246" y="373"/>
                  </a:lnTo>
                  <a:lnTo>
                    <a:pt x="247" y="388"/>
                  </a:lnTo>
                  <a:lnTo>
                    <a:pt x="249" y="404"/>
                  </a:lnTo>
                  <a:lnTo>
                    <a:pt x="250" y="427"/>
                  </a:lnTo>
                  <a:lnTo>
                    <a:pt x="252" y="443"/>
                  </a:lnTo>
                  <a:lnTo>
                    <a:pt x="253" y="458"/>
                  </a:lnTo>
                  <a:lnTo>
                    <a:pt x="255" y="473"/>
                  </a:lnTo>
                  <a:lnTo>
                    <a:pt x="256" y="481"/>
                  </a:lnTo>
                  <a:lnTo>
                    <a:pt x="257" y="488"/>
                  </a:lnTo>
                  <a:lnTo>
                    <a:pt x="259" y="497"/>
                  </a:lnTo>
                  <a:lnTo>
                    <a:pt x="259" y="504"/>
                  </a:lnTo>
                  <a:lnTo>
                    <a:pt x="260" y="513"/>
                  </a:lnTo>
                  <a:lnTo>
                    <a:pt x="262" y="513"/>
                  </a:lnTo>
                  <a:lnTo>
                    <a:pt x="263" y="520"/>
                  </a:lnTo>
                  <a:lnTo>
                    <a:pt x="265" y="513"/>
                  </a:lnTo>
                  <a:lnTo>
                    <a:pt x="266" y="513"/>
                  </a:lnTo>
                  <a:lnTo>
                    <a:pt x="267" y="513"/>
                  </a:lnTo>
                  <a:lnTo>
                    <a:pt x="269" y="504"/>
                  </a:lnTo>
                  <a:lnTo>
                    <a:pt x="270" y="497"/>
                  </a:lnTo>
                  <a:lnTo>
                    <a:pt x="272" y="488"/>
                  </a:lnTo>
                  <a:lnTo>
                    <a:pt x="273" y="481"/>
                  </a:lnTo>
                  <a:lnTo>
                    <a:pt x="275" y="465"/>
                  </a:lnTo>
                  <a:lnTo>
                    <a:pt x="276" y="458"/>
                  </a:lnTo>
                  <a:lnTo>
                    <a:pt x="276" y="434"/>
                  </a:lnTo>
                  <a:lnTo>
                    <a:pt x="277" y="418"/>
                  </a:lnTo>
                  <a:lnTo>
                    <a:pt x="279" y="411"/>
                  </a:lnTo>
                  <a:lnTo>
                    <a:pt x="280" y="395"/>
                  </a:lnTo>
                  <a:lnTo>
                    <a:pt x="282" y="373"/>
                  </a:lnTo>
                  <a:lnTo>
                    <a:pt x="283" y="350"/>
                  </a:lnTo>
                  <a:lnTo>
                    <a:pt x="285" y="334"/>
                  </a:lnTo>
                  <a:lnTo>
                    <a:pt x="286" y="318"/>
                  </a:lnTo>
                  <a:lnTo>
                    <a:pt x="287" y="295"/>
                  </a:lnTo>
                  <a:lnTo>
                    <a:pt x="289" y="271"/>
                  </a:lnTo>
                  <a:lnTo>
                    <a:pt x="290" y="241"/>
                  </a:lnTo>
                  <a:lnTo>
                    <a:pt x="292" y="225"/>
                  </a:lnTo>
                  <a:lnTo>
                    <a:pt x="293" y="210"/>
                  </a:lnTo>
                  <a:lnTo>
                    <a:pt x="293" y="187"/>
                  </a:lnTo>
                  <a:lnTo>
                    <a:pt x="295" y="163"/>
                  </a:lnTo>
                  <a:lnTo>
                    <a:pt x="296" y="147"/>
                  </a:lnTo>
                  <a:lnTo>
                    <a:pt x="297" y="124"/>
                  </a:lnTo>
                  <a:lnTo>
                    <a:pt x="299" y="108"/>
                  </a:lnTo>
                  <a:lnTo>
                    <a:pt x="300" y="93"/>
                  </a:lnTo>
                  <a:lnTo>
                    <a:pt x="302" y="78"/>
                  </a:lnTo>
                  <a:lnTo>
                    <a:pt x="303" y="70"/>
                  </a:lnTo>
                  <a:lnTo>
                    <a:pt x="305" y="47"/>
                  </a:lnTo>
                  <a:lnTo>
                    <a:pt x="306" y="38"/>
                  </a:lnTo>
                  <a:lnTo>
                    <a:pt x="307" y="31"/>
                  </a:lnTo>
                  <a:lnTo>
                    <a:pt x="309" y="24"/>
                  </a:lnTo>
                  <a:lnTo>
                    <a:pt x="310" y="15"/>
                  </a:lnTo>
                  <a:lnTo>
                    <a:pt x="310" y="8"/>
                  </a:lnTo>
                  <a:lnTo>
                    <a:pt x="312" y="8"/>
                  </a:lnTo>
                  <a:lnTo>
                    <a:pt x="313" y="8"/>
                  </a:lnTo>
                  <a:lnTo>
                    <a:pt x="315" y="8"/>
                  </a:lnTo>
                  <a:lnTo>
                    <a:pt x="316" y="8"/>
                  </a:lnTo>
                  <a:lnTo>
                    <a:pt x="317" y="8"/>
                  </a:lnTo>
                  <a:lnTo>
                    <a:pt x="319" y="8"/>
                  </a:lnTo>
                  <a:lnTo>
                    <a:pt x="320" y="24"/>
                  </a:lnTo>
                  <a:lnTo>
                    <a:pt x="322" y="24"/>
                  </a:lnTo>
                  <a:lnTo>
                    <a:pt x="323" y="31"/>
                  </a:lnTo>
                  <a:lnTo>
                    <a:pt x="325" y="47"/>
                  </a:lnTo>
                  <a:lnTo>
                    <a:pt x="326" y="54"/>
                  </a:lnTo>
                  <a:lnTo>
                    <a:pt x="327" y="63"/>
                  </a:lnTo>
                  <a:lnTo>
                    <a:pt x="327" y="85"/>
                  </a:lnTo>
                  <a:lnTo>
                    <a:pt x="329" y="93"/>
                  </a:lnTo>
                  <a:lnTo>
                    <a:pt x="330" y="117"/>
                  </a:lnTo>
                  <a:lnTo>
                    <a:pt x="332" y="124"/>
                  </a:lnTo>
                  <a:lnTo>
                    <a:pt x="333" y="147"/>
                  </a:lnTo>
                  <a:lnTo>
                    <a:pt x="335" y="171"/>
                  </a:lnTo>
                  <a:lnTo>
                    <a:pt x="336" y="194"/>
                  </a:lnTo>
                  <a:lnTo>
                    <a:pt x="337" y="210"/>
                  </a:lnTo>
                  <a:lnTo>
                    <a:pt x="339" y="225"/>
                  </a:lnTo>
                  <a:lnTo>
                    <a:pt x="340" y="248"/>
                  </a:lnTo>
                  <a:lnTo>
                    <a:pt x="342" y="280"/>
                  </a:lnTo>
                  <a:lnTo>
                    <a:pt x="343" y="295"/>
                  </a:lnTo>
                  <a:lnTo>
                    <a:pt x="345" y="318"/>
                  </a:lnTo>
                  <a:lnTo>
                    <a:pt x="345" y="341"/>
                  </a:lnTo>
                  <a:lnTo>
                    <a:pt x="346" y="357"/>
                  </a:lnTo>
                  <a:lnTo>
                    <a:pt x="347" y="380"/>
                  </a:lnTo>
                  <a:lnTo>
                    <a:pt x="349" y="395"/>
                  </a:lnTo>
                  <a:lnTo>
                    <a:pt x="350" y="418"/>
                  </a:lnTo>
                  <a:lnTo>
                    <a:pt x="352" y="434"/>
                  </a:lnTo>
                  <a:lnTo>
                    <a:pt x="353" y="443"/>
                  </a:lnTo>
                  <a:lnTo>
                    <a:pt x="355" y="458"/>
                  </a:lnTo>
                  <a:lnTo>
                    <a:pt x="356" y="473"/>
                  </a:lnTo>
                  <a:lnTo>
                    <a:pt x="357" y="488"/>
                  </a:lnTo>
                  <a:lnTo>
                    <a:pt x="359" y="497"/>
                  </a:lnTo>
                  <a:lnTo>
                    <a:pt x="360" y="497"/>
                  </a:lnTo>
                  <a:lnTo>
                    <a:pt x="362" y="497"/>
                  </a:lnTo>
                  <a:lnTo>
                    <a:pt x="362" y="504"/>
                  </a:lnTo>
                  <a:lnTo>
                    <a:pt x="363" y="513"/>
                  </a:lnTo>
                  <a:lnTo>
                    <a:pt x="365" y="504"/>
                  </a:lnTo>
                  <a:lnTo>
                    <a:pt x="366" y="513"/>
                  </a:lnTo>
                  <a:lnTo>
                    <a:pt x="367" y="504"/>
                  </a:lnTo>
                  <a:lnTo>
                    <a:pt x="369" y="497"/>
                  </a:lnTo>
                  <a:lnTo>
                    <a:pt x="370" y="497"/>
                  </a:lnTo>
                  <a:lnTo>
                    <a:pt x="372" y="488"/>
                  </a:lnTo>
                  <a:lnTo>
                    <a:pt x="373" y="481"/>
                  </a:lnTo>
                  <a:lnTo>
                    <a:pt x="375" y="465"/>
                  </a:lnTo>
                  <a:lnTo>
                    <a:pt x="376" y="458"/>
                  </a:lnTo>
                  <a:lnTo>
                    <a:pt x="377" y="443"/>
                  </a:lnTo>
                  <a:lnTo>
                    <a:pt x="379" y="418"/>
                  </a:lnTo>
                  <a:lnTo>
                    <a:pt x="379" y="411"/>
                  </a:lnTo>
                  <a:lnTo>
                    <a:pt x="380" y="388"/>
                  </a:lnTo>
                  <a:lnTo>
                    <a:pt x="382" y="373"/>
                  </a:lnTo>
                  <a:lnTo>
                    <a:pt x="383" y="357"/>
                  </a:lnTo>
                  <a:lnTo>
                    <a:pt x="385" y="334"/>
                  </a:lnTo>
                  <a:lnTo>
                    <a:pt x="386" y="318"/>
                  </a:lnTo>
                  <a:lnTo>
                    <a:pt x="387" y="295"/>
                  </a:lnTo>
                  <a:lnTo>
                    <a:pt x="389" y="271"/>
                  </a:lnTo>
                  <a:lnTo>
                    <a:pt x="390" y="255"/>
                  </a:lnTo>
                  <a:lnTo>
                    <a:pt x="392" y="233"/>
                  </a:lnTo>
                  <a:lnTo>
                    <a:pt x="393" y="210"/>
                  </a:lnTo>
                  <a:lnTo>
                    <a:pt x="395" y="187"/>
                  </a:lnTo>
                  <a:lnTo>
                    <a:pt x="395" y="171"/>
                  </a:lnTo>
                  <a:lnTo>
                    <a:pt x="396" y="140"/>
                  </a:lnTo>
                  <a:lnTo>
                    <a:pt x="397" y="133"/>
                  </a:lnTo>
                  <a:lnTo>
                    <a:pt x="399" y="108"/>
                  </a:lnTo>
                  <a:lnTo>
                    <a:pt x="400" y="93"/>
                  </a:lnTo>
                  <a:lnTo>
                    <a:pt x="402" y="78"/>
                  </a:lnTo>
                  <a:lnTo>
                    <a:pt x="403" y="63"/>
                  </a:lnTo>
                  <a:lnTo>
                    <a:pt x="405" y="54"/>
                  </a:lnTo>
                  <a:lnTo>
                    <a:pt x="406" y="38"/>
                  </a:lnTo>
                  <a:lnTo>
                    <a:pt x="407" y="31"/>
                  </a:lnTo>
                  <a:lnTo>
                    <a:pt x="409" y="24"/>
                  </a:lnTo>
                  <a:lnTo>
                    <a:pt x="410" y="15"/>
                  </a:lnTo>
                  <a:lnTo>
                    <a:pt x="412" y="8"/>
                  </a:lnTo>
                  <a:lnTo>
                    <a:pt x="413" y="8"/>
                  </a:lnTo>
                  <a:lnTo>
                    <a:pt x="415" y="0"/>
                  </a:lnTo>
                  <a:lnTo>
                    <a:pt x="416" y="8"/>
                  </a:lnTo>
                  <a:lnTo>
                    <a:pt x="417" y="15"/>
                  </a:lnTo>
                  <a:lnTo>
                    <a:pt x="419" y="8"/>
                  </a:lnTo>
                  <a:lnTo>
                    <a:pt x="420" y="24"/>
                  </a:lnTo>
                  <a:lnTo>
                    <a:pt x="422" y="24"/>
                  </a:lnTo>
                  <a:lnTo>
                    <a:pt x="423" y="38"/>
                  </a:lnTo>
                  <a:lnTo>
                    <a:pt x="425" y="47"/>
                  </a:lnTo>
                  <a:lnTo>
                    <a:pt x="426" y="54"/>
                  </a:lnTo>
                  <a:lnTo>
                    <a:pt x="427" y="70"/>
                  </a:lnTo>
                  <a:lnTo>
                    <a:pt x="429" y="85"/>
                  </a:lnTo>
                  <a:lnTo>
                    <a:pt x="429" y="101"/>
                  </a:lnTo>
                  <a:lnTo>
                    <a:pt x="430" y="117"/>
                  </a:lnTo>
                  <a:lnTo>
                    <a:pt x="432" y="133"/>
                  </a:lnTo>
                  <a:lnTo>
                    <a:pt x="433" y="155"/>
                  </a:lnTo>
                  <a:lnTo>
                    <a:pt x="435" y="178"/>
                  </a:lnTo>
                  <a:lnTo>
                    <a:pt x="436" y="194"/>
                  </a:lnTo>
                  <a:lnTo>
                    <a:pt x="437" y="225"/>
                  </a:lnTo>
                  <a:lnTo>
                    <a:pt x="439" y="241"/>
                  </a:lnTo>
                  <a:lnTo>
                    <a:pt x="440" y="264"/>
                  </a:lnTo>
                  <a:lnTo>
                    <a:pt x="442" y="280"/>
                  </a:lnTo>
                  <a:lnTo>
                    <a:pt x="443" y="303"/>
                  </a:lnTo>
                  <a:lnTo>
                    <a:pt x="445" y="318"/>
                  </a:lnTo>
                  <a:lnTo>
                    <a:pt x="446" y="350"/>
                  </a:lnTo>
                  <a:lnTo>
                    <a:pt x="446" y="364"/>
                  </a:lnTo>
                  <a:lnTo>
                    <a:pt x="447" y="388"/>
                  </a:lnTo>
                  <a:lnTo>
                    <a:pt x="449" y="404"/>
                  </a:lnTo>
                  <a:lnTo>
                    <a:pt x="450" y="418"/>
                  </a:lnTo>
                  <a:lnTo>
                    <a:pt x="452" y="434"/>
                  </a:lnTo>
                  <a:lnTo>
                    <a:pt x="453" y="450"/>
                  </a:lnTo>
                  <a:lnTo>
                    <a:pt x="455" y="465"/>
                  </a:lnTo>
                  <a:lnTo>
                    <a:pt x="456" y="473"/>
                  </a:lnTo>
                  <a:lnTo>
                    <a:pt x="457" y="481"/>
                  </a:lnTo>
                  <a:lnTo>
                    <a:pt x="459" y="497"/>
                  </a:lnTo>
                  <a:lnTo>
                    <a:pt x="460" y="504"/>
                  </a:lnTo>
                  <a:lnTo>
                    <a:pt x="462" y="513"/>
                  </a:lnTo>
                  <a:lnTo>
                    <a:pt x="463" y="513"/>
                  </a:lnTo>
                  <a:lnTo>
                    <a:pt x="465" y="504"/>
                  </a:lnTo>
                  <a:lnTo>
                    <a:pt x="466" y="513"/>
                  </a:lnTo>
                  <a:lnTo>
                    <a:pt x="467" y="504"/>
                  </a:lnTo>
                  <a:lnTo>
                    <a:pt x="469" y="497"/>
                  </a:lnTo>
                  <a:lnTo>
                    <a:pt x="470" y="497"/>
                  </a:lnTo>
                  <a:lnTo>
                    <a:pt x="472" y="481"/>
                  </a:lnTo>
                  <a:lnTo>
                    <a:pt x="473" y="473"/>
                  </a:lnTo>
                  <a:lnTo>
                    <a:pt x="475" y="465"/>
                  </a:lnTo>
                  <a:lnTo>
                    <a:pt x="476" y="450"/>
                  </a:lnTo>
                  <a:lnTo>
                    <a:pt x="477" y="434"/>
                  </a:lnTo>
                  <a:lnTo>
                    <a:pt x="479" y="427"/>
                  </a:lnTo>
                  <a:lnTo>
                    <a:pt x="480" y="411"/>
                  </a:lnTo>
                  <a:lnTo>
                    <a:pt x="480" y="395"/>
                  </a:lnTo>
                  <a:lnTo>
                    <a:pt x="482" y="373"/>
                  </a:lnTo>
                  <a:lnTo>
                    <a:pt x="483" y="350"/>
                  </a:lnTo>
                  <a:lnTo>
                    <a:pt x="485" y="334"/>
                  </a:lnTo>
                  <a:lnTo>
                    <a:pt x="486" y="303"/>
                  </a:lnTo>
                  <a:lnTo>
                    <a:pt x="487" y="287"/>
                  </a:lnTo>
                  <a:lnTo>
                    <a:pt x="489" y="271"/>
                  </a:lnTo>
                  <a:lnTo>
                    <a:pt x="490" y="241"/>
                  </a:lnTo>
                  <a:lnTo>
                    <a:pt x="492" y="225"/>
                  </a:lnTo>
                  <a:lnTo>
                    <a:pt x="493" y="210"/>
                  </a:lnTo>
                  <a:lnTo>
                    <a:pt x="495" y="187"/>
                  </a:lnTo>
                  <a:lnTo>
                    <a:pt x="496" y="163"/>
                  </a:lnTo>
                  <a:lnTo>
                    <a:pt x="497" y="147"/>
                  </a:lnTo>
                  <a:lnTo>
                    <a:pt x="497" y="124"/>
                  </a:lnTo>
                  <a:lnTo>
                    <a:pt x="499" y="108"/>
                  </a:lnTo>
                  <a:lnTo>
                    <a:pt x="500" y="93"/>
                  </a:lnTo>
                  <a:lnTo>
                    <a:pt x="502" y="78"/>
                  </a:lnTo>
                  <a:lnTo>
                    <a:pt x="503" y="63"/>
                  </a:lnTo>
                  <a:lnTo>
                    <a:pt x="505" y="47"/>
                  </a:lnTo>
                  <a:lnTo>
                    <a:pt x="506" y="47"/>
                  </a:lnTo>
                  <a:lnTo>
                    <a:pt x="507" y="24"/>
                  </a:lnTo>
                  <a:lnTo>
                    <a:pt x="509" y="24"/>
                  </a:lnTo>
                  <a:lnTo>
                    <a:pt x="510" y="15"/>
                  </a:lnTo>
                  <a:lnTo>
                    <a:pt x="512" y="15"/>
                  </a:lnTo>
                  <a:lnTo>
                    <a:pt x="513" y="8"/>
                  </a:lnTo>
                  <a:lnTo>
                    <a:pt x="515" y="8"/>
                  </a:lnTo>
                  <a:lnTo>
                    <a:pt x="516" y="8"/>
                  </a:lnTo>
                  <a:lnTo>
                    <a:pt x="517" y="8"/>
                  </a:lnTo>
                  <a:lnTo>
                    <a:pt x="519" y="15"/>
                  </a:lnTo>
                  <a:lnTo>
                    <a:pt x="520" y="24"/>
                  </a:lnTo>
                  <a:lnTo>
                    <a:pt x="522" y="31"/>
                  </a:lnTo>
                  <a:lnTo>
                    <a:pt x="523" y="38"/>
                  </a:lnTo>
                  <a:lnTo>
                    <a:pt x="525" y="47"/>
                  </a:lnTo>
                  <a:lnTo>
                    <a:pt x="526" y="63"/>
                  </a:lnTo>
                  <a:lnTo>
                    <a:pt x="527" y="78"/>
                  </a:lnTo>
                  <a:lnTo>
                    <a:pt x="529" y="85"/>
                  </a:lnTo>
                  <a:lnTo>
                    <a:pt x="530" y="108"/>
                  </a:lnTo>
                  <a:lnTo>
                    <a:pt x="532" y="124"/>
                  </a:lnTo>
                  <a:lnTo>
                    <a:pt x="532" y="140"/>
                  </a:lnTo>
                  <a:lnTo>
                    <a:pt x="533" y="163"/>
                  </a:lnTo>
                  <a:lnTo>
                    <a:pt x="535" y="178"/>
                  </a:lnTo>
                  <a:lnTo>
                    <a:pt x="536" y="194"/>
                  </a:lnTo>
                  <a:lnTo>
                    <a:pt x="537" y="210"/>
                  </a:lnTo>
                  <a:lnTo>
                    <a:pt x="539" y="241"/>
                  </a:lnTo>
                  <a:lnTo>
                    <a:pt x="540" y="264"/>
                  </a:lnTo>
                  <a:lnTo>
                    <a:pt x="542" y="280"/>
                  </a:lnTo>
                  <a:lnTo>
                    <a:pt x="543" y="303"/>
                  </a:lnTo>
                  <a:lnTo>
                    <a:pt x="545" y="334"/>
                  </a:lnTo>
                  <a:lnTo>
                    <a:pt x="546" y="341"/>
                  </a:lnTo>
                  <a:lnTo>
                    <a:pt x="547" y="364"/>
                  </a:lnTo>
                  <a:lnTo>
                    <a:pt x="547" y="388"/>
                  </a:lnTo>
                  <a:lnTo>
                    <a:pt x="549" y="404"/>
                  </a:lnTo>
                  <a:lnTo>
                    <a:pt x="550" y="418"/>
                  </a:lnTo>
                  <a:lnTo>
                    <a:pt x="552" y="434"/>
                  </a:lnTo>
                  <a:lnTo>
                    <a:pt x="553" y="450"/>
                  </a:lnTo>
                  <a:lnTo>
                    <a:pt x="555" y="465"/>
                  </a:lnTo>
                  <a:lnTo>
                    <a:pt x="556" y="473"/>
                  </a:lnTo>
                  <a:lnTo>
                    <a:pt x="557" y="488"/>
                  </a:lnTo>
                  <a:lnTo>
                    <a:pt x="559" y="497"/>
                  </a:lnTo>
                  <a:lnTo>
                    <a:pt x="560" y="504"/>
                  </a:lnTo>
                  <a:lnTo>
                    <a:pt x="562" y="504"/>
                  </a:lnTo>
                  <a:lnTo>
                    <a:pt x="563" y="513"/>
                  </a:lnTo>
                  <a:lnTo>
                    <a:pt x="565" y="520"/>
                  </a:lnTo>
                  <a:lnTo>
                    <a:pt x="565" y="513"/>
                  </a:lnTo>
                  <a:lnTo>
                    <a:pt x="566" y="513"/>
                  </a:lnTo>
                  <a:lnTo>
                    <a:pt x="567" y="513"/>
                  </a:lnTo>
                  <a:lnTo>
                    <a:pt x="569" y="504"/>
                  </a:lnTo>
                  <a:lnTo>
                    <a:pt x="570" y="497"/>
                  </a:lnTo>
                  <a:lnTo>
                    <a:pt x="572" y="497"/>
                  </a:lnTo>
                  <a:lnTo>
                    <a:pt x="573" y="481"/>
                  </a:lnTo>
                  <a:lnTo>
                    <a:pt x="575" y="473"/>
                  </a:lnTo>
                  <a:lnTo>
                    <a:pt x="576" y="458"/>
                  </a:lnTo>
                  <a:lnTo>
                    <a:pt x="577" y="443"/>
                  </a:lnTo>
                  <a:lnTo>
                    <a:pt x="579" y="434"/>
                  </a:lnTo>
                  <a:lnTo>
                    <a:pt x="580" y="411"/>
                  </a:lnTo>
                  <a:lnTo>
                    <a:pt x="582" y="395"/>
                  </a:lnTo>
                  <a:lnTo>
                    <a:pt x="582" y="373"/>
                  </a:lnTo>
                  <a:lnTo>
                    <a:pt x="583" y="357"/>
                  </a:lnTo>
                  <a:lnTo>
                    <a:pt x="585" y="334"/>
                  </a:lnTo>
                  <a:lnTo>
                    <a:pt x="586" y="318"/>
                  </a:lnTo>
                  <a:lnTo>
                    <a:pt x="587" y="295"/>
                  </a:lnTo>
                  <a:lnTo>
                    <a:pt x="589" y="271"/>
                  </a:lnTo>
                  <a:lnTo>
                    <a:pt x="590" y="255"/>
                  </a:lnTo>
                  <a:lnTo>
                    <a:pt x="592" y="241"/>
                  </a:lnTo>
                  <a:lnTo>
                    <a:pt x="593" y="210"/>
                  </a:lnTo>
                  <a:lnTo>
                    <a:pt x="595" y="187"/>
                  </a:lnTo>
                  <a:lnTo>
                    <a:pt x="596" y="171"/>
                  </a:lnTo>
                  <a:lnTo>
                    <a:pt x="597" y="147"/>
                  </a:lnTo>
                  <a:lnTo>
                    <a:pt x="599" y="133"/>
                  </a:lnTo>
                  <a:lnTo>
                    <a:pt x="599" y="108"/>
                  </a:lnTo>
                  <a:lnTo>
                    <a:pt x="600" y="93"/>
                  </a:lnTo>
                  <a:lnTo>
                    <a:pt x="602" y="78"/>
                  </a:lnTo>
                  <a:lnTo>
                    <a:pt x="603" y="70"/>
                  </a:lnTo>
                  <a:lnTo>
                    <a:pt x="605" y="47"/>
                  </a:lnTo>
                  <a:lnTo>
                    <a:pt x="606" y="38"/>
                  </a:lnTo>
                  <a:lnTo>
                    <a:pt x="607" y="31"/>
                  </a:lnTo>
                  <a:lnTo>
                    <a:pt x="609" y="24"/>
                  </a:lnTo>
                  <a:lnTo>
                    <a:pt x="610" y="15"/>
                  </a:lnTo>
                  <a:lnTo>
                    <a:pt x="612" y="24"/>
                  </a:lnTo>
                  <a:lnTo>
                    <a:pt x="613" y="15"/>
                  </a:lnTo>
                  <a:lnTo>
                    <a:pt x="615" y="15"/>
                  </a:lnTo>
                  <a:lnTo>
                    <a:pt x="616" y="8"/>
                  </a:lnTo>
                  <a:lnTo>
                    <a:pt x="616" y="15"/>
                  </a:lnTo>
                  <a:lnTo>
                    <a:pt x="617" y="24"/>
                  </a:lnTo>
                  <a:lnTo>
                    <a:pt x="619" y="24"/>
                  </a:lnTo>
                  <a:lnTo>
                    <a:pt x="620" y="31"/>
                  </a:lnTo>
                  <a:lnTo>
                    <a:pt x="622" y="38"/>
                  </a:lnTo>
                  <a:lnTo>
                    <a:pt x="623" y="47"/>
                  </a:lnTo>
                  <a:lnTo>
                    <a:pt x="625" y="54"/>
                  </a:lnTo>
                  <a:lnTo>
                    <a:pt x="626" y="70"/>
                  </a:lnTo>
                  <a:lnTo>
                    <a:pt x="627" y="78"/>
                  </a:lnTo>
                  <a:lnTo>
                    <a:pt x="629" y="93"/>
                  </a:lnTo>
                  <a:lnTo>
                    <a:pt x="630" y="108"/>
                  </a:lnTo>
                  <a:lnTo>
                    <a:pt x="632" y="133"/>
                  </a:lnTo>
                  <a:lnTo>
                    <a:pt x="633" y="140"/>
                  </a:lnTo>
                  <a:lnTo>
                    <a:pt x="633" y="163"/>
                  </a:lnTo>
                  <a:lnTo>
                    <a:pt x="635" y="178"/>
                  </a:lnTo>
                  <a:lnTo>
                    <a:pt x="636" y="194"/>
                  </a:lnTo>
                  <a:lnTo>
                    <a:pt x="637" y="217"/>
                  </a:lnTo>
                  <a:lnTo>
                    <a:pt x="639" y="241"/>
                  </a:lnTo>
                  <a:lnTo>
                    <a:pt x="640" y="255"/>
                  </a:lnTo>
                  <a:lnTo>
                    <a:pt x="642" y="287"/>
                  </a:lnTo>
                  <a:lnTo>
                    <a:pt x="643" y="303"/>
                  </a:lnTo>
                  <a:lnTo>
                    <a:pt x="645" y="318"/>
                  </a:lnTo>
                  <a:lnTo>
                    <a:pt x="646" y="341"/>
                  </a:lnTo>
                  <a:lnTo>
                    <a:pt x="647" y="357"/>
                  </a:lnTo>
                  <a:lnTo>
                    <a:pt x="649" y="380"/>
                  </a:lnTo>
                  <a:lnTo>
                    <a:pt x="650" y="395"/>
                  </a:lnTo>
                  <a:lnTo>
                    <a:pt x="650" y="411"/>
                  </a:lnTo>
                  <a:lnTo>
                    <a:pt x="652" y="434"/>
                  </a:lnTo>
                  <a:lnTo>
                    <a:pt x="653" y="450"/>
                  </a:lnTo>
                  <a:lnTo>
                    <a:pt x="655" y="465"/>
                  </a:lnTo>
                  <a:lnTo>
                    <a:pt x="656" y="473"/>
                  </a:lnTo>
                  <a:lnTo>
                    <a:pt x="657" y="481"/>
                  </a:lnTo>
                  <a:lnTo>
                    <a:pt x="659" y="497"/>
                  </a:lnTo>
                  <a:lnTo>
                    <a:pt x="660" y="504"/>
                  </a:lnTo>
                  <a:lnTo>
                    <a:pt x="662" y="513"/>
                  </a:lnTo>
                  <a:lnTo>
                    <a:pt x="663" y="513"/>
                  </a:lnTo>
                  <a:lnTo>
                    <a:pt x="665" y="52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7415" y="716"/>
              <a:ext cx="1225" cy="1363"/>
            </a:xfrm>
            <a:custGeom>
              <a:avLst/>
              <a:gdLst>
                <a:gd name="T0" fmla="*/ 8 w 668"/>
                <a:gd name="T1" fmla="*/ 488 h 521"/>
                <a:gd name="T2" fmla="*/ 20 w 668"/>
                <a:gd name="T3" fmla="*/ 373 h 521"/>
                <a:gd name="T4" fmla="*/ 30 w 668"/>
                <a:gd name="T5" fmla="*/ 210 h 521"/>
                <a:gd name="T6" fmla="*/ 40 w 668"/>
                <a:gd name="T7" fmla="*/ 63 h 521"/>
                <a:gd name="T8" fmla="*/ 51 w 668"/>
                <a:gd name="T9" fmla="*/ 8 h 521"/>
                <a:gd name="T10" fmla="*/ 62 w 668"/>
                <a:gd name="T11" fmla="*/ 63 h 521"/>
                <a:gd name="T12" fmla="*/ 72 w 668"/>
                <a:gd name="T13" fmla="*/ 194 h 521"/>
                <a:gd name="T14" fmla="*/ 84 w 668"/>
                <a:gd name="T15" fmla="*/ 357 h 521"/>
                <a:gd name="T16" fmla="*/ 94 w 668"/>
                <a:gd name="T17" fmla="*/ 481 h 521"/>
                <a:gd name="T18" fmla="*/ 105 w 668"/>
                <a:gd name="T19" fmla="*/ 520 h 521"/>
                <a:gd name="T20" fmla="*/ 117 w 668"/>
                <a:gd name="T21" fmla="*/ 443 h 521"/>
                <a:gd name="T22" fmla="*/ 127 w 668"/>
                <a:gd name="T23" fmla="*/ 287 h 521"/>
                <a:gd name="T24" fmla="*/ 138 w 668"/>
                <a:gd name="T25" fmla="*/ 117 h 521"/>
                <a:gd name="T26" fmla="*/ 148 w 668"/>
                <a:gd name="T27" fmla="*/ 15 h 521"/>
                <a:gd name="T28" fmla="*/ 160 w 668"/>
                <a:gd name="T29" fmla="*/ 24 h 521"/>
                <a:gd name="T30" fmla="*/ 171 w 668"/>
                <a:gd name="T31" fmla="*/ 124 h 521"/>
                <a:gd name="T32" fmla="*/ 181 w 668"/>
                <a:gd name="T33" fmla="*/ 280 h 521"/>
                <a:gd name="T34" fmla="*/ 191 w 668"/>
                <a:gd name="T35" fmla="*/ 427 h 521"/>
                <a:gd name="T36" fmla="*/ 202 w 668"/>
                <a:gd name="T37" fmla="*/ 513 h 521"/>
                <a:gd name="T38" fmla="*/ 214 w 668"/>
                <a:gd name="T39" fmla="*/ 473 h 521"/>
                <a:gd name="T40" fmla="*/ 224 w 668"/>
                <a:gd name="T41" fmla="*/ 341 h 521"/>
                <a:gd name="T42" fmla="*/ 235 w 668"/>
                <a:gd name="T43" fmla="*/ 178 h 521"/>
                <a:gd name="T44" fmla="*/ 245 w 668"/>
                <a:gd name="T45" fmla="*/ 47 h 521"/>
                <a:gd name="T46" fmla="*/ 257 w 668"/>
                <a:gd name="T47" fmla="*/ 8 h 521"/>
                <a:gd name="T48" fmla="*/ 268 w 668"/>
                <a:gd name="T49" fmla="*/ 70 h 521"/>
                <a:gd name="T50" fmla="*/ 278 w 668"/>
                <a:gd name="T51" fmla="*/ 217 h 521"/>
                <a:gd name="T52" fmla="*/ 290 w 668"/>
                <a:gd name="T53" fmla="*/ 388 h 521"/>
                <a:gd name="T54" fmla="*/ 300 w 668"/>
                <a:gd name="T55" fmla="*/ 488 h 521"/>
                <a:gd name="T56" fmla="*/ 310 w 668"/>
                <a:gd name="T57" fmla="*/ 504 h 521"/>
                <a:gd name="T58" fmla="*/ 321 w 668"/>
                <a:gd name="T59" fmla="*/ 418 h 521"/>
                <a:gd name="T60" fmla="*/ 331 w 668"/>
                <a:gd name="T61" fmla="*/ 248 h 521"/>
                <a:gd name="T62" fmla="*/ 341 w 668"/>
                <a:gd name="T63" fmla="*/ 101 h 521"/>
                <a:gd name="T64" fmla="*/ 352 w 668"/>
                <a:gd name="T65" fmla="*/ 8 h 521"/>
                <a:gd name="T66" fmla="*/ 362 w 668"/>
                <a:gd name="T67" fmla="*/ 31 h 521"/>
                <a:gd name="T68" fmla="*/ 374 w 668"/>
                <a:gd name="T69" fmla="*/ 124 h 521"/>
                <a:gd name="T70" fmla="*/ 384 w 668"/>
                <a:gd name="T71" fmla="*/ 295 h 521"/>
                <a:gd name="T72" fmla="*/ 394 w 668"/>
                <a:gd name="T73" fmla="*/ 450 h 521"/>
                <a:gd name="T74" fmla="*/ 405 w 668"/>
                <a:gd name="T75" fmla="*/ 513 h 521"/>
                <a:gd name="T76" fmla="*/ 415 w 668"/>
                <a:gd name="T77" fmla="*/ 473 h 521"/>
                <a:gd name="T78" fmla="*/ 427 w 668"/>
                <a:gd name="T79" fmla="*/ 350 h 521"/>
                <a:gd name="T80" fmla="*/ 437 w 668"/>
                <a:gd name="T81" fmla="*/ 210 h 521"/>
                <a:gd name="T82" fmla="*/ 447 w 668"/>
                <a:gd name="T83" fmla="*/ 70 h 521"/>
                <a:gd name="T84" fmla="*/ 458 w 668"/>
                <a:gd name="T85" fmla="*/ 15 h 521"/>
                <a:gd name="T86" fmla="*/ 470 w 668"/>
                <a:gd name="T87" fmla="*/ 78 h 521"/>
                <a:gd name="T88" fmla="*/ 480 w 668"/>
                <a:gd name="T89" fmla="*/ 217 h 521"/>
                <a:gd name="T90" fmla="*/ 491 w 668"/>
                <a:gd name="T91" fmla="*/ 380 h 521"/>
                <a:gd name="T92" fmla="*/ 501 w 668"/>
                <a:gd name="T93" fmla="*/ 488 h 521"/>
                <a:gd name="T94" fmla="*/ 511 w 668"/>
                <a:gd name="T95" fmla="*/ 504 h 521"/>
                <a:gd name="T96" fmla="*/ 522 w 668"/>
                <a:gd name="T97" fmla="*/ 427 h 521"/>
                <a:gd name="T98" fmla="*/ 532 w 668"/>
                <a:gd name="T99" fmla="*/ 255 h 521"/>
                <a:gd name="T100" fmla="*/ 544 w 668"/>
                <a:gd name="T101" fmla="*/ 108 h 521"/>
                <a:gd name="T102" fmla="*/ 554 w 668"/>
                <a:gd name="T103" fmla="*/ 24 h 521"/>
                <a:gd name="T104" fmla="*/ 564 w 668"/>
                <a:gd name="T105" fmla="*/ 38 h 521"/>
                <a:gd name="T106" fmla="*/ 575 w 668"/>
                <a:gd name="T107" fmla="*/ 140 h 521"/>
                <a:gd name="T108" fmla="*/ 585 w 668"/>
                <a:gd name="T109" fmla="*/ 295 h 521"/>
                <a:gd name="T110" fmla="*/ 597 w 668"/>
                <a:gd name="T111" fmla="*/ 443 h 521"/>
                <a:gd name="T112" fmla="*/ 607 w 668"/>
                <a:gd name="T113" fmla="*/ 520 h 521"/>
                <a:gd name="T114" fmla="*/ 618 w 668"/>
                <a:gd name="T115" fmla="*/ 488 h 521"/>
                <a:gd name="T116" fmla="*/ 630 w 668"/>
                <a:gd name="T117" fmla="*/ 357 h 521"/>
                <a:gd name="T118" fmla="*/ 640 w 668"/>
                <a:gd name="T119" fmla="*/ 187 h 521"/>
                <a:gd name="T120" fmla="*/ 650 w 668"/>
                <a:gd name="T121" fmla="*/ 54 h 521"/>
                <a:gd name="T122" fmla="*/ 661 w 668"/>
                <a:gd name="T123" fmla="*/ 8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68" h="521">
                  <a:moveTo>
                    <a:pt x="0" y="520"/>
                  </a:moveTo>
                  <a:lnTo>
                    <a:pt x="1" y="520"/>
                  </a:lnTo>
                  <a:lnTo>
                    <a:pt x="2" y="520"/>
                  </a:lnTo>
                  <a:lnTo>
                    <a:pt x="2" y="513"/>
                  </a:lnTo>
                  <a:lnTo>
                    <a:pt x="4" y="513"/>
                  </a:lnTo>
                  <a:lnTo>
                    <a:pt x="5" y="504"/>
                  </a:lnTo>
                  <a:lnTo>
                    <a:pt x="7" y="497"/>
                  </a:lnTo>
                  <a:lnTo>
                    <a:pt x="8" y="488"/>
                  </a:lnTo>
                  <a:lnTo>
                    <a:pt x="10" y="481"/>
                  </a:lnTo>
                  <a:lnTo>
                    <a:pt x="11" y="465"/>
                  </a:lnTo>
                  <a:lnTo>
                    <a:pt x="12" y="458"/>
                  </a:lnTo>
                  <a:lnTo>
                    <a:pt x="14" y="443"/>
                  </a:lnTo>
                  <a:lnTo>
                    <a:pt x="15" y="434"/>
                  </a:lnTo>
                  <a:lnTo>
                    <a:pt x="17" y="411"/>
                  </a:lnTo>
                  <a:lnTo>
                    <a:pt x="18" y="395"/>
                  </a:lnTo>
                  <a:lnTo>
                    <a:pt x="20" y="373"/>
                  </a:lnTo>
                  <a:lnTo>
                    <a:pt x="20" y="357"/>
                  </a:lnTo>
                  <a:lnTo>
                    <a:pt x="21" y="334"/>
                  </a:lnTo>
                  <a:lnTo>
                    <a:pt x="22" y="318"/>
                  </a:lnTo>
                  <a:lnTo>
                    <a:pt x="24" y="295"/>
                  </a:lnTo>
                  <a:lnTo>
                    <a:pt x="25" y="271"/>
                  </a:lnTo>
                  <a:lnTo>
                    <a:pt x="27" y="248"/>
                  </a:lnTo>
                  <a:lnTo>
                    <a:pt x="28" y="225"/>
                  </a:lnTo>
                  <a:lnTo>
                    <a:pt x="30" y="210"/>
                  </a:lnTo>
                  <a:lnTo>
                    <a:pt x="31" y="178"/>
                  </a:lnTo>
                  <a:lnTo>
                    <a:pt x="32" y="163"/>
                  </a:lnTo>
                  <a:lnTo>
                    <a:pt x="34" y="147"/>
                  </a:lnTo>
                  <a:lnTo>
                    <a:pt x="35" y="124"/>
                  </a:lnTo>
                  <a:lnTo>
                    <a:pt x="35" y="108"/>
                  </a:lnTo>
                  <a:lnTo>
                    <a:pt x="37" y="93"/>
                  </a:lnTo>
                  <a:lnTo>
                    <a:pt x="38" y="85"/>
                  </a:lnTo>
                  <a:lnTo>
                    <a:pt x="40" y="63"/>
                  </a:lnTo>
                  <a:lnTo>
                    <a:pt x="41" y="47"/>
                  </a:lnTo>
                  <a:lnTo>
                    <a:pt x="42" y="38"/>
                  </a:lnTo>
                  <a:lnTo>
                    <a:pt x="44" y="31"/>
                  </a:lnTo>
                  <a:lnTo>
                    <a:pt x="45" y="24"/>
                  </a:lnTo>
                  <a:lnTo>
                    <a:pt x="47" y="15"/>
                  </a:lnTo>
                  <a:lnTo>
                    <a:pt x="48" y="8"/>
                  </a:lnTo>
                  <a:lnTo>
                    <a:pt x="50" y="8"/>
                  </a:lnTo>
                  <a:lnTo>
                    <a:pt x="51" y="8"/>
                  </a:lnTo>
                  <a:lnTo>
                    <a:pt x="52" y="8"/>
                  </a:lnTo>
                  <a:lnTo>
                    <a:pt x="54" y="15"/>
                  </a:lnTo>
                  <a:lnTo>
                    <a:pt x="55" y="24"/>
                  </a:lnTo>
                  <a:lnTo>
                    <a:pt x="57" y="24"/>
                  </a:lnTo>
                  <a:lnTo>
                    <a:pt x="58" y="31"/>
                  </a:lnTo>
                  <a:lnTo>
                    <a:pt x="60" y="38"/>
                  </a:lnTo>
                  <a:lnTo>
                    <a:pt x="61" y="54"/>
                  </a:lnTo>
                  <a:lnTo>
                    <a:pt x="62" y="63"/>
                  </a:lnTo>
                  <a:lnTo>
                    <a:pt x="64" y="78"/>
                  </a:lnTo>
                  <a:lnTo>
                    <a:pt x="65" y="85"/>
                  </a:lnTo>
                  <a:lnTo>
                    <a:pt x="67" y="108"/>
                  </a:lnTo>
                  <a:lnTo>
                    <a:pt x="68" y="124"/>
                  </a:lnTo>
                  <a:lnTo>
                    <a:pt x="70" y="140"/>
                  </a:lnTo>
                  <a:lnTo>
                    <a:pt x="70" y="155"/>
                  </a:lnTo>
                  <a:lnTo>
                    <a:pt x="71" y="178"/>
                  </a:lnTo>
                  <a:lnTo>
                    <a:pt x="72" y="194"/>
                  </a:lnTo>
                  <a:lnTo>
                    <a:pt x="74" y="217"/>
                  </a:lnTo>
                  <a:lnTo>
                    <a:pt x="75" y="233"/>
                  </a:lnTo>
                  <a:lnTo>
                    <a:pt x="77" y="264"/>
                  </a:lnTo>
                  <a:lnTo>
                    <a:pt x="78" y="280"/>
                  </a:lnTo>
                  <a:lnTo>
                    <a:pt x="80" y="295"/>
                  </a:lnTo>
                  <a:lnTo>
                    <a:pt x="81" y="325"/>
                  </a:lnTo>
                  <a:lnTo>
                    <a:pt x="82" y="341"/>
                  </a:lnTo>
                  <a:lnTo>
                    <a:pt x="84" y="357"/>
                  </a:lnTo>
                  <a:lnTo>
                    <a:pt x="85" y="380"/>
                  </a:lnTo>
                  <a:lnTo>
                    <a:pt x="87" y="395"/>
                  </a:lnTo>
                  <a:lnTo>
                    <a:pt x="87" y="411"/>
                  </a:lnTo>
                  <a:lnTo>
                    <a:pt x="88" y="434"/>
                  </a:lnTo>
                  <a:lnTo>
                    <a:pt x="90" y="450"/>
                  </a:lnTo>
                  <a:lnTo>
                    <a:pt x="91" y="458"/>
                  </a:lnTo>
                  <a:lnTo>
                    <a:pt x="92" y="481"/>
                  </a:lnTo>
                  <a:lnTo>
                    <a:pt x="94" y="481"/>
                  </a:lnTo>
                  <a:lnTo>
                    <a:pt x="95" y="497"/>
                  </a:lnTo>
                  <a:lnTo>
                    <a:pt x="97" y="504"/>
                  </a:lnTo>
                  <a:lnTo>
                    <a:pt x="98" y="513"/>
                  </a:lnTo>
                  <a:lnTo>
                    <a:pt x="100" y="513"/>
                  </a:lnTo>
                  <a:lnTo>
                    <a:pt x="101" y="520"/>
                  </a:lnTo>
                  <a:lnTo>
                    <a:pt x="102" y="520"/>
                  </a:lnTo>
                  <a:lnTo>
                    <a:pt x="104" y="520"/>
                  </a:lnTo>
                  <a:lnTo>
                    <a:pt x="105" y="520"/>
                  </a:lnTo>
                  <a:lnTo>
                    <a:pt x="107" y="513"/>
                  </a:lnTo>
                  <a:lnTo>
                    <a:pt x="108" y="504"/>
                  </a:lnTo>
                  <a:lnTo>
                    <a:pt x="110" y="497"/>
                  </a:lnTo>
                  <a:lnTo>
                    <a:pt x="111" y="488"/>
                  </a:lnTo>
                  <a:lnTo>
                    <a:pt x="112" y="473"/>
                  </a:lnTo>
                  <a:lnTo>
                    <a:pt x="114" y="473"/>
                  </a:lnTo>
                  <a:lnTo>
                    <a:pt x="115" y="450"/>
                  </a:lnTo>
                  <a:lnTo>
                    <a:pt x="117" y="443"/>
                  </a:lnTo>
                  <a:lnTo>
                    <a:pt x="118" y="427"/>
                  </a:lnTo>
                  <a:lnTo>
                    <a:pt x="120" y="404"/>
                  </a:lnTo>
                  <a:lnTo>
                    <a:pt x="121" y="388"/>
                  </a:lnTo>
                  <a:lnTo>
                    <a:pt x="121" y="364"/>
                  </a:lnTo>
                  <a:lnTo>
                    <a:pt x="122" y="350"/>
                  </a:lnTo>
                  <a:lnTo>
                    <a:pt x="124" y="325"/>
                  </a:lnTo>
                  <a:lnTo>
                    <a:pt x="125" y="310"/>
                  </a:lnTo>
                  <a:lnTo>
                    <a:pt x="127" y="287"/>
                  </a:lnTo>
                  <a:lnTo>
                    <a:pt x="128" y="264"/>
                  </a:lnTo>
                  <a:lnTo>
                    <a:pt x="130" y="241"/>
                  </a:lnTo>
                  <a:lnTo>
                    <a:pt x="131" y="225"/>
                  </a:lnTo>
                  <a:lnTo>
                    <a:pt x="132" y="201"/>
                  </a:lnTo>
                  <a:lnTo>
                    <a:pt x="134" y="178"/>
                  </a:lnTo>
                  <a:lnTo>
                    <a:pt x="135" y="163"/>
                  </a:lnTo>
                  <a:lnTo>
                    <a:pt x="137" y="140"/>
                  </a:lnTo>
                  <a:lnTo>
                    <a:pt x="138" y="117"/>
                  </a:lnTo>
                  <a:lnTo>
                    <a:pt x="138" y="101"/>
                  </a:lnTo>
                  <a:lnTo>
                    <a:pt x="140" y="85"/>
                  </a:lnTo>
                  <a:lnTo>
                    <a:pt x="141" y="78"/>
                  </a:lnTo>
                  <a:lnTo>
                    <a:pt x="142" y="63"/>
                  </a:lnTo>
                  <a:lnTo>
                    <a:pt x="144" y="38"/>
                  </a:lnTo>
                  <a:lnTo>
                    <a:pt x="145" y="38"/>
                  </a:lnTo>
                  <a:lnTo>
                    <a:pt x="147" y="31"/>
                  </a:lnTo>
                  <a:lnTo>
                    <a:pt x="148" y="15"/>
                  </a:lnTo>
                  <a:lnTo>
                    <a:pt x="150" y="15"/>
                  </a:lnTo>
                  <a:lnTo>
                    <a:pt x="151" y="8"/>
                  </a:lnTo>
                  <a:lnTo>
                    <a:pt x="152" y="8"/>
                  </a:lnTo>
                  <a:lnTo>
                    <a:pt x="154" y="8"/>
                  </a:lnTo>
                  <a:lnTo>
                    <a:pt x="155" y="8"/>
                  </a:lnTo>
                  <a:lnTo>
                    <a:pt x="157" y="8"/>
                  </a:lnTo>
                  <a:lnTo>
                    <a:pt x="158" y="15"/>
                  </a:lnTo>
                  <a:lnTo>
                    <a:pt x="160" y="24"/>
                  </a:lnTo>
                  <a:lnTo>
                    <a:pt x="161" y="38"/>
                  </a:lnTo>
                  <a:lnTo>
                    <a:pt x="162" y="38"/>
                  </a:lnTo>
                  <a:lnTo>
                    <a:pt x="164" y="54"/>
                  </a:lnTo>
                  <a:lnTo>
                    <a:pt x="165" y="63"/>
                  </a:lnTo>
                  <a:lnTo>
                    <a:pt x="167" y="78"/>
                  </a:lnTo>
                  <a:lnTo>
                    <a:pt x="168" y="93"/>
                  </a:lnTo>
                  <a:lnTo>
                    <a:pt x="170" y="108"/>
                  </a:lnTo>
                  <a:lnTo>
                    <a:pt x="171" y="124"/>
                  </a:lnTo>
                  <a:lnTo>
                    <a:pt x="172" y="133"/>
                  </a:lnTo>
                  <a:lnTo>
                    <a:pt x="172" y="155"/>
                  </a:lnTo>
                  <a:lnTo>
                    <a:pt x="174" y="171"/>
                  </a:lnTo>
                  <a:lnTo>
                    <a:pt x="175" y="194"/>
                  </a:lnTo>
                  <a:lnTo>
                    <a:pt x="177" y="210"/>
                  </a:lnTo>
                  <a:lnTo>
                    <a:pt x="178" y="233"/>
                  </a:lnTo>
                  <a:lnTo>
                    <a:pt x="180" y="255"/>
                  </a:lnTo>
                  <a:lnTo>
                    <a:pt x="181" y="280"/>
                  </a:lnTo>
                  <a:lnTo>
                    <a:pt x="182" y="295"/>
                  </a:lnTo>
                  <a:lnTo>
                    <a:pt x="184" y="318"/>
                  </a:lnTo>
                  <a:lnTo>
                    <a:pt x="185" y="341"/>
                  </a:lnTo>
                  <a:lnTo>
                    <a:pt x="187" y="357"/>
                  </a:lnTo>
                  <a:lnTo>
                    <a:pt x="188" y="380"/>
                  </a:lnTo>
                  <a:lnTo>
                    <a:pt x="188" y="404"/>
                  </a:lnTo>
                  <a:lnTo>
                    <a:pt x="190" y="418"/>
                  </a:lnTo>
                  <a:lnTo>
                    <a:pt x="191" y="427"/>
                  </a:lnTo>
                  <a:lnTo>
                    <a:pt x="192" y="450"/>
                  </a:lnTo>
                  <a:lnTo>
                    <a:pt x="194" y="465"/>
                  </a:lnTo>
                  <a:lnTo>
                    <a:pt x="195" y="481"/>
                  </a:lnTo>
                  <a:lnTo>
                    <a:pt x="197" y="488"/>
                  </a:lnTo>
                  <a:lnTo>
                    <a:pt x="198" y="497"/>
                  </a:lnTo>
                  <a:lnTo>
                    <a:pt x="200" y="497"/>
                  </a:lnTo>
                  <a:lnTo>
                    <a:pt x="201" y="504"/>
                  </a:lnTo>
                  <a:lnTo>
                    <a:pt x="202" y="513"/>
                  </a:lnTo>
                  <a:lnTo>
                    <a:pt x="204" y="513"/>
                  </a:lnTo>
                  <a:lnTo>
                    <a:pt x="205" y="513"/>
                  </a:lnTo>
                  <a:lnTo>
                    <a:pt x="207" y="513"/>
                  </a:lnTo>
                  <a:lnTo>
                    <a:pt x="208" y="513"/>
                  </a:lnTo>
                  <a:lnTo>
                    <a:pt x="210" y="497"/>
                  </a:lnTo>
                  <a:lnTo>
                    <a:pt x="211" y="497"/>
                  </a:lnTo>
                  <a:lnTo>
                    <a:pt x="212" y="481"/>
                  </a:lnTo>
                  <a:lnTo>
                    <a:pt x="214" y="473"/>
                  </a:lnTo>
                  <a:lnTo>
                    <a:pt x="215" y="458"/>
                  </a:lnTo>
                  <a:lnTo>
                    <a:pt x="217" y="450"/>
                  </a:lnTo>
                  <a:lnTo>
                    <a:pt x="218" y="427"/>
                  </a:lnTo>
                  <a:lnTo>
                    <a:pt x="220" y="418"/>
                  </a:lnTo>
                  <a:lnTo>
                    <a:pt x="221" y="404"/>
                  </a:lnTo>
                  <a:lnTo>
                    <a:pt x="222" y="388"/>
                  </a:lnTo>
                  <a:lnTo>
                    <a:pt x="222" y="364"/>
                  </a:lnTo>
                  <a:lnTo>
                    <a:pt x="224" y="341"/>
                  </a:lnTo>
                  <a:lnTo>
                    <a:pt x="225" y="325"/>
                  </a:lnTo>
                  <a:lnTo>
                    <a:pt x="227" y="310"/>
                  </a:lnTo>
                  <a:lnTo>
                    <a:pt x="228" y="287"/>
                  </a:lnTo>
                  <a:lnTo>
                    <a:pt x="230" y="264"/>
                  </a:lnTo>
                  <a:lnTo>
                    <a:pt x="231" y="248"/>
                  </a:lnTo>
                  <a:lnTo>
                    <a:pt x="232" y="217"/>
                  </a:lnTo>
                  <a:lnTo>
                    <a:pt x="234" y="201"/>
                  </a:lnTo>
                  <a:lnTo>
                    <a:pt x="235" y="178"/>
                  </a:lnTo>
                  <a:lnTo>
                    <a:pt x="237" y="163"/>
                  </a:lnTo>
                  <a:lnTo>
                    <a:pt x="238" y="140"/>
                  </a:lnTo>
                  <a:lnTo>
                    <a:pt x="240" y="124"/>
                  </a:lnTo>
                  <a:lnTo>
                    <a:pt x="240" y="108"/>
                  </a:lnTo>
                  <a:lnTo>
                    <a:pt x="241" y="85"/>
                  </a:lnTo>
                  <a:lnTo>
                    <a:pt x="242" y="78"/>
                  </a:lnTo>
                  <a:lnTo>
                    <a:pt x="244" y="63"/>
                  </a:lnTo>
                  <a:lnTo>
                    <a:pt x="245" y="47"/>
                  </a:lnTo>
                  <a:lnTo>
                    <a:pt x="247" y="38"/>
                  </a:lnTo>
                  <a:lnTo>
                    <a:pt x="248" y="31"/>
                  </a:lnTo>
                  <a:lnTo>
                    <a:pt x="250" y="15"/>
                  </a:lnTo>
                  <a:lnTo>
                    <a:pt x="251" y="15"/>
                  </a:lnTo>
                  <a:lnTo>
                    <a:pt x="252" y="8"/>
                  </a:lnTo>
                  <a:lnTo>
                    <a:pt x="254" y="8"/>
                  </a:lnTo>
                  <a:lnTo>
                    <a:pt x="255" y="8"/>
                  </a:lnTo>
                  <a:lnTo>
                    <a:pt x="257" y="8"/>
                  </a:lnTo>
                  <a:lnTo>
                    <a:pt x="258" y="8"/>
                  </a:lnTo>
                  <a:lnTo>
                    <a:pt x="260" y="15"/>
                  </a:lnTo>
                  <a:lnTo>
                    <a:pt x="261" y="24"/>
                  </a:lnTo>
                  <a:lnTo>
                    <a:pt x="262" y="31"/>
                  </a:lnTo>
                  <a:lnTo>
                    <a:pt x="264" y="31"/>
                  </a:lnTo>
                  <a:lnTo>
                    <a:pt x="265" y="47"/>
                  </a:lnTo>
                  <a:lnTo>
                    <a:pt x="267" y="63"/>
                  </a:lnTo>
                  <a:lnTo>
                    <a:pt x="268" y="70"/>
                  </a:lnTo>
                  <a:lnTo>
                    <a:pt x="270" y="85"/>
                  </a:lnTo>
                  <a:lnTo>
                    <a:pt x="271" y="101"/>
                  </a:lnTo>
                  <a:lnTo>
                    <a:pt x="272" y="117"/>
                  </a:lnTo>
                  <a:lnTo>
                    <a:pt x="274" y="133"/>
                  </a:lnTo>
                  <a:lnTo>
                    <a:pt x="274" y="155"/>
                  </a:lnTo>
                  <a:lnTo>
                    <a:pt x="275" y="178"/>
                  </a:lnTo>
                  <a:lnTo>
                    <a:pt x="277" y="194"/>
                  </a:lnTo>
                  <a:lnTo>
                    <a:pt x="278" y="217"/>
                  </a:lnTo>
                  <a:lnTo>
                    <a:pt x="280" y="233"/>
                  </a:lnTo>
                  <a:lnTo>
                    <a:pt x="281" y="255"/>
                  </a:lnTo>
                  <a:lnTo>
                    <a:pt x="282" y="287"/>
                  </a:lnTo>
                  <a:lnTo>
                    <a:pt x="284" y="303"/>
                  </a:lnTo>
                  <a:lnTo>
                    <a:pt x="285" y="318"/>
                  </a:lnTo>
                  <a:lnTo>
                    <a:pt x="287" y="341"/>
                  </a:lnTo>
                  <a:lnTo>
                    <a:pt x="288" y="364"/>
                  </a:lnTo>
                  <a:lnTo>
                    <a:pt x="290" y="388"/>
                  </a:lnTo>
                  <a:lnTo>
                    <a:pt x="291" y="404"/>
                  </a:lnTo>
                  <a:lnTo>
                    <a:pt x="291" y="418"/>
                  </a:lnTo>
                  <a:lnTo>
                    <a:pt x="292" y="434"/>
                  </a:lnTo>
                  <a:lnTo>
                    <a:pt x="294" y="450"/>
                  </a:lnTo>
                  <a:lnTo>
                    <a:pt x="295" y="458"/>
                  </a:lnTo>
                  <a:lnTo>
                    <a:pt x="297" y="473"/>
                  </a:lnTo>
                  <a:lnTo>
                    <a:pt x="298" y="488"/>
                  </a:lnTo>
                  <a:lnTo>
                    <a:pt x="300" y="488"/>
                  </a:lnTo>
                  <a:lnTo>
                    <a:pt x="301" y="497"/>
                  </a:lnTo>
                  <a:lnTo>
                    <a:pt x="302" y="513"/>
                  </a:lnTo>
                  <a:lnTo>
                    <a:pt x="304" y="513"/>
                  </a:lnTo>
                  <a:lnTo>
                    <a:pt x="305" y="520"/>
                  </a:lnTo>
                  <a:lnTo>
                    <a:pt x="307" y="513"/>
                  </a:lnTo>
                  <a:lnTo>
                    <a:pt x="308" y="513"/>
                  </a:lnTo>
                  <a:lnTo>
                    <a:pt x="308" y="504"/>
                  </a:lnTo>
                  <a:lnTo>
                    <a:pt x="310" y="504"/>
                  </a:lnTo>
                  <a:lnTo>
                    <a:pt x="311" y="497"/>
                  </a:lnTo>
                  <a:lnTo>
                    <a:pt x="312" y="497"/>
                  </a:lnTo>
                  <a:lnTo>
                    <a:pt x="314" y="473"/>
                  </a:lnTo>
                  <a:lnTo>
                    <a:pt x="315" y="473"/>
                  </a:lnTo>
                  <a:lnTo>
                    <a:pt x="317" y="450"/>
                  </a:lnTo>
                  <a:lnTo>
                    <a:pt x="318" y="443"/>
                  </a:lnTo>
                  <a:lnTo>
                    <a:pt x="320" y="427"/>
                  </a:lnTo>
                  <a:lnTo>
                    <a:pt x="321" y="418"/>
                  </a:lnTo>
                  <a:lnTo>
                    <a:pt x="322" y="388"/>
                  </a:lnTo>
                  <a:lnTo>
                    <a:pt x="324" y="380"/>
                  </a:lnTo>
                  <a:lnTo>
                    <a:pt x="325" y="357"/>
                  </a:lnTo>
                  <a:lnTo>
                    <a:pt x="325" y="341"/>
                  </a:lnTo>
                  <a:lnTo>
                    <a:pt x="327" y="318"/>
                  </a:lnTo>
                  <a:lnTo>
                    <a:pt x="328" y="303"/>
                  </a:lnTo>
                  <a:lnTo>
                    <a:pt x="330" y="271"/>
                  </a:lnTo>
                  <a:lnTo>
                    <a:pt x="331" y="248"/>
                  </a:lnTo>
                  <a:lnTo>
                    <a:pt x="332" y="225"/>
                  </a:lnTo>
                  <a:lnTo>
                    <a:pt x="334" y="217"/>
                  </a:lnTo>
                  <a:lnTo>
                    <a:pt x="335" y="194"/>
                  </a:lnTo>
                  <a:lnTo>
                    <a:pt x="337" y="171"/>
                  </a:lnTo>
                  <a:lnTo>
                    <a:pt x="338" y="147"/>
                  </a:lnTo>
                  <a:lnTo>
                    <a:pt x="340" y="133"/>
                  </a:lnTo>
                  <a:lnTo>
                    <a:pt x="341" y="108"/>
                  </a:lnTo>
                  <a:lnTo>
                    <a:pt x="341" y="101"/>
                  </a:lnTo>
                  <a:lnTo>
                    <a:pt x="342" y="78"/>
                  </a:lnTo>
                  <a:lnTo>
                    <a:pt x="344" y="70"/>
                  </a:lnTo>
                  <a:lnTo>
                    <a:pt x="345" y="54"/>
                  </a:lnTo>
                  <a:lnTo>
                    <a:pt x="347" y="38"/>
                  </a:lnTo>
                  <a:lnTo>
                    <a:pt x="348" y="38"/>
                  </a:lnTo>
                  <a:lnTo>
                    <a:pt x="350" y="24"/>
                  </a:lnTo>
                  <a:lnTo>
                    <a:pt x="351" y="15"/>
                  </a:lnTo>
                  <a:lnTo>
                    <a:pt x="352" y="8"/>
                  </a:lnTo>
                  <a:lnTo>
                    <a:pt x="354" y="8"/>
                  </a:lnTo>
                  <a:lnTo>
                    <a:pt x="355" y="8"/>
                  </a:lnTo>
                  <a:lnTo>
                    <a:pt x="357" y="8"/>
                  </a:lnTo>
                  <a:lnTo>
                    <a:pt x="358" y="0"/>
                  </a:lnTo>
                  <a:lnTo>
                    <a:pt x="358" y="8"/>
                  </a:lnTo>
                  <a:lnTo>
                    <a:pt x="360" y="8"/>
                  </a:lnTo>
                  <a:lnTo>
                    <a:pt x="361" y="8"/>
                  </a:lnTo>
                  <a:lnTo>
                    <a:pt x="362" y="31"/>
                  </a:lnTo>
                  <a:lnTo>
                    <a:pt x="364" y="24"/>
                  </a:lnTo>
                  <a:lnTo>
                    <a:pt x="365" y="38"/>
                  </a:lnTo>
                  <a:lnTo>
                    <a:pt x="367" y="47"/>
                  </a:lnTo>
                  <a:lnTo>
                    <a:pt x="368" y="63"/>
                  </a:lnTo>
                  <a:lnTo>
                    <a:pt x="370" y="78"/>
                  </a:lnTo>
                  <a:lnTo>
                    <a:pt x="371" y="101"/>
                  </a:lnTo>
                  <a:lnTo>
                    <a:pt x="372" y="108"/>
                  </a:lnTo>
                  <a:lnTo>
                    <a:pt x="374" y="124"/>
                  </a:lnTo>
                  <a:lnTo>
                    <a:pt x="375" y="147"/>
                  </a:lnTo>
                  <a:lnTo>
                    <a:pt x="375" y="163"/>
                  </a:lnTo>
                  <a:lnTo>
                    <a:pt x="377" y="187"/>
                  </a:lnTo>
                  <a:lnTo>
                    <a:pt x="378" y="201"/>
                  </a:lnTo>
                  <a:lnTo>
                    <a:pt x="380" y="225"/>
                  </a:lnTo>
                  <a:lnTo>
                    <a:pt x="381" y="241"/>
                  </a:lnTo>
                  <a:lnTo>
                    <a:pt x="382" y="271"/>
                  </a:lnTo>
                  <a:lnTo>
                    <a:pt x="384" y="295"/>
                  </a:lnTo>
                  <a:lnTo>
                    <a:pt x="385" y="318"/>
                  </a:lnTo>
                  <a:lnTo>
                    <a:pt x="387" y="341"/>
                  </a:lnTo>
                  <a:lnTo>
                    <a:pt x="388" y="357"/>
                  </a:lnTo>
                  <a:lnTo>
                    <a:pt x="390" y="380"/>
                  </a:lnTo>
                  <a:lnTo>
                    <a:pt x="391" y="395"/>
                  </a:lnTo>
                  <a:lnTo>
                    <a:pt x="392" y="418"/>
                  </a:lnTo>
                  <a:lnTo>
                    <a:pt x="392" y="434"/>
                  </a:lnTo>
                  <a:lnTo>
                    <a:pt x="394" y="450"/>
                  </a:lnTo>
                  <a:lnTo>
                    <a:pt x="395" y="458"/>
                  </a:lnTo>
                  <a:lnTo>
                    <a:pt x="397" y="473"/>
                  </a:lnTo>
                  <a:lnTo>
                    <a:pt x="398" y="488"/>
                  </a:lnTo>
                  <a:lnTo>
                    <a:pt x="400" y="497"/>
                  </a:lnTo>
                  <a:lnTo>
                    <a:pt x="401" y="497"/>
                  </a:lnTo>
                  <a:lnTo>
                    <a:pt x="402" y="504"/>
                  </a:lnTo>
                  <a:lnTo>
                    <a:pt x="404" y="513"/>
                  </a:lnTo>
                  <a:lnTo>
                    <a:pt x="405" y="513"/>
                  </a:lnTo>
                  <a:lnTo>
                    <a:pt x="407" y="520"/>
                  </a:lnTo>
                  <a:lnTo>
                    <a:pt x="408" y="513"/>
                  </a:lnTo>
                  <a:lnTo>
                    <a:pt x="410" y="520"/>
                  </a:lnTo>
                  <a:lnTo>
                    <a:pt x="410" y="504"/>
                  </a:lnTo>
                  <a:lnTo>
                    <a:pt x="411" y="497"/>
                  </a:lnTo>
                  <a:lnTo>
                    <a:pt x="412" y="497"/>
                  </a:lnTo>
                  <a:lnTo>
                    <a:pt x="414" y="488"/>
                  </a:lnTo>
                  <a:lnTo>
                    <a:pt x="415" y="473"/>
                  </a:lnTo>
                  <a:lnTo>
                    <a:pt x="417" y="465"/>
                  </a:lnTo>
                  <a:lnTo>
                    <a:pt x="418" y="450"/>
                  </a:lnTo>
                  <a:lnTo>
                    <a:pt x="420" y="443"/>
                  </a:lnTo>
                  <a:lnTo>
                    <a:pt x="421" y="427"/>
                  </a:lnTo>
                  <a:lnTo>
                    <a:pt x="422" y="411"/>
                  </a:lnTo>
                  <a:lnTo>
                    <a:pt x="424" y="388"/>
                  </a:lnTo>
                  <a:lnTo>
                    <a:pt x="425" y="373"/>
                  </a:lnTo>
                  <a:lnTo>
                    <a:pt x="427" y="350"/>
                  </a:lnTo>
                  <a:lnTo>
                    <a:pt x="427" y="334"/>
                  </a:lnTo>
                  <a:lnTo>
                    <a:pt x="428" y="303"/>
                  </a:lnTo>
                  <a:lnTo>
                    <a:pt x="430" y="287"/>
                  </a:lnTo>
                  <a:lnTo>
                    <a:pt x="431" y="264"/>
                  </a:lnTo>
                  <a:lnTo>
                    <a:pt x="432" y="248"/>
                  </a:lnTo>
                  <a:lnTo>
                    <a:pt x="434" y="225"/>
                  </a:lnTo>
                  <a:lnTo>
                    <a:pt x="435" y="225"/>
                  </a:lnTo>
                  <a:lnTo>
                    <a:pt x="437" y="210"/>
                  </a:lnTo>
                  <a:lnTo>
                    <a:pt x="438" y="187"/>
                  </a:lnTo>
                  <a:lnTo>
                    <a:pt x="440" y="171"/>
                  </a:lnTo>
                  <a:lnTo>
                    <a:pt x="441" y="155"/>
                  </a:lnTo>
                  <a:lnTo>
                    <a:pt x="442" y="140"/>
                  </a:lnTo>
                  <a:lnTo>
                    <a:pt x="444" y="117"/>
                  </a:lnTo>
                  <a:lnTo>
                    <a:pt x="444" y="101"/>
                  </a:lnTo>
                  <a:lnTo>
                    <a:pt x="445" y="93"/>
                  </a:lnTo>
                  <a:lnTo>
                    <a:pt x="447" y="70"/>
                  </a:lnTo>
                  <a:lnTo>
                    <a:pt x="448" y="63"/>
                  </a:lnTo>
                  <a:lnTo>
                    <a:pt x="450" y="47"/>
                  </a:lnTo>
                  <a:lnTo>
                    <a:pt x="451" y="38"/>
                  </a:lnTo>
                  <a:lnTo>
                    <a:pt x="452" y="31"/>
                  </a:lnTo>
                  <a:lnTo>
                    <a:pt x="454" y="24"/>
                  </a:lnTo>
                  <a:lnTo>
                    <a:pt x="455" y="24"/>
                  </a:lnTo>
                  <a:lnTo>
                    <a:pt x="457" y="15"/>
                  </a:lnTo>
                  <a:lnTo>
                    <a:pt x="458" y="15"/>
                  </a:lnTo>
                  <a:lnTo>
                    <a:pt x="460" y="24"/>
                  </a:lnTo>
                  <a:lnTo>
                    <a:pt x="461" y="24"/>
                  </a:lnTo>
                  <a:lnTo>
                    <a:pt x="462" y="31"/>
                  </a:lnTo>
                  <a:lnTo>
                    <a:pt x="464" y="38"/>
                  </a:lnTo>
                  <a:lnTo>
                    <a:pt x="465" y="47"/>
                  </a:lnTo>
                  <a:lnTo>
                    <a:pt x="467" y="54"/>
                  </a:lnTo>
                  <a:lnTo>
                    <a:pt x="468" y="70"/>
                  </a:lnTo>
                  <a:lnTo>
                    <a:pt x="470" y="78"/>
                  </a:lnTo>
                  <a:lnTo>
                    <a:pt x="471" y="93"/>
                  </a:lnTo>
                  <a:lnTo>
                    <a:pt x="472" y="101"/>
                  </a:lnTo>
                  <a:lnTo>
                    <a:pt x="474" y="117"/>
                  </a:lnTo>
                  <a:lnTo>
                    <a:pt x="475" y="140"/>
                  </a:lnTo>
                  <a:lnTo>
                    <a:pt x="477" y="163"/>
                  </a:lnTo>
                  <a:lnTo>
                    <a:pt x="478" y="178"/>
                  </a:lnTo>
                  <a:lnTo>
                    <a:pt x="478" y="187"/>
                  </a:lnTo>
                  <a:lnTo>
                    <a:pt x="480" y="217"/>
                  </a:lnTo>
                  <a:lnTo>
                    <a:pt x="481" y="233"/>
                  </a:lnTo>
                  <a:lnTo>
                    <a:pt x="482" y="255"/>
                  </a:lnTo>
                  <a:lnTo>
                    <a:pt x="484" y="271"/>
                  </a:lnTo>
                  <a:lnTo>
                    <a:pt x="485" y="295"/>
                  </a:lnTo>
                  <a:lnTo>
                    <a:pt x="487" y="318"/>
                  </a:lnTo>
                  <a:lnTo>
                    <a:pt x="488" y="341"/>
                  </a:lnTo>
                  <a:lnTo>
                    <a:pt x="490" y="364"/>
                  </a:lnTo>
                  <a:lnTo>
                    <a:pt x="491" y="380"/>
                  </a:lnTo>
                  <a:lnTo>
                    <a:pt x="492" y="395"/>
                  </a:lnTo>
                  <a:lnTo>
                    <a:pt x="494" y="411"/>
                  </a:lnTo>
                  <a:lnTo>
                    <a:pt x="494" y="427"/>
                  </a:lnTo>
                  <a:lnTo>
                    <a:pt x="495" y="443"/>
                  </a:lnTo>
                  <a:lnTo>
                    <a:pt x="497" y="458"/>
                  </a:lnTo>
                  <a:lnTo>
                    <a:pt x="498" y="473"/>
                  </a:lnTo>
                  <a:lnTo>
                    <a:pt x="500" y="481"/>
                  </a:lnTo>
                  <a:lnTo>
                    <a:pt x="501" y="488"/>
                  </a:lnTo>
                  <a:lnTo>
                    <a:pt x="502" y="504"/>
                  </a:lnTo>
                  <a:lnTo>
                    <a:pt x="504" y="497"/>
                  </a:lnTo>
                  <a:lnTo>
                    <a:pt x="505" y="513"/>
                  </a:lnTo>
                  <a:lnTo>
                    <a:pt x="507" y="513"/>
                  </a:lnTo>
                  <a:lnTo>
                    <a:pt x="508" y="513"/>
                  </a:lnTo>
                  <a:lnTo>
                    <a:pt x="510" y="513"/>
                  </a:lnTo>
                  <a:lnTo>
                    <a:pt x="511" y="513"/>
                  </a:lnTo>
                  <a:lnTo>
                    <a:pt x="511" y="504"/>
                  </a:lnTo>
                  <a:lnTo>
                    <a:pt x="512" y="497"/>
                  </a:lnTo>
                  <a:lnTo>
                    <a:pt x="514" y="497"/>
                  </a:lnTo>
                  <a:lnTo>
                    <a:pt x="515" y="488"/>
                  </a:lnTo>
                  <a:lnTo>
                    <a:pt x="517" y="465"/>
                  </a:lnTo>
                  <a:lnTo>
                    <a:pt x="518" y="465"/>
                  </a:lnTo>
                  <a:lnTo>
                    <a:pt x="520" y="458"/>
                  </a:lnTo>
                  <a:lnTo>
                    <a:pt x="521" y="434"/>
                  </a:lnTo>
                  <a:lnTo>
                    <a:pt x="522" y="427"/>
                  </a:lnTo>
                  <a:lnTo>
                    <a:pt x="524" y="404"/>
                  </a:lnTo>
                  <a:lnTo>
                    <a:pt x="525" y="388"/>
                  </a:lnTo>
                  <a:lnTo>
                    <a:pt x="527" y="364"/>
                  </a:lnTo>
                  <a:lnTo>
                    <a:pt x="528" y="350"/>
                  </a:lnTo>
                  <a:lnTo>
                    <a:pt x="528" y="325"/>
                  </a:lnTo>
                  <a:lnTo>
                    <a:pt x="530" y="303"/>
                  </a:lnTo>
                  <a:lnTo>
                    <a:pt x="531" y="287"/>
                  </a:lnTo>
                  <a:lnTo>
                    <a:pt x="532" y="255"/>
                  </a:lnTo>
                  <a:lnTo>
                    <a:pt x="534" y="241"/>
                  </a:lnTo>
                  <a:lnTo>
                    <a:pt x="535" y="217"/>
                  </a:lnTo>
                  <a:lnTo>
                    <a:pt x="537" y="201"/>
                  </a:lnTo>
                  <a:lnTo>
                    <a:pt x="538" y="178"/>
                  </a:lnTo>
                  <a:lnTo>
                    <a:pt x="540" y="163"/>
                  </a:lnTo>
                  <a:lnTo>
                    <a:pt x="541" y="140"/>
                  </a:lnTo>
                  <a:lnTo>
                    <a:pt x="542" y="124"/>
                  </a:lnTo>
                  <a:lnTo>
                    <a:pt x="544" y="108"/>
                  </a:lnTo>
                  <a:lnTo>
                    <a:pt x="545" y="93"/>
                  </a:lnTo>
                  <a:lnTo>
                    <a:pt x="545" y="78"/>
                  </a:lnTo>
                  <a:lnTo>
                    <a:pt x="547" y="63"/>
                  </a:lnTo>
                  <a:lnTo>
                    <a:pt x="548" y="47"/>
                  </a:lnTo>
                  <a:lnTo>
                    <a:pt x="550" y="38"/>
                  </a:lnTo>
                  <a:lnTo>
                    <a:pt x="551" y="31"/>
                  </a:lnTo>
                  <a:lnTo>
                    <a:pt x="552" y="24"/>
                  </a:lnTo>
                  <a:lnTo>
                    <a:pt x="554" y="24"/>
                  </a:lnTo>
                  <a:lnTo>
                    <a:pt x="555" y="15"/>
                  </a:lnTo>
                  <a:lnTo>
                    <a:pt x="557" y="15"/>
                  </a:lnTo>
                  <a:lnTo>
                    <a:pt x="558" y="15"/>
                  </a:lnTo>
                  <a:lnTo>
                    <a:pt x="560" y="15"/>
                  </a:lnTo>
                  <a:lnTo>
                    <a:pt x="561" y="15"/>
                  </a:lnTo>
                  <a:lnTo>
                    <a:pt x="562" y="24"/>
                  </a:lnTo>
                  <a:lnTo>
                    <a:pt x="562" y="31"/>
                  </a:lnTo>
                  <a:lnTo>
                    <a:pt x="564" y="38"/>
                  </a:lnTo>
                  <a:lnTo>
                    <a:pt x="565" y="47"/>
                  </a:lnTo>
                  <a:lnTo>
                    <a:pt x="567" y="54"/>
                  </a:lnTo>
                  <a:lnTo>
                    <a:pt x="568" y="70"/>
                  </a:lnTo>
                  <a:lnTo>
                    <a:pt x="570" y="78"/>
                  </a:lnTo>
                  <a:lnTo>
                    <a:pt x="571" y="93"/>
                  </a:lnTo>
                  <a:lnTo>
                    <a:pt x="572" y="108"/>
                  </a:lnTo>
                  <a:lnTo>
                    <a:pt x="574" y="124"/>
                  </a:lnTo>
                  <a:lnTo>
                    <a:pt x="575" y="140"/>
                  </a:lnTo>
                  <a:lnTo>
                    <a:pt x="577" y="163"/>
                  </a:lnTo>
                  <a:lnTo>
                    <a:pt x="578" y="178"/>
                  </a:lnTo>
                  <a:lnTo>
                    <a:pt x="580" y="194"/>
                  </a:lnTo>
                  <a:lnTo>
                    <a:pt x="580" y="217"/>
                  </a:lnTo>
                  <a:lnTo>
                    <a:pt x="581" y="241"/>
                  </a:lnTo>
                  <a:lnTo>
                    <a:pt x="582" y="264"/>
                  </a:lnTo>
                  <a:lnTo>
                    <a:pt x="584" y="280"/>
                  </a:lnTo>
                  <a:lnTo>
                    <a:pt x="585" y="295"/>
                  </a:lnTo>
                  <a:lnTo>
                    <a:pt x="587" y="318"/>
                  </a:lnTo>
                  <a:lnTo>
                    <a:pt x="588" y="334"/>
                  </a:lnTo>
                  <a:lnTo>
                    <a:pt x="590" y="357"/>
                  </a:lnTo>
                  <a:lnTo>
                    <a:pt x="591" y="373"/>
                  </a:lnTo>
                  <a:lnTo>
                    <a:pt x="592" y="388"/>
                  </a:lnTo>
                  <a:lnTo>
                    <a:pt x="594" y="411"/>
                  </a:lnTo>
                  <a:lnTo>
                    <a:pt x="595" y="434"/>
                  </a:lnTo>
                  <a:lnTo>
                    <a:pt x="597" y="443"/>
                  </a:lnTo>
                  <a:lnTo>
                    <a:pt x="597" y="458"/>
                  </a:lnTo>
                  <a:lnTo>
                    <a:pt x="598" y="465"/>
                  </a:lnTo>
                  <a:lnTo>
                    <a:pt x="600" y="488"/>
                  </a:lnTo>
                  <a:lnTo>
                    <a:pt x="601" y="497"/>
                  </a:lnTo>
                  <a:lnTo>
                    <a:pt x="602" y="504"/>
                  </a:lnTo>
                  <a:lnTo>
                    <a:pt x="604" y="504"/>
                  </a:lnTo>
                  <a:lnTo>
                    <a:pt x="605" y="513"/>
                  </a:lnTo>
                  <a:lnTo>
                    <a:pt x="607" y="520"/>
                  </a:lnTo>
                  <a:lnTo>
                    <a:pt x="608" y="520"/>
                  </a:lnTo>
                  <a:lnTo>
                    <a:pt x="610" y="520"/>
                  </a:lnTo>
                  <a:lnTo>
                    <a:pt x="611" y="520"/>
                  </a:lnTo>
                  <a:lnTo>
                    <a:pt x="612" y="520"/>
                  </a:lnTo>
                  <a:lnTo>
                    <a:pt x="614" y="513"/>
                  </a:lnTo>
                  <a:lnTo>
                    <a:pt x="615" y="497"/>
                  </a:lnTo>
                  <a:lnTo>
                    <a:pt x="617" y="497"/>
                  </a:lnTo>
                  <a:lnTo>
                    <a:pt x="618" y="488"/>
                  </a:lnTo>
                  <a:lnTo>
                    <a:pt x="620" y="473"/>
                  </a:lnTo>
                  <a:lnTo>
                    <a:pt x="621" y="465"/>
                  </a:lnTo>
                  <a:lnTo>
                    <a:pt x="622" y="450"/>
                  </a:lnTo>
                  <a:lnTo>
                    <a:pt x="624" y="434"/>
                  </a:lnTo>
                  <a:lnTo>
                    <a:pt x="625" y="418"/>
                  </a:lnTo>
                  <a:lnTo>
                    <a:pt x="627" y="395"/>
                  </a:lnTo>
                  <a:lnTo>
                    <a:pt x="628" y="380"/>
                  </a:lnTo>
                  <a:lnTo>
                    <a:pt x="630" y="357"/>
                  </a:lnTo>
                  <a:lnTo>
                    <a:pt x="630" y="334"/>
                  </a:lnTo>
                  <a:lnTo>
                    <a:pt x="631" y="318"/>
                  </a:lnTo>
                  <a:lnTo>
                    <a:pt x="632" y="295"/>
                  </a:lnTo>
                  <a:lnTo>
                    <a:pt x="634" y="271"/>
                  </a:lnTo>
                  <a:lnTo>
                    <a:pt x="635" y="248"/>
                  </a:lnTo>
                  <a:lnTo>
                    <a:pt x="637" y="233"/>
                  </a:lnTo>
                  <a:lnTo>
                    <a:pt x="638" y="210"/>
                  </a:lnTo>
                  <a:lnTo>
                    <a:pt x="640" y="187"/>
                  </a:lnTo>
                  <a:lnTo>
                    <a:pt x="641" y="171"/>
                  </a:lnTo>
                  <a:lnTo>
                    <a:pt x="642" y="147"/>
                  </a:lnTo>
                  <a:lnTo>
                    <a:pt x="644" y="133"/>
                  </a:lnTo>
                  <a:lnTo>
                    <a:pt x="645" y="108"/>
                  </a:lnTo>
                  <a:lnTo>
                    <a:pt x="647" y="93"/>
                  </a:lnTo>
                  <a:lnTo>
                    <a:pt x="647" y="78"/>
                  </a:lnTo>
                  <a:lnTo>
                    <a:pt x="648" y="63"/>
                  </a:lnTo>
                  <a:lnTo>
                    <a:pt x="650" y="54"/>
                  </a:lnTo>
                  <a:lnTo>
                    <a:pt x="651" y="47"/>
                  </a:lnTo>
                  <a:lnTo>
                    <a:pt x="652" y="31"/>
                  </a:lnTo>
                  <a:lnTo>
                    <a:pt x="654" y="24"/>
                  </a:lnTo>
                  <a:lnTo>
                    <a:pt x="655" y="15"/>
                  </a:lnTo>
                  <a:lnTo>
                    <a:pt x="657" y="15"/>
                  </a:lnTo>
                  <a:lnTo>
                    <a:pt x="658" y="15"/>
                  </a:lnTo>
                  <a:lnTo>
                    <a:pt x="660" y="8"/>
                  </a:lnTo>
                  <a:lnTo>
                    <a:pt x="661" y="8"/>
                  </a:lnTo>
                  <a:lnTo>
                    <a:pt x="662" y="15"/>
                  </a:lnTo>
                  <a:lnTo>
                    <a:pt x="664" y="15"/>
                  </a:lnTo>
                  <a:lnTo>
                    <a:pt x="665" y="24"/>
                  </a:lnTo>
                  <a:lnTo>
                    <a:pt x="667" y="3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2584" y="716"/>
              <a:ext cx="1225" cy="1363"/>
            </a:xfrm>
            <a:custGeom>
              <a:avLst/>
              <a:gdLst>
                <a:gd name="T0" fmla="*/ 8 w 668"/>
                <a:gd name="T1" fmla="*/ 488 h 521"/>
                <a:gd name="T2" fmla="*/ 20 w 668"/>
                <a:gd name="T3" fmla="*/ 373 h 521"/>
                <a:gd name="T4" fmla="*/ 30 w 668"/>
                <a:gd name="T5" fmla="*/ 210 h 521"/>
                <a:gd name="T6" fmla="*/ 40 w 668"/>
                <a:gd name="T7" fmla="*/ 63 h 521"/>
                <a:gd name="T8" fmla="*/ 51 w 668"/>
                <a:gd name="T9" fmla="*/ 8 h 521"/>
                <a:gd name="T10" fmla="*/ 62 w 668"/>
                <a:gd name="T11" fmla="*/ 63 h 521"/>
                <a:gd name="T12" fmla="*/ 72 w 668"/>
                <a:gd name="T13" fmla="*/ 194 h 521"/>
                <a:gd name="T14" fmla="*/ 84 w 668"/>
                <a:gd name="T15" fmla="*/ 357 h 521"/>
                <a:gd name="T16" fmla="*/ 94 w 668"/>
                <a:gd name="T17" fmla="*/ 481 h 521"/>
                <a:gd name="T18" fmla="*/ 105 w 668"/>
                <a:gd name="T19" fmla="*/ 520 h 521"/>
                <a:gd name="T20" fmla="*/ 117 w 668"/>
                <a:gd name="T21" fmla="*/ 443 h 521"/>
                <a:gd name="T22" fmla="*/ 127 w 668"/>
                <a:gd name="T23" fmla="*/ 287 h 521"/>
                <a:gd name="T24" fmla="*/ 138 w 668"/>
                <a:gd name="T25" fmla="*/ 117 h 521"/>
                <a:gd name="T26" fmla="*/ 148 w 668"/>
                <a:gd name="T27" fmla="*/ 15 h 521"/>
                <a:gd name="T28" fmla="*/ 160 w 668"/>
                <a:gd name="T29" fmla="*/ 24 h 521"/>
                <a:gd name="T30" fmla="*/ 171 w 668"/>
                <a:gd name="T31" fmla="*/ 124 h 521"/>
                <a:gd name="T32" fmla="*/ 181 w 668"/>
                <a:gd name="T33" fmla="*/ 280 h 521"/>
                <a:gd name="T34" fmla="*/ 191 w 668"/>
                <a:gd name="T35" fmla="*/ 427 h 521"/>
                <a:gd name="T36" fmla="*/ 202 w 668"/>
                <a:gd name="T37" fmla="*/ 513 h 521"/>
                <a:gd name="T38" fmla="*/ 214 w 668"/>
                <a:gd name="T39" fmla="*/ 473 h 521"/>
                <a:gd name="T40" fmla="*/ 224 w 668"/>
                <a:gd name="T41" fmla="*/ 341 h 521"/>
                <a:gd name="T42" fmla="*/ 235 w 668"/>
                <a:gd name="T43" fmla="*/ 178 h 521"/>
                <a:gd name="T44" fmla="*/ 245 w 668"/>
                <a:gd name="T45" fmla="*/ 47 h 521"/>
                <a:gd name="T46" fmla="*/ 257 w 668"/>
                <a:gd name="T47" fmla="*/ 8 h 521"/>
                <a:gd name="T48" fmla="*/ 268 w 668"/>
                <a:gd name="T49" fmla="*/ 70 h 521"/>
                <a:gd name="T50" fmla="*/ 278 w 668"/>
                <a:gd name="T51" fmla="*/ 217 h 521"/>
                <a:gd name="T52" fmla="*/ 290 w 668"/>
                <a:gd name="T53" fmla="*/ 388 h 521"/>
                <a:gd name="T54" fmla="*/ 300 w 668"/>
                <a:gd name="T55" fmla="*/ 488 h 521"/>
                <a:gd name="T56" fmla="*/ 310 w 668"/>
                <a:gd name="T57" fmla="*/ 504 h 521"/>
                <a:gd name="T58" fmla="*/ 321 w 668"/>
                <a:gd name="T59" fmla="*/ 418 h 521"/>
                <a:gd name="T60" fmla="*/ 331 w 668"/>
                <a:gd name="T61" fmla="*/ 248 h 521"/>
                <a:gd name="T62" fmla="*/ 341 w 668"/>
                <a:gd name="T63" fmla="*/ 101 h 521"/>
                <a:gd name="T64" fmla="*/ 352 w 668"/>
                <a:gd name="T65" fmla="*/ 8 h 521"/>
                <a:gd name="T66" fmla="*/ 362 w 668"/>
                <a:gd name="T67" fmla="*/ 31 h 521"/>
                <a:gd name="T68" fmla="*/ 374 w 668"/>
                <a:gd name="T69" fmla="*/ 124 h 521"/>
                <a:gd name="T70" fmla="*/ 384 w 668"/>
                <a:gd name="T71" fmla="*/ 295 h 521"/>
                <a:gd name="T72" fmla="*/ 394 w 668"/>
                <a:gd name="T73" fmla="*/ 450 h 521"/>
                <a:gd name="T74" fmla="*/ 405 w 668"/>
                <a:gd name="T75" fmla="*/ 513 h 521"/>
                <a:gd name="T76" fmla="*/ 415 w 668"/>
                <a:gd name="T77" fmla="*/ 473 h 521"/>
                <a:gd name="T78" fmla="*/ 427 w 668"/>
                <a:gd name="T79" fmla="*/ 350 h 521"/>
                <a:gd name="T80" fmla="*/ 437 w 668"/>
                <a:gd name="T81" fmla="*/ 210 h 521"/>
                <a:gd name="T82" fmla="*/ 447 w 668"/>
                <a:gd name="T83" fmla="*/ 70 h 521"/>
                <a:gd name="T84" fmla="*/ 458 w 668"/>
                <a:gd name="T85" fmla="*/ 15 h 521"/>
                <a:gd name="T86" fmla="*/ 470 w 668"/>
                <a:gd name="T87" fmla="*/ 78 h 521"/>
                <a:gd name="T88" fmla="*/ 480 w 668"/>
                <a:gd name="T89" fmla="*/ 217 h 521"/>
                <a:gd name="T90" fmla="*/ 491 w 668"/>
                <a:gd name="T91" fmla="*/ 380 h 521"/>
                <a:gd name="T92" fmla="*/ 501 w 668"/>
                <a:gd name="T93" fmla="*/ 488 h 521"/>
                <a:gd name="T94" fmla="*/ 511 w 668"/>
                <a:gd name="T95" fmla="*/ 504 h 521"/>
                <a:gd name="T96" fmla="*/ 522 w 668"/>
                <a:gd name="T97" fmla="*/ 427 h 521"/>
                <a:gd name="T98" fmla="*/ 532 w 668"/>
                <a:gd name="T99" fmla="*/ 255 h 521"/>
                <a:gd name="T100" fmla="*/ 544 w 668"/>
                <a:gd name="T101" fmla="*/ 108 h 521"/>
                <a:gd name="T102" fmla="*/ 554 w 668"/>
                <a:gd name="T103" fmla="*/ 24 h 521"/>
                <a:gd name="T104" fmla="*/ 564 w 668"/>
                <a:gd name="T105" fmla="*/ 38 h 521"/>
                <a:gd name="T106" fmla="*/ 575 w 668"/>
                <a:gd name="T107" fmla="*/ 140 h 521"/>
                <a:gd name="T108" fmla="*/ 585 w 668"/>
                <a:gd name="T109" fmla="*/ 295 h 521"/>
                <a:gd name="T110" fmla="*/ 597 w 668"/>
                <a:gd name="T111" fmla="*/ 443 h 521"/>
                <a:gd name="T112" fmla="*/ 607 w 668"/>
                <a:gd name="T113" fmla="*/ 520 h 521"/>
                <a:gd name="T114" fmla="*/ 618 w 668"/>
                <a:gd name="T115" fmla="*/ 488 h 521"/>
                <a:gd name="T116" fmla="*/ 630 w 668"/>
                <a:gd name="T117" fmla="*/ 357 h 521"/>
                <a:gd name="T118" fmla="*/ 640 w 668"/>
                <a:gd name="T119" fmla="*/ 187 h 521"/>
                <a:gd name="T120" fmla="*/ 650 w 668"/>
                <a:gd name="T121" fmla="*/ 54 h 521"/>
                <a:gd name="T122" fmla="*/ 661 w 668"/>
                <a:gd name="T123" fmla="*/ 8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68" h="521">
                  <a:moveTo>
                    <a:pt x="0" y="520"/>
                  </a:moveTo>
                  <a:lnTo>
                    <a:pt x="1" y="520"/>
                  </a:lnTo>
                  <a:lnTo>
                    <a:pt x="2" y="520"/>
                  </a:lnTo>
                  <a:lnTo>
                    <a:pt x="2" y="513"/>
                  </a:lnTo>
                  <a:lnTo>
                    <a:pt x="4" y="513"/>
                  </a:lnTo>
                  <a:lnTo>
                    <a:pt x="5" y="504"/>
                  </a:lnTo>
                  <a:lnTo>
                    <a:pt x="7" y="497"/>
                  </a:lnTo>
                  <a:lnTo>
                    <a:pt x="8" y="488"/>
                  </a:lnTo>
                  <a:lnTo>
                    <a:pt x="10" y="481"/>
                  </a:lnTo>
                  <a:lnTo>
                    <a:pt x="11" y="465"/>
                  </a:lnTo>
                  <a:lnTo>
                    <a:pt x="12" y="458"/>
                  </a:lnTo>
                  <a:lnTo>
                    <a:pt x="14" y="443"/>
                  </a:lnTo>
                  <a:lnTo>
                    <a:pt x="15" y="434"/>
                  </a:lnTo>
                  <a:lnTo>
                    <a:pt x="17" y="411"/>
                  </a:lnTo>
                  <a:lnTo>
                    <a:pt x="18" y="395"/>
                  </a:lnTo>
                  <a:lnTo>
                    <a:pt x="20" y="373"/>
                  </a:lnTo>
                  <a:lnTo>
                    <a:pt x="20" y="357"/>
                  </a:lnTo>
                  <a:lnTo>
                    <a:pt x="21" y="334"/>
                  </a:lnTo>
                  <a:lnTo>
                    <a:pt x="22" y="318"/>
                  </a:lnTo>
                  <a:lnTo>
                    <a:pt x="24" y="295"/>
                  </a:lnTo>
                  <a:lnTo>
                    <a:pt x="25" y="271"/>
                  </a:lnTo>
                  <a:lnTo>
                    <a:pt x="27" y="248"/>
                  </a:lnTo>
                  <a:lnTo>
                    <a:pt x="28" y="225"/>
                  </a:lnTo>
                  <a:lnTo>
                    <a:pt x="30" y="210"/>
                  </a:lnTo>
                  <a:lnTo>
                    <a:pt x="31" y="178"/>
                  </a:lnTo>
                  <a:lnTo>
                    <a:pt x="32" y="163"/>
                  </a:lnTo>
                  <a:lnTo>
                    <a:pt x="34" y="147"/>
                  </a:lnTo>
                  <a:lnTo>
                    <a:pt x="35" y="124"/>
                  </a:lnTo>
                  <a:lnTo>
                    <a:pt x="35" y="108"/>
                  </a:lnTo>
                  <a:lnTo>
                    <a:pt x="37" y="93"/>
                  </a:lnTo>
                  <a:lnTo>
                    <a:pt x="38" y="85"/>
                  </a:lnTo>
                  <a:lnTo>
                    <a:pt x="40" y="63"/>
                  </a:lnTo>
                  <a:lnTo>
                    <a:pt x="41" y="47"/>
                  </a:lnTo>
                  <a:lnTo>
                    <a:pt x="42" y="38"/>
                  </a:lnTo>
                  <a:lnTo>
                    <a:pt x="44" y="31"/>
                  </a:lnTo>
                  <a:lnTo>
                    <a:pt x="45" y="24"/>
                  </a:lnTo>
                  <a:lnTo>
                    <a:pt x="47" y="15"/>
                  </a:lnTo>
                  <a:lnTo>
                    <a:pt x="48" y="8"/>
                  </a:lnTo>
                  <a:lnTo>
                    <a:pt x="50" y="8"/>
                  </a:lnTo>
                  <a:lnTo>
                    <a:pt x="51" y="8"/>
                  </a:lnTo>
                  <a:lnTo>
                    <a:pt x="52" y="8"/>
                  </a:lnTo>
                  <a:lnTo>
                    <a:pt x="54" y="15"/>
                  </a:lnTo>
                  <a:lnTo>
                    <a:pt x="55" y="24"/>
                  </a:lnTo>
                  <a:lnTo>
                    <a:pt x="57" y="24"/>
                  </a:lnTo>
                  <a:lnTo>
                    <a:pt x="58" y="31"/>
                  </a:lnTo>
                  <a:lnTo>
                    <a:pt x="60" y="38"/>
                  </a:lnTo>
                  <a:lnTo>
                    <a:pt x="61" y="54"/>
                  </a:lnTo>
                  <a:lnTo>
                    <a:pt x="62" y="63"/>
                  </a:lnTo>
                  <a:lnTo>
                    <a:pt x="64" y="78"/>
                  </a:lnTo>
                  <a:lnTo>
                    <a:pt x="65" y="85"/>
                  </a:lnTo>
                  <a:lnTo>
                    <a:pt x="67" y="108"/>
                  </a:lnTo>
                  <a:lnTo>
                    <a:pt x="68" y="124"/>
                  </a:lnTo>
                  <a:lnTo>
                    <a:pt x="70" y="140"/>
                  </a:lnTo>
                  <a:lnTo>
                    <a:pt x="70" y="155"/>
                  </a:lnTo>
                  <a:lnTo>
                    <a:pt x="71" y="178"/>
                  </a:lnTo>
                  <a:lnTo>
                    <a:pt x="72" y="194"/>
                  </a:lnTo>
                  <a:lnTo>
                    <a:pt x="74" y="217"/>
                  </a:lnTo>
                  <a:lnTo>
                    <a:pt x="75" y="233"/>
                  </a:lnTo>
                  <a:lnTo>
                    <a:pt x="77" y="264"/>
                  </a:lnTo>
                  <a:lnTo>
                    <a:pt x="78" y="280"/>
                  </a:lnTo>
                  <a:lnTo>
                    <a:pt x="80" y="295"/>
                  </a:lnTo>
                  <a:lnTo>
                    <a:pt x="81" y="325"/>
                  </a:lnTo>
                  <a:lnTo>
                    <a:pt x="82" y="341"/>
                  </a:lnTo>
                  <a:lnTo>
                    <a:pt x="84" y="357"/>
                  </a:lnTo>
                  <a:lnTo>
                    <a:pt x="85" y="380"/>
                  </a:lnTo>
                  <a:lnTo>
                    <a:pt x="87" y="395"/>
                  </a:lnTo>
                  <a:lnTo>
                    <a:pt x="87" y="411"/>
                  </a:lnTo>
                  <a:lnTo>
                    <a:pt x="88" y="434"/>
                  </a:lnTo>
                  <a:lnTo>
                    <a:pt x="90" y="450"/>
                  </a:lnTo>
                  <a:lnTo>
                    <a:pt x="91" y="458"/>
                  </a:lnTo>
                  <a:lnTo>
                    <a:pt x="92" y="481"/>
                  </a:lnTo>
                  <a:lnTo>
                    <a:pt x="94" y="481"/>
                  </a:lnTo>
                  <a:lnTo>
                    <a:pt x="95" y="497"/>
                  </a:lnTo>
                  <a:lnTo>
                    <a:pt x="97" y="504"/>
                  </a:lnTo>
                  <a:lnTo>
                    <a:pt x="98" y="513"/>
                  </a:lnTo>
                  <a:lnTo>
                    <a:pt x="100" y="513"/>
                  </a:lnTo>
                  <a:lnTo>
                    <a:pt x="101" y="520"/>
                  </a:lnTo>
                  <a:lnTo>
                    <a:pt x="102" y="520"/>
                  </a:lnTo>
                  <a:lnTo>
                    <a:pt x="104" y="520"/>
                  </a:lnTo>
                  <a:lnTo>
                    <a:pt x="105" y="520"/>
                  </a:lnTo>
                  <a:lnTo>
                    <a:pt x="107" y="513"/>
                  </a:lnTo>
                  <a:lnTo>
                    <a:pt x="108" y="504"/>
                  </a:lnTo>
                  <a:lnTo>
                    <a:pt x="110" y="497"/>
                  </a:lnTo>
                  <a:lnTo>
                    <a:pt x="111" y="488"/>
                  </a:lnTo>
                  <a:lnTo>
                    <a:pt x="112" y="473"/>
                  </a:lnTo>
                  <a:lnTo>
                    <a:pt x="114" y="473"/>
                  </a:lnTo>
                  <a:lnTo>
                    <a:pt x="115" y="450"/>
                  </a:lnTo>
                  <a:lnTo>
                    <a:pt x="117" y="443"/>
                  </a:lnTo>
                  <a:lnTo>
                    <a:pt x="118" y="427"/>
                  </a:lnTo>
                  <a:lnTo>
                    <a:pt x="120" y="404"/>
                  </a:lnTo>
                  <a:lnTo>
                    <a:pt x="121" y="388"/>
                  </a:lnTo>
                  <a:lnTo>
                    <a:pt x="121" y="364"/>
                  </a:lnTo>
                  <a:lnTo>
                    <a:pt x="122" y="350"/>
                  </a:lnTo>
                  <a:lnTo>
                    <a:pt x="124" y="325"/>
                  </a:lnTo>
                  <a:lnTo>
                    <a:pt x="125" y="310"/>
                  </a:lnTo>
                  <a:lnTo>
                    <a:pt x="127" y="287"/>
                  </a:lnTo>
                  <a:lnTo>
                    <a:pt x="128" y="264"/>
                  </a:lnTo>
                  <a:lnTo>
                    <a:pt x="130" y="241"/>
                  </a:lnTo>
                  <a:lnTo>
                    <a:pt x="131" y="225"/>
                  </a:lnTo>
                  <a:lnTo>
                    <a:pt x="132" y="201"/>
                  </a:lnTo>
                  <a:lnTo>
                    <a:pt x="134" y="178"/>
                  </a:lnTo>
                  <a:lnTo>
                    <a:pt x="135" y="163"/>
                  </a:lnTo>
                  <a:lnTo>
                    <a:pt x="137" y="140"/>
                  </a:lnTo>
                  <a:lnTo>
                    <a:pt x="138" y="117"/>
                  </a:lnTo>
                  <a:lnTo>
                    <a:pt x="138" y="101"/>
                  </a:lnTo>
                  <a:lnTo>
                    <a:pt x="140" y="85"/>
                  </a:lnTo>
                  <a:lnTo>
                    <a:pt x="141" y="78"/>
                  </a:lnTo>
                  <a:lnTo>
                    <a:pt x="142" y="63"/>
                  </a:lnTo>
                  <a:lnTo>
                    <a:pt x="144" y="38"/>
                  </a:lnTo>
                  <a:lnTo>
                    <a:pt x="145" y="38"/>
                  </a:lnTo>
                  <a:lnTo>
                    <a:pt x="147" y="31"/>
                  </a:lnTo>
                  <a:lnTo>
                    <a:pt x="148" y="15"/>
                  </a:lnTo>
                  <a:lnTo>
                    <a:pt x="150" y="15"/>
                  </a:lnTo>
                  <a:lnTo>
                    <a:pt x="151" y="8"/>
                  </a:lnTo>
                  <a:lnTo>
                    <a:pt x="152" y="8"/>
                  </a:lnTo>
                  <a:lnTo>
                    <a:pt x="154" y="8"/>
                  </a:lnTo>
                  <a:lnTo>
                    <a:pt x="155" y="8"/>
                  </a:lnTo>
                  <a:lnTo>
                    <a:pt x="157" y="8"/>
                  </a:lnTo>
                  <a:lnTo>
                    <a:pt x="158" y="15"/>
                  </a:lnTo>
                  <a:lnTo>
                    <a:pt x="160" y="24"/>
                  </a:lnTo>
                  <a:lnTo>
                    <a:pt x="161" y="38"/>
                  </a:lnTo>
                  <a:lnTo>
                    <a:pt x="162" y="38"/>
                  </a:lnTo>
                  <a:lnTo>
                    <a:pt x="164" y="54"/>
                  </a:lnTo>
                  <a:lnTo>
                    <a:pt x="165" y="63"/>
                  </a:lnTo>
                  <a:lnTo>
                    <a:pt x="167" y="78"/>
                  </a:lnTo>
                  <a:lnTo>
                    <a:pt x="168" y="93"/>
                  </a:lnTo>
                  <a:lnTo>
                    <a:pt x="170" y="108"/>
                  </a:lnTo>
                  <a:lnTo>
                    <a:pt x="171" y="124"/>
                  </a:lnTo>
                  <a:lnTo>
                    <a:pt x="172" y="133"/>
                  </a:lnTo>
                  <a:lnTo>
                    <a:pt x="172" y="155"/>
                  </a:lnTo>
                  <a:lnTo>
                    <a:pt x="174" y="171"/>
                  </a:lnTo>
                  <a:lnTo>
                    <a:pt x="175" y="194"/>
                  </a:lnTo>
                  <a:lnTo>
                    <a:pt x="177" y="210"/>
                  </a:lnTo>
                  <a:lnTo>
                    <a:pt x="178" y="233"/>
                  </a:lnTo>
                  <a:lnTo>
                    <a:pt x="180" y="255"/>
                  </a:lnTo>
                  <a:lnTo>
                    <a:pt x="181" y="280"/>
                  </a:lnTo>
                  <a:lnTo>
                    <a:pt x="182" y="295"/>
                  </a:lnTo>
                  <a:lnTo>
                    <a:pt x="184" y="318"/>
                  </a:lnTo>
                  <a:lnTo>
                    <a:pt x="185" y="341"/>
                  </a:lnTo>
                  <a:lnTo>
                    <a:pt x="187" y="357"/>
                  </a:lnTo>
                  <a:lnTo>
                    <a:pt x="188" y="380"/>
                  </a:lnTo>
                  <a:lnTo>
                    <a:pt x="188" y="404"/>
                  </a:lnTo>
                  <a:lnTo>
                    <a:pt x="190" y="418"/>
                  </a:lnTo>
                  <a:lnTo>
                    <a:pt x="191" y="427"/>
                  </a:lnTo>
                  <a:lnTo>
                    <a:pt x="192" y="450"/>
                  </a:lnTo>
                  <a:lnTo>
                    <a:pt x="194" y="465"/>
                  </a:lnTo>
                  <a:lnTo>
                    <a:pt x="195" y="481"/>
                  </a:lnTo>
                  <a:lnTo>
                    <a:pt x="197" y="488"/>
                  </a:lnTo>
                  <a:lnTo>
                    <a:pt x="198" y="497"/>
                  </a:lnTo>
                  <a:lnTo>
                    <a:pt x="200" y="497"/>
                  </a:lnTo>
                  <a:lnTo>
                    <a:pt x="201" y="504"/>
                  </a:lnTo>
                  <a:lnTo>
                    <a:pt x="202" y="513"/>
                  </a:lnTo>
                  <a:lnTo>
                    <a:pt x="204" y="513"/>
                  </a:lnTo>
                  <a:lnTo>
                    <a:pt x="205" y="513"/>
                  </a:lnTo>
                  <a:lnTo>
                    <a:pt x="207" y="513"/>
                  </a:lnTo>
                  <a:lnTo>
                    <a:pt x="208" y="513"/>
                  </a:lnTo>
                  <a:lnTo>
                    <a:pt x="210" y="497"/>
                  </a:lnTo>
                  <a:lnTo>
                    <a:pt x="211" y="497"/>
                  </a:lnTo>
                  <a:lnTo>
                    <a:pt x="212" y="481"/>
                  </a:lnTo>
                  <a:lnTo>
                    <a:pt x="214" y="473"/>
                  </a:lnTo>
                  <a:lnTo>
                    <a:pt x="215" y="458"/>
                  </a:lnTo>
                  <a:lnTo>
                    <a:pt x="217" y="450"/>
                  </a:lnTo>
                  <a:lnTo>
                    <a:pt x="218" y="427"/>
                  </a:lnTo>
                  <a:lnTo>
                    <a:pt x="220" y="418"/>
                  </a:lnTo>
                  <a:lnTo>
                    <a:pt x="221" y="404"/>
                  </a:lnTo>
                  <a:lnTo>
                    <a:pt x="222" y="388"/>
                  </a:lnTo>
                  <a:lnTo>
                    <a:pt x="222" y="364"/>
                  </a:lnTo>
                  <a:lnTo>
                    <a:pt x="224" y="341"/>
                  </a:lnTo>
                  <a:lnTo>
                    <a:pt x="225" y="325"/>
                  </a:lnTo>
                  <a:lnTo>
                    <a:pt x="227" y="310"/>
                  </a:lnTo>
                  <a:lnTo>
                    <a:pt x="228" y="287"/>
                  </a:lnTo>
                  <a:lnTo>
                    <a:pt x="230" y="264"/>
                  </a:lnTo>
                  <a:lnTo>
                    <a:pt x="231" y="248"/>
                  </a:lnTo>
                  <a:lnTo>
                    <a:pt x="232" y="217"/>
                  </a:lnTo>
                  <a:lnTo>
                    <a:pt x="234" y="201"/>
                  </a:lnTo>
                  <a:lnTo>
                    <a:pt x="235" y="178"/>
                  </a:lnTo>
                  <a:lnTo>
                    <a:pt x="237" y="163"/>
                  </a:lnTo>
                  <a:lnTo>
                    <a:pt x="238" y="140"/>
                  </a:lnTo>
                  <a:lnTo>
                    <a:pt x="240" y="124"/>
                  </a:lnTo>
                  <a:lnTo>
                    <a:pt x="240" y="108"/>
                  </a:lnTo>
                  <a:lnTo>
                    <a:pt x="241" y="85"/>
                  </a:lnTo>
                  <a:lnTo>
                    <a:pt x="242" y="78"/>
                  </a:lnTo>
                  <a:lnTo>
                    <a:pt x="244" y="63"/>
                  </a:lnTo>
                  <a:lnTo>
                    <a:pt x="245" y="47"/>
                  </a:lnTo>
                  <a:lnTo>
                    <a:pt x="247" y="38"/>
                  </a:lnTo>
                  <a:lnTo>
                    <a:pt x="248" y="31"/>
                  </a:lnTo>
                  <a:lnTo>
                    <a:pt x="250" y="15"/>
                  </a:lnTo>
                  <a:lnTo>
                    <a:pt x="251" y="15"/>
                  </a:lnTo>
                  <a:lnTo>
                    <a:pt x="252" y="8"/>
                  </a:lnTo>
                  <a:lnTo>
                    <a:pt x="254" y="8"/>
                  </a:lnTo>
                  <a:lnTo>
                    <a:pt x="255" y="8"/>
                  </a:lnTo>
                  <a:lnTo>
                    <a:pt x="257" y="8"/>
                  </a:lnTo>
                  <a:lnTo>
                    <a:pt x="258" y="8"/>
                  </a:lnTo>
                  <a:lnTo>
                    <a:pt x="260" y="15"/>
                  </a:lnTo>
                  <a:lnTo>
                    <a:pt x="261" y="24"/>
                  </a:lnTo>
                  <a:lnTo>
                    <a:pt x="262" y="31"/>
                  </a:lnTo>
                  <a:lnTo>
                    <a:pt x="264" y="31"/>
                  </a:lnTo>
                  <a:lnTo>
                    <a:pt x="265" y="47"/>
                  </a:lnTo>
                  <a:lnTo>
                    <a:pt x="267" y="63"/>
                  </a:lnTo>
                  <a:lnTo>
                    <a:pt x="268" y="70"/>
                  </a:lnTo>
                  <a:lnTo>
                    <a:pt x="270" y="85"/>
                  </a:lnTo>
                  <a:lnTo>
                    <a:pt x="271" y="101"/>
                  </a:lnTo>
                  <a:lnTo>
                    <a:pt x="272" y="117"/>
                  </a:lnTo>
                  <a:lnTo>
                    <a:pt x="274" y="133"/>
                  </a:lnTo>
                  <a:lnTo>
                    <a:pt x="274" y="155"/>
                  </a:lnTo>
                  <a:lnTo>
                    <a:pt x="275" y="178"/>
                  </a:lnTo>
                  <a:lnTo>
                    <a:pt x="277" y="194"/>
                  </a:lnTo>
                  <a:lnTo>
                    <a:pt x="278" y="217"/>
                  </a:lnTo>
                  <a:lnTo>
                    <a:pt x="280" y="233"/>
                  </a:lnTo>
                  <a:lnTo>
                    <a:pt x="281" y="255"/>
                  </a:lnTo>
                  <a:lnTo>
                    <a:pt x="282" y="287"/>
                  </a:lnTo>
                  <a:lnTo>
                    <a:pt x="284" y="303"/>
                  </a:lnTo>
                  <a:lnTo>
                    <a:pt x="285" y="318"/>
                  </a:lnTo>
                  <a:lnTo>
                    <a:pt x="287" y="341"/>
                  </a:lnTo>
                  <a:lnTo>
                    <a:pt x="288" y="364"/>
                  </a:lnTo>
                  <a:lnTo>
                    <a:pt x="290" y="388"/>
                  </a:lnTo>
                  <a:lnTo>
                    <a:pt x="291" y="404"/>
                  </a:lnTo>
                  <a:lnTo>
                    <a:pt x="291" y="418"/>
                  </a:lnTo>
                  <a:lnTo>
                    <a:pt x="292" y="434"/>
                  </a:lnTo>
                  <a:lnTo>
                    <a:pt x="294" y="450"/>
                  </a:lnTo>
                  <a:lnTo>
                    <a:pt x="295" y="458"/>
                  </a:lnTo>
                  <a:lnTo>
                    <a:pt x="297" y="473"/>
                  </a:lnTo>
                  <a:lnTo>
                    <a:pt x="298" y="488"/>
                  </a:lnTo>
                  <a:lnTo>
                    <a:pt x="300" y="488"/>
                  </a:lnTo>
                  <a:lnTo>
                    <a:pt x="301" y="497"/>
                  </a:lnTo>
                  <a:lnTo>
                    <a:pt x="302" y="513"/>
                  </a:lnTo>
                  <a:lnTo>
                    <a:pt x="304" y="513"/>
                  </a:lnTo>
                  <a:lnTo>
                    <a:pt x="305" y="520"/>
                  </a:lnTo>
                  <a:lnTo>
                    <a:pt x="307" y="513"/>
                  </a:lnTo>
                  <a:lnTo>
                    <a:pt x="308" y="513"/>
                  </a:lnTo>
                  <a:lnTo>
                    <a:pt x="308" y="504"/>
                  </a:lnTo>
                  <a:lnTo>
                    <a:pt x="310" y="504"/>
                  </a:lnTo>
                  <a:lnTo>
                    <a:pt x="311" y="497"/>
                  </a:lnTo>
                  <a:lnTo>
                    <a:pt x="312" y="497"/>
                  </a:lnTo>
                  <a:lnTo>
                    <a:pt x="314" y="473"/>
                  </a:lnTo>
                  <a:lnTo>
                    <a:pt x="315" y="473"/>
                  </a:lnTo>
                  <a:lnTo>
                    <a:pt x="317" y="450"/>
                  </a:lnTo>
                  <a:lnTo>
                    <a:pt x="318" y="443"/>
                  </a:lnTo>
                  <a:lnTo>
                    <a:pt x="320" y="427"/>
                  </a:lnTo>
                  <a:lnTo>
                    <a:pt x="321" y="418"/>
                  </a:lnTo>
                  <a:lnTo>
                    <a:pt x="322" y="388"/>
                  </a:lnTo>
                  <a:lnTo>
                    <a:pt x="324" y="380"/>
                  </a:lnTo>
                  <a:lnTo>
                    <a:pt x="325" y="357"/>
                  </a:lnTo>
                  <a:lnTo>
                    <a:pt x="325" y="341"/>
                  </a:lnTo>
                  <a:lnTo>
                    <a:pt x="327" y="318"/>
                  </a:lnTo>
                  <a:lnTo>
                    <a:pt x="328" y="303"/>
                  </a:lnTo>
                  <a:lnTo>
                    <a:pt x="330" y="271"/>
                  </a:lnTo>
                  <a:lnTo>
                    <a:pt x="331" y="248"/>
                  </a:lnTo>
                  <a:lnTo>
                    <a:pt x="332" y="225"/>
                  </a:lnTo>
                  <a:lnTo>
                    <a:pt x="334" y="217"/>
                  </a:lnTo>
                  <a:lnTo>
                    <a:pt x="335" y="194"/>
                  </a:lnTo>
                  <a:lnTo>
                    <a:pt x="337" y="171"/>
                  </a:lnTo>
                  <a:lnTo>
                    <a:pt x="338" y="147"/>
                  </a:lnTo>
                  <a:lnTo>
                    <a:pt x="340" y="133"/>
                  </a:lnTo>
                  <a:lnTo>
                    <a:pt x="341" y="108"/>
                  </a:lnTo>
                  <a:lnTo>
                    <a:pt x="341" y="101"/>
                  </a:lnTo>
                  <a:lnTo>
                    <a:pt x="342" y="78"/>
                  </a:lnTo>
                  <a:lnTo>
                    <a:pt x="344" y="70"/>
                  </a:lnTo>
                  <a:lnTo>
                    <a:pt x="345" y="54"/>
                  </a:lnTo>
                  <a:lnTo>
                    <a:pt x="347" y="38"/>
                  </a:lnTo>
                  <a:lnTo>
                    <a:pt x="348" y="38"/>
                  </a:lnTo>
                  <a:lnTo>
                    <a:pt x="350" y="24"/>
                  </a:lnTo>
                  <a:lnTo>
                    <a:pt x="351" y="15"/>
                  </a:lnTo>
                  <a:lnTo>
                    <a:pt x="352" y="8"/>
                  </a:lnTo>
                  <a:lnTo>
                    <a:pt x="354" y="8"/>
                  </a:lnTo>
                  <a:lnTo>
                    <a:pt x="355" y="8"/>
                  </a:lnTo>
                  <a:lnTo>
                    <a:pt x="357" y="8"/>
                  </a:lnTo>
                  <a:lnTo>
                    <a:pt x="358" y="0"/>
                  </a:lnTo>
                  <a:lnTo>
                    <a:pt x="358" y="8"/>
                  </a:lnTo>
                  <a:lnTo>
                    <a:pt x="360" y="8"/>
                  </a:lnTo>
                  <a:lnTo>
                    <a:pt x="361" y="8"/>
                  </a:lnTo>
                  <a:lnTo>
                    <a:pt x="362" y="31"/>
                  </a:lnTo>
                  <a:lnTo>
                    <a:pt x="364" y="24"/>
                  </a:lnTo>
                  <a:lnTo>
                    <a:pt x="365" y="38"/>
                  </a:lnTo>
                  <a:lnTo>
                    <a:pt x="367" y="47"/>
                  </a:lnTo>
                  <a:lnTo>
                    <a:pt x="368" y="63"/>
                  </a:lnTo>
                  <a:lnTo>
                    <a:pt x="370" y="78"/>
                  </a:lnTo>
                  <a:lnTo>
                    <a:pt x="371" y="101"/>
                  </a:lnTo>
                  <a:lnTo>
                    <a:pt x="372" y="108"/>
                  </a:lnTo>
                  <a:lnTo>
                    <a:pt x="374" y="124"/>
                  </a:lnTo>
                  <a:lnTo>
                    <a:pt x="375" y="147"/>
                  </a:lnTo>
                  <a:lnTo>
                    <a:pt x="375" y="163"/>
                  </a:lnTo>
                  <a:lnTo>
                    <a:pt x="377" y="187"/>
                  </a:lnTo>
                  <a:lnTo>
                    <a:pt x="378" y="201"/>
                  </a:lnTo>
                  <a:lnTo>
                    <a:pt x="380" y="225"/>
                  </a:lnTo>
                  <a:lnTo>
                    <a:pt x="381" y="241"/>
                  </a:lnTo>
                  <a:lnTo>
                    <a:pt x="382" y="271"/>
                  </a:lnTo>
                  <a:lnTo>
                    <a:pt x="384" y="295"/>
                  </a:lnTo>
                  <a:lnTo>
                    <a:pt x="385" y="318"/>
                  </a:lnTo>
                  <a:lnTo>
                    <a:pt x="387" y="341"/>
                  </a:lnTo>
                  <a:lnTo>
                    <a:pt x="388" y="357"/>
                  </a:lnTo>
                  <a:lnTo>
                    <a:pt x="390" y="380"/>
                  </a:lnTo>
                  <a:lnTo>
                    <a:pt x="391" y="395"/>
                  </a:lnTo>
                  <a:lnTo>
                    <a:pt x="392" y="418"/>
                  </a:lnTo>
                  <a:lnTo>
                    <a:pt x="392" y="434"/>
                  </a:lnTo>
                  <a:lnTo>
                    <a:pt x="394" y="450"/>
                  </a:lnTo>
                  <a:lnTo>
                    <a:pt x="395" y="458"/>
                  </a:lnTo>
                  <a:lnTo>
                    <a:pt x="397" y="473"/>
                  </a:lnTo>
                  <a:lnTo>
                    <a:pt x="398" y="488"/>
                  </a:lnTo>
                  <a:lnTo>
                    <a:pt x="400" y="497"/>
                  </a:lnTo>
                  <a:lnTo>
                    <a:pt x="401" y="497"/>
                  </a:lnTo>
                  <a:lnTo>
                    <a:pt x="402" y="504"/>
                  </a:lnTo>
                  <a:lnTo>
                    <a:pt x="404" y="513"/>
                  </a:lnTo>
                  <a:lnTo>
                    <a:pt x="405" y="513"/>
                  </a:lnTo>
                  <a:lnTo>
                    <a:pt x="407" y="520"/>
                  </a:lnTo>
                  <a:lnTo>
                    <a:pt x="408" y="513"/>
                  </a:lnTo>
                  <a:lnTo>
                    <a:pt x="410" y="520"/>
                  </a:lnTo>
                  <a:lnTo>
                    <a:pt x="410" y="504"/>
                  </a:lnTo>
                  <a:lnTo>
                    <a:pt x="411" y="497"/>
                  </a:lnTo>
                  <a:lnTo>
                    <a:pt x="412" y="497"/>
                  </a:lnTo>
                  <a:lnTo>
                    <a:pt x="414" y="488"/>
                  </a:lnTo>
                  <a:lnTo>
                    <a:pt x="415" y="473"/>
                  </a:lnTo>
                  <a:lnTo>
                    <a:pt x="417" y="465"/>
                  </a:lnTo>
                  <a:lnTo>
                    <a:pt x="418" y="450"/>
                  </a:lnTo>
                  <a:lnTo>
                    <a:pt x="420" y="443"/>
                  </a:lnTo>
                  <a:lnTo>
                    <a:pt x="421" y="427"/>
                  </a:lnTo>
                  <a:lnTo>
                    <a:pt x="422" y="411"/>
                  </a:lnTo>
                  <a:lnTo>
                    <a:pt x="424" y="388"/>
                  </a:lnTo>
                  <a:lnTo>
                    <a:pt x="425" y="373"/>
                  </a:lnTo>
                  <a:lnTo>
                    <a:pt x="427" y="350"/>
                  </a:lnTo>
                  <a:lnTo>
                    <a:pt x="427" y="334"/>
                  </a:lnTo>
                  <a:lnTo>
                    <a:pt x="428" y="303"/>
                  </a:lnTo>
                  <a:lnTo>
                    <a:pt x="430" y="287"/>
                  </a:lnTo>
                  <a:lnTo>
                    <a:pt x="431" y="264"/>
                  </a:lnTo>
                  <a:lnTo>
                    <a:pt x="432" y="248"/>
                  </a:lnTo>
                  <a:lnTo>
                    <a:pt x="434" y="225"/>
                  </a:lnTo>
                  <a:lnTo>
                    <a:pt x="435" y="225"/>
                  </a:lnTo>
                  <a:lnTo>
                    <a:pt x="437" y="210"/>
                  </a:lnTo>
                  <a:lnTo>
                    <a:pt x="438" y="187"/>
                  </a:lnTo>
                  <a:lnTo>
                    <a:pt x="440" y="171"/>
                  </a:lnTo>
                  <a:lnTo>
                    <a:pt x="441" y="155"/>
                  </a:lnTo>
                  <a:lnTo>
                    <a:pt x="442" y="140"/>
                  </a:lnTo>
                  <a:lnTo>
                    <a:pt x="444" y="117"/>
                  </a:lnTo>
                  <a:lnTo>
                    <a:pt x="444" y="101"/>
                  </a:lnTo>
                  <a:lnTo>
                    <a:pt x="445" y="93"/>
                  </a:lnTo>
                  <a:lnTo>
                    <a:pt x="447" y="70"/>
                  </a:lnTo>
                  <a:lnTo>
                    <a:pt x="448" y="63"/>
                  </a:lnTo>
                  <a:lnTo>
                    <a:pt x="450" y="47"/>
                  </a:lnTo>
                  <a:lnTo>
                    <a:pt x="451" y="38"/>
                  </a:lnTo>
                  <a:lnTo>
                    <a:pt x="452" y="31"/>
                  </a:lnTo>
                  <a:lnTo>
                    <a:pt x="454" y="24"/>
                  </a:lnTo>
                  <a:lnTo>
                    <a:pt x="455" y="24"/>
                  </a:lnTo>
                  <a:lnTo>
                    <a:pt x="457" y="15"/>
                  </a:lnTo>
                  <a:lnTo>
                    <a:pt x="458" y="15"/>
                  </a:lnTo>
                  <a:lnTo>
                    <a:pt x="460" y="24"/>
                  </a:lnTo>
                  <a:lnTo>
                    <a:pt x="461" y="24"/>
                  </a:lnTo>
                  <a:lnTo>
                    <a:pt x="462" y="31"/>
                  </a:lnTo>
                  <a:lnTo>
                    <a:pt x="464" y="38"/>
                  </a:lnTo>
                  <a:lnTo>
                    <a:pt x="465" y="47"/>
                  </a:lnTo>
                  <a:lnTo>
                    <a:pt x="467" y="54"/>
                  </a:lnTo>
                  <a:lnTo>
                    <a:pt x="468" y="70"/>
                  </a:lnTo>
                  <a:lnTo>
                    <a:pt x="470" y="78"/>
                  </a:lnTo>
                  <a:lnTo>
                    <a:pt x="471" y="93"/>
                  </a:lnTo>
                  <a:lnTo>
                    <a:pt x="472" y="101"/>
                  </a:lnTo>
                  <a:lnTo>
                    <a:pt x="474" y="117"/>
                  </a:lnTo>
                  <a:lnTo>
                    <a:pt x="475" y="140"/>
                  </a:lnTo>
                  <a:lnTo>
                    <a:pt x="477" y="163"/>
                  </a:lnTo>
                  <a:lnTo>
                    <a:pt x="478" y="178"/>
                  </a:lnTo>
                  <a:lnTo>
                    <a:pt x="478" y="187"/>
                  </a:lnTo>
                  <a:lnTo>
                    <a:pt x="480" y="217"/>
                  </a:lnTo>
                  <a:lnTo>
                    <a:pt x="481" y="233"/>
                  </a:lnTo>
                  <a:lnTo>
                    <a:pt x="482" y="255"/>
                  </a:lnTo>
                  <a:lnTo>
                    <a:pt x="484" y="271"/>
                  </a:lnTo>
                  <a:lnTo>
                    <a:pt x="485" y="295"/>
                  </a:lnTo>
                  <a:lnTo>
                    <a:pt x="487" y="318"/>
                  </a:lnTo>
                  <a:lnTo>
                    <a:pt x="488" y="341"/>
                  </a:lnTo>
                  <a:lnTo>
                    <a:pt x="490" y="364"/>
                  </a:lnTo>
                  <a:lnTo>
                    <a:pt x="491" y="380"/>
                  </a:lnTo>
                  <a:lnTo>
                    <a:pt x="492" y="395"/>
                  </a:lnTo>
                  <a:lnTo>
                    <a:pt x="494" y="411"/>
                  </a:lnTo>
                  <a:lnTo>
                    <a:pt x="494" y="427"/>
                  </a:lnTo>
                  <a:lnTo>
                    <a:pt x="495" y="443"/>
                  </a:lnTo>
                  <a:lnTo>
                    <a:pt x="497" y="458"/>
                  </a:lnTo>
                  <a:lnTo>
                    <a:pt x="498" y="473"/>
                  </a:lnTo>
                  <a:lnTo>
                    <a:pt x="500" y="481"/>
                  </a:lnTo>
                  <a:lnTo>
                    <a:pt x="501" y="488"/>
                  </a:lnTo>
                  <a:lnTo>
                    <a:pt x="502" y="504"/>
                  </a:lnTo>
                  <a:lnTo>
                    <a:pt x="504" y="497"/>
                  </a:lnTo>
                  <a:lnTo>
                    <a:pt x="505" y="513"/>
                  </a:lnTo>
                  <a:lnTo>
                    <a:pt x="507" y="513"/>
                  </a:lnTo>
                  <a:lnTo>
                    <a:pt x="508" y="513"/>
                  </a:lnTo>
                  <a:lnTo>
                    <a:pt x="510" y="513"/>
                  </a:lnTo>
                  <a:lnTo>
                    <a:pt x="511" y="513"/>
                  </a:lnTo>
                  <a:lnTo>
                    <a:pt x="511" y="504"/>
                  </a:lnTo>
                  <a:lnTo>
                    <a:pt x="512" y="497"/>
                  </a:lnTo>
                  <a:lnTo>
                    <a:pt x="514" y="497"/>
                  </a:lnTo>
                  <a:lnTo>
                    <a:pt x="515" y="488"/>
                  </a:lnTo>
                  <a:lnTo>
                    <a:pt x="517" y="465"/>
                  </a:lnTo>
                  <a:lnTo>
                    <a:pt x="518" y="465"/>
                  </a:lnTo>
                  <a:lnTo>
                    <a:pt x="520" y="458"/>
                  </a:lnTo>
                  <a:lnTo>
                    <a:pt x="521" y="434"/>
                  </a:lnTo>
                  <a:lnTo>
                    <a:pt x="522" y="427"/>
                  </a:lnTo>
                  <a:lnTo>
                    <a:pt x="524" y="404"/>
                  </a:lnTo>
                  <a:lnTo>
                    <a:pt x="525" y="388"/>
                  </a:lnTo>
                  <a:lnTo>
                    <a:pt x="527" y="364"/>
                  </a:lnTo>
                  <a:lnTo>
                    <a:pt x="528" y="350"/>
                  </a:lnTo>
                  <a:lnTo>
                    <a:pt x="528" y="325"/>
                  </a:lnTo>
                  <a:lnTo>
                    <a:pt x="530" y="303"/>
                  </a:lnTo>
                  <a:lnTo>
                    <a:pt x="531" y="287"/>
                  </a:lnTo>
                  <a:lnTo>
                    <a:pt x="532" y="255"/>
                  </a:lnTo>
                  <a:lnTo>
                    <a:pt x="534" y="241"/>
                  </a:lnTo>
                  <a:lnTo>
                    <a:pt x="535" y="217"/>
                  </a:lnTo>
                  <a:lnTo>
                    <a:pt x="537" y="201"/>
                  </a:lnTo>
                  <a:lnTo>
                    <a:pt x="538" y="178"/>
                  </a:lnTo>
                  <a:lnTo>
                    <a:pt x="540" y="163"/>
                  </a:lnTo>
                  <a:lnTo>
                    <a:pt x="541" y="140"/>
                  </a:lnTo>
                  <a:lnTo>
                    <a:pt x="542" y="124"/>
                  </a:lnTo>
                  <a:lnTo>
                    <a:pt x="544" y="108"/>
                  </a:lnTo>
                  <a:lnTo>
                    <a:pt x="545" y="93"/>
                  </a:lnTo>
                  <a:lnTo>
                    <a:pt x="545" y="78"/>
                  </a:lnTo>
                  <a:lnTo>
                    <a:pt x="547" y="63"/>
                  </a:lnTo>
                  <a:lnTo>
                    <a:pt x="548" y="47"/>
                  </a:lnTo>
                  <a:lnTo>
                    <a:pt x="550" y="38"/>
                  </a:lnTo>
                  <a:lnTo>
                    <a:pt x="551" y="31"/>
                  </a:lnTo>
                  <a:lnTo>
                    <a:pt x="552" y="24"/>
                  </a:lnTo>
                  <a:lnTo>
                    <a:pt x="554" y="24"/>
                  </a:lnTo>
                  <a:lnTo>
                    <a:pt x="555" y="15"/>
                  </a:lnTo>
                  <a:lnTo>
                    <a:pt x="557" y="15"/>
                  </a:lnTo>
                  <a:lnTo>
                    <a:pt x="558" y="15"/>
                  </a:lnTo>
                  <a:lnTo>
                    <a:pt x="560" y="15"/>
                  </a:lnTo>
                  <a:lnTo>
                    <a:pt x="561" y="15"/>
                  </a:lnTo>
                  <a:lnTo>
                    <a:pt x="562" y="24"/>
                  </a:lnTo>
                  <a:lnTo>
                    <a:pt x="562" y="31"/>
                  </a:lnTo>
                  <a:lnTo>
                    <a:pt x="564" y="38"/>
                  </a:lnTo>
                  <a:lnTo>
                    <a:pt x="565" y="47"/>
                  </a:lnTo>
                  <a:lnTo>
                    <a:pt x="567" y="54"/>
                  </a:lnTo>
                  <a:lnTo>
                    <a:pt x="568" y="70"/>
                  </a:lnTo>
                  <a:lnTo>
                    <a:pt x="570" y="78"/>
                  </a:lnTo>
                  <a:lnTo>
                    <a:pt x="571" y="93"/>
                  </a:lnTo>
                  <a:lnTo>
                    <a:pt x="572" y="108"/>
                  </a:lnTo>
                  <a:lnTo>
                    <a:pt x="574" y="124"/>
                  </a:lnTo>
                  <a:lnTo>
                    <a:pt x="575" y="140"/>
                  </a:lnTo>
                  <a:lnTo>
                    <a:pt x="577" y="163"/>
                  </a:lnTo>
                  <a:lnTo>
                    <a:pt x="578" y="178"/>
                  </a:lnTo>
                  <a:lnTo>
                    <a:pt x="580" y="194"/>
                  </a:lnTo>
                  <a:lnTo>
                    <a:pt x="580" y="217"/>
                  </a:lnTo>
                  <a:lnTo>
                    <a:pt x="581" y="241"/>
                  </a:lnTo>
                  <a:lnTo>
                    <a:pt x="582" y="264"/>
                  </a:lnTo>
                  <a:lnTo>
                    <a:pt x="584" y="280"/>
                  </a:lnTo>
                  <a:lnTo>
                    <a:pt x="585" y="295"/>
                  </a:lnTo>
                  <a:lnTo>
                    <a:pt x="587" y="318"/>
                  </a:lnTo>
                  <a:lnTo>
                    <a:pt x="588" y="334"/>
                  </a:lnTo>
                  <a:lnTo>
                    <a:pt x="590" y="357"/>
                  </a:lnTo>
                  <a:lnTo>
                    <a:pt x="591" y="373"/>
                  </a:lnTo>
                  <a:lnTo>
                    <a:pt x="592" y="388"/>
                  </a:lnTo>
                  <a:lnTo>
                    <a:pt x="594" y="411"/>
                  </a:lnTo>
                  <a:lnTo>
                    <a:pt x="595" y="434"/>
                  </a:lnTo>
                  <a:lnTo>
                    <a:pt x="597" y="443"/>
                  </a:lnTo>
                  <a:lnTo>
                    <a:pt x="597" y="458"/>
                  </a:lnTo>
                  <a:lnTo>
                    <a:pt x="598" y="465"/>
                  </a:lnTo>
                  <a:lnTo>
                    <a:pt x="600" y="488"/>
                  </a:lnTo>
                  <a:lnTo>
                    <a:pt x="601" y="497"/>
                  </a:lnTo>
                  <a:lnTo>
                    <a:pt x="602" y="504"/>
                  </a:lnTo>
                  <a:lnTo>
                    <a:pt x="604" y="504"/>
                  </a:lnTo>
                  <a:lnTo>
                    <a:pt x="605" y="513"/>
                  </a:lnTo>
                  <a:lnTo>
                    <a:pt x="607" y="520"/>
                  </a:lnTo>
                  <a:lnTo>
                    <a:pt x="608" y="520"/>
                  </a:lnTo>
                  <a:lnTo>
                    <a:pt x="610" y="520"/>
                  </a:lnTo>
                  <a:lnTo>
                    <a:pt x="611" y="520"/>
                  </a:lnTo>
                  <a:lnTo>
                    <a:pt x="612" y="520"/>
                  </a:lnTo>
                  <a:lnTo>
                    <a:pt x="614" y="513"/>
                  </a:lnTo>
                  <a:lnTo>
                    <a:pt x="615" y="497"/>
                  </a:lnTo>
                  <a:lnTo>
                    <a:pt x="617" y="497"/>
                  </a:lnTo>
                  <a:lnTo>
                    <a:pt x="618" y="488"/>
                  </a:lnTo>
                  <a:lnTo>
                    <a:pt x="620" y="473"/>
                  </a:lnTo>
                  <a:lnTo>
                    <a:pt x="621" y="465"/>
                  </a:lnTo>
                  <a:lnTo>
                    <a:pt x="622" y="450"/>
                  </a:lnTo>
                  <a:lnTo>
                    <a:pt x="624" y="434"/>
                  </a:lnTo>
                  <a:lnTo>
                    <a:pt x="625" y="418"/>
                  </a:lnTo>
                  <a:lnTo>
                    <a:pt x="627" y="395"/>
                  </a:lnTo>
                  <a:lnTo>
                    <a:pt x="628" y="380"/>
                  </a:lnTo>
                  <a:lnTo>
                    <a:pt x="630" y="357"/>
                  </a:lnTo>
                  <a:lnTo>
                    <a:pt x="630" y="334"/>
                  </a:lnTo>
                  <a:lnTo>
                    <a:pt x="631" y="318"/>
                  </a:lnTo>
                  <a:lnTo>
                    <a:pt x="632" y="295"/>
                  </a:lnTo>
                  <a:lnTo>
                    <a:pt x="634" y="271"/>
                  </a:lnTo>
                  <a:lnTo>
                    <a:pt x="635" y="248"/>
                  </a:lnTo>
                  <a:lnTo>
                    <a:pt x="637" y="233"/>
                  </a:lnTo>
                  <a:lnTo>
                    <a:pt x="638" y="210"/>
                  </a:lnTo>
                  <a:lnTo>
                    <a:pt x="640" y="187"/>
                  </a:lnTo>
                  <a:lnTo>
                    <a:pt x="641" y="171"/>
                  </a:lnTo>
                  <a:lnTo>
                    <a:pt x="642" y="147"/>
                  </a:lnTo>
                  <a:lnTo>
                    <a:pt x="644" y="133"/>
                  </a:lnTo>
                  <a:lnTo>
                    <a:pt x="645" y="108"/>
                  </a:lnTo>
                  <a:lnTo>
                    <a:pt x="647" y="93"/>
                  </a:lnTo>
                  <a:lnTo>
                    <a:pt x="647" y="78"/>
                  </a:lnTo>
                  <a:lnTo>
                    <a:pt x="648" y="63"/>
                  </a:lnTo>
                  <a:lnTo>
                    <a:pt x="650" y="54"/>
                  </a:lnTo>
                  <a:lnTo>
                    <a:pt x="651" y="47"/>
                  </a:lnTo>
                  <a:lnTo>
                    <a:pt x="652" y="31"/>
                  </a:lnTo>
                  <a:lnTo>
                    <a:pt x="654" y="24"/>
                  </a:lnTo>
                  <a:lnTo>
                    <a:pt x="655" y="15"/>
                  </a:lnTo>
                  <a:lnTo>
                    <a:pt x="657" y="15"/>
                  </a:lnTo>
                  <a:lnTo>
                    <a:pt x="658" y="15"/>
                  </a:lnTo>
                  <a:lnTo>
                    <a:pt x="660" y="8"/>
                  </a:lnTo>
                  <a:lnTo>
                    <a:pt x="661" y="8"/>
                  </a:lnTo>
                  <a:lnTo>
                    <a:pt x="662" y="15"/>
                  </a:lnTo>
                  <a:lnTo>
                    <a:pt x="664" y="15"/>
                  </a:lnTo>
                  <a:lnTo>
                    <a:pt x="665" y="24"/>
                  </a:lnTo>
                  <a:lnTo>
                    <a:pt x="667" y="3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3808" y="737"/>
              <a:ext cx="1163" cy="1342"/>
            </a:xfrm>
            <a:custGeom>
              <a:avLst/>
              <a:gdLst>
                <a:gd name="T0" fmla="*/ 10 w 635"/>
                <a:gd name="T1" fmla="*/ 116 h 513"/>
                <a:gd name="T2" fmla="*/ 20 w 635"/>
                <a:gd name="T3" fmla="*/ 279 h 513"/>
                <a:gd name="T4" fmla="*/ 31 w 635"/>
                <a:gd name="T5" fmla="*/ 426 h 513"/>
                <a:gd name="T6" fmla="*/ 41 w 635"/>
                <a:gd name="T7" fmla="*/ 505 h 513"/>
                <a:gd name="T8" fmla="*/ 51 w 635"/>
                <a:gd name="T9" fmla="*/ 489 h 513"/>
                <a:gd name="T10" fmla="*/ 63 w 635"/>
                <a:gd name="T11" fmla="*/ 387 h 513"/>
                <a:gd name="T12" fmla="*/ 73 w 635"/>
                <a:gd name="T13" fmla="*/ 225 h 513"/>
                <a:gd name="T14" fmla="*/ 83 w 635"/>
                <a:gd name="T15" fmla="*/ 62 h 513"/>
                <a:gd name="T16" fmla="*/ 94 w 635"/>
                <a:gd name="T17" fmla="*/ 0 h 513"/>
                <a:gd name="T18" fmla="*/ 104 w 635"/>
                <a:gd name="T19" fmla="*/ 39 h 513"/>
                <a:gd name="T20" fmla="*/ 115 w 635"/>
                <a:gd name="T21" fmla="*/ 147 h 513"/>
                <a:gd name="T22" fmla="*/ 125 w 635"/>
                <a:gd name="T23" fmla="*/ 317 h 513"/>
                <a:gd name="T24" fmla="*/ 135 w 635"/>
                <a:gd name="T25" fmla="*/ 457 h 513"/>
                <a:gd name="T26" fmla="*/ 147 w 635"/>
                <a:gd name="T27" fmla="*/ 512 h 513"/>
                <a:gd name="T28" fmla="*/ 157 w 635"/>
                <a:gd name="T29" fmla="*/ 450 h 513"/>
                <a:gd name="T30" fmla="*/ 167 w 635"/>
                <a:gd name="T31" fmla="*/ 317 h 513"/>
                <a:gd name="T32" fmla="*/ 178 w 635"/>
                <a:gd name="T33" fmla="*/ 147 h 513"/>
                <a:gd name="T34" fmla="*/ 188 w 635"/>
                <a:gd name="T35" fmla="*/ 23 h 513"/>
                <a:gd name="T36" fmla="*/ 200 w 635"/>
                <a:gd name="T37" fmla="*/ 7 h 513"/>
                <a:gd name="T38" fmla="*/ 210 w 635"/>
                <a:gd name="T39" fmla="*/ 70 h 513"/>
                <a:gd name="T40" fmla="*/ 220 w 635"/>
                <a:gd name="T41" fmla="*/ 209 h 513"/>
                <a:gd name="T42" fmla="*/ 231 w 635"/>
                <a:gd name="T43" fmla="*/ 380 h 513"/>
                <a:gd name="T44" fmla="*/ 241 w 635"/>
                <a:gd name="T45" fmla="*/ 489 h 513"/>
                <a:gd name="T46" fmla="*/ 253 w 635"/>
                <a:gd name="T47" fmla="*/ 505 h 513"/>
                <a:gd name="T48" fmla="*/ 263 w 635"/>
                <a:gd name="T49" fmla="*/ 403 h 513"/>
                <a:gd name="T50" fmla="*/ 273 w 635"/>
                <a:gd name="T51" fmla="*/ 240 h 513"/>
                <a:gd name="T52" fmla="*/ 284 w 635"/>
                <a:gd name="T53" fmla="*/ 77 h 513"/>
                <a:gd name="T54" fmla="*/ 294 w 635"/>
                <a:gd name="T55" fmla="*/ 7 h 513"/>
                <a:gd name="T56" fmla="*/ 304 w 635"/>
                <a:gd name="T57" fmla="*/ 16 h 513"/>
                <a:gd name="T58" fmla="*/ 315 w 635"/>
                <a:gd name="T59" fmla="*/ 132 h 513"/>
                <a:gd name="T60" fmla="*/ 325 w 635"/>
                <a:gd name="T61" fmla="*/ 295 h 513"/>
                <a:gd name="T62" fmla="*/ 337 w 635"/>
                <a:gd name="T63" fmla="*/ 442 h 513"/>
                <a:gd name="T64" fmla="*/ 347 w 635"/>
                <a:gd name="T65" fmla="*/ 505 h 513"/>
                <a:gd name="T66" fmla="*/ 357 w 635"/>
                <a:gd name="T67" fmla="*/ 473 h 513"/>
                <a:gd name="T68" fmla="*/ 368 w 635"/>
                <a:gd name="T69" fmla="*/ 342 h 513"/>
                <a:gd name="T70" fmla="*/ 378 w 635"/>
                <a:gd name="T71" fmla="*/ 163 h 513"/>
                <a:gd name="T72" fmla="*/ 388 w 635"/>
                <a:gd name="T73" fmla="*/ 39 h 513"/>
                <a:gd name="T74" fmla="*/ 400 w 635"/>
                <a:gd name="T75" fmla="*/ 7 h 513"/>
                <a:gd name="T76" fmla="*/ 410 w 635"/>
                <a:gd name="T77" fmla="*/ 62 h 513"/>
                <a:gd name="T78" fmla="*/ 421 w 635"/>
                <a:gd name="T79" fmla="*/ 193 h 513"/>
                <a:gd name="T80" fmla="*/ 431 w 635"/>
                <a:gd name="T81" fmla="*/ 356 h 513"/>
                <a:gd name="T82" fmla="*/ 441 w 635"/>
                <a:gd name="T83" fmla="*/ 480 h 513"/>
                <a:gd name="T84" fmla="*/ 453 w 635"/>
                <a:gd name="T85" fmla="*/ 505 h 513"/>
                <a:gd name="T86" fmla="*/ 463 w 635"/>
                <a:gd name="T87" fmla="*/ 435 h 513"/>
                <a:gd name="T88" fmla="*/ 473 w 635"/>
                <a:gd name="T89" fmla="*/ 287 h 513"/>
                <a:gd name="T90" fmla="*/ 484 w 635"/>
                <a:gd name="T91" fmla="*/ 116 h 513"/>
                <a:gd name="T92" fmla="*/ 494 w 635"/>
                <a:gd name="T93" fmla="*/ 16 h 513"/>
                <a:gd name="T94" fmla="*/ 505 w 635"/>
                <a:gd name="T95" fmla="*/ 16 h 513"/>
                <a:gd name="T96" fmla="*/ 515 w 635"/>
                <a:gd name="T97" fmla="*/ 109 h 513"/>
                <a:gd name="T98" fmla="*/ 525 w 635"/>
                <a:gd name="T99" fmla="*/ 263 h 513"/>
                <a:gd name="T100" fmla="*/ 537 w 635"/>
                <a:gd name="T101" fmla="*/ 410 h 513"/>
                <a:gd name="T102" fmla="*/ 547 w 635"/>
                <a:gd name="T103" fmla="*/ 496 h 513"/>
                <a:gd name="T104" fmla="*/ 558 w 635"/>
                <a:gd name="T105" fmla="*/ 489 h 513"/>
                <a:gd name="T106" fmla="*/ 568 w 635"/>
                <a:gd name="T107" fmla="*/ 396 h 513"/>
                <a:gd name="T108" fmla="*/ 578 w 635"/>
                <a:gd name="T109" fmla="*/ 233 h 513"/>
                <a:gd name="T110" fmla="*/ 590 w 635"/>
                <a:gd name="T111" fmla="*/ 70 h 513"/>
                <a:gd name="T112" fmla="*/ 600 w 635"/>
                <a:gd name="T113" fmla="*/ 0 h 513"/>
                <a:gd name="T114" fmla="*/ 610 w 635"/>
                <a:gd name="T115" fmla="*/ 30 h 513"/>
                <a:gd name="T116" fmla="*/ 621 w 635"/>
                <a:gd name="T117" fmla="*/ 147 h 513"/>
                <a:gd name="T118" fmla="*/ 631 w 635"/>
                <a:gd name="T119" fmla="*/ 31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5" h="513">
                  <a:moveTo>
                    <a:pt x="0" y="23"/>
                  </a:moveTo>
                  <a:lnTo>
                    <a:pt x="1" y="39"/>
                  </a:lnTo>
                  <a:lnTo>
                    <a:pt x="3" y="39"/>
                  </a:lnTo>
                  <a:lnTo>
                    <a:pt x="4" y="46"/>
                  </a:lnTo>
                  <a:lnTo>
                    <a:pt x="5" y="70"/>
                  </a:lnTo>
                  <a:lnTo>
                    <a:pt x="7" y="85"/>
                  </a:lnTo>
                  <a:lnTo>
                    <a:pt x="8" y="100"/>
                  </a:lnTo>
                  <a:lnTo>
                    <a:pt x="10" y="116"/>
                  </a:lnTo>
                  <a:lnTo>
                    <a:pt x="11" y="132"/>
                  </a:lnTo>
                  <a:lnTo>
                    <a:pt x="13" y="147"/>
                  </a:lnTo>
                  <a:lnTo>
                    <a:pt x="14" y="179"/>
                  </a:lnTo>
                  <a:lnTo>
                    <a:pt x="14" y="193"/>
                  </a:lnTo>
                  <a:lnTo>
                    <a:pt x="15" y="209"/>
                  </a:lnTo>
                  <a:lnTo>
                    <a:pt x="17" y="233"/>
                  </a:lnTo>
                  <a:lnTo>
                    <a:pt x="18" y="256"/>
                  </a:lnTo>
                  <a:lnTo>
                    <a:pt x="20" y="279"/>
                  </a:lnTo>
                  <a:lnTo>
                    <a:pt x="21" y="295"/>
                  </a:lnTo>
                  <a:lnTo>
                    <a:pt x="23" y="310"/>
                  </a:lnTo>
                  <a:lnTo>
                    <a:pt x="24" y="342"/>
                  </a:lnTo>
                  <a:lnTo>
                    <a:pt x="25" y="356"/>
                  </a:lnTo>
                  <a:lnTo>
                    <a:pt x="27" y="372"/>
                  </a:lnTo>
                  <a:lnTo>
                    <a:pt x="28" y="387"/>
                  </a:lnTo>
                  <a:lnTo>
                    <a:pt x="30" y="403"/>
                  </a:lnTo>
                  <a:lnTo>
                    <a:pt x="31" y="426"/>
                  </a:lnTo>
                  <a:lnTo>
                    <a:pt x="31" y="435"/>
                  </a:lnTo>
                  <a:lnTo>
                    <a:pt x="33" y="450"/>
                  </a:lnTo>
                  <a:lnTo>
                    <a:pt x="34" y="465"/>
                  </a:lnTo>
                  <a:lnTo>
                    <a:pt x="35" y="480"/>
                  </a:lnTo>
                  <a:lnTo>
                    <a:pt x="37" y="489"/>
                  </a:lnTo>
                  <a:lnTo>
                    <a:pt x="38" y="489"/>
                  </a:lnTo>
                  <a:lnTo>
                    <a:pt x="40" y="505"/>
                  </a:lnTo>
                  <a:lnTo>
                    <a:pt x="41" y="505"/>
                  </a:lnTo>
                  <a:lnTo>
                    <a:pt x="43" y="512"/>
                  </a:lnTo>
                  <a:lnTo>
                    <a:pt x="44" y="512"/>
                  </a:lnTo>
                  <a:lnTo>
                    <a:pt x="45" y="512"/>
                  </a:lnTo>
                  <a:lnTo>
                    <a:pt x="47" y="512"/>
                  </a:lnTo>
                  <a:lnTo>
                    <a:pt x="48" y="512"/>
                  </a:lnTo>
                  <a:lnTo>
                    <a:pt x="48" y="505"/>
                  </a:lnTo>
                  <a:lnTo>
                    <a:pt x="50" y="496"/>
                  </a:lnTo>
                  <a:lnTo>
                    <a:pt x="51" y="489"/>
                  </a:lnTo>
                  <a:lnTo>
                    <a:pt x="53" y="480"/>
                  </a:lnTo>
                  <a:lnTo>
                    <a:pt x="54" y="473"/>
                  </a:lnTo>
                  <a:lnTo>
                    <a:pt x="55" y="465"/>
                  </a:lnTo>
                  <a:lnTo>
                    <a:pt x="57" y="450"/>
                  </a:lnTo>
                  <a:lnTo>
                    <a:pt x="58" y="435"/>
                  </a:lnTo>
                  <a:lnTo>
                    <a:pt x="60" y="419"/>
                  </a:lnTo>
                  <a:lnTo>
                    <a:pt x="61" y="403"/>
                  </a:lnTo>
                  <a:lnTo>
                    <a:pt x="63" y="387"/>
                  </a:lnTo>
                  <a:lnTo>
                    <a:pt x="64" y="365"/>
                  </a:lnTo>
                  <a:lnTo>
                    <a:pt x="65" y="349"/>
                  </a:lnTo>
                  <a:lnTo>
                    <a:pt x="65" y="326"/>
                  </a:lnTo>
                  <a:lnTo>
                    <a:pt x="67" y="310"/>
                  </a:lnTo>
                  <a:lnTo>
                    <a:pt x="68" y="287"/>
                  </a:lnTo>
                  <a:lnTo>
                    <a:pt x="70" y="263"/>
                  </a:lnTo>
                  <a:lnTo>
                    <a:pt x="71" y="240"/>
                  </a:lnTo>
                  <a:lnTo>
                    <a:pt x="73" y="225"/>
                  </a:lnTo>
                  <a:lnTo>
                    <a:pt x="74" y="193"/>
                  </a:lnTo>
                  <a:lnTo>
                    <a:pt x="75" y="170"/>
                  </a:lnTo>
                  <a:lnTo>
                    <a:pt x="77" y="155"/>
                  </a:lnTo>
                  <a:lnTo>
                    <a:pt x="78" y="139"/>
                  </a:lnTo>
                  <a:lnTo>
                    <a:pt x="80" y="116"/>
                  </a:lnTo>
                  <a:lnTo>
                    <a:pt x="81" y="93"/>
                  </a:lnTo>
                  <a:lnTo>
                    <a:pt x="83" y="77"/>
                  </a:lnTo>
                  <a:lnTo>
                    <a:pt x="83" y="62"/>
                  </a:lnTo>
                  <a:lnTo>
                    <a:pt x="84" y="55"/>
                  </a:lnTo>
                  <a:lnTo>
                    <a:pt x="85" y="39"/>
                  </a:lnTo>
                  <a:lnTo>
                    <a:pt x="87" y="30"/>
                  </a:lnTo>
                  <a:lnTo>
                    <a:pt x="88" y="23"/>
                  </a:lnTo>
                  <a:lnTo>
                    <a:pt x="90" y="16"/>
                  </a:lnTo>
                  <a:lnTo>
                    <a:pt x="91" y="7"/>
                  </a:lnTo>
                  <a:lnTo>
                    <a:pt x="93" y="0"/>
                  </a:lnTo>
                  <a:lnTo>
                    <a:pt x="94" y="0"/>
                  </a:lnTo>
                  <a:lnTo>
                    <a:pt x="95" y="7"/>
                  </a:lnTo>
                  <a:lnTo>
                    <a:pt x="97" y="0"/>
                  </a:lnTo>
                  <a:lnTo>
                    <a:pt x="98" y="0"/>
                  </a:lnTo>
                  <a:lnTo>
                    <a:pt x="100" y="7"/>
                  </a:lnTo>
                  <a:lnTo>
                    <a:pt x="100" y="16"/>
                  </a:lnTo>
                  <a:lnTo>
                    <a:pt x="101" y="16"/>
                  </a:lnTo>
                  <a:lnTo>
                    <a:pt x="103" y="23"/>
                  </a:lnTo>
                  <a:lnTo>
                    <a:pt x="104" y="39"/>
                  </a:lnTo>
                  <a:lnTo>
                    <a:pt x="105" y="46"/>
                  </a:lnTo>
                  <a:lnTo>
                    <a:pt x="107" y="55"/>
                  </a:lnTo>
                  <a:lnTo>
                    <a:pt x="108" y="70"/>
                  </a:lnTo>
                  <a:lnTo>
                    <a:pt x="110" y="85"/>
                  </a:lnTo>
                  <a:lnTo>
                    <a:pt x="111" y="100"/>
                  </a:lnTo>
                  <a:lnTo>
                    <a:pt x="113" y="116"/>
                  </a:lnTo>
                  <a:lnTo>
                    <a:pt x="114" y="132"/>
                  </a:lnTo>
                  <a:lnTo>
                    <a:pt x="115" y="147"/>
                  </a:lnTo>
                  <a:lnTo>
                    <a:pt x="115" y="170"/>
                  </a:lnTo>
                  <a:lnTo>
                    <a:pt x="117" y="186"/>
                  </a:lnTo>
                  <a:lnTo>
                    <a:pt x="118" y="209"/>
                  </a:lnTo>
                  <a:lnTo>
                    <a:pt x="120" y="233"/>
                  </a:lnTo>
                  <a:lnTo>
                    <a:pt x="121" y="256"/>
                  </a:lnTo>
                  <a:lnTo>
                    <a:pt x="123" y="272"/>
                  </a:lnTo>
                  <a:lnTo>
                    <a:pt x="124" y="287"/>
                  </a:lnTo>
                  <a:lnTo>
                    <a:pt x="125" y="317"/>
                  </a:lnTo>
                  <a:lnTo>
                    <a:pt x="127" y="333"/>
                  </a:lnTo>
                  <a:lnTo>
                    <a:pt x="128" y="349"/>
                  </a:lnTo>
                  <a:lnTo>
                    <a:pt x="130" y="380"/>
                  </a:lnTo>
                  <a:lnTo>
                    <a:pt x="131" y="387"/>
                  </a:lnTo>
                  <a:lnTo>
                    <a:pt x="133" y="403"/>
                  </a:lnTo>
                  <a:lnTo>
                    <a:pt x="133" y="426"/>
                  </a:lnTo>
                  <a:lnTo>
                    <a:pt x="134" y="442"/>
                  </a:lnTo>
                  <a:lnTo>
                    <a:pt x="135" y="457"/>
                  </a:lnTo>
                  <a:lnTo>
                    <a:pt x="137" y="465"/>
                  </a:lnTo>
                  <a:lnTo>
                    <a:pt x="138" y="480"/>
                  </a:lnTo>
                  <a:lnTo>
                    <a:pt x="140" y="480"/>
                  </a:lnTo>
                  <a:lnTo>
                    <a:pt x="141" y="496"/>
                  </a:lnTo>
                  <a:lnTo>
                    <a:pt x="143" y="505"/>
                  </a:lnTo>
                  <a:lnTo>
                    <a:pt x="144" y="505"/>
                  </a:lnTo>
                  <a:lnTo>
                    <a:pt x="145" y="505"/>
                  </a:lnTo>
                  <a:lnTo>
                    <a:pt x="147" y="512"/>
                  </a:lnTo>
                  <a:lnTo>
                    <a:pt x="148" y="505"/>
                  </a:lnTo>
                  <a:lnTo>
                    <a:pt x="150" y="505"/>
                  </a:lnTo>
                  <a:lnTo>
                    <a:pt x="150" y="496"/>
                  </a:lnTo>
                  <a:lnTo>
                    <a:pt x="151" y="489"/>
                  </a:lnTo>
                  <a:lnTo>
                    <a:pt x="153" y="489"/>
                  </a:lnTo>
                  <a:lnTo>
                    <a:pt x="154" y="480"/>
                  </a:lnTo>
                  <a:lnTo>
                    <a:pt x="155" y="465"/>
                  </a:lnTo>
                  <a:lnTo>
                    <a:pt x="157" y="450"/>
                  </a:lnTo>
                  <a:lnTo>
                    <a:pt x="158" y="442"/>
                  </a:lnTo>
                  <a:lnTo>
                    <a:pt x="160" y="426"/>
                  </a:lnTo>
                  <a:lnTo>
                    <a:pt x="161" y="410"/>
                  </a:lnTo>
                  <a:lnTo>
                    <a:pt x="163" y="387"/>
                  </a:lnTo>
                  <a:lnTo>
                    <a:pt x="164" y="372"/>
                  </a:lnTo>
                  <a:lnTo>
                    <a:pt x="165" y="356"/>
                  </a:lnTo>
                  <a:lnTo>
                    <a:pt x="167" y="333"/>
                  </a:lnTo>
                  <a:lnTo>
                    <a:pt x="167" y="317"/>
                  </a:lnTo>
                  <a:lnTo>
                    <a:pt x="168" y="295"/>
                  </a:lnTo>
                  <a:lnTo>
                    <a:pt x="170" y="272"/>
                  </a:lnTo>
                  <a:lnTo>
                    <a:pt x="171" y="256"/>
                  </a:lnTo>
                  <a:lnTo>
                    <a:pt x="173" y="233"/>
                  </a:lnTo>
                  <a:lnTo>
                    <a:pt x="174" y="217"/>
                  </a:lnTo>
                  <a:lnTo>
                    <a:pt x="175" y="186"/>
                  </a:lnTo>
                  <a:lnTo>
                    <a:pt x="177" y="170"/>
                  </a:lnTo>
                  <a:lnTo>
                    <a:pt x="178" y="147"/>
                  </a:lnTo>
                  <a:lnTo>
                    <a:pt x="180" y="132"/>
                  </a:lnTo>
                  <a:lnTo>
                    <a:pt x="181" y="116"/>
                  </a:lnTo>
                  <a:lnTo>
                    <a:pt x="183" y="100"/>
                  </a:lnTo>
                  <a:lnTo>
                    <a:pt x="184" y="77"/>
                  </a:lnTo>
                  <a:lnTo>
                    <a:pt x="184" y="70"/>
                  </a:lnTo>
                  <a:lnTo>
                    <a:pt x="185" y="46"/>
                  </a:lnTo>
                  <a:lnTo>
                    <a:pt x="187" y="39"/>
                  </a:lnTo>
                  <a:lnTo>
                    <a:pt x="188" y="23"/>
                  </a:lnTo>
                  <a:lnTo>
                    <a:pt x="190" y="16"/>
                  </a:lnTo>
                  <a:lnTo>
                    <a:pt x="191" y="7"/>
                  </a:lnTo>
                  <a:lnTo>
                    <a:pt x="193" y="7"/>
                  </a:lnTo>
                  <a:lnTo>
                    <a:pt x="194" y="0"/>
                  </a:lnTo>
                  <a:lnTo>
                    <a:pt x="195" y="0"/>
                  </a:lnTo>
                  <a:lnTo>
                    <a:pt x="197" y="0"/>
                  </a:lnTo>
                  <a:lnTo>
                    <a:pt x="198" y="0"/>
                  </a:lnTo>
                  <a:lnTo>
                    <a:pt x="200" y="7"/>
                  </a:lnTo>
                  <a:lnTo>
                    <a:pt x="201" y="0"/>
                  </a:lnTo>
                  <a:lnTo>
                    <a:pt x="201" y="7"/>
                  </a:lnTo>
                  <a:lnTo>
                    <a:pt x="203" y="16"/>
                  </a:lnTo>
                  <a:lnTo>
                    <a:pt x="204" y="23"/>
                  </a:lnTo>
                  <a:lnTo>
                    <a:pt x="205" y="30"/>
                  </a:lnTo>
                  <a:lnTo>
                    <a:pt x="207" y="39"/>
                  </a:lnTo>
                  <a:lnTo>
                    <a:pt x="208" y="55"/>
                  </a:lnTo>
                  <a:lnTo>
                    <a:pt x="210" y="70"/>
                  </a:lnTo>
                  <a:lnTo>
                    <a:pt x="211" y="77"/>
                  </a:lnTo>
                  <a:lnTo>
                    <a:pt x="213" y="100"/>
                  </a:lnTo>
                  <a:lnTo>
                    <a:pt x="214" y="116"/>
                  </a:lnTo>
                  <a:lnTo>
                    <a:pt x="215" y="132"/>
                  </a:lnTo>
                  <a:lnTo>
                    <a:pt x="217" y="147"/>
                  </a:lnTo>
                  <a:lnTo>
                    <a:pt x="218" y="170"/>
                  </a:lnTo>
                  <a:lnTo>
                    <a:pt x="218" y="186"/>
                  </a:lnTo>
                  <a:lnTo>
                    <a:pt x="220" y="209"/>
                  </a:lnTo>
                  <a:lnTo>
                    <a:pt x="221" y="233"/>
                  </a:lnTo>
                  <a:lnTo>
                    <a:pt x="223" y="256"/>
                  </a:lnTo>
                  <a:lnTo>
                    <a:pt x="224" y="272"/>
                  </a:lnTo>
                  <a:lnTo>
                    <a:pt x="225" y="295"/>
                  </a:lnTo>
                  <a:lnTo>
                    <a:pt x="227" y="317"/>
                  </a:lnTo>
                  <a:lnTo>
                    <a:pt x="228" y="342"/>
                  </a:lnTo>
                  <a:lnTo>
                    <a:pt x="230" y="356"/>
                  </a:lnTo>
                  <a:lnTo>
                    <a:pt x="231" y="380"/>
                  </a:lnTo>
                  <a:lnTo>
                    <a:pt x="233" y="396"/>
                  </a:lnTo>
                  <a:lnTo>
                    <a:pt x="234" y="410"/>
                  </a:lnTo>
                  <a:lnTo>
                    <a:pt x="235" y="426"/>
                  </a:lnTo>
                  <a:lnTo>
                    <a:pt x="235" y="442"/>
                  </a:lnTo>
                  <a:lnTo>
                    <a:pt x="237" y="457"/>
                  </a:lnTo>
                  <a:lnTo>
                    <a:pt x="238" y="465"/>
                  </a:lnTo>
                  <a:lnTo>
                    <a:pt x="240" y="480"/>
                  </a:lnTo>
                  <a:lnTo>
                    <a:pt x="241" y="489"/>
                  </a:lnTo>
                  <a:lnTo>
                    <a:pt x="243" y="496"/>
                  </a:lnTo>
                  <a:lnTo>
                    <a:pt x="244" y="505"/>
                  </a:lnTo>
                  <a:lnTo>
                    <a:pt x="245" y="496"/>
                  </a:lnTo>
                  <a:lnTo>
                    <a:pt x="247" y="512"/>
                  </a:lnTo>
                  <a:lnTo>
                    <a:pt x="248" y="505"/>
                  </a:lnTo>
                  <a:lnTo>
                    <a:pt x="250" y="505"/>
                  </a:lnTo>
                  <a:lnTo>
                    <a:pt x="251" y="505"/>
                  </a:lnTo>
                  <a:lnTo>
                    <a:pt x="253" y="505"/>
                  </a:lnTo>
                  <a:lnTo>
                    <a:pt x="253" y="489"/>
                  </a:lnTo>
                  <a:lnTo>
                    <a:pt x="254" y="480"/>
                  </a:lnTo>
                  <a:lnTo>
                    <a:pt x="255" y="465"/>
                  </a:lnTo>
                  <a:lnTo>
                    <a:pt x="257" y="457"/>
                  </a:lnTo>
                  <a:lnTo>
                    <a:pt x="258" y="450"/>
                  </a:lnTo>
                  <a:lnTo>
                    <a:pt x="260" y="435"/>
                  </a:lnTo>
                  <a:lnTo>
                    <a:pt x="261" y="419"/>
                  </a:lnTo>
                  <a:lnTo>
                    <a:pt x="263" y="403"/>
                  </a:lnTo>
                  <a:lnTo>
                    <a:pt x="264" y="380"/>
                  </a:lnTo>
                  <a:lnTo>
                    <a:pt x="265" y="365"/>
                  </a:lnTo>
                  <a:lnTo>
                    <a:pt x="267" y="342"/>
                  </a:lnTo>
                  <a:lnTo>
                    <a:pt x="268" y="326"/>
                  </a:lnTo>
                  <a:lnTo>
                    <a:pt x="268" y="302"/>
                  </a:lnTo>
                  <a:lnTo>
                    <a:pt x="270" y="279"/>
                  </a:lnTo>
                  <a:lnTo>
                    <a:pt x="271" y="263"/>
                  </a:lnTo>
                  <a:lnTo>
                    <a:pt x="273" y="240"/>
                  </a:lnTo>
                  <a:lnTo>
                    <a:pt x="274" y="217"/>
                  </a:lnTo>
                  <a:lnTo>
                    <a:pt x="275" y="193"/>
                  </a:lnTo>
                  <a:lnTo>
                    <a:pt x="277" y="170"/>
                  </a:lnTo>
                  <a:lnTo>
                    <a:pt x="278" y="155"/>
                  </a:lnTo>
                  <a:lnTo>
                    <a:pt x="280" y="132"/>
                  </a:lnTo>
                  <a:lnTo>
                    <a:pt x="281" y="116"/>
                  </a:lnTo>
                  <a:lnTo>
                    <a:pt x="283" y="100"/>
                  </a:lnTo>
                  <a:lnTo>
                    <a:pt x="284" y="77"/>
                  </a:lnTo>
                  <a:lnTo>
                    <a:pt x="285" y="70"/>
                  </a:lnTo>
                  <a:lnTo>
                    <a:pt x="285" y="55"/>
                  </a:lnTo>
                  <a:lnTo>
                    <a:pt x="287" y="46"/>
                  </a:lnTo>
                  <a:lnTo>
                    <a:pt x="288" y="30"/>
                  </a:lnTo>
                  <a:lnTo>
                    <a:pt x="290" y="23"/>
                  </a:lnTo>
                  <a:lnTo>
                    <a:pt x="291" y="16"/>
                  </a:lnTo>
                  <a:lnTo>
                    <a:pt x="293" y="7"/>
                  </a:lnTo>
                  <a:lnTo>
                    <a:pt x="294" y="7"/>
                  </a:lnTo>
                  <a:lnTo>
                    <a:pt x="295" y="0"/>
                  </a:lnTo>
                  <a:lnTo>
                    <a:pt x="297" y="0"/>
                  </a:lnTo>
                  <a:lnTo>
                    <a:pt x="298" y="0"/>
                  </a:lnTo>
                  <a:lnTo>
                    <a:pt x="300" y="0"/>
                  </a:lnTo>
                  <a:lnTo>
                    <a:pt x="301" y="0"/>
                  </a:lnTo>
                  <a:lnTo>
                    <a:pt x="303" y="7"/>
                  </a:lnTo>
                  <a:lnTo>
                    <a:pt x="303" y="16"/>
                  </a:lnTo>
                  <a:lnTo>
                    <a:pt x="304" y="16"/>
                  </a:lnTo>
                  <a:lnTo>
                    <a:pt x="305" y="30"/>
                  </a:lnTo>
                  <a:lnTo>
                    <a:pt x="307" y="46"/>
                  </a:lnTo>
                  <a:lnTo>
                    <a:pt x="308" y="55"/>
                  </a:lnTo>
                  <a:lnTo>
                    <a:pt x="310" y="62"/>
                  </a:lnTo>
                  <a:lnTo>
                    <a:pt x="311" y="77"/>
                  </a:lnTo>
                  <a:lnTo>
                    <a:pt x="313" y="100"/>
                  </a:lnTo>
                  <a:lnTo>
                    <a:pt x="314" y="109"/>
                  </a:lnTo>
                  <a:lnTo>
                    <a:pt x="315" y="132"/>
                  </a:lnTo>
                  <a:lnTo>
                    <a:pt x="317" y="147"/>
                  </a:lnTo>
                  <a:lnTo>
                    <a:pt x="318" y="163"/>
                  </a:lnTo>
                  <a:lnTo>
                    <a:pt x="320" y="193"/>
                  </a:lnTo>
                  <a:lnTo>
                    <a:pt x="320" y="202"/>
                  </a:lnTo>
                  <a:lnTo>
                    <a:pt x="321" y="233"/>
                  </a:lnTo>
                  <a:lnTo>
                    <a:pt x="323" y="247"/>
                  </a:lnTo>
                  <a:lnTo>
                    <a:pt x="324" y="272"/>
                  </a:lnTo>
                  <a:lnTo>
                    <a:pt x="325" y="295"/>
                  </a:lnTo>
                  <a:lnTo>
                    <a:pt x="327" y="310"/>
                  </a:lnTo>
                  <a:lnTo>
                    <a:pt x="328" y="333"/>
                  </a:lnTo>
                  <a:lnTo>
                    <a:pt x="330" y="356"/>
                  </a:lnTo>
                  <a:lnTo>
                    <a:pt x="331" y="380"/>
                  </a:lnTo>
                  <a:lnTo>
                    <a:pt x="333" y="396"/>
                  </a:lnTo>
                  <a:lnTo>
                    <a:pt x="334" y="410"/>
                  </a:lnTo>
                  <a:lnTo>
                    <a:pt x="335" y="426"/>
                  </a:lnTo>
                  <a:lnTo>
                    <a:pt x="337" y="442"/>
                  </a:lnTo>
                  <a:lnTo>
                    <a:pt x="337" y="457"/>
                  </a:lnTo>
                  <a:lnTo>
                    <a:pt x="338" y="465"/>
                  </a:lnTo>
                  <a:lnTo>
                    <a:pt x="340" y="480"/>
                  </a:lnTo>
                  <a:lnTo>
                    <a:pt x="341" y="489"/>
                  </a:lnTo>
                  <a:lnTo>
                    <a:pt x="343" y="496"/>
                  </a:lnTo>
                  <a:lnTo>
                    <a:pt x="344" y="505"/>
                  </a:lnTo>
                  <a:lnTo>
                    <a:pt x="345" y="505"/>
                  </a:lnTo>
                  <a:lnTo>
                    <a:pt x="347" y="505"/>
                  </a:lnTo>
                  <a:lnTo>
                    <a:pt x="348" y="505"/>
                  </a:lnTo>
                  <a:lnTo>
                    <a:pt x="350" y="512"/>
                  </a:lnTo>
                  <a:lnTo>
                    <a:pt x="351" y="505"/>
                  </a:lnTo>
                  <a:lnTo>
                    <a:pt x="353" y="505"/>
                  </a:lnTo>
                  <a:lnTo>
                    <a:pt x="354" y="496"/>
                  </a:lnTo>
                  <a:lnTo>
                    <a:pt x="354" y="489"/>
                  </a:lnTo>
                  <a:lnTo>
                    <a:pt x="355" y="480"/>
                  </a:lnTo>
                  <a:lnTo>
                    <a:pt x="357" y="473"/>
                  </a:lnTo>
                  <a:lnTo>
                    <a:pt x="358" y="450"/>
                  </a:lnTo>
                  <a:lnTo>
                    <a:pt x="360" y="442"/>
                  </a:lnTo>
                  <a:lnTo>
                    <a:pt x="361" y="435"/>
                  </a:lnTo>
                  <a:lnTo>
                    <a:pt x="363" y="410"/>
                  </a:lnTo>
                  <a:lnTo>
                    <a:pt x="364" y="396"/>
                  </a:lnTo>
                  <a:lnTo>
                    <a:pt x="365" y="380"/>
                  </a:lnTo>
                  <a:lnTo>
                    <a:pt x="367" y="356"/>
                  </a:lnTo>
                  <a:lnTo>
                    <a:pt x="368" y="342"/>
                  </a:lnTo>
                  <a:lnTo>
                    <a:pt x="370" y="317"/>
                  </a:lnTo>
                  <a:lnTo>
                    <a:pt x="371" y="302"/>
                  </a:lnTo>
                  <a:lnTo>
                    <a:pt x="371" y="272"/>
                  </a:lnTo>
                  <a:lnTo>
                    <a:pt x="373" y="256"/>
                  </a:lnTo>
                  <a:lnTo>
                    <a:pt x="374" y="233"/>
                  </a:lnTo>
                  <a:lnTo>
                    <a:pt x="375" y="209"/>
                  </a:lnTo>
                  <a:lnTo>
                    <a:pt x="377" y="186"/>
                  </a:lnTo>
                  <a:lnTo>
                    <a:pt x="378" y="163"/>
                  </a:lnTo>
                  <a:lnTo>
                    <a:pt x="380" y="147"/>
                  </a:lnTo>
                  <a:lnTo>
                    <a:pt x="381" y="132"/>
                  </a:lnTo>
                  <a:lnTo>
                    <a:pt x="383" y="116"/>
                  </a:lnTo>
                  <a:lnTo>
                    <a:pt x="384" y="93"/>
                  </a:lnTo>
                  <a:lnTo>
                    <a:pt x="385" y="77"/>
                  </a:lnTo>
                  <a:lnTo>
                    <a:pt x="387" y="70"/>
                  </a:lnTo>
                  <a:lnTo>
                    <a:pt x="388" y="46"/>
                  </a:lnTo>
                  <a:lnTo>
                    <a:pt x="388" y="39"/>
                  </a:lnTo>
                  <a:lnTo>
                    <a:pt x="390" y="30"/>
                  </a:lnTo>
                  <a:lnTo>
                    <a:pt x="391" y="23"/>
                  </a:lnTo>
                  <a:lnTo>
                    <a:pt x="393" y="16"/>
                  </a:lnTo>
                  <a:lnTo>
                    <a:pt x="394" y="7"/>
                  </a:lnTo>
                  <a:lnTo>
                    <a:pt x="395" y="0"/>
                  </a:lnTo>
                  <a:lnTo>
                    <a:pt x="397" y="7"/>
                  </a:lnTo>
                  <a:lnTo>
                    <a:pt x="398" y="7"/>
                  </a:lnTo>
                  <a:lnTo>
                    <a:pt x="400" y="7"/>
                  </a:lnTo>
                  <a:lnTo>
                    <a:pt x="401" y="7"/>
                  </a:lnTo>
                  <a:lnTo>
                    <a:pt x="403" y="16"/>
                  </a:lnTo>
                  <a:lnTo>
                    <a:pt x="404" y="16"/>
                  </a:lnTo>
                  <a:lnTo>
                    <a:pt x="405" y="23"/>
                  </a:lnTo>
                  <a:lnTo>
                    <a:pt x="405" y="30"/>
                  </a:lnTo>
                  <a:lnTo>
                    <a:pt x="407" y="46"/>
                  </a:lnTo>
                  <a:lnTo>
                    <a:pt x="408" y="46"/>
                  </a:lnTo>
                  <a:lnTo>
                    <a:pt x="410" y="62"/>
                  </a:lnTo>
                  <a:lnTo>
                    <a:pt x="411" y="77"/>
                  </a:lnTo>
                  <a:lnTo>
                    <a:pt x="413" y="93"/>
                  </a:lnTo>
                  <a:lnTo>
                    <a:pt x="414" y="100"/>
                  </a:lnTo>
                  <a:lnTo>
                    <a:pt x="415" y="125"/>
                  </a:lnTo>
                  <a:lnTo>
                    <a:pt x="417" y="147"/>
                  </a:lnTo>
                  <a:lnTo>
                    <a:pt x="418" y="163"/>
                  </a:lnTo>
                  <a:lnTo>
                    <a:pt x="420" y="179"/>
                  </a:lnTo>
                  <a:lnTo>
                    <a:pt x="421" y="193"/>
                  </a:lnTo>
                  <a:lnTo>
                    <a:pt x="421" y="217"/>
                  </a:lnTo>
                  <a:lnTo>
                    <a:pt x="423" y="233"/>
                  </a:lnTo>
                  <a:lnTo>
                    <a:pt x="424" y="263"/>
                  </a:lnTo>
                  <a:lnTo>
                    <a:pt x="425" y="272"/>
                  </a:lnTo>
                  <a:lnTo>
                    <a:pt x="427" y="295"/>
                  </a:lnTo>
                  <a:lnTo>
                    <a:pt x="428" y="317"/>
                  </a:lnTo>
                  <a:lnTo>
                    <a:pt x="430" y="342"/>
                  </a:lnTo>
                  <a:lnTo>
                    <a:pt x="431" y="356"/>
                  </a:lnTo>
                  <a:lnTo>
                    <a:pt x="433" y="380"/>
                  </a:lnTo>
                  <a:lnTo>
                    <a:pt x="434" y="396"/>
                  </a:lnTo>
                  <a:lnTo>
                    <a:pt x="435" y="410"/>
                  </a:lnTo>
                  <a:lnTo>
                    <a:pt x="437" y="426"/>
                  </a:lnTo>
                  <a:lnTo>
                    <a:pt x="438" y="450"/>
                  </a:lnTo>
                  <a:lnTo>
                    <a:pt x="438" y="457"/>
                  </a:lnTo>
                  <a:lnTo>
                    <a:pt x="440" y="465"/>
                  </a:lnTo>
                  <a:lnTo>
                    <a:pt x="441" y="480"/>
                  </a:lnTo>
                  <a:lnTo>
                    <a:pt x="443" y="489"/>
                  </a:lnTo>
                  <a:lnTo>
                    <a:pt x="444" y="489"/>
                  </a:lnTo>
                  <a:lnTo>
                    <a:pt x="445" y="496"/>
                  </a:lnTo>
                  <a:lnTo>
                    <a:pt x="447" y="505"/>
                  </a:lnTo>
                  <a:lnTo>
                    <a:pt x="448" y="505"/>
                  </a:lnTo>
                  <a:lnTo>
                    <a:pt x="450" y="512"/>
                  </a:lnTo>
                  <a:lnTo>
                    <a:pt x="451" y="512"/>
                  </a:lnTo>
                  <a:lnTo>
                    <a:pt x="453" y="505"/>
                  </a:lnTo>
                  <a:lnTo>
                    <a:pt x="454" y="505"/>
                  </a:lnTo>
                  <a:lnTo>
                    <a:pt x="455" y="496"/>
                  </a:lnTo>
                  <a:lnTo>
                    <a:pt x="455" y="489"/>
                  </a:lnTo>
                  <a:lnTo>
                    <a:pt x="457" y="480"/>
                  </a:lnTo>
                  <a:lnTo>
                    <a:pt x="458" y="473"/>
                  </a:lnTo>
                  <a:lnTo>
                    <a:pt x="460" y="457"/>
                  </a:lnTo>
                  <a:lnTo>
                    <a:pt x="461" y="450"/>
                  </a:lnTo>
                  <a:lnTo>
                    <a:pt x="463" y="435"/>
                  </a:lnTo>
                  <a:lnTo>
                    <a:pt x="464" y="426"/>
                  </a:lnTo>
                  <a:lnTo>
                    <a:pt x="465" y="410"/>
                  </a:lnTo>
                  <a:lnTo>
                    <a:pt x="467" y="387"/>
                  </a:lnTo>
                  <a:lnTo>
                    <a:pt x="468" y="372"/>
                  </a:lnTo>
                  <a:lnTo>
                    <a:pt x="470" y="349"/>
                  </a:lnTo>
                  <a:lnTo>
                    <a:pt x="471" y="333"/>
                  </a:lnTo>
                  <a:lnTo>
                    <a:pt x="473" y="310"/>
                  </a:lnTo>
                  <a:lnTo>
                    <a:pt x="473" y="287"/>
                  </a:lnTo>
                  <a:lnTo>
                    <a:pt x="474" y="263"/>
                  </a:lnTo>
                  <a:lnTo>
                    <a:pt x="475" y="247"/>
                  </a:lnTo>
                  <a:lnTo>
                    <a:pt x="477" y="225"/>
                  </a:lnTo>
                  <a:lnTo>
                    <a:pt x="478" y="202"/>
                  </a:lnTo>
                  <a:lnTo>
                    <a:pt x="480" y="179"/>
                  </a:lnTo>
                  <a:lnTo>
                    <a:pt x="481" y="155"/>
                  </a:lnTo>
                  <a:lnTo>
                    <a:pt x="483" y="139"/>
                  </a:lnTo>
                  <a:lnTo>
                    <a:pt x="484" y="116"/>
                  </a:lnTo>
                  <a:lnTo>
                    <a:pt x="485" y="100"/>
                  </a:lnTo>
                  <a:lnTo>
                    <a:pt x="487" y="85"/>
                  </a:lnTo>
                  <a:lnTo>
                    <a:pt x="488" y="70"/>
                  </a:lnTo>
                  <a:lnTo>
                    <a:pt x="490" y="62"/>
                  </a:lnTo>
                  <a:lnTo>
                    <a:pt x="490" y="39"/>
                  </a:lnTo>
                  <a:lnTo>
                    <a:pt x="491" y="30"/>
                  </a:lnTo>
                  <a:lnTo>
                    <a:pt x="493" y="23"/>
                  </a:lnTo>
                  <a:lnTo>
                    <a:pt x="494" y="16"/>
                  </a:lnTo>
                  <a:lnTo>
                    <a:pt x="495" y="7"/>
                  </a:lnTo>
                  <a:lnTo>
                    <a:pt x="497" y="7"/>
                  </a:lnTo>
                  <a:lnTo>
                    <a:pt x="498" y="0"/>
                  </a:lnTo>
                  <a:lnTo>
                    <a:pt x="500" y="0"/>
                  </a:lnTo>
                  <a:lnTo>
                    <a:pt x="501" y="0"/>
                  </a:lnTo>
                  <a:lnTo>
                    <a:pt x="503" y="7"/>
                  </a:lnTo>
                  <a:lnTo>
                    <a:pt x="504" y="7"/>
                  </a:lnTo>
                  <a:lnTo>
                    <a:pt x="505" y="16"/>
                  </a:lnTo>
                  <a:lnTo>
                    <a:pt x="507" y="23"/>
                  </a:lnTo>
                  <a:lnTo>
                    <a:pt x="507" y="30"/>
                  </a:lnTo>
                  <a:lnTo>
                    <a:pt x="508" y="39"/>
                  </a:lnTo>
                  <a:lnTo>
                    <a:pt x="510" y="55"/>
                  </a:lnTo>
                  <a:lnTo>
                    <a:pt x="511" y="62"/>
                  </a:lnTo>
                  <a:lnTo>
                    <a:pt x="513" y="77"/>
                  </a:lnTo>
                  <a:lnTo>
                    <a:pt x="514" y="100"/>
                  </a:lnTo>
                  <a:lnTo>
                    <a:pt x="515" y="109"/>
                  </a:lnTo>
                  <a:lnTo>
                    <a:pt x="517" y="125"/>
                  </a:lnTo>
                  <a:lnTo>
                    <a:pt x="518" y="139"/>
                  </a:lnTo>
                  <a:lnTo>
                    <a:pt x="520" y="163"/>
                  </a:lnTo>
                  <a:lnTo>
                    <a:pt x="521" y="179"/>
                  </a:lnTo>
                  <a:lnTo>
                    <a:pt x="523" y="202"/>
                  </a:lnTo>
                  <a:lnTo>
                    <a:pt x="524" y="217"/>
                  </a:lnTo>
                  <a:lnTo>
                    <a:pt x="524" y="240"/>
                  </a:lnTo>
                  <a:lnTo>
                    <a:pt x="525" y="263"/>
                  </a:lnTo>
                  <a:lnTo>
                    <a:pt x="527" y="279"/>
                  </a:lnTo>
                  <a:lnTo>
                    <a:pt x="528" y="302"/>
                  </a:lnTo>
                  <a:lnTo>
                    <a:pt x="530" y="326"/>
                  </a:lnTo>
                  <a:lnTo>
                    <a:pt x="531" y="333"/>
                  </a:lnTo>
                  <a:lnTo>
                    <a:pt x="533" y="365"/>
                  </a:lnTo>
                  <a:lnTo>
                    <a:pt x="534" y="380"/>
                  </a:lnTo>
                  <a:lnTo>
                    <a:pt x="535" y="403"/>
                  </a:lnTo>
                  <a:lnTo>
                    <a:pt x="537" y="410"/>
                  </a:lnTo>
                  <a:lnTo>
                    <a:pt x="538" y="426"/>
                  </a:lnTo>
                  <a:lnTo>
                    <a:pt x="540" y="442"/>
                  </a:lnTo>
                  <a:lnTo>
                    <a:pt x="541" y="457"/>
                  </a:lnTo>
                  <a:lnTo>
                    <a:pt x="541" y="465"/>
                  </a:lnTo>
                  <a:lnTo>
                    <a:pt x="543" y="473"/>
                  </a:lnTo>
                  <a:lnTo>
                    <a:pt x="544" y="489"/>
                  </a:lnTo>
                  <a:lnTo>
                    <a:pt x="545" y="496"/>
                  </a:lnTo>
                  <a:lnTo>
                    <a:pt x="547" y="496"/>
                  </a:lnTo>
                  <a:lnTo>
                    <a:pt x="548" y="505"/>
                  </a:lnTo>
                  <a:lnTo>
                    <a:pt x="550" y="512"/>
                  </a:lnTo>
                  <a:lnTo>
                    <a:pt x="551" y="512"/>
                  </a:lnTo>
                  <a:lnTo>
                    <a:pt x="553" y="505"/>
                  </a:lnTo>
                  <a:lnTo>
                    <a:pt x="554" y="505"/>
                  </a:lnTo>
                  <a:lnTo>
                    <a:pt x="555" y="505"/>
                  </a:lnTo>
                  <a:lnTo>
                    <a:pt x="557" y="505"/>
                  </a:lnTo>
                  <a:lnTo>
                    <a:pt x="558" y="489"/>
                  </a:lnTo>
                  <a:lnTo>
                    <a:pt x="558" y="480"/>
                  </a:lnTo>
                  <a:lnTo>
                    <a:pt x="560" y="480"/>
                  </a:lnTo>
                  <a:lnTo>
                    <a:pt x="561" y="465"/>
                  </a:lnTo>
                  <a:lnTo>
                    <a:pt x="563" y="450"/>
                  </a:lnTo>
                  <a:lnTo>
                    <a:pt x="564" y="442"/>
                  </a:lnTo>
                  <a:lnTo>
                    <a:pt x="565" y="426"/>
                  </a:lnTo>
                  <a:lnTo>
                    <a:pt x="567" y="410"/>
                  </a:lnTo>
                  <a:lnTo>
                    <a:pt x="568" y="396"/>
                  </a:lnTo>
                  <a:lnTo>
                    <a:pt x="570" y="380"/>
                  </a:lnTo>
                  <a:lnTo>
                    <a:pt x="571" y="356"/>
                  </a:lnTo>
                  <a:lnTo>
                    <a:pt x="573" y="333"/>
                  </a:lnTo>
                  <a:lnTo>
                    <a:pt x="574" y="310"/>
                  </a:lnTo>
                  <a:lnTo>
                    <a:pt x="574" y="295"/>
                  </a:lnTo>
                  <a:lnTo>
                    <a:pt x="575" y="272"/>
                  </a:lnTo>
                  <a:lnTo>
                    <a:pt x="577" y="247"/>
                  </a:lnTo>
                  <a:lnTo>
                    <a:pt x="578" y="233"/>
                  </a:lnTo>
                  <a:lnTo>
                    <a:pt x="580" y="209"/>
                  </a:lnTo>
                  <a:lnTo>
                    <a:pt x="581" y="186"/>
                  </a:lnTo>
                  <a:lnTo>
                    <a:pt x="583" y="163"/>
                  </a:lnTo>
                  <a:lnTo>
                    <a:pt x="584" y="147"/>
                  </a:lnTo>
                  <a:lnTo>
                    <a:pt x="585" y="132"/>
                  </a:lnTo>
                  <a:lnTo>
                    <a:pt x="587" y="116"/>
                  </a:lnTo>
                  <a:lnTo>
                    <a:pt x="588" y="93"/>
                  </a:lnTo>
                  <a:lnTo>
                    <a:pt x="590" y="70"/>
                  </a:lnTo>
                  <a:lnTo>
                    <a:pt x="591" y="62"/>
                  </a:lnTo>
                  <a:lnTo>
                    <a:pt x="591" y="46"/>
                  </a:lnTo>
                  <a:lnTo>
                    <a:pt x="593" y="39"/>
                  </a:lnTo>
                  <a:lnTo>
                    <a:pt x="594" y="23"/>
                  </a:lnTo>
                  <a:lnTo>
                    <a:pt x="595" y="16"/>
                  </a:lnTo>
                  <a:lnTo>
                    <a:pt x="597" y="16"/>
                  </a:lnTo>
                  <a:lnTo>
                    <a:pt x="598" y="7"/>
                  </a:lnTo>
                  <a:lnTo>
                    <a:pt x="600" y="0"/>
                  </a:lnTo>
                  <a:lnTo>
                    <a:pt x="601" y="0"/>
                  </a:lnTo>
                  <a:lnTo>
                    <a:pt x="603" y="0"/>
                  </a:lnTo>
                  <a:lnTo>
                    <a:pt x="604" y="0"/>
                  </a:lnTo>
                  <a:lnTo>
                    <a:pt x="605" y="0"/>
                  </a:lnTo>
                  <a:lnTo>
                    <a:pt x="607" y="7"/>
                  </a:lnTo>
                  <a:lnTo>
                    <a:pt x="608" y="16"/>
                  </a:lnTo>
                  <a:lnTo>
                    <a:pt x="608" y="23"/>
                  </a:lnTo>
                  <a:lnTo>
                    <a:pt x="610" y="30"/>
                  </a:lnTo>
                  <a:lnTo>
                    <a:pt x="611" y="39"/>
                  </a:lnTo>
                  <a:lnTo>
                    <a:pt x="613" y="55"/>
                  </a:lnTo>
                  <a:lnTo>
                    <a:pt x="614" y="70"/>
                  </a:lnTo>
                  <a:lnTo>
                    <a:pt x="615" y="85"/>
                  </a:lnTo>
                  <a:lnTo>
                    <a:pt x="617" y="100"/>
                  </a:lnTo>
                  <a:lnTo>
                    <a:pt x="618" y="116"/>
                  </a:lnTo>
                  <a:lnTo>
                    <a:pt x="620" y="132"/>
                  </a:lnTo>
                  <a:lnTo>
                    <a:pt x="621" y="147"/>
                  </a:lnTo>
                  <a:lnTo>
                    <a:pt x="623" y="170"/>
                  </a:lnTo>
                  <a:lnTo>
                    <a:pt x="624" y="186"/>
                  </a:lnTo>
                  <a:lnTo>
                    <a:pt x="625" y="209"/>
                  </a:lnTo>
                  <a:lnTo>
                    <a:pt x="625" y="233"/>
                  </a:lnTo>
                  <a:lnTo>
                    <a:pt x="627" y="256"/>
                  </a:lnTo>
                  <a:lnTo>
                    <a:pt x="628" y="272"/>
                  </a:lnTo>
                  <a:lnTo>
                    <a:pt x="630" y="295"/>
                  </a:lnTo>
                  <a:lnTo>
                    <a:pt x="631" y="310"/>
                  </a:lnTo>
                  <a:lnTo>
                    <a:pt x="633" y="333"/>
                  </a:lnTo>
                  <a:lnTo>
                    <a:pt x="634" y="34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1906590" y="4392613"/>
            <a:ext cx="32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800"/>
              <a:t>E</a:t>
            </a:r>
          </a:p>
        </p:txBody>
      </p:sp>
      <p:grpSp>
        <p:nvGrpSpPr>
          <p:cNvPr id="24" name="Group 24"/>
          <p:cNvGrpSpPr>
            <a:grpSpLocks/>
          </p:cNvGrpSpPr>
          <p:nvPr/>
        </p:nvGrpSpPr>
        <p:grpSpPr bwMode="auto">
          <a:xfrm>
            <a:off x="1447802" y="1528763"/>
            <a:ext cx="9043988" cy="1922462"/>
            <a:chOff x="2108" y="2501"/>
            <a:chExt cx="6469" cy="1513"/>
          </a:xfrm>
        </p:grpSpPr>
        <p:grpSp>
          <p:nvGrpSpPr>
            <p:cNvPr id="25" name="Group 25"/>
            <p:cNvGrpSpPr>
              <a:grpSpLocks/>
            </p:cNvGrpSpPr>
            <p:nvPr/>
          </p:nvGrpSpPr>
          <p:grpSpPr bwMode="auto">
            <a:xfrm flipV="1">
              <a:off x="2108" y="3267"/>
              <a:ext cx="1589" cy="672"/>
              <a:chOff x="1600" y="3284"/>
              <a:chExt cx="1137" cy="515"/>
            </a:xfrm>
          </p:grpSpPr>
          <p:sp>
            <p:nvSpPr>
              <p:cNvPr id="58" name="Freeform 26"/>
              <p:cNvSpPr>
                <a:spLocks/>
              </p:cNvSpPr>
              <p:nvPr/>
            </p:nvSpPr>
            <p:spPr bwMode="auto">
              <a:xfrm flipH="1">
                <a:off x="1600" y="3285"/>
                <a:ext cx="357" cy="513"/>
              </a:xfrm>
              <a:custGeom>
                <a:avLst/>
                <a:gdLst>
                  <a:gd name="T0" fmla="*/ 0 w 357"/>
                  <a:gd name="T1" fmla="*/ 513 h 513"/>
                  <a:gd name="T2" fmla="*/ 63 w 357"/>
                  <a:gd name="T3" fmla="*/ 498 h 513"/>
                  <a:gd name="T4" fmla="*/ 128 w 357"/>
                  <a:gd name="T5" fmla="*/ 435 h 513"/>
                  <a:gd name="T6" fmla="*/ 180 w 357"/>
                  <a:gd name="T7" fmla="*/ 303 h 513"/>
                  <a:gd name="T8" fmla="*/ 216 w 357"/>
                  <a:gd name="T9" fmla="*/ 144 h 513"/>
                  <a:gd name="T10" fmla="*/ 245 w 357"/>
                  <a:gd name="T11" fmla="*/ 60 h 513"/>
                  <a:gd name="T12" fmla="*/ 264 w 357"/>
                  <a:gd name="T13" fmla="*/ 30 h 513"/>
                  <a:gd name="T14" fmla="*/ 299 w 357"/>
                  <a:gd name="T15" fmla="*/ 9 h 513"/>
                  <a:gd name="T16" fmla="*/ 332 w 357"/>
                  <a:gd name="T17" fmla="*/ 0 h 513"/>
                  <a:gd name="T18" fmla="*/ 357 w 357"/>
                  <a:gd name="T19" fmla="*/ 0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7" h="513">
                    <a:moveTo>
                      <a:pt x="0" y="513"/>
                    </a:moveTo>
                    <a:lnTo>
                      <a:pt x="63" y="498"/>
                    </a:lnTo>
                    <a:lnTo>
                      <a:pt x="128" y="435"/>
                    </a:lnTo>
                    <a:lnTo>
                      <a:pt x="180" y="303"/>
                    </a:lnTo>
                    <a:lnTo>
                      <a:pt x="216" y="144"/>
                    </a:lnTo>
                    <a:lnTo>
                      <a:pt x="245" y="60"/>
                    </a:lnTo>
                    <a:lnTo>
                      <a:pt x="264" y="30"/>
                    </a:lnTo>
                    <a:lnTo>
                      <a:pt x="299" y="9"/>
                    </a:lnTo>
                    <a:lnTo>
                      <a:pt x="332" y="0"/>
                    </a:lnTo>
                    <a:lnTo>
                      <a:pt x="357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Freeform 27"/>
              <p:cNvSpPr>
                <a:spLocks/>
              </p:cNvSpPr>
              <p:nvPr/>
            </p:nvSpPr>
            <p:spPr bwMode="auto">
              <a:xfrm>
                <a:off x="2380" y="3286"/>
                <a:ext cx="357" cy="513"/>
              </a:xfrm>
              <a:custGeom>
                <a:avLst/>
                <a:gdLst>
                  <a:gd name="T0" fmla="*/ 0 w 357"/>
                  <a:gd name="T1" fmla="*/ 513 h 513"/>
                  <a:gd name="T2" fmla="*/ 63 w 357"/>
                  <a:gd name="T3" fmla="*/ 498 h 513"/>
                  <a:gd name="T4" fmla="*/ 128 w 357"/>
                  <a:gd name="T5" fmla="*/ 435 h 513"/>
                  <a:gd name="T6" fmla="*/ 180 w 357"/>
                  <a:gd name="T7" fmla="*/ 303 h 513"/>
                  <a:gd name="T8" fmla="*/ 216 w 357"/>
                  <a:gd name="T9" fmla="*/ 144 h 513"/>
                  <a:gd name="T10" fmla="*/ 245 w 357"/>
                  <a:gd name="T11" fmla="*/ 60 h 513"/>
                  <a:gd name="T12" fmla="*/ 264 w 357"/>
                  <a:gd name="T13" fmla="*/ 30 h 513"/>
                  <a:gd name="T14" fmla="*/ 299 w 357"/>
                  <a:gd name="T15" fmla="*/ 9 h 513"/>
                  <a:gd name="T16" fmla="*/ 332 w 357"/>
                  <a:gd name="T17" fmla="*/ 0 h 513"/>
                  <a:gd name="T18" fmla="*/ 357 w 357"/>
                  <a:gd name="T19" fmla="*/ 0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7" h="513">
                    <a:moveTo>
                      <a:pt x="0" y="513"/>
                    </a:moveTo>
                    <a:lnTo>
                      <a:pt x="63" y="498"/>
                    </a:lnTo>
                    <a:lnTo>
                      <a:pt x="128" y="435"/>
                    </a:lnTo>
                    <a:lnTo>
                      <a:pt x="180" y="303"/>
                    </a:lnTo>
                    <a:lnTo>
                      <a:pt x="216" y="144"/>
                    </a:lnTo>
                    <a:lnTo>
                      <a:pt x="245" y="60"/>
                    </a:lnTo>
                    <a:lnTo>
                      <a:pt x="264" y="30"/>
                    </a:lnTo>
                    <a:lnTo>
                      <a:pt x="299" y="9"/>
                    </a:lnTo>
                    <a:lnTo>
                      <a:pt x="332" y="0"/>
                    </a:lnTo>
                    <a:lnTo>
                      <a:pt x="357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Freeform 28"/>
              <p:cNvSpPr>
                <a:spLocks/>
              </p:cNvSpPr>
              <p:nvPr/>
            </p:nvSpPr>
            <p:spPr bwMode="auto">
              <a:xfrm>
                <a:off x="1601" y="3284"/>
                <a:ext cx="1135" cy="514"/>
              </a:xfrm>
              <a:custGeom>
                <a:avLst/>
                <a:gdLst>
                  <a:gd name="T0" fmla="*/ 0 w 1135"/>
                  <a:gd name="T1" fmla="*/ 1 h 514"/>
                  <a:gd name="T2" fmla="*/ 1135 w 1135"/>
                  <a:gd name="T3" fmla="*/ 0 h 514"/>
                  <a:gd name="T4" fmla="*/ 1107 w 1135"/>
                  <a:gd name="T5" fmla="*/ 4 h 514"/>
                  <a:gd name="T6" fmla="*/ 1080 w 1135"/>
                  <a:gd name="T7" fmla="*/ 12 h 514"/>
                  <a:gd name="T8" fmla="*/ 1056 w 1135"/>
                  <a:gd name="T9" fmla="*/ 25 h 514"/>
                  <a:gd name="T10" fmla="*/ 1041 w 1135"/>
                  <a:gd name="T11" fmla="*/ 43 h 514"/>
                  <a:gd name="T12" fmla="*/ 1020 w 1135"/>
                  <a:gd name="T13" fmla="*/ 78 h 514"/>
                  <a:gd name="T14" fmla="*/ 997 w 1135"/>
                  <a:gd name="T15" fmla="*/ 147 h 514"/>
                  <a:gd name="T16" fmla="*/ 981 w 1135"/>
                  <a:gd name="T17" fmla="*/ 223 h 514"/>
                  <a:gd name="T18" fmla="*/ 957 w 1135"/>
                  <a:gd name="T19" fmla="*/ 304 h 514"/>
                  <a:gd name="T20" fmla="*/ 937 w 1135"/>
                  <a:gd name="T21" fmla="*/ 363 h 514"/>
                  <a:gd name="T22" fmla="*/ 910 w 1135"/>
                  <a:gd name="T23" fmla="*/ 424 h 514"/>
                  <a:gd name="T24" fmla="*/ 888 w 1135"/>
                  <a:gd name="T25" fmla="*/ 453 h 514"/>
                  <a:gd name="T26" fmla="*/ 867 w 1135"/>
                  <a:gd name="T27" fmla="*/ 478 h 514"/>
                  <a:gd name="T28" fmla="*/ 844 w 1135"/>
                  <a:gd name="T29" fmla="*/ 493 h 514"/>
                  <a:gd name="T30" fmla="*/ 814 w 1135"/>
                  <a:gd name="T31" fmla="*/ 508 h 514"/>
                  <a:gd name="T32" fmla="*/ 780 w 1135"/>
                  <a:gd name="T33" fmla="*/ 514 h 514"/>
                  <a:gd name="T34" fmla="*/ 358 w 1135"/>
                  <a:gd name="T35" fmla="*/ 511 h 514"/>
                  <a:gd name="T36" fmla="*/ 322 w 1135"/>
                  <a:gd name="T37" fmla="*/ 505 h 514"/>
                  <a:gd name="T38" fmla="*/ 288 w 1135"/>
                  <a:gd name="T39" fmla="*/ 493 h 514"/>
                  <a:gd name="T40" fmla="*/ 255 w 1135"/>
                  <a:gd name="T41" fmla="*/ 466 h 514"/>
                  <a:gd name="T42" fmla="*/ 220 w 1135"/>
                  <a:gd name="T43" fmla="*/ 424 h 514"/>
                  <a:gd name="T44" fmla="*/ 192 w 1135"/>
                  <a:gd name="T45" fmla="*/ 357 h 514"/>
                  <a:gd name="T46" fmla="*/ 174 w 1135"/>
                  <a:gd name="T47" fmla="*/ 292 h 514"/>
                  <a:gd name="T48" fmla="*/ 156 w 1135"/>
                  <a:gd name="T49" fmla="*/ 220 h 514"/>
                  <a:gd name="T50" fmla="*/ 141 w 1135"/>
                  <a:gd name="T51" fmla="*/ 145 h 514"/>
                  <a:gd name="T52" fmla="*/ 124 w 1135"/>
                  <a:gd name="T53" fmla="*/ 91 h 514"/>
                  <a:gd name="T54" fmla="*/ 109 w 1135"/>
                  <a:gd name="T55" fmla="*/ 61 h 514"/>
                  <a:gd name="T56" fmla="*/ 99 w 1135"/>
                  <a:gd name="T57" fmla="*/ 42 h 514"/>
                  <a:gd name="T58" fmla="*/ 93 w 1135"/>
                  <a:gd name="T59" fmla="*/ 33 h 514"/>
                  <a:gd name="T60" fmla="*/ 76 w 1135"/>
                  <a:gd name="T61" fmla="*/ 22 h 514"/>
                  <a:gd name="T62" fmla="*/ 63 w 1135"/>
                  <a:gd name="T63" fmla="*/ 16 h 514"/>
                  <a:gd name="T64" fmla="*/ 45 w 1135"/>
                  <a:gd name="T65" fmla="*/ 7 h 514"/>
                  <a:gd name="T66" fmla="*/ 22 w 1135"/>
                  <a:gd name="T67" fmla="*/ 3 h 514"/>
                  <a:gd name="T68" fmla="*/ 0 w 1135"/>
                  <a:gd name="T69" fmla="*/ 1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35" h="514">
                    <a:moveTo>
                      <a:pt x="0" y="1"/>
                    </a:moveTo>
                    <a:lnTo>
                      <a:pt x="1135" y="0"/>
                    </a:lnTo>
                    <a:lnTo>
                      <a:pt x="1107" y="4"/>
                    </a:lnTo>
                    <a:lnTo>
                      <a:pt x="1080" y="12"/>
                    </a:lnTo>
                    <a:lnTo>
                      <a:pt x="1056" y="25"/>
                    </a:lnTo>
                    <a:lnTo>
                      <a:pt x="1041" y="43"/>
                    </a:lnTo>
                    <a:lnTo>
                      <a:pt x="1020" y="78"/>
                    </a:lnTo>
                    <a:lnTo>
                      <a:pt x="997" y="147"/>
                    </a:lnTo>
                    <a:lnTo>
                      <a:pt x="981" y="223"/>
                    </a:lnTo>
                    <a:lnTo>
                      <a:pt x="957" y="304"/>
                    </a:lnTo>
                    <a:lnTo>
                      <a:pt x="937" y="363"/>
                    </a:lnTo>
                    <a:lnTo>
                      <a:pt x="910" y="424"/>
                    </a:lnTo>
                    <a:lnTo>
                      <a:pt x="888" y="453"/>
                    </a:lnTo>
                    <a:lnTo>
                      <a:pt x="867" y="478"/>
                    </a:lnTo>
                    <a:lnTo>
                      <a:pt x="844" y="493"/>
                    </a:lnTo>
                    <a:lnTo>
                      <a:pt x="814" y="508"/>
                    </a:lnTo>
                    <a:lnTo>
                      <a:pt x="780" y="514"/>
                    </a:lnTo>
                    <a:lnTo>
                      <a:pt x="358" y="511"/>
                    </a:lnTo>
                    <a:lnTo>
                      <a:pt x="322" y="505"/>
                    </a:lnTo>
                    <a:lnTo>
                      <a:pt x="288" y="493"/>
                    </a:lnTo>
                    <a:lnTo>
                      <a:pt x="255" y="466"/>
                    </a:lnTo>
                    <a:lnTo>
                      <a:pt x="220" y="424"/>
                    </a:lnTo>
                    <a:lnTo>
                      <a:pt x="192" y="357"/>
                    </a:lnTo>
                    <a:lnTo>
                      <a:pt x="174" y="292"/>
                    </a:lnTo>
                    <a:cubicBezTo>
                      <a:pt x="156" y="221"/>
                      <a:pt x="156" y="246"/>
                      <a:pt x="156" y="220"/>
                    </a:cubicBezTo>
                    <a:lnTo>
                      <a:pt x="141" y="145"/>
                    </a:lnTo>
                    <a:lnTo>
                      <a:pt x="124" y="91"/>
                    </a:lnTo>
                    <a:lnTo>
                      <a:pt x="109" y="61"/>
                    </a:lnTo>
                    <a:lnTo>
                      <a:pt x="99" y="42"/>
                    </a:lnTo>
                    <a:lnTo>
                      <a:pt x="93" y="33"/>
                    </a:lnTo>
                    <a:lnTo>
                      <a:pt x="76" y="22"/>
                    </a:lnTo>
                    <a:lnTo>
                      <a:pt x="63" y="16"/>
                    </a:lnTo>
                    <a:lnTo>
                      <a:pt x="45" y="7"/>
                    </a:lnTo>
                    <a:lnTo>
                      <a:pt x="22" y="3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" name="Group 29"/>
            <p:cNvGrpSpPr>
              <a:grpSpLocks/>
            </p:cNvGrpSpPr>
            <p:nvPr/>
          </p:nvGrpSpPr>
          <p:grpSpPr bwMode="auto">
            <a:xfrm>
              <a:off x="2114" y="2601"/>
              <a:ext cx="1589" cy="672"/>
              <a:chOff x="1600" y="3284"/>
              <a:chExt cx="1137" cy="515"/>
            </a:xfrm>
          </p:grpSpPr>
          <p:sp>
            <p:nvSpPr>
              <p:cNvPr id="55" name="Freeform 30"/>
              <p:cNvSpPr>
                <a:spLocks/>
              </p:cNvSpPr>
              <p:nvPr/>
            </p:nvSpPr>
            <p:spPr bwMode="auto">
              <a:xfrm flipH="1">
                <a:off x="1600" y="3285"/>
                <a:ext cx="357" cy="513"/>
              </a:xfrm>
              <a:custGeom>
                <a:avLst/>
                <a:gdLst>
                  <a:gd name="T0" fmla="*/ 0 w 357"/>
                  <a:gd name="T1" fmla="*/ 513 h 513"/>
                  <a:gd name="T2" fmla="*/ 63 w 357"/>
                  <a:gd name="T3" fmla="*/ 498 h 513"/>
                  <a:gd name="T4" fmla="*/ 128 w 357"/>
                  <a:gd name="T5" fmla="*/ 435 h 513"/>
                  <a:gd name="T6" fmla="*/ 180 w 357"/>
                  <a:gd name="T7" fmla="*/ 303 h 513"/>
                  <a:gd name="T8" fmla="*/ 216 w 357"/>
                  <a:gd name="T9" fmla="*/ 144 h 513"/>
                  <a:gd name="T10" fmla="*/ 245 w 357"/>
                  <a:gd name="T11" fmla="*/ 60 h 513"/>
                  <a:gd name="T12" fmla="*/ 264 w 357"/>
                  <a:gd name="T13" fmla="*/ 30 h 513"/>
                  <a:gd name="T14" fmla="*/ 299 w 357"/>
                  <a:gd name="T15" fmla="*/ 9 h 513"/>
                  <a:gd name="T16" fmla="*/ 332 w 357"/>
                  <a:gd name="T17" fmla="*/ 0 h 513"/>
                  <a:gd name="T18" fmla="*/ 357 w 357"/>
                  <a:gd name="T19" fmla="*/ 0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7" h="513">
                    <a:moveTo>
                      <a:pt x="0" y="513"/>
                    </a:moveTo>
                    <a:lnTo>
                      <a:pt x="63" y="498"/>
                    </a:lnTo>
                    <a:lnTo>
                      <a:pt x="128" y="435"/>
                    </a:lnTo>
                    <a:lnTo>
                      <a:pt x="180" y="303"/>
                    </a:lnTo>
                    <a:lnTo>
                      <a:pt x="216" y="144"/>
                    </a:lnTo>
                    <a:lnTo>
                      <a:pt x="245" y="60"/>
                    </a:lnTo>
                    <a:lnTo>
                      <a:pt x="264" y="30"/>
                    </a:lnTo>
                    <a:lnTo>
                      <a:pt x="299" y="9"/>
                    </a:lnTo>
                    <a:lnTo>
                      <a:pt x="332" y="0"/>
                    </a:lnTo>
                    <a:lnTo>
                      <a:pt x="357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Freeform 31"/>
              <p:cNvSpPr>
                <a:spLocks/>
              </p:cNvSpPr>
              <p:nvPr/>
            </p:nvSpPr>
            <p:spPr bwMode="auto">
              <a:xfrm>
                <a:off x="2380" y="3286"/>
                <a:ext cx="357" cy="513"/>
              </a:xfrm>
              <a:custGeom>
                <a:avLst/>
                <a:gdLst>
                  <a:gd name="T0" fmla="*/ 0 w 357"/>
                  <a:gd name="T1" fmla="*/ 513 h 513"/>
                  <a:gd name="T2" fmla="*/ 63 w 357"/>
                  <a:gd name="T3" fmla="*/ 498 h 513"/>
                  <a:gd name="T4" fmla="*/ 128 w 357"/>
                  <a:gd name="T5" fmla="*/ 435 h 513"/>
                  <a:gd name="T6" fmla="*/ 180 w 357"/>
                  <a:gd name="T7" fmla="*/ 303 h 513"/>
                  <a:gd name="T8" fmla="*/ 216 w 357"/>
                  <a:gd name="T9" fmla="*/ 144 h 513"/>
                  <a:gd name="T10" fmla="*/ 245 w 357"/>
                  <a:gd name="T11" fmla="*/ 60 h 513"/>
                  <a:gd name="T12" fmla="*/ 264 w 357"/>
                  <a:gd name="T13" fmla="*/ 30 h 513"/>
                  <a:gd name="T14" fmla="*/ 299 w 357"/>
                  <a:gd name="T15" fmla="*/ 9 h 513"/>
                  <a:gd name="T16" fmla="*/ 332 w 357"/>
                  <a:gd name="T17" fmla="*/ 0 h 513"/>
                  <a:gd name="T18" fmla="*/ 357 w 357"/>
                  <a:gd name="T19" fmla="*/ 0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7" h="513">
                    <a:moveTo>
                      <a:pt x="0" y="513"/>
                    </a:moveTo>
                    <a:lnTo>
                      <a:pt x="63" y="498"/>
                    </a:lnTo>
                    <a:lnTo>
                      <a:pt x="128" y="435"/>
                    </a:lnTo>
                    <a:lnTo>
                      <a:pt x="180" y="303"/>
                    </a:lnTo>
                    <a:lnTo>
                      <a:pt x="216" y="144"/>
                    </a:lnTo>
                    <a:lnTo>
                      <a:pt x="245" y="60"/>
                    </a:lnTo>
                    <a:lnTo>
                      <a:pt x="264" y="30"/>
                    </a:lnTo>
                    <a:lnTo>
                      <a:pt x="299" y="9"/>
                    </a:lnTo>
                    <a:lnTo>
                      <a:pt x="332" y="0"/>
                    </a:lnTo>
                    <a:lnTo>
                      <a:pt x="357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Freeform 32"/>
              <p:cNvSpPr>
                <a:spLocks/>
              </p:cNvSpPr>
              <p:nvPr/>
            </p:nvSpPr>
            <p:spPr bwMode="auto">
              <a:xfrm>
                <a:off x="1601" y="3284"/>
                <a:ext cx="1135" cy="514"/>
              </a:xfrm>
              <a:custGeom>
                <a:avLst/>
                <a:gdLst>
                  <a:gd name="T0" fmla="*/ 0 w 1135"/>
                  <a:gd name="T1" fmla="*/ 1 h 514"/>
                  <a:gd name="T2" fmla="*/ 1135 w 1135"/>
                  <a:gd name="T3" fmla="*/ 0 h 514"/>
                  <a:gd name="T4" fmla="*/ 1107 w 1135"/>
                  <a:gd name="T5" fmla="*/ 4 h 514"/>
                  <a:gd name="T6" fmla="*/ 1080 w 1135"/>
                  <a:gd name="T7" fmla="*/ 12 h 514"/>
                  <a:gd name="T8" fmla="*/ 1056 w 1135"/>
                  <a:gd name="T9" fmla="*/ 25 h 514"/>
                  <a:gd name="T10" fmla="*/ 1041 w 1135"/>
                  <a:gd name="T11" fmla="*/ 43 h 514"/>
                  <a:gd name="T12" fmla="*/ 1020 w 1135"/>
                  <a:gd name="T13" fmla="*/ 78 h 514"/>
                  <a:gd name="T14" fmla="*/ 997 w 1135"/>
                  <a:gd name="T15" fmla="*/ 147 h 514"/>
                  <a:gd name="T16" fmla="*/ 981 w 1135"/>
                  <a:gd name="T17" fmla="*/ 223 h 514"/>
                  <a:gd name="T18" fmla="*/ 957 w 1135"/>
                  <a:gd name="T19" fmla="*/ 304 h 514"/>
                  <a:gd name="T20" fmla="*/ 937 w 1135"/>
                  <a:gd name="T21" fmla="*/ 363 h 514"/>
                  <a:gd name="T22" fmla="*/ 910 w 1135"/>
                  <a:gd name="T23" fmla="*/ 424 h 514"/>
                  <a:gd name="T24" fmla="*/ 888 w 1135"/>
                  <a:gd name="T25" fmla="*/ 453 h 514"/>
                  <a:gd name="T26" fmla="*/ 867 w 1135"/>
                  <a:gd name="T27" fmla="*/ 478 h 514"/>
                  <a:gd name="T28" fmla="*/ 844 w 1135"/>
                  <a:gd name="T29" fmla="*/ 493 h 514"/>
                  <a:gd name="T30" fmla="*/ 814 w 1135"/>
                  <a:gd name="T31" fmla="*/ 508 h 514"/>
                  <a:gd name="T32" fmla="*/ 780 w 1135"/>
                  <a:gd name="T33" fmla="*/ 514 h 514"/>
                  <a:gd name="T34" fmla="*/ 358 w 1135"/>
                  <a:gd name="T35" fmla="*/ 511 h 514"/>
                  <a:gd name="T36" fmla="*/ 322 w 1135"/>
                  <a:gd name="T37" fmla="*/ 505 h 514"/>
                  <a:gd name="T38" fmla="*/ 288 w 1135"/>
                  <a:gd name="T39" fmla="*/ 493 h 514"/>
                  <a:gd name="T40" fmla="*/ 255 w 1135"/>
                  <a:gd name="T41" fmla="*/ 466 h 514"/>
                  <a:gd name="T42" fmla="*/ 220 w 1135"/>
                  <a:gd name="T43" fmla="*/ 424 h 514"/>
                  <a:gd name="T44" fmla="*/ 192 w 1135"/>
                  <a:gd name="T45" fmla="*/ 357 h 514"/>
                  <a:gd name="T46" fmla="*/ 174 w 1135"/>
                  <a:gd name="T47" fmla="*/ 292 h 514"/>
                  <a:gd name="T48" fmla="*/ 156 w 1135"/>
                  <a:gd name="T49" fmla="*/ 220 h 514"/>
                  <a:gd name="T50" fmla="*/ 141 w 1135"/>
                  <a:gd name="T51" fmla="*/ 145 h 514"/>
                  <a:gd name="T52" fmla="*/ 124 w 1135"/>
                  <a:gd name="T53" fmla="*/ 91 h 514"/>
                  <a:gd name="T54" fmla="*/ 109 w 1135"/>
                  <a:gd name="T55" fmla="*/ 61 h 514"/>
                  <a:gd name="T56" fmla="*/ 99 w 1135"/>
                  <a:gd name="T57" fmla="*/ 42 h 514"/>
                  <a:gd name="T58" fmla="*/ 93 w 1135"/>
                  <a:gd name="T59" fmla="*/ 33 h 514"/>
                  <a:gd name="T60" fmla="*/ 76 w 1135"/>
                  <a:gd name="T61" fmla="*/ 22 h 514"/>
                  <a:gd name="T62" fmla="*/ 63 w 1135"/>
                  <a:gd name="T63" fmla="*/ 16 h 514"/>
                  <a:gd name="T64" fmla="*/ 45 w 1135"/>
                  <a:gd name="T65" fmla="*/ 7 h 514"/>
                  <a:gd name="T66" fmla="*/ 22 w 1135"/>
                  <a:gd name="T67" fmla="*/ 3 h 514"/>
                  <a:gd name="T68" fmla="*/ 0 w 1135"/>
                  <a:gd name="T69" fmla="*/ 1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35" h="514">
                    <a:moveTo>
                      <a:pt x="0" y="1"/>
                    </a:moveTo>
                    <a:lnTo>
                      <a:pt x="1135" y="0"/>
                    </a:lnTo>
                    <a:lnTo>
                      <a:pt x="1107" y="4"/>
                    </a:lnTo>
                    <a:lnTo>
                      <a:pt x="1080" y="12"/>
                    </a:lnTo>
                    <a:lnTo>
                      <a:pt x="1056" y="25"/>
                    </a:lnTo>
                    <a:lnTo>
                      <a:pt x="1041" y="43"/>
                    </a:lnTo>
                    <a:lnTo>
                      <a:pt x="1020" y="78"/>
                    </a:lnTo>
                    <a:lnTo>
                      <a:pt x="997" y="147"/>
                    </a:lnTo>
                    <a:lnTo>
                      <a:pt x="981" y="223"/>
                    </a:lnTo>
                    <a:lnTo>
                      <a:pt x="957" y="304"/>
                    </a:lnTo>
                    <a:lnTo>
                      <a:pt x="937" y="363"/>
                    </a:lnTo>
                    <a:lnTo>
                      <a:pt x="910" y="424"/>
                    </a:lnTo>
                    <a:lnTo>
                      <a:pt x="888" y="453"/>
                    </a:lnTo>
                    <a:lnTo>
                      <a:pt x="867" y="478"/>
                    </a:lnTo>
                    <a:lnTo>
                      <a:pt x="844" y="493"/>
                    </a:lnTo>
                    <a:lnTo>
                      <a:pt x="814" y="508"/>
                    </a:lnTo>
                    <a:lnTo>
                      <a:pt x="780" y="514"/>
                    </a:lnTo>
                    <a:lnTo>
                      <a:pt x="358" y="511"/>
                    </a:lnTo>
                    <a:lnTo>
                      <a:pt x="322" y="505"/>
                    </a:lnTo>
                    <a:lnTo>
                      <a:pt x="288" y="493"/>
                    </a:lnTo>
                    <a:lnTo>
                      <a:pt x="255" y="466"/>
                    </a:lnTo>
                    <a:lnTo>
                      <a:pt x="220" y="424"/>
                    </a:lnTo>
                    <a:lnTo>
                      <a:pt x="192" y="357"/>
                    </a:lnTo>
                    <a:lnTo>
                      <a:pt x="174" y="292"/>
                    </a:lnTo>
                    <a:cubicBezTo>
                      <a:pt x="156" y="221"/>
                      <a:pt x="156" y="246"/>
                      <a:pt x="156" y="220"/>
                    </a:cubicBezTo>
                    <a:lnTo>
                      <a:pt x="141" y="145"/>
                    </a:lnTo>
                    <a:lnTo>
                      <a:pt x="124" y="91"/>
                    </a:lnTo>
                    <a:lnTo>
                      <a:pt x="109" y="61"/>
                    </a:lnTo>
                    <a:lnTo>
                      <a:pt x="99" y="42"/>
                    </a:lnTo>
                    <a:lnTo>
                      <a:pt x="93" y="33"/>
                    </a:lnTo>
                    <a:lnTo>
                      <a:pt x="76" y="22"/>
                    </a:lnTo>
                    <a:lnTo>
                      <a:pt x="63" y="16"/>
                    </a:lnTo>
                    <a:lnTo>
                      <a:pt x="45" y="7"/>
                    </a:lnTo>
                    <a:lnTo>
                      <a:pt x="22" y="3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" name="Group 33"/>
            <p:cNvGrpSpPr>
              <a:grpSpLocks/>
            </p:cNvGrpSpPr>
            <p:nvPr/>
          </p:nvGrpSpPr>
          <p:grpSpPr bwMode="auto">
            <a:xfrm>
              <a:off x="3704" y="2601"/>
              <a:ext cx="1589" cy="672"/>
              <a:chOff x="1600" y="3284"/>
              <a:chExt cx="1137" cy="515"/>
            </a:xfrm>
          </p:grpSpPr>
          <p:sp>
            <p:nvSpPr>
              <p:cNvPr id="52" name="Freeform 34"/>
              <p:cNvSpPr>
                <a:spLocks/>
              </p:cNvSpPr>
              <p:nvPr/>
            </p:nvSpPr>
            <p:spPr bwMode="auto">
              <a:xfrm flipH="1">
                <a:off x="1600" y="3285"/>
                <a:ext cx="357" cy="513"/>
              </a:xfrm>
              <a:custGeom>
                <a:avLst/>
                <a:gdLst>
                  <a:gd name="T0" fmla="*/ 0 w 357"/>
                  <a:gd name="T1" fmla="*/ 513 h 513"/>
                  <a:gd name="T2" fmla="*/ 63 w 357"/>
                  <a:gd name="T3" fmla="*/ 498 h 513"/>
                  <a:gd name="T4" fmla="*/ 128 w 357"/>
                  <a:gd name="T5" fmla="*/ 435 h 513"/>
                  <a:gd name="T6" fmla="*/ 180 w 357"/>
                  <a:gd name="T7" fmla="*/ 303 h 513"/>
                  <a:gd name="T8" fmla="*/ 216 w 357"/>
                  <a:gd name="T9" fmla="*/ 144 h 513"/>
                  <a:gd name="T10" fmla="*/ 245 w 357"/>
                  <a:gd name="T11" fmla="*/ 60 h 513"/>
                  <a:gd name="T12" fmla="*/ 264 w 357"/>
                  <a:gd name="T13" fmla="*/ 30 h 513"/>
                  <a:gd name="T14" fmla="*/ 299 w 357"/>
                  <a:gd name="T15" fmla="*/ 9 h 513"/>
                  <a:gd name="T16" fmla="*/ 332 w 357"/>
                  <a:gd name="T17" fmla="*/ 0 h 513"/>
                  <a:gd name="T18" fmla="*/ 357 w 357"/>
                  <a:gd name="T19" fmla="*/ 0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7" h="513">
                    <a:moveTo>
                      <a:pt x="0" y="513"/>
                    </a:moveTo>
                    <a:lnTo>
                      <a:pt x="63" y="498"/>
                    </a:lnTo>
                    <a:lnTo>
                      <a:pt x="128" y="435"/>
                    </a:lnTo>
                    <a:lnTo>
                      <a:pt x="180" y="303"/>
                    </a:lnTo>
                    <a:lnTo>
                      <a:pt x="216" y="144"/>
                    </a:lnTo>
                    <a:lnTo>
                      <a:pt x="245" y="60"/>
                    </a:lnTo>
                    <a:lnTo>
                      <a:pt x="264" y="30"/>
                    </a:lnTo>
                    <a:lnTo>
                      <a:pt x="299" y="9"/>
                    </a:lnTo>
                    <a:lnTo>
                      <a:pt x="332" y="0"/>
                    </a:lnTo>
                    <a:lnTo>
                      <a:pt x="357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Freeform 35"/>
              <p:cNvSpPr>
                <a:spLocks/>
              </p:cNvSpPr>
              <p:nvPr/>
            </p:nvSpPr>
            <p:spPr bwMode="auto">
              <a:xfrm>
                <a:off x="2380" y="3286"/>
                <a:ext cx="357" cy="513"/>
              </a:xfrm>
              <a:custGeom>
                <a:avLst/>
                <a:gdLst>
                  <a:gd name="T0" fmla="*/ 0 w 357"/>
                  <a:gd name="T1" fmla="*/ 513 h 513"/>
                  <a:gd name="T2" fmla="*/ 63 w 357"/>
                  <a:gd name="T3" fmla="*/ 498 h 513"/>
                  <a:gd name="T4" fmla="*/ 128 w 357"/>
                  <a:gd name="T5" fmla="*/ 435 h 513"/>
                  <a:gd name="T6" fmla="*/ 180 w 357"/>
                  <a:gd name="T7" fmla="*/ 303 h 513"/>
                  <a:gd name="T8" fmla="*/ 216 w 357"/>
                  <a:gd name="T9" fmla="*/ 144 h 513"/>
                  <a:gd name="T10" fmla="*/ 245 w 357"/>
                  <a:gd name="T11" fmla="*/ 60 h 513"/>
                  <a:gd name="T12" fmla="*/ 264 w 357"/>
                  <a:gd name="T13" fmla="*/ 30 h 513"/>
                  <a:gd name="T14" fmla="*/ 299 w 357"/>
                  <a:gd name="T15" fmla="*/ 9 h 513"/>
                  <a:gd name="T16" fmla="*/ 332 w 357"/>
                  <a:gd name="T17" fmla="*/ 0 h 513"/>
                  <a:gd name="T18" fmla="*/ 357 w 357"/>
                  <a:gd name="T19" fmla="*/ 0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7" h="513">
                    <a:moveTo>
                      <a:pt x="0" y="513"/>
                    </a:moveTo>
                    <a:lnTo>
                      <a:pt x="63" y="498"/>
                    </a:lnTo>
                    <a:lnTo>
                      <a:pt x="128" y="435"/>
                    </a:lnTo>
                    <a:lnTo>
                      <a:pt x="180" y="303"/>
                    </a:lnTo>
                    <a:lnTo>
                      <a:pt x="216" y="144"/>
                    </a:lnTo>
                    <a:lnTo>
                      <a:pt x="245" y="60"/>
                    </a:lnTo>
                    <a:lnTo>
                      <a:pt x="264" y="30"/>
                    </a:lnTo>
                    <a:lnTo>
                      <a:pt x="299" y="9"/>
                    </a:lnTo>
                    <a:lnTo>
                      <a:pt x="332" y="0"/>
                    </a:lnTo>
                    <a:lnTo>
                      <a:pt x="357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Freeform 36"/>
              <p:cNvSpPr>
                <a:spLocks/>
              </p:cNvSpPr>
              <p:nvPr/>
            </p:nvSpPr>
            <p:spPr bwMode="auto">
              <a:xfrm>
                <a:off x="1601" y="3284"/>
                <a:ext cx="1135" cy="514"/>
              </a:xfrm>
              <a:custGeom>
                <a:avLst/>
                <a:gdLst>
                  <a:gd name="T0" fmla="*/ 0 w 1135"/>
                  <a:gd name="T1" fmla="*/ 1 h 514"/>
                  <a:gd name="T2" fmla="*/ 1135 w 1135"/>
                  <a:gd name="T3" fmla="*/ 0 h 514"/>
                  <a:gd name="T4" fmla="*/ 1107 w 1135"/>
                  <a:gd name="T5" fmla="*/ 4 h 514"/>
                  <a:gd name="T6" fmla="*/ 1080 w 1135"/>
                  <a:gd name="T7" fmla="*/ 12 h 514"/>
                  <a:gd name="T8" fmla="*/ 1056 w 1135"/>
                  <a:gd name="T9" fmla="*/ 25 h 514"/>
                  <a:gd name="T10" fmla="*/ 1041 w 1135"/>
                  <a:gd name="T11" fmla="*/ 43 h 514"/>
                  <a:gd name="T12" fmla="*/ 1020 w 1135"/>
                  <a:gd name="T13" fmla="*/ 78 h 514"/>
                  <a:gd name="T14" fmla="*/ 997 w 1135"/>
                  <a:gd name="T15" fmla="*/ 147 h 514"/>
                  <a:gd name="T16" fmla="*/ 981 w 1135"/>
                  <a:gd name="T17" fmla="*/ 223 h 514"/>
                  <a:gd name="T18" fmla="*/ 957 w 1135"/>
                  <a:gd name="T19" fmla="*/ 304 h 514"/>
                  <a:gd name="T20" fmla="*/ 937 w 1135"/>
                  <a:gd name="T21" fmla="*/ 363 h 514"/>
                  <a:gd name="T22" fmla="*/ 910 w 1135"/>
                  <a:gd name="T23" fmla="*/ 424 h 514"/>
                  <a:gd name="T24" fmla="*/ 888 w 1135"/>
                  <a:gd name="T25" fmla="*/ 453 h 514"/>
                  <a:gd name="T26" fmla="*/ 867 w 1135"/>
                  <a:gd name="T27" fmla="*/ 478 h 514"/>
                  <a:gd name="T28" fmla="*/ 844 w 1135"/>
                  <a:gd name="T29" fmla="*/ 493 h 514"/>
                  <a:gd name="T30" fmla="*/ 814 w 1135"/>
                  <a:gd name="T31" fmla="*/ 508 h 514"/>
                  <a:gd name="T32" fmla="*/ 780 w 1135"/>
                  <a:gd name="T33" fmla="*/ 514 h 514"/>
                  <a:gd name="T34" fmla="*/ 358 w 1135"/>
                  <a:gd name="T35" fmla="*/ 511 h 514"/>
                  <a:gd name="T36" fmla="*/ 322 w 1135"/>
                  <a:gd name="T37" fmla="*/ 505 h 514"/>
                  <a:gd name="T38" fmla="*/ 288 w 1135"/>
                  <a:gd name="T39" fmla="*/ 493 h 514"/>
                  <a:gd name="T40" fmla="*/ 255 w 1135"/>
                  <a:gd name="T41" fmla="*/ 466 h 514"/>
                  <a:gd name="T42" fmla="*/ 220 w 1135"/>
                  <a:gd name="T43" fmla="*/ 424 h 514"/>
                  <a:gd name="T44" fmla="*/ 192 w 1135"/>
                  <a:gd name="T45" fmla="*/ 357 h 514"/>
                  <a:gd name="T46" fmla="*/ 174 w 1135"/>
                  <a:gd name="T47" fmla="*/ 292 h 514"/>
                  <a:gd name="T48" fmla="*/ 156 w 1135"/>
                  <a:gd name="T49" fmla="*/ 220 h 514"/>
                  <a:gd name="T50" fmla="*/ 141 w 1135"/>
                  <a:gd name="T51" fmla="*/ 145 h 514"/>
                  <a:gd name="T52" fmla="*/ 124 w 1135"/>
                  <a:gd name="T53" fmla="*/ 91 h 514"/>
                  <a:gd name="T54" fmla="*/ 109 w 1135"/>
                  <a:gd name="T55" fmla="*/ 61 h 514"/>
                  <a:gd name="T56" fmla="*/ 99 w 1135"/>
                  <a:gd name="T57" fmla="*/ 42 h 514"/>
                  <a:gd name="T58" fmla="*/ 93 w 1135"/>
                  <a:gd name="T59" fmla="*/ 33 h 514"/>
                  <a:gd name="T60" fmla="*/ 76 w 1135"/>
                  <a:gd name="T61" fmla="*/ 22 h 514"/>
                  <a:gd name="T62" fmla="*/ 63 w 1135"/>
                  <a:gd name="T63" fmla="*/ 16 h 514"/>
                  <a:gd name="T64" fmla="*/ 45 w 1135"/>
                  <a:gd name="T65" fmla="*/ 7 h 514"/>
                  <a:gd name="T66" fmla="*/ 22 w 1135"/>
                  <a:gd name="T67" fmla="*/ 3 h 514"/>
                  <a:gd name="T68" fmla="*/ 0 w 1135"/>
                  <a:gd name="T69" fmla="*/ 1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35" h="514">
                    <a:moveTo>
                      <a:pt x="0" y="1"/>
                    </a:moveTo>
                    <a:lnTo>
                      <a:pt x="1135" y="0"/>
                    </a:lnTo>
                    <a:lnTo>
                      <a:pt x="1107" y="4"/>
                    </a:lnTo>
                    <a:lnTo>
                      <a:pt x="1080" y="12"/>
                    </a:lnTo>
                    <a:lnTo>
                      <a:pt x="1056" y="25"/>
                    </a:lnTo>
                    <a:lnTo>
                      <a:pt x="1041" y="43"/>
                    </a:lnTo>
                    <a:lnTo>
                      <a:pt x="1020" y="78"/>
                    </a:lnTo>
                    <a:lnTo>
                      <a:pt x="997" y="147"/>
                    </a:lnTo>
                    <a:lnTo>
                      <a:pt x="981" y="223"/>
                    </a:lnTo>
                    <a:lnTo>
                      <a:pt x="957" y="304"/>
                    </a:lnTo>
                    <a:lnTo>
                      <a:pt x="937" y="363"/>
                    </a:lnTo>
                    <a:lnTo>
                      <a:pt x="910" y="424"/>
                    </a:lnTo>
                    <a:lnTo>
                      <a:pt x="888" y="453"/>
                    </a:lnTo>
                    <a:lnTo>
                      <a:pt x="867" y="478"/>
                    </a:lnTo>
                    <a:lnTo>
                      <a:pt x="844" y="493"/>
                    </a:lnTo>
                    <a:lnTo>
                      <a:pt x="814" y="508"/>
                    </a:lnTo>
                    <a:lnTo>
                      <a:pt x="780" y="514"/>
                    </a:lnTo>
                    <a:lnTo>
                      <a:pt x="358" y="511"/>
                    </a:lnTo>
                    <a:lnTo>
                      <a:pt x="322" y="505"/>
                    </a:lnTo>
                    <a:lnTo>
                      <a:pt x="288" y="493"/>
                    </a:lnTo>
                    <a:lnTo>
                      <a:pt x="255" y="466"/>
                    </a:lnTo>
                    <a:lnTo>
                      <a:pt x="220" y="424"/>
                    </a:lnTo>
                    <a:lnTo>
                      <a:pt x="192" y="357"/>
                    </a:lnTo>
                    <a:lnTo>
                      <a:pt x="174" y="292"/>
                    </a:lnTo>
                    <a:cubicBezTo>
                      <a:pt x="156" y="221"/>
                      <a:pt x="156" y="246"/>
                      <a:pt x="156" y="220"/>
                    </a:cubicBezTo>
                    <a:lnTo>
                      <a:pt x="141" y="145"/>
                    </a:lnTo>
                    <a:lnTo>
                      <a:pt x="124" y="91"/>
                    </a:lnTo>
                    <a:lnTo>
                      <a:pt x="109" y="61"/>
                    </a:lnTo>
                    <a:lnTo>
                      <a:pt x="99" y="42"/>
                    </a:lnTo>
                    <a:lnTo>
                      <a:pt x="93" y="33"/>
                    </a:lnTo>
                    <a:lnTo>
                      <a:pt x="76" y="22"/>
                    </a:lnTo>
                    <a:lnTo>
                      <a:pt x="63" y="16"/>
                    </a:lnTo>
                    <a:lnTo>
                      <a:pt x="45" y="7"/>
                    </a:lnTo>
                    <a:lnTo>
                      <a:pt x="22" y="3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" name="Group 37"/>
            <p:cNvGrpSpPr>
              <a:grpSpLocks/>
            </p:cNvGrpSpPr>
            <p:nvPr/>
          </p:nvGrpSpPr>
          <p:grpSpPr bwMode="auto">
            <a:xfrm flipV="1">
              <a:off x="3704" y="3267"/>
              <a:ext cx="1589" cy="672"/>
              <a:chOff x="1600" y="3284"/>
              <a:chExt cx="1137" cy="515"/>
            </a:xfrm>
          </p:grpSpPr>
          <p:sp>
            <p:nvSpPr>
              <p:cNvPr id="49" name="Freeform 38"/>
              <p:cNvSpPr>
                <a:spLocks/>
              </p:cNvSpPr>
              <p:nvPr/>
            </p:nvSpPr>
            <p:spPr bwMode="auto">
              <a:xfrm flipH="1">
                <a:off x="1600" y="3285"/>
                <a:ext cx="357" cy="513"/>
              </a:xfrm>
              <a:custGeom>
                <a:avLst/>
                <a:gdLst>
                  <a:gd name="T0" fmla="*/ 0 w 357"/>
                  <a:gd name="T1" fmla="*/ 513 h 513"/>
                  <a:gd name="T2" fmla="*/ 63 w 357"/>
                  <a:gd name="T3" fmla="*/ 498 h 513"/>
                  <a:gd name="T4" fmla="*/ 128 w 357"/>
                  <a:gd name="T5" fmla="*/ 435 h 513"/>
                  <a:gd name="T6" fmla="*/ 180 w 357"/>
                  <a:gd name="T7" fmla="*/ 303 h 513"/>
                  <a:gd name="T8" fmla="*/ 216 w 357"/>
                  <a:gd name="T9" fmla="*/ 144 h 513"/>
                  <a:gd name="T10" fmla="*/ 245 w 357"/>
                  <a:gd name="T11" fmla="*/ 60 h 513"/>
                  <a:gd name="T12" fmla="*/ 264 w 357"/>
                  <a:gd name="T13" fmla="*/ 30 h 513"/>
                  <a:gd name="T14" fmla="*/ 299 w 357"/>
                  <a:gd name="T15" fmla="*/ 9 h 513"/>
                  <a:gd name="T16" fmla="*/ 332 w 357"/>
                  <a:gd name="T17" fmla="*/ 0 h 513"/>
                  <a:gd name="T18" fmla="*/ 357 w 357"/>
                  <a:gd name="T19" fmla="*/ 0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7" h="513">
                    <a:moveTo>
                      <a:pt x="0" y="513"/>
                    </a:moveTo>
                    <a:lnTo>
                      <a:pt x="63" y="498"/>
                    </a:lnTo>
                    <a:lnTo>
                      <a:pt x="128" y="435"/>
                    </a:lnTo>
                    <a:lnTo>
                      <a:pt x="180" y="303"/>
                    </a:lnTo>
                    <a:lnTo>
                      <a:pt x="216" y="144"/>
                    </a:lnTo>
                    <a:lnTo>
                      <a:pt x="245" y="60"/>
                    </a:lnTo>
                    <a:lnTo>
                      <a:pt x="264" y="30"/>
                    </a:lnTo>
                    <a:lnTo>
                      <a:pt x="299" y="9"/>
                    </a:lnTo>
                    <a:lnTo>
                      <a:pt x="332" y="0"/>
                    </a:lnTo>
                    <a:lnTo>
                      <a:pt x="357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Freeform 39"/>
              <p:cNvSpPr>
                <a:spLocks/>
              </p:cNvSpPr>
              <p:nvPr/>
            </p:nvSpPr>
            <p:spPr bwMode="auto">
              <a:xfrm>
                <a:off x="2380" y="3286"/>
                <a:ext cx="357" cy="513"/>
              </a:xfrm>
              <a:custGeom>
                <a:avLst/>
                <a:gdLst>
                  <a:gd name="T0" fmla="*/ 0 w 357"/>
                  <a:gd name="T1" fmla="*/ 513 h 513"/>
                  <a:gd name="T2" fmla="*/ 63 w 357"/>
                  <a:gd name="T3" fmla="*/ 498 h 513"/>
                  <a:gd name="T4" fmla="*/ 128 w 357"/>
                  <a:gd name="T5" fmla="*/ 435 h 513"/>
                  <a:gd name="T6" fmla="*/ 180 w 357"/>
                  <a:gd name="T7" fmla="*/ 303 h 513"/>
                  <a:gd name="T8" fmla="*/ 216 w 357"/>
                  <a:gd name="T9" fmla="*/ 144 h 513"/>
                  <a:gd name="T10" fmla="*/ 245 w 357"/>
                  <a:gd name="T11" fmla="*/ 60 h 513"/>
                  <a:gd name="T12" fmla="*/ 264 w 357"/>
                  <a:gd name="T13" fmla="*/ 30 h 513"/>
                  <a:gd name="T14" fmla="*/ 299 w 357"/>
                  <a:gd name="T15" fmla="*/ 9 h 513"/>
                  <a:gd name="T16" fmla="*/ 332 w 357"/>
                  <a:gd name="T17" fmla="*/ 0 h 513"/>
                  <a:gd name="T18" fmla="*/ 357 w 357"/>
                  <a:gd name="T19" fmla="*/ 0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7" h="513">
                    <a:moveTo>
                      <a:pt x="0" y="513"/>
                    </a:moveTo>
                    <a:lnTo>
                      <a:pt x="63" y="498"/>
                    </a:lnTo>
                    <a:lnTo>
                      <a:pt x="128" y="435"/>
                    </a:lnTo>
                    <a:lnTo>
                      <a:pt x="180" y="303"/>
                    </a:lnTo>
                    <a:lnTo>
                      <a:pt x="216" y="144"/>
                    </a:lnTo>
                    <a:lnTo>
                      <a:pt x="245" y="60"/>
                    </a:lnTo>
                    <a:lnTo>
                      <a:pt x="264" y="30"/>
                    </a:lnTo>
                    <a:lnTo>
                      <a:pt x="299" y="9"/>
                    </a:lnTo>
                    <a:lnTo>
                      <a:pt x="332" y="0"/>
                    </a:lnTo>
                    <a:lnTo>
                      <a:pt x="357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Freeform 40"/>
              <p:cNvSpPr>
                <a:spLocks/>
              </p:cNvSpPr>
              <p:nvPr/>
            </p:nvSpPr>
            <p:spPr bwMode="auto">
              <a:xfrm>
                <a:off x="1601" y="3284"/>
                <a:ext cx="1135" cy="514"/>
              </a:xfrm>
              <a:custGeom>
                <a:avLst/>
                <a:gdLst>
                  <a:gd name="T0" fmla="*/ 0 w 1135"/>
                  <a:gd name="T1" fmla="*/ 1 h 514"/>
                  <a:gd name="T2" fmla="*/ 1135 w 1135"/>
                  <a:gd name="T3" fmla="*/ 0 h 514"/>
                  <a:gd name="T4" fmla="*/ 1107 w 1135"/>
                  <a:gd name="T5" fmla="*/ 4 h 514"/>
                  <a:gd name="T6" fmla="*/ 1080 w 1135"/>
                  <a:gd name="T7" fmla="*/ 12 h 514"/>
                  <a:gd name="T8" fmla="*/ 1056 w 1135"/>
                  <a:gd name="T9" fmla="*/ 25 h 514"/>
                  <a:gd name="T10" fmla="*/ 1041 w 1135"/>
                  <a:gd name="T11" fmla="*/ 43 h 514"/>
                  <a:gd name="T12" fmla="*/ 1020 w 1135"/>
                  <a:gd name="T13" fmla="*/ 78 h 514"/>
                  <a:gd name="T14" fmla="*/ 997 w 1135"/>
                  <a:gd name="T15" fmla="*/ 147 h 514"/>
                  <a:gd name="T16" fmla="*/ 981 w 1135"/>
                  <a:gd name="T17" fmla="*/ 223 h 514"/>
                  <a:gd name="T18" fmla="*/ 957 w 1135"/>
                  <a:gd name="T19" fmla="*/ 304 h 514"/>
                  <a:gd name="T20" fmla="*/ 937 w 1135"/>
                  <a:gd name="T21" fmla="*/ 363 h 514"/>
                  <a:gd name="T22" fmla="*/ 910 w 1135"/>
                  <a:gd name="T23" fmla="*/ 424 h 514"/>
                  <a:gd name="T24" fmla="*/ 888 w 1135"/>
                  <a:gd name="T25" fmla="*/ 453 h 514"/>
                  <a:gd name="T26" fmla="*/ 867 w 1135"/>
                  <a:gd name="T27" fmla="*/ 478 h 514"/>
                  <a:gd name="T28" fmla="*/ 844 w 1135"/>
                  <a:gd name="T29" fmla="*/ 493 h 514"/>
                  <a:gd name="T30" fmla="*/ 814 w 1135"/>
                  <a:gd name="T31" fmla="*/ 508 h 514"/>
                  <a:gd name="T32" fmla="*/ 780 w 1135"/>
                  <a:gd name="T33" fmla="*/ 514 h 514"/>
                  <a:gd name="T34" fmla="*/ 358 w 1135"/>
                  <a:gd name="T35" fmla="*/ 511 h 514"/>
                  <a:gd name="T36" fmla="*/ 322 w 1135"/>
                  <a:gd name="T37" fmla="*/ 505 h 514"/>
                  <a:gd name="T38" fmla="*/ 288 w 1135"/>
                  <a:gd name="T39" fmla="*/ 493 h 514"/>
                  <a:gd name="T40" fmla="*/ 255 w 1135"/>
                  <a:gd name="T41" fmla="*/ 466 h 514"/>
                  <a:gd name="T42" fmla="*/ 220 w 1135"/>
                  <a:gd name="T43" fmla="*/ 424 h 514"/>
                  <a:gd name="T44" fmla="*/ 192 w 1135"/>
                  <a:gd name="T45" fmla="*/ 357 h 514"/>
                  <a:gd name="T46" fmla="*/ 174 w 1135"/>
                  <a:gd name="T47" fmla="*/ 292 h 514"/>
                  <a:gd name="T48" fmla="*/ 156 w 1135"/>
                  <a:gd name="T49" fmla="*/ 220 h 514"/>
                  <a:gd name="T50" fmla="*/ 141 w 1135"/>
                  <a:gd name="T51" fmla="*/ 145 h 514"/>
                  <a:gd name="T52" fmla="*/ 124 w 1135"/>
                  <a:gd name="T53" fmla="*/ 91 h 514"/>
                  <a:gd name="T54" fmla="*/ 109 w 1135"/>
                  <a:gd name="T55" fmla="*/ 61 h 514"/>
                  <a:gd name="T56" fmla="*/ 99 w 1135"/>
                  <a:gd name="T57" fmla="*/ 42 h 514"/>
                  <a:gd name="T58" fmla="*/ 93 w 1135"/>
                  <a:gd name="T59" fmla="*/ 33 h 514"/>
                  <a:gd name="T60" fmla="*/ 76 w 1135"/>
                  <a:gd name="T61" fmla="*/ 22 h 514"/>
                  <a:gd name="T62" fmla="*/ 63 w 1135"/>
                  <a:gd name="T63" fmla="*/ 16 h 514"/>
                  <a:gd name="T64" fmla="*/ 45 w 1135"/>
                  <a:gd name="T65" fmla="*/ 7 h 514"/>
                  <a:gd name="T66" fmla="*/ 22 w 1135"/>
                  <a:gd name="T67" fmla="*/ 3 h 514"/>
                  <a:gd name="T68" fmla="*/ 0 w 1135"/>
                  <a:gd name="T69" fmla="*/ 1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35" h="514">
                    <a:moveTo>
                      <a:pt x="0" y="1"/>
                    </a:moveTo>
                    <a:lnTo>
                      <a:pt x="1135" y="0"/>
                    </a:lnTo>
                    <a:lnTo>
                      <a:pt x="1107" y="4"/>
                    </a:lnTo>
                    <a:lnTo>
                      <a:pt x="1080" y="12"/>
                    </a:lnTo>
                    <a:lnTo>
                      <a:pt x="1056" y="25"/>
                    </a:lnTo>
                    <a:lnTo>
                      <a:pt x="1041" y="43"/>
                    </a:lnTo>
                    <a:lnTo>
                      <a:pt x="1020" y="78"/>
                    </a:lnTo>
                    <a:lnTo>
                      <a:pt x="997" y="147"/>
                    </a:lnTo>
                    <a:lnTo>
                      <a:pt x="981" y="223"/>
                    </a:lnTo>
                    <a:lnTo>
                      <a:pt x="957" y="304"/>
                    </a:lnTo>
                    <a:lnTo>
                      <a:pt x="937" y="363"/>
                    </a:lnTo>
                    <a:lnTo>
                      <a:pt x="910" y="424"/>
                    </a:lnTo>
                    <a:lnTo>
                      <a:pt x="888" y="453"/>
                    </a:lnTo>
                    <a:lnTo>
                      <a:pt x="867" y="478"/>
                    </a:lnTo>
                    <a:lnTo>
                      <a:pt x="844" y="493"/>
                    </a:lnTo>
                    <a:lnTo>
                      <a:pt x="814" y="508"/>
                    </a:lnTo>
                    <a:lnTo>
                      <a:pt x="780" y="514"/>
                    </a:lnTo>
                    <a:lnTo>
                      <a:pt x="358" y="511"/>
                    </a:lnTo>
                    <a:lnTo>
                      <a:pt x="322" y="505"/>
                    </a:lnTo>
                    <a:lnTo>
                      <a:pt x="288" y="493"/>
                    </a:lnTo>
                    <a:lnTo>
                      <a:pt x="255" y="466"/>
                    </a:lnTo>
                    <a:lnTo>
                      <a:pt x="220" y="424"/>
                    </a:lnTo>
                    <a:lnTo>
                      <a:pt x="192" y="357"/>
                    </a:lnTo>
                    <a:lnTo>
                      <a:pt x="174" y="292"/>
                    </a:lnTo>
                    <a:cubicBezTo>
                      <a:pt x="156" y="221"/>
                      <a:pt x="156" y="246"/>
                      <a:pt x="156" y="220"/>
                    </a:cubicBezTo>
                    <a:lnTo>
                      <a:pt x="141" y="145"/>
                    </a:lnTo>
                    <a:lnTo>
                      <a:pt x="124" y="91"/>
                    </a:lnTo>
                    <a:lnTo>
                      <a:pt x="109" y="61"/>
                    </a:lnTo>
                    <a:lnTo>
                      <a:pt x="99" y="42"/>
                    </a:lnTo>
                    <a:lnTo>
                      <a:pt x="93" y="33"/>
                    </a:lnTo>
                    <a:lnTo>
                      <a:pt x="76" y="22"/>
                    </a:lnTo>
                    <a:lnTo>
                      <a:pt x="63" y="16"/>
                    </a:lnTo>
                    <a:lnTo>
                      <a:pt x="45" y="7"/>
                    </a:lnTo>
                    <a:lnTo>
                      <a:pt x="22" y="3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" name="Freeform 41"/>
            <p:cNvSpPr>
              <a:spLocks/>
            </p:cNvSpPr>
            <p:nvPr/>
          </p:nvSpPr>
          <p:spPr bwMode="auto">
            <a:xfrm>
              <a:off x="3228" y="2546"/>
              <a:ext cx="954" cy="1462"/>
            </a:xfrm>
            <a:custGeom>
              <a:avLst/>
              <a:gdLst>
                <a:gd name="T0" fmla="*/ 0 w 954"/>
                <a:gd name="T1" fmla="*/ 728 h 1462"/>
                <a:gd name="T2" fmla="*/ 30 w 954"/>
                <a:gd name="T3" fmla="*/ 719 h 1462"/>
                <a:gd name="T4" fmla="*/ 60 w 954"/>
                <a:gd name="T5" fmla="*/ 740 h 1462"/>
                <a:gd name="T6" fmla="*/ 90 w 954"/>
                <a:gd name="T7" fmla="*/ 773 h 1462"/>
                <a:gd name="T8" fmla="*/ 135 w 954"/>
                <a:gd name="T9" fmla="*/ 755 h 1462"/>
                <a:gd name="T10" fmla="*/ 147 w 954"/>
                <a:gd name="T11" fmla="*/ 713 h 1462"/>
                <a:gd name="T12" fmla="*/ 171 w 954"/>
                <a:gd name="T13" fmla="*/ 599 h 1462"/>
                <a:gd name="T14" fmla="*/ 180 w 954"/>
                <a:gd name="T15" fmla="*/ 569 h 1462"/>
                <a:gd name="T16" fmla="*/ 210 w 954"/>
                <a:gd name="T17" fmla="*/ 632 h 1462"/>
                <a:gd name="T18" fmla="*/ 237 w 954"/>
                <a:gd name="T19" fmla="*/ 737 h 1462"/>
                <a:gd name="T20" fmla="*/ 261 w 954"/>
                <a:gd name="T21" fmla="*/ 926 h 1462"/>
                <a:gd name="T22" fmla="*/ 273 w 954"/>
                <a:gd name="T23" fmla="*/ 1148 h 1462"/>
                <a:gd name="T24" fmla="*/ 279 w 954"/>
                <a:gd name="T25" fmla="*/ 1199 h 1462"/>
                <a:gd name="T26" fmla="*/ 297 w 954"/>
                <a:gd name="T27" fmla="*/ 1172 h 1462"/>
                <a:gd name="T28" fmla="*/ 333 w 954"/>
                <a:gd name="T29" fmla="*/ 704 h 1462"/>
                <a:gd name="T30" fmla="*/ 375 w 954"/>
                <a:gd name="T31" fmla="*/ 92 h 1462"/>
                <a:gd name="T32" fmla="*/ 420 w 954"/>
                <a:gd name="T33" fmla="*/ 518 h 1462"/>
                <a:gd name="T34" fmla="*/ 426 w 954"/>
                <a:gd name="T35" fmla="*/ 737 h 1462"/>
                <a:gd name="T36" fmla="*/ 453 w 954"/>
                <a:gd name="T37" fmla="*/ 1280 h 1462"/>
                <a:gd name="T38" fmla="*/ 465 w 954"/>
                <a:gd name="T39" fmla="*/ 1358 h 1462"/>
                <a:gd name="T40" fmla="*/ 471 w 954"/>
                <a:gd name="T41" fmla="*/ 1394 h 1462"/>
                <a:gd name="T42" fmla="*/ 486 w 954"/>
                <a:gd name="T43" fmla="*/ 1343 h 1462"/>
                <a:gd name="T44" fmla="*/ 522 w 954"/>
                <a:gd name="T45" fmla="*/ 677 h 1462"/>
                <a:gd name="T46" fmla="*/ 552 w 954"/>
                <a:gd name="T47" fmla="*/ 110 h 1462"/>
                <a:gd name="T48" fmla="*/ 564 w 954"/>
                <a:gd name="T49" fmla="*/ 95 h 1462"/>
                <a:gd name="T50" fmla="*/ 579 w 954"/>
                <a:gd name="T51" fmla="*/ 116 h 1462"/>
                <a:gd name="T52" fmla="*/ 618 w 954"/>
                <a:gd name="T53" fmla="*/ 791 h 1462"/>
                <a:gd name="T54" fmla="*/ 639 w 954"/>
                <a:gd name="T55" fmla="*/ 1031 h 1462"/>
                <a:gd name="T56" fmla="*/ 663 w 954"/>
                <a:gd name="T57" fmla="*/ 1214 h 1462"/>
                <a:gd name="T58" fmla="*/ 675 w 954"/>
                <a:gd name="T59" fmla="*/ 1139 h 1462"/>
                <a:gd name="T60" fmla="*/ 714 w 954"/>
                <a:gd name="T61" fmla="*/ 707 h 1462"/>
                <a:gd name="T62" fmla="*/ 735 w 954"/>
                <a:gd name="T63" fmla="*/ 632 h 1462"/>
                <a:gd name="T64" fmla="*/ 756 w 954"/>
                <a:gd name="T65" fmla="*/ 584 h 1462"/>
                <a:gd name="T66" fmla="*/ 771 w 954"/>
                <a:gd name="T67" fmla="*/ 620 h 1462"/>
                <a:gd name="T68" fmla="*/ 798 w 954"/>
                <a:gd name="T69" fmla="*/ 722 h 1462"/>
                <a:gd name="T70" fmla="*/ 828 w 954"/>
                <a:gd name="T71" fmla="*/ 770 h 1462"/>
                <a:gd name="T72" fmla="*/ 846 w 954"/>
                <a:gd name="T73" fmla="*/ 779 h 1462"/>
                <a:gd name="T74" fmla="*/ 891 w 954"/>
                <a:gd name="T75" fmla="*/ 731 h 1462"/>
                <a:gd name="T76" fmla="*/ 954 w 954"/>
                <a:gd name="T77" fmla="*/ 731 h 1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54" h="1462">
                  <a:moveTo>
                    <a:pt x="0" y="728"/>
                  </a:moveTo>
                  <a:cubicBezTo>
                    <a:pt x="10" y="722"/>
                    <a:pt x="20" y="717"/>
                    <a:pt x="30" y="719"/>
                  </a:cubicBezTo>
                  <a:cubicBezTo>
                    <a:pt x="40" y="721"/>
                    <a:pt x="50" y="731"/>
                    <a:pt x="60" y="740"/>
                  </a:cubicBezTo>
                  <a:cubicBezTo>
                    <a:pt x="70" y="749"/>
                    <a:pt x="78" y="771"/>
                    <a:pt x="90" y="773"/>
                  </a:cubicBezTo>
                  <a:cubicBezTo>
                    <a:pt x="102" y="775"/>
                    <a:pt x="126" y="765"/>
                    <a:pt x="135" y="755"/>
                  </a:cubicBezTo>
                  <a:cubicBezTo>
                    <a:pt x="144" y="745"/>
                    <a:pt x="141" y="739"/>
                    <a:pt x="147" y="713"/>
                  </a:cubicBezTo>
                  <a:cubicBezTo>
                    <a:pt x="153" y="687"/>
                    <a:pt x="166" y="623"/>
                    <a:pt x="171" y="599"/>
                  </a:cubicBezTo>
                  <a:cubicBezTo>
                    <a:pt x="176" y="575"/>
                    <a:pt x="174" y="564"/>
                    <a:pt x="180" y="569"/>
                  </a:cubicBezTo>
                  <a:cubicBezTo>
                    <a:pt x="186" y="574"/>
                    <a:pt x="201" y="604"/>
                    <a:pt x="210" y="632"/>
                  </a:cubicBezTo>
                  <a:cubicBezTo>
                    <a:pt x="219" y="660"/>
                    <a:pt x="228" y="688"/>
                    <a:pt x="237" y="737"/>
                  </a:cubicBezTo>
                  <a:cubicBezTo>
                    <a:pt x="246" y="786"/>
                    <a:pt x="255" y="858"/>
                    <a:pt x="261" y="926"/>
                  </a:cubicBezTo>
                  <a:cubicBezTo>
                    <a:pt x="267" y="994"/>
                    <a:pt x="270" y="1103"/>
                    <a:pt x="273" y="1148"/>
                  </a:cubicBezTo>
                  <a:cubicBezTo>
                    <a:pt x="276" y="1193"/>
                    <a:pt x="275" y="1195"/>
                    <a:pt x="279" y="1199"/>
                  </a:cubicBezTo>
                  <a:cubicBezTo>
                    <a:pt x="283" y="1203"/>
                    <a:pt x="288" y="1254"/>
                    <a:pt x="297" y="1172"/>
                  </a:cubicBezTo>
                  <a:cubicBezTo>
                    <a:pt x="306" y="1090"/>
                    <a:pt x="320" y="884"/>
                    <a:pt x="333" y="704"/>
                  </a:cubicBezTo>
                  <a:cubicBezTo>
                    <a:pt x="346" y="524"/>
                    <a:pt x="360" y="123"/>
                    <a:pt x="375" y="92"/>
                  </a:cubicBezTo>
                  <a:cubicBezTo>
                    <a:pt x="390" y="61"/>
                    <a:pt x="412" y="411"/>
                    <a:pt x="420" y="518"/>
                  </a:cubicBezTo>
                  <a:cubicBezTo>
                    <a:pt x="428" y="625"/>
                    <a:pt x="420" y="610"/>
                    <a:pt x="426" y="737"/>
                  </a:cubicBezTo>
                  <a:cubicBezTo>
                    <a:pt x="432" y="864"/>
                    <a:pt x="447" y="1177"/>
                    <a:pt x="453" y="1280"/>
                  </a:cubicBezTo>
                  <a:cubicBezTo>
                    <a:pt x="459" y="1383"/>
                    <a:pt x="462" y="1339"/>
                    <a:pt x="465" y="1358"/>
                  </a:cubicBezTo>
                  <a:cubicBezTo>
                    <a:pt x="468" y="1377"/>
                    <a:pt x="468" y="1396"/>
                    <a:pt x="471" y="1394"/>
                  </a:cubicBezTo>
                  <a:cubicBezTo>
                    <a:pt x="474" y="1392"/>
                    <a:pt x="478" y="1462"/>
                    <a:pt x="486" y="1343"/>
                  </a:cubicBezTo>
                  <a:cubicBezTo>
                    <a:pt x="494" y="1224"/>
                    <a:pt x="511" y="882"/>
                    <a:pt x="522" y="677"/>
                  </a:cubicBezTo>
                  <a:cubicBezTo>
                    <a:pt x="533" y="472"/>
                    <a:pt x="545" y="207"/>
                    <a:pt x="552" y="110"/>
                  </a:cubicBezTo>
                  <a:cubicBezTo>
                    <a:pt x="559" y="13"/>
                    <a:pt x="560" y="94"/>
                    <a:pt x="564" y="95"/>
                  </a:cubicBezTo>
                  <a:cubicBezTo>
                    <a:pt x="568" y="96"/>
                    <a:pt x="570" y="0"/>
                    <a:pt x="579" y="116"/>
                  </a:cubicBezTo>
                  <a:cubicBezTo>
                    <a:pt x="588" y="232"/>
                    <a:pt x="608" y="639"/>
                    <a:pt x="618" y="791"/>
                  </a:cubicBezTo>
                  <a:cubicBezTo>
                    <a:pt x="628" y="943"/>
                    <a:pt x="632" y="961"/>
                    <a:pt x="639" y="1031"/>
                  </a:cubicBezTo>
                  <a:cubicBezTo>
                    <a:pt x="646" y="1101"/>
                    <a:pt x="657" y="1196"/>
                    <a:pt x="663" y="1214"/>
                  </a:cubicBezTo>
                  <a:cubicBezTo>
                    <a:pt x="669" y="1232"/>
                    <a:pt x="667" y="1223"/>
                    <a:pt x="675" y="1139"/>
                  </a:cubicBezTo>
                  <a:cubicBezTo>
                    <a:pt x="683" y="1055"/>
                    <a:pt x="704" y="791"/>
                    <a:pt x="714" y="707"/>
                  </a:cubicBezTo>
                  <a:cubicBezTo>
                    <a:pt x="724" y="623"/>
                    <a:pt x="728" y="652"/>
                    <a:pt x="735" y="632"/>
                  </a:cubicBezTo>
                  <a:cubicBezTo>
                    <a:pt x="742" y="612"/>
                    <a:pt x="750" y="586"/>
                    <a:pt x="756" y="584"/>
                  </a:cubicBezTo>
                  <a:cubicBezTo>
                    <a:pt x="762" y="582"/>
                    <a:pt x="764" y="597"/>
                    <a:pt x="771" y="620"/>
                  </a:cubicBezTo>
                  <a:cubicBezTo>
                    <a:pt x="778" y="643"/>
                    <a:pt x="788" y="697"/>
                    <a:pt x="798" y="722"/>
                  </a:cubicBezTo>
                  <a:cubicBezTo>
                    <a:pt x="808" y="747"/>
                    <a:pt x="820" y="761"/>
                    <a:pt x="828" y="770"/>
                  </a:cubicBezTo>
                  <a:cubicBezTo>
                    <a:pt x="836" y="779"/>
                    <a:pt x="836" y="786"/>
                    <a:pt x="846" y="779"/>
                  </a:cubicBezTo>
                  <a:cubicBezTo>
                    <a:pt x="856" y="772"/>
                    <a:pt x="873" y="739"/>
                    <a:pt x="891" y="731"/>
                  </a:cubicBezTo>
                  <a:cubicBezTo>
                    <a:pt x="909" y="723"/>
                    <a:pt x="931" y="727"/>
                    <a:pt x="954" y="73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" name="Group 42"/>
            <p:cNvGrpSpPr>
              <a:grpSpLocks/>
            </p:cNvGrpSpPr>
            <p:nvPr/>
          </p:nvGrpSpPr>
          <p:grpSpPr bwMode="auto">
            <a:xfrm flipV="1">
              <a:off x="5294" y="3261"/>
              <a:ext cx="1589" cy="672"/>
              <a:chOff x="1600" y="3284"/>
              <a:chExt cx="1137" cy="515"/>
            </a:xfrm>
          </p:grpSpPr>
          <p:sp>
            <p:nvSpPr>
              <p:cNvPr id="46" name="Freeform 43"/>
              <p:cNvSpPr>
                <a:spLocks/>
              </p:cNvSpPr>
              <p:nvPr/>
            </p:nvSpPr>
            <p:spPr bwMode="auto">
              <a:xfrm flipH="1">
                <a:off x="1600" y="3285"/>
                <a:ext cx="357" cy="513"/>
              </a:xfrm>
              <a:custGeom>
                <a:avLst/>
                <a:gdLst>
                  <a:gd name="T0" fmla="*/ 0 w 357"/>
                  <a:gd name="T1" fmla="*/ 513 h 513"/>
                  <a:gd name="T2" fmla="*/ 63 w 357"/>
                  <a:gd name="T3" fmla="*/ 498 h 513"/>
                  <a:gd name="T4" fmla="*/ 128 w 357"/>
                  <a:gd name="T5" fmla="*/ 435 h 513"/>
                  <a:gd name="T6" fmla="*/ 180 w 357"/>
                  <a:gd name="T7" fmla="*/ 303 h 513"/>
                  <a:gd name="T8" fmla="*/ 216 w 357"/>
                  <a:gd name="T9" fmla="*/ 144 h 513"/>
                  <a:gd name="T10" fmla="*/ 245 w 357"/>
                  <a:gd name="T11" fmla="*/ 60 h 513"/>
                  <a:gd name="T12" fmla="*/ 264 w 357"/>
                  <a:gd name="T13" fmla="*/ 30 h 513"/>
                  <a:gd name="T14" fmla="*/ 299 w 357"/>
                  <a:gd name="T15" fmla="*/ 9 h 513"/>
                  <a:gd name="T16" fmla="*/ 332 w 357"/>
                  <a:gd name="T17" fmla="*/ 0 h 513"/>
                  <a:gd name="T18" fmla="*/ 357 w 357"/>
                  <a:gd name="T19" fmla="*/ 0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7" h="513">
                    <a:moveTo>
                      <a:pt x="0" y="513"/>
                    </a:moveTo>
                    <a:lnTo>
                      <a:pt x="63" y="498"/>
                    </a:lnTo>
                    <a:lnTo>
                      <a:pt x="128" y="435"/>
                    </a:lnTo>
                    <a:lnTo>
                      <a:pt x="180" y="303"/>
                    </a:lnTo>
                    <a:lnTo>
                      <a:pt x="216" y="144"/>
                    </a:lnTo>
                    <a:lnTo>
                      <a:pt x="245" y="60"/>
                    </a:lnTo>
                    <a:lnTo>
                      <a:pt x="264" y="30"/>
                    </a:lnTo>
                    <a:lnTo>
                      <a:pt x="299" y="9"/>
                    </a:lnTo>
                    <a:lnTo>
                      <a:pt x="332" y="0"/>
                    </a:lnTo>
                    <a:lnTo>
                      <a:pt x="357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Freeform 44"/>
              <p:cNvSpPr>
                <a:spLocks/>
              </p:cNvSpPr>
              <p:nvPr/>
            </p:nvSpPr>
            <p:spPr bwMode="auto">
              <a:xfrm>
                <a:off x="2380" y="3286"/>
                <a:ext cx="357" cy="513"/>
              </a:xfrm>
              <a:custGeom>
                <a:avLst/>
                <a:gdLst>
                  <a:gd name="T0" fmla="*/ 0 w 357"/>
                  <a:gd name="T1" fmla="*/ 513 h 513"/>
                  <a:gd name="T2" fmla="*/ 63 w 357"/>
                  <a:gd name="T3" fmla="*/ 498 h 513"/>
                  <a:gd name="T4" fmla="*/ 128 w 357"/>
                  <a:gd name="T5" fmla="*/ 435 h 513"/>
                  <a:gd name="T6" fmla="*/ 180 w 357"/>
                  <a:gd name="T7" fmla="*/ 303 h 513"/>
                  <a:gd name="T8" fmla="*/ 216 w 357"/>
                  <a:gd name="T9" fmla="*/ 144 h 513"/>
                  <a:gd name="T10" fmla="*/ 245 w 357"/>
                  <a:gd name="T11" fmla="*/ 60 h 513"/>
                  <a:gd name="T12" fmla="*/ 264 w 357"/>
                  <a:gd name="T13" fmla="*/ 30 h 513"/>
                  <a:gd name="T14" fmla="*/ 299 w 357"/>
                  <a:gd name="T15" fmla="*/ 9 h 513"/>
                  <a:gd name="T16" fmla="*/ 332 w 357"/>
                  <a:gd name="T17" fmla="*/ 0 h 513"/>
                  <a:gd name="T18" fmla="*/ 357 w 357"/>
                  <a:gd name="T19" fmla="*/ 0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7" h="513">
                    <a:moveTo>
                      <a:pt x="0" y="513"/>
                    </a:moveTo>
                    <a:lnTo>
                      <a:pt x="63" y="498"/>
                    </a:lnTo>
                    <a:lnTo>
                      <a:pt x="128" y="435"/>
                    </a:lnTo>
                    <a:lnTo>
                      <a:pt x="180" y="303"/>
                    </a:lnTo>
                    <a:lnTo>
                      <a:pt x="216" y="144"/>
                    </a:lnTo>
                    <a:lnTo>
                      <a:pt x="245" y="60"/>
                    </a:lnTo>
                    <a:lnTo>
                      <a:pt x="264" y="30"/>
                    </a:lnTo>
                    <a:lnTo>
                      <a:pt x="299" y="9"/>
                    </a:lnTo>
                    <a:lnTo>
                      <a:pt x="332" y="0"/>
                    </a:lnTo>
                    <a:lnTo>
                      <a:pt x="357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Freeform 45"/>
              <p:cNvSpPr>
                <a:spLocks/>
              </p:cNvSpPr>
              <p:nvPr/>
            </p:nvSpPr>
            <p:spPr bwMode="auto">
              <a:xfrm>
                <a:off x="1601" y="3284"/>
                <a:ext cx="1135" cy="514"/>
              </a:xfrm>
              <a:custGeom>
                <a:avLst/>
                <a:gdLst>
                  <a:gd name="T0" fmla="*/ 0 w 1135"/>
                  <a:gd name="T1" fmla="*/ 1 h 514"/>
                  <a:gd name="T2" fmla="*/ 1135 w 1135"/>
                  <a:gd name="T3" fmla="*/ 0 h 514"/>
                  <a:gd name="T4" fmla="*/ 1107 w 1135"/>
                  <a:gd name="T5" fmla="*/ 4 h 514"/>
                  <a:gd name="T6" fmla="*/ 1080 w 1135"/>
                  <a:gd name="T7" fmla="*/ 12 h 514"/>
                  <a:gd name="T8" fmla="*/ 1056 w 1135"/>
                  <a:gd name="T9" fmla="*/ 25 h 514"/>
                  <a:gd name="T10" fmla="*/ 1041 w 1135"/>
                  <a:gd name="T11" fmla="*/ 43 h 514"/>
                  <a:gd name="T12" fmla="*/ 1020 w 1135"/>
                  <a:gd name="T13" fmla="*/ 78 h 514"/>
                  <a:gd name="T14" fmla="*/ 997 w 1135"/>
                  <a:gd name="T15" fmla="*/ 147 h 514"/>
                  <a:gd name="T16" fmla="*/ 981 w 1135"/>
                  <a:gd name="T17" fmla="*/ 223 h 514"/>
                  <a:gd name="T18" fmla="*/ 957 w 1135"/>
                  <a:gd name="T19" fmla="*/ 304 h 514"/>
                  <a:gd name="T20" fmla="*/ 937 w 1135"/>
                  <a:gd name="T21" fmla="*/ 363 h 514"/>
                  <a:gd name="T22" fmla="*/ 910 w 1135"/>
                  <a:gd name="T23" fmla="*/ 424 h 514"/>
                  <a:gd name="T24" fmla="*/ 888 w 1135"/>
                  <a:gd name="T25" fmla="*/ 453 h 514"/>
                  <a:gd name="T26" fmla="*/ 867 w 1135"/>
                  <a:gd name="T27" fmla="*/ 478 h 514"/>
                  <a:gd name="T28" fmla="*/ 844 w 1135"/>
                  <a:gd name="T29" fmla="*/ 493 h 514"/>
                  <a:gd name="T30" fmla="*/ 814 w 1135"/>
                  <a:gd name="T31" fmla="*/ 508 h 514"/>
                  <a:gd name="T32" fmla="*/ 780 w 1135"/>
                  <a:gd name="T33" fmla="*/ 514 h 514"/>
                  <a:gd name="T34" fmla="*/ 358 w 1135"/>
                  <a:gd name="T35" fmla="*/ 511 h 514"/>
                  <a:gd name="T36" fmla="*/ 322 w 1135"/>
                  <a:gd name="T37" fmla="*/ 505 h 514"/>
                  <a:gd name="T38" fmla="*/ 288 w 1135"/>
                  <a:gd name="T39" fmla="*/ 493 h 514"/>
                  <a:gd name="T40" fmla="*/ 255 w 1135"/>
                  <a:gd name="T41" fmla="*/ 466 h 514"/>
                  <a:gd name="T42" fmla="*/ 220 w 1135"/>
                  <a:gd name="T43" fmla="*/ 424 h 514"/>
                  <a:gd name="T44" fmla="*/ 192 w 1135"/>
                  <a:gd name="T45" fmla="*/ 357 h 514"/>
                  <a:gd name="T46" fmla="*/ 174 w 1135"/>
                  <a:gd name="T47" fmla="*/ 292 h 514"/>
                  <a:gd name="T48" fmla="*/ 156 w 1135"/>
                  <a:gd name="T49" fmla="*/ 220 h 514"/>
                  <a:gd name="T50" fmla="*/ 141 w 1135"/>
                  <a:gd name="T51" fmla="*/ 145 h 514"/>
                  <a:gd name="T52" fmla="*/ 124 w 1135"/>
                  <a:gd name="T53" fmla="*/ 91 h 514"/>
                  <a:gd name="T54" fmla="*/ 109 w 1135"/>
                  <a:gd name="T55" fmla="*/ 61 h 514"/>
                  <a:gd name="T56" fmla="*/ 99 w 1135"/>
                  <a:gd name="T57" fmla="*/ 42 h 514"/>
                  <a:gd name="T58" fmla="*/ 93 w 1135"/>
                  <a:gd name="T59" fmla="*/ 33 h 514"/>
                  <a:gd name="T60" fmla="*/ 76 w 1135"/>
                  <a:gd name="T61" fmla="*/ 22 h 514"/>
                  <a:gd name="T62" fmla="*/ 63 w 1135"/>
                  <a:gd name="T63" fmla="*/ 16 h 514"/>
                  <a:gd name="T64" fmla="*/ 45 w 1135"/>
                  <a:gd name="T65" fmla="*/ 7 h 514"/>
                  <a:gd name="T66" fmla="*/ 22 w 1135"/>
                  <a:gd name="T67" fmla="*/ 3 h 514"/>
                  <a:gd name="T68" fmla="*/ 0 w 1135"/>
                  <a:gd name="T69" fmla="*/ 1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35" h="514">
                    <a:moveTo>
                      <a:pt x="0" y="1"/>
                    </a:moveTo>
                    <a:lnTo>
                      <a:pt x="1135" y="0"/>
                    </a:lnTo>
                    <a:lnTo>
                      <a:pt x="1107" y="4"/>
                    </a:lnTo>
                    <a:lnTo>
                      <a:pt x="1080" y="12"/>
                    </a:lnTo>
                    <a:lnTo>
                      <a:pt x="1056" y="25"/>
                    </a:lnTo>
                    <a:lnTo>
                      <a:pt x="1041" y="43"/>
                    </a:lnTo>
                    <a:lnTo>
                      <a:pt x="1020" y="78"/>
                    </a:lnTo>
                    <a:lnTo>
                      <a:pt x="997" y="147"/>
                    </a:lnTo>
                    <a:lnTo>
                      <a:pt x="981" y="223"/>
                    </a:lnTo>
                    <a:lnTo>
                      <a:pt x="957" y="304"/>
                    </a:lnTo>
                    <a:lnTo>
                      <a:pt x="937" y="363"/>
                    </a:lnTo>
                    <a:lnTo>
                      <a:pt x="910" y="424"/>
                    </a:lnTo>
                    <a:lnTo>
                      <a:pt x="888" y="453"/>
                    </a:lnTo>
                    <a:lnTo>
                      <a:pt x="867" y="478"/>
                    </a:lnTo>
                    <a:lnTo>
                      <a:pt x="844" y="493"/>
                    </a:lnTo>
                    <a:lnTo>
                      <a:pt x="814" y="508"/>
                    </a:lnTo>
                    <a:lnTo>
                      <a:pt x="780" y="514"/>
                    </a:lnTo>
                    <a:lnTo>
                      <a:pt x="358" y="511"/>
                    </a:lnTo>
                    <a:lnTo>
                      <a:pt x="322" y="505"/>
                    </a:lnTo>
                    <a:lnTo>
                      <a:pt x="288" y="493"/>
                    </a:lnTo>
                    <a:lnTo>
                      <a:pt x="255" y="466"/>
                    </a:lnTo>
                    <a:lnTo>
                      <a:pt x="220" y="424"/>
                    </a:lnTo>
                    <a:lnTo>
                      <a:pt x="192" y="357"/>
                    </a:lnTo>
                    <a:lnTo>
                      <a:pt x="174" y="292"/>
                    </a:lnTo>
                    <a:cubicBezTo>
                      <a:pt x="156" y="221"/>
                      <a:pt x="156" y="246"/>
                      <a:pt x="156" y="220"/>
                    </a:cubicBezTo>
                    <a:lnTo>
                      <a:pt x="141" y="145"/>
                    </a:lnTo>
                    <a:lnTo>
                      <a:pt x="124" y="91"/>
                    </a:lnTo>
                    <a:lnTo>
                      <a:pt x="109" y="61"/>
                    </a:lnTo>
                    <a:lnTo>
                      <a:pt x="99" y="42"/>
                    </a:lnTo>
                    <a:lnTo>
                      <a:pt x="93" y="33"/>
                    </a:lnTo>
                    <a:lnTo>
                      <a:pt x="76" y="22"/>
                    </a:lnTo>
                    <a:lnTo>
                      <a:pt x="63" y="16"/>
                    </a:lnTo>
                    <a:lnTo>
                      <a:pt x="45" y="7"/>
                    </a:lnTo>
                    <a:lnTo>
                      <a:pt x="22" y="3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" name="Group 46"/>
            <p:cNvGrpSpPr>
              <a:grpSpLocks/>
            </p:cNvGrpSpPr>
            <p:nvPr/>
          </p:nvGrpSpPr>
          <p:grpSpPr bwMode="auto">
            <a:xfrm>
              <a:off x="5291" y="2595"/>
              <a:ext cx="1589" cy="672"/>
              <a:chOff x="1600" y="3284"/>
              <a:chExt cx="1137" cy="515"/>
            </a:xfrm>
          </p:grpSpPr>
          <p:sp>
            <p:nvSpPr>
              <p:cNvPr id="43" name="Freeform 47"/>
              <p:cNvSpPr>
                <a:spLocks/>
              </p:cNvSpPr>
              <p:nvPr/>
            </p:nvSpPr>
            <p:spPr bwMode="auto">
              <a:xfrm flipH="1">
                <a:off x="1600" y="3285"/>
                <a:ext cx="357" cy="513"/>
              </a:xfrm>
              <a:custGeom>
                <a:avLst/>
                <a:gdLst>
                  <a:gd name="T0" fmla="*/ 0 w 357"/>
                  <a:gd name="T1" fmla="*/ 513 h 513"/>
                  <a:gd name="T2" fmla="*/ 63 w 357"/>
                  <a:gd name="T3" fmla="*/ 498 h 513"/>
                  <a:gd name="T4" fmla="*/ 128 w 357"/>
                  <a:gd name="T5" fmla="*/ 435 h 513"/>
                  <a:gd name="T6" fmla="*/ 180 w 357"/>
                  <a:gd name="T7" fmla="*/ 303 h 513"/>
                  <a:gd name="T8" fmla="*/ 216 w 357"/>
                  <a:gd name="T9" fmla="*/ 144 h 513"/>
                  <a:gd name="T10" fmla="*/ 245 w 357"/>
                  <a:gd name="T11" fmla="*/ 60 h 513"/>
                  <a:gd name="T12" fmla="*/ 264 w 357"/>
                  <a:gd name="T13" fmla="*/ 30 h 513"/>
                  <a:gd name="T14" fmla="*/ 299 w 357"/>
                  <a:gd name="T15" fmla="*/ 9 h 513"/>
                  <a:gd name="T16" fmla="*/ 332 w 357"/>
                  <a:gd name="T17" fmla="*/ 0 h 513"/>
                  <a:gd name="T18" fmla="*/ 357 w 357"/>
                  <a:gd name="T19" fmla="*/ 0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7" h="513">
                    <a:moveTo>
                      <a:pt x="0" y="513"/>
                    </a:moveTo>
                    <a:lnTo>
                      <a:pt x="63" y="498"/>
                    </a:lnTo>
                    <a:lnTo>
                      <a:pt x="128" y="435"/>
                    </a:lnTo>
                    <a:lnTo>
                      <a:pt x="180" y="303"/>
                    </a:lnTo>
                    <a:lnTo>
                      <a:pt x="216" y="144"/>
                    </a:lnTo>
                    <a:lnTo>
                      <a:pt x="245" y="60"/>
                    </a:lnTo>
                    <a:lnTo>
                      <a:pt x="264" y="30"/>
                    </a:lnTo>
                    <a:lnTo>
                      <a:pt x="299" y="9"/>
                    </a:lnTo>
                    <a:lnTo>
                      <a:pt x="332" y="0"/>
                    </a:lnTo>
                    <a:lnTo>
                      <a:pt x="357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Freeform 48"/>
              <p:cNvSpPr>
                <a:spLocks/>
              </p:cNvSpPr>
              <p:nvPr/>
            </p:nvSpPr>
            <p:spPr bwMode="auto">
              <a:xfrm>
                <a:off x="2380" y="3286"/>
                <a:ext cx="357" cy="513"/>
              </a:xfrm>
              <a:custGeom>
                <a:avLst/>
                <a:gdLst>
                  <a:gd name="T0" fmla="*/ 0 w 357"/>
                  <a:gd name="T1" fmla="*/ 513 h 513"/>
                  <a:gd name="T2" fmla="*/ 63 w 357"/>
                  <a:gd name="T3" fmla="*/ 498 h 513"/>
                  <a:gd name="T4" fmla="*/ 128 w 357"/>
                  <a:gd name="T5" fmla="*/ 435 h 513"/>
                  <a:gd name="T6" fmla="*/ 180 w 357"/>
                  <a:gd name="T7" fmla="*/ 303 h 513"/>
                  <a:gd name="T8" fmla="*/ 216 w 357"/>
                  <a:gd name="T9" fmla="*/ 144 h 513"/>
                  <a:gd name="T10" fmla="*/ 245 w 357"/>
                  <a:gd name="T11" fmla="*/ 60 h 513"/>
                  <a:gd name="T12" fmla="*/ 264 w 357"/>
                  <a:gd name="T13" fmla="*/ 30 h 513"/>
                  <a:gd name="T14" fmla="*/ 299 w 357"/>
                  <a:gd name="T15" fmla="*/ 9 h 513"/>
                  <a:gd name="T16" fmla="*/ 332 w 357"/>
                  <a:gd name="T17" fmla="*/ 0 h 513"/>
                  <a:gd name="T18" fmla="*/ 357 w 357"/>
                  <a:gd name="T19" fmla="*/ 0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7" h="513">
                    <a:moveTo>
                      <a:pt x="0" y="513"/>
                    </a:moveTo>
                    <a:lnTo>
                      <a:pt x="63" y="498"/>
                    </a:lnTo>
                    <a:lnTo>
                      <a:pt x="128" y="435"/>
                    </a:lnTo>
                    <a:lnTo>
                      <a:pt x="180" y="303"/>
                    </a:lnTo>
                    <a:lnTo>
                      <a:pt x="216" y="144"/>
                    </a:lnTo>
                    <a:lnTo>
                      <a:pt x="245" y="60"/>
                    </a:lnTo>
                    <a:lnTo>
                      <a:pt x="264" y="30"/>
                    </a:lnTo>
                    <a:lnTo>
                      <a:pt x="299" y="9"/>
                    </a:lnTo>
                    <a:lnTo>
                      <a:pt x="332" y="0"/>
                    </a:lnTo>
                    <a:lnTo>
                      <a:pt x="357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Freeform 49"/>
              <p:cNvSpPr>
                <a:spLocks/>
              </p:cNvSpPr>
              <p:nvPr/>
            </p:nvSpPr>
            <p:spPr bwMode="auto">
              <a:xfrm>
                <a:off x="1601" y="3284"/>
                <a:ext cx="1135" cy="514"/>
              </a:xfrm>
              <a:custGeom>
                <a:avLst/>
                <a:gdLst>
                  <a:gd name="T0" fmla="*/ 0 w 1135"/>
                  <a:gd name="T1" fmla="*/ 1 h 514"/>
                  <a:gd name="T2" fmla="*/ 1135 w 1135"/>
                  <a:gd name="T3" fmla="*/ 0 h 514"/>
                  <a:gd name="T4" fmla="*/ 1107 w 1135"/>
                  <a:gd name="T5" fmla="*/ 4 h 514"/>
                  <a:gd name="T6" fmla="*/ 1080 w 1135"/>
                  <a:gd name="T7" fmla="*/ 12 h 514"/>
                  <a:gd name="T8" fmla="*/ 1056 w 1135"/>
                  <a:gd name="T9" fmla="*/ 25 h 514"/>
                  <a:gd name="T10" fmla="*/ 1041 w 1135"/>
                  <a:gd name="T11" fmla="*/ 43 h 514"/>
                  <a:gd name="T12" fmla="*/ 1020 w 1135"/>
                  <a:gd name="T13" fmla="*/ 78 h 514"/>
                  <a:gd name="T14" fmla="*/ 997 w 1135"/>
                  <a:gd name="T15" fmla="*/ 147 h 514"/>
                  <a:gd name="T16" fmla="*/ 981 w 1135"/>
                  <a:gd name="T17" fmla="*/ 223 h 514"/>
                  <a:gd name="T18" fmla="*/ 957 w 1135"/>
                  <a:gd name="T19" fmla="*/ 304 h 514"/>
                  <a:gd name="T20" fmla="*/ 937 w 1135"/>
                  <a:gd name="T21" fmla="*/ 363 h 514"/>
                  <a:gd name="T22" fmla="*/ 910 w 1135"/>
                  <a:gd name="T23" fmla="*/ 424 h 514"/>
                  <a:gd name="T24" fmla="*/ 888 w 1135"/>
                  <a:gd name="T25" fmla="*/ 453 h 514"/>
                  <a:gd name="T26" fmla="*/ 867 w 1135"/>
                  <a:gd name="T27" fmla="*/ 478 h 514"/>
                  <a:gd name="T28" fmla="*/ 844 w 1135"/>
                  <a:gd name="T29" fmla="*/ 493 h 514"/>
                  <a:gd name="T30" fmla="*/ 814 w 1135"/>
                  <a:gd name="T31" fmla="*/ 508 h 514"/>
                  <a:gd name="T32" fmla="*/ 780 w 1135"/>
                  <a:gd name="T33" fmla="*/ 514 h 514"/>
                  <a:gd name="T34" fmla="*/ 358 w 1135"/>
                  <a:gd name="T35" fmla="*/ 511 h 514"/>
                  <a:gd name="T36" fmla="*/ 322 w 1135"/>
                  <a:gd name="T37" fmla="*/ 505 h 514"/>
                  <a:gd name="T38" fmla="*/ 288 w 1135"/>
                  <a:gd name="T39" fmla="*/ 493 h 514"/>
                  <a:gd name="T40" fmla="*/ 255 w 1135"/>
                  <a:gd name="T41" fmla="*/ 466 h 514"/>
                  <a:gd name="T42" fmla="*/ 220 w 1135"/>
                  <a:gd name="T43" fmla="*/ 424 h 514"/>
                  <a:gd name="T44" fmla="*/ 192 w 1135"/>
                  <a:gd name="T45" fmla="*/ 357 h 514"/>
                  <a:gd name="T46" fmla="*/ 174 w 1135"/>
                  <a:gd name="T47" fmla="*/ 292 h 514"/>
                  <a:gd name="T48" fmla="*/ 156 w 1135"/>
                  <a:gd name="T49" fmla="*/ 220 h 514"/>
                  <a:gd name="T50" fmla="*/ 141 w 1135"/>
                  <a:gd name="T51" fmla="*/ 145 h 514"/>
                  <a:gd name="T52" fmla="*/ 124 w 1135"/>
                  <a:gd name="T53" fmla="*/ 91 h 514"/>
                  <a:gd name="T54" fmla="*/ 109 w 1135"/>
                  <a:gd name="T55" fmla="*/ 61 h 514"/>
                  <a:gd name="T56" fmla="*/ 99 w 1135"/>
                  <a:gd name="T57" fmla="*/ 42 h 514"/>
                  <a:gd name="T58" fmla="*/ 93 w 1135"/>
                  <a:gd name="T59" fmla="*/ 33 h 514"/>
                  <a:gd name="T60" fmla="*/ 76 w 1135"/>
                  <a:gd name="T61" fmla="*/ 22 h 514"/>
                  <a:gd name="T62" fmla="*/ 63 w 1135"/>
                  <a:gd name="T63" fmla="*/ 16 h 514"/>
                  <a:gd name="T64" fmla="*/ 45 w 1135"/>
                  <a:gd name="T65" fmla="*/ 7 h 514"/>
                  <a:gd name="T66" fmla="*/ 22 w 1135"/>
                  <a:gd name="T67" fmla="*/ 3 h 514"/>
                  <a:gd name="T68" fmla="*/ 0 w 1135"/>
                  <a:gd name="T69" fmla="*/ 1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35" h="514">
                    <a:moveTo>
                      <a:pt x="0" y="1"/>
                    </a:moveTo>
                    <a:lnTo>
                      <a:pt x="1135" y="0"/>
                    </a:lnTo>
                    <a:lnTo>
                      <a:pt x="1107" y="4"/>
                    </a:lnTo>
                    <a:lnTo>
                      <a:pt x="1080" y="12"/>
                    </a:lnTo>
                    <a:lnTo>
                      <a:pt x="1056" y="25"/>
                    </a:lnTo>
                    <a:lnTo>
                      <a:pt x="1041" y="43"/>
                    </a:lnTo>
                    <a:lnTo>
                      <a:pt x="1020" y="78"/>
                    </a:lnTo>
                    <a:lnTo>
                      <a:pt x="997" y="147"/>
                    </a:lnTo>
                    <a:lnTo>
                      <a:pt x="981" y="223"/>
                    </a:lnTo>
                    <a:lnTo>
                      <a:pt x="957" y="304"/>
                    </a:lnTo>
                    <a:lnTo>
                      <a:pt x="937" y="363"/>
                    </a:lnTo>
                    <a:lnTo>
                      <a:pt x="910" y="424"/>
                    </a:lnTo>
                    <a:lnTo>
                      <a:pt x="888" y="453"/>
                    </a:lnTo>
                    <a:lnTo>
                      <a:pt x="867" y="478"/>
                    </a:lnTo>
                    <a:lnTo>
                      <a:pt x="844" y="493"/>
                    </a:lnTo>
                    <a:lnTo>
                      <a:pt x="814" y="508"/>
                    </a:lnTo>
                    <a:lnTo>
                      <a:pt x="780" y="514"/>
                    </a:lnTo>
                    <a:lnTo>
                      <a:pt x="358" y="511"/>
                    </a:lnTo>
                    <a:lnTo>
                      <a:pt x="322" y="505"/>
                    </a:lnTo>
                    <a:lnTo>
                      <a:pt x="288" y="493"/>
                    </a:lnTo>
                    <a:lnTo>
                      <a:pt x="255" y="466"/>
                    </a:lnTo>
                    <a:lnTo>
                      <a:pt x="220" y="424"/>
                    </a:lnTo>
                    <a:lnTo>
                      <a:pt x="192" y="357"/>
                    </a:lnTo>
                    <a:lnTo>
                      <a:pt x="174" y="292"/>
                    </a:lnTo>
                    <a:cubicBezTo>
                      <a:pt x="156" y="221"/>
                      <a:pt x="156" y="246"/>
                      <a:pt x="156" y="220"/>
                    </a:cubicBezTo>
                    <a:lnTo>
                      <a:pt x="141" y="145"/>
                    </a:lnTo>
                    <a:lnTo>
                      <a:pt x="124" y="91"/>
                    </a:lnTo>
                    <a:lnTo>
                      <a:pt x="109" y="61"/>
                    </a:lnTo>
                    <a:lnTo>
                      <a:pt x="99" y="42"/>
                    </a:lnTo>
                    <a:lnTo>
                      <a:pt x="93" y="33"/>
                    </a:lnTo>
                    <a:lnTo>
                      <a:pt x="76" y="22"/>
                    </a:lnTo>
                    <a:lnTo>
                      <a:pt x="63" y="16"/>
                    </a:lnTo>
                    <a:lnTo>
                      <a:pt x="45" y="7"/>
                    </a:lnTo>
                    <a:lnTo>
                      <a:pt x="22" y="3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2" name="Freeform 50"/>
            <p:cNvSpPr>
              <a:spLocks/>
            </p:cNvSpPr>
            <p:nvPr/>
          </p:nvSpPr>
          <p:spPr bwMode="auto">
            <a:xfrm>
              <a:off x="4830" y="2501"/>
              <a:ext cx="936" cy="1513"/>
            </a:xfrm>
            <a:custGeom>
              <a:avLst/>
              <a:gdLst>
                <a:gd name="T0" fmla="*/ 0 w 936"/>
                <a:gd name="T1" fmla="*/ 779 h 1513"/>
                <a:gd name="T2" fmla="*/ 33 w 936"/>
                <a:gd name="T3" fmla="*/ 782 h 1513"/>
                <a:gd name="T4" fmla="*/ 54 w 936"/>
                <a:gd name="T5" fmla="*/ 758 h 1513"/>
                <a:gd name="T6" fmla="*/ 84 w 936"/>
                <a:gd name="T7" fmla="*/ 746 h 1513"/>
                <a:gd name="T8" fmla="*/ 120 w 936"/>
                <a:gd name="T9" fmla="*/ 782 h 1513"/>
                <a:gd name="T10" fmla="*/ 153 w 936"/>
                <a:gd name="T11" fmla="*/ 881 h 1513"/>
                <a:gd name="T12" fmla="*/ 162 w 936"/>
                <a:gd name="T13" fmla="*/ 932 h 1513"/>
                <a:gd name="T14" fmla="*/ 186 w 936"/>
                <a:gd name="T15" fmla="*/ 929 h 1513"/>
                <a:gd name="T16" fmla="*/ 225 w 936"/>
                <a:gd name="T17" fmla="*/ 794 h 1513"/>
                <a:gd name="T18" fmla="*/ 258 w 936"/>
                <a:gd name="T19" fmla="*/ 374 h 1513"/>
                <a:gd name="T20" fmla="*/ 261 w 936"/>
                <a:gd name="T21" fmla="*/ 338 h 1513"/>
                <a:gd name="T22" fmla="*/ 318 w 936"/>
                <a:gd name="T23" fmla="*/ 785 h 1513"/>
                <a:gd name="T24" fmla="*/ 345 w 936"/>
                <a:gd name="T25" fmla="*/ 1298 h 1513"/>
                <a:gd name="T26" fmla="*/ 363 w 936"/>
                <a:gd name="T27" fmla="*/ 1424 h 1513"/>
                <a:gd name="T28" fmla="*/ 378 w 936"/>
                <a:gd name="T29" fmla="*/ 1382 h 1513"/>
                <a:gd name="T30" fmla="*/ 420 w 936"/>
                <a:gd name="T31" fmla="*/ 635 h 1513"/>
                <a:gd name="T32" fmla="*/ 450 w 936"/>
                <a:gd name="T33" fmla="*/ 134 h 1513"/>
                <a:gd name="T34" fmla="*/ 462 w 936"/>
                <a:gd name="T35" fmla="*/ 119 h 1513"/>
                <a:gd name="T36" fmla="*/ 468 w 936"/>
                <a:gd name="T37" fmla="*/ 137 h 1513"/>
                <a:gd name="T38" fmla="*/ 471 w 936"/>
                <a:gd name="T39" fmla="*/ 158 h 1513"/>
                <a:gd name="T40" fmla="*/ 525 w 936"/>
                <a:gd name="T41" fmla="*/ 1085 h 1513"/>
                <a:gd name="T42" fmla="*/ 537 w 936"/>
                <a:gd name="T43" fmla="*/ 1328 h 1513"/>
                <a:gd name="T44" fmla="*/ 549 w 936"/>
                <a:gd name="T45" fmla="*/ 1415 h 1513"/>
                <a:gd name="T46" fmla="*/ 585 w 936"/>
                <a:gd name="T47" fmla="*/ 1151 h 1513"/>
                <a:gd name="T48" fmla="*/ 606 w 936"/>
                <a:gd name="T49" fmla="*/ 662 h 1513"/>
                <a:gd name="T50" fmla="*/ 636 w 936"/>
                <a:gd name="T51" fmla="*/ 353 h 1513"/>
                <a:gd name="T52" fmla="*/ 645 w 936"/>
                <a:gd name="T53" fmla="*/ 305 h 1513"/>
                <a:gd name="T54" fmla="*/ 669 w 936"/>
                <a:gd name="T55" fmla="*/ 500 h 1513"/>
                <a:gd name="T56" fmla="*/ 696 w 936"/>
                <a:gd name="T57" fmla="*/ 797 h 1513"/>
                <a:gd name="T58" fmla="*/ 717 w 936"/>
                <a:gd name="T59" fmla="*/ 884 h 1513"/>
                <a:gd name="T60" fmla="*/ 735 w 936"/>
                <a:gd name="T61" fmla="*/ 962 h 1513"/>
                <a:gd name="T62" fmla="*/ 762 w 936"/>
                <a:gd name="T63" fmla="*/ 896 h 1513"/>
                <a:gd name="T64" fmla="*/ 783 w 936"/>
                <a:gd name="T65" fmla="*/ 788 h 1513"/>
                <a:gd name="T66" fmla="*/ 819 w 936"/>
                <a:gd name="T67" fmla="*/ 737 h 1513"/>
                <a:gd name="T68" fmla="*/ 843 w 936"/>
                <a:gd name="T69" fmla="*/ 746 h 1513"/>
                <a:gd name="T70" fmla="*/ 873 w 936"/>
                <a:gd name="T71" fmla="*/ 785 h 1513"/>
                <a:gd name="T72" fmla="*/ 936 w 936"/>
                <a:gd name="T73" fmla="*/ 776 h 1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36" h="1513">
                  <a:moveTo>
                    <a:pt x="0" y="779"/>
                  </a:moveTo>
                  <a:cubicBezTo>
                    <a:pt x="12" y="782"/>
                    <a:pt x="24" y="786"/>
                    <a:pt x="33" y="782"/>
                  </a:cubicBezTo>
                  <a:cubicBezTo>
                    <a:pt x="42" y="778"/>
                    <a:pt x="46" y="764"/>
                    <a:pt x="54" y="758"/>
                  </a:cubicBezTo>
                  <a:cubicBezTo>
                    <a:pt x="62" y="752"/>
                    <a:pt x="73" y="742"/>
                    <a:pt x="84" y="746"/>
                  </a:cubicBezTo>
                  <a:cubicBezTo>
                    <a:pt x="95" y="750"/>
                    <a:pt x="108" y="759"/>
                    <a:pt x="120" y="782"/>
                  </a:cubicBezTo>
                  <a:cubicBezTo>
                    <a:pt x="132" y="805"/>
                    <a:pt x="146" y="856"/>
                    <a:pt x="153" y="881"/>
                  </a:cubicBezTo>
                  <a:cubicBezTo>
                    <a:pt x="160" y="906"/>
                    <a:pt x="157" y="924"/>
                    <a:pt x="162" y="932"/>
                  </a:cubicBezTo>
                  <a:cubicBezTo>
                    <a:pt x="167" y="940"/>
                    <a:pt x="176" y="952"/>
                    <a:pt x="186" y="929"/>
                  </a:cubicBezTo>
                  <a:cubicBezTo>
                    <a:pt x="196" y="906"/>
                    <a:pt x="213" y="886"/>
                    <a:pt x="225" y="794"/>
                  </a:cubicBezTo>
                  <a:cubicBezTo>
                    <a:pt x="237" y="702"/>
                    <a:pt x="252" y="450"/>
                    <a:pt x="258" y="374"/>
                  </a:cubicBezTo>
                  <a:cubicBezTo>
                    <a:pt x="264" y="298"/>
                    <a:pt x="251" y="270"/>
                    <a:pt x="261" y="338"/>
                  </a:cubicBezTo>
                  <a:cubicBezTo>
                    <a:pt x="271" y="406"/>
                    <a:pt x="304" y="625"/>
                    <a:pt x="318" y="785"/>
                  </a:cubicBezTo>
                  <a:cubicBezTo>
                    <a:pt x="332" y="945"/>
                    <a:pt x="338" y="1192"/>
                    <a:pt x="345" y="1298"/>
                  </a:cubicBezTo>
                  <a:cubicBezTo>
                    <a:pt x="352" y="1404"/>
                    <a:pt x="358" y="1410"/>
                    <a:pt x="363" y="1424"/>
                  </a:cubicBezTo>
                  <a:cubicBezTo>
                    <a:pt x="368" y="1438"/>
                    <a:pt x="369" y="1513"/>
                    <a:pt x="378" y="1382"/>
                  </a:cubicBezTo>
                  <a:cubicBezTo>
                    <a:pt x="387" y="1251"/>
                    <a:pt x="408" y="843"/>
                    <a:pt x="420" y="635"/>
                  </a:cubicBezTo>
                  <a:cubicBezTo>
                    <a:pt x="432" y="427"/>
                    <a:pt x="443" y="220"/>
                    <a:pt x="450" y="134"/>
                  </a:cubicBezTo>
                  <a:cubicBezTo>
                    <a:pt x="457" y="48"/>
                    <a:pt x="459" y="119"/>
                    <a:pt x="462" y="119"/>
                  </a:cubicBezTo>
                  <a:cubicBezTo>
                    <a:pt x="465" y="119"/>
                    <a:pt x="467" y="131"/>
                    <a:pt x="468" y="137"/>
                  </a:cubicBezTo>
                  <a:cubicBezTo>
                    <a:pt x="469" y="143"/>
                    <a:pt x="462" y="0"/>
                    <a:pt x="471" y="158"/>
                  </a:cubicBezTo>
                  <a:cubicBezTo>
                    <a:pt x="480" y="316"/>
                    <a:pt x="514" y="890"/>
                    <a:pt x="525" y="1085"/>
                  </a:cubicBezTo>
                  <a:cubicBezTo>
                    <a:pt x="536" y="1280"/>
                    <a:pt x="533" y="1273"/>
                    <a:pt x="537" y="1328"/>
                  </a:cubicBezTo>
                  <a:cubicBezTo>
                    <a:pt x="541" y="1383"/>
                    <a:pt x="541" y="1444"/>
                    <a:pt x="549" y="1415"/>
                  </a:cubicBezTo>
                  <a:cubicBezTo>
                    <a:pt x="557" y="1386"/>
                    <a:pt x="576" y="1276"/>
                    <a:pt x="585" y="1151"/>
                  </a:cubicBezTo>
                  <a:cubicBezTo>
                    <a:pt x="594" y="1026"/>
                    <a:pt x="598" y="795"/>
                    <a:pt x="606" y="662"/>
                  </a:cubicBezTo>
                  <a:cubicBezTo>
                    <a:pt x="614" y="529"/>
                    <a:pt x="630" y="412"/>
                    <a:pt x="636" y="353"/>
                  </a:cubicBezTo>
                  <a:cubicBezTo>
                    <a:pt x="642" y="294"/>
                    <a:pt x="640" y="281"/>
                    <a:pt x="645" y="305"/>
                  </a:cubicBezTo>
                  <a:cubicBezTo>
                    <a:pt x="650" y="329"/>
                    <a:pt x="660" y="418"/>
                    <a:pt x="669" y="500"/>
                  </a:cubicBezTo>
                  <a:cubicBezTo>
                    <a:pt x="678" y="582"/>
                    <a:pt x="688" y="733"/>
                    <a:pt x="696" y="797"/>
                  </a:cubicBezTo>
                  <a:cubicBezTo>
                    <a:pt x="704" y="861"/>
                    <a:pt x="711" y="857"/>
                    <a:pt x="717" y="884"/>
                  </a:cubicBezTo>
                  <a:cubicBezTo>
                    <a:pt x="723" y="911"/>
                    <a:pt x="728" y="960"/>
                    <a:pt x="735" y="962"/>
                  </a:cubicBezTo>
                  <a:cubicBezTo>
                    <a:pt x="742" y="964"/>
                    <a:pt x="754" y="925"/>
                    <a:pt x="762" y="896"/>
                  </a:cubicBezTo>
                  <a:cubicBezTo>
                    <a:pt x="770" y="867"/>
                    <a:pt x="774" y="814"/>
                    <a:pt x="783" y="788"/>
                  </a:cubicBezTo>
                  <a:cubicBezTo>
                    <a:pt x="792" y="762"/>
                    <a:pt x="809" y="744"/>
                    <a:pt x="819" y="737"/>
                  </a:cubicBezTo>
                  <a:cubicBezTo>
                    <a:pt x="829" y="730"/>
                    <a:pt x="834" y="738"/>
                    <a:pt x="843" y="746"/>
                  </a:cubicBezTo>
                  <a:cubicBezTo>
                    <a:pt x="852" y="754"/>
                    <a:pt x="858" y="780"/>
                    <a:pt x="873" y="785"/>
                  </a:cubicBezTo>
                  <a:cubicBezTo>
                    <a:pt x="888" y="790"/>
                    <a:pt x="912" y="783"/>
                    <a:pt x="936" y="776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" name="Group 51"/>
            <p:cNvGrpSpPr>
              <a:grpSpLocks/>
            </p:cNvGrpSpPr>
            <p:nvPr/>
          </p:nvGrpSpPr>
          <p:grpSpPr bwMode="auto">
            <a:xfrm>
              <a:off x="6884" y="2595"/>
              <a:ext cx="1589" cy="672"/>
              <a:chOff x="1600" y="3284"/>
              <a:chExt cx="1137" cy="515"/>
            </a:xfrm>
          </p:grpSpPr>
          <p:sp>
            <p:nvSpPr>
              <p:cNvPr id="40" name="Freeform 52"/>
              <p:cNvSpPr>
                <a:spLocks/>
              </p:cNvSpPr>
              <p:nvPr/>
            </p:nvSpPr>
            <p:spPr bwMode="auto">
              <a:xfrm flipH="1">
                <a:off x="1600" y="3285"/>
                <a:ext cx="357" cy="513"/>
              </a:xfrm>
              <a:custGeom>
                <a:avLst/>
                <a:gdLst>
                  <a:gd name="T0" fmla="*/ 0 w 357"/>
                  <a:gd name="T1" fmla="*/ 513 h 513"/>
                  <a:gd name="T2" fmla="*/ 63 w 357"/>
                  <a:gd name="T3" fmla="*/ 498 h 513"/>
                  <a:gd name="T4" fmla="*/ 128 w 357"/>
                  <a:gd name="T5" fmla="*/ 435 h 513"/>
                  <a:gd name="T6" fmla="*/ 180 w 357"/>
                  <a:gd name="T7" fmla="*/ 303 h 513"/>
                  <a:gd name="T8" fmla="*/ 216 w 357"/>
                  <a:gd name="T9" fmla="*/ 144 h 513"/>
                  <a:gd name="T10" fmla="*/ 245 w 357"/>
                  <a:gd name="T11" fmla="*/ 60 h 513"/>
                  <a:gd name="T12" fmla="*/ 264 w 357"/>
                  <a:gd name="T13" fmla="*/ 30 h 513"/>
                  <a:gd name="T14" fmla="*/ 299 w 357"/>
                  <a:gd name="T15" fmla="*/ 9 h 513"/>
                  <a:gd name="T16" fmla="*/ 332 w 357"/>
                  <a:gd name="T17" fmla="*/ 0 h 513"/>
                  <a:gd name="T18" fmla="*/ 357 w 357"/>
                  <a:gd name="T19" fmla="*/ 0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7" h="513">
                    <a:moveTo>
                      <a:pt x="0" y="513"/>
                    </a:moveTo>
                    <a:lnTo>
                      <a:pt x="63" y="498"/>
                    </a:lnTo>
                    <a:lnTo>
                      <a:pt x="128" y="435"/>
                    </a:lnTo>
                    <a:lnTo>
                      <a:pt x="180" y="303"/>
                    </a:lnTo>
                    <a:lnTo>
                      <a:pt x="216" y="144"/>
                    </a:lnTo>
                    <a:lnTo>
                      <a:pt x="245" y="60"/>
                    </a:lnTo>
                    <a:lnTo>
                      <a:pt x="264" y="30"/>
                    </a:lnTo>
                    <a:lnTo>
                      <a:pt x="299" y="9"/>
                    </a:lnTo>
                    <a:lnTo>
                      <a:pt x="332" y="0"/>
                    </a:lnTo>
                    <a:lnTo>
                      <a:pt x="357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Freeform 53"/>
              <p:cNvSpPr>
                <a:spLocks/>
              </p:cNvSpPr>
              <p:nvPr/>
            </p:nvSpPr>
            <p:spPr bwMode="auto">
              <a:xfrm>
                <a:off x="2380" y="3286"/>
                <a:ext cx="357" cy="513"/>
              </a:xfrm>
              <a:custGeom>
                <a:avLst/>
                <a:gdLst>
                  <a:gd name="T0" fmla="*/ 0 w 357"/>
                  <a:gd name="T1" fmla="*/ 513 h 513"/>
                  <a:gd name="T2" fmla="*/ 63 w 357"/>
                  <a:gd name="T3" fmla="*/ 498 h 513"/>
                  <a:gd name="T4" fmla="*/ 128 w 357"/>
                  <a:gd name="T5" fmla="*/ 435 h 513"/>
                  <a:gd name="T6" fmla="*/ 180 w 357"/>
                  <a:gd name="T7" fmla="*/ 303 h 513"/>
                  <a:gd name="T8" fmla="*/ 216 w 357"/>
                  <a:gd name="T9" fmla="*/ 144 h 513"/>
                  <a:gd name="T10" fmla="*/ 245 w 357"/>
                  <a:gd name="T11" fmla="*/ 60 h 513"/>
                  <a:gd name="T12" fmla="*/ 264 w 357"/>
                  <a:gd name="T13" fmla="*/ 30 h 513"/>
                  <a:gd name="T14" fmla="*/ 299 w 357"/>
                  <a:gd name="T15" fmla="*/ 9 h 513"/>
                  <a:gd name="T16" fmla="*/ 332 w 357"/>
                  <a:gd name="T17" fmla="*/ 0 h 513"/>
                  <a:gd name="T18" fmla="*/ 357 w 357"/>
                  <a:gd name="T19" fmla="*/ 0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7" h="513">
                    <a:moveTo>
                      <a:pt x="0" y="513"/>
                    </a:moveTo>
                    <a:lnTo>
                      <a:pt x="63" y="498"/>
                    </a:lnTo>
                    <a:lnTo>
                      <a:pt x="128" y="435"/>
                    </a:lnTo>
                    <a:lnTo>
                      <a:pt x="180" y="303"/>
                    </a:lnTo>
                    <a:lnTo>
                      <a:pt x="216" y="144"/>
                    </a:lnTo>
                    <a:lnTo>
                      <a:pt x="245" y="60"/>
                    </a:lnTo>
                    <a:lnTo>
                      <a:pt x="264" y="30"/>
                    </a:lnTo>
                    <a:lnTo>
                      <a:pt x="299" y="9"/>
                    </a:lnTo>
                    <a:lnTo>
                      <a:pt x="332" y="0"/>
                    </a:lnTo>
                    <a:lnTo>
                      <a:pt x="357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Freeform 54"/>
              <p:cNvSpPr>
                <a:spLocks/>
              </p:cNvSpPr>
              <p:nvPr/>
            </p:nvSpPr>
            <p:spPr bwMode="auto">
              <a:xfrm>
                <a:off x="1601" y="3284"/>
                <a:ext cx="1135" cy="514"/>
              </a:xfrm>
              <a:custGeom>
                <a:avLst/>
                <a:gdLst>
                  <a:gd name="T0" fmla="*/ 0 w 1135"/>
                  <a:gd name="T1" fmla="*/ 1 h 514"/>
                  <a:gd name="T2" fmla="*/ 1135 w 1135"/>
                  <a:gd name="T3" fmla="*/ 0 h 514"/>
                  <a:gd name="T4" fmla="*/ 1107 w 1135"/>
                  <a:gd name="T5" fmla="*/ 4 h 514"/>
                  <a:gd name="T6" fmla="*/ 1080 w 1135"/>
                  <a:gd name="T7" fmla="*/ 12 h 514"/>
                  <a:gd name="T8" fmla="*/ 1056 w 1135"/>
                  <a:gd name="T9" fmla="*/ 25 h 514"/>
                  <a:gd name="T10" fmla="*/ 1041 w 1135"/>
                  <a:gd name="T11" fmla="*/ 43 h 514"/>
                  <a:gd name="T12" fmla="*/ 1020 w 1135"/>
                  <a:gd name="T13" fmla="*/ 78 h 514"/>
                  <a:gd name="T14" fmla="*/ 997 w 1135"/>
                  <a:gd name="T15" fmla="*/ 147 h 514"/>
                  <a:gd name="T16" fmla="*/ 981 w 1135"/>
                  <a:gd name="T17" fmla="*/ 223 h 514"/>
                  <a:gd name="T18" fmla="*/ 957 w 1135"/>
                  <a:gd name="T19" fmla="*/ 304 h 514"/>
                  <a:gd name="T20" fmla="*/ 937 w 1135"/>
                  <a:gd name="T21" fmla="*/ 363 h 514"/>
                  <a:gd name="T22" fmla="*/ 910 w 1135"/>
                  <a:gd name="T23" fmla="*/ 424 h 514"/>
                  <a:gd name="T24" fmla="*/ 888 w 1135"/>
                  <a:gd name="T25" fmla="*/ 453 h 514"/>
                  <a:gd name="T26" fmla="*/ 867 w 1135"/>
                  <a:gd name="T27" fmla="*/ 478 h 514"/>
                  <a:gd name="T28" fmla="*/ 844 w 1135"/>
                  <a:gd name="T29" fmla="*/ 493 h 514"/>
                  <a:gd name="T30" fmla="*/ 814 w 1135"/>
                  <a:gd name="T31" fmla="*/ 508 h 514"/>
                  <a:gd name="T32" fmla="*/ 780 w 1135"/>
                  <a:gd name="T33" fmla="*/ 514 h 514"/>
                  <a:gd name="T34" fmla="*/ 358 w 1135"/>
                  <a:gd name="T35" fmla="*/ 511 h 514"/>
                  <a:gd name="T36" fmla="*/ 322 w 1135"/>
                  <a:gd name="T37" fmla="*/ 505 h 514"/>
                  <a:gd name="T38" fmla="*/ 288 w 1135"/>
                  <a:gd name="T39" fmla="*/ 493 h 514"/>
                  <a:gd name="T40" fmla="*/ 255 w 1135"/>
                  <a:gd name="T41" fmla="*/ 466 h 514"/>
                  <a:gd name="T42" fmla="*/ 220 w 1135"/>
                  <a:gd name="T43" fmla="*/ 424 h 514"/>
                  <a:gd name="T44" fmla="*/ 192 w 1135"/>
                  <a:gd name="T45" fmla="*/ 357 h 514"/>
                  <a:gd name="T46" fmla="*/ 174 w 1135"/>
                  <a:gd name="T47" fmla="*/ 292 h 514"/>
                  <a:gd name="T48" fmla="*/ 156 w 1135"/>
                  <a:gd name="T49" fmla="*/ 220 h 514"/>
                  <a:gd name="T50" fmla="*/ 141 w 1135"/>
                  <a:gd name="T51" fmla="*/ 145 h 514"/>
                  <a:gd name="T52" fmla="*/ 124 w 1135"/>
                  <a:gd name="T53" fmla="*/ 91 h 514"/>
                  <a:gd name="T54" fmla="*/ 109 w 1135"/>
                  <a:gd name="T55" fmla="*/ 61 h 514"/>
                  <a:gd name="T56" fmla="*/ 99 w 1135"/>
                  <a:gd name="T57" fmla="*/ 42 h 514"/>
                  <a:gd name="T58" fmla="*/ 93 w 1135"/>
                  <a:gd name="T59" fmla="*/ 33 h 514"/>
                  <a:gd name="T60" fmla="*/ 76 w 1135"/>
                  <a:gd name="T61" fmla="*/ 22 h 514"/>
                  <a:gd name="T62" fmla="*/ 63 w 1135"/>
                  <a:gd name="T63" fmla="*/ 16 h 514"/>
                  <a:gd name="T64" fmla="*/ 45 w 1135"/>
                  <a:gd name="T65" fmla="*/ 7 h 514"/>
                  <a:gd name="T66" fmla="*/ 22 w 1135"/>
                  <a:gd name="T67" fmla="*/ 3 h 514"/>
                  <a:gd name="T68" fmla="*/ 0 w 1135"/>
                  <a:gd name="T69" fmla="*/ 1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35" h="514">
                    <a:moveTo>
                      <a:pt x="0" y="1"/>
                    </a:moveTo>
                    <a:lnTo>
                      <a:pt x="1135" y="0"/>
                    </a:lnTo>
                    <a:lnTo>
                      <a:pt x="1107" y="4"/>
                    </a:lnTo>
                    <a:lnTo>
                      <a:pt x="1080" y="12"/>
                    </a:lnTo>
                    <a:lnTo>
                      <a:pt x="1056" y="25"/>
                    </a:lnTo>
                    <a:lnTo>
                      <a:pt x="1041" y="43"/>
                    </a:lnTo>
                    <a:lnTo>
                      <a:pt x="1020" y="78"/>
                    </a:lnTo>
                    <a:lnTo>
                      <a:pt x="997" y="147"/>
                    </a:lnTo>
                    <a:lnTo>
                      <a:pt x="981" y="223"/>
                    </a:lnTo>
                    <a:lnTo>
                      <a:pt x="957" y="304"/>
                    </a:lnTo>
                    <a:lnTo>
                      <a:pt x="937" y="363"/>
                    </a:lnTo>
                    <a:lnTo>
                      <a:pt x="910" y="424"/>
                    </a:lnTo>
                    <a:lnTo>
                      <a:pt x="888" y="453"/>
                    </a:lnTo>
                    <a:lnTo>
                      <a:pt x="867" y="478"/>
                    </a:lnTo>
                    <a:lnTo>
                      <a:pt x="844" y="493"/>
                    </a:lnTo>
                    <a:lnTo>
                      <a:pt x="814" y="508"/>
                    </a:lnTo>
                    <a:lnTo>
                      <a:pt x="780" y="514"/>
                    </a:lnTo>
                    <a:lnTo>
                      <a:pt x="358" y="511"/>
                    </a:lnTo>
                    <a:lnTo>
                      <a:pt x="322" y="505"/>
                    </a:lnTo>
                    <a:lnTo>
                      <a:pt x="288" y="493"/>
                    </a:lnTo>
                    <a:lnTo>
                      <a:pt x="255" y="466"/>
                    </a:lnTo>
                    <a:lnTo>
                      <a:pt x="220" y="424"/>
                    </a:lnTo>
                    <a:lnTo>
                      <a:pt x="192" y="357"/>
                    </a:lnTo>
                    <a:lnTo>
                      <a:pt x="174" y="292"/>
                    </a:lnTo>
                    <a:cubicBezTo>
                      <a:pt x="156" y="221"/>
                      <a:pt x="156" y="246"/>
                      <a:pt x="156" y="220"/>
                    </a:cubicBezTo>
                    <a:lnTo>
                      <a:pt x="141" y="145"/>
                    </a:lnTo>
                    <a:lnTo>
                      <a:pt x="124" y="91"/>
                    </a:lnTo>
                    <a:lnTo>
                      <a:pt x="109" y="61"/>
                    </a:lnTo>
                    <a:lnTo>
                      <a:pt x="99" y="42"/>
                    </a:lnTo>
                    <a:lnTo>
                      <a:pt x="93" y="33"/>
                    </a:lnTo>
                    <a:lnTo>
                      <a:pt x="76" y="22"/>
                    </a:lnTo>
                    <a:lnTo>
                      <a:pt x="63" y="16"/>
                    </a:lnTo>
                    <a:lnTo>
                      <a:pt x="45" y="7"/>
                    </a:lnTo>
                    <a:lnTo>
                      <a:pt x="22" y="3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" name="Group 55"/>
            <p:cNvGrpSpPr>
              <a:grpSpLocks/>
            </p:cNvGrpSpPr>
            <p:nvPr/>
          </p:nvGrpSpPr>
          <p:grpSpPr bwMode="auto">
            <a:xfrm flipV="1">
              <a:off x="6881" y="3261"/>
              <a:ext cx="1589" cy="672"/>
              <a:chOff x="1600" y="3284"/>
              <a:chExt cx="1137" cy="515"/>
            </a:xfrm>
          </p:grpSpPr>
          <p:sp>
            <p:nvSpPr>
              <p:cNvPr id="37" name="Freeform 56"/>
              <p:cNvSpPr>
                <a:spLocks/>
              </p:cNvSpPr>
              <p:nvPr/>
            </p:nvSpPr>
            <p:spPr bwMode="auto">
              <a:xfrm flipH="1">
                <a:off x="1600" y="3285"/>
                <a:ext cx="357" cy="513"/>
              </a:xfrm>
              <a:custGeom>
                <a:avLst/>
                <a:gdLst>
                  <a:gd name="T0" fmla="*/ 0 w 357"/>
                  <a:gd name="T1" fmla="*/ 513 h 513"/>
                  <a:gd name="T2" fmla="*/ 63 w 357"/>
                  <a:gd name="T3" fmla="*/ 498 h 513"/>
                  <a:gd name="T4" fmla="*/ 128 w 357"/>
                  <a:gd name="T5" fmla="*/ 435 h 513"/>
                  <a:gd name="T6" fmla="*/ 180 w 357"/>
                  <a:gd name="T7" fmla="*/ 303 h 513"/>
                  <a:gd name="T8" fmla="*/ 216 w 357"/>
                  <a:gd name="T9" fmla="*/ 144 h 513"/>
                  <a:gd name="T10" fmla="*/ 245 w 357"/>
                  <a:gd name="T11" fmla="*/ 60 h 513"/>
                  <a:gd name="T12" fmla="*/ 264 w 357"/>
                  <a:gd name="T13" fmla="*/ 30 h 513"/>
                  <a:gd name="T14" fmla="*/ 299 w 357"/>
                  <a:gd name="T15" fmla="*/ 9 h 513"/>
                  <a:gd name="T16" fmla="*/ 332 w 357"/>
                  <a:gd name="T17" fmla="*/ 0 h 513"/>
                  <a:gd name="T18" fmla="*/ 357 w 357"/>
                  <a:gd name="T19" fmla="*/ 0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7" h="513">
                    <a:moveTo>
                      <a:pt x="0" y="513"/>
                    </a:moveTo>
                    <a:lnTo>
                      <a:pt x="63" y="498"/>
                    </a:lnTo>
                    <a:lnTo>
                      <a:pt x="128" y="435"/>
                    </a:lnTo>
                    <a:lnTo>
                      <a:pt x="180" y="303"/>
                    </a:lnTo>
                    <a:lnTo>
                      <a:pt x="216" y="144"/>
                    </a:lnTo>
                    <a:lnTo>
                      <a:pt x="245" y="60"/>
                    </a:lnTo>
                    <a:lnTo>
                      <a:pt x="264" y="30"/>
                    </a:lnTo>
                    <a:lnTo>
                      <a:pt x="299" y="9"/>
                    </a:lnTo>
                    <a:lnTo>
                      <a:pt x="332" y="0"/>
                    </a:lnTo>
                    <a:lnTo>
                      <a:pt x="357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Freeform 57"/>
              <p:cNvSpPr>
                <a:spLocks/>
              </p:cNvSpPr>
              <p:nvPr/>
            </p:nvSpPr>
            <p:spPr bwMode="auto">
              <a:xfrm>
                <a:off x="2380" y="3286"/>
                <a:ext cx="357" cy="513"/>
              </a:xfrm>
              <a:custGeom>
                <a:avLst/>
                <a:gdLst>
                  <a:gd name="T0" fmla="*/ 0 w 357"/>
                  <a:gd name="T1" fmla="*/ 513 h 513"/>
                  <a:gd name="T2" fmla="*/ 63 w 357"/>
                  <a:gd name="T3" fmla="*/ 498 h 513"/>
                  <a:gd name="T4" fmla="*/ 128 w 357"/>
                  <a:gd name="T5" fmla="*/ 435 h 513"/>
                  <a:gd name="T6" fmla="*/ 180 w 357"/>
                  <a:gd name="T7" fmla="*/ 303 h 513"/>
                  <a:gd name="T8" fmla="*/ 216 w 357"/>
                  <a:gd name="T9" fmla="*/ 144 h 513"/>
                  <a:gd name="T10" fmla="*/ 245 w 357"/>
                  <a:gd name="T11" fmla="*/ 60 h 513"/>
                  <a:gd name="T12" fmla="*/ 264 w 357"/>
                  <a:gd name="T13" fmla="*/ 30 h 513"/>
                  <a:gd name="T14" fmla="*/ 299 w 357"/>
                  <a:gd name="T15" fmla="*/ 9 h 513"/>
                  <a:gd name="T16" fmla="*/ 332 w 357"/>
                  <a:gd name="T17" fmla="*/ 0 h 513"/>
                  <a:gd name="T18" fmla="*/ 357 w 357"/>
                  <a:gd name="T19" fmla="*/ 0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7" h="513">
                    <a:moveTo>
                      <a:pt x="0" y="513"/>
                    </a:moveTo>
                    <a:lnTo>
                      <a:pt x="63" y="498"/>
                    </a:lnTo>
                    <a:lnTo>
                      <a:pt x="128" y="435"/>
                    </a:lnTo>
                    <a:lnTo>
                      <a:pt x="180" y="303"/>
                    </a:lnTo>
                    <a:lnTo>
                      <a:pt x="216" y="144"/>
                    </a:lnTo>
                    <a:lnTo>
                      <a:pt x="245" y="60"/>
                    </a:lnTo>
                    <a:lnTo>
                      <a:pt x="264" y="30"/>
                    </a:lnTo>
                    <a:lnTo>
                      <a:pt x="299" y="9"/>
                    </a:lnTo>
                    <a:lnTo>
                      <a:pt x="332" y="0"/>
                    </a:lnTo>
                    <a:lnTo>
                      <a:pt x="357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Freeform 58"/>
              <p:cNvSpPr>
                <a:spLocks/>
              </p:cNvSpPr>
              <p:nvPr/>
            </p:nvSpPr>
            <p:spPr bwMode="auto">
              <a:xfrm>
                <a:off x="1601" y="3284"/>
                <a:ext cx="1135" cy="514"/>
              </a:xfrm>
              <a:custGeom>
                <a:avLst/>
                <a:gdLst>
                  <a:gd name="T0" fmla="*/ 0 w 1135"/>
                  <a:gd name="T1" fmla="*/ 1 h 514"/>
                  <a:gd name="T2" fmla="*/ 1135 w 1135"/>
                  <a:gd name="T3" fmla="*/ 0 h 514"/>
                  <a:gd name="T4" fmla="*/ 1107 w 1135"/>
                  <a:gd name="T5" fmla="*/ 4 h 514"/>
                  <a:gd name="T6" fmla="*/ 1080 w 1135"/>
                  <a:gd name="T7" fmla="*/ 12 h 514"/>
                  <a:gd name="T8" fmla="*/ 1056 w 1135"/>
                  <a:gd name="T9" fmla="*/ 25 h 514"/>
                  <a:gd name="T10" fmla="*/ 1041 w 1135"/>
                  <a:gd name="T11" fmla="*/ 43 h 514"/>
                  <a:gd name="T12" fmla="*/ 1020 w 1135"/>
                  <a:gd name="T13" fmla="*/ 78 h 514"/>
                  <a:gd name="T14" fmla="*/ 997 w 1135"/>
                  <a:gd name="T15" fmla="*/ 147 h 514"/>
                  <a:gd name="T16" fmla="*/ 981 w 1135"/>
                  <a:gd name="T17" fmla="*/ 223 h 514"/>
                  <a:gd name="T18" fmla="*/ 957 w 1135"/>
                  <a:gd name="T19" fmla="*/ 304 h 514"/>
                  <a:gd name="T20" fmla="*/ 937 w 1135"/>
                  <a:gd name="T21" fmla="*/ 363 h 514"/>
                  <a:gd name="T22" fmla="*/ 910 w 1135"/>
                  <a:gd name="T23" fmla="*/ 424 h 514"/>
                  <a:gd name="T24" fmla="*/ 888 w 1135"/>
                  <a:gd name="T25" fmla="*/ 453 h 514"/>
                  <a:gd name="T26" fmla="*/ 867 w 1135"/>
                  <a:gd name="T27" fmla="*/ 478 h 514"/>
                  <a:gd name="T28" fmla="*/ 844 w 1135"/>
                  <a:gd name="T29" fmla="*/ 493 h 514"/>
                  <a:gd name="T30" fmla="*/ 814 w 1135"/>
                  <a:gd name="T31" fmla="*/ 508 h 514"/>
                  <a:gd name="T32" fmla="*/ 780 w 1135"/>
                  <a:gd name="T33" fmla="*/ 514 h 514"/>
                  <a:gd name="T34" fmla="*/ 358 w 1135"/>
                  <a:gd name="T35" fmla="*/ 511 h 514"/>
                  <a:gd name="T36" fmla="*/ 322 w 1135"/>
                  <a:gd name="T37" fmla="*/ 505 h 514"/>
                  <a:gd name="T38" fmla="*/ 288 w 1135"/>
                  <a:gd name="T39" fmla="*/ 493 h 514"/>
                  <a:gd name="T40" fmla="*/ 255 w 1135"/>
                  <a:gd name="T41" fmla="*/ 466 h 514"/>
                  <a:gd name="T42" fmla="*/ 220 w 1135"/>
                  <a:gd name="T43" fmla="*/ 424 h 514"/>
                  <a:gd name="T44" fmla="*/ 192 w 1135"/>
                  <a:gd name="T45" fmla="*/ 357 h 514"/>
                  <a:gd name="T46" fmla="*/ 174 w 1135"/>
                  <a:gd name="T47" fmla="*/ 292 h 514"/>
                  <a:gd name="T48" fmla="*/ 156 w 1135"/>
                  <a:gd name="T49" fmla="*/ 220 h 514"/>
                  <a:gd name="T50" fmla="*/ 141 w 1135"/>
                  <a:gd name="T51" fmla="*/ 145 h 514"/>
                  <a:gd name="T52" fmla="*/ 124 w 1135"/>
                  <a:gd name="T53" fmla="*/ 91 h 514"/>
                  <a:gd name="T54" fmla="*/ 109 w 1135"/>
                  <a:gd name="T55" fmla="*/ 61 h 514"/>
                  <a:gd name="T56" fmla="*/ 99 w 1135"/>
                  <a:gd name="T57" fmla="*/ 42 h 514"/>
                  <a:gd name="T58" fmla="*/ 93 w 1135"/>
                  <a:gd name="T59" fmla="*/ 33 h 514"/>
                  <a:gd name="T60" fmla="*/ 76 w 1135"/>
                  <a:gd name="T61" fmla="*/ 22 h 514"/>
                  <a:gd name="T62" fmla="*/ 63 w 1135"/>
                  <a:gd name="T63" fmla="*/ 16 h 514"/>
                  <a:gd name="T64" fmla="*/ 45 w 1135"/>
                  <a:gd name="T65" fmla="*/ 7 h 514"/>
                  <a:gd name="T66" fmla="*/ 22 w 1135"/>
                  <a:gd name="T67" fmla="*/ 3 h 514"/>
                  <a:gd name="T68" fmla="*/ 0 w 1135"/>
                  <a:gd name="T69" fmla="*/ 1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35" h="514">
                    <a:moveTo>
                      <a:pt x="0" y="1"/>
                    </a:moveTo>
                    <a:lnTo>
                      <a:pt x="1135" y="0"/>
                    </a:lnTo>
                    <a:lnTo>
                      <a:pt x="1107" y="4"/>
                    </a:lnTo>
                    <a:lnTo>
                      <a:pt x="1080" y="12"/>
                    </a:lnTo>
                    <a:lnTo>
                      <a:pt x="1056" y="25"/>
                    </a:lnTo>
                    <a:lnTo>
                      <a:pt x="1041" y="43"/>
                    </a:lnTo>
                    <a:lnTo>
                      <a:pt x="1020" y="78"/>
                    </a:lnTo>
                    <a:lnTo>
                      <a:pt x="997" y="147"/>
                    </a:lnTo>
                    <a:lnTo>
                      <a:pt x="981" y="223"/>
                    </a:lnTo>
                    <a:lnTo>
                      <a:pt x="957" y="304"/>
                    </a:lnTo>
                    <a:lnTo>
                      <a:pt x="937" y="363"/>
                    </a:lnTo>
                    <a:lnTo>
                      <a:pt x="910" y="424"/>
                    </a:lnTo>
                    <a:lnTo>
                      <a:pt x="888" y="453"/>
                    </a:lnTo>
                    <a:lnTo>
                      <a:pt x="867" y="478"/>
                    </a:lnTo>
                    <a:lnTo>
                      <a:pt x="844" y="493"/>
                    </a:lnTo>
                    <a:lnTo>
                      <a:pt x="814" y="508"/>
                    </a:lnTo>
                    <a:lnTo>
                      <a:pt x="780" y="514"/>
                    </a:lnTo>
                    <a:lnTo>
                      <a:pt x="358" y="511"/>
                    </a:lnTo>
                    <a:lnTo>
                      <a:pt x="322" y="505"/>
                    </a:lnTo>
                    <a:lnTo>
                      <a:pt x="288" y="493"/>
                    </a:lnTo>
                    <a:lnTo>
                      <a:pt x="255" y="466"/>
                    </a:lnTo>
                    <a:lnTo>
                      <a:pt x="220" y="424"/>
                    </a:lnTo>
                    <a:lnTo>
                      <a:pt x="192" y="357"/>
                    </a:lnTo>
                    <a:lnTo>
                      <a:pt x="174" y="292"/>
                    </a:lnTo>
                    <a:cubicBezTo>
                      <a:pt x="156" y="221"/>
                      <a:pt x="156" y="246"/>
                      <a:pt x="156" y="220"/>
                    </a:cubicBezTo>
                    <a:lnTo>
                      <a:pt x="141" y="145"/>
                    </a:lnTo>
                    <a:lnTo>
                      <a:pt x="124" y="91"/>
                    </a:lnTo>
                    <a:lnTo>
                      <a:pt x="109" y="61"/>
                    </a:lnTo>
                    <a:lnTo>
                      <a:pt x="99" y="42"/>
                    </a:lnTo>
                    <a:lnTo>
                      <a:pt x="93" y="33"/>
                    </a:lnTo>
                    <a:lnTo>
                      <a:pt x="76" y="22"/>
                    </a:lnTo>
                    <a:lnTo>
                      <a:pt x="63" y="16"/>
                    </a:lnTo>
                    <a:lnTo>
                      <a:pt x="45" y="7"/>
                    </a:lnTo>
                    <a:lnTo>
                      <a:pt x="22" y="3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" name="Freeform 59"/>
            <p:cNvSpPr>
              <a:spLocks/>
            </p:cNvSpPr>
            <p:nvPr/>
          </p:nvSpPr>
          <p:spPr bwMode="auto">
            <a:xfrm>
              <a:off x="6423" y="2565"/>
              <a:ext cx="924" cy="1425"/>
            </a:xfrm>
            <a:custGeom>
              <a:avLst/>
              <a:gdLst>
                <a:gd name="T0" fmla="*/ 0 w 924"/>
                <a:gd name="T1" fmla="*/ 692 h 1425"/>
                <a:gd name="T2" fmla="*/ 39 w 924"/>
                <a:gd name="T3" fmla="*/ 713 h 1425"/>
                <a:gd name="T4" fmla="*/ 63 w 924"/>
                <a:gd name="T5" fmla="*/ 731 h 1425"/>
                <a:gd name="T6" fmla="*/ 96 w 924"/>
                <a:gd name="T7" fmla="*/ 722 h 1425"/>
                <a:gd name="T8" fmla="*/ 114 w 924"/>
                <a:gd name="T9" fmla="*/ 698 h 1425"/>
                <a:gd name="T10" fmla="*/ 135 w 924"/>
                <a:gd name="T11" fmla="*/ 629 h 1425"/>
                <a:gd name="T12" fmla="*/ 150 w 924"/>
                <a:gd name="T13" fmla="*/ 566 h 1425"/>
                <a:gd name="T14" fmla="*/ 171 w 924"/>
                <a:gd name="T15" fmla="*/ 584 h 1425"/>
                <a:gd name="T16" fmla="*/ 204 w 924"/>
                <a:gd name="T17" fmla="*/ 680 h 1425"/>
                <a:gd name="T18" fmla="*/ 210 w 924"/>
                <a:gd name="T19" fmla="*/ 728 h 1425"/>
                <a:gd name="T20" fmla="*/ 228 w 924"/>
                <a:gd name="T21" fmla="*/ 917 h 1425"/>
                <a:gd name="T22" fmla="*/ 243 w 924"/>
                <a:gd name="T23" fmla="*/ 1079 h 1425"/>
                <a:gd name="T24" fmla="*/ 261 w 924"/>
                <a:gd name="T25" fmla="*/ 1079 h 1425"/>
                <a:gd name="T26" fmla="*/ 270 w 924"/>
                <a:gd name="T27" fmla="*/ 1043 h 1425"/>
                <a:gd name="T28" fmla="*/ 288 w 924"/>
                <a:gd name="T29" fmla="*/ 908 h 1425"/>
                <a:gd name="T30" fmla="*/ 300 w 924"/>
                <a:gd name="T31" fmla="*/ 707 h 1425"/>
                <a:gd name="T32" fmla="*/ 324 w 924"/>
                <a:gd name="T33" fmla="*/ 182 h 1425"/>
                <a:gd name="T34" fmla="*/ 345 w 924"/>
                <a:gd name="T35" fmla="*/ 92 h 1425"/>
                <a:gd name="T36" fmla="*/ 348 w 924"/>
                <a:gd name="T37" fmla="*/ 74 h 1425"/>
                <a:gd name="T38" fmla="*/ 363 w 924"/>
                <a:gd name="T39" fmla="*/ 104 h 1425"/>
                <a:gd name="T40" fmla="*/ 399 w 924"/>
                <a:gd name="T41" fmla="*/ 698 h 1425"/>
                <a:gd name="T42" fmla="*/ 420 w 924"/>
                <a:gd name="T43" fmla="*/ 1211 h 1425"/>
                <a:gd name="T44" fmla="*/ 426 w 924"/>
                <a:gd name="T45" fmla="*/ 1289 h 1425"/>
                <a:gd name="T46" fmla="*/ 441 w 924"/>
                <a:gd name="T47" fmla="*/ 1355 h 1425"/>
                <a:gd name="T48" fmla="*/ 450 w 924"/>
                <a:gd name="T49" fmla="*/ 1316 h 1425"/>
                <a:gd name="T50" fmla="*/ 489 w 924"/>
                <a:gd name="T51" fmla="*/ 698 h 1425"/>
                <a:gd name="T52" fmla="*/ 507 w 924"/>
                <a:gd name="T53" fmla="*/ 176 h 1425"/>
                <a:gd name="T54" fmla="*/ 522 w 924"/>
                <a:gd name="T55" fmla="*/ 74 h 1425"/>
                <a:gd name="T56" fmla="*/ 531 w 924"/>
                <a:gd name="T57" fmla="*/ 50 h 1425"/>
                <a:gd name="T58" fmla="*/ 552 w 924"/>
                <a:gd name="T59" fmla="*/ 122 h 1425"/>
                <a:gd name="T60" fmla="*/ 579 w 924"/>
                <a:gd name="T61" fmla="*/ 698 h 1425"/>
                <a:gd name="T62" fmla="*/ 597 w 924"/>
                <a:gd name="T63" fmla="*/ 1082 h 1425"/>
                <a:gd name="T64" fmla="*/ 624 w 924"/>
                <a:gd name="T65" fmla="*/ 1238 h 1425"/>
                <a:gd name="T66" fmla="*/ 672 w 924"/>
                <a:gd name="T67" fmla="*/ 695 h 1425"/>
                <a:gd name="T68" fmla="*/ 687 w 924"/>
                <a:gd name="T69" fmla="*/ 617 h 1425"/>
                <a:gd name="T70" fmla="*/ 702 w 924"/>
                <a:gd name="T71" fmla="*/ 533 h 1425"/>
                <a:gd name="T72" fmla="*/ 723 w 924"/>
                <a:gd name="T73" fmla="*/ 503 h 1425"/>
                <a:gd name="T74" fmla="*/ 732 w 924"/>
                <a:gd name="T75" fmla="*/ 521 h 1425"/>
                <a:gd name="T76" fmla="*/ 765 w 924"/>
                <a:gd name="T77" fmla="*/ 704 h 1425"/>
                <a:gd name="T78" fmla="*/ 786 w 924"/>
                <a:gd name="T79" fmla="*/ 737 h 1425"/>
                <a:gd name="T80" fmla="*/ 804 w 924"/>
                <a:gd name="T81" fmla="*/ 752 h 1425"/>
                <a:gd name="T82" fmla="*/ 822 w 924"/>
                <a:gd name="T83" fmla="*/ 743 h 1425"/>
                <a:gd name="T84" fmla="*/ 852 w 924"/>
                <a:gd name="T85" fmla="*/ 695 h 1425"/>
                <a:gd name="T86" fmla="*/ 885 w 924"/>
                <a:gd name="T87" fmla="*/ 689 h 1425"/>
                <a:gd name="T88" fmla="*/ 924 w 924"/>
                <a:gd name="T89" fmla="*/ 701 h 1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24" h="1425">
                  <a:moveTo>
                    <a:pt x="0" y="692"/>
                  </a:moveTo>
                  <a:cubicBezTo>
                    <a:pt x="14" y="699"/>
                    <a:pt x="29" y="706"/>
                    <a:pt x="39" y="713"/>
                  </a:cubicBezTo>
                  <a:cubicBezTo>
                    <a:pt x="49" y="720"/>
                    <a:pt x="54" y="730"/>
                    <a:pt x="63" y="731"/>
                  </a:cubicBezTo>
                  <a:cubicBezTo>
                    <a:pt x="72" y="732"/>
                    <a:pt x="87" y="728"/>
                    <a:pt x="96" y="722"/>
                  </a:cubicBezTo>
                  <a:cubicBezTo>
                    <a:pt x="105" y="716"/>
                    <a:pt x="108" y="713"/>
                    <a:pt x="114" y="698"/>
                  </a:cubicBezTo>
                  <a:cubicBezTo>
                    <a:pt x="120" y="683"/>
                    <a:pt x="129" y="651"/>
                    <a:pt x="135" y="629"/>
                  </a:cubicBezTo>
                  <a:cubicBezTo>
                    <a:pt x="141" y="607"/>
                    <a:pt x="144" y="573"/>
                    <a:pt x="150" y="566"/>
                  </a:cubicBezTo>
                  <a:cubicBezTo>
                    <a:pt x="156" y="559"/>
                    <a:pt x="162" y="565"/>
                    <a:pt x="171" y="584"/>
                  </a:cubicBezTo>
                  <a:cubicBezTo>
                    <a:pt x="180" y="603"/>
                    <a:pt x="198" y="656"/>
                    <a:pt x="204" y="680"/>
                  </a:cubicBezTo>
                  <a:cubicBezTo>
                    <a:pt x="210" y="704"/>
                    <a:pt x="206" y="689"/>
                    <a:pt x="210" y="728"/>
                  </a:cubicBezTo>
                  <a:cubicBezTo>
                    <a:pt x="214" y="767"/>
                    <a:pt x="223" y="859"/>
                    <a:pt x="228" y="917"/>
                  </a:cubicBezTo>
                  <a:cubicBezTo>
                    <a:pt x="233" y="975"/>
                    <a:pt x="238" y="1052"/>
                    <a:pt x="243" y="1079"/>
                  </a:cubicBezTo>
                  <a:cubicBezTo>
                    <a:pt x="248" y="1106"/>
                    <a:pt x="257" y="1085"/>
                    <a:pt x="261" y="1079"/>
                  </a:cubicBezTo>
                  <a:cubicBezTo>
                    <a:pt x="265" y="1073"/>
                    <a:pt x="266" y="1071"/>
                    <a:pt x="270" y="1043"/>
                  </a:cubicBezTo>
                  <a:cubicBezTo>
                    <a:pt x="274" y="1015"/>
                    <a:pt x="283" y="964"/>
                    <a:pt x="288" y="908"/>
                  </a:cubicBezTo>
                  <a:cubicBezTo>
                    <a:pt x="293" y="852"/>
                    <a:pt x="294" y="828"/>
                    <a:pt x="300" y="707"/>
                  </a:cubicBezTo>
                  <a:cubicBezTo>
                    <a:pt x="306" y="586"/>
                    <a:pt x="317" y="284"/>
                    <a:pt x="324" y="182"/>
                  </a:cubicBezTo>
                  <a:cubicBezTo>
                    <a:pt x="331" y="80"/>
                    <a:pt x="341" y="110"/>
                    <a:pt x="345" y="92"/>
                  </a:cubicBezTo>
                  <a:cubicBezTo>
                    <a:pt x="349" y="74"/>
                    <a:pt x="345" y="72"/>
                    <a:pt x="348" y="74"/>
                  </a:cubicBezTo>
                  <a:cubicBezTo>
                    <a:pt x="351" y="76"/>
                    <a:pt x="355" y="0"/>
                    <a:pt x="363" y="104"/>
                  </a:cubicBezTo>
                  <a:cubicBezTo>
                    <a:pt x="371" y="208"/>
                    <a:pt x="390" y="514"/>
                    <a:pt x="399" y="698"/>
                  </a:cubicBezTo>
                  <a:cubicBezTo>
                    <a:pt x="408" y="882"/>
                    <a:pt x="416" y="1113"/>
                    <a:pt x="420" y="1211"/>
                  </a:cubicBezTo>
                  <a:cubicBezTo>
                    <a:pt x="424" y="1309"/>
                    <a:pt x="423" y="1265"/>
                    <a:pt x="426" y="1289"/>
                  </a:cubicBezTo>
                  <a:cubicBezTo>
                    <a:pt x="429" y="1313"/>
                    <a:pt x="437" y="1350"/>
                    <a:pt x="441" y="1355"/>
                  </a:cubicBezTo>
                  <a:cubicBezTo>
                    <a:pt x="445" y="1360"/>
                    <a:pt x="442" y="1425"/>
                    <a:pt x="450" y="1316"/>
                  </a:cubicBezTo>
                  <a:cubicBezTo>
                    <a:pt x="458" y="1207"/>
                    <a:pt x="480" y="888"/>
                    <a:pt x="489" y="698"/>
                  </a:cubicBezTo>
                  <a:cubicBezTo>
                    <a:pt x="498" y="508"/>
                    <a:pt x="501" y="280"/>
                    <a:pt x="507" y="176"/>
                  </a:cubicBezTo>
                  <a:cubicBezTo>
                    <a:pt x="513" y="72"/>
                    <a:pt x="518" y="95"/>
                    <a:pt x="522" y="74"/>
                  </a:cubicBezTo>
                  <a:cubicBezTo>
                    <a:pt x="526" y="53"/>
                    <a:pt x="526" y="42"/>
                    <a:pt x="531" y="50"/>
                  </a:cubicBezTo>
                  <a:cubicBezTo>
                    <a:pt x="536" y="58"/>
                    <a:pt x="544" y="14"/>
                    <a:pt x="552" y="122"/>
                  </a:cubicBezTo>
                  <a:cubicBezTo>
                    <a:pt x="560" y="230"/>
                    <a:pt x="572" y="538"/>
                    <a:pt x="579" y="698"/>
                  </a:cubicBezTo>
                  <a:cubicBezTo>
                    <a:pt x="586" y="858"/>
                    <a:pt x="589" y="992"/>
                    <a:pt x="597" y="1082"/>
                  </a:cubicBezTo>
                  <a:cubicBezTo>
                    <a:pt x="605" y="1172"/>
                    <a:pt x="612" y="1302"/>
                    <a:pt x="624" y="1238"/>
                  </a:cubicBezTo>
                  <a:cubicBezTo>
                    <a:pt x="636" y="1174"/>
                    <a:pt x="662" y="798"/>
                    <a:pt x="672" y="695"/>
                  </a:cubicBezTo>
                  <a:cubicBezTo>
                    <a:pt x="682" y="592"/>
                    <a:pt x="682" y="644"/>
                    <a:pt x="687" y="617"/>
                  </a:cubicBezTo>
                  <a:cubicBezTo>
                    <a:pt x="692" y="590"/>
                    <a:pt x="696" y="552"/>
                    <a:pt x="702" y="533"/>
                  </a:cubicBezTo>
                  <a:cubicBezTo>
                    <a:pt x="708" y="514"/>
                    <a:pt x="718" y="505"/>
                    <a:pt x="723" y="503"/>
                  </a:cubicBezTo>
                  <a:cubicBezTo>
                    <a:pt x="728" y="501"/>
                    <a:pt x="725" y="488"/>
                    <a:pt x="732" y="521"/>
                  </a:cubicBezTo>
                  <a:cubicBezTo>
                    <a:pt x="739" y="554"/>
                    <a:pt x="756" y="668"/>
                    <a:pt x="765" y="704"/>
                  </a:cubicBezTo>
                  <a:cubicBezTo>
                    <a:pt x="774" y="740"/>
                    <a:pt x="779" y="729"/>
                    <a:pt x="786" y="737"/>
                  </a:cubicBezTo>
                  <a:cubicBezTo>
                    <a:pt x="793" y="745"/>
                    <a:pt x="798" y="751"/>
                    <a:pt x="804" y="752"/>
                  </a:cubicBezTo>
                  <a:cubicBezTo>
                    <a:pt x="810" y="753"/>
                    <a:pt x="814" y="752"/>
                    <a:pt x="822" y="743"/>
                  </a:cubicBezTo>
                  <a:cubicBezTo>
                    <a:pt x="830" y="734"/>
                    <a:pt x="842" y="704"/>
                    <a:pt x="852" y="695"/>
                  </a:cubicBezTo>
                  <a:cubicBezTo>
                    <a:pt x="862" y="686"/>
                    <a:pt x="873" y="688"/>
                    <a:pt x="885" y="689"/>
                  </a:cubicBezTo>
                  <a:cubicBezTo>
                    <a:pt x="897" y="690"/>
                    <a:pt x="910" y="695"/>
                    <a:pt x="924" y="70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60"/>
            <p:cNvSpPr>
              <a:spLocks/>
            </p:cNvSpPr>
            <p:nvPr/>
          </p:nvSpPr>
          <p:spPr bwMode="auto">
            <a:xfrm>
              <a:off x="8010" y="2578"/>
              <a:ext cx="567" cy="1414"/>
            </a:xfrm>
            <a:custGeom>
              <a:avLst/>
              <a:gdLst>
                <a:gd name="T0" fmla="*/ 0 w 567"/>
                <a:gd name="T1" fmla="*/ 692 h 1414"/>
                <a:gd name="T2" fmla="*/ 18 w 567"/>
                <a:gd name="T3" fmla="*/ 680 h 1414"/>
                <a:gd name="T4" fmla="*/ 33 w 567"/>
                <a:gd name="T5" fmla="*/ 668 h 1414"/>
                <a:gd name="T6" fmla="*/ 66 w 567"/>
                <a:gd name="T7" fmla="*/ 668 h 1414"/>
                <a:gd name="T8" fmla="*/ 99 w 567"/>
                <a:gd name="T9" fmla="*/ 683 h 1414"/>
                <a:gd name="T10" fmla="*/ 123 w 567"/>
                <a:gd name="T11" fmla="*/ 740 h 1414"/>
                <a:gd name="T12" fmla="*/ 144 w 567"/>
                <a:gd name="T13" fmla="*/ 794 h 1414"/>
                <a:gd name="T14" fmla="*/ 165 w 567"/>
                <a:gd name="T15" fmla="*/ 785 h 1414"/>
                <a:gd name="T16" fmla="*/ 189 w 567"/>
                <a:gd name="T17" fmla="*/ 695 h 1414"/>
                <a:gd name="T18" fmla="*/ 225 w 567"/>
                <a:gd name="T19" fmla="*/ 428 h 1414"/>
                <a:gd name="T20" fmla="*/ 231 w 567"/>
                <a:gd name="T21" fmla="*/ 389 h 1414"/>
                <a:gd name="T22" fmla="*/ 231 w 567"/>
                <a:gd name="T23" fmla="*/ 368 h 1414"/>
                <a:gd name="T24" fmla="*/ 246 w 567"/>
                <a:gd name="T25" fmla="*/ 344 h 1414"/>
                <a:gd name="T26" fmla="*/ 291 w 567"/>
                <a:gd name="T27" fmla="*/ 680 h 1414"/>
                <a:gd name="T28" fmla="*/ 330 w 567"/>
                <a:gd name="T29" fmla="*/ 1274 h 1414"/>
                <a:gd name="T30" fmla="*/ 339 w 567"/>
                <a:gd name="T31" fmla="*/ 1298 h 1414"/>
                <a:gd name="T32" fmla="*/ 369 w 567"/>
                <a:gd name="T33" fmla="*/ 929 h 1414"/>
                <a:gd name="T34" fmla="*/ 393 w 567"/>
                <a:gd name="T35" fmla="*/ 389 h 1414"/>
                <a:gd name="T36" fmla="*/ 408 w 567"/>
                <a:gd name="T37" fmla="*/ 125 h 1414"/>
                <a:gd name="T38" fmla="*/ 414 w 567"/>
                <a:gd name="T39" fmla="*/ 41 h 1414"/>
                <a:gd name="T40" fmla="*/ 432 w 567"/>
                <a:gd name="T41" fmla="*/ 77 h 1414"/>
                <a:gd name="T42" fmla="*/ 468 w 567"/>
                <a:gd name="T43" fmla="*/ 503 h 1414"/>
                <a:gd name="T44" fmla="*/ 477 w 567"/>
                <a:gd name="T45" fmla="*/ 806 h 1414"/>
                <a:gd name="T46" fmla="*/ 498 w 567"/>
                <a:gd name="T47" fmla="*/ 1127 h 1414"/>
                <a:gd name="T48" fmla="*/ 513 w 567"/>
                <a:gd name="T49" fmla="*/ 1313 h 1414"/>
                <a:gd name="T50" fmla="*/ 522 w 567"/>
                <a:gd name="T51" fmla="*/ 1352 h 1414"/>
                <a:gd name="T52" fmla="*/ 537 w 567"/>
                <a:gd name="T53" fmla="*/ 1304 h 1414"/>
                <a:gd name="T54" fmla="*/ 567 w 567"/>
                <a:gd name="T55" fmla="*/ 689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7" h="1414">
                  <a:moveTo>
                    <a:pt x="0" y="692"/>
                  </a:moveTo>
                  <a:cubicBezTo>
                    <a:pt x="6" y="688"/>
                    <a:pt x="13" y="684"/>
                    <a:pt x="18" y="680"/>
                  </a:cubicBezTo>
                  <a:cubicBezTo>
                    <a:pt x="23" y="676"/>
                    <a:pt x="25" y="670"/>
                    <a:pt x="33" y="668"/>
                  </a:cubicBezTo>
                  <a:cubicBezTo>
                    <a:pt x="41" y="666"/>
                    <a:pt x="55" y="666"/>
                    <a:pt x="66" y="668"/>
                  </a:cubicBezTo>
                  <a:cubicBezTo>
                    <a:pt x="77" y="670"/>
                    <a:pt x="90" y="671"/>
                    <a:pt x="99" y="683"/>
                  </a:cubicBezTo>
                  <a:cubicBezTo>
                    <a:pt x="108" y="695"/>
                    <a:pt x="116" y="722"/>
                    <a:pt x="123" y="740"/>
                  </a:cubicBezTo>
                  <a:cubicBezTo>
                    <a:pt x="130" y="758"/>
                    <a:pt x="137" y="787"/>
                    <a:pt x="144" y="794"/>
                  </a:cubicBezTo>
                  <a:cubicBezTo>
                    <a:pt x="151" y="801"/>
                    <a:pt x="158" y="801"/>
                    <a:pt x="165" y="785"/>
                  </a:cubicBezTo>
                  <a:cubicBezTo>
                    <a:pt x="172" y="769"/>
                    <a:pt x="179" y="754"/>
                    <a:pt x="189" y="695"/>
                  </a:cubicBezTo>
                  <a:cubicBezTo>
                    <a:pt x="199" y="636"/>
                    <a:pt x="218" y="479"/>
                    <a:pt x="225" y="428"/>
                  </a:cubicBezTo>
                  <a:cubicBezTo>
                    <a:pt x="232" y="377"/>
                    <a:pt x="230" y="399"/>
                    <a:pt x="231" y="389"/>
                  </a:cubicBezTo>
                  <a:cubicBezTo>
                    <a:pt x="232" y="379"/>
                    <a:pt x="229" y="375"/>
                    <a:pt x="231" y="368"/>
                  </a:cubicBezTo>
                  <a:cubicBezTo>
                    <a:pt x="233" y="361"/>
                    <a:pt x="236" y="292"/>
                    <a:pt x="246" y="344"/>
                  </a:cubicBezTo>
                  <a:cubicBezTo>
                    <a:pt x="256" y="396"/>
                    <a:pt x="277" y="525"/>
                    <a:pt x="291" y="680"/>
                  </a:cubicBezTo>
                  <a:cubicBezTo>
                    <a:pt x="305" y="835"/>
                    <a:pt x="322" y="1171"/>
                    <a:pt x="330" y="1274"/>
                  </a:cubicBezTo>
                  <a:cubicBezTo>
                    <a:pt x="338" y="1377"/>
                    <a:pt x="333" y="1355"/>
                    <a:pt x="339" y="1298"/>
                  </a:cubicBezTo>
                  <a:cubicBezTo>
                    <a:pt x="345" y="1241"/>
                    <a:pt x="360" y="1080"/>
                    <a:pt x="369" y="929"/>
                  </a:cubicBezTo>
                  <a:cubicBezTo>
                    <a:pt x="378" y="778"/>
                    <a:pt x="387" y="523"/>
                    <a:pt x="393" y="389"/>
                  </a:cubicBezTo>
                  <a:cubicBezTo>
                    <a:pt x="399" y="255"/>
                    <a:pt x="404" y="183"/>
                    <a:pt x="408" y="125"/>
                  </a:cubicBezTo>
                  <a:cubicBezTo>
                    <a:pt x="412" y="67"/>
                    <a:pt x="410" y="49"/>
                    <a:pt x="414" y="41"/>
                  </a:cubicBezTo>
                  <a:cubicBezTo>
                    <a:pt x="418" y="33"/>
                    <a:pt x="423" y="0"/>
                    <a:pt x="432" y="77"/>
                  </a:cubicBezTo>
                  <a:cubicBezTo>
                    <a:pt x="441" y="154"/>
                    <a:pt x="461" y="382"/>
                    <a:pt x="468" y="503"/>
                  </a:cubicBezTo>
                  <a:cubicBezTo>
                    <a:pt x="475" y="624"/>
                    <a:pt x="472" y="702"/>
                    <a:pt x="477" y="806"/>
                  </a:cubicBezTo>
                  <a:cubicBezTo>
                    <a:pt x="482" y="910"/>
                    <a:pt x="492" y="1043"/>
                    <a:pt x="498" y="1127"/>
                  </a:cubicBezTo>
                  <a:cubicBezTo>
                    <a:pt x="504" y="1211"/>
                    <a:pt x="509" y="1276"/>
                    <a:pt x="513" y="1313"/>
                  </a:cubicBezTo>
                  <a:cubicBezTo>
                    <a:pt x="517" y="1350"/>
                    <a:pt x="518" y="1353"/>
                    <a:pt x="522" y="1352"/>
                  </a:cubicBezTo>
                  <a:cubicBezTo>
                    <a:pt x="526" y="1351"/>
                    <a:pt x="530" y="1414"/>
                    <a:pt x="537" y="1304"/>
                  </a:cubicBezTo>
                  <a:cubicBezTo>
                    <a:pt x="544" y="1194"/>
                    <a:pt x="555" y="941"/>
                    <a:pt x="567" y="689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" name="Freeform 61"/>
          <p:cNvSpPr>
            <a:spLocks/>
          </p:cNvSpPr>
          <p:nvPr/>
        </p:nvSpPr>
        <p:spPr bwMode="auto">
          <a:xfrm>
            <a:off x="4995865" y="4962525"/>
            <a:ext cx="4919662" cy="1392238"/>
          </a:xfrm>
          <a:custGeom>
            <a:avLst/>
            <a:gdLst>
              <a:gd name="T0" fmla="*/ 0 w 3099"/>
              <a:gd name="T1" fmla="*/ 859 h 877"/>
              <a:gd name="T2" fmla="*/ 292 w 3099"/>
              <a:gd name="T3" fmla="*/ 776 h 877"/>
              <a:gd name="T4" fmla="*/ 530 w 3099"/>
              <a:gd name="T5" fmla="*/ 411 h 877"/>
              <a:gd name="T6" fmla="*/ 731 w 3099"/>
              <a:gd name="T7" fmla="*/ 173 h 877"/>
              <a:gd name="T8" fmla="*/ 1143 w 3099"/>
              <a:gd name="T9" fmla="*/ 27 h 877"/>
              <a:gd name="T10" fmla="*/ 1472 w 3099"/>
              <a:gd name="T11" fmla="*/ 8 h 877"/>
              <a:gd name="T12" fmla="*/ 1966 w 3099"/>
              <a:gd name="T13" fmla="*/ 45 h 877"/>
              <a:gd name="T14" fmla="*/ 2185 w 3099"/>
              <a:gd name="T15" fmla="*/ 91 h 877"/>
              <a:gd name="T16" fmla="*/ 2395 w 3099"/>
              <a:gd name="T17" fmla="*/ 191 h 877"/>
              <a:gd name="T18" fmla="*/ 2670 w 3099"/>
              <a:gd name="T19" fmla="*/ 484 h 877"/>
              <a:gd name="T20" fmla="*/ 2852 w 3099"/>
              <a:gd name="T21" fmla="*/ 785 h 877"/>
              <a:gd name="T22" fmla="*/ 3099 w 3099"/>
              <a:gd name="T23" fmla="*/ 877 h 8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99" h="877">
                <a:moveTo>
                  <a:pt x="0" y="859"/>
                </a:moveTo>
                <a:cubicBezTo>
                  <a:pt x="102" y="855"/>
                  <a:pt x="204" y="851"/>
                  <a:pt x="292" y="776"/>
                </a:cubicBezTo>
                <a:cubicBezTo>
                  <a:pt x="380" y="701"/>
                  <a:pt x="457" y="511"/>
                  <a:pt x="530" y="411"/>
                </a:cubicBezTo>
                <a:cubicBezTo>
                  <a:pt x="603" y="311"/>
                  <a:pt x="629" y="237"/>
                  <a:pt x="731" y="173"/>
                </a:cubicBezTo>
                <a:cubicBezTo>
                  <a:pt x="833" y="109"/>
                  <a:pt x="1020" y="54"/>
                  <a:pt x="1143" y="27"/>
                </a:cubicBezTo>
                <a:cubicBezTo>
                  <a:pt x="1266" y="0"/>
                  <a:pt x="1335" y="5"/>
                  <a:pt x="1472" y="8"/>
                </a:cubicBezTo>
                <a:cubicBezTo>
                  <a:pt x="1609" y="11"/>
                  <a:pt x="1847" y="31"/>
                  <a:pt x="1966" y="45"/>
                </a:cubicBezTo>
                <a:cubicBezTo>
                  <a:pt x="2085" y="59"/>
                  <a:pt x="2114" y="67"/>
                  <a:pt x="2185" y="91"/>
                </a:cubicBezTo>
                <a:cubicBezTo>
                  <a:pt x="2256" y="115"/>
                  <a:pt x="2314" y="126"/>
                  <a:pt x="2395" y="191"/>
                </a:cubicBezTo>
                <a:cubicBezTo>
                  <a:pt x="2476" y="256"/>
                  <a:pt x="2594" y="385"/>
                  <a:pt x="2670" y="484"/>
                </a:cubicBezTo>
                <a:cubicBezTo>
                  <a:pt x="2746" y="583"/>
                  <a:pt x="2781" y="720"/>
                  <a:pt x="2852" y="785"/>
                </a:cubicBezTo>
                <a:cubicBezTo>
                  <a:pt x="2923" y="850"/>
                  <a:pt x="3011" y="863"/>
                  <a:pt x="3099" y="877"/>
                </a:cubicBezTo>
              </a:path>
            </a:pathLst>
          </a:custGeom>
          <a:noFill/>
          <a:ln w="38100" cap="rnd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2" name="Group 62"/>
          <p:cNvGrpSpPr>
            <a:grpSpLocks/>
          </p:cNvGrpSpPr>
          <p:nvPr/>
        </p:nvGrpSpPr>
        <p:grpSpPr bwMode="auto">
          <a:xfrm>
            <a:off x="5378452" y="5830888"/>
            <a:ext cx="3887788" cy="522287"/>
            <a:chOff x="2476" y="3673"/>
            <a:chExt cx="2449" cy="329"/>
          </a:xfrm>
        </p:grpSpPr>
        <p:sp>
          <p:nvSpPr>
            <p:cNvPr id="63" name="Line 63"/>
            <p:cNvSpPr>
              <a:spLocks noChangeShapeType="1"/>
            </p:cNvSpPr>
            <p:nvPr/>
          </p:nvSpPr>
          <p:spPr bwMode="auto">
            <a:xfrm>
              <a:off x="2966" y="3673"/>
              <a:ext cx="0" cy="3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64"/>
            <p:cNvSpPr>
              <a:spLocks noChangeShapeType="1"/>
            </p:cNvSpPr>
            <p:nvPr/>
          </p:nvSpPr>
          <p:spPr bwMode="auto">
            <a:xfrm>
              <a:off x="3618" y="3673"/>
              <a:ext cx="0" cy="3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65"/>
            <p:cNvSpPr>
              <a:spLocks noChangeShapeType="1"/>
            </p:cNvSpPr>
            <p:nvPr/>
          </p:nvSpPr>
          <p:spPr bwMode="auto">
            <a:xfrm>
              <a:off x="4925" y="3673"/>
              <a:ext cx="0" cy="3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66"/>
            <p:cNvSpPr>
              <a:spLocks noChangeShapeType="1"/>
            </p:cNvSpPr>
            <p:nvPr/>
          </p:nvSpPr>
          <p:spPr bwMode="auto">
            <a:xfrm>
              <a:off x="4271" y="3673"/>
              <a:ext cx="0" cy="3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67"/>
            <p:cNvSpPr>
              <a:spLocks noChangeShapeType="1"/>
            </p:cNvSpPr>
            <p:nvPr/>
          </p:nvSpPr>
          <p:spPr bwMode="auto">
            <a:xfrm>
              <a:off x="2636" y="3676"/>
              <a:ext cx="0" cy="3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68"/>
            <p:cNvSpPr>
              <a:spLocks noChangeShapeType="1"/>
            </p:cNvSpPr>
            <p:nvPr/>
          </p:nvSpPr>
          <p:spPr bwMode="auto">
            <a:xfrm>
              <a:off x="3289" y="3676"/>
              <a:ext cx="0" cy="3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69"/>
            <p:cNvSpPr>
              <a:spLocks noChangeShapeType="1"/>
            </p:cNvSpPr>
            <p:nvPr/>
          </p:nvSpPr>
          <p:spPr bwMode="auto">
            <a:xfrm>
              <a:off x="4596" y="3676"/>
              <a:ext cx="0" cy="3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70"/>
            <p:cNvSpPr>
              <a:spLocks noChangeShapeType="1"/>
            </p:cNvSpPr>
            <p:nvPr/>
          </p:nvSpPr>
          <p:spPr bwMode="auto">
            <a:xfrm>
              <a:off x="3942" y="3676"/>
              <a:ext cx="0" cy="3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71"/>
            <p:cNvSpPr>
              <a:spLocks noChangeShapeType="1"/>
            </p:cNvSpPr>
            <p:nvPr/>
          </p:nvSpPr>
          <p:spPr bwMode="auto">
            <a:xfrm>
              <a:off x="2476" y="3675"/>
              <a:ext cx="0" cy="3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72"/>
            <p:cNvSpPr>
              <a:spLocks noChangeShapeType="1"/>
            </p:cNvSpPr>
            <p:nvPr/>
          </p:nvSpPr>
          <p:spPr bwMode="auto">
            <a:xfrm>
              <a:off x="3129" y="3675"/>
              <a:ext cx="0" cy="3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73"/>
            <p:cNvSpPr>
              <a:spLocks noChangeShapeType="1"/>
            </p:cNvSpPr>
            <p:nvPr/>
          </p:nvSpPr>
          <p:spPr bwMode="auto">
            <a:xfrm>
              <a:off x="4436" y="3675"/>
              <a:ext cx="0" cy="3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74"/>
            <p:cNvSpPr>
              <a:spLocks noChangeShapeType="1"/>
            </p:cNvSpPr>
            <p:nvPr/>
          </p:nvSpPr>
          <p:spPr bwMode="auto">
            <a:xfrm>
              <a:off x="3782" y="3675"/>
              <a:ext cx="0" cy="3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75"/>
            <p:cNvSpPr>
              <a:spLocks noChangeShapeType="1"/>
            </p:cNvSpPr>
            <p:nvPr/>
          </p:nvSpPr>
          <p:spPr bwMode="auto">
            <a:xfrm>
              <a:off x="2789" y="3676"/>
              <a:ext cx="0" cy="3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76"/>
            <p:cNvSpPr>
              <a:spLocks noChangeShapeType="1"/>
            </p:cNvSpPr>
            <p:nvPr/>
          </p:nvSpPr>
          <p:spPr bwMode="auto">
            <a:xfrm>
              <a:off x="3442" y="3676"/>
              <a:ext cx="0" cy="3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77"/>
            <p:cNvSpPr>
              <a:spLocks noChangeShapeType="1"/>
            </p:cNvSpPr>
            <p:nvPr/>
          </p:nvSpPr>
          <p:spPr bwMode="auto">
            <a:xfrm>
              <a:off x="4749" y="3676"/>
              <a:ext cx="0" cy="3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Line 78"/>
            <p:cNvSpPr>
              <a:spLocks noChangeShapeType="1"/>
            </p:cNvSpPr>
            <p:nvPr/>
          </p:nvSpPr>
          <p:spPr bwMode="auto">
            <a:xfrm>
              <a:off x="4095" y="3676"/>
              <a:ext cx="0" cy="3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9" name="Group 79"/>
          <p:cNvGrpSpPr>
            <a:grpSpLocks/>
          </p:cNvGrpSpPr>
          <p:nvPr/>
        </p:nvGrpSpPr>
        <p:grpSpPr bwMode="auto">
          <a:xfrm>
            <a:off x="6088065" y="4691063"/>
            <a:ext cx="871537" cy="1216025"/>
            <a:chOff x="2920" y="2799"/>
            <a:chExt cx="600" cy="766"/>
          </a:xfrm>
        </p:grpSpPr>
        <p:sp>
          <p:nvSpPr>
            <p:cNvPr id="80" name="Line 80"/>
            <p:cNvSpPr>
              <a:spLocks noChangeShapeType="1"/>
            </p:cNvSpPr>
            <p:nvPr/>
          </p:nvSpPr>
          <p:spPr bwMode="auto">
            <a:xfrm flipV="1">
              <a:off x="3145" y="3074"/>
              <a:ext cx="0" cy="4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81"/>
            <p:cNvSpPr>
              <a:spLocks noChangeShapeType="1"/>
            </p:cNvSpPr>
            <p:nvPr/>
          </p:nvSpPr>
          <p:spPr bwMode="auto">
            <a:xfrm flipV="1">
              <a:off x="3320" y="3071"/>
              <a:ext cx="0" cy="4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82"/>
            <p:cNvSpPr>
              <a:spLocks noChangeShapeType="1"/>
            </p:cNvSpPr>
            <p:nvPr/>
          </p:nvSpPr>
          <p:spPr bwMode="auto">
            <a:xfrm>
              <a:off x="2920" y="3128"/>
              <a:ext cx="2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83"/>
            <p:cNvSpPr>
              <a:spLocks noChangeShapeType="1"/>
            </p:cNvSpPr>
            <p:nvPr/>
          </p:nvSpPr>
          <p:spPr bwMode="auto">
            <a:xfrm>
              <a:off x="3324" y="3128"/>
              <a:ext cx="1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4" name="Picture 84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1" y="2799"/>
              <a:ext cx="480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5" name="Group 85"/>
          <p:cNvGrpSpPr>
            <a:grpSpLocks/>
          </p:cNvGrpSpPr>
          <p:nvPr/>
        </p:nvGrpSpPr>
        <p:grpSpPr bwMode="auto">
          <a:xfrm>
            <a:off x="5903915" y="792163"/>
            <a:ext cx="2181225" cy="2514600"/>
            <a:chOff x="2807" y="272"/>
            <a:chExt cx="1398" cy="1584"/>
          </a:xfrm>
        </p:grpSpPr>
        <p:sp>
          <p:nvSpPr>
            <p:cNvPr id="86" name="Line 86"/>
            <p:cNvSpPr>
              <a:spLocks noChangeShapeType="1"/>
            </p:cNvSpPr>
            <p:nvPr/>
          </p:nvSpPr>
          <p:spPr bwMode="auto">
            <a:xfrm>
              <a:off x="2807" y="272"/>
              <a:ext cx="0" cy="15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87"/>
            <p:cNvSpPr>
              <a:spLocks noChangeShapeType="1"/>
            </p:cNvSpPr>
            <p:nvPr/>
          </p:nvSpPr>
          <p:spPr bwMode="auto">
            <a:xfrm>
              <a:off x="4205" y="272"/>
              <a:ext cx="0" cy="15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88"/>
            <p:cNvSpPr>
              <a:spLocks noChangeShapeType="1"/>
            </p:cNvSpPr>
            <p:nvPr/>
          </p:nvSpPr>
          <p:spPr bwMode="auto">
            <a:xfrm>
              <a:off x="2810" y="549"/>
              <a:ext cx="1393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stealth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9" name="Picture 89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291"/>
              <a:ext cx="306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0" name="Text Box 90"/>
          <p:cNvSpPr txBox="1">
            <a:spLocks noChangeArrowheads="1"/>
          </p:cNvSpPr>
          <p:nvPr/>
        </p:nvSpPr>
        <p:spPr bwMode="auto">
          <a:xfrm>
            <a:off x="9382127" y="739775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b="1"/>
              <a:t>(CEP)</a:t>
            </a:r>
          </a:p>
        </p:txBody>
      </p:sp>
      <p:sp>
        <p:nvSpPr>
          <p:cNvPr id="91" name="Text Box 91"/>
          <p:cNvSpPr txBox="1">
            <a:spLocks noChangeArrowheads="1"/>
          </p:cNvSpPr>
          <p:nvPr/>
        </p:nvSpPr>
        <p:spPr bwMode="auto">
          <a:xfrm>
            <a:off x="1978027" y="3570288"/>
            <a:ext cx="5119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 b="1"/>
              <a:t>(CEP) = CARRIER TO ENVELOPE PHASE</a:t>
            </a:r>
          </a:p>
        </p:txBody>
      </p:sp>
      <p:grpSp>
        <p:nvGrpSpPr>
          <p:cNvPr id="92" name="Group 92"/>
          <p:cNvGrpSpPr>
            <a:grpSpLocks/>
          </p:cNvGrpSpPr>
          <p:nvPr/>
        </p:nvGrpSpPr>
        <p:grpSpPr bwMode="auto">
          <a:xfrm>
            <a:off x="1990727" y="3963988"/>
            <a:ext cx="6659563" cy="400050"/>
            <a:chOff x="334" y="2473"/>
            <a:chExt cx="4195" cy="252"/>
          </a:xfrm>
        </p:grpSpPr>
        <p:sp>
          <p:nvSpPr>
            <p:cNvPr id="93" name="Text Box 93"/>
            <p:cNvSpPr txBox="1">
              <a:spLocks noChangeArrowheads="1"/>
            </p:cNvSpPr>
            <p:nvPr/>
          </p:nvSpPr>
          <p:spPr bwMode="auto">
            <a:xfrm>
              <a:off x="334" y="2473"/>
              <a:ext cx="4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rnd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000" b="1"/>
                <a:t>CEP/</a:t>
              </a:r>
            </a:p>
          </p:txBody>
        </p:sp>
        <p:pic>
          <p:nvPicPr>
            <p:cNvPr id="94" name="Picture 94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" y="2537"/>
              <a:ext cx="28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5" name="Text Box 95"/>
            <p:cNvSpPr txBox="1">
              <a:spLocks noChangeArrowheads="1"/>
            </p:cNvSpPr>
            <p:nvPr/>
          </p:nvSpPr>
          <p:spPr bwMode="auto">
            <a:xfrm>
              <a:off x="1018" y="2475"/>
              <a:ext cx="351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rnd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000" b="1"/>
                <a:t>= CEO = CARRIER TO ENVELOPE OFFSET </a:t>
              </a:r>
              <a:r>
                <a:rPr lang="en-US" altLang="en-US" sz="2000" b="1" i="1"/>
                <a:t>f</a:t>
              </a:r>
              <a:r>
                <a:rPr lang="en-US" altLang="en-US" sz="2000" b="1" i="1" baseline="-25000"/>
                <a:t>0</a:t>
              </a:r>
              <a:endParaRPr lang="en-US" altLang="en-US" sz="2000" b="1" i="1"/>
            </a:p>
          </p:txBody>
        </p:sp>
      </p:grpSp>
      <p:sp>
        <p:nvSpPr>
          <p:cNvPr id="96" name="Line 96"/>
          <p:cNvSpPr>
            <a:spLocks noChangeShapeType="1"/>
          </p:cNvSpPr>
          <p:nvPr/>
        </p:nvSpPr>
        <p:spPr bwMode="auto">
          <a:xfrm flipV="1">
            <a:off x="7378702" y="5956300"/>
            <a:ext cx="0" cy="1270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7" name="Picture 9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27" y="4608513"/>
            <a:ext cx="2752725" cy="76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8" name="Group 98"/>
          <p:cNvGrpSpPr>
            <a:grpSpLocks/>
          </p:cNvGrpSpPr>
          <p:nvPr/>
        </p:nvGrpSpPr>
        <p:grpSpPr bwMode="auto">
          <a:xfrm>
            <a:off x="8234365" y="692150"/>
            <a:ext cx="1039812" cy="1500188"/>
            <a:chOff x="4275" y="346"/>
            <a:chExt cx="655" cy="945"/>
          </a:xfrm>
        </p:grpSpPr>
        <p:grpSp>
          <p:nvGrpSpPr>
            <p:cNvPr id="99" name="Group 99"/>
            <p:cNvGrpSpPr>
              <a:grpSpLocks/>
            </p:cNvGrpSpPr>
            <p:nvPr/>
          </p:nvGrpSpPr>
          <p:grpSpPr bwMode="auto">
            <a:xfrm>
              <a:off x="4275" y="346"/>
              <a:ext cx="655" cy="945"/>
              <a:chOff x="4266" y="231"/>
              <a:chExt cx="655" cy="945"/>
            </a:xfrm>
          </p:grpSpPr>
          <p:sp>
            <p:nvSpPr>
              <p:cNvPr id="101" name="Line 100"/>
              <p:cNvSpPr>
                <a:spLocks noChangeShapeType="1"/>
              </p:cNvSpPr>
              <p:nvPr/>
            </p:nvSpPr>
            <p:spPr bwMode="auto">
              <a:xfrm flipV="1">
                <a:off x="4268" y="231"/>
                <a:ext cx="0" cy="9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101"/>
              <p:cNvSpPr>
                <a:spLocks noChangeShapeType="1"/>
              </p:cNvSpPr>
              <p:nvPr/>
            </p:nvSpPr>
            <p:spPr bwMode="auto">
              <a:xfrm>
                <a:off x="4266" y="546"/>
                <a:ext cx="655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stealth" w="lg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03" name="Picture 102" descr="txp_fig"/>
              <p:cNvPicPr>
                <a:picLocks noChangeAspect="1" noChangeArrowheads="1"/>
              </p:cNvPicPr>
              <p:nvPr>
                <p:custDataLst>
                  <p:tags r:id="rId3"/>
                </p:custDataLst>
              </p:nvPr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38" y="308"/>
                <a:ext cx="310" cy="2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0" name="Picture 10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2" y="438"/>
              <a:ext cx="39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rnd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4" name="Group 104"/>
          <p:cNvGrpSpPr>
            <a:grpSpLocks/>
          </p:cNvGrpSpPr>
          <p:nvPr/>
        </p:nvGrpSpPr>
        <p:grpSpPr bwMode="auto">
          <a:xfrm>
            <a:off x="2400302" y="5105400"/>
            <a:ext cx="2973388" cy="1262063"/>
            <a:chOff x="600" y="3216"/>
            <a:chExt cx="1873" cy="795"/>
          </a:xfrm>
        </p:grpSpPr>
        <p:sp>
          <p:nvSpPr>
            <p:cNvPr id="105" name="Line 105"/>
            <p:cNvSpPr>
              <a:spLocks noChangeShapeType="1"/>
            </p:cNvSpPr>
            <p:nvPr/>
          </p:nvSpPr>
          <p:spPr bwMode="auto">
            <a:xfrm>
              <a:off x="1816" y="3682"/>
              <a:ext cx="0" cy="3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Line 106"/>
            <p:cNvSpPr>
              <a:spLocks noChangeShapeType="1"/>
            </p:cNvSpPr>
            <p:nvPr/>
          </p:nvSpPr>
          <p:spPr bwMode="auto">
            <a:xfrm>
              <a:off x="2473" y="3682"/>
              <a:ext cx="0" cy="3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Line 107"/>
            <p:cNvSpPr>
              <a:spLocks noChangeShapeType="1"/>
            </p:cNvSpPr>
            <p:nvPr/>
          </p:nvSpPr>
          <p:spPr bwMode="auto">
            <a:xfrm>
              <a:off x="1158" y="3682"/>
              <a:ext cx="0" cy="3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Line 108"/>
            <p:cNvSpPr>
              <a:spLocks noChangeShapeType="1"/>
            </p:cNvSpPr>
            <p:nvPr/>
          </p:nvSpPr>
          <p:spPr bwMode="auto">
            <a:xfrm>
              <a:off x="1498" y="3685"/>
              <a:ext cx="0" cy="3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Line 109"/>
            <p:cNvSpPr>
              <a:spLocks noChangeShapeType="1"/>
            </p:cNvSpPr>
            <p:nvPr/>
          </p:nvSpPr>
          <p:spPr bwMode="auto">
            <a:xfrm>
              <a:off x="2156" y="3685"/>
              <a:ext cx="0" cy="3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Line 110"/>
            <p:cNvSpPr>
              <a:spLocks noChangeShapeType="1"/>
            </p:cNvSpPr>
            <p:nvPr/>
          </p:nvSpPr>
          <p:spPr bwMode="auto">
            <a:xfrm>
              <a:off x="841" y="3685"/>
              <a:ext cx="0" cy="3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Line 111"/>
            <p:cNvSpPr>
              <a:spLocks noChangeShapeType="1"/>
            </p:cNvSpPr>
            <p:nvPr/>
          </p:nvSpPr>
          <p:spPr bwMode="auto">
            <a:xfrm>
              <a:off x="1338" y="3684"/>
              <a:ext cx="0" cy="3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Line 112"/>
            <p:cNvSpPr>
              <a:spLocks noChangeShapeType="1"/>
            </p:cNvSpPr>
            <p:nvPr/>
          </p:nvSpPr>
          <p:spPr bwMode="auto">
            <a:xfrm>
              <a:off x="1995" y="3684"/>
              <a:ext cx="0" cy="3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Line 113"/>
            <p:cNvSpPr>
              <a:spLocks noChangeShapeType="1"/>
            </p:cNvSpPr>
            <p:nvPr/>
          </p:nvSpPr>
          <p:spPr bwMode="auto">
            <a:xfrm>
              <a:off x="680" y="3684"/>
              <a:ext cx="0" cy="3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Line 114"/>
            <p:cNvSpPr>
              <a:spLocks noChangeShapeType="1"/>
            </p:cNvSpPr>
            <p:nvPr/>
          </p:nvSpPr>
          <p:spPr bwMode="auto">
            <a:xfrm>
              <a:off x="1653" y="3685"/>
              <a:ext cx="0" cy="3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Line 115"/>
            <p:cNvSpPr>
              <a:spLocks noChangeShapeType="1"/>
            </p:cNvSpPr>
            <p:nvPr/>
          </p:nvSpPr>
          <p:spPr bwMode="auto">
            <a:xfrm>
              <a:off x="2320" y="3685"/>
              <a:ext cx="0" cy="3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Line 116"/>
            <p:cNvSpPr>
              <a:spLocks noChangeShapeType="1"/>
            </p:cNvSpPr>
            <p:nvPr/>
          </p:nvSpPr>
          <p:spPr bwMode="auto">
            <a:xfrm>
              <a:off x="995" y="3685"/>
              <a:ext cx="0" cy="3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Line 117"/>
            <p:cNvSpPr>
              <a:spLocks noChangeShapeType="1"/>
            </p:cNvSpPr>
            <p:nvPr/>
          </p:nvSpPr>
          <p:spPr bwMode="auto">
            <a:xfrm flipV="1">
              <a:off x="677" y="3348"/>
              <a:ext cx="416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118"/>
            <p:cNvSpPr>
              <a:spLocks noChangeShapeType="1"/>
            </p:cNvSpPr>
            <p:nvPr/>
          </p:nvSpPr>
          <p:spPr bwMode="auto">
            <a:xfrm flipV="1">
              <a:off x="1095" y="3216"/>
              <a:ext cx="0" cy="1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119"/>
            <p:cNvSpPr>
              <a:spLocks noChangeShapeType="1"/>
            </p:cNvSpPr>
            <p:nvPr/>
          </p:nvSpPr>
          <p:spPr bwMode="auto">
            <a:xfrm flipH="1">
              <a:off x="600" y="3297"/>
              <a:ext cx="4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stealth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88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documentclass{article}&#10;\usepackage{amsmath}&#10;\pagestyle{empty}&#10;\begin{document}&#10;$  \tilde{E}^+(t)= \frac{1}{2}\tilde{\cal E}(t) e^{i \omega_\ell t}&#10;    = \frac{1}{2}{\cal E}_0 e^{i\omega_\ell t}&#10;    \sum_{m=(1-M)/2}^{(M-1)/2} e^{i(2m\pi\Delta \cdot t+ \phi_m)}$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706" y="734926"/>
            <a:ext cx="6337523" cy="394667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3044757" y="1857983"/>
            <a:ext cx="608951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096000" y="1645920"/>
            <a:ext cx="0" cy="223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466080" y="1625264"/>
            <a:ext cx="0" cy="223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738031" y="1625264"/>
            <a:ext cx="0" cy="223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843360" y="1625264"/>
            <a:ext cx="0" cy="223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358868" y="1625264"/>
            <a:ext cx="0" cy="223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\documentclass{article}&#10;\usepackage{amsmath}&#10;\pagestyle{empty}&#10;\begin{document}&#10;$\omega_\ell$&#10;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987" y="1930646"/>
            <a:ext cx="233143" cy="150857"/>
          </a:xfrm>
          <a:prstGeom prst="rect">
            <a:avLst/>
          </a:prstGeom>
        </p:spPr>
      </p:pic>
      <p:pic>
        <p:nvPicPr>
          <p:cNvPr id="18" name="Picture 17" descr="\documentclass{article}&#10;\usepackage{amsmath}&#10;\pagestyle{empty}&#10;\begin{document}&#10;$\Delta$&#10;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785" y="1586167"/>
            <a:ext cx="188952" cy="18133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769706" y="1479452"/>
            <a:ext cx="1005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M=5</a:t>
            </a:r>
            <a:endParaRPr lang="en-US" i="1" dirty="0"/>
          </a:p>
        </p:txBody>
      </p:sp>
      <p:pic>
        <p:nvPicPr>
          <p:cNvPr id="5" name="Picture 4" descr="\documentclass{article}&#10;\usepackage{amsmath}&#10;\pagestyle{empty}&#10;\begin{document}&#10;If the modes are in phase $\phi_m = 0$. \\&#10;For any integer $q$:&#10;$ \tilde{E}^+\left(t+\frac{1}{\Delta}q\right)&#10;    =\tilde{E}^+(t)e^{i[2m \pi \Delta \cdot t &#10;+ 2(m+q)\pi]} \ \ \ \rightarrow$  PULSE TRAIN.&#10;&#10;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324" y="2380310"/>
            <a:ext cx="8696381" cy="569905"/>
          </a:xfrm>
          <a:prstGeom prst="rect">
            <a:avLst/>
          </a:prstGeom>
        </p:spPr>
      </p:pic>
      <p:pic>
        <p:nvPicPr>
          <p:cNvPr id="21" name="Picture 20" descr="\documentclass{article}&#10;\usepackage{amsmath}&#10;\pagestyle{empty}&#10;\begin{document}&#10;$  \tilde{E}^+(t)= \frac{1}{2} \tilde{\cal E}(t) e^{i\omega_\ell t} =&#10;      \frac{1}{2} {\cal E}_0e^{i\phi_0}e^{i\omega_\ell t}\frac{\sin (M\pi\Delta t)}&#10;    {\sin( \pi\Delta t)} \ \ \  \rightarrow  \tau_p = \frac{1}{M \Delta}$ &#10;&#10;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562" y="3177407"/>
            <a:ext cx="8900876" cy="537013"/>
          </a:xfrm>
          <a:prstGeom prst="rect">
            <a:avLst/>
          </a:prstGeom>
        </p:spPr>
      </p:pic>
      <p:pic>
        <p:nvPicPr>
          <p:cNvPr id="22" name="Picture 21" descr="\documentclass{article}&#10;\usepackage{amsmath}&#10;\pagestyle{empty}&#10;\begin{document}&#10;Train of single pulses spaced&#10;by $\tau_{RT} = 1/\Delta$&#10;&#10;&#10;&#10;\end{document}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543" y="4064279"/>
            <a:ext cx="4795428" cy="254476"/>
          </a:xfrm>
          <a:prstGeom prst="rect">
            <a:avLst/>
          </a:prstGeom>
        </p:spPr>
      </p:pic>
      <p:pic>
        <p:nvPicPr>
          <p:cNvPr id="23" name="Picture 22" descr="\documentclass{article}&#10;\usepackage{amsmath}&#10;\pagestyle{empty}&#10;\begin{document}&#10; The ratio $\tau_{RT}/\tau_p$ is &#10;a measure of the number of longitudinal modes oscillating in&#10;phase.&#10;&#10;&#10;&#10;\end{document}" title="IguanaTex Bitmap Display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571" y="4880428"/>
            <a:ext cx="8716190" cy="54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8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7412265" y="3024188"/>
            <a:ext cx="2438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3141890" y="1347788"/>
            <a:ext cx="0" cy="167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 rot="16200000">
            <a:off x="1932216" y="1928812"/>
            <a:ext cx="1498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ea typeface="ＭＳ Ｐゴシック" panose="020B0600070205080204" pitchFamily="34" charset="-128"/>
              </a:rPr>
              <a:t>Electric field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9053740" y="3076575"/>
            <a:ext cx="1255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ea typeface="ＭＳ Ｐゴシック" panose="020B0600070205080204" pitchFamily="34" charset="-128"/>
              </a:rPr>
              <a:t>Frequency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3127603" y="3024188"/>
            <a:ext cx="4554537" cy="47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4329340" y="1347788"/>
            <a:ext cx="5334000" cy="1625600"/>
          </a:xfrm>
          <a:custGeom>
            <a:avLst/>
            <a:gdLst>
              <a:gd name="T0" fmla="*/ 0 w 1872"/>
              <a:gd name="T1" fmla="*/ 1024 h 1024"/>
              <a:gd name="T2" fmla="*/ 144 w 1872"/>
              <a:gd name="T3" fmla="*/ 976 h 1024"/>
              <a:gd name="T4" fmla="*/ 336 w 1872"/>
              <a:gd name="T5" fmla="*/ 880 h 1024"/>
              <a:gd name="T6" fmla="*/ 528 w 1872"/>
              <a:gd name="T7" fmla="*/ 544 h 1024"/>
              <a:gd name="T8" fmla="*/ 672 w 1872"/>
              <a:gd name="T9" fmla="*/ 256 h 1024"/>
              <a:gd name="T10" fmla="*/ 864 w 1872"/>
              <a:gd name="T11" fmla="*/ 16 h 1024"/>
              <a:gd name="T12" fmla="*/ 1056 w 1872"/>
              <a:gd name="T13" fmla="*/ 160 h 1024"/>
              <a:gd name="T14" fmla="*/ 1248 w 1872"/>
              <a:gd name="T15" fmla="*/ 544 h 1024"/>
              <a:gd name="T16" fmla="*/ 1488 w 1872"/>
              <a:gd name="T17" fmla="*/ 880 h 1024"/>
              <a:gd name="T18" fmla="*/ 1680 w 1872"/>
              <a:gd name="T19" fmla="*/ 976 h 1024"/>
              <a:gd name="T20" fmla="*/ 1872 w 1872"/>
              <a:gd name="T21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72" h="1024">
                <a:moveTo>
                  <a:pt x="0" y="1024"/>
                </a:moveTo>
                <a:cubicBezTo>
                  <a:pt x="44" y="1012"/>
                  <a:pt x="88" y="1000"/>
                  <a:pt x="144" y="976"/>
                </a:cubicBezTo>
                <a:cubicBezTo>
                  <a:pt x="200" y="952"/>
                  <a:pt x="272" y="952"/>
                  <a:pt x="336" y="880"/>
                </a:cubicBezTo>
                <a:cubicBezTo>
                  <a:pt x="400" y="808"/>
                  <a:pt x="472" y="648"/>
                  <a:pt x="528" y="544"/>
                </a:cubicBezTo>
                <a:cubicBezTo>
                  <a:pt x="584" y="440"/>
                  <a:pt x="616" y="344"/>
                  <a:pt x="672" y="256"/>
                </a:cubicBezTo>
                <a:cubicBezTo>
                  <a:pt x="728" y="168"/>
                  <a:pt x="800" y="32"/>
                  <a:pt x="864" y="16"/>
                </a:cubicBezTo>
                <a:cubicBezTo>
                  <a:pt x="928" y="0"/>
                  <a:pt x="992" y="72"/>
                  <a:pt x="1056" y="160"/>
                </a:cubicBezTo>
                <a:cubicBezTo>
                  <a:pt x="1120" y="248"/>
                  <a:pt x="1176" y="424"/>
                  <a:pt x="1248" y="544"/>
                </a:cubicBezTo>
                <a:cubicBezTo>
                  <a:pt x="1320" y="664"/>
                  <a:pt x="1416" y="808"/>
                  <a:pt x="1488" y="880"/>
                </a:cubicBezTo>
                <a:cubicBezTo>
                  <a:pt x="1560" y="952"/>
                  <a:pt x="1616" y="952"/>
                  <a:pt x="1680" y="976"/>
                </a:cubicBezTo>
                <a:cubicBezTo>
                  <a:pt x="1744" y="1000"/>
                  <a:pt x="1808" y="1012"/>
                  <a:pt x="1872" y="1024"/>
                </a:cubicBezTo>
              </a:path>
            </a:pathLst>
          </a:cu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7164615" y="1492250"/>
            <a:ext cx="84138" cy="1531938"/>
          </a:xfrm>
          <a:custGeom>
            <a:avLst/>
            <a:gdLst>
              <a:gd name="T0" fmla="*/ 0 w 1872"/>
              <a:gd name="T1" fmla="*/ 1024 h 1024"/>
              <a:gd name="T2" fmla="*/ 144 w 1872"/>
              <a:gd name="T3" fmla="*/ 976 h 1024"/>
              <a:gd name="T4" fmla="*/ 336 w 1872"/>
              <a:gd name="T5" fmla="*/ 880 h 1024"/>
              <a:gd name="T6" fmla="*/ 528 w 1872"/>
              <a:gd name="T7" fmla="*/ 544 h 1024"/>
              <a:gd name="T8" fmla="*/ 672 w 1872"/>
              <a:gd name="T9" fmla="*/ 256 h 1024"/>
              <a:gd name="T10" fmla="*/ 864 w 1872"/>
              <a:gd name="T11" fmla="*/ 16 h 1024"/>
              <a:gd name="T12" fmla="*/ 1056 w 1872"/>
              <a:gd name="T13" fmla="*/ 160 h 1024"/>
              <a:gd name="T14" fmla="*/ 1248 w 1872"/>
              <a:gd name="T15" fmla="*/ 544 h 1024"/>
              <a:gd name="T16" fmla="*/ 1488 w 1872"/>
              <a:gd name="T17" fmla="*/ 880 h 1024"/>
              <a:gd name="T18" fmla="*/ 1680 w 1872"/>
              <a:gd name="T19" fmla="*/ 976 h 1024"/>
              <a:gd name="T20" fmla="*/ 1872 w 1872"/>
              <a:gd name="T21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72" h="1024">
                <a:moveTo>
                  <a:pt x="0" y="1024"/>
                </a:moveTo>
                <a:cubicBezTo>
                  <a:pt x="44" y="1012"/>
                  <a:pt x="88" y="1000"/>
                  <a:pt x="144" y="976"/>
                </a:cubicBezTo>
                <a:cubicBezTo>
                  <a:pt x="200" y="952"/>
                  <a:pt x="272" y="952"/>
                  <a:pt x="336" y="880"/>
                </a:cubicBezTo>
                <a:cubicBezTo>
                  <a:pt x="400" y="808"/>
                  <a:pt x="472" y="648"/>
                  <a:pt x="528" y="544"/>
                </a:cubicBezTo>
                <a:cubicBezTo>
                  <a:pt x="584" y="440"/>
                  <a:pt x="616" y="344"/>
                  <a:pt x="672" y="256"/>
                </a:cubicBezTo>
                <a:cubicBezTo>
                  <a:pt x="728" y="168"/>
                  <a:pt x="800" y="32"/>
                  <a:pt x="864" y="16"/>
                </a:cubicBezTo>
                <a:cubicBezTo>
                  <a:pt x="928" y="0"/>
                  <a:pt x="992" y="72"/>
                  <a:pt x="1056" y="160"/>
                </a:cubicBezTo>
                <a:cubicBezTo>
                  <a:pt x="1120" y="248"/>
                  <a:pt x="1176" y="424"/>
                  <a:pt x="1248" y="544"/>
                </a:cubicBezTo>
                <a:cubicBezTo>
                  <a:pt x="1320" y="664"/>
                  <a:pt x="1416" y="808"/>
                  <a:pt x="1488" y="880"/>
                </a:cubicBezTo>
                <a:cubicBezTo>
                  <a:pt x="1560" y="952"/>
                  <a:pt x="1616" y="952"/>
                  <a:pt x="1680" y="976"/>
                </a:cubicBezTo>
                <a:cubicBezTo>
                  <a:pt x="1744" y="1000"/>
                  <a:pt x="1808" y="1012"/>
                  <a:pt x="1872" y="1024"/>
                </a:cubicBezTo>
              </a:path>
            </a:pathLst>
          </a:custGeom>
          <a:noFill/>
          <a:ln w="254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6920140" y="1347788"/>
            <a:ext cx="76200" cy="1676400"/>
          </a:xfrm>
          <a:custGeom>
            <a:avLst/>
            <a:gdLst>
              <a:gd name="T0" fmla="*/ 0 w 1872"/>
              <a:gd name="T1" fmla="*/ 1024 h 1024"/>
              <a:gd name="T2" fmla="*/ 144 w 1872"/>
              <a:gd name="T3" fmla="*/ 976 h 1024"/>
              <a:gd name="T4" fmla="*/ 336 w 1872"/>
              <a:gd name="T5" fmla="*/ 880 h 1024"/>
              <a:gd name="T6" fmla="*/ 528 w 1872"/>
              <a:gd name="T7" fmla="*/ 544 h 1024"/>
              <a:gd name="T8" fmla="*/ 672 w 1872"/>
              <a:gd name="T9" fmla="*/ 256 h 1024"/>
              <a:gd name="T10" fmla="*/ 864 w 1872"/>
              <a:gd name="T11" fmla="*/ 16 h 1024"/>
              <a:gd name="T12" fmla="*/ 1056 w 1872"/>
              <a:gd name="T13" fmla="*/ 160 h 1024"/>
              <a:gd name="T14" fmla="*/ 1248 w 1872"/>
              <a:gd name="T15" fmla="*/ 544 h 1024"/>
              <a:gd name="T16" fmla="*/ 1488 w 1872"/>
              <a:gd name="T17" fmla="*/ 880 h 1024"/>
              <a:gd name="T18" fmla="*/ 1680 w 1872"/>
              <a:gd name="T19" fmla="*/ 976 h 1024"/>
              <a:gd name="T20" fmla="*/ 1872 w 1872"/>
              <a:gd name="T21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72" h="1024">
                <a:moveTo>
                  <a:pt x="0" y="1024"/>
                </a:moveTo>
                <a:cubicBezTo>
                  <a:pt x="44" y="1012"/>
                  <a:pt x="88" y="1000"/>
                  <a:pt x="144" y="976"/>
                </a:cubicBezTo>
                <a:cubicBezTo>
                  <a:pt x="200" y="952"/>
                  <a:pt x="272" y="952"/>
                  <a:pt x="336" y="880"/>
                </a:cubicBezTo>
                <a:cubicBezTo>
                  <a:pt x="400" y="808"/>
                  <a:pt x="472" y="648"/>
                  <a:pt x="528" y="544"/>
                </a:cubicBezTo>
                <a:cubicBezTo>
                  <a:pt x="584" y="440"/>
                  <a:pt x="616" y="344"/>
                  <a:pt x="672" y="256"/>
                </a:cubicBezTo>
                <a:cubicBezTo>
                  <a:pt x="728" y="168"/>
                  <a:pt x="800" y="32"/>
                  <a:pt x="864" y="16"/>
                </a:cubicBezTo>
                <a:cubicBezTo>
                  <a:pt x="928" y="0"/>
                  <a:pt x="992" y="72"/>
                  <a:pt x="1056" y="160"/>
                </a:cubicBezTo>
                <a:cubicBezTo>
                  <a:pt x="1120" y="248"/>
                  <a:pt x="1176" y="424"/>
                  <a:pt x="1248" y="544"/>
                </a:cubicBezTo>
                <a:cubicBezTo>
                  <a:pt x="1320" y="664"/>
                  <a:pt x="1416" y="808"/>
                  <a:pt x="1488" y="880"/>
                </a:cubicBezTo>
                <a:cubicBezTo>
                  <a:pt x="1560" y="952"/>
                  <a:pt x="1616" y="952"/>
                  <a:pt x="1680" y="976"/>
                </a:cubicBezTo>
                <a:cubicBezTo>
                  <a:pt x="1744" y="1000"/>
                  <a:pt x="1808" y="1012"/>
                  <a:pt x="1872" y="1024"/>
                </a:cubicBezTo>
              </a:path>
            </a:pathLst>
          </a:custGeom>
          <a:noFill/>
          <a:ln w="254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6688365" y="1373188"/>
            <a:ext cx="84138" cy="1651000"/>
          </a:xfrm>
          <a:custGeom>
            <a:avLst/>
            <a:gdLst>
              <a:gd name="T0" fmla="*/ 0 w 1872"/>
              <a:gd name="T1" fmla="*/ 1024 h 1024"/>
              <a:gd name="T2" fmla="*/ 144 w 1872"/>
              <a:gd name="T3" fmla="*/ 976 h 1024"/>
              <a:gd name="T4" fmla="*/ 336 w 1872"/>
              <a:gd name="T5" fmla="*/ 880 h 1024"/>
              <a:gd name="T6" fmla="*/ 528 w 1872"/>
              <a:gd name="T7" fmla="*/ 544 h 1024"/>
              <a:gd name="T8" fmla="*/ 672 w 1872"/>
              <a:gd name="T9" fmla="*/ 256 h 1024"/>
              <a:gd name="T10" fmla="*/ 864 w 1872"/>
              <a:gd name="T11" fmla="*/ 16 h 1024"/>
              <a:gd name="T12" fmla="*/ 1056 w 1872"/>
              <a:gd name="T13" fmla="*/ 160 h 1024"/>
              <a:gd name="T14" fmla="*/ 1248 w 1872"/>
              <a:gd name="T15" fmla="*/ 544 h 1024"/>
              <a:gd name="T16" fmla="*/ 1488 w 1872"/>
              <a:gd name="T17" fmla="*/ 880 h 1024"/>
              <a:gd name="T18" fmla="*/ 1680 w 1872"/>
              <a:gd name="T19" fmla="*/ 976 h 1024"/>
              <a:gd name="T20" fmla="*/ 1872 w 1872"/>
              <a:gd name="T21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72" h="1024">
                <a:moveTo>
                  <a:pt x="0" y="1024"/>
                </a:moveTo>
                <a:cubicBezTo>
                  <a:pt x="44" y="1012"/>
                  <a:pt x="88" y="1000"/>
                  <a:pt x="144" y="976"/>
                </a:cubicBezTo>
                <a:cubicBezTo>
                  <a:pt x="200" y="952"/>
                  <a:pt x="272" y="952"/>
                  <a:pt x="336" y="880"/>
                </a:cubicBezTo>
                <a:cubicBezTo>
                  <a:pt x="400" y="808"/>
                  <a:pt x="472" y="648"/>
                  <a:pt x="528" y="544"/>
                </a:cubicBezTo>
                <a:cubicBezTo>
                  <a:pt x="584" y="440"/>
                  <a:pt x="616" y="344"/>
                  <a:pt x="672" y="256"/>
                </a:cubicBezTo>
                <a:cubicBezTo>
                  <a:pt x="728" y="168"/>
                  <a:pt x="800" y="32"/>
                  <a:pt x="864" y="16"/>
                </a:cubicBezTo>
                <a:cubicBezTo>
                  <a:pt x="928" y="0"/>
                  <a:pt x="992" y="72"/>
                  <a:pt x="1056" y="160"/>
                </a:cubicBezTo>
                <a:cubicBezTo>
                  <a:pt x="1120" y="248"/>
                  <a:pt x="1176" y="424"/>
                  <a:pt x="1248" y="544"/>
                </a:cubicBezTo>
                <a:cubicBezTo>
                  <a:pt x="1320" y="664"/>
                  <a:pt x="1416" y="808"/>
                  <a:pt x="1488" y="880"/>
                </a:cubicBezTo>
                <a:cubicBezTo>
                  <a:pt x="1560" y="952"/>
                  <a:pt x="1616" y="952"/>
                  <a:pt x="1680" y="976"/>
                </a:cubicBezTo>
                <a:cubicBezTo>
                  <a:pt x="1744" y="1000"/>
                  <a:pt x="1808" y="1012"/>
                  <a:pt x="1872" y="1024"/>
                </a:cubicBezTo>
              </a:path>
            </a:pathLst>
          </a:custGeom>
          <a:noFill/>
          <a:ln w="254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6462940" y="1500188"/>
            <a:ext cx="76200" cy="1524000"/>
          </a:xfrm>
          <a:custGeom>
            <a:avLst/>
            <a:gdLst>
              <a:gd name="T0" fmla="*/ 0 w 1872"/>
              <a:gd name="T1" fmla="*/ 1024 h 1024"/>
              <a:gd name="T2" fmla="*/ 144 w 1872"/>
              <a:gd name="T3" fmla="*/ 976 h 1024"/>
              <a:gd name="T4" fmla="*/ 336 w 1872"/>
              <a:gd name="T5" fmla="*/ 880 h 1024"/>
              <a:gd name="T6" fmla="*/ 528 w 1872"/>
              <a:gd name="T7" fmla="*/ 544 h 1024"/>
              <a:gd name="T8" fmla="*/ 672 w 1872"/>
              <a:gd name="T9" fmla="*/ 256 h 1024"/>
              <a:gd name="T10" fmla="*/ 864 w 1872"/>
              <a:gd name="T11" fmla="*/ 16 h 1024"/>
              <a:gd name="T12" fmla="*/ 1056 w 1872"/>
              <a:gd name="T13" fmla="*/ 160 h 1024"/>
              <a:gd name="T14" fmla="*/ 1248 w 1872"/>
              <a:gd name="T15" fmla="*/ 544 h 1024"/>
              <a:gd name="T16" fmla="*/ 1488 w 1872"/>
              <a:gd name="T17" fmla="*/ 880 h 1024"/>
              <a:gd name="T18" fmla="*/ 1680 w 1872"/>
              <a:gd name="T19" fmla="*/ 976 h 1024"/>
              <a:gd name="T20" fmla="*/ 1872 w 1872"/>
              <a:gd name="T21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72" h="1024">
                <a:moveTo>
                  <a:pt x="0" y="1024"/>
                </a:moveTo>
                <a:cubicBezTo>
                  <a:pt x="44" y="1012"/>
                  <a:pt x="88" y="1000"/>
                  <a:pt x="144" y="976"/>
                </a:cubicBezTo>
                <a:cubicBezTo>
                  <a:pt x="200" y="952"/>
                  <a:pt x="272" y="952"/>
                  <a:pt x="336" y="880"/>
                </a:cubicBezTo>
                <a:cubicBezTo>
                  <a:pt x="400" y="808"/>
                  <a:pt x="472" y="648"/>
                  <a:pt x="528" y="544"/>
                </a:cubicBezTo>
                <a:cubicBezTo>
                  <a:pt x="584" y="440"/>
                  <a:pt x="616" y="344"/>
                  <a:pt x="672" y="256"/>
                </a:cubicBezTo>
                <a:cubicBezTo>
                  <a:pt x="728" y="168"/>
                  <a:pt x="800" y="32"/>
                  <a:pt x="864" y="16"/>
                </a:cubicBezTo>
                <a:cubicBezTo>
                  <a:pt x="928" y="0"/>
                  <a:pt x="992" y="72"/>
                  <a:pt x="1056" y="160"/>
                </a:cubicBezTo>
                <a:cubicBezTo>
                  <a:pt x="1120" y="248"/>
                  <a:pt x="1176" y="424"/>
                  <a:pt x="1248" y="544"/>
                </a:cubicBezTo>
                <a:cubicBezTo>
                  <a:pt x="1320" y="664"/>
                  <a:pt x="1416" y="808"/>
                  <a:pt x="1488" y="880"/>
                </a:cubicBezTo>
                <a:cubicBezTo>
                  <a:pt x="1560" y="952"/>
                  <a:pt x="1616" y="952"/>
                  <a:pt x="1680" y="976"/>
                </a:cubicBezTo>
                <a:cubicBezTo>
                  <a:pt x="1744" y="1000"/>
                  <a:pt x="1808" y="1012"/>
                  <a:pt x="1872" y="1024"/>
                </a:cubicBezTo>
              </a:path>
            </a:pathLst>
          </a:custGeom>
          <a:noFill/>
          <a:ln w="254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6231165" y="1728788"/>
            <a:ext cx="79375" cy="1303337"/>
          </a:xfrm>
          <a:custGeom>
            <a:avLst/>
            <a:gdLst>
              <a:gd name="T0" fmla="*/ 0 w 1872"/>
              <a:gd name="T1" fmla="*/ 1024 h 1024"/>
              <a:gd name="T2" fmla="*/ 144 w 1872"/>
              <a:gd name="T3" fmla="*/ 976 h 1024"/>
              <a:gd name="T4" fmla="*/ 336 w 1872"/>
              <a:gd name="T5" fmla="*/ 880 h 1024"/>
              <a:gd name="T6" fmla="*/ 528 w 1872"/>
              <a:gd name="T7" fmla="*/ 544 h 1024"/>
              <a:gd name="T8" fmla="*/ 672 w 1872"/>
              <a:gd name="T9" fmla="*/ 256 h 1024"/>
              <a:gd name="T10" fmla="*/ 864 w 1872"/>
              <a:gd name="T11" fmla="*/ 16 h 1024"/>
              <a:gd name="T12" fmla="*/ 1056 w 1872"/>
              <a:gd name="T13" fmla="*/ 160 h 1024"/>
              <a:gd name="T14" fmla="*/ 1248 w 1872"/>
              <a:gd name="T15" fmla="*/ 544 h 1024"/>
              <a:gd name="T16" fmla="*/ 1488 w 1872"/>
              <a:gd name="T17" fmla="*/ 880 h 1024"/>
              <a:gd name="T18" fmla="*/ 1680 w 1872"/>
              <a:gd name="T19" fmla="*/ 976 h 1024"/>
              <a:gd name="T20" fmla="*/ 1872 w 1872"/>
              <a:gd name="T21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72" h="1024">
                <a:moveTo>
                  <a:pt x="0" y="1024"/>
                </a:moveTo>
                <a:cubicBezTo>
                  <a:pt x="44" y="1012"/>
                  <a:pt x="88" y="1000"/>
                  <a:pt x="144" y="976"/>
                </a:cubicBezTo>
                <a:cubicBezTo>
                  <a:pt x="200" y="952"/>
                  <a:pt x="272" y="952"/>
                  <a:pt x="336" y="880"/>
                </a:cubicBezTo>
                <a:cubicBezTo>
                  <a:pt x="400" y="808"/>
                  <a:pt x="472" y="648"/>
                  <a:pt x="528" y="544"/>
                </a:cubicBezTo>
                <a:cubicBezTo>
                  <a:pt x="584" y="440"/>
                  <a:pt x="616" y="344"/>
                  <a:pt x="672" y="256"/>
                </a:cubicBezTo>
                <a:cubicBezTo>
                  <a:pt x="728" y="168"/>
                  <a:pt x="800" y="32"/>
                  <a:pt x="864" y="16"/>
                </a:cubicBezTo>
                <a:cubicBezTo>
                  <a:pt x="928" y="0"/>
                  <a:pt x="992" y="72"/>
                  <a:pt x="1056" y="160"/>
                </a:cubicBezTo>
                <a:cubicBezTo>
                  <a:pt x="1120" y="248"/>
                  <a:pt x="1176" y="424"/>
                  <a:pt x="1248" y="544"/>
                </a:cubicBezTo>
                <a:cubicBezTo>
                  <a:pt x="1320" y="664"/>
                  <a:pt x="1416" y="808"/>
                  <a:pt x="1488" y="880"/>
                </a:cubicBezTo>
                <a:cubicBezTo>
                  <a:pt x="1560" y="952"/>
                  <a:pt x="1616" y="952"/>
                  <a:pt x="1680" y="976"/>
                </a:cubicBezTo>
                <a:cubicBezTo>
                  <a:pt x="1744" y="1000"/>
                  <a:pt x="1808" y="1012"/>
                  <a:pt x="1872" y="1024"/>
                </a:cubicBezTo>
              </a:path>
            </a:pathLst>
          </a:custGeom>
          <a:noFill/>
          <a:ln w="254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6005740" y="1957388"/>
            <a:ext cx="76200" cy="1074737"/>
          </a:xfrm>
          <a:custGeom>
            <a:avLst/>
            <a:gdLst>
              <a:gd name="T0" fmla="*/ 0 w 1872"/>
              <a:gd name="T1" fmla="*/ 1024 h 1024"/>
              <a:gd name="T2" fmla="*/ 144 w 1872"/>
              <a:gd name="T3" fmla="*/ 976 h 1024"/>
              <a:gd name="T4" fmla="*/ 336 w 1872"/>
              <a:gd name="T5" fmla="*/ 880 h 1024"/>
              <a:gd name="T6" fmla="*/ 528 w 1872"/>
              <a:gd name="T7" fmla="*/ 544 h 1024"/>
              <a:gd name="T8" fmla="*/ 672 w 1872"/>
              <a:gd name="T9" fmla="*/ 256 h 1024"/>
              <a:gd name="T10" fmla="*/ 864 w 1872"/>
              <a:gd name="T11" fmla="*/ 16 h 1024"/>
              <a:gd name="T12" fmla="*/ 1056 w 1872"/>
              <a:gd name="T13" fmla="*/ 160 h 1024"/>
              <a:gd name="T14" fmla="*/ 1248 w 1872"/>
              <a:gd name="T15" fmla="*/ 544 h 1024"/>
              <a:gd name="T16" fmla="*/ 1488 w 1872"/>
              <a:gd name="T17" fmla="*/ 880 h 1024"/>
              <a:gd name="T18" fmla="*/ 1680 w 1872"/>
              <a:gd name="T19" fmla="*/ 976 h 1024"/>
              <a:gd name="T20" fmla="*/ 1872 w 1872"/>
              <a:gd name="T21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72" h="1024">
                <a:moveTo>
                  <a:pt x="0" y="1024"/>
                </a:moveTo>
                <a:cubicBezTo>
                  <a:pt x="44" y="1012"/>
                  <a:pt x="88" y="1000"/>
                  <a:pt x="144" y="976"/>
                </a:cubicBezTo>
                <a:cubicBezTo>
                  <a:pt x="200" y="952"/>
                  <a:pt x="272" y="952"/>
                  <a:pt x="336" y="880"/>
                </a:cubicBezTo>
                <a:cubicBezTo>
                  <a:pt x="400" y="808"/>
                  <a:pt x="472" y="648"/>
                  <a:pt x="528" y="544"/>
                </a:cubicBezTo>
                <a:cubicBezTo>
                  <a:pt x="584" y="440"/>
                  <a:pt x="616" y="344"/>
                  <a:pt x="672" y="256"/>
                </a:cubicBezTo>
                <a:cubicBezTo>
                  <a:pt x="728" y="168"/>
                  <a:pt x="800" y="32"/>
                  <a:pt x="864" y="16"/>
                </a:cubicBezTo>
                <a:cubicBezTo>
                  <a:pt x="928" y="0"/>
                  <a:pt x="992" y="72"/>
                  <a:pt x="1056" y="160"/>
                </a:cubicBezTo>
                <a:cubicBezTo>
                  <a:pt x="1120" y="248"/>
                  <a:pt x="1176" y="424"/>
                  <a:pt x="1248" y="544"/>
                </a:cubicBezTo>
                <a:cubicBezTo>
                  <a:pt x="1320" y="664"/>
                  <a:pt x="1416" y="808"/>
                  <a:pt x="1488" y="880"/>
                </a:cubicBezTo>
                <a:cubicBezTo>
                  <a:pt x="1560" y="952"/>
                  <a:pt x="1616" y="952"/>
                  <a:pt x="1680" y="976"/>
                </a:cubicBezTo>
                <a:cubicBezTo>
                  <a:pt x="1744" y="1000"/>
                  <a:pt x="1808" y="1012"/>
                  <a:pt x="1872" y="1024"/>
                </a:cubicBezTo>
              </a:path>
            </a:pathLst>
          </a:custGeom>
          <a:noFill/>
          <a:ln w="254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5775553" y="2262188"/>
            <a:ext cx="77787" cy="782637"/>
          </a:xfrm>
          <a:custGeom>
            <a:avLst/>
            <a:gdLst>
              <a:gd name="T0" fmla="*/ 0 w 1872"/>
              <a:gd name="T1" fmla="*/ 1024 h 1024"/>
              <a:gd name="T2" fmla="*/ 144 w 1872"/>
              <a:gd name="T3" fmla="*/ 976 h 1024"/>
              <a:gd name="T4" fmla="*/ 336 w 1872"/>
              <a:gd name="T5" fmla="*/ 880 h 1024"/>
              <a:gd name="T6" fmla="*/ 528 w 1872"/>
              <a:gd name="T7" fmla="*/ 544 h 1024"/>
              <a:gd name="T8" fmla="*/ 672 w 1872"/>
              <a:gd name="T9" fmla="*/ 256 h 1024"/>
              <a:gd name="T10" fmla="*/ 864 w 1872"/>
              <a:gd name="T11" fmla="*/ 16 h 1024"/>
              <a:gd name="T12" fmla="*/ 1056 w 1872"/>
              <a:gd name="T13" fmla="*/ 160 h 1024"/>
              <a:gd name="T14" fmla="*/ 1248 w 1872"/>
              <a:gd name="T15" fmla="*/ 544 h 1024"/>
              <a:gd name="T16" fmla="*/ 1488 w 1872"/>
              <a:gd name="T17" fmla="*/ 880 h 1024"/>
              <a:gd name="T18" fmla="*/ 1680 w 1872"/>
              <a:gd name="T19" fmla="*/ 976 h 1024"/>
              <a:gd name="T20" fmla="*/ 1872 w 1872"/>
              <a:gd name="T21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72" h="1024">
                <a:moveTo>
                  <a:pt x="0" y="1024"/>
                </a:moveTo>
                <a:cubicBezTo>
                  <a:pt x="44" y="1012"/>
                  <a:pt x="88" y="1000"/>
                  <a:pt x="144" y="976"/>
                </a:cubicBezTo>
                <a:cubicBezTo>
                  <a:pt x="200" y="952"/>
                  <a:pt x="272" y="952"/>
                  <a:pt x="336" y="880"/>
                </a:cubicBezTo>
                <a:cubicBezTo>
                  <a:pt x="400" y="808"/>
                  <a:pt x="472" y="648"/>
                  <a:pt x="528" y="544"/>
                </a:cubicBezTo>
                <a:cubicBezTo>
                  <a:pt x="584" y="440"/>
                  <a:pt x="616" y="344"/>
                  <a:pt x="672" y="256"/>
                </a:cubicBezTo>
                <a:cubicBezTo>
                  <a:pt x="728" y="168"/>
                  <a:pt x="800" y="32"/>
                  <a:pt x="864" y="16"/>
                </a:cubicBezTo>
                <a:cubicBezTo>
                  <a:pt x="928" y="0"/>
                  <a:pt x="992" y="72"/>
                  <a:pt x="1056" y="160"/>
                </a:cubicBezTo>
                <a:cubicBezTo>
                  <a:pt x="1120" y="248"/>
                  <a:pt x="1176" y="424"/>
                  <a:pt x="1248" y="544"/>
                </a:cubicBezTo>
                <a:cubicBezTo>
                  <a:pt x="1320" y="664"/>
                  <a:pt x="1416" y="808"/>
                  <a:pt x="1488" y="880"/>
                </a:cubicBezTo>
                <a:cubicBezTo>
                  <a:pt x="1560" y="952"/>
                  <a:pt x="1616" y="952"/>
                  <a:pt x="1680" y="976"/>
                </a:cubicBezTo>
                <a:cubicBezTo>
                  <a:pt x="1744" y="1000"/>
                  <a:pt x="1808" y="1012"/>
                  <a:pt x="1872" y="1024"/>
                </a:cubicBezTo>
              </a:path>
            </a:pathLst>
          </a:custGeom>
          <a:noFill/>
          <a:ln w="254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>
            <a:spLocks/>
          </p:cNvSpPr>
          <p:nvPr/>
        </p:nvSpPr>
        <p:spPr bwMode="auto">
          <a:xfrm>
            <a:off x="5548540" y="2490788"/>
            <a:ext cx="76200" cy="509587"/>
          </a:xfrm>
          <a:custGeom>
            <a:avLst/>
            <a:gdLst>
              <a:gd name="T0" fmla="*/ 0 w 1872"/>
              <a:gd name="T1" fmla="*/ 1024 h 1024"/>
              <a:gd name="T2" fmla="*/ 144 w 1872"/>
              <a:gd name="T3" fmla="*/ 976 h 1024"/>
              <a:gd name="T4" fmla="*/ 336 w 1872"/>
              <a:gd name="T5" fmla="*/ 880 h 1024"/>
              <a:gd name="T6" fmla="*/ 528 w 1872"/>
              <a:gd name="T7" fmla="*/ 544 h 1024"/>
              <a:gd name="T8" fmla="*/ 672 w 1872"/>
              <a:gd name="T9" fmla="*/ 256 h 1024"/>
              <a:gd name="T10" fmla="*/ 864 w 1872"/>
              <a:gd name="T11" fmla="*/ 16 h 1024"/>
              <a:gd name="T12" fmla="*/ 1056 w 1872"/>
              <a:gd name="T13" fmla="*/ 160 h 1024"/>
              <a:gd name="T14" fmla="*/ 1248 w 1872"/>
              <a:gd name="T15" fmla="*/ 544 h 1024"/>
              <a:gd name="T16" fmla="*/ 1488 w 1872"/>
              <a:gd name="T17" fmla="*/ 880 h 1024"/>
              <a:gd name="T18" fmla="*/ 1680 w 1872"/>
              <a:gd name="T19" fmla="*/ 976 h 1024"/>
              <a:gd name="T20" fmla="*/ 1872 w 1872"/>
              <a:gd name="T21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72" h="1024">
                <a:moveTo>
                  <a:pt x="0" y="1024"/>
                </a:moveTo>
                <a:cubicBezTo>
                  <a:pt x="44" y="1012"/>
                  <a:pt x="88" y="1000"/>
                  <a:pt x="144" y="976"/>
                </a:cubicBezTo>
                <a:cubicBezTo>
                  <a:pt x="200" y="952"/>
                  <a:pt x="272" y="952"/>
                  <a:pt x="336" y="880"/>
                </a:cubicBezTo>
                <a:cubicBezTo>
                  <a:pt x="400" y="808"/>
                  <a:pt x="472" y="648"/>
                  <a:pt x="528" y="544"/>
                </a:cubicBezTo>
                <a:cubicBezTo>
                  <a:pt x="584" y="440"/>
                  <a:pt x="616" y="344"/>
                  <a:pt x="672" y="256"/>
                </a:cubicBezTo>
                <a:cubicBezTo>
                  <a:pt x="728" y="168"/>
                  <a:pt x="800" y="32"/>
                  <a:pt x="864" y="16"/>
                </a:cubicBezTo>
                <a:cubicBezTo>
                  <a:pt x="928" y="0"/>
                  <a:pt x="992" y="72"/>
                  <a:pt x="1056" y="160"/>
                </a:cubicBezTo>
                <a:cubicBezTo>
                  <a:pt x="1120" y="248"/>
                  <a:pt x="1176" y="424"/>
                  <a:pt x="1248" y="544"/>
                </a:cubicBezTo>
                <a:cubicBezTo>
                  <a:pt x="1320" y="664"/>
                  <a:pt x="1416" y="808"/>
                  <a:pt x="1488" y="880"/>
                </a:cubicBezTo>
                <a:cubicBezTo>
                  <a:pt x="1560" y="952"/>
                  <a:pt x="1616" y="952"/>
                  <a:pt x="1680" y="976"/>
                </a:cubicBezTo>
                <a:cubicBezTo>
                  <a:pt x="1744" y="1000"/>
                  <a:pt x="1808" y="1012"/>
                  <a:pt x="1872" y="1024"/>
                </a:cubicBezTo>
              </a:path>
            </a:pathLst>
          </a:custGeom>
          <a:noFill/>
          <a:ln w="254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>
            <a:spLocks/>
          </p:cNvSpPr>
          <p:nvPr/>
        </p:nvSpPr>
        <p:spPr bwMode="auto">
          <a:xfrm>
            <a:off x="5319940" y="2719388"/>
            <a:ext cx="76200" cy="306387"/>
          </a:xfrm>
          <a:custGeom>
            <a:avLst/>
            <a:gdLst>
              <a:gd name="T0" fmla="*/ 0 w 1872"/>
              <a:gd name="T1" fmla="*/ 1024 h 1024"/>
              <a:gd name="T2" fmla="*/ 144 w 1872"/>
              <a:gd name="T3" fmla="*/ 976 h 1024"/>
              <a:gd name="T4" fmla="*/ 336 w 1872"/>
              <a:gd name="T5" fmla="*/ 880 h 1024"/>
              <a:gd name="T6" fmla="*/ 528 w 1872"/>
              <a:gd name="T7" fmla="*/ 544 h 1024"/>
              <a:gd name="T8" fmla="*/ 672 w 1872"/>
              <a:gd name="T9" fmla="*/ 256 h 1024"/>
              <a:gd name="T10" fmla="*/ 864 w 1872"/>
              <a:gd name="T11" fmla="*/ 16 h 1024"/>
              <a:gd name="T12" fmla="*/ 1056 w 1872"/>
              <a:gd name="T13" fmla="*/ 160 h 1024"/>
              <a:gd name="T14" fmla="*/ 1248 w 1872"/>
              <a:gd name="T15" fmla="*/ 544 h 1024"/>
              <a:gd name="T16" fmla="*/ 1488 w 1872"/>
              <a:gd name="T17" fmla="*/ 880 h 1024"/>
              <a:gd name="T18" fmla="*/ 1680 w 1872"/>
              <a:gd name="T19" fmla="*/ 976 h 1024"/>
              <a:gd name="T20" fmla="*/ 1872 w 1872"/>
              <a:gd name="T21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72" h="1024">
                <a:moveTo>
                  <a:pt x="0" y="1024"/>
                </a:moveTo>
                <a:cubicBezTo>
                  <a:pt x="44" y="1012"/>
                  <a:pt x="88" y="1000"/>
                  <a:pt x="144" y="976"/>
                </a:cubicBezTo>
                <a:cubicBezTo>
                  <a:pt x="200" y="952"/>
                  <a:pt x="272" y="952"/>
                  <a:pt x="336" y="880"/>
                </a:cubicBezTo>
                <a:cubicBezTo>
                  <a:pt x="400" y="808"/>
                  <a:pt x="472" y="648"/>
                  <a:pt x="528" y="544"/>
                </a:cubicBezTo>
                <a:cubicBezTo>
                  <a:pt x="584" y="440"/>
                  <a:pt x="616" y="344"/>
                  <a:pt x="672" y="256"/>
                </a:cubicBezTo>
                <a:cubicBezTo>
                  <a:pt x="728" y="168"/>
                  <a:pt x="800" y="32"/>
                  <a:pt x="864" y="16"/>
                </a:cubicBezTo>
                <a:cubicBezTo>
                  <a:pt x="928" y="0"/>
                  <a:pt x="992" y="72"/>
                  <a:pt x="1056" y="160"/>
                </a:cubicBezTo>
                <a:cubicBezTo>
                  <a:pt x="1120" y="248"/>
                  <a:pt x="1176" y="424"/>
                  <a:pt x="1248" y="544"/>
                </a:cubicBezTo>
                <a:cubicBezTo>
                  <a:pt x="1320" y="664"/>
                  <a:pt x="1416" y="808"/>
                  <a:pt x="1488" y="880"/>
                </a:cubicBezTo>
                <a:cubicBezTo>
                  <a:pt x="1560" y="952"/>
                  <a:pt x="1616" y="952"/>
                  <a:pt x="1680" y="976"/>
                </a:cubicBezTo>
                <a:cubicBezTo>
                  <a:pt x="1744" y="1000"/>
                  <a:pt x="1808" y="1012"/>
                  <a:pt x="1872" y="1024"/>
                </a:cubicBezTo>
              </a:path>
            </a:pathLst>
          </a:custGeom>
          <a:noFill/>
          <a:ln w="254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>
            <a:spLocks/>
          </p:cNvSpPr>
          <p:nvPr/>
        </p:nvSpPr>
        <p:spPr bwMode="auto">
          <a:xfrm>
            <a:off x="5083403" y="2795588"/>
            <a:ext cx="84137" cy="231775"/>
          </a:xfrm>
          <a:custGeom>
            <a:avLst/>
            <a:gdLst>
              <a:gd name="T0" fmla="*/ 0 w 1872"/>
              <a:gd name="T1" fmla="*/ 1024 h 1024"/>
              <a:gd name="T2" fmla="*/ 144 w 1872"/>
              <a:gd name="T3" fmla="*/ 976 h 1024"/>
              <a:gd name="T4" fmla="*/ 336 w 1872"/>
              <a:gd name="T5" fmla="*/ 880 h 1024"/>
              <a:gd name="T6" fmla="*/ 528 w 1872"/>
              <a:gd name="T7" fmla="*/ 544 h 1024"/>
              <a:gd name="T8" fmla="*/ 672 w 1872"/>
              <a:gd name="T9" fmla="*/ 256 h 1024"/>
              <a:gd name="T10" fmla="*/ 864 w 1872"/>
              <a:gd name="T11" fmla="*/ 16 h 1024"/>
              <a:gd name="T12" fmla="*/ 1056 w 1872"/>
              <a:gd name="T13" fmla="*/ 160 h 1024"/>
              <a:gd name="T14" fmla="*/ 1248 w 1872"/>
              <a:gd name="T15" fmla="*/ 544 h 1024"/>
              <a:gd name="T16" fmla="*/ 1488 w 1872"/>
              <a:gd name="T17" fmla="*/ 880 h 1024"/>
              <a:gd name="T18" fmla="*/ 1680 w 1872"/>
              <a:gd name="T19" fmla="*/ 976 h 1024"/>
              <a:gd name="T20" fmla="*/ 1872 w 1872"/>
              <a:gd name="T21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72" h="1024">
                <a:moveTo>
                  <a:pt x="0" y="1024"/>
                </a:moveTo>
                <a:cubicBezTo>
                  <a:pt x="44" y="1012"/>
                  <a:pt x="88" y="1000"/>
                  <a:pt x="144" y="976"/>
                </a:cubicBezTo>
                <a:cubicBezTo>
                  <a:pt x="200" y="952"/>
                  <a:pt x="272" y="952"/>
                  <a:pt x="336" y="880"/>
                </a:cubicBezTo>
                <a:cubicBezTo>
                  <a:pt x="400" y="808"/>
                  <a:pt x="472" y="648"/>
                  <a:pt x="528" y="544"/>
                </a:cubicBezTo>
                <a:cubicBezTo>
                  <a:pt x="584" y="440"/>
                  <a:pt x="616" y="344"/>
                  <a:pt x="672" y="256"/>
                </a:cubicBezTo>
                <a:cubicBezTo>
                  <a:pt x="728" y="168"/>
                  <a:pt x="800" y="32"/>
                  <a:pt x="864" y="16"/>
                </a:cubicBezTo>
                <a:cubicBezTo>
                  <a:pt x="928" y="0"/>
                  <a:pt x="992" y="72"/>
                  <a:pt x="1056" y="160"/>
                </a:cubicBezTo>
                <a:cubicBezTo>
                  <a:pt x="1120" y="248"/>
                  <a:pt x="1176" y="424"/>
                  <a:pt x="1248" y="544"/>
                </a:cubicBezTo>
                <a:cubicBezTo>
                  <a:pt x="1320" y="664"/>
                  <a:pt x="1416" y="808"/>
                  <a:pt x="1488" y="880"/>
                </a:cubicBezTo>
                <a:cubicBezTo>
                  <a:pt x="1560" y="952"/>
                  <a:pt x="1616" y="952"/>
                  <a:pt x="1680" y="976"/>
                </a:cubicBezTo>
                <a:cubicBezTo>
                  <a:pt x="1744" y="1000"/>
                  <a:pt x="1808" y="1012"/>
                  <a:pt x="1872" y="1024"/>
                </a:cubicBezTo>
              </a:path>
            </a:pathLst>
          </a:custGeom>
          <a:noFill/>
          <a:ln w="254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>
            <a:spLocks/>
          </p:cNvSpPr>
          <p:nvPr/>
        </p:nvSpPr>
        <p:spPr bwMode="auto">
          <a:xfrm>
            <a:off x="4854803" y="2871788"/>
            <a:ext cx="84137" cy="155575"/>
          </a:xfrm>
          <a:custGeom>
            <a:avLst/>
            <a:gdLst>
              <a:gd name="T0" fmla="*/ 0 w 1872"/>
              <a:gd name="T1" fmla="*/ 1024 h 1024"/>
              <a:gd name="T2" fmla="*/ 144 w 1872"/>
              <a:gd name="T3" fmla="*/ 976 h 1024"/>
              <a:gd name="T4" fmla="*/ 336 w 1872"/>
              <a:gd name="T5" fmla="*/ 880 h 1024"/>
              <a:gd name="T6" fmla="*/ 528 w 1872"/>
              <a:gd name="T7" fmla="*/ 544 h 1024"/>
              <a:gd name="T8" fmla="*/ 672 w 1872"/>
              <a:gd name="T9" fmla="*/ 256 h 1024"/>
              <a:gd name="T10" fmla="*/ 864 w 1872"/>
              <a:gd name="T11" fmla="*/ 16 h 1024"/>
              <a:gd name="T12" fmla="*/ 1056 w 1872"/>
              <a:gd name="T13" fmla="*/ 160 h 1024"/>
              <a:gd name="T14" fmla="*/ 1248 w 1872"/>
              <a:gd name="T15" fmla="*/ 544 h 1024"/>
              <a:gd name="T16" fmla="*/ 1488 w 1872"/>
              <a:gd name="T17" fmla="*/ 880 h 1024"/>
              <a:gd name="T18" fmla="*/ 1680 w 1872"/>
              <a:gd name="T19" fmla="*/ 976 h 1024"/>
              <a:gd name="T20" fmla="*/ 1872 w 1872"/>
              <a:gd name="T21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72" h="1024">
                <a:moveTo>
                  <a:pt x="0" y="1024"/>
                </a:moveTo>
                <a:cubicBezTo>
                  <a:pt x="44" y="1012"/>
                  <a:pt x="88" y="1000"/>
                  <a:pt x="144" y="976"/>
                </a:cubicBezTo>
                <a:cubicBezTo>
                  <a:pt x="200" y="952"/>
                  <a:pt x="272" y="952"/>
                  <a:pt x="336" y="880"/>
                </a:cubicBezTo>
                <a:cubicBezTo>
                  <a:pt x="400" y="808"/>
                  <a:pt x="472" y="648"/>
                  <a:pt x="528" y="544"/>
                </a:cubicBezTo>
                <a:cubicBezTo>
                  <a:pt x="584" y="440"/>
                  <a:pt x="616" y="344"/>
                  <a:pt x="672" y="256"/>
                </a:cubicBezTo>
                <a:cubicBezTo>
                  <a:pt x="728" y="168"/>
                  <a:pt x="800" y="32"/>
                  <a:pt x="864" y="16"/>
                </a:cubicBezTo>
                <a:cubicBezTo>
                  <a:pt x="928" y="0"/>
                  <a:pt x="992" y="72"/>
                  <a:pt x="1056" y="160"/>
                </a:cubicBezTo>
                <a:cubicBezTo>
                  <a:pt x="1120" y="248"/>
                  <a:pt x="1176" y="424"/>
                  <a:pt x="1248" y="544"/>
                </a:cubicBezTo>
                <a:cubicBezTo>
                  <a:pt x="1320" y="664"/>
                  <a:pt x="1416" y="808"/>
                  <a:pt x="1488" y="880"/>
                </a:cubicBezTo>
                <a:cubicBezTo>
                  <a:pt x="1560" y="952"/>
                  <a:pt x="1616" y="952"/>
                  <a:pt x="1680" y="976"/>
                </a:cubicBezTo>
                <a:cubicBezTo>
                  <a:pt x="1744" y="1000"/>
                  <a:pt x="1808" y="1012"/>
                  <a:pt x="1872" y="1024"/>
                </a:cubicBezTo>
              </a:path>
            </a:pathLst>
          </a:custGeom>
          <a:noFill/>
          <a:ln w="254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>
            <a:spLocks/>
          </p:cNvSpPr>
          <p:nvPr/>
        </p:nvSpPr>
        <p:spPr bwMode="auto">
          <a:xfrm>
            <a:off x="4602390" y="2930525"/>
            <a:ext cx="107950" cy="90488"/>
          </a:xfrm>
          <a:custGeom>
            <a:avLst/>
            <a:gdLst>
              <a:gd name="T0" fmla="*/ 0 w 1872"/>
              <a:gd name="T1" fmla="*/ 1024 h 1024"/>
              <a:gd name="T2" fmla="*/ 144 w 1872"/>
              <a:gd name="T3" fmla="*/ 976 h 1024"/>
              <a:gd name="T4" fmla="*/ 336 w 1872"/>
              <a:gd name="T5" fmla="*/ 880 h 1024"/>
              <a:gd name="T6" fmla="*/ 528 w 1872"/>
              <a:gd name="T7" fmla="*/ 544 h 1024"/>
              <a:gd name="T8" fmla="*/ 672 w 1872"/>
              <a:gd name="T9" fmla="*/ 256 h 1024"/>
              <a:gd name="T10" fmla="*/ 864 w 1872"/>
              <a:gd name="T11" fmla="*/ 16 h 1024"/>
              <a:gd name="T12" fmla="*/ 1056 w 1872"/>
              <a:gd name="T13" fmla="*/ 160 h 1024"/>
              <a:gd name="T14" fmla="*/ 1248 w 1872"/>
              <a:gd name="T15" fmla="*/ 544 h 1024"/>
              <a:gd name="T16" fmla="*/ 1488 w 1872"/>
              <a:gd name="T17" fmla="*/ 880 h 1024"/>
              <a:gd name="T18" fmla="*/ 1680 w 1872"/>
              <a:gd name="T19" fmla="*/ 976 h 1024"/>
              <a:gd name="T20" fmla="*/ 1872 w 1872"/>
              <a:gd name="T21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72" h="1024">
                <a:moveTo>
                  <a:pt x="0" y="1024"/>
                </a:moveTo>
                <a:cubicBezTo>
                  <a:pt x="44" y="1012"/>
                  <a:pt x="88" y="1000"/>
                  <a:pt x="144" y="976"/>
                </a:cubicBezTo>
                <a:cubicBezTo>
                  <a:pt x="200" y="952"/>
                  <a:pt x="272" y="952"/>
                  <a:pt x="336" y="880"/>
                </a:cubicBezTo>
                <a:cubicBezTo>
                  <a:pt x="400" y="808"/>
                  <a:pt x="472" y="648"/>
                  <a:pt x="528" y="544"/>
                </a:cubicBezTo>
                <a:cubicBezTo>
                  <a:pt x="584" y="440"/>
                  <a:pt x="616" y="344"/>
                  <a:pt x="672" y="256"/>
                </a:cubicBezTo>
                <a:cubicBezTo>
                  <a:pt x="728" y="168"/>
                  <a:pt x="800" y="32"/>
                  <a:pt x="864" y="16"/>
                </a:cubicBezTo>
                <a:cubicBezTo>
                  <a:pt x="928" y="0"/>
                  <a:pt x="992" y="72"/>
                  <a:pt x="1056" y="160"/>
                </a:cubicBezTo>
                <a:cubicBezTo>
                  <a:pt x="1120" y="248"/>
                  <a:pt x="1176" y="424"/>
                  <a:pt x="1248" y="544"/>
                </a:cubicBezTo>
                <a:cubicBezTo>
                  <a:pt x="1320" y="664"/>
                  <a:pt x="1416" y="808"/>
                  <a:pt x="1488" y="880"/>
                </a:cubicBezTo>
                <a:cubicBezTo>
                  <a:pt x="1560" y="952"/>
                  <a:pt x="1616" y="952"/>
                  <a:pt x="1680" y="976"/>
                </a:cubicBezTo>
                <a:cubicBezTo>
                  <a:pt x="1744" y="1000"/>
                  <a:pt x="1808" y="1012"/>
                  <a:pt x="1872" y="1024"/>
                </a:cubicBezTo>
              </a:path>
            </a:pathLst>
          </a:custGeom>
          <a:noFill/>
          <a:ln w="254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>
            <a:spLocks/>
          </p:cNvSpPr>
          <p:nvPr/>
        </p:nvSpPr>
        <p:spPr bwMode="auto">
          <a:xfrm flipH="1">
            <a:off x="8291740" y="2566988"/>
            <a:ext cx="76200" cy="457200"/>
          </a:xfrm>
          <a:custGeom>
            <a:avLst/>
            <a:gdLst>
              <a:gd name="T0" fmla="*/ 0 w 1872"/>
              <a:gd name="T1" fmla="*/ 1024 h 1024"/>
              <a:gd name="T2" fmla="*/ 144 w 1872"/>
              <a:gd name="T3" fmla="*/ 976 h 1024"/>
              <a:gd name="T4" fmla="*/ 336 w 1872"/>
              <a:gd name="T5" fmla="*/ 880 h 1024"/>
              <a:gd name="T6" fmla="*/ 528 w 1872"/>
              <a:gd name="T7" fmla="*/ 544 h 1024"/>
              <a:gd name="T8" fmla="*/ 672 w 1872"/>
              <a:gd name="T9" fmla="*/ 256 h 1024"/>
              <a:gd name="T10" fmla="*/ 864 w 1872"/>
              <a:gd name="T11" fmla="*/ 16 h 1024"/>
              <a:gd name="T12" fmla="*/ 1056 w 1872"/>
              <a:gd name="T13" fmla="*/ 160 h 1024"/>
              <a:gd name="T14" fmla="*/ 1248 w 1872"/>
              <a:gd name="T15" fmla="*/ 544 h 1024"/>
              <a:gd name="T16" fmla="*/ 1488 w 1872"/>
              <a:gd name="T17" fmla="*/ 880 h 1024"/>
              <a:gd name="T18" fmla="*/ 1680 w 1872"/>
              <a:gd name="T19" fmla="*/ 976 h 1024"/>
              <a:gd name="T20" fmla="*/ 1872 w 1872"/>
              <a:gd name="T21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72" h="1024">
                <a:moveTo>
                  <a:pt x="0" y="1024"/>
                </a:moveTo>
                <a:cubicBezTo>
                  <a:pt x="44" y="1012"/>
                  <a:pt x="88" y="1000"/>
                  <a:pt x="144" y="976"/>
                </a:cubicBezTo>
                <a:cubicBezTo>
                  <a:pt x="200" y="952"/>
                  <a:pt x="272" y="952"/>
                  <a:pt x="336" y="880"/>
                </a:cubicBezTo>
                <a:cubicBezTo>
                  <a:pt x="400" y="808"/>
                  <a:pt x="472" y="648"/>
                  <a:pt x="528" y="544"/>
                </a:cubicBezTo>
                <a:cubicBezTo>
                  <a:pt x="584" y="440"/>
                  <a:pt x="616" y="344"/>
                  <a:pt x="672" y="256"/>
                </a:cubicBezTo>
                <a:cubicBezTo>
                  <a:pt x="728" y="168"/>
                  <a:pt x="800" y="32"/>
                  <a:pt x="864" y="16"/>
                </a:cubicBezTo>
                <a:cubicBezTo>
                  <a:pt x="928" y="0"/>
                  <a:pt x="992" y="72"/>
                  <a:pt x="1056" y="160"/>
                </a:cubicBezTo>
                <a:cubicBezTo>
                  <a:pt x="1120" y="248"/>
                  <a:pt x="1176" y="424"/>
                  <a:pt x="1248" y="544"/>
                </a:cubicBezTo>
                <a:cubicBezTo>
                  <a:pt x="1320" y="664"/>
                  <a:pt x="1416" y="808"/>
                  <a:pt x="1488" y="880"/>
                </a:cubicBezTo>
                <a:cubicBezTo>
                  <a:pt x="1560" y="952"/>
                  <a:pt x="1616" y="952"/>
                  <a:pt x="1680" y="976"/>
                </a:cubicBezTo>
                <a:cubicBezTo>
                  <a:pt x="1744" y="1000"/>
                  <a:pt x="1808" y="1012"/>
                  <a:pt x="1872" y="1024"/>
                </a:cubicBezTo>
              </a:path>
            </a:pathLst>
          </a:custGeom>
          <a:noFill/>
          <a:ln w="254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>
            <a:spLocks/>
          </p:cNvSpPr>
          <p:nvPr/>
        </p:nvSpPr>
        <p:spPr bwMode="auto">
          <a:xfrm flipH="1">
            <a:off x="8082190" y="2414588"/>
            <a:ext cx="74613" cy="611187"/>
          </a:xfrm>
          <a:custGeom>
            <a:avLst/>
            <a:gdLst>
              <a:gd name="T0" fmla="*/ 0 w 1872"/>
              <a:gd name="T1" fmla="*/ 1024 h 1024"/>
              <a:gd name="T2" fmla="*/ 144 w 1872"/>
              <a:gd name="T3" fmla="*/ 976 h 1024"/>
              <a:gd name="T4" fmla="*/ 336 w 1872"/>
              <a:gd name="T5" fmla="*/ 880 h 1024"/>
              <a:gd name="T6" fmla="*/ 528 w 1872"/>
              <a:gd name="T7" fmla="*/ 544 h 1024"/>
              <a:gd name="T8" fmla="*/ 672 w 1872"/>
              <a:gd name="T9" fmla="*/ 256 h 1024"/>
              <a:gd name="T10" fmla="*/ 864 w 1872"/>
              <a:gd name="T11" fmla="*/ 16 h 1024"/>
              <a:gd name="T12" fmla="*/ 1056 w 1872"/>
              <a:gd name="T13" fmla="*/ 160 h 1024"/>
              <a:gd name="T14" fmla="*/ 1248 w 1872"/>
              <a:gd name="T15" fmla="*/ 544 h 1024"/>
              <a:gd name="T16" fmla="*/ 1488 w 1872"/>
              <a:gd name="T17" fmla="*/ 880 h 1024"/>
              <a:gd name="T18" fmla="*/ 1680 w 1872"/>
              <a:gd name="T19" fmla="*/ 976 h 1024"/>
              <a:gd name="T20" fmla="*/ 1872 w 1872"/>
              <a:gd name="T21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72" h="1024">
                <a:moveTo>
                  <a:pt x="0" y="1024"/>
                </a:moveTo>
                <a:cubicBezTo>
                  <a:pt x="44" y="1012"/>
                  <a:pt x="88" y="1000"/>
                  <a:pt x="144" y="976"/>
                </a:cubicBezTo>
                <a:cubicBezTo>
                  <a:pt x="200" y="952"/>
                  <a:pt x="272" y="952"/>
                  <a:pt x="336" y="880"/>
                </a:cubicBezTo>
                <a:cubicBezTo>
                  <a:pt x="400" y="808"/>
                  <a:pt x="472" y="648"/>
                  <a:pt x="528" y="544"/>
                </a:cubicBezTo>
                <a:cubicBezTo>
                  <a:pt x="584" y="440"/>
                  <a:pt x="616" y="344"/>
                  <a:pt x="672" y="256"/>
                </a:cubicBezTo>
                <a:cubicBezTo>
                  <a:pt x="728" y="168"/>
                  <a:pt x="800" y="32"/>
                  <a:pt x="864" y="16"/>
                </a:cubicBezTo>
                <a:cubicBezTo>
                  <a:pt x="928" y="0"/>
                  <a:pt x="992" y="72"/>
                  <a:pt x="1056" y="160"/>
                </a:cubicBezTo>
                <a:cubicBezTo>
                  <a:pt x="1120" y="248"/>
                  <a:pt x="1176" y="424"/>
                  <a:pt x="1248" y="544"/>
                </a:cubicBezTo>
                <a:cubicBezTo>
                  <a:pt x="1320" y="664"/>
                  <a:pt x="1416" y="808"/>
                  <a:pt x="1488" y="880"/>
                </a:cubicBezTo>
                <a:cubicBezTo>
                  <a:pt x="1560" y="952"/>
                  <a:pt x="1616" y="952"/>
                  <a:pt x="1680" y="976"/>
                </a:cubicBezTo>
                <a:cubicBezTo>
                  <a:pt x="1744" y="1000"/>
                  <a:pt x="1808" y="1012"/>
                  <a:pt x="1872" y="1024"/>
                </a:cubicBezTo>
              </a:path>
            </a:pathLst>
          </a:custGeom>
          <a:noFill/>
          <a:ln w="254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>
            <a:spLocks/>
          </p:cNvSpPr>
          <p:nvPr/>
        </p:nvSpPr>
        <p:spPr bwMode="auto">
          <a:xfrm flipH="1">
            <a:off x="7834540" y="2246313"/>
            <a:ext cx="76200" cy="763587"/>
          </a:xfrm>
          <a:custGeom>
            <a:avLst/>
            <a:gdLst>
              <a:gd name="T0" fmla="*/ 0 w 1872"/>
              <a:gd name="T1" fmla="*/ 1024 h 1024"/>
              <a:gd name="T2" fmla="*/ 144 w 1872"/>
              <a:gd name="T3" fmla="*/ 976 h 1024"/>
              <a:gd name="T4" fmla="*/ 336 w 1872"/>
              <a:gd name="T5" fmla="*/ 880 h 1024"/>
              <a:gd name="T6" fmla="*/ 528 w 1872"/>
              <a:gd name="T7" fmla="*/ 544 h 1024"/>
              <a:gd name="T8" fmla="*/ 672 w 1872"/>
              <a:gd name="T9" fmla="*/ 256 h 1024"/>
              <a:gd name="T10" fmla="*/ 864 w 1872"/>
              <a:gd name="T11" fmla="*/ 16 h 1024"/>
              <a:gd name="T12" fmla="*/ 1056 w 1872"/>
              <a:gd name="T13" fmla="*/ 160 h 1024"/>
              <a:gd name="T14" fmla="*/ 1248 w 1872"/>
              <a:gd name="T15" fmla="*/ 544 h 1024"/>
              <a:gd name="T16" fmla="*/ 1488 w 1872"/>
              <a:gd name="T17" fmla="*/ 880 h 1024"/>
              <a:gd name="T18" fmla="*/ 1680 w 1872"/>
              <a:gd name="T19" fmla="*/ 976 h 1024"/>
              <a:gd name="T20" fmla="*/ 1872 w 1872"/>
              <a:gd name="T21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72" h="1024">
                <a:moveTo>
                  <a:pt x="0" y="1024"/>
                </a:moveTo>
                <a:cubicBezTo>
                  <a:pt x="44" y="1012"/>
                  <a:pt x="88" y="1000"/>
                  <a:pt x="144" y="976"/>
                </a:cubicBezTo>
                <a:cubicBezTo>
                  <a:pt x="200" y="952"/>
                  <a:pt x="272" y="952"/>
                  <a:pt x="336" y="880"/>
                </a:cubicBezTo>
                <a:cubicBezTo>
                  <a:pt x="400" y="808"/>
                  <a:pt x="472" y="648"/>
                  <a:pt x="528" y="544"/>
                </a:cubicBezTo>
                <a:cubicBezTo>
                  <a:pt x="584" y="440"/>
                  <a:pt x="616" y="344"/>
                  <a:pt x="672" y="256"/>
                </a:cubicBezTo>
                <a:cubicBezTo>
                  <a:pt x="728" y="168"/>
                  <a:pt x="800" y="32"/>
                  <a:pt x="864" y="16"/>
                </a:cubicBezTo>
                <a:cubicBezTo>
                  <a:pt x="928" y="0"/>
                  <a:pt x="992" y="72"/>
                  <a:pt x="1056" y="160"/>
                </a:cubicBezTo>
                <a:cubicBezTo>
                  <a:pt x="1120" y="248"/>
                  <a:pt x="1176" y="424"/>
                  <a:pt x="1248" y="544"/>
                </a:cubicBezTo>
                <a:cubicBezTo>
                  <a:pt x="1320" y="664"/>
                  <a:pt x="1416" y="808"/>
                  <a:pt x="1488" y="880"/>
                </a:cubicBezTo>
                <a:cubicBezTo>
                  <a:pt x="1560" y="952"/>
                  <a:pt x="1616" y="952"/>
                  <a:pt x="1680" y="976"/>
                </a:cubicBezTo>
                <a:cubicBezTo>
                  <a:pt x="1744" y="1000"/>
                  <a:pt x="1808" y="1012"/>
                  <a:pt x="1872" y="1024"/>
                </a:cubicBezTo>
              </a:path>
            </a:pathLst>
          </a:custGeom>
          <a:noFill/>
          <a:ln w="254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>
            <a:spLocks/>
          </p:cNvSpPr>
          <p:nvPr/>
        </p:nvSpPr>
        <p:spPr bwMode="auto">
          <a:xfrm flipH="1">
            <a:off x="7626578" y="1914525"/>
            <a:ext cx="74612" cy="1123950"/>
          </a:xfrm>
          <a:custGeom>
            <a:avLst/>
            <a:gdLst>
              <a:gd name="T0" fmla="*/ 0 w 1872"/>
              <a:gd name="T1" fmla="*/ 1024 h 1024"/>
              <a:gd name="T2" fmla="*/ 144 w 1872"/>
              <a:gd name="T3" fmla="*/ 976 h 1024"/>
              <a:gd name="T4" fmla="*/ 336 w 1872"/>
              <a:gd name="T5" fmla="*/ 880 h 1024"/>
              <a:gd name="T6" fmla="*/ 528 w 1872"/>
              <a:gd name="T7" fmla="*/ 544 h 1024"/>
              <a:gd name="T8" fmla="*/ 672 w 1872"/>
              <a:gd name="T9" fmla="*/ 256 h 1024"/>
              <a:gd name="T10" fmla="*/ 864 w 1872"/>
              <a:gd name="T11" fmla="*/ 16 h 1024"/>
              <a:gd name="T12" fmla="*/ 1056 w 1872"/>
              <a:gd name="T13" fmla="*/ 160 h 1024"/>
              <a:gd name="T14" fmla="*/ 1248 w 1872"/>
              <a:gd name="T15" fmla="*/ 544 h 1024"/>
              <a:gd name="T16" fmla="*/ 1488 w 1872"/>
              <a:gd name="T17" fmla="*/ 880 h 1024"/>
              <a:gd name="T18" fmla="*/ 1680 w 1872"/>
              <a:gd name="T19" fmla="*/ 976 h 1024"/>
              <a:gd name="T20" fmla="*/ 1872 w 1872"/>
              <a:gd name="T21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72" h="1024">
                <a:moveTo>
                  <a:pt x="0" y="1024"/>
                </a:moveTo>
                <a:cubicBezTo>
                  <a:pt x="44" y="1012"/>
                  <a:pt x="88" y="1000"/>
                  <a:pt x="144" y="976"/>
                </a:cubicBezTo>
                <a:cubicBezTo>
                  <a:pt x="200" y="952"/>
                  <a:pt x="272" y="952"/>
                  <a:pt x="336" y="880"/>
                </a:cubicBezTo>
                <a:cubicBezTo>
                  <a:pt x="400" y="808"/>
                  <a:pt x="472" y="648"/>
                  <a:pt x="528" y="544"/>
                </a:cubicBezTo>
                <a:cubicBezTo>
                  <a:pt x="584" y="440"/>
                  <a:pt x="616" y="344"/>
                  <a:pt x="672" y="256"/>
                </a:cubicBezTo>
                <a:cubicBezTo>
                  <a:pt x="728" y="168"/>
                  <a:pt x="800" y="32"/>
                  <a:pt x="864" y="16"/>
                </a:cubicBezTo>
                <a:cubicBezTo>
                  <a:pt x="928" y="0"/>
                  <a:pt x="992" y="72"/>
                  <a:pt x="1056" y="160"/>
                </a:cubicBezTo>
                <a:cubicBezTo>
                  <a:pt x="1120" y="248"/>
                  <a:pt x="1176" y="424"/>
                  <a:pt x="1248" y="544"/>
                </a:cubicBezTo>
                <a:cubicBezTo>
                  <a:pt x="1320" y="664"/>
                  <a:pt x="1416" y="808"/>
                  <a:pt x="1488" y="880"/>
                </a:cubicBezTo>
                <a:cubicBezTo>
                  <a:pt x="1560" y="952"/>
                  <a:pt x="1616" y="952"/>
                  <a:pt x="1680" y="976"/>
                </a:cubicBezTo>
                <a:cubicBezTo>
                  <a:pt x="1744" y="1000"/>
                  <a:pt x="1808" y="1012"/>
                  <a:pt x="1872" y="1024"/>
                </a:cubicBezTo>
              </a:path>
            </a:pathLst>
          </a:custGeom>
          <a:noFill/>
          <a:ln w="254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>
            <a:spLocks/>
          </p:cNvSpPr>
          <p:nvPr/>
        </p:nvSpPr>
        <p:spPr bwMode="auto">
          <a:xfrm flipH="1">
            <a:off x="7399565" y="1728788"/>
            <a:ext cx="74613" cy="1265237"/>
          </a:xfrm>
          <a:custGeom>
            <a:avLst/>
            <a:gdLst>
              <a:gd name="T0" fmla="*/ 0 w 1872"/>
              <a:gd name="T1" fmla="*/ 1024 h 1024"/>
              <a:gd name="T2" fmla="*/ 144 w 1872"/>
              <a:gd name="T3" fmla="*/ 976 h 1024"/>
              <a:gd name="T4" fmla="*/ 336 w 1872"/>
              <a:gd name="T5" fmla="*/ 880 h 1024"/>
              <a:gd name="T6" fmla="*/ 528 w 1872"/>
              <a:gd name="T7" fmla="*/ 544 h 1024"/>
              <a:gd name="T8" fmla="*/ 672 w 1872"/>
              <a:gd name="T9" fmla="*/ 256 h 1024"/>
              <a:gd name="T10" fmla="*/ 864 w 1872"/>
              <a:gd name="T11" fmla="*/ 16 h 1024"/>
              <a:gd name="T12" fmla="*/ 1056 w 1872"/>
              <a:gd name="T13" fmla="*/ 160 h 1024"/>
              <a:gd name="T14" fmla="*/ 1248 w 1872"/>
              <a:gd name="T15" fmla="*/ 544 h 1024"/>
              <a:gd name="T16" fmla="*/ 1488 w 1872"/>
              <a:gd name="T17" fmla="*/ 880 h 1024"/>
              <a:gd name="T18" fmla="*/ 1680 w 1872"/>
              <a:gd name="T19" fmla="*/ 976 h 1024"/>
              <a:gd name="T20" fmla="*/ 1872 w 1872"/>
              <a:gd name="T21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72" h="1024">
                <a:moveTo>
                  <a:pt x="0" y="1024"/>
                </a:moveTo>
                <a:cubicBezTo>
                  <a:pt x="44" y="1012"/>
                  <a:pt x="88" y="1000"/>
                  <a:pt x="144" y="976"/>
                </a:cubicBezTo>
                <a:cubicBezTo>
                  <a:pt x="200" y="952"/>
                  <a:pt x="272" y="952"/>
                  <a:pt x="336" y="880"/>
                </a:cubicBezTo>
                <a:cubicBezTo>
                  <a:pt x="400" y="808"/>
                  <a:pt x="472" y="648"/>
                  <a:pt x="528" y="544"/>
                </a:cubicBezTo>
                <a:cubicBezTo>
                  <a:pt x="584" y="440"/>
                  <a:pt x="616" y="344"/>
                  <a:pt x="672" y="256"/>
                </a:cubicBezTo>
                <a:cubicBezTo>
                  <a:pt x="728" y="168"/>
                  <a:pt x="800" y="32"/>
                  <a:pt x="864" y="16"/>
                </a:cubicBezTo>
                <a:cubicBezTo>
                  <a:pt x="928" y="0"/>
                  <a:pt x="992" y="72"/>
                  <a:pt x="1056" y="160"/>
                </a:cubicBezTo>
                <a:cubicBezTo>
                  <a:pt x="1120" y="248"/>
                  <a:pt x="1176" y="424"/>
                  <a:pt x="1248" y="544"/>
                </a:cubicBezTo>
                <a:cubicBezTo>
                  <a:pt x="1320" y="664"/>
                  <a:pt x="1416" y="808"/>
                  <a:pt x="1488" y="880"/>
                </a:cubicBezTo>
                <a:cubicBezTo>
                  <a:pt x="1560" y="952"/>
                  <a:pt x="1616" y="952"/>
                  <a:pt x="1680" y="976"/>
                </a:cubicBezTo>
                <a:cubicBezTo>
                  <a:pt x="1744" y="1000"/>
                  <a:pt x="1808" y="1012"/>
                  <a:pt x="1872" y="1024"/>
                </a:cubicBezTo>
              </a:path>
            </a:pathLst>
          </a:custGeom>
          <a:noFill/>
          <a:ln w="254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>
            <a:spLocks/>
          </p:cNvSpPr>
          <p:nvPr/>
        </p:nvSpPr>
        <p:spPr bwMode="auto">
          <a:xfrm>
            <a:off x="8977540" y="2871788"/>
            <a:ext cx="76200" cy="153987"/>
          </a:xfrm>
          <a:custGeom>
            <a:avLst/>
            <a:gdLst>
              <a:gd name="T0" fmla="*/ 0 w 1872"/>
              <a:gd name="T1" fmla="*/ 1024 h 1024"/>
              <a:gd name="T2" fmla="*/ 144 w 1872"/>
              <a:gd name="T3" fmla="*/ 976 h 1024"/>
              <a:gd name="T4" fmla="*/ 336 w 1872"/>
              <a:gd name="T5" fmla="*/ 880 h 1024"/>
              <a:gd name="T6" fmla="*/ 528 w 1872"/>
              <a:gd name="T7" fmla="*/ 544 h 1024"/>
              <a:gd name="T8" fmla="*/ 672 w 1872"/>
              <a:gd name="T9" fmla="*/ 256 h 1024"/>
              <a:gd name="T10" fmla="*/ 864 w 1872"/>
              <a:gd name="T11" fmla="*/ 16 h 1024"/>
              <a:gd name="T12" fmla="*/ 1056 w 1872"/>
              <a:gd name="T13" fmla="*/ 160 h 1024"/>
              <a:gd name="T14" fmla="*/ 1248 w 1872"/>
              <a:gd name="T15" fmla="*/ 544 h 1024"/>
              <a:gd name="T16" fmla="*/ 1488 w 1872"/>
              <a:gd name="T17" fmla="*/ 880 h 1024"/>
              <a:gd name="T18" fmla="*/ 1680 w 1872"/>
              <a:gd name="T19" fmla="*/ 976 h 1024"/>
              <a:gd name="T20" fmla="*/ 1872 w 1872"/>
              <a:gd name="T21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72" h="1024">
                <a:moveTo>
                  <a:pt x="0" y="1024"/>
                </a:moveTo>
                <a:cubicBezTo>
                  <a:pt x="44" y="1012"/>
                  <a:pt x="88" y="1000"/>
                  <a:pt x="144" y="976"/>
                </a:cubicBezTo>
                <a:cubicBezTo>
                  <a:pt x="200" y="952"/>
                  <a:pt x="272" y="952"/>
                  <a:pt x="336" y="880"/>
                </a:cubicBezTo>
                <a:cubicBezTo>
                  <a:pt x="400" y="808"/>
                  <a:pt x="472" y="648"/>
                  <a:pt x="528" y="544"/>
                </a:cubicBezTo>
                <a:cubicBezTo>
                  <a:pt x="584" y="440"/>
                  <a:pt x="616" y="344"/>
                  <a:pt x="672" y="256"/>
                </a:cubicBezTo>
                <a:cubicBezTo>
                  <a:pt x="728" y="168"/>
                  <a:pt x="800" y="32"/>
                  <a:pt x="864" y="16"/>
                </a:cubicBezTo>
                <a:cubicBezTo>
                  <a:pt x="928" y="0"/>
                  <a:pt x="992" y="72"/>
                  <a:pt x="1056" y="160"/>
                </a:cubicBezTo>
                <a:cubicBezTo>
                  <a:pt x="1120" y="248"/>
                  <a:pt x="1176" y="424"/>
                  <a:pt x="1248" y="544"/>
                </a:cubicBezTo>
                <a:cubicBezTo>
                  <a:pt x="1320" y="664"/>
                  <a:pt x="1416" y="808"/>
                  <a:pt x="1488" y="880"/>
                </a:cubicBezTo>
                <a:cubicBezTo>
                  <a:pt x="1560" y="952"/>
                  <a:pt x="1616" y="952"/>
                  <a:pt x="1680" y="976"/>
                </a:cubicBezTo>
                <a:cubicBezTo>
                  <a:pt x="1744" y="1000"/>
                  <a:pt x="1808" y="1012"/>
                  <a:pt x="1872" y="1024"/>
                </a:cubicBezTo>
              </a:path>
            </a:pathLst>
          </a:custGeom>
          <a:noFill/>
          <a:ln w="254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>
            <a:spLocks/>
          </p:cNvSpPr>
          <p:nvPr/>
        </p:nvSpPr>
        <p:spPr bwMode="auto">
          <a:xfrm>
            <a:off x="8741003" y="2871788"/>
            <a:ext cx="84137" cy="155575"/>
          </a:xfrm>
          <a:custGeom>
            <a:avLst/>
            <a:gdLst>
              <a:gd name="T0" fmla="*/ 0 w 1872"/>
              <a:gd name="T1" fmla="*/ 1024 h 1024"/>
              <a:gd name="T2" fmla="*/ 144 w 1872"/>
              <a:gd name="T3" fmla="*/ 976 h 1024"/>
              <a:gd name="T4" fmla="*/ 336 w 1872"/>
              <a:gd name="T5" fmla="*/ 880 h 1024"/>
              <a:gd name="T6" fmla="*/ 528 w 1872"/>
              <a:gd name="T7" fmla="*/ 544 h 1024"/>
              <a:gd name="T8" fmla="*/ 672 w 1872"/>
              <a:gd name="T9" fmla="*/ 256 h 1024"/>
              <a:gd name="T10" fmla="*/ 864 w 1872"/>
              <a:gd name="T11" fmla="*/ 16 h 1024"/>
              <a:gd name="T12" fmla="*/ 1056 w 1872"/>
              <a:gd name="T13" fmla="*/ 160 h 1024"/>
              <a:gd name="T14" fmla="*/ 1248 w 1872"/>
              <a:gd name="T15" fmla="*/ 544 h 1024"/>
              <a:gd name="T16" fmla="*/ 1488 w 1872"/>
              <a:gd name="T17" fmla="*/ 880 h 1024"/>
              <a:gd name="T18" fmla="*/ 1680 w 1872"/>
              <a:gd name="T19" fmla="*/ 976 h 1024"/>
              <a:gd name="T20" fmla="*/ 1872 w 1872"/>
              <a:gd name="T21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72" h="1024">
                <a:moveTo>
                  <a:pt x="0" y="1024"/>
                </a:moveTo>
                <a:cubicBezTo>
                  <a:pt x="44" y="1012"/>
                  <a:pt x="88" y="1000"/>
                  <a:pt x="144" y="976"/>
                </a:cubicBezTo>
                <a:cubicBezTo>
                  <a:pt x="200" y="952"/>
                  <a:pt x="272" y="952"/>
                  <a:pt x="336" y="880"/>
                </a:cubicBezTo>
                <a:cubicBezTo>
                  <a:pt x="400" y="808"/>
                  <a:pt x="472" y="648"/>
                  <a:pt x="528" y="544"/>
                </a:cubicBezTo>
                <a:cubicBezTo>
                  <a:pt x="584" y="440"/>
                  <a:pt x="616" y="344"/>
                  <a:pt x="672" y="256"/>
                </a:cubicBezTo>
                <a:cubicBezTo>
                  <a:pt x="728" y="168"/>
                  <a:pt x="800" y="32"/>
                  <a:pt x="864" y="16"/>
                </a:cubicBezTo>
                <a:cubicBezTo>
                  <a:pt x="928" y="0"/>
                  <a:pt x="992" y="72"/>
                  <a:pt x="1056" y="160"/>
                </a:cubicBezTo>
                <a:cubicBezTo>
                  <a:pt x="1120" y="248"/>
                  <a:pt x="1176" y="424"/>
                  <a:pt x="1248" y="544"/>
                </a:cubicBezTo>
                <a:cubicBezTo>
                  <a:pt x="1320" y="664"/>
                  <a:pt x="1416" y="808"/>
                  <a:pt x="1488" y="880"/>
                </a:cubicBezTo>
                <a:cubicBezTo>
                  <a:pt x="1560" y="952"/>
                  <a:pt x="1616" y="952"/>
                  <a:pt x="1680" y="976"/>
                </a:cubicBezTo>
                <a:cubicBezTo>
                  <a:pt x="1744" y="1000"/>
                  <a:pt x="1808" y="1012"/>
                  <a:pt x="1872" y="1024"/>
                </a:cubicBezTo>
              </a:path>
            </a:pathLst>
          </a:custGeom>
          <a:noFill/>
          <a:ln w="254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>
            <a:spLocks/>
          </p:cNvSpPr>
          <p:nvPr/>
        </p:nvSpPr>
        <p:spPr bwMode="auto">
          <a:xfrm>
            <a:off x="8512403" y="2719388"/>
            <a:ext cx="84137" cy="307975"/>
          </a:xfrm>
          <a:custGeom>
            <a:avLst/>
            <a:gdLst>
              <a:gd name="T0" fmla="*/ 0 w 1872"/>
              <a:gd name="T1" fmla="*/ 1024 h 1024"/>
              <a:gd name="T2" fmla="*/ 144 w 1872"/>
              <a:gd name="T3" fmla="*/ 976 h 1024"/>
              <a:gd name="T4" fmla="*/ 336 w 1872"/>
              <a:gd name="T5" fmla="*/ 880 h 1024"/>
              <a:gd name="T6" fmla="*/ 528 w 1872"/>
              <a:gd name="T7" fmla="*/ 544 h 1024"/>
              <a:gd name="T8" fmla="*/ 672 w 1872"/>
              <a:gd name="T9" fmla="*/ 256 h 1024"/>
              <a:gd name="T10" fmla="*/ 864 w 1872"/>
              <a:gd name="T11" fmla="*/ 16 h 1024"/>
              <a:gd name="T12" fmla="*/ 1056 w 1872"/>
              <a:gd name="T13" fmla="*/ 160 h 1024"/>
              <a:gd name="T14" fmla="*/ 1248 w 1872"/>
              <a:gd name="T15" fmla="*/ 544 h 1024"/>
              <a:gd name="T16" fmla="*/ 1488 w 1872"/>
              <a:gd name="T17" fmla="*/ 880 h 1024"/>
              <a:gd name="T18" fmla="*/ 1680 w 1872"/>
              <a:gd name="T19" fmla="*/ 976 h 1024"/>
              <a:gd name="T20" fmla="*/ 1872 w 1872"/>
              <a:gd name="T21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72" h="1024">
                <a:moveTo>
                  <a:pt x="0" y="1024"/>
                </a:moveTo>
                <a:cubicBezTo>
                  <a:pt x="44" y="1012"/>
                  <a:pt x="88" y="1000"/>
                  <a:pt x="144" y="976"/>
                </a:cubicBezTo>
                <a:cubicBezTo>
                  <a:pt x="200" y="952"/>
                  <a:pt x="272" y="952"/>
                  <a:pt x="336" y="880"/>
                </a:cubicBezTo>
                <a:cubicBezTo>
                  <a:pt x="400" y="808"/>
                  <a:pt x="472" y="648"/>
                  <a:pt x="528" y="544"/>
                </a:cubicBezTo>
                <a:cubicBezTo>
                  <a:pt x="584" y="440"/>
                  <a:pt x="616" y="344"/>
                  <a:pt x="672" y="256"/>
                </a:cubicBezTo>
                <a:cubicBezTo>
                  <a:pt x="728" y="168"/>
                  <a:pt x="800" y="32"/>
                  <a:pt x="864" y="16"/>
                </a:cubicBezTo>
                <a:cubicBezTo>
                  <a:pt x="928" y="0"/>
                  <a:pt x="992" y="72"/>
                  <a:pt x="1056" y="160"/>
                </a:cubicBezTo>
                <a:cubicBezTo>
                  <a:pt x="1120" y="248"/>
                  <a:pt x="1176" y="424"/>
                  <a:pt x="1248" y="544"/>
                </a:cubicBezTo>
                <a:cubicBezTo>
                  <a:pt x="1320" y="664"/>
                  <a:pt x="1416" y="808"/>
                  <a:pt x="1488" y="880"/>
                </a:cubicBezTo>
                <a:cubicBezTo>
                  <a:pt x="1560" y="952"/>
                  <a:pt x="1616" y="952"/>
                  <a:pt x="1680" y="976"/>
                </a:cubicBezTo>
                <a:cubicBezTo>
                  <a:pt x="1744" y="1000"/>
                  <a:pt x="1808" y="1012"/>
                  <a:pt x="1872" y="1024"/>
                </a:cubicBezTo>
              </a:path>
            </a:pathLst>
          </a:custGeom>
          <a:noFill/>
          <a:ln w="254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7278915" y="2382838"/>
            <a:ext cx="12858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 flipH="1">
            <a:off x="7463065" y="2382838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7402740" y="1173163"/>
            <a:ext cx="17192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b="1">
                <a:latin typeface="Symbol" panose="05050102010706020507" pitchFamily="18" charset="2"/>
                <a:ea typeface="ＭＳ Ｐゴシック" panose="020B0600070205080204" pitchFamily="34" charset="-128"/>
              </a:rPr>
              <a:t>Dn</a:t>
            </a:r>
            <a:r>
              <a:rPr lang="en-US" altLang="en-US" sz="1600" b="1">
                <a:latin typeface="Symbol" panose="05050102010706020507" pitchFamily="18" charset="2"/>
                <a:ea typeface="ＭＳ Ｐゴシック" panose="020B0600070205080204" pitchFamily="34" charset="-128"/>
              </a:rPr>
              <a:t> =</a:t>
            </a:r>
            <a:r>
              <a:rPr lang="en-US" altLang="en-US" sz="2000" b="1">
                <a:latin typeface="Symbol" panose="05050102010706020507" pitchFamily="18" charset="2"/>
                <a:ea typeface="ＭＳ Ｐゴシック" panose="020B0600070205080204" pitchFamily="34" charset="-128"/>
              </a:rPr>
              <a:t>1/</a:t>
            </a:r>
            <a:r>
              <a:rPr lang="en-US" altLang="en-US" b="1">
                <a:latin typeface="Symbol" panose="05050102010706020507" pitchFamily="18" charset="2"/>
                <a:ea typeface="ＭＳ Ｐゴシック" panose="020B0600070205080204" pitchFamily="34" charset="-128"/>
              </a:rPr>
              <a:t>t</a:t>
            </a:r>
            <a:r>
              <a:rPr lang="en-US" altLang="en-US" sz="1800" b="1" baseline="-25000">
                <a:ea typeface="ＭＳ Ｐゴシック" panose="020B0600070205080204" pitchFamily="34" charset="-128"/>
              </a:rPr>
              <a:t>Coherence</a:t>
            </a:r>
          </a:p>
          <a:p>
            <a:pPr algn="ctr"/>
            <a:endParaRPr lang="en-US" altLang="en-US" b="1">
              <a:latin typeface="Symbol" panose="05050102010706020507" pitchFamily="18" charset="2"/>
              <a:ea typeface="ＭＳ Ｐゴシック" panose="020B0600070205080204" pitchFamily="34" charset="-128"/>
            </a:endParaRPr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>
            <a:off x="5256440" y="1954213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 flipH="1">
            <a:off x="7678965" y="1925638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>
            <a:off x="6002565" y="24907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5780315" y="3205163"/>
            <a:ext cx="765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latin typeface="Symbol" panose="05050102010706020507" pitchFamily="18" charset="2"/>
                <a:ea typeface="ＭＳ Ｐゴシック" panose="020B0600070205080204" pitchFamily="34" charset="-128"/>
              </a:rPr>
              <a:t>1/t</a:t>
            </a:r>
            <a:r>
              <a:rPr lang="en-US" altLang="en-US" sz="1800" b="1" baseline="-25000">
                <a:ea typeface="ＭＳ Ｐゴシック" panose="020B0600070205080204" pitchFamily="34" charset="-128"/>
              </a:rPr>
              <a:t>RT</a:t>
            </a:r>
          </a:p>
        </p:txBody>
      </p:sp>
      <p:sp>
        <p:nvSpPr>
          <p:cNvPr id="36" name="Line 36"/>
          <p:cNvSpPr>
            <a:spLocks noChangeShapeType="1"/>
          </p:cNvSpPr>
          <p:nvPr/>
        </p:nvSpPr>
        <p:spPr bwMode="auto">
          <a:xfrm flipH="1">
            <a:off x="7453540" y="1576388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 flipV="1">
            <a:off x="6154965" y="264318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Rectangle 38"/>
          <p:cNvSpPr>
            <a:spLocks noChangeArrowheads="1"/>
          </p:cNvSpPr>
          <p:nvPr/>
        </p:nvSpPr>
        <p:spPr bwMode="auto">
          <a:xfrm>
            <a:off x="8436203" y="1663700"/>
            <a:ext cx="12557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b="1">
                <a:latin typeface="Symbol" panose="05050102010706020507" pitchFamily="18" charset="2"/>
                <a:ea typeface="ＭＳ Ｐゴシック" panose="020B0600070205080204" pitchFamily="34" charset="-128"/>
              </a:rPr>
              <a:t>Dn</a:t>
            </a:r>
            <a:r>
              <a:rPr lang="en-US" altLang="en-US" b="1" baseline="-25000">
                <a:ea typeface="ＭＳ Ｐゴシック" panose="020B0600070205080204" pitchFamily="34" charset="-128"/>
              </a:rPr>
              <a:t>b</a:t>
            </a:r>
            <a:r>
              <a:rPr lang="en-US" altLang="en-US" b="1">
                <a:latin typeface="Symbol" panose="05050102010706020507" pitchFamily="18" charset="2"/>
                <a:ea typeface="ＭＳ Ｐゴシック" panose="020B0600070205080204" pitchFamily="34" charset="-128"/>
              </a:rPr>
              <a:t> =1/t</a:t>
            </a:r>
            <a:endParaRPr lang="en-US" altLang="en-US" b="1" baseline="-25000">
              <a:ea typeface="ＭＳ Ｐゴシック" panose="020B0600070205080204" pitchFamily="34" charset="-128"/>
            </a:endParaRPr>
          </a:p>
          <a:p>
            <a:pPr algn="ctr"/>
            <a:endParaRPr lang="en-US" altLang="en-US" b="1">
              <a:latin typeface="Symbol" panose="05050102010706020507" pitchFamily="18" charset="2"/>
              <a:ea typeface="ＭＳ Ｐゴシック" panose="020B0600070205080204" pitchFamily="34" charset="-128"/>
            </a:endParaRPr>
          </a:p>
        </p:txBody>
      </p:sp>
      <p:sp>
        <p:nvSpPr>
          <p:cNvPr id="39" name="Line 39"/>
          <p:cNvSpPr>
            <a:spLocks noChangeShapeType="1"/>
          </p:cNvSpPr>
          <p:nvPr/>
        </p:nvSpPr>
        <p:spPr bwMode="auto">
          <a:xfrm>
            <a:off x="6851878" y="1376363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Text Box 40"/>
          <p:cNvSpPr txBox="1">
            <a:spLocks noChangeArrowheads="1"/>
          </p:cNvSpPr>
          <p:nvPr/>
        </p:nvSpPr>
        <p:spPr bwMode="auto">
          <a:xfrm>
            <a:off x="6696303" y="2884488"/>
            <a:ext cx="50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latin typeface="Symbol" panose="05050102010706020507" pitchFamily="18" charset="2"/>
                <a:ea typeface="ＭＳ Ｐゴシック" panose="020B0600070205080204" pitchFamily="34" charset="-128"/>
              </a:rPr>
              <a:t>n</a:t>
            </a:r>
            <a:r>
              <a:rPr lang="en-US" altLang="en-US" sz="2000" b="1" baseline="-25000">
                <a:ea typeface="ＭＳ Ｐゴシック" panose="020B0600070205080204" pitchFamily="34" charset="-128"/>
              </a:rPr>
              <a:t>av</a:t>
            </a:r>
          </a:p>
        </p:txBody>
      </p:sp>
      <p:grpSp>
        <p:nvGrpSpPr>
          <p:cNvPr id="41" name="Group 41"/>
          <p:cNvGrpSpPr>
            <a:grpSpLocks/>
          </p:cNvGrpSpPr>
          <p:nvPr/>
        </p:nvGrpSpPr>
        <p:grpSpPr bwMode="auto">
          <a:xfrm>
            <a:off x="4659540" y="2052638"/>
            <a:ext cx="1604963" cy="996950"/>
            <a:chOff x="1961" y="2306"/>
            <a:chExt cx="1017" cy="1009"/>
          </a:xfrm>
        </p:grpSpPr>
        <p:grpSp>
          <p:nvGrpSpPr>
            <p:cNvPr id="42" name="Group 42"/>
            <p:cNvGrpSpPr>
              <a:grpSpLocks/>
            </p:cNvGrpSpPr>
            <p:nvPr/>
          </p:nvGrpSpPr>
          <p:grpSpPr bwMode="auto">
            <a:xfrm>
              <a:off x="2546" y="2306"/>
              <a:ext cx="432" cy="1002"/>
              <a:chOff x="2546" y="2306"/>
              <a:chExt cx="432" cy="1002"/>
            </a:xfrm>
          </p:grpSpPr>
          <p:grpSp>
            <p:nvGrpSpPr>
              <p:cNvPr id="50" name="Group 43"/>
              <p:cNvGrpSpPr>
                <a:grpSpLocks/>
              </p:cNvGrpSpPr>
              <p:nvPr/>
            </p:nvGrpSpPr>
            <p:grpSpPr bwMode="auto">
              <a:xfrm>
                <a:off x="2834" y="2306"/>
                <a:ext cx="144" cy="996"/>
                <a:chOff x="2834" y="2306"/>
                <a:chExt cx="144" cy="996"/>
              </a:xfrm>
            </p:grpSpPr>
            <p:sp>
              <p:nvSpPr>
                <p:cNvPr id="54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2834" y="2306"/>
                  <a:ext cx="0" cy="9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2978" y="2306"/>
                  <a:ext cx="0" cy="9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46"/>
              <p:cNvGrpSpPr>
                <a:grpSpLocks/>
              </p:cNvGrpSpPr>
              <p:nvPr/>
            </p:nvGrpSpPr>
            <p:grpSpPr bwMode="auto">
              <a:xfrm>
                <a:off x="2546" y="2312"/>
                <a:ext cx="144" cy="996"/>
                <a:chOff x="2834" y="2306"/>
                <a:chExt cx="144" cy="996"/>
              </a:xfrm>
            </p:grpSpPr>
            <p:sp>
              <p:nvSpPr>
                <p:cNvPr id="52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2834" y="2306"/>
                  <a:ext cx="0" cy="9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2978" y="2306"/>
                  <a:ext cx="0" cy="9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3" name="Group 49"/>
            <p:cNvGrpSpPr>
              <a:grpSpLocks/>
            </p:cNvGrpSpPr>
            <p:nvPr/>
          </p:nvGrpSpPr>
          <p:grpSpPr bwMode="auto">
            <a:xfrm>
              <a:off x="1961" y="2313"/>
              <a:ext cx="441" cy="1002"/>
              <a:chOff x="2546" y="2306"/>
              <a:chExt cx="432" cy="1002"/>
            </a:xfrm>
          </p:grpSpPr>
          <p:grpSp>
            <p:nvGrpSpPr>
              <p:cNvPr id="44" name="Group 50"/>
              <p:cNvGrpSpPr>
                <a:grpSpLocks/>
              </p:cNvGrpSpPr>
              <p:nvPr/>
            </p:nvGrpSpPr>
            <p:grpSpPr bwMode="auto">
              <a:xfrm>
                <a:off x="2834" y="2306"/>
                <a:ext cx="144" cy="996"/>
                <a:chOff x="2834" y="2306"/>
                <a:chExt cx="144" cy="996"/>
              </a:xfrm>
            </p:grpSpPr>
            <p:sp>
              <p:nvSpPr>
                <p:cNvPr id="48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2834" y="2306"/>
                  <a:ext cx="0" cy="9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2978" y="2306"/>
                  <a:ext cx="0" cy="9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5" name="Group 53"/>
              <p:cNvGrpSpPr>
                <a:grpSpLocks/>
              </p:cNvGrpSpPr>
              <p:nvPr/>
            </p:nvGrpSpPr>
            <p:grpSpPr bwMode="auto">
              <a:xfrm>
                <a:off x="2546" y="2312"/>
                <a:ext cx="144" cy="996"/>
                <a:chOff x="2834" y="2306"/>
                <a:chExt cx="144" cy="996"/>
              </a:xfrm>
            </p:grpSpPr>
            <p:sp>
              <p:nvSpPr>
                <p:cNvPr id="46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2834" y="2306"/>
                  <a:ext cx="0" cy="9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978" y="2306"/>
                  <a:ext cx="0" cy="9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6" name="Group 56"/>
          <p:cNvGrpSpPr>
            <a:grpSpLocks/>
          </p:cNvGrpSpPr>
          <p:nvPr/>
        </p:nvGrpSpPr>
        <p:grpSpPr bwMode="auto">
          <a:xfrm>
            <a:off x="3281590" y="2052638"/>
            <a:ext cx="1146175" cy="1003300"/>
            <a:chOff x="1096" y="2217"/>
            <a:chExt cx="722" cy="1009"/>
          </a:xfrm>
        </p:grpSpPr>
        <p:sp>
          <p:nvSpPr>
            <p:cNvPr id="57" name="Line 57"/>
            <p:cNvSpPr>
              <a:spLocks noChangeShapeType="1"/>
            </p:cNvSpPr>
            <p:nvPr/>
          </p:nvSpPr>
          <p:spPr bwMode="auto">
            <a:xfrm flipV="1">
              <a:off x="1818" y="2217"/>
              <a:ext cx="0" cy="9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8" name="Group 58"/>
            <p:cNvGrpSpPr>
              <a:grpSpLocks/>
            </p:cNvGrpSpPr>
            <p:nvPr/>
          </p:nvGrpSpPr>
          <p:grpSpPr bwMode="auto">
            <a:xfrm>
              <a:off x="1532" y="2223"/>
              <a:ext cx="143" cy="996"/>
              <a:chOff x="2834" y="2306"/>
              <a:chExt cx="144" cy="996"/>
            </a:xfrm>
          </p:grpSpPr>
          <p:sp>
            <p:nvSpPr>
              <p:cNvPr id="63" name="Line 59"/>
              <p:cNvSpPr>
                <a:spLocks noChangeShapeType="1"/>
              </p:cNvSpPr>
              <p:nvPr/>
            </p:nvSpPr>
            <p:spPr bwMode="auto">
              <a:xfrm flipV="1">
                <a:off x="2834" y="2306"/>
                <a:ext cx="0" cy="9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60"/>
              <p:cNvSpPr>
                <a:spLocks noChangeShapeType="1"/>
              </p:cNvSpPr>
              <p:nvPr/>
            </p:nvSpPr>
            <p:spPr bwMode="auto">
              <a:xfrm flipV="1">
                <a:off x="2978" y="2306"/>
                <a:ext cx="0" cy="9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" name="Group 61"/>
            <p:cNvGrpSpPr>
              <a:grpSpLocks/>
            </p:cNvGrpSpPr>
            <p:nvPr/>
          </p:nvGrpSpPr>
          <p:grpSpPr bwMode="auto">
            <a:xfrm>
              <a:off x="1242" y="2224"/>
              <a:ext cx="146" cy="996"/>
              <a:chOff x="2834" y="2306"/>
              <a:chExt cx="144" cy="996"/>
            </a:xfrm>
          </p:grpSpPr>
          <p:sp>
            <p:nvSpPr>
              <p:cNvPr id="61" name="Line 62"/>
              <p:cNvSpPr>
                <a:spLocks noChangeShapeType="1"/>
              </p:cNvSpPr>
              <p:nvPr/>
            </p:nvSpPr>
            <p:spPr bwMode="auto">
              <a:xfrm flipV="1">
                <a:off x="2834" y="2306"/>
                <a:ext cx="0" cy="9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63"/>
              <p:cNvSpPr>
                <a:spLocks noChangeShapeType="1"/>
              </p:cNvSpPr>
              <p:nvPr/>
            </p:nvSpPr>
            <p:spPr bwMode="auto">
              <a:xfrm flipV="1">
                <a:off x="2978" y="2306"/>
                <a:ext cx="0" cy="9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0" name="Line 64"/>
            <p:cNvSpPr>
              <a:spLocks noChangeShapeType="1"/>
            </p:cNvSpPr>
            <p:nvPr/>
          </p:nvSpPr>
          <p:spPr bwMode="auto">
            <a:xfrm flipV="1">
              <a:off x="1096" y="2230"/>
              <a:ext cx="0" cy="9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" name="Line 65"/>
          <p:cNvSpPr>
            <a:spLocks noChangeShapeType="1"/>
          </p:cNvSpPr>
          <p:nvPr/>
        </p:nvSpPr>
        <p:spPr bwMode="auto">
          <a:xfrm>
            <a:off x="3280003" y="2967038"/>
            <a:ext cx="0" cy="361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6" name="Group 66"/>
          <p:cNvGrpSpPr>
            <a:grpSpLocks/>
          </p:cNvGrpSpPr>
          <p:nvPr/>
        </p:nvGrpSpPr>
        <p:grpSpPr bwMode="auto">
          <a:xfrm>
            <a:off x="7650390" y="2038350"/>
            <a:ext cx="681038" cy="957263"/>
            <a:chOff x="2546" y="2306"/>
            <a:chExt cx="432" cy="1002"/>
          </a:xfrm>
        </p:grpSpPr>
        <p:grpSp>
          <p:nvGrpSpPr>
            <p:cNvPr id="67" name="Group 67"/>
            <p:cNvGrpSpPr>
              <a:grpSpLocks/>
            </p:cNvGrpSpPr>
            <p:nvPr/>
          </p:nvGrpSpPr>
          <p:grpSpPr bwMode="auto">
            <a:xfrm>
              <a:off x="2834" y="2306"/>
              <a:ext cx="144" cy="996"/>
              <a:chOff x="2834" y="2306"/>
              <a:chExt cx="144" cy="996"/>
            </a:xfrm>
          </p:grpSpPr>
          <p:sp>
            <p:nvSpPr>
              <p:cNvPr id="71" name="Line 68"/>
              <p:cNvSpPr>
                <a:spLocks noChangeShapeType="1"/>
              </p:cNvSpPr>
              <p:nvPr/>
            </p:nvSpPr>
            <p:spPr bwMode="auto">
              <a:xfrm flipV="1">
                <a:off x="2834" y="2306"/>
                <a:ext cx="0" cy="9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69"/>
              <p:cNvSpPr>
                <a:spLocks noChangeShapeType="1"/>
              </p:cNvSpPr>
              <p:nvPr/>
            </p:nvSpPr>
            <p:spPr bwMode="auto">
              <a:xfrm flipV="1">
                <a:off x="2978" y="2306"/>
                <a:ext cx="0" cy="9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8" name="Group 70"/>
            <p:cNvGrpSpPr>
              <a:grpSpLocks/>
            </p:cNvGrpSpPr>
            <p:nvPr/>
          </p:nvGrpSpPr>
          <p:grpSpPr bwMode="auto">
            <a:xfrm>
              <a:off x="2546" y="2312"/>
              <a:ext cx="144" cy="996"/>
              <a:chOff x="2834" y="2306"/>
              <a:chExt cx="144" cy="996"/>
            </a:xfrm>
          </p:grpSpPr>
          <p:sp>
            <p:nvSpPr>
              <p:cNvPr id="69" name="Line 71"/>
              <p:cNvSpPr>
                <a:spLocks noChangeShapeType="1"/>
              </p:cNvSpPr>
              <p:nvPr/>
            </p:nvSpPr>
            <p:spPr bwMode="auto">
              <a:xfrm flipV="1">
                <a:off x="2834" y="2306"/>
                <a:ext cx="0" cy="9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72"/>
              <p:cNvSpPr>
                <a:spLocks noChangeShapeType="1"/>
              </p:cNvSpPr>
              <p:nvPr/>
            </p:nvSpPr>
            <p:spPr bwMode="auto">
              <a:xfrm flipV="1">
                <a:off x="2978" y="2306"/>
                <a:ext cx="0" cy="9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3" name="Group 73"/>
          <p:cNvGrpSpPr>
            <a:grpSpLocks/>
          </p:cNvGrpSpPr>
          <p:nvPr/>
        </p:nvGrpSpPr>
        <p:grpSpPr bwMode="auto">
          <a:xfrm>
            <a:off x="6726465" y="2044700"/>
            <a:ext cx="695325" cy="957263"/>
            <a:chOff x="2546" y="2306"/>
            <a:chExt cx="432" cy="1002"/>
          </a:xfrm>
        </p:grpSpPr>
        <p:grpSp>
          <p:nvGrpSpPr>
            <p:cNvPr id="74" name="Group 74"/>
            <p:cNvGrpSpPr>
              <a:grpSpLocks/>
            </p:cNvGrpSpPr>
            <p:nvPr/>
          </p:nvGrpSpPr>
          <p:grpSpPr bwMode="auto">
            <a:xfrm>
              <a:off x="2834" y="2306"/>
              <a:ext cx="144" cy="996"/>
              <a:chOff x="2834" y="2306"/>
              <a:chExt cx="144" cy="996"/>
            </a:xfrm>
          </p:grpSpPr>
          <p:sp>
            <p:nvSpPr>
              <p:cNvPr id="78" name="Line 75"/>
              <p:cNvSpPr>
                <a:spLocks noChangeShapeType="1"/>
              </p:cNvSpPr>
              <p:nvPr/>
            </p:nvSpPr>
            <p:spPr bwMode="auto">
              <a:xfrm flipV="1">
                <a:off x="2834" y="2306"/>
                <a:ext cx="0" cy="9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76"/>
              <p:cNvSpPr>
                <a:spLocks noChangeShapeType="1"/>
              </p:cNvSpPr>
              <p:nvPr/>
            </p:nvSpPr>
            <p:spPr bwMode="auto">
              <a:xfrm flipV="1">
                <a:off x="2978" y="2306"/>
                <a:ext cx="0" cy="9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" name="Group 77"/>
            <p:cNvGrpSpPr>
              <a:grpSpLocks/>
            </p:cNvGrpSpPr>
            <p:nvPr/>
          </p:nvGrpSpPr>
          <p:grpSpPr bwMode="auto">
            <a:xfrm>
              <a:off x="2546" y="2312"/>
              <a:ext cx="144" cy="996"/>
              <a:chOff x="2834" y="2306"/>
              <a:chExt cx="144" cy="996"/>
            </a:xfrm>
          </p:grpSpPr>
          <p:sp>
            <p:nvSpPr>
              <p:cNvPr id="76" name="Line 78"/>
              <p:cNvSpPr>
                <a:spLocks noChangeShapeType="1"/>
              </p:cNvSpPr>
              <p:nvPr/>
            </p:nvSpPr>
            <p:spPr bwMode="auto">
              <a:xfrm flipV="1">
                <a:off x="2834" y="2306"/>
                <a:ext cx="0" cy="9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79"/>
              <p:cNvSpPr>
                <a:spLocks noChangeShapeType="1"/>
              </p:cNvSpPr>
              <p:nvPr/>
            </p:nvSpPr>
            <p:spPr bwMode="auto">
              <a:xfrm flipV="1">
                <a:off x="2978" y="2306"/>
                <a:ext cx="0" cy="9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0" name="Group 80"/>
          <p:cNvGrpSpPr>
            <a:grpSpLocks/>
          </p:cNvGrpSpPr>
          <p:nvPr/>
        </p:nvGrpSpPr>
        <p:grpSpPr bwMode="auto">
          <a:xfrm>
            <a:off x="3127603" y="3046413"/>
            <a:ext cx="1181100" cy="827087"/>
            <a:chOff x="921" y="3602"/>
            <a:chExt cx="744" cy="521"/>
          </a:xfrm>
        </p:grpSpPr>
        <p:grpSp>
          <p:nvGrpSpPr>
            <p:cNvPr id="81" name="Group 81"/>
            <p:cNvGrpSpPr>
              <a:grpSpLocks/>
            </p:cNvGrpSpPr>
            <p:nvPr/>
          </p:nvGrpSpPr>
          <p:grpSpPr bwMode="auto">
            <a:xfrm>
              <a:off x="921" y="3728"/>
              <a:ext cx="744" cy="395"/>
              <a:chOff x="921" y="3728"/>
              <a:chExt cx="744" cy="395"/>
            </a:xfrm>
          </p:grpSpPr>
          <p:sp>
            <p:nvSpPr>
              <p:cNvPr id="83" name="Text Box 82"/>
              <p:cNvSpPr txBox="1">
                <a:spLocks noChangeArrowheads="1"/>
              </p:cNvSpPr>
              <p:nvPr/>
            </p:nvSpPr>
            <p:spPr bwMode="auto">
              <a:xfrm>
                <a:off x="921" y="3728"/>
                <a:ext cx="34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>
                    <a:ea typeface="ＭＳ Ｐゴシック" panose="020B0600070205080204" pitchFamily="34" charset="-128"/>
                  </a:rPr>
                  <a:t>f</a:t>
                </a:r>
                <a:r>
                  <a:rPr lang="en-US" altLang="en-US" baseline="-25000">
                    <a:ea typeface="ＭＳ Ｐゴシック" panose="020B0600070205080204" pitchFamily="34" charset="-128"/>
                  </a:rPr>
                  <a:t>0</a:t>
                </a:r>
                <a:r>
                  <a:rPr lang="en-US" altLang="en-US">
                    <a:latin typeface="Symbol" panose="05050102010706020507" pitchFamily="18" charset="2"/>
                    <a:ea typeface="ＭＳ Ｐゴシック" panose="020B0600070205080204" pitchFamily="34" charset="-128"/>
                  </a:rPr>
                  <a:t>=</a:t>
                </a:r>
                <a:endParaRPr lang="fr-FR" altLang="en-US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84" name="Text Box 83"/>
              <p:cNvSpPr txBox="1">
                <a:spLocks noChangeArrowheads="1"/>
              </p:cNvSpPr>
              <p:nvPr/>
            </p:nvSpPr>
            <p:spPr bwMode="auto">
              <a:xfrm>
                <a:off x="1141" y="3835"/>
                <a:ext cx="52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>
                    <a:latin typeface="Symbol" panose="05050102010706020507" pitchFamily="18" charset="2"/>
                    <a:ea typeface="ＭＳ Ｐゴシック" panose="020B0600070205080204" pitchFamily="34" charset="-128"/>
                  </a:rPr>
                  <a:t>2pt</a:t>
                </a:r>
                <a:r>
                  <a:rPr lang="en-US" altLang="en-US" sz="1800" baseline="-25000">
                    <a:ea typeface="ＭＳ Ｐゴシック" panose="020B0600070205080204" pitchFamily="34" charset="-128"/>
                    <a:cs typeface="Times New Roman" panose="02020603050405020304" pitchFamily="18" charset="0"/>
                  </a:rPr>
                  <a:t>RT</a:t>
                </a:r>
                <a:endParaRPr lang="fr-FR" altLang="en-US">
                  <a:ea typeface="ＭＳ Ｐゴシック" panose="020B0600070205080204" pitchFamily="34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" name="Line 84"/>
              <p:cNvSpPr>
                <a:spLocks noChangeShapeType="1"/>
              </p:cNvSpPr>
              <p:nvPr/>
            </p:nvSpPr>
            <p:spPr bwMode="auto">
              <a:xfrm flipH="1">
                <a:off x="1237" y="3892"/>
                <a:ext cx="2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" name="Text Box 85"/>
            <p:cNvSpPr txBox="1">
              <a:spLocks noChangeArrowheads="1"/>
            </p:cNvSpPr>
            <p:nvPr/>
          </p:nvSpPr>
          <p:spPr bwMode="auto">
            <a:xfrm>
              <a:off x="1174" y="3602"/>
              <a:ext cx="39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>
                  <a:latin typeface="Symbol" panose="05050102010706020507" pitchFamily="18" charset="2"/>
                  <a:ea typeface="ＭＳ Ｐゴシック" panose="020B0600070205080204" pitchFamily="34" charset="-128"/>
                </a:rPr>
                <a:t>Dj</a:t>
              </a:r>
              <a:r>
                <a:rPr lang="en-US" altLang="en-US" sz="1800" baseline="-25000">
                  <a:ea typeface="ＭＳ Ｐゴシック" panose="020B0600070205080204" pitchFamily="34" charset="-128"/>
                </a:rPr>
                <a:t>p</a:t>
              </a:r>
              <a:endParaRPr lang="fr-FR" altLang="en-US"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86" name="Text Box 86"/>
          <p:cNvSpPr txBox="1">
            <a:spLocks noChangeArrowheads="1"/>
          </p:cNvSpPr>
          <p:nvPr/>
        </p:nvSpPr>
        <p:spPr bwMode="auto">
          <a:xfrm>
            <a:off x="2051278" y="19050"/>
            <a:ext cx="45275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0099"/>
                </a:solidFill>
                <a:ea typeface="ＭＳ Ｐゴシック" panose="020B0600070205080204" pitchFamily="34" charset="-128"/>
              </a:rPr>
              <a:t>Why is the </a:t>
            </a:r>
            <a:r>
              <a:rPr lang="en-US" altLang="en-US" b="1">
                <a:solidFill>
                  <a:srgbClr val="000099"/>
                </a:solidFill>
                <a:latin typeface="Symbol" panose="05050102010706020507" pitchFamily="18" charset="2"/>
                <a:ea typeface="ＭＳ Ｐゴシック" panose="020B0600070205080204" pitchFamily="34" charset="-128"/>
              </a:rPr>
              <a:t>D</a:t>
            </a:r>
            <a:r>
              <a:rPr lang="en-US" altLang="en-US" b="1">
                <a:solidFill>
                  <a:srgbClr val="000099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(CEP) related to the </a:t>
            </a:r>
          </a:p>
          <a:p>
            <a:r>
              <a:rPr lang="en-US" altLang="en-US" b="1">
                <a:solidFill>
                  <a:srgbClr val="000099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first tooth of the mode comb?</a:t>
            </a:r>
            <a:endParaRPr lang="fr-FR" altLang="en-US" b="1">
              <a:solidFill>
                <a:srgbClr val="000099"/>
              </a:solidFill>
              <a:ea typeface="ＭＳ Ｐゴシック" panose="020B0600070205080204" pitchFamily="34" charset="-128"/>
            </a:endParaRPr>
          </a:p>
        </p:txBody>
      </p:sp>
      <p:grpSp>
        <p:nvGrpSpPr>
          <p:cNvPr id="87" name="Group 87"/>
          <p:cNvGrpSpPr>
            <a:grpSpLocks/>
          </p:cNvGrpSpPr>
          <p:nvPr/>
        </p:nvGrpSpPr>
        <p:grpSpPr bwMode="auto">
          <a:xfrm>
            <a:off x="4205515" y="4295775"/>
            <a:ext cx="4949825" cy="900113"/>
            <a:chOff x="1408" y="2706"/>
            <a:chExt cx="3118" cy="567"/>
          </a:xfrm>
        </p:grpSpPr>
        <p:pic>
          <p:nvPicPr>
            <p:cNvPr id="88" name="Picture 88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5" y="2753"/>
              <a:ext cx="2738" cy="4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9" name="Rectangle 89"/>
            <p:cNvSpPr>
              <a:spLocks noChangeArrowheads="1"/>
            </p:cNvSpPr>
            <p:nvPr/>
          </p:nvSpPr>
          <p:spPr bwMode="auto">
            <a:xfrm>
              <a:off x="1408" y="2706"/>
              <a:ext cx="3118" cy="567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0" name="Picture 9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615" y="5453063"/>
            <a:ext cx="45926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" name="Oval 91"/>
          <p:cNvSpPr>
            <a:spLocks noChangeArrowheads="1"/>
          </p:cNvSpPr>
          <p:nvPr/>
        </p:nvSpPr>
        <p:spPr bwMode="auto">
          <a:xfrm>
            <a:off x="2884715" y="3192463"/>
            <a:ext cx="1668463" cy="7556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Arc 92"/>
          <p:cNvSpPr>
            <a:spLocks/>
          </p:cNvSpPr>
          <p:nvPr/>
        </p:nvSpPr>
        <p:spPr bwMode="auto">
          <a:xfrm flipV="1">
            <a:off x="5148490" y="5908675"/>
            <a:ext cx="1538288" cy="696913"/>
          </a:xfrm>
          <a:custGeom>
            <a:avLst/>
            <a:gdLst>
              <a:gd name="G0" fmla="+- 0 0 0"/>
              <a:gd name="G1" fmla="+- 21599 0 0"/>
              <a:gd name="G2" fmla="+- 21600 0 0"/>
              <a:gd name="T0" fmla="*/ 200 w 21600"/>
              <a:gd name="T1" fmla="*/ 0 h 21599"/>
              <a:gd name="T2" fmla="*/ 21600 w 21600"/>
              <a:gd name="T3" fmla="*/ 21599 h 21599"/>
              <a:gd name="T4" fmla="*/ 0 w 21600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9" fill="none" extrusionOk="0">
                <a:moveTo>
                  <a:pt x="200" y="-1"/>
                </a:moveTo>
                <a:cubicBezTo>
                  <a:pt x="12050" y="109"/>
                  <a:pt x="21600" y="9747"/>
                  <a:pt x="21600" y="21599"/>
                </a:cubicBezTo>
              </a:path>
              <a:path w="21600" h="21599" stroke="0" extrusionOk="0">
                <a:moveTo>
                  <a:pt x="200" y="-1"/>
                </a:moveTo>
                <a:cubicBezTo>
                  <a:pt x="12050" y="109"/>
                  <a:pt x="21600" y="9747"/>
                  <a:pt x="21600" y="21599"/>
                </a:cubicBezTo>
                <a:lnTo>
                  <a:pt x="0" y="21599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Arc 93"/>
          <p:cNvSpPr>
            <a:spLocks/>
          </p:cNvSpPr>
          <p:nvPr/>
        </p:nvSpPr>
        <p:spPr bwMode="auto">
          <a:xfrm flipH="1" flipV="1">
            <a:off x="3160940" y="3892550"/>
            <a:ext cx="2000250" cy="2717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8535"/>
              <a:gd name="T2" fmla="*/ 20456 w 21600"/>
              <a:gd name="T3" fmla="*/ 28535 h 28535"/>
              <a:gd name="T4" fmla="*/ 0 w 21600"/>
              <a:gd name="T5" fmla="*/ 21600 h 28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8535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958"/>
                  <a:pt x="21213" y="26301"/>
                  <a:pt x="20456" y="28535"/>
                </a:cubicBezTo>
              </a:path>
              <a:path w="21600" h="28535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958"/>
                  <a:pt x="21213" y="26301"/>
                  <a:pt x="20456" y="28535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4" name="Group 94"/>
          <p:cNvGrpSpPr>
            <a:grpSpLocks/>
          </p:cNvGrpSpPr>
          <p:nvPr/>
        </p:nvGrpSpPr>
        <p:grpSpPr bwMode="auto">
          <a:xfrm>
            <a:off x="6037490" y="5257800"/>
            <a:ext cx="1581150" cy="693738"/>
            <a:chOff x="0" y="3522"/>
            <a:chExt cx="996" cy="437"/>
          </a:xfrm>
        </p:grpSpPr>
        <p:sp>
          <p:nvSpPr>
            <p:cNvPr id="95" name="Rectangle 95"/>
            <p:cNvSpPr>
              <a:spLocks noChangeArrowheads="1"/>
            </p:cNvSpPr>
            <p:nvPr/>
          </p:nvSpPr>
          <p:spPr bwMode="auto">
            <a:xfrm>
              <a:off x="0" y="3593"/>
              <a:ext cx="996" cy="3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Text Box 96"/>
            <p:cNvSpPr txBox="1">
              <a:spLocks noChangeArrowheads="1"/>
            </p:cNvSpPr>
            <p:nvPr/>
          </p:nvSpPr>
          <p:spPr bwMode="auto">
            <a:xfrm>
              <a:off x="165" y="3522"/>
              <a:ext cx="49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3200">
                  <a:latin typeface="Symbol" panose="05050102010706020507" pitchFamily="18" charset="2"/>
                  <a:ea typeface="ＭＳ Ｐゴシック" panose="020B0600070205080204" pitchFamily="34" charset="-128"/>
                  <a:cs typeface="Times New Roman" panose="02020603050405020304" pitchFamily="18" charset="0"/>
                </a:rPr>
                <a:t>Dj</a:t>
              </a:r>
              <a:r>
                <a:rPr lang="en-US" altLang="en-US" baseline="-25000">
                  <a:ea typeface="ＭＳ Ｐゴシック" panose="020B0600070205080204" pitchFamily="34" charset="-128"/>
                  <a:cs typeface="Times New Roman" panose="02020603050405020304" pitchFamily="18" charset="0"/>
                </a:rPr>
                <a:t>p</a:t>
              </a:r>
              <a:endParaRPr lang="fr-FR" altLang="en-US">
                <a:latin typeface="Symbol" panose="05050102010706020507" pitchFamily="18" charset="2"/>
                <a:ea typeface="ＭＳ Ｐゴシック" panose="020B0600070205080204" pitchFamily="34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97" name="Text Box 97"/>
          <p:cNvSpPr txBox="1">
            <a:spLocks noChangeArrowheads="1"/>
          </p:cNvSpPr>
          <p:nvPr/>
        </p:nvSpPr>
        <p:spPr bwMode="auto">
          <a:xfrm>
            <a:off x="2067153" y="5262563"/>
            <a:ext cx="15367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800"/>
              <a:t>Phase between</a:t>
            </a:r>
          </a:p>
          <a:p>
            <a:pPr eaLnBrk="0" hangingPunct="0"/>
            <a:r>
              <a:rPr lang="en-US" altLang="en-US" sz="1800"/>
              <a:t>successive</a:t>
            </a:r>
          </a:p>
          <a:p>
            <a:pPr eaLnBrk="0" hangingPunct="0"/>
            <a:r>
              <a:rPr lang="en-US" altLang="en-US" sz="1800"/>
              <a:t>pulses:</a:t>
            </a:r>
          </a:p>
        </p:txBody>
      </p:sp>
    </p:spTree>
    <p:extLst>
      <p:ext uri="{BB962C8B-B14F-4D97-AF65-F5344CB8AC3E}">
        <p14:creationId xmlns:p14="http://schemas.microsoft.com/office/powerpoint/2010/main" val="319291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635581" y="519113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99"/>
                </a:solidFill>
              </a:rPr>
              <a:t>Concluding: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943556" y="928688"/>
            <a:ext cx="79486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800"/>
              <a:t>Yes, you can combine high spectral resolution with femtosecond temporal resolution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75256" y="941388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800"/>
              <a:t>1)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570494" y="1265238"/>
            <a:ext cx="6546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800"/>
              <a:t>2)    The Carrier to Envelope Phase (CEP) applies to a </a:t>
            </a:r>
            <a:r>
              <a:rPr lang="en-US" altLang="en-US" sz="1800" b="1"/>
              <a:t>single pulse – </a:t>
            </a:r>
            <a:endParaRPr lang="en-US" altLang="en-US" sz="1800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7796669" y="4360863"/>
            <a:ext cx="1355725" cy="804862"/>
            <a:chOff x="2580" y="1392"/>
            <a:chExt cx="1740" cy="1030"/>
          </a:xfrm>
        </p:grpSpPr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2580" y="1392"/>
              <a:ext cx="960" cy="984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rc 9"/>
            <p:cNvSpPr>
              <a:spLocks/>
            </p:cNvSpPr>
            <p:nvPr/>
          </p:nvSpPr>
          <p:spPr bwMode="auto">
            <a:xfrm flipH="1" flipV="1">
              <a:off x="2797" y="2052"/>
              <a:ext cx="498" cy="144"/>
            </a:xfrm>
            <a:custGeom>
              <a:avLst/>
              <a:gdLst>
                <a:gd name="G0" fmla="+- 21101 0 0"/>
                <a:gd name="G1" fmla="+- 21600 0 0"/>
                <a:gd name="G2" fmla="+- 21600 0 0"/>
                <a:gd name="T0" fmla="*/ 0 w 42701"/>
                <a:gd name="T1" fmla="*/ 16984 h 21600"/>
                <a:gd name="T2" fmla="*/ 42701 w 42701"/>
                <a:gd name="T3" fmla="*/ 21600 h 21600"/>
                <a:gd name="T4" fmla="*/ 21101 w 4270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701" h="21600" fill="none" extrusionOk="0">
                  <a:moveTo>
                    <a:pt x="-1" y="16983"/>
                  </a:moveTo>
                  <a:cubicBezTo>
                    <a:pt x="2169" y="7067"/>
                    <a:pt x="10950" y="0"/>
                    <a:pt x="21101" y="0"/>
                  </a:cubicBezTo>
                  <a:cubicBezTo>
                    <a:pt x="33030" y="0"/>
                    <a:pt x="42701" y="9670"/>
                    <a:pt x="42701" y="21600"/>
                  </a:cubicBezTo>
                </a:path>
                <a:path w="42701" h="21600" stroke="0" extrusionOk="0">
                  <a:moveTo>
                    <a:pt x="-1" y="16983"/>
                  </a:moveTo>
                  <a:cubicBezTo>
                    <a:pt x="2169" y="7067"/>
                    <a:pt x="10950" y="0"/>
                    <a:pt x="21101" y="0"/>
                  </a:cubicBezTo>
                  <a:cubicBezTo>
                    <a:pt x="33030" y="0"/>
                    <a:pt x="42701" y="9670"/>
                    <a:pt x="42701" y="21600"/>
                  </a:cubicBezTo>
                  <a:lnTo>
                    <a:pt x="21101" y="21600"/>
                  </a:lnTo>
                  <a:close/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2784" y="1680"/>
              <a:ext cx="1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3192" y="1692"/>
              <a:ext cx="16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 rot="1818333">
              <a:off x="3064" y="2274"/>
              <a:ext cx="1256" cy="148"/>
            </a:xfrm>
            <a:custGeom>
              <a:avLst/>
              <a:gdLst>
                <a:gd name="T0" fmla="*/ 130 w 1630"/>
                <a:gd name="T1" fmla="*/ 96 h 192"/>
                <a:gd name="T2" fmla="*/ 442 w 1630"/>
                <a:gd name="T3" fmla="*/ 72 h 192"/>
                <a:gd name="T4" fmla="*/ 1174 w 1630"/>
                <a:gd name="T5" fmla="*/ 0 h 192"/>
                <a:gd name="T6" fmla="*/ 1570 w 1630"/>
                <a:gd name="T7" fmla="*/ 72 h 192"/>
                <a:gd name="T8" fmla="*/ 1534 w 1630"/>
                <a:gd name="T9" fmla="*/ 144 h 192"/>
                <a:gd name="T10" fmla="*/ 1402 w 1630"/>
                <a:gd name="T11" fmla="*/ 180 h 192"/>
                <a:gd name="T12" fmla="*/ 1162 w 1630"/>
                <a:gd name="T13" fmla="*/ 180 h 192"/>
                <a:gd name="T14" fmla="*/ 166 w 1630"/>
                <a:gd name="T15" fmla="*/ 180 h 192"/>
                <a:gd name="T16" fmla="*/ 130 w 1630"/>
                <a:gd name="T17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0" h="192">
                  <a:moveTo>
                    <a:pt x="130" y="96"/>
                  </a:moveTo>
                  <a:cubicBezTo>
                    <a:pt x="176" y="78"/>
                    <a:pt x="268" y="88"/>
                    <a:pt x="442" y="72"/>
                  </a:cubicBezTo>
                  <a:cubicBezTo>
                    <a:pt x="616" y="56"/>
                    <a:pt x="986" y="0"/>
                    <a:pt x="1174" y="0"/>
                  </a:cubicBezTo>
                  <a:cubicBezTo>
                    <a:pt x="1362" y="0"/>
                    <a:pt x="1510" y="48"/>
                    <a:pt x="1570" y="72"/>
                  </a:cubicBezTo>
                  <a:cubicBezTo>
                    <a:pt x="1630" y="96"/>
                    <a:pt x="1562" y="126"/>
                    <a:pt x="1534" y="144"/>
                  </a:cubicBezTo>
                  <a:cubicBezTo>
                    <a:pt x="1506" y="162"/>
                    <a:pt x="1464" y="174"/>
                    <a:pt x="1402" y="180"/>
                  </a:cubicBezTo>
                  <a:cubicBezTo>
                    <a:pt x="1340" y="186"/>
                    <a:pt x="1368" y="180"/>
                    <a:pt x="1162" y="180"/>
                  </a:cubicBezTo>
                  <a:cubicBezTo>
                    <a:pt x="956" y="180"/>
                    <a:pt x="332" y="192"/>
                    <a:pt x="166" y="180"/>
                  </a:cubicBezTo>
                  <a:cubicBezTo>
                    <a:pt x="0" y="168"/>
                    <a:pt x="84" y="114"/>
                    <a:pt x="130" y="96"/>
                  </a:cubicBezTo>
                  <a:close/>
                </a:path>
              </a:pathLst>
            </a:custGeom>
            <a:gradFill rotWithShape="1">
              <a:gsLst>
                <a:gs pos="0">
                  <a:srgbClr val="993300">
                    <a:gamma/>
                    <a:shade val="31765"/>
                    <a:invGamma/>
                  </a:srgbClr>
                </a:gs>
                <a:gs pos="100000">
                  <a:srgbClr val="993300"/>
                </a:gs>
              </a:gsLst>
              <a:lin ang="0" scaled="1"/>
            </a:gradFill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AutoShape 13"/>
            <p:cNvSpPr>
              <a:spLocks noChangeArrowheads="1"/>
            </p:cNvSpPr>
            <p:nvPr/>
          </p:nvSpPr>
          <p:spPr bwMode="auto">
            <a:xfrm>
              <a:off x="2952" y="1800"/>
              <a:ext cx="180" cy="216"/>
            </a:xfrm>
            <a:prstGeom prst="triangle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2859544" y="4727575"/>
            <a:ext cx="7024687" cy="1225550"/>
            <a:chOff x="855" y="1856"/>
            <a:chExt cx="4425" cy="772"/>
          </a:xfrm>
        </p:grpSpPr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4257" y="2109"/>
              <a:ext cx="1023" cy="3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4953" y="1856"/>
              <a:ext cx="189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4874" y="2361"/>
              <a:ext cx="331" cy="25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4305" y="2374"/>
              <a:ext cx="331" cy="25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4375" y="2550"/>
              <a:ext cx="5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3756" y="2345"/>
              <a:ext cx="334" cy="25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3189" y="2358"/>
              <a:ext cx="332" cy="25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3108" y="2109"/>
              <a:ext cx="1024" cy="3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2631" y="2345"/>
              <a:ext cx="331" cy="25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2062" y="2358"/>
              <a:ext cx="331" cy="25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1983" y="2109"/>
              <a:ext cx="1023" cy="3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1503" y="2345"/>
              <a:ext cx="332" cy="25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auto">
            <a:xfrm>
              <a:off x="936" y="2358"/>
              <a:ext cx="332" cy="25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855" y="2109"/>
              <a:ext cx="1023" cy="3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924" y="2137"/>
              <a:ext cx="269" cy="1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1236" y="2137"/>
              <a:ext cx="271" cy="1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1568" y="2136"/>
              <a:ext cx="269" cy="1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2037" y="2137"/>
              <a:ext cx="271" cy="1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2349" y="2137"/>
              <a:ext cx="271" cy="1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34"/>
            <p:cNvSpPr>
              <a:spLocks noChangeArrowheads="1"/>
            </p:cNvSpPr>
            <p:nvPr/>
          </p:nvSpPr>
          <p:spPr bwMode="auto">
            <a:xfrm>
              <a:off x="2681" y="2136"/>
              <a:ext cx="269" cy="1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3171" y="2139"/>
              <a:ext cx="269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3483" y="2139"/>
              <a:ext cx="269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37"/>
            <p:cNvSpPr>
              <a:spLocks noChangeArrowheads="1"/>
            </p:cNvSpPr>
            <p:nvPr/>
          </p:nvSpPr>
          <p:spPr bwMode="auto">
            <a:xfrm>
              <a:off x="3815" y="2137"/>
              <a:ext cx="269" cy="1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38"/>
            <p:cNvSpPr>
              <a:spLocks noChangeShapeType="1"/>
            </p:cNvSpPr>
            <p:nvPr/>
          </p:nvSpPr>
          <p:spPr bwMode="auto">
            <a:xfrm>
              <a:off x="1856" y="2472"/>
              <a:ext cx="128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9"/>
            <p:cNvSpPr>
              <a:spLocks noChangeShapeType="1"/>
            </p:cNvSpPr>
            <p:nvPr/>
          </p:nvSpPr>
          <p:spPr bwMode="auto">
            <a:xfrm>
              <a:off x="2887" y="2472"/>
              <a:ext cx="209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40"/>
            <p:cNvSpPr>
              <a:spLocks noChangeShapeType="1"/>
            </p:cNvSpPr>
            <p:nvPr/>
          </p:nvSpPr>
          <p:spPr bwMode="auto">
            <a:xfrm>
              <a:off x="4088" y="2464"/>
              <a:ext cx="168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" name="Group 41"/>
          <p:cNvGrpSpPr>
            <a:grpSpLocks/>
          </p:cNvGrpSpPr>
          <p:nvPr/>
        </p:nvGrpSpPr>
        <p:grpSpPr bwMode="auto">
          <a:xfrm>
            <a:off x="2872244" y="5410200"/>
            <a:ext cx="7527925" cy="617538"/>
            <a:chOff x="863" y="3073"/>
            <a:chExt cx="4742" cy="389"/>
          </a:xfrm>
        </p:grpSpPr>
        <p:grpSp>
          <p:nvGrpSpPr>
            <p:cNvPr id="42" name="Group 42"/>
            <p:cNvGrpSpPr>
              <a:grpSpLocks/>
            </p:cNvGrpSpPr>
            <p:nvPr/>
          </p:nvGrpSpPr>
          <p:grpSpPr bwMode="auto">
            <a:xfrm>
              <a:off x="863" y="3073"/>
              <a:ext cx="3269" cy="202"/>
              <a:chOff x="408" y="4576"/>
              <a:chExt cx="2048" cy="200"/>
            </a:xfrm>
          </p:grpSpPr>
          <p:sp>
            <p:nvSpPr>
              <p:cNvPr id="45" name="Line 43"/>
              <p:cNvSpPr>
                <a:spLocks noChangeShapeType="1"/>
              </p:cNvSpPr>
              <p:nvPr/>
            </p:nvSpPr>
            <p:spPr bwMode="auto">
              <a:xfrm>
                <a:off x="408" y="4576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44"/>
              <p:cNvSpPr>
                <a:spLocks noChangeShapeType="1"/>
              </p:cNvSpPr>
              <p:nvPr/>
            </p:nvSpPr>
            <p:spPr bwMode="auto">
              <a:xfrm>
                <a:off x="472" y="4584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45"/>
              <p:cNvSpPr>
                <a:spLocks noChangeShapeType="1"/>
              </p:cNvSpPr>
              <p:nvPr/>
            </p:nvSpPr>
            <p:spPr bwMode="auto">
              <a:xfrm>
                <a:off x="472" y="4576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46"/>
              <p:cNvSpPr>
                <a:spLocks noChangeShapeType="1"/>
              </p:cNvSpPr>
              <p:nvPr/>
            </p:nvSpPr>
            <p:spPr bwMode="auto">
              <a:xfrm>
                <a:off x="536" y="4584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47"/>
              <p:cNvSpPr>
                <a:spLocks noChangeShapeType="1"/>
              </p:cNvSpPr>
              <p:nvPr/>
            </p:nvSpPr>
            <p:spPr bwMode="auto">
              <a:xfrm>
                <a:off x="536" y="4576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48"/>
              <p:cNvSpPr>
                <a:spLocks noChangeShapeType="1"/>
              </p:cNvSpPr>
              <p:nvPr/>
            </p:nvSpPr>
            <p:spPr bwMode="auto">
              <a:xfrm>
                <a:off x="600" y="4584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49"/>
              <p:cNvSpPr>
                <a:spLocks noChangeShapeType="1"/>
              </p:cNvSpPr>
              <p:nvPr/>
            </p:nvSpPr>
            <p:spPr bwMode="auto">
              <a:xfrm>
                <a:off x="600" y="4576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50"/>
              <p:cNvSpPr>
                <a:spLocks noChangeShapeType="1"/>
              </p:cNvSpPr>
              <p:nvPr/>
            </p:nvSpPr>
            <p:spPr bwMode="auto">
              <a:xfrm>
                <a:off x="664" y="4584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51"/>
              <p:cNvSpPr>
                <a:spLocks noChangeShapeType="1"/>
              </p:cNvSpPr>
              <p:nvPr/>
            </p:nvSpPr>
            <p:spPr bwMode="auto">
              <a:xfrm>
                <a:off x="664" y="4576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52"/>
              <p:cNvSpPr>
                <a:spLocks noChangeShapeType="1"/>
              </p:cNvSpPr>
              <p:nvPr/>
            </p:nvSpPr>
            <p:spPr bwMode="auto">
              <a:xfrm>
                <a:off x="728" y="4584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53"/>
              <p:cNvSpPr>
                <a:spLocks noChangeShapeType="1"/>
              </p:cNvSpPr>
              <p:nvPr/>
            </p:nvSpPr>
            <p:spPr bwMode="auto">
              <a:xfrm>
                <a:off x="728" y="4576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54"/>
              <p:cNvSpPr>
                <a:spLocks noChangeShapeType="1"/>
              </p:cNvSpPr>
              <p:nvPr/>
            </p:nvSpPr>
            <p:spPr bwMode="auto">
              <a:xfrm>
                <a:off x="792" y="4584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55"/>
              <p:cNvSpPr>
                <a:spLocks noChangeShapeType="1"/>
              </p:cNvSpPr>
              <p:nvPr/>
            </p:nvSpPr>
            <p:spPr bwMode="auto">
              <a:xfrm>
                <a:off x="792" y="4576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56"/>
              <p:cNvSpPr>
                <a:spLocks noChangeShapeType="1"/>
              </p:cNvSpPr>
              <p:nvPr/>
            </p:nvSpPr>
            <p:spPr bwMode="auto">
              <a:xfrm>
                <a:off x="856" y="4584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57"/>
              <p:cNvSpPr>
                <a:spLocks noChangeShapeType="1"/>
              </p:cNvSpPr>
              <p:nvPr/>
            </p:nvSpPr>
            <p:spPr bwMode="auto">
              <a:xfrm>
                <a:off x="856" y="4576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58"/>
              <p:cNvSpPr>
                <a:spLocks noChangeShapeType="1"/>
              </p:cNvSpPr>
              <p:nvPr/>
            </p:nvSpPr>
            <p:spPr bwMode="auto">
              <a:xfrm>
                <a:off x="920" y="4584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59"/>
              <p:cNvSpPr>
                <a:spLocks noChangeShapeType="1"/>
              </p:cNvSpPr>
              <p:nvPr/>
            </p:nvSpPr>
            <p:spPr bwMode="auto">
              <a:xfrm>
                <a:off x="920" y="4576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60"/>
              <p:cNvSpPr>
                <a:spLocks noChangeShapeType="1"/>
              </p:cNvSpPr>
              <p:nvPr/>
            </p:nvSpPr>
            <p:spPr bwMode="auto">
              <a:xfrm>
                <a:off x="984" y="4584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61"/>
              <p:cNvSpPr>
                <a:spLocks noChangeShapeType="1"/>
              </p:cNvSpPr>
              <p:nvPr/>
            </p:nvSpPr>
            <p:spPr bwMode="auto">
              <a:xfrm>
                <a:off x="984" y="4576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62"/>
              <p:cNvSpPr>
                <a:spLocks noChangeShapeType="1"/>
              </p:cNvSpPr>
              <p:nvPr/>
            </p:nvSpPr>
            <p:spPr bwMode="auto">
              <a:xfrm>
                <a:off x="1048" y="4584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63"/>
              <p:cNvSpPr>
                <a:spLocks noChangeShapeType="1"/>
              </p:cNvSpPr>
              <p:nvPr/>
            </p:nvSpPr>
            <p:spPr bwMode="auto">
              <a:xfrm>
                <a:off x="1048" y="4576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64"/>
              <p:cNvSpPr>
                <a:spLocks noChangeShapeType="1"/>
              </p:cNvSpPr>
              <p:nvPr/>
            </p:nvSpPr>
            <p:spPr bwMode="auto">
              <a:xfrm>
                <a:off x="1112" y="4584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65"/>
              <p:cNvSpPr>
                <a:spLocks noChangeShapeType="1"/>
              </p:cNvSpPr>
              <p:nvPr/>
            </p:nvSpPr>
            <p:spPr bwMode="auto">
              <a:xfrm>
                <a:off x="1112" y="4576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66"/>
              <p:cNvSpPr>
                <a:spLocks noChangeShapeType="1"/>
              </p:cNvSpPr>
              <p:nvPr/>
            </p:nvSpPr>
            <p:spPr bwMode="auto">
              <a:xfrm>
                <a:off x="1176" y="4584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67"/>
              <p:cNvSpPr>
                <a:spLocks noChangeShapeType="1"/>
              </p:cNvSpPr>
              <p:nvPr/>
            </p:nvSpPr>
            <p:spPr bwMode="auto">
              <a:xfrm>
                <a:off x="1176" y="4576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68"/>
              <p:cNvSpPr>
                <a:spLocks noChangeShapeType="1"/>
              </p:cNvSpPr>
              <p:nvPr/>
            </p:nvSpPr>
            <p:spPr bwMode="auto">
              <a:xfrm>
                <a:off x="1240" y="4584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69"/>
              <p:cNvSpPr>
                <a:spLocks noChangeShapeType="1"/>
              </p:cNvSpPr>
              <p:nvPr/>
            </p:nvSpPr>
            <p:spPr bwMode="auto">
              <a:xfrm>
                <a:off x="1240" y="4576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70"/>
              <p:cNvSpPr>
                <a:spLocks noChangeShapeType="1"/>
              </p:cNvSpPr>
              <p:nvPr/>
            </p:nvSpPr>
            <p:spPr bwMode="auto">
              <a:xfrm>
                <a:off x="1304" y="4584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71"/>
              <p:cNvSpPr>
                <a:spLocks noChangeShapeType="1"/>
              </p:cNvSpPr>
              <p:nvPr/>
            </p:nvSpPr>
            <p:spPr bwMode="auto">
              <a:xfrm>
                <a:off x="1304" y="4576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72"/>
              <p:cNvSpPr>
                <a:spLocks noChangeShapeType="1"/>
              </p:cNvSpPr>
              <p:nvPr/>
            </p:nvSpPr>
            <p:spPr bwMode="auto">
              <a:xfrm>
                <a:off x="1368" y="4584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73"/>
              <p:cNvSpPr>
                <a:spLocks noChangeShapeType="1"/>
              </p:cNvSpPr>
              <p:nvPr/>
            </p:nvSpPr>
            <p:spPr bwMode="auto">
              <a:xfrm>
                <a:off x="1368" y="4576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74"/>
              <p:cNvSpPr>
                <a:spLocks noChangeShapeType="1"/>
              </p:cNvSpPr>
              <p:nvPr/>
            </p:nvSpPr>
            <p:spPr bwMode="auto">
              <a:xfrm>
                <a:off x="1432" y="4584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75"/>
              <p:cNvSpPr>
                <a:spLocks noChangeShapeType="1"/>
              </p:cNvSpPr>
              <p:nvPr/>
            </p:nvSpPr>
            <p:spPr bwMode="auto">
              <a:xfrm>
                <a:off x="1432" y="4576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76"/>
              <p:cNvSpPr>
                <a:spLocks noChangeShapeType="1"/>
              </p:cNvSpPr>
              <p:nvPr/>
            </p:nvSpPr>
            <p:spPr bwMode="auto">
              <a:xfrm>
                <a:off x="1496" y="4584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77"/>
              <p:cNvSpPr>
                <a:spLocks noChangeShapeType="1"/>
              </p:cNvSpPr>
              <p:nvPr/>
            </p:nvSpPr>
            <p:spPr bwMode="auto">
              <a:xfrm>
                <a:off x="1496" y="4576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78"/>
              <p:cNvSpPr>
                <a:spLocks noChangeShapeType="1"/>
              </p:cNvSpPr>
              <p:nvPr/>
            </p:nvSpPr>
            <p:spPr bwMode="auto">
              <a:xfrm>
                <a:off x="1560" y="4584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79"/>
              <p:cNvSpPr>
                <a:spLocks noChangeShapeType="1"/>
              </p:cNvSpPr>
              <p:nvPr/>
            </p:nvSpPr>
            <p:spPr bwMode="auto">
              <a:xfrm>
                <a:off x="1560" y="4576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80"/>
              <p:cNvSpPr>
                <a:spLocks noChangeShapeType="1"/>
              </p:cNvSpPr>
              <p:nvPr/>
            </p:nvSpPr>
            <p:spPr bwMode="auto">
              <a:xfrm>
                <a:off x="1624" y="4584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81"/>
              <p:cNvSpPr>
                <a:spLocks noChangeShapeType="1"/>
              </p:cNvSpPr>
              <p:nvPr/>
            </p:nvSpPr>
            <p:spPr bwMode="auto">
              <a:xfrm>
                <a:off x="1624" y="4576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82"/>
              <p:cNvSpPr>
                <a:spLocks noChangeShapeType="1"/>
              </p:cNvSpPr>
              <p:nvPr/>
            </p:nvSpPr>
            <p:spPr bwMode="auto">
              <a:xfrm>
                <a:off x="1688" y="4584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83"/>
              <p:cNvSpPr>
                <a:spLocks noChangeShapeType="1"/>
              </p:cNvSpPr>
              <p:nvPr/>
            </p:nvSpPr>
            <p:spPr bwMode="auto">
              <a:xfrm>
                <a:off x="1688" y="4576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84"/>
              <p:cNvSpPr>
                <a:spLocks noChangeShapeType="1"/>
              </p:cNvSpPr>
              <p:nvPr/>
            </p:nvSpPr>
            <p:spPr bwMode="auto">
              <a:xfrm>
                <a:off x="1752" y="4584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85"/>
              <p:cNvSpPr>
                <a:spLocks noChangeShapeType="1"/>
              </p:cNvSpPr>
              <p:nvPr/>
            </p:nvSpPr>
            <p:spPr bwMode="auto">
              <a:xfrm>
                <a:off x="1752" y="4576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86"/>
              <p:cNvSpPr>
                <a:spLocks noChangeShapeType="1"/>
              </p:cNvSpPr>
              <p:nvPr/>
            </p:nvSpPr>
            <p:spPr bwMode="auto">
              <a:xfrm>
                <a:off x="1816" y="4584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87"/>
              <p:cNvSpPr>
                <a:spLocks noChangeShapeType="1"/>
              </p:cNvSpPr>
              <p:nvPr/>
            </p:nvSpPr>
            <p:spPr bwMode="auto">
              <a:xfrm>
                <a:off x="1816" y="4576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88"/>
              <p:cNvSpPr>
                <a:spLocks noChangeShapeType="1"/>
              </p:cNvSpPr>
              <p:nvPr/>
            </p:nvSpPr>
            <p:spPr bwMode="auto">
              <a:xfrm>
                <a:off x="1880" y="4584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89"/>
              <p:cNvSpPr>
                <a:spLocks noChangeShapeType="1"/>
              </p:cNvSpPr>
              <p:nvPr/>
            </p:nvSpPr>
            <p:spPr bwMode="auto">
              <a:xfrm>
                <a:off x="1880" y="4576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90"/>
              <p:cNvSpPr>
                <a:spLocks noChangeShapeType="1"/>
              </p:cNvSpPr>
              <p:nvPr/>
            </p:nvSpPr>
            <p:spPr bwMode="auto">
              <a:xfrm>
                <a:off x="1944" y="4584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91"/>
              <p:cNvSpPr>
                <a:spLocks noChangeShapeType="1"/>
              </p:cNvSpPr>
              <p:nvPr/>
            </p:nvSpPr>
            <p:spPr bwMode="auto">
              <a:xfrm>
                <a:off x="1944" y="4576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92"/>
              <p:cNvSpPr>
                <a:spLocks noChangeShapeType="1"/>
              </p:cNvSpPr>
              <p:nvPr/>
            </p:nvSpPr>
            <p:spPr bwMode="auto">
              <a:xfrm>
                <a:off x="2008" y="4584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93"/>
              <p:cNvSpPr>
                <a:spLocks noChangeShapeType="1"/>
              </p:cNvSpPr>
              <p:nvPr/>
            </p:nvSpPr>
            <p:spPr bwMode="auto">
              <a:xfrm>
                <a:off x="2008" y="4576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94"/>
              <p:cNvSpPr>
                <a:spLocks noChangeShapeType="1"/>
              </p:cNvSpPr>
              <p:nvPr/>
            </p:nvSpPr>
            <p:spPr bwMode="auto">
              <a:xfrm>
                <a:off x="2072" y="4584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95"/>
              <p:cNvSpPr>
                <a:spLocks noChangeShapeType="1"/>
              </p:cNvSpPr>
              <p:nvPr/>
            </p:nvSpPr>
            <p:spPr bwMode="auto">
              <a:xfrm>
                <a:off x="2072" y="4576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96"/>
              <p:cNvSpPr>
                <a:spLocks noChangeShapeType="1"/>
              </p:cNvSpPr>
              <p:nvPr/>
            </p:nvSpPr>
            <p:spPr bwMode="auto">
              <a:xfrm>
                <a:off x="2136" y="4584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97"/>
              <p:cNvSpPr>
                <a:spLocks noChangeShapeType="1"/>
              </p:cNvSpPr>
              <p:nvPr/>
            </p:nvSpPr>
            <p:spPr bwMode="auto">
              <a:xfrm>
                <a:off x="2136" y="4576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98"/>
              <p:cNvSpPr>
                <a:spLocks noChangeShapeType="1"/>
              </p:cNvSpPr>
              <p:nvPr/>
            </p:nvSpPr>
            <p:spPr bwMode="auto">
              <a:xfrm>
                <a:off x="2200" y="4584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99"/>
              <p:cNvSpPr>
                <a:spLocks noChangeShapeType="1"/>
              </p:cNvSpPr>
              <p:nvPr/>
            </p:nvSpPr>
            <p:spPr bwMode="auto">
              <a:xfrm>
                <a:off x="2200" y="4576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100"/>
              <p:cNvSpPr>
                <a:spLocks noChangeShapeType="1"/>
              </p:cNvSpPr>
              <p:nvPr/>
            </p:nvSpPr>
            <p:spPr bwMode="auto">
              <a:xfrm>
                <a:off x="2264" y="4584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101"/>
              <p:cNvSpPr>
                <a:spLocks noChangeShapeType="1"/>
              </p:cNvSpPr>
              <p:nvPr/>
            </p:nvSpPr>
            <p:spPr bwMode="auto">
              <a:xfrm>
                <a:off x="2264" y="4576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102"/>
              <p:cNvSpPr>
                <a:spLocks noChangeShapeType="1"/>
              </p:cNvSpPr>
              <p:nvPr/>
            </p:nvSpPr>
            <p:spPr bwMode="auto">
              <a:xfrm>
                <a:off x="2328" y="4584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103"/>
              <p:cNvSpPr>
                <a:spLocks noChangeShapeType="1"/>
              </p:cNvSpPr>
              <p:nvPr/>
            </p:nvSpPr>
            <p:spPr bwMode="auto">
              <a:xfrm>
                <a:off x="2328" y="4576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104"/>
              <p:cNvSpPr>
                <a:spLocks noChangeShapeType="1"/>
              </p:cNvSpPr>
              <p:nvPr/>
            </p:nvSpPr>
            <p:spPr bwMode="auto">
              <a:xfrm>
                <a:off x="2392" y="4584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105"/>
              <p:cNvSpPr>
                <a:spLocks noChangeShapeType="1"/>
              </p:cNvSpPr>
              <p:nvPr/>
            </p:nvSpPr>
            <p:spPr bwMode="auto">
              <a:xfrm>
                <a:off x="2392" y="4576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106"/>
              <p:cNvSpPr>
                <a:spLocks noChangeShapeType="1"/>
              </p:cNvSpPr>
              <p:nvPr/>
            </p:nvSpPr>
            <p:spPr bwMode="auto">
              <a:xfrm>
                <a:off x="2456" y="4584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" name="Line 107"/>
            <p:cNvSpPr>
              <a:spLocks noChangeShapeType="1"/>
            </p:cNvSpPr>
            <p:nvPr/>
          </p:nvSpPr>
          <p:spPr bwMode="auto">
            <a:xfrm>
              <a:off x="864" y="3264"/>
              <a:ext cx="4504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Text Box 108"/>
            <p:cNvSpPr txBox="1">
              <a:spLocks noChangeArrowheads="1"/>
            </p:cNvSpPr>
            <p:nvPr/>
          </p:nvSpPr>
          <p:spPr bwMode="auto">
            <a:xfrm>
              <a:off x="5342" y="3174"/>
              <a:ext cx="2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rnd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>
                  <a:latin typeface="Symbol" panose="05050102010706020507" pitchFamily="18" charset="2"/>
                </a:rPr>
                <a:t>W</a:t>
              </a:r>
            </a:p>
          </p:txBody>
        </p:sp>
      </p:grpSp>
      <p:sp>
        <p:nvSpPr>
          <p:cNvPr id="109" name="Text Box 109"/>
          <p:cNvSpPr txBox="1">
            <a:spLocks noChangeArrowheads="1"/>
          </p:cNvSpPr>
          <p:nvPr/>
        </p:nvSpPr>
        <p:spPr bwMode="auto">
          <a:xfrm>
            <a:off x="8355469" y="5073650"/>
            <a:ext cx="1403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1800"/>
              <a:t>Mode-locked</a:t>
            </a:r>
          </a:p>
          <a:p>
            <a:pPr algn="ctr" eaLnBrk="0" hangingPunct="0"/>
            <a:r>
              <a:rPr lang="en-US" altLang="en-US" sz="1800"/>
              <a:t>laser</a:t>
            </a:r>
          </a:p>
        </p:txBody>
      </p:sp>
      <p:grpSp>
        <p:nvGrpSpPr>
          <p:cNvPr id="110" name="Group 110"/>
          <p:cNvGrpSpPr>
            <a:grpSpLocks/>
          </p:cNvGrpSpPr>
          <p:nvPr/>
        </p:nvGrpSpPr>
        <p:grpSpPr bwMode="auto">
          <a:xfrm>
            <a:off x="2708731" y="5648325"/>
            <a:ext cx="311150" cy="512763"/>
            <a:chOff x="700" y="3224"/>
            <a:chExt cx="196" cy="323"/>
          </a:xfrm>
        </p:grpSpPr>
        <p:sp>
          <p:nvSpPr>
            <p:cNvPr id="111" name="Line 111"/>
            <p:cNvSpPr>
              <a:spLocks noChangeShapeType="1"/>
            </p:cNvSpPr>
            <p:nvPr/>
          </p:nvSpPr>
          <p:spPr bwMode="auto">
            <a:xfrm flipH="1">
              <a:off x="760" y="3264"/>
              <a:ext cx="9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Text Box 112"/>
            <p:cNvSpPr txBox="1">
              <a:spLocks noChangeArrowheads="1"/>
            </p:cNvSpPr>
            <p:nvPr/>
          </p:nvSpPr>
          <p:spPr bwMode="auto">
            <a:xfrm>
              <a:off x="700" y="3297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rnd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000"/>
                <a:t>0</a:t>
              </a:r>
            </a:p>
          </p:txBody>
        </p:sp>
        <p:sp>
          <p:nvSpPr>
            <p:cNvPr id="113" name="Line 113"/>
            <p:cNvSpPr>
              <a:spLocks noChangeShapeType="1"/>
            </p:cNvSpPr>
            <p:nvPr/>
          </p:nvSpPr>
          <p:spPr bwMode="auto">
            <a:xfrm>
              <a:off x="796" y="3224"/>
              <a:ext cx="0" cy="12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4" name="Text Box 114"/>
          <p:cNvSpPr txBox="1">
            <a:spLocks noChangeArrowheads="1"/>
          </p:cNvSpPr>
          <p:nvPr/>
        </p:nvSpPr>
        <p:spPr bwMode="auto">
          <a:xfrm>
            <a:off x="1568906" y="2058988"/>
            <a:ext cx="591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buFontTx/>
              <a:buAutoNum type="arabicParenR" startAt="4"/>
            </a:pPr>
            <a:r>
              <a:rPr lang="en-US" altLang="en-US" sz="1800">
                <a:latin typeface="Times New Roman" panose="02020603050405020304" pitchFamily="18" charset="0"/>
              </a:rPr>
              <a:t>The engine for the pulse train is the mode-locked laser  --- </a:t>
            </a:r>
          </a:p>
        </p:txBody>
      </p:sp>
      <p:grpSp>
        <p:nvGrpSpPr>
          <p:cNvPr id="115" name="Group 115"/>
          <p:cNvGrpSpPr>
            <a:grpSpLocks/>
          </p:cNvGrpSpPr>
          <p:nvPr/>
        </p:nvGrpSpPr>
        <p:grpSpPr bwMode="auto">
          <a:xfrm>
            <a:off x="1748294" y="2911475"/>
            <a:ext cx="2971800" cy="749300"/>
            <a:chOff x="189" y="1656"/>
            <a:chExt cx="1872" cy="472"/>
          </a:xfrm>
        </p:grpSpPr>
        <p:sp>
          <p:nvSpPr>
            <p:cNvPr id="116" name="Text Box 116"/>
            <p:cNvSpPr txBox="1">
              <a:spLocks noChangeArrowheads="1"/>
            </p:cNvSpPr>
            <p:nvPr/>
          </p:nvSpPr>
          <p:spPr bwMode="auto">
            <a:xfrm>
              <a:off x="189" y="1737"/>
              <a:ext cx="111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rnd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000"/>
                <a:t>Tooth spacing: </a:t>
              </a:r>
            </a:p>
          </p:txBody>
        </p:sp>
        <p:pic>
          <p:nvPicPr>
            <p:cNvPr id="117" name="Picture 1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1" y="1656"/>
              <a:ext cx="810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rnd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8" name="Group 118"/>
          <p:cNvGrpSpPr>
            <a:grpSpLocks/>
          </p:cNvGrpSpPr>
          <p:nvPr/>
        </p:nvGrpSpPr>
        <p:grpSpPr bwMode="auto">
          <a:xfrm>
            <a:off x="3464381" y="5527675"/>
            <a:ext cx="979488" cy="1330325"/>
            <a:chOff x="1234" y="3234"/>
            <a:chExt cx="617" cy="838"/>
          </a:xfrm>
        </p:grpSpPr>
        <p:sp>
          <p:nvSpPr>
            <p:cNvPr id="119" name="Line 119"/>
            <p:cNvSpPr>
              <a:spLocks noChangeShapeType="1"/>
            </p:cNvSpPr>
            <p:nvPr/>
          </p:nvSpPr>
          <p:spPr bwMode="auto">
            <a:xfrm>
              <a:off x="1371" y="3255"/>
              <a:ext cx="0" cy="686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Line 120"/>
            <p:cNvSpPr>
              <a:spLocks noChangeShapeType="1"/>
            </p:cNvSpPr>
            <p:nvPr/>
          </p:nvSpPr>
          <p:spPr bwMode="auto">
            <a:xfrm>
              <a:off x="1476" y="3234"/>
              <a:ext cx="0" cy="686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Line 121"/>
            <p:cNvSpPr>
              <a:spLocks noChangeShapeType="1"/>
            </p:cNvSpPr>
            <p:nvPr/>
          </p:nvSpPr>
          <p:spPr bwMode="auto">
            <a:xfrm>
              <a:off x="1234" y="3867"/>
              <a:ext cx="57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122"/>
            <p:cNvSpPr>
              <a:spLocks noChangeShapeType="1"/>
            </p:cNvSpPr>
            <p:nvPr/>
          </p:nvSpPr>
          <p:spPr bwMode="auto">
            <a:xfrm>
              <a:off x="1256" y="3866"/>
              <a:ext cx="112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Line 123"/>
            <p:cNvSpPr>
              <a:spLocks noChangeShapeType="1"/>
            </p:cNvSpPr>
            <p:nvPr/>
          </p:nvSpPr>
          <p:spPr bwMode="auto">
            <a:xfrm flipH="1">
              <a:off x="1479" y="3867"/>
              <a:ext cx="192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4" name="Picture 12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1" y="3669"/>
              <a:ext cx="300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rnd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5" name="Text Box 125"/>
          <p:cNvSpPr txBox="1">
            <a:spLocks noChangeArrowheads="1"/>
          </p:cNvSpPr>
          <p:nvPr/>
        </p:nvSpPr>
        <p:spPr bwMode="auto">
          <a:xfrm>
            <a:off x="5431294" y="3033713"/>
            <a:ext cx="38846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800"/>
              <a:t>What controls the pulse train is the CEO</a:t>
            </a:r>
          </a:p>
        </p:txBody>
      </p:sp>
      <p:sp>
        <p:nvSpPr>
          <p:cNvPr id="126" name="Text Box 126"/>
          <p:cNvSpPr txBox="1">
            <a:spLocks noChangeArrowheads="1"/>
          </p:cNvSpPr>
          <p:nvPr/>
        </p:nvSpPr>
        <p:spPr bwMode="auto">
          <a:xfrm>
            <a:off x="1743531" y="3643313"/>
            <a:ext cx="5738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/>
              <a:t>The mode comb does not start at zero but at </a:t>
            </a:r>
            <a:r>
              <a:rPr lang="en-US" altLang="en-US" sz="2000" i="1">
                <a:latin typeface="Symbol" panose="05050102010706020507" pitchFamily="18" charset="2"/>
              </a:rPr>
              <a:t>W</a:t>
            </a:r>
            <a:r>
              <a:rPr lang="en-US" altLang="en-US" sz="2000" i="1"/>
              <a:t> = 2 </a:t>
            </a:r>
            <a:r>
              <a:rPr lang="en-US" altLang="en-US" sz="2000" i="1">
                <a:latin typeface="Symbol" panose="05050102010706020507" pitchFamily="18" charset="2"/>
              </a:rPr>
              <a:t>p </a:t>
            </a:r>
            <a:r>
              <a:rPr lang="en-US" altLang="en-US" sz="2000" i="1"/>
              <a:t>f</a:t>
            </a:r>
            <a:r>
              <a:rPr lang="en-US" altLang="en-US" sz="2000" i="1" baseline="-25000"/>
              <a:t>0</a:t>
            </a:r>
            <a:endParaRPr lang="en-US" altLang="en-US" sz="2000"/>
          </a:p>
        </p:txBody>
      </p:sp>
      <p:grpSp>
        <p:nvGrpSpPr>
          <p:cNvPr id="127" name="Group 127"/>
          <p:cNvGrpSpPr>
            <a:grpSpLocks/>
          </p:cNvGrpSpPr>
          <p:nvPr/>
        </p:nvGrpSpPr>
        <p:grpSpPr bwMode="auto">
          <a:xfrm>
            <a:off x="2861131" y="4932363"/>
            <a:ext cx="80963" cy="771525"/>
            <a:chOff x="856" y="2975"/>
            <a:chExt cx="51" cy="486"/>
          </a:xfrm>
        </p:grpSpPr>
        <p:sp>
          <p:nvSpPr>
            <p:cNvPr id="128" name="Line 128"/>
            <p:cNvSpPr>
              <a:spLocks noChangeShapeType="1"/>
            </p:cNvSpPr>
            <p:nvPr/>
          </p:nvSpPr>
          <p:spPr bwMode="auto">
            <a:xfrm flipV="1">
              <a:off x="856" y="2978"/>
              <a:ext cx="0" cy="483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129"/>
            <p:cNvSpPr>
              <a:spLocks noChangeShapeType="1"/>
            </p:cNvSpPr>
            <p:nvPr/>
          </p:nvSpPr>
          <p:spPr bwMode="auto">
            <a:xfrm flipV="1">
              <a:off x="907" y="2975"/>
              <a:ext cx="0" cy="459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0" name="Text Box 130"/>
          <p:cNvSpPr txBox="1">
            <a:spLocks noChangeArrowheads="1"/>
          </p:cNvSpPr>
          <p:nvPr/>
        </p:nvSpPr>
        <p:spPr bwMode="auto">
          <a:xfrm rot="16200000">
            <a:off x="6463962" y="3534569"/>
            <a:ext cx="6715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8000"/>
              <a:t>{</a:t>
            </a:r>
          </a:p>
        </p:txBody>
      </p:sp>
      <p:sp>
        <p:nvSpPr>
          <p:cNvPr id="131" name="Freeform 131"/>
          <p:cNvSpPr>
            <a:spLocks/>
          </p:cNvSpPr>
          <p:nvPr/>
        </p:nvSpPr>
        <p:spPr bwMode="auto">
          <a:xfrm>
            <a:off x="2899231" y="4195763"/>
            <a:ext cx="4238625" cy="687387"/>
          </a:xfrm>
          <a:custGeom>
            <a:avLst/>
            <a:gdLst>
              <a:gd name="T0" fmla="*/ 2536 w 2670"/>
              <a:gd name="T1" fmla="*/ 109 h 433"/>
              <a:gd name="T2" fmla="*/ 2516 w 2670"/>
              <a:gd name="T3" fmla="*/ 205 h 433"/>
              <a:gd name="T4" fmla="*/ 1612 w 2670"/>
              <a:gd name="T5" fmla="*/ 145 h 433"/>
              <a:gd name="T6" fmla="*/ 628 w 2670"/>
              <a:gd name="T7" fmla="*/ 45 h 433"/>
              <a:gd name="T8" fmla="*/ 112 w 2670"/>
              <a:gd name="T9" fmla="*/ 65 h 433"/>
              <a:gd name="T10" fmla="*/ 0 w 2670"/>
              <a:gd name="T11" fmla="*/ 433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70" h="433">
                <a:moveTo>
                  <a:pt x="2536" y="109"/>
                </a:moveTo>
                <a:cubicBezTo>
                  <a:pt x="2603" y="154"/>
                  <a:pt x="2670" y="199"/>
                  <a:pt x="2516" y="205"/>
                </a:cubicBezTo>
                <a:cubicBezTo>
                  <a:pt x="2362" y="211"/>
                  <a:pt x="1927" y="172"/>
                  <a:pt x="1612" y="145"/>
                </a:cubicBezTo>
                <a:cubicBezTo>
                  <a:pt x="1297" y="118"/>
                  <a:pt x="878" y="58"/>
                  <a:pt x="628" y="45"/>
                </a:cubicBezTo>
                <a:cubicBezTo>
                  <a:pt x="378" y="32"/>
                  <a:pt x="217" y="0"/>
                  <a:pt x="112" y="65"/>
                </a:cubicBezTo>
                <a:cubicBezTo>
                  <a:pt x="7" y="130"/>
                  <a:pt x="3" y="281"/>
                  <a:pt x="0" y="433"/>
                </a:cubicBezTo>
              </a:path>
            </a:pathLst>
          </a:custGeom>
          <a:noFill/>
          <a:ln w="15875" cap="rnd" cmpd="sng">
            <a:solidFill>
              <a:schemeClr val="tx1"/>
            </a:solidFill>
            <a:prstDash val="solid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" name="Text Box 133"/>
          <p:cNvSpPr txBox="1">
            <a:spLocks noChangeArrowheads="1"/>
          </p:cNvSpPr>
          <p:nvPr/>
        </p:nvSpPr>
        <p:spPr bwMode="auto">
          <a:xfrm>
            <a:off x="1580019" y="1646238"/>
            <a:ext cx="6908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800"/>
              <a:t>3)    The Carrier to Envelope Phase Offset (CEO) applies to a </a:t>
            </a:r>
            <a:r>
              <a:rPr lang="en-US" altLang="en-US" sz="1800" b="1"/>
              <a:t>pulse train</a:t>
            </a:r>
          </a:p>
        </p:txBody>
      </p:sp>
      <p:sp>
        <p:nvSpPr>
          <p:cNvPr id="133" name="Text Box 134"/>
          <p:cNvSpPr txBox="1">
            <a:spLocks noChangeArrowheads="1"/>
          </p:cNvSpPr>
          <p:nvPr/>
        </p:nvSpPr>
        <p:spPr bwMode="auto">
          <a:xfrm>
            <a:off x="2067381" y="2493963"/>
            <a:ext cx="4381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800"/>
              <a:t>the description of a modulated carrier applies.</a:t>
            </a:r>
          </a:p>
        </p:txBody>
      </p:sp>
      <p:sp>
        <p:nvSpPr>
          <p:cNvPr id="134" name="Text Box 135"/>
          <p:cNvSpPr txBox="1">
            <a:spLocks noChangeArrowheads="1"/>
          </p:cNvSpPr>
          <p:nvPr/>
        </p:nvSpPr>
        <p:spPr bwMode="auto">
          <a:xfrm>
            <a:off x="1349831" y="0"/>
            <a:ext cx="607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0099"/>
                </a:solidFill>
              </a:rPr>
              <a:t>Train of pulses in time and frequency -- CEO</a:t>
            </a:r>
            <a:endParaRPr lang="fr-FR" altLang="en-US" b="1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70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00716 3.7037E-6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7.40741E-7 L 0.00508 7.40741E-7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4" grpId="0"/>
      <p:bldP spid="125" grpId="0"/>
      <p:bldP spid="126" grpId="0"/>
      <p:bldP spid="130" grpId="0"/>
      <p:bldP spid="1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365602" y="1447800"/>
            <a:ext cx="7335837" cy="2195513"/>
            <a:chOff x="596" y="2548"/>
            <a:chExt cx="4621" cy="1383"/>
          </a:xfrm>
        </p:grpSpPr>
        <p:sp>
          <p:nvSpPr>
            <p:cNvPr id="3" name="Line 5"/>
            <p:cNvSpPr>
              <a:spLocks noChangeShapeType="1"/>
            </p:cNvSpPr>
            <p:nvPr/>
          </p:nvSpPr>
          <p:spPr bwMode="auto">
            <a:xfrm>
              <a:off x="3660" y="3648"/>
              <a:ext cx="153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Line 6"/>
            <p:cNvSpPr>
              <a:spLocks noChangeShapeType="1"/>
            </p:cNvSpPr>
            <p:nvPr/>
          </p:nvSpPr>
          <p:spPr bwMode="auto">
            <a:xfrm flipV="1">
              <a:off x="970" y="2592"/>
              <a:ext cx="0" cy="105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 rot="16200000">
              <a:off x="249" y="2957"/>
              <a:ext cx="9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ea typeface="ＭＳ Ｐゴシック" panose="020B0600070205080204" pitchFamily="34" charset="-128"/>
                </a:rPr>
                <a:t>Electric field</a:t>
              </a:r>
            </a:p>
          </p:txBody>
        </p:sp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4764" y="3681"/>
              <a:ext cx="45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ea typeface="ＭＳ Ｐゴシック" panose="020B0600070205080204" pitchFamily="34" charset="-128"/>
                </a:rPr>
                <a:t>Time</a:t>
              </a:r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 flipV="1">
              <a:off x="968" y="3648"/>
              <a:ext cx="2452" cy="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1540" y="3009"/>
              <a:ext cx="3181" cy="641"/>
              <a:chOff x="1096" y="2673"/>
              <a:chExt cx="3181" cy="641"/>
            </a:xfrm>
          </p:grpSpPr>
          <p:grpSp>
            <p:nvGrpSpPr>
              <p:cNvPr id="19" name="Group 11"/>
              <p:cNvGrpSpPr>
                <a:grpSpLocks/>
              </p:cNvGrpSpPr>
              <p:nvPr/>
            </p:nvGrpSpPr>
            <p:grpSpPr bwMode="auto">
              <a:xfrm>
                <a:off x="1964" y="2682"/>
                <a:ext cx="1011" cy="628"/>
                <a:chOff x="1961" y="2306"/>
                <a:chExt cx="1017" cy="1009"/>
              </a:xfrm>
            </p:grpSpPr>
            <p:grpSp>
              <p:nvGrpSpPr>
                <p:cNvPr id="43" name="Group 12"/>
                <p:cNvGrpSpPr>
                  <a:grpSpLocks/>
                </p:cNvGrpSpPr>
                <p:nvPr/>
              </p:nvGrpSpPr>
              <p:grpSpPr bwMode="auto">
                <a:xfrm>
                  <a:off x="2546" y="2306"/>
                  <a:ext cx="432" cy="1002"/>
                  <a:chOff x="2546" y="2306"/>
                  <a:chExt cx="432" cy="1002"/>
                </a:xfrm>
              </p:grpSpPr>
              <p:grpSp>
                <p:nvGrpSpPr>
                  <p:cNvPr id="51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2834" y="2306"/>
                    <a:ext cx="144" cy="996"/>
                    <a:chOff x="2834" y="2306"/>
                    <a:chExt cx="144" cy="996"/>
                  </a:xfrm>
                </p:grpSpPr>
                <p:sp>
                  <p:nvSpPr>
                    <p:cNvPr id="55" name="Line 1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34" y="2306"/>
                      <a:ext cx="0" cy="99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" name="Line 1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978" y="2306"/>
                      <a:ext cx="0" cy="99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2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2546" y="2312"/>
                    <a:ext cx="144" cy="996"/>
                    <a:chOff x="2834" y="2306"/>
                    <a:chExt cx="144" cy="996"/>
                  </a:xfrm>
                </p:grpSpPr>
                <p:sp>
                  <p:nvSpPr>
                    <p:cNvPr id="53" name="Line 1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34" y="2306"/>
                      <a:ext cx="0" cy="99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" name="Line 1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978" y="2306"/>
                      <a:ext cx="0" cy="99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4" name="Group 19"/>
                <p:cNvGrpSpPr>
                  <a:grpSpLocks/>
                </p:cNvGrpSpPr>
                <p:nvPr/>
              </p:nvGrpSpPr>
              <p:grpSpPr bwMode="auto">
                <a:xfrm>
                  <a:off x="1961" y="2313"/>
                  <a:ext cx="441" cy="1002"/>
                  <a:chOff x="2546" y="2306"/>
                  <a:chExt cx="432" cy="1002"/>
                </a:xfrm>
              </p:grpSpPr>
              <p:grpSp>
                <p:nvGrpSpPr>
                  <p:cNvPr id="45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2834" y="2306"/>
                    <a:ext cx="144" cy="996"/>
                    <a:chOff x="2834" y="2306"/>
                    <a:chExt cx="144" cy="996"/>
                  </a:xfrm>
                </p:grpSpPr>
                <p:sp>
                  <p:nvSpPr>
                    <p:cNvPr id="49" name="Line 2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34" y="2306"/>
                      <a:ext cx="0" cy="99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" name="Line 2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978" y="2306"/>
                      <a:ext cx="0" cy="99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6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2546" y="2312"/>
                    <a:ext cx="144" cy="996"/>
                    <a:chOff x="2834" y="2306"/>
                    <a:chExt cx="144" cy="996"/>
                  </a:xfrm>
                </p:grpSpPr>
                <p:sp>
                  <p:nvSpPr>
                    <p:cNvPr id="47" name="Line 2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34" y="2306"/>
                      <a:ext cx="0" cy="99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" name="Line 2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978" y="2306"/>
                      <a:ext cx="0" cy="99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20" name="Group 26"/>
              <p:cNvGrpSpPr>
                <a:grpSpLocks/>
              </p:cNvGrpSpPr>
              <p:nvPr/>
            </p:nvGrpSpPr>
            <p:grpSpPr bwMode="auto">
              <a:xfrm>
                <a:off x="1096" y="2682"/>
                <a:ext cx="722" cy="632"/>
                <a:chOff x="1096" y="2217"/>
                <a:chExt cx="722" cy="1009"/>
              </a:xfrm>
            </p:grpSpPr>
            <p:sp>
              <p:nvSpPr>
                <p:cNvPr id="35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1818" y="2217"/>
                  <a:ext cx="0" cy="9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6" name="Group 28"/>
                <p:cNvGrpSpPr>
                  <a:grpSpLocks/>
                </p:cNvGrpSpPr>
                <p:nvPr/>
              </p:nvGrpSpPr>
              <p:grpSpPr bwMode="auto">
                <a:xfrm>
                  <a:off x="1532" y="2223"/>
                  <a:ext cx="143" cy="996"/>
                  <a:chOff x="2834" y="2306"/>
                  <a:chExt cx="144" cy="996"/>
                </a:xfrm>
              </p:grpSpPr>
              <p:sp>
                <p:nvSpPr>
                  <p:cNvPr id="41" name="Line 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4" y="2306"/>
                    <a:ext cx="0" cy="99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" name="Line 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78" y="2306"/>
                    <a:ext cx="0" cy="99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" name="Group 31"/>
                <p:cNvGrpSpPr>
                  <a:grpSpLocks/>
                </p:cNvGrpSpPr>
                <p:nvPr/>
              </p:nvGrpSpPr>
              <p:grpSpPr bwMode="auto">
                <a:xfrm>
                  <a:off x="1242" y="2224"/>
                  <a:ext cx="146" cy="996"/>
                  <a:chOff x="2834" y="2306"/>
                  <a:chExt cx="144" cy="996"/>
                </a:xfrm>
              </p:grpSpPr>
              <p:sp>
                <p:nvSpPr>
                  <p:cNvPr id="39" name="Line 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4" y="2306"/>
                    <a:ext cx="0" cy="99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78" y="2306"/>
                    <a:ext cx="0" cy="99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8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1096" y="2230"/>
                  <a:ext cx="0" cy="9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35"/>
              <p:cNvGrpSpPr>
                <a:grpSpLocks/>
              </p:cNvGrpSpPr>
              <p:nvPr/>
            </p:nvGrpSpPr>
            <p:grpSpPr bwMode="auto">
              <a:xfrm>
                <a:off x="3848" y="2673"/>
                <a:ext cx="429" cy="603"/>
                <a:chOff x="2546" y="2306"/>
                <a:chExt cx="432" cy="1002"/>
              </a:xfrm>
            </p:grpSpPr>
            <p:grpSp>
              <p:nvGrpSpPr>
                <p:cNvPr id="29" name="Group 36"/>
                <p:cNvGrpSpPr>
                  <a:grpSpLocks/>
                </p:cNvGrpSpPr>
                <p:nvPr/>
              </p:nvGrpSpPr>
              <p:grpSpPr bwMode="auto">
                <a:xfrm>
                  <a:off x="2834" y="2306"/>
                  <a:ext cx="144" cy="996"/>
                  <a:chOff x="2834" y="2306"/>
                  <a:chExt cx="144" cy="996"/>
                </a:xfrm>
              </p:grpSpPr>
              <p:sp>
                <p:nvSpPr>
                  <p:cNvPr id="33" name="Line 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4" y="2306"/>
                    <a:ext cx="0" cy="99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78" y="2306"/>
                    <a:ext cx="0" cy="99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" name="Group 39"/>
                <p:cNvGrpSpPr>
                  <a:grpSpLocks/>
                </p:cNvGrpSpPr>
                <p:nvPr/>
              </p:nvGrpSpPr>
              <p:grpSpPr bwMode="auto">
                <a:xfrm>
                  <a:off x="2546" y="2312"/>
                  <a:ext cx="144" cy="996"/>
                  <a:chOff x="2834" y="2306"/>
                  <a:chExt cx="144" cy="996"/>
                </a:xfrm>
              </p:grpSpPr>
              <p:sp>
                <p:nvSpPr>
                  <p:cNvPr id="31" name="Line 4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4" y="2306"/>
                    <a:ext cx="0" cy="99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" name="Line 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78" y="2306"/>
                    <a:ext cx="0" cy="99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2" name="Group 42"/>
              <p:cNvGrpSpPr>
                <a:grpSpLocks/>
              </p:cNvGrpSpPr>
              <p:nvPr/>
            </p:nvGrpSpPr>
            <p:grpSpPr bwMode="auto">
              <a:xfrm>
                <a:off x="3266" y="2677"/>
                <a:ext cx="438" cy="603"/>
                <a:chOff x="2546" y="2306"/>
                <a:chExt cx="432" cy="1002"/>
              </a:xfrm>
            </p:grpSpPr>
            <p:grpSp>
              <p:nvGrpSpPr>
                <p:cNvPr id="23" name="Group 43"/>
                <p:cNvGrpSpPr>
                  <a:grpSpLocks/>
                </p:cNvGrpSpPr>
                <p:nvPr/>
              </p:nvGrpSpPr>
              <p:grpSpPr bwMode="auto">
                <a:xfrm>
                  <a:off x="2834" y="2306"/>
                  <a:ext cx="144" cy="996"/>
                  <a:chOff x="2834" y="2306"/>
                  <a:chExt cx="144" cy="996"/>
                </a:xfrm>
              </p:grpSpPr>
              <p:sp>
                <p:nvSpPr>
                  <p:cNvPr id="27" name="Line 4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4" y="2306"/>
                    <a:ext cx="0" cy="99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" name="Line 4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78" y="2306"/>
                    <a:ext cx="0" cy="99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" name="Group 46"/>
                <p:cNvGrpSpPr>
                  <a:grpSpLocks/>
                </p:cNvGrpSpPr>
                <p:nvPr/>
              </p:nvGrpSpPr>
              <p:grpSpPr bwMode="auto">
                <a:xfrm>
                  <a:off x="2546" y="2312"/>
                  <a:ext cx="144" cy="996"/>
                  <a:chOff x="2834" y="2306"/>
                  <a:chExt cx="144" cy="996"/>
                </a:xfrm>
              </p:grpSpPr>
              <p:sp>
                <p:nvSpPr>
                  <p:cNvPr id="25" name="Line 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4" y="2306"/>
                    <a:ext cx="0" cy="99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" name="Line 4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78" y="2306"/>
                    <a:ext cx="0" cy="99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9" name="Line 49"/>
            <p:cNvSpPr>
              <a:spLocks noChangeShapeType="1"/>
            </p:cNvSpPr>
            <p:nvPr/>
          </p:nvSpPr>
          <p:spPr bwMode="auto">
            <a:xfrm>
              <a:off x="1686" y="2833"/>
              <a:ext cx="0" cy="29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50"/>
            <p:cNvSpPr>
              <a:spLocks noChangeShapeType="1"/>
            </p:cNvSpPr>
            <p:nvPr/>
          </p:nvSpPr>
          <p:spPr bwMode="auto">
            <a:xfrm>
              <a:off x="1710" y="2836"/>
              <a:ext cx="0" cy="29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51"/>
            <p:cNvSpPr>
              <a:spLocks noChangeShapeType="1"/>
            </p:cNvSpPr>
            <p:nvPr/>
          </p:nvSpPr>
          <p:spPr bwMode="auto">
            <a:xfrm>
              <a:off x="1454" y="2864"/>
              <a:ext cx="2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52"/>
            <p:cNvSpPr>
              <a:spLocks noChangeShapeType="1"/>
            </p:cNvSpPr>
            <p:nvPr/>
          </p:nvSpPr>
          <p:spPr bwMode="auto">
            <a:xfrm>
              <a:off x="1714" y="2864"/>
              <a:ext cx="2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53"/>
            <p:cNvSpPr txBox="1">
              <a:spLocks noChangeArrowheads="1"/>
            </p:cNvSpPr>
            <p:nvPr/>
          </p:nvSpPr>
          <p:spPr bwMode="auto">
            <a:xfrm>
              <a:off x="1396" y="2590"/>
              <a:ext cx="27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i="1">
                  <a:latin typeface="Symbol" panose="05050102010706020507" pitchFamily="18" charset="2"/>
                  <a:ea typeface="ＭＳ Ｐゴシック" panose="020B0600070205080204" pitchFamily="34" charset="-128"/>
                  <a:cs typeface="Times New Roman" panose="02020603050405020304" pitchFamily="18" charset="0"/>
                </a:rPr>
                <a:t>j</a:t>
              </a:r>
              <a:r>
                <a:rPr lang="en-US" altLang="en-US" sz="1800" i="1" baseline="-25000">
                  <a:ea typeface="ＭＳ Ｐゴシック" panose="020B0600070205080204" pitchFamily="34" charset="-128"/>
                  <a:cs typeface="Times New Roman" panose="02020603050405020304" pitchFamily="18" charset="0"/>
                </a:rPr>
                <a:t>e</a:t>
              </a:r>
              <a:endParaRPr lang="fr-FR" altLang="en-US" i="1">
                <a:latin typeface="Symbol" panose="05050102010706020507" pitchFamily="18" charset="2"/>
                <a:ea typeface="ＭＳ Ｐゴシック" panose="020B060007020508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54"/>
            <p:cNvSpPr txBox="1">
              <a:spLocks noChangeArrowheads="1"/>
            </p:cNvSpPr>
            <p:nvPr/>
          </p:nvSpPr>
          <p:spPr bwMode="auto">
            <a:xfrm>
              <a:off x="4119" y="2548"/>
              <a:ext cx="3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>
                  <a:latin typeface="Symbol" panose="05050102010706020507" pitchFamily="18" charset="2"/>
                  <a:ea typeface="ＭＳ Ｐゴシック" panose="020B0600070205080204" pitchFamily="34" charset="-128"/>
                </a:rPr>
                <a:t>t</a:t>
              </a:r>
              <a:r>
                <a:rPr lang="en-US" altLang="en-US" sz="1800" baseline="-25000">
                  <a:ea typeface="ＭＳ Ｐゴシック" panose="020B0600070205080204" pitchFamily="34" charset="-128"/>
                </a:rPr>
                <a:t>RT</a:t>
              </a:r>
              <a:endParaRPr lang="fr-FR" altLang="en-US">
                <a:ea typeface="ＭＳ Ｐゴシック" panose="020B0600070205080204" pitchFamily="34" charset="-128"/>
              </a:endParaRPr>
            </a:p>
          </p:txBody>
        </p:sp>
        <p:sp>
          <p:nvSpPr>
            <p:cNvPr id="15" name="Line 55"/>
            <p:cNvSpPr>
              <a:spLocks noChangeShapeType="1"/>
            </p:cNvSpPr>
            <p:nvPr/>
          </p:nvSpPr>
          <p:spPr bwMode="auto">
            <a:xfrm flipV="1">
              <a:off x="4001" y="2796"/>
              <a:ext cx="0" cy="224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56"/>
            <p:cNvSpPr>
              <a:spLocks noChangeShapeType="1"/>
            </p:cNvSpPr>
            <p:nvPr/>
          </p:nvSpPr>
          <p:spPr bwMode="auto">
            <a:xfrm flipV="1">
              <a:off x="4148" y="2798"/>
              <a:ext cx="0" cy="231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7"/>
            <p:cNvSpPr>
              <a:spLocks noChangeShapeType="1"/>
            </p:cNvSpPr>
            <p:nvPr/>
          </p:nvSpPr>
          <p:spPr bwMode="auto">
            <a:xfrm>
              <a:off x="3772" y="2896"/>
              <a:ext cx="2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58"/>
            <p:cNvSpPr>
              <a:spLocks noChangeShapeType="1"/>
            </p:cNvSpPr>
            <p:nvPr/>
          </p:nvSpPr>
          <p:spPr bwMode="auto">
            <a:xfrm>
              <a:off x="4148" y="2896"/>
              <a:ext cx="2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" name="Group 59"/>
          <p:cNvGrpSpPr>
            <a:grpSpLocks/>
          </p:cNvGrpSpPr>
          <p:nvPr/>
        </p:nvGrpSpPr>
        <p:grpSpPr bwMode="auto">
          <a:xfrm>
            <a:off x="3835627" y="2349500"/>
            <a:ext cx="5124450" cy="850900"/>
            <a:chOff x="1558" y="1340"/>
            <a:chExt cx="3167" cy="536"/>
          </a:xfrm>
        </p:grpSpPr>
        <p:grpSp>
          <p:nvGrpSpPr>
            <p:cNvPr id="58" name="Group 60"/>
            <p:cNvGrpSpPr>
              <a:grpSpLocks/>
            </p:cNvGrpSpPr>
            <p:nvPr/>
          </p:nvGrpSpPr>
          <p:grpSpPr bwMode="auto">
            <a:xfrm>
              <a:off x="1558" y="1340"/>
              <a:ext cx="2672" cy="528"/>
              <a:chOff x="710" y="4268"/>
              <a:chExt cx="3295" cy="528"/>
            </a:xfrm>
          </p:grpSpPr>
          <p:sp>
            <p:nvSpPr>
              <p:cNvPr id="60" name="Freeform 61"/>
              <p:cNvSpPr>
                <a:spLocks/>
              </p:cNvSpPr>
              <p:nvPr/>
            </p:nvSpPr>
            <p:spPr bwMode="auto">
              <a:xfrm>
                <a:off x="710" y="4276"/>
                <a:ext cx="669" cy="520"/>
              </a:xfrm>
              <a:custGeom>
                <a:avLst/>
                <a:gdLst>
                  <a:gd name="T0" fmla="*/ 8 w 669"/>
                  <a:gd name="T1" fmla="*/ 93 h 520"/>
                  <a:gd name="T2" fmla="*/ 20 w 669"/>
                  <a:gd name="T3" fmla="*/ 7 h 520"/>
                  <a:gd name="T4" fmla="*/ 31 w 669"/>
                  <a:gd name="T5" fmla="*/ 23 h 520"/>
                  <a:gd name="T6" fmla="*/ 42 w 669"/>
                  <a:gd name="T7" fmla="*/ 125 h 520"/>
                  <a:gd name="T8" fmla="*/ 52 w 669"/>
                  <a:gd name="T9" fmla="*/ 302 h 520"/>
                  <a:gd name="T10" fmla="*/ 62 w 669"/>
                  <a:gd name="T11" fmla="*/ 450 h 520"/>
                  <a:gd name="T12" fmla="*/ 74 w 669"/>
                  <a:gd name="T13" fmla="*/ 496 h 520"/>
                  <a:gd name="T14" fmla="*/ 85 w 669"/>
                  <a:gd name="T15" fmla="*/ 450 h 520"/>
                  <a:gd name="T16" fmla="*/ 95 w 669"/>
                  <a:gd name="T17" fmla="*/ 302 h 520"/>
                  <a:gd name="T18" fmla="*/ 107 w 669"/>
                  <a:gd name="T19" fmla="*/ 132 h 520"/>
                  <a:gd name="T20" fmla="*/ 117 w 669"/>
                  <a:gd name="T21" fmla="*/ 23 h 520"/>
                  <a:gd name="T22" fmla="*/ 128 w 669"/>
                  <a:gd name="T23" fmla="*/ 16 h 520"/>
                  <a:gd name="T24" fmla="*/ 140 w 669"/>
                  <a:gd name="T25" fmla="*/ 100 h 520"/>
                  <a:gd name="T26" fmla="*/ 150 w 669"/>
                  <a:gd name="T27" fmla="*/ 263 h 520"/>
                  <a:gd name="T28" fmla="*/ 161 w 669"/>
                  <a:gd name="T29" fmla="*/ 410 h 520"/>
                  <a:gd name="T30" fmla="*/ 171 w 669"/>
                  <a:gd name="T31" fmla="*/ 496 h 520"/>
                  <a:gd name="T32" fmla="*/ 182 w 669"/>
                  <a:gd name="T33" fmla="*/ 480 h 520"/>
                  <a:gd name="T34" fmla="*/ 194 w 669"/>
                  <a:gd name="T35" fmla="*/ 380 h 520"/>
                  <a:gd name="T36" fmla="*/ 204 w 669"/>
                  <a:gd name="T37" fmla="*/ 202 h 520"/>
                  <a:gd name="T38" fmla="*/ 214 w 669"/>
                  <a:gd name="T39" fmla="*/ 55 h 520"/>
                  <a:gd name="T40" fmla="*/ 225 w 669"/>
                  <a:gd name="T41" fmla="*/ 0 h 520"/>
                  <a:gd name="T42" fmla="*/ 237 w 669"/>
                  <a:gd name="T43" fmla="*/ 55 h 520"/>
                  <a:gd name="T44" fmla="*/ 247 w 669"/>
                  <a:gd name="T45" fmla="*/ 186 h 520"/>
                  <a:gd name="T46" fmla="*/ 258 w 669"/>
                  <a:gd name="T47" fmla="*/ 349 h 520"/>
                  <a:gd name="T48" fmla="*/ 268 w 669"/>
                  <a:gd name="T49" fmla="*/ 473 h 520"/>
                  <a:gd name="T50" fmla="*/ 280 w 669"/>
                  <a:gd name="T51" fmla="*/ 512 h 520"/>
                  <a:gd name="T52" fmla="*/ 290 w 669"/>
                  <a:gd name="T53" fmla="*/ 435 h 520"/>
                  <a:gd name="T54" fmla="*/ 300 w 669"/>
                  <a:gd name="T55" fmla="*/ 295 h 520"/>
                  <a:gd name="T56" fmla="*/ 311 w 669"/>
                  <a:gd name="T57" fmla="*/ 125 h 520"/>
                  <a:gd name="T58" fmla="*/ 321 w 669"/>
                  <a:gd name="T59" fmla="*/ 23 h 520"/>
                  <a:gd name="T60" fmla="*/ 332 w 669"/>
                  <a:gd name="T61" fmla="*/ 23 h 520"/>
                  <a:gd name="T62" fmla="*/ 344 w 669"/>
                  <a:gd name="T63" fmla="*/ 109 h 520"/>
                  <a:gd name="T64" fmla="*/ 354 w 669"/>
                  <a:gd name="T65" fmla="*/ 256 h 520"/>
                  <a:gd name="T66" fmla="*/ 365 w 669"/>
                  <a:gd name="T67" fmla="*/ 410 h 520"/>
                  <a:gd name="T68" fmla="*/ 375 w 669"/>
                  <a:gd name="T69" fmla="*/ 505 h 520"/>
                  <a:gd name="T70" fmla="*/ 385 w 669"/>
                  <a:gd name="T71" fmla="*/ 480 h 520"/>
                  <a:gd name="T72" fmla="*/ 397 w 669"/>
                  <a:gd name="T73" fmla="*/ 365 h 520"/>
                  <a:gd name="T74" fmla="*/ 407 w 669"/>
                  <a:gd name="T75" fmla="*/ 202 h 520"/>
                  <a:gd name="T76" fmla="*/ 417 w 669"/>
                  <a:gd name="T77" fmla="*/ 55 h 520"/>
                  <a:gd name="T78" fmla="*/ 428 w 669"/>
                  <a:gd name="T79" fmla="*/ 0 h 520"/>
                  <a:gd name="T80" fmla="*/ 440 w 669"/>
                  <a:gd name="T81" fmla="*/ 46 h 520"/>
                  <a:gd name="T82" fmla="*/ 450 w 669"/>
                  <a:gd name="T83" fmla="*/ 179 h 520"/>
                  <a:gd name="T84" fmla="*/ 461 w 669"/>
                  <a:gd name="T85" fmla="*/ 342 h 520"/>
                  <a:gd name="T86" fmla="*/ 471 w 669"/>
                  <a:gd name="T87" fmla="*/ 473 h 520"/>
                  <a:gd name="T88" fmla="*/ 482 w 669"/>
                  <a:gd name="T89" fmla="*/ 512 h 520"/>
                  <a:gd name="T90" fmla="*/ 492 w 669"/>
                  <a:gd name="T91" fmla="*/ 442 h 520"/>
                  <a:gd name="T92" fmla="*/ 502 w 669"/>
                  <a:gd name="T93" fmla="*/ 295 h 520"/>
                  <a:gd name="T94" fmla="*/ 514 w 669"/>
                  <a:gd name="T95" fmla="*/ 125 h 520"/>
                  <a:gd name="T96" fmla="*/ 524 w 669"/>
                  <a:gd name="T97" fmla="*/ 23 h 520"/>
                  <a:gd name="T98" fmla="*/ 535 w 669"/>
                  <a:gd name="T99" fmla="*/ 16 h 520"/>
                  <a:gd name="T100" fmla="*/ 547 w 669"/>
                  <a:gd name="T101" fmla="*/ 100 h 520"/>
                  <a:gd name="T102" fmla="*/ 557 w 669"/>
                  <a:gd name="T103" fmla="*/ 263 h 520"/>
                  <a:gd name="T104" fmla="*/ 568 w 669"/>
                  <a:gd name="T105" fmla="*/ 419 h 520"/>
                  <a:gd name="T106" fmla="*/ 578 w 669"/>
                  <a:gd name="T107" fmla="*/ 505 h 520"/>
                  <a:gd name="T108" fmla="*/ 588 w 669"/>
                  <a:gd name="T109" fmla="*/ 473 h 520"/>
                  <a:gd name="T110" fmla="*/ 600 w 669"/>
                  <a:gd name="T111" fmla="*/ 356 h 520"/>
                  <a:gd name="T112" fmla="*/ 610 w 669"/>
                  <a:gd name="T113" fmla="*/ 186 h 520"/>
                  <a:gd name="T114" fmla="*/ 620 w 669"/>
                  <a:gd name="T115" fmla="*/ 46 h 520"/>
                  <a:gd name="T116" fmla="*/ 631 w 669"/>
                  <a:gd name="T117" fmla="*/ 0 h 520"/>
                  <a:gd name="T118" fmla="*/ 641 w 669"/>
                  <a:gd name="T119" fmla="*/ 46 h 520"/>
                  <a:gd name="T120" fmla="*/ 652 w 669"/>
                  <a:gd name="T121" fmla="*/ 179 h 520"/>
                  <a:gd name="T122" fmla="*/ 662 w 669"/>
                  <a:gd name="T123" fmla="*/ 349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69" h="520">
                    <a:moveTo>
                      <a:pt x="0" y="240"/>
                    </a:moveTo>
                    <a:lnTo>
                      <a:pt x="1" y="217"/>
                    </a:lnTo>
                    <a:lnTo>
                      <a:pt x="2" y="193"/>
                    </a:lnTo>
                    <a:lnTo>
                      <a:pt x="4" y="170"/>
                    </a:lnTo>
                    <a:lnTo>
                      <a:pt x="5" y="155"/>
                    </a:lnTo>
                    <a:lnTo>
                      <a:pt x="7" y="125"/>
                    </a:lnTo>
                    <a:lnTo>
                      <a:pt x="8" y="109"/>
                    </a:lnTo>
                    <a:lnTo>
                      <a:pt x="8" y="93"/>
                    </a:lnTo>
                    <a:lnTo>
                      <a:pt x="10" y="77"/>
                    </a:lnTo>
                    <a:lnTo>
                      <a:pt x="11" y="62"/>
                    </a:lnTo>
                    <a:lnTo>
                      <a:pt x="12" y="46"/>
                    </a:lnTo>
                    <a:lnTo>
                      <a:pt x="14" y="39"/>
                    </a:lnTo>
                    <a:lnTo>
                      <a:pt x="15" y="30"/>
                    </a:lnTo>
                    <a:lnTo>
                      <a:pt x="17" y="16"/>
                    </a:lnTo>
                    <a:lnTo>
                      <a:pt x="18" y="16"/>
                    </a:lnTo>
                    <a:lnTo>
                      <a:pt x="20" y="7"/>
                    </a:lnTo>
                    <a:lnTo>
                      <a:pt x="21" y="7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7" y="7"/>
                    </a:lnTo>
                    <a:lnTo>
                      <a:pt x="28" y="7"/>
                    </a:lnTo>
                    <a:lnTo>
                      <a:pt x="30" y="16"/>
                    </a:lnTo>
                    <a:lnTo>
                      <a:pt x="31" y="23"/>
                    </a:lnTo>
                    <a:lnTo>
                      <a:pt x="32" y="39"/>
                    </a:lnTo>
                    <a:lnTo>
                      <a:pt x="34" y="39"/>
                    </a:lnTo>
                    <a:lnTo>
                      <a:pt x="35" y="62"/>
                    </a:lnTo>
                    <a:lnTo>
                      <a:pt x="37" y="70"/>
                    </a:lnTo>
                    <a:lnTo>
                      <a:pt x="38" y="77"/>
                    </a:lnTo>
                    <a:lnTo>
                      <a:pt x="40" y="100"/>
                    </a:lnTo>
                    <a:lnTo>
                      <a:pt x="41" y="116"/>
                    </a:lnTo>
                    <a:lnTo>
                      <a:pt x="42" y="125"/>
                    </a:lnTo>
                    <a:lnTo>
                      <a:pt x="42" y="155"/>
                    </a:lnTo>
                    <a:lnTo>
                      <a:pt x="44" y="179"/>
                    </a:lnTo>
                    <a:lnTo>
                      <a:pt x="45" y="193"/>
                    </a:lnTo>
                    <a:lnTo>
                      <a:pt x="47" y="209"/>
                    </a:lnTo>
                    <a:lnTo>
                      <a:pt x="48" y="233"/>
                    </a:lnTo>
                    <a:lnTo>
                      <a:pt x="50" y="247"/>
                    </a:lnTo>
                    <a:lnTo>
                      <a:pt x="51" y="279"/>
                    </a:lnTo>
                    <a:lnTo>
                      <a:pt x="52" y="302"/>
                    </a:lnTo>
                    <a:lnTo>
                      <a:pt x="54" y="317"/>
                    </a:lnTo>
                    <a:lnTo>
                      <a:pt x="55" y="342"/>
                    </a:lnTo>
                    <a:lnTo>
                      <a:pt x="57" y="356"/>
                    </a:lnTo>
                    <a:lnTo>
                      <a:pt x="58" y="372"/>
                    </a:lnTo>
                    <a:lnTo>
                      <a:pt x="60" y="396"/>
                    </a:lnTo>
                    <a:lnTo>
                      <a:pt x="60" y="410"/>
                    </a:lnTo>
                    <a:lnTo>
                      <a:pt x="61" y="435"/>
                    </a:lnTo>
                    <a:lnTo>
                      <a:pt x="62" y="450"/>
                    </a:lnTo>
                    <a:lnTo>
                      <a:pt x="64" y="457"/>
                    </a:lnTo>
                    <a:lnTo>
                      <a:pt x="65" y="473"/>
                    </a:lnTo>
                    <a:lnTo>
                      <a:pt x="67" y="480"/>
                    </a:lnTo>
                    <a:lnTo>
                      <a:pt x="68" y="489"/>
                    </a:lnTo>
                    <a:lnTo>
                      <a:pt x="70" y="496"/>
                    </a:lnTo>
                    <a:lnTo>
                      <a:pt x="71" y="496"/>
                    </a:lnTo>
                    <a:lnTo>
                      <a:pt x="72" y="496"/>
                    </a:lnTo>
                    <a:lnTo>
                      <a:pt x="74" y="496"/>
                    </a:lnTo>
                    <a:lnTo>
                      <a:pt x="75" y="505"/>
                    </a:lnTo>
                    <a:lnTo>
                      <a:pt x="77" y="505"/>
                    </a:lnTo>
                    <a:lnTo>
                      <a:pt x="78" y="489"/>
                    </a:lnTo>
                    <a:lnTo>
                      <a:pt x="80" y="489"/>
                    </a:lnTo>
                    <a:lnTo>
                      <a:pt x="81" y="480"/>
                    </a:lnTo>
                    <a:lnTo>
                      <a:pt x="82" y="473"/>
                    </a:lnTo>
                    <a:lnTo>
                      <a:pt x="84" y="457"/>
                    </a:lnTo>
                    <a:lnTo>
                      <a:pt x="85" y="450"/>
                    </a:lnTo>
                    <a:lnTo>
                      <a:pt x="87" y="426"/>
                    </a:lnTo>
                    <a:lnTo>
                      <a:pt x="88" y="419"/>
                    </a:lnTo>
                    <a:lnTo>
                      <a:pt x="90" y="403"/>
                    </a:lnTo>
                    <a:lnTo>
                      <a:pt x="91" y="380"/>
                    </a:lnTo>
                    <a:lnTo>
                      <a:pt x="92" y="365"/>
                    </a:lnTo>
                    <a:lnTo>
                      <a:pt x="92" y="342"/>
                    </a:lnTo>
                    <a:lnTo>
                      <a:pt x="94" y="326"/>
                    </a:lnTo>
                    <a:lnTo>
                      <a:pt x="95" y="302"/>
                    </a:lnTo>
                    <a:lnTo>
                      <a:pt x="97" y="287"/>
                    </a:lnTo>
                    <a:lnTo>
                      <a:pt x="98" y="256"/>
                    </a:lnTo>
                    <a:lnTo>
                      <a:pt x="100" y="240"/>
                    </a:lnTo>
                    <a:lnTo>
                      <a:pt x="101" y="217"/>
                    </a:lnTo>
                    <a:lnTo>
                      <a:pt x="102" y="193"/>
                    </a:lnTo>
                    <a:lnTo>
                      <a:pt x="104" y="179"/>
                    </a:lnTo>
                    <a:lnTo>
                      <a:pt x="105" y="155"/>
                    </a:lnTo>
                    <a:lnTo>
                      <a:pt x="107" y="132"/>
                    </a:lnTo>
                    <a:lnTo>
                      <a:pt x="108" y="116"/>
                    </a:lnTo>
                    <a:lnTo>
                      <a:pt x="110" y="100"/>
                    </a:lnTo>
                    <a:lnTo>
                      <a:pt x="110" y="85"/>
                    </a:lnTo>
                    <a:lnTo>
                      <a:pt x="111" y="70"/>
                    </a:lnTo>
                    <a:lnTo>
                      <a:pt x="112" y="55"/>
                    </a:lnTo>
                    <a:lnTo>
                      <a:pt x="114" y="39"/>
                    </a:lnTo>
                    <a:lnTo>
                      <a:pt x="115" y="30"/>
                    </a:lnTo>
                    <a:lnTo>
                      <a:pt x="117" y="23"/>
                    </a:lnTo>
                    <a:lnTo>
                      <a:pt x="118" y="16"/>
                    </a:lnTo>
                    <a:lnTo>
                      <a:pt x="120" y="16"/>
                    </a:lnTo>
                    <a:lnTo>
                      <a:pt x="121" y="7"/>
                    </a:lnTo>
                    <a:lnTo>
                      <a:pt x="122" y="0"/>
                    </a:lnTo>
                    <a:lnTo>
                      <a:pt x="124" y="0"/>
                    </a:lnTo>
                    <a:lnTo>
                      <a:pt x="125" y="0"/>
                    </a:lnTo>
                    <a:lnTo>
                      <a:pt x="127" y="7"/>
                    </a:lnTo>
                    <a:lnTo>
                      <a:pt x="128" y="16"/>
                    </a:lnTo>
                    <a:lnTo>
                      <a:pt x="130" y="23"/>
                    </a:lnTo>
                    <a:lnTo>
                      <a:pt x="131" y="30"/>
                    </a:lnTo>
                    <a:lnTo>
                      <a:pt x="132" y="39"/>
                    </a:lnTo>
                    <a:lnTo>
                      <a:pt x="134" y="46"/>
                    </a:lnTo>
                    <a:lnTo>
                      <a:pt x="135" y="62"/>
                    </a:lnTo>
                    <a:lnTo>
                      <a:pt x="137" y="77"/>
                    </a:lnTo>
                    <a:lnTo>
                      <a:pt x="138" y="93"/>
                    </a:lnTo>
                    <a:lnTo>
                      <a:pt x="140" y="100"/>
                    </a:lnTo>
                    <a:lnTo>
                      <a:pt x="141" y="125"/>
                    </a:lnTo>
                    <a:lnTo>
                      <a:pt x="142" y="139"/>
                    </a:lnTo>
                    <a:lnTo>
                      <a:pt x="144" y="155"/>
                    </a:lnTo>
                    <a:lnTo>
                      <a:pt x="144" y="170"/>
                    </a:lnTo>
                    <a:lnTo>
                      <a:pt x="145" y="193"/>
                    </a:lnTo>
                    <a:lnTo>
                      <a:pt x="147" y="217"/>
                    </a:lnTo>
                    <a:lnTo>
                      <a:pt x="148" y="240"/>
                    </a:lnTo>
                    <a:lnTo>
                      <a:pt x="150" y="263"/>
                    </a:lnTo>
                    <a:lnTo>
                      <a:pt x="151" y="279"/>
                    </a:lnTo>
                    <a:lnTo>
                      <a:pt x="152" y="295"/>
                    </a:lnTo>
                    <a:lnTo>
                      <a:pt x="154" y="326"/>
                    </a:lnTo>
                    <a:lnTo>
                      <a:pt x="155" y="342"/>
                    </a:lnTo>
                    <a:lnTo>
                      <a:pt x="157" y="365"/>
                    </a:lnTo>
                    <a:lnTo>
                      <a:pt x="158" y="380"/>
                    </a:lnTo>
                    <a:lnTo>
                      <a:pt x="160" y="396"/>
                    </a:lnTo>
                    <a:lnTo>
                      <a:pt x="161" y="410"/>
                    </a:lnTo>
                    <a:lnTo>
                      <a:pt x="161" y="426"/>
                    </a:lnTo>
                    <a:lnTo>
                      <a:pt x="162" y="442"/>
                    </a:lnTo>
                    <a:lnTo>
                      <a:pt x="164" y="457"/>
                    </a:lnTo>
                    <a:lnTo>
                      <a:pt x="165" y="473"/>
                    </a:lnTo>
                    <a:lnTo>
                      <a:pt x="167" y="480"/>
                    </a:lnTo>
                    <a:lnTo>
                      <a:pt x="168" y="489"/>
                    </a:lnTo>
                    <a:lnTo>
                      <a:pt x="170" y="496"/>
                    </a:lnTo>
                    <a:lnTo>
                      <a:pt x="171" y="496"/>
                    </a:lnTo>
                    <a:lnTo>
                      <a:pt x="172" y="505"/>
                    </a:lnTo>
                    <a:lnTo>
                      <a:pt x="174" y="505"/>
                    </a:lnTo>
                    <a:lnTo>
                      <a:pt x="175" y="505"/>
                    </a:lnTo>
                    <a:lnTo>
                      <a:pt x="177" y="512"/>
                    </a:lnTo>
                    <a:lnTo>
                      <a:pt x="178" y="505"/>
                    </a:lnTo>
                    <a:lnTo>
                      <a:pt x="180" y="496"/>
                    </a:lnTo>
                    <a:lnTo>
                      <a:pt x="181" y="489"/>
                    </a:lnTo>
                    <a:lnTo>
                      <a:pt x="182" y="480"/>
                    </a:lnTo>
                    <a:lnTo>
                      <a:pt x="184" y="473"/>
                    </a:lnTo>
                    <a:lnTo>
                      <a:pt x="185" y="465"/>
                    </a:lnTo>
                    <a:lnTo>
                      <a:pt x="187" y="450"/>
                    </a:lnTo>
                    <a:lnTo>
                      <a:pt x="188" y="442"/>
                    </a:lnTo>
                    <a:lnTo>
                      <a:pt x="190" y="419"/>
                    </a:lnTo>
                    <a:lnTo>
                      <a:pt x="191" y="403"/>
                    </a:lnTo>
                    <a:lnTo>
                      <a:pt x="192" y="387"/>
                    </a:lnTo>
                    <a:lnTo>
                      <a:pt x="194" y="380"/>
                    </a:lnTo>
                    <a:lnTo>
                      <a:pt x="195" y="356"/>
                    </a:lnTo>
                    <a:lnTo>
                      <a:pt x="195" y="333"/>
                    </a:lnTo>
                    <a:lnTo>
                      <a:pt x="197" y="310"/>
                    </a:lnTo>
                    <a:lnTo>
                      <a:pt x="198" y="287"/>
                    </a:lnTo>
                    <a:lnTo>
                      <a:pt x="200" y="272"/>
                    </a:lnTo>
                    <a:lnTo>
                      <a:pt x="201" y="240"/>
                    </a:lnTo>
                    <a:lnTo>
                      <a:pt x="202" y="225"/>
                    </a:lnTo>
                    <a:lnTo>
                      <a:pt x="204" y="202"/>
                    </a:lnTo>
                    <a:lnTo>
                      <a:pt x="205" y="179"/>
                    </a:lnTo>
                    <a:lnTo>
                      <a:pt x="207" y="155"/>
                    </a:lnTo>
                    <a:lnTo>
                      <a:pt x="208" y="139"/>
                    </a:lnTo>
                    <a:lnTo>
                      <a:pt x="210" y="125"/>
                    </a:lnTo>
                    <a:lnTo>
                      <a:pt x="211" y="100"/>
                    </a:lnTo>
                    <a:lnTo>
                      <a:pt x="212" y="85"/>
                    </a:lnTo>
                    <a:lnTo>
                      <a:pt x="212" y="70"/>
                    </a:lnTo>
                    <a:lnTo>
                      <a:pt x="214" y="55"/>
                    </a:lnTo>
                    <a:lnTo>
                      <a:pt x="215" y="39"/>
                    </a:lnTo>
                    <a:lnTo>
                      <a:pt x="217" y="23"/>
                    </a:lnTo>
                    <a:lnTo>
                      <a:pt x="218" y="23"/>
                    </a:lnTo>
                    <a:lnTo>
                      <a:pt x="220" y="16"/>
                    </a:lnTo>
                    <a:lnTo>
                      <a:pt x="221" y="7"/>
                    </a:lnTo>
                    <a:lnTo>
                      <a:pt x="222" y="7"/>
                    </a:lnTo>
                    <a:lnTo>
                      <a:pt x="224" y="0"/>
                    </a:lnTo>
                    <a:lnTo>
                      <a:pt x="225" y="0"/>
                    </a:lnTo>
                    <a:lnTo>
                      <a:pt x="227" y="0"/>
                    </a:lnTo>
                    <a:lnTo>
                      <a:pt x="228" y="0"/>
                    </a:lnTo>
                    <a:lnTo>
                      <a:pt x="230" y="7"/>
                    </a:lnTo>
                    <a:lnTo>
                      <a:pt x="231" y="16"/>
                    </a:lnTo>
                    <a:lnTo>
                      <a:pt x="232" y="23"/>
                    </a:lnTo>
                    <a:lnTo>
                      <a:pt x="234" y="30"/>
                    </a:lnTo>
                    <a:lnTo>
                      <a:pt x="235" y="39"/>
                    </a:lnTo>
                    <a:lnTo>
                      <a:pt x="237" y="55"/>
                    </a:lnTo>
                    <a:lnTo>
                      <a:pt x="238" y="70"/>
                    </a:lnTo>
                    <a:lnTo>
                      <a:pt x="240" y="77"/>
                    </a:lnTo>
                    <a:lnTo>
                      <a:pt x="241" y="100"/>
                    </a:lnTo>
                    <a:lnTo>
                      <a:pt x="242" y="116"/>
                    </a:lnTo>
                    <a:lnTo>
                      <a:pt x="244" y="132"/>
                    </a:lnTo>
                    <a:lnTo>
                      <a:pt x="245" y="147"/>
                    </a:lnTo>
                    <a:lnTo>
                      <a:pt x="245" y="170"/>
                    </a:lnTo>
                    <a:lnTo>
                      <a:pt x="247" y="186"/>
                    </a:lnTo>
                    <a:lnTo>
                      <a:pt x="248" y="209"/>
                    </a:lnTo>
                    <a:lnTo>
                      <a:pt x="250" y="225"/>
                    </a:lnTo>
                    <a:lnTo>
                      <a:pt x="251" y="247"/>
                    </a:lnTo>
                    <a:lnTo>
                      <a:pt x="252" y="272"/>
                    </a:lnTo>
                    <a:lnTo>
                      <a:pt x="254" y="295"/>
                    </a:lnTo>
                    <a:lnTo>
                      <a:pt x="255" y="310"/>
                    </a:lnTo>
                    <a:lnTo>
                      <a:pt x="257" y="326"/>
                    </a:lnTo>
                    <a:lnTo>
                      <a:pt x="258" y="349"/>
                    </a:lnTo>
                    <a:lnTo>
                      <a:pt x="260" y="372"/>
                    </a:lnTo>
                    <a:lnTo>
                      <a:pt x="261" y="387"/>
                    </a:lnTo>
                    <a:lnTo>
                      <a:pt x="262" y="410"/>
                    </a:lnTo>
                    <a:lnTo>
                      <a:pt x="262" y="426"/>
                    </a:lnTo>
                    <a:lnTo>
                      <a:pt x="264" y="435"/>
                    </a:lnTo>
                    <a:lnTo>
                      <a:pt x="265" y="457"/>
                    </a:lnTo>
                    <a:lnTo>
                      <a:pt x="267" y="465"/>
                    </a:lnTo>
                    <a:lnTo>
                      <a:pt x="268" y="473"/>
                    </a:lnTo>
                    <a:lnTo>
                      <a:pt x="270" y="489"/>
                    </a:lnTo>
                    <a:lnTo>
                      <a:pt x="271" y="489"/>
                    </a:lnTo>
                    <a:lnTo>
                      <a:pt x="272" y="496"/>
                    </a:lnTo>
                    <a:lnTo>
                      <a:pt x="274" y="512"/>
                    </a:lnTo>
                    <a:lnTo>
                      <a:pt x="275" y="505"/>
                    </a:lnTo>
                    <a:lnTo>
                      <a:pt x="277" y="512"/>
                    </a:lnTo>
                    <a:lnTo>
                      <a:pt x="278" y="505"/>
                    </a:lnTo>
                    <a:lnTo>
                      <a:pt x="280" y="512"/>
                    </a:lnTo>
                    <a:lnTo>
                      <a:pt x="280" y="505"/>
                    </a:lnTo>
                    <a:lnTo>
                      <a:pt x="281" y="505"/>
                    </a:lnTo>
                    <a:lnTo>
                      <a:pt x="282" y="496"/>
                    </a:lnTo>
                    <a:lnTo>
                      <a:pt x="284" y="480"/>
                    </a:lnTo>
                    <a:lnTo>
                      <a:pt x="285" y="480"/>
                    </a:lnTo>
                    <a:lnTo>
                      <a:pt x="287" y="465"/>
                    </a:lnTo>
                    <a:lnTo>
                      <a:pt x="288" y="450"/>
                    </a:lnTo>
                    <a:lnTo>
                      <a:pt x="290" y="435"/>
                    </a:lnTo>
                    <a:lnTo>
                      <a:pt x="291" y="419"/>
                    </a:lnTo>
                    <a:lnTo>
                      <a:pt x="292" y="403"/>
                    </a:lnTo>
                    <a:lnTo>
                      <a:pt x="294" y="396"/>
                    </a:lnTo>
                    <a:lnTo>
                      <a:pt x="295" y="372"/>
                    </a:lnTo>
                    <a:lnTo>
                      <a:pt x="297" y="349"/>
                    </a:lnTo>
                    <a:lnTo>
                      <a:pt x="297" y="333"/>
                    </a:lnTo>
                    <a:lnTo>
                      <a:pt x="298" y="310"/>
                    </a:lnTo>
                    <a:lnTo>
                      <a:pt x="300" y="295"/>
                    </a:lnTo>
                    <a:lnTo>
                      <a:pt x="301" y="263"/>
                    </a:lnTo>
                    <a:lnTo>
                      <a:pt x="302" y="247"/>
                    </a:lnTo>
                    <a:lnTo>
                      <a:pt x="304" y="225"/>
                    </a:lnTo>
                    <a:lnTo>
                      <a:pt x="305" y="202"/>
                    </a:lnTo>
                    <a:lnTo>
                      <a:pt x="307" y="179"/>
                    </a:lnTo>
                    <a:lnTo>
                      <a:pt x="308" y="155"/>
                    </a:lnTo>
                    <a:lnTo>
                      <a:pt x="310" y="139"/>
                    </a:lnTo>
                    <a:lnTo>
                      <a:pt x="311" y="125"/>
                    </a:lnTo>
                    <a:lnTo>
                      <a:pt x="312" y="100"/>
                    </a:lnTo>
                    <a:lnTo>
                      <a:pt x="314" y="85"/>
                    </a:lnTo>
                    <a:lnTo>
                      <a:pt x="314" y="70"/>
                    </a:lnTo>
                    <a:lnTo>
                      <a:pt x="315" y="62"/>
                    </a:lnTo>
                    <a:lnTo>
                      <a:pt x="317" y="62"/>
                    </a:lnTo>
                    <a:lnTo>
                      <a:pt x="318" y="46"/>
                    </a:lnTo>
                    <a:lnTo>
                      <a:pt x="320" y="39"/>
                    </a:lnTo>
                    <a:lnTo>
                      <a:pt x="321" y="23"/>
                    </a:lnTo>
                    <a:lnTo>
                      <a:pt x="322" y="23"/>
                    </a:lnTo>
                    <a:lnTo>
                      <a:pt x="324" y="16"/>
                    </a:lnTo>
                    <a:lnTo>
                      <a:pt x="325" y="7"/>
                    </a:lnTo>
                    <a:lnTo>
                      <a:pt x="327" y="7"/>
                    </a:lnTo>
                    <a:lnTo>
                      <a:pt x="328" y="16"/>
                    </a:lnTo>
                    <a:lnTo>
                      <a:pt x="330" y="7"/>
                    </a:lnTo>
                    <a:lnTo>
                      <a:pt x="331" y="7"/>
                    </a:lnTo>
                    <a:lnTo>
                      <a:pt x="332" y="23"/>
                    </a:lnTo>
                    <a:lnTo>
                      <a:pt x="334" y="23"/>
                    </a:lnTo>
                    <a:lnTo>
                      <a:pt x="335" y="39"/>
                    </a:lnTo>
                    <a:lnTo>
                      <a:pt x="337" y="46"/>
                    </a:lnTo>
                    <a:lnTo>
                      <a:pt x="338" y="55"/>
                    </a:lnTo>
                    <a:lnTo>
                      <a:pt x="340" y="70"/>
                    </a:lnTo>
                    <a:lnTo>
                      <a:pt x="341" y="77"/>
                    </a:lnTo>
                    <a:lnTo>
                      <a:pt x="342" y="93"/>
                    </a:lnTo>
                    <a:lnTo>
                      <a:pt x="344" y="109"/>
                    </a:lnTo>
                    <a:lnTo>
                      <a:pt x="345" y="125"/>
                    </a:lnTo>
                    <a:lnTo>
                      <a:pt x="347" y="139"/>
                    </a:lnTo>
                    <a:lnTo>
                      <a:pt x="348" y="163"/>
                    </a:lnTo>
                    <a:lnTo>
                      <a:pt x="348" y="179"/>
                    </a:lnTo>
                    <a:lnTo>
                      <a:pt x="350" y="202"/>
                    </a:lnTo>
                    <a:lnTo>
                      <a:pt x="351" y="217"/>
                    </a:lnTo>
                    <a:lnTo>
                      <a:pt x="352" y="240"/>
                    </a:lnTo>
                    <a:lnTo>
                      <a:pt x="354" y="256"/>
                    </a:lnTo>
                    <a:lnTo>
                      <a:pt x="355" y="279"/>
                    </a:lnTo>
                    <a:lnTo>
                      <a:pt x="357" y="302"/>
                    </a:lnTo>
                    <a:lnTo>
                      <a:pt x="358" y="317"/>
                    </a:lnTo>
                    <a:lnTo>
                      <a:pt x="360" y="342"/>
                    </a:lnTo>
                    <a:lnTo>
                      <a:pt x="361" y="365"/>
                    </a:lnTo>
                    <a:lnTo>
                      <a:pt x="362" y="380"/>
                    </a:lnTo>
                    <a:lnTo>
                      <a:pt x="364" y="396"/>
                    </a:lnTo>
                    <a:lnTo>
                      <a:pt x="365" y="410"/>
                    </a:lnTo>
                    <a:lnTo>
                      <a:pt x="365" y="435"/>
                    </a:lnTo>
                    <a:lnTo>
                      <a:pt x="367" y="450"/>
                    </a:lnTo>
                    <a:lnTo>
                      <a:pt x="368" y="457"/>
                    </a:lnTo>
                    <a:lnTo>
                      <a:pt x="370" y="473"/>
                    </a:lnTo>
                    <a:lnTo>
                      <a:pt x="371" y="480"/>
                    </a:lnTo>
                    <a:lnTo>
                      <a:pt x="372" y="489"/>
                    </a:lnTo>
                    <a:lnTo>
                      <a:pt x="374" y="496"/>
                    </a:lnTo>
                    <a:lnTo>
                      <a:pt x="375" y="505"/>
                    </a:lnTo>
                    <a:lnTo>
                      <a:pt x="377" y="505"/>
                    </a:lnTo>
                    <a:lnTo>
                      <a:pt x="378" y="519"/>
                    </a:lnTo>
                    <a:lnTo>
                      <a:pt x="380" y="512"/>
                    </a:lnTo>
                    <a:lnTo>
                      <a:pt x="381" y="512"/>
                    </a:lnTo>
                    <a:lnTo>
                      <a:pt x="381" y="505"/>
                    </a:lnTo>
                    <a:lnTo>
                      <a:pt x="382" y="496"/>
                    </a:lnTo>
                    <a:lnTo>
                      <a:pt x="384" y="489"/>
                    </a:lnTo>
                    <a:lnTo>
                      <a:pt x="385" y="480"/>
                    </a:lnTo>
                    <a:lnTo>
                      <a:pt x="387" y="473"/>
                    </a:lnTo>
                    <a:lnTo>
                      <a:pt x="388" y="465"/>
                    </a:lnTo>
                    <a:lnTo>
                      <a:pt x="390" y="450"/>
                    </a:lnTo>
                    <a:lnTo>
                      <a:pt x="391" y="435"/>
                    </a:lnTo>
                    <a:lnTo>
                      <a:pt x="392" y="419"/>
                    </a:lnTo>
                    <a:lnTo>
                      <a:pt x="394" y="410"/>
                    </a:lnTo>
                    <a:lnTo>
                      <a:pt x="395" y="387"/>
                    </a:lnTo>
                    <a:lnTo>
                      <a:pt x="397" y="365"/>
                    </a:lnTo>
                    <a:lnTo>
                      <a:pt x="398" y="342"/>
                    </a:lnTo>
                    <a:lnTo>
                      <a:pt x="398" y="326"/>
                    </a:lnTo>
                    <a:lnTo>
                      <a:pt x="400" y="310"/>
                    </a:lnTo>
                    <a:lnTo>
                      <a:pt x="401" y="287"/>
                    </a:lnTo>
                    <a:lnTo>
                      <a:pt x="402" y="263"/>
                    </a:lnTo>
                    <a:lnTo>
                      <a:pt x="404" y="247"/>
                    </a:lnTo>
                    <a:lnTo>
                      <a:pt x="405" y="217"/>
                    </a:lnTo>
                    <a:lnTo>
                      <a:pt x="407" y="202"/>
                    </a:lnTo>
                    <a:lnTo>
                      <a:pt x="408" y="179"/>
                    </a:lnTo>
                    <a:lnTo>
                      <a:pt x="410" y="155"/>
                    </a:lnTo>
                    <a:lnTo>
                      <a:pt x="411" y="132"/>
                    </a:lnTo>
                    <a:lnTo>
                      <a:pt x="412" y="125"/>
                    </a:lnTo>
                    <a:lnTo>
                      <a:pt x="414" y="109"/>
                    </a:lnTo>
                    <a:lnTo>
                      <a:pt x="415" y="85"/>
                    </a:lnTo>
                    <a:lnTo>
                      <a:pt x="415" y="70"/>
                    </a:lnTo>
                    <a:lnTo>
                      <a:pt x="417" y="55"/>
                    </a:lnTo>
                    <a:lnTo>
                      <a:pt x="418" y="46"/>
                    </a:lnTo>
                    <a:lnTo>
                      <a:pt x="420" y="23"/>
                    </a:lnTo>
                    <a:lnTo>
                      <a:pt x="421" y="23"/>
                    </a:lnTo>
                    <a:lnTo>
                      <a:pt x="422" y="16"/>
                    </a:lnTo>
                    <a:lnTo>
                      <a:pt x="424" y="7"/>
                    </a:lnTo>
                    <a:lnTo>
                      <a:pt x="425" y="0"/>
                    </a:lnTo>
                    <a:lnTo>
                      <a:pt x="427" y="0"/>
                    </a:lnTo>
                    <a:lnTo>
                      <a:pt x="428" y="0"/>
                    </a:lnTo>
                    <a:lnTo>
                      <a:pt x="430" y="0"/>
                    </a:lnTo>
                    <a:lnTo>
                      <a:pt x="431" y="0"/>
                    </a:lnTo>
                    <a:lnTo>
                      <a:pt x="432" y="0"/>
                    </a:lnTo>
                    <a:lnTo>
                      <a:pt x="434" y="7"/>
                    </a:lnTo>
                    <a:lnTo>
                      <a:pt x="435" y="16"/>
                    </a:lnTo>
                    <a:lnTo>
                      <a:pt x="437" y="30"/>
                    </a:lnTo>
                    <a:lnTo>
                      <a:pt x="438" y="30"/>
                    </a:lnTo>
                    <a:lnTo>
                      <a:pt x="440" y="46"/>
                    </a:lnTo>
                    <a:lnTo>
                      <a:pt x="441" y="55"/>
                    </a:lnTo>
                    <a:lnTo>
                      <a:pt x="442" y="70"/>
                    </a:lnTo>
                    <a:lnTo>
                      <a:pt x="444" y="85"/>
                    </a:lnTo>
                    <a:lnTo>
                      <a:pt x="445" y="100"/>
                    </a:lnTo>
                    <a:lnTo>
                      <a:pt x="447" y="116"/>
                    </a:lnTo>
                    <a:lnTo>
                      <a:pt x="448" y="132"/>
                    </a:lnTo>
                    <a:lnTo>
                      <a:pt x="450" y="155"/>
                    </a:lnTo>
                    <a:lnTo>
                      <a:pt x="450" y="179"/>
                    </a:lnTo>
                    <a:lnTo>
                      <a:pt x="451" y="193"/>
                    </a:lnTo>
                    <a:lnTo>
                      <a:pt x="452" y="217"/>
                    </a:lnTo>
                    <a:lnTo>
                      <a:pt x="454" y="240"/>
                    </a:lnTo>
                    <a:lnTo>
                      <a:pt x="455" y="263"/>
                    </a:lnTo>
                    <a:lnTo>
                      <a:pt x="457" y="279"/>
                    </a:lnTo>
                    <a:lnTo>
                      <a:pt x="458" y="302"/>
                    </a:lnTo>
                    <a:lnTo>
                      <a:pt x="460" y="326"/>
                    </a:lnTo>
                    <a:lnTo>
                      <a:pt x="461" y="342"/>
                    </a:lnTo>
                    <a:lnTo>
                      <a:pt x="462" y="365"/>
                    </a:lnTo>
                    <a:lnTo>
                      <a:pt x="464" y="387"/>
                    </a:lnTo>
                    <a:lnTo>
                      <a:pt x="465" y="403"/>
                    </a:lnTo>
                    <a:lnTo>
                      <a:pt x="467" y="419"/>
                    </a:lnTo>
                    <a:lnTo>
                      <a:pt x="467" y="435"/>
                    </a:lnTo>
                    <a:lnTo>
                      <a:pt x="468" y="450"/>
                    </a:lnTo>
                    <a:lnTo>
                      <a:pt x="470" y="465"/>
                    </a:lnTo>
                    <a:lnTo>
                      <a:pt x="471" y="473"/>
                    </a:lnTo>
                    <a:lnTo>
                      <a:pt x="472" y="489"/>
                    </a:lnTo>
                    <a:lnTo>
                      <a:pt x="474" y="489"/>
                    </a:lnTo>
                    <a:lnTo>
                      <a:pt x="475" y="505"/>
                    </a:lnTo>
                    <a:lnTo>
                      <a:pt x="477" y="505"/>
                    </a:lnTo>
                    <a:lnTo>
                      <a:pt x="478" y="505"/>
                    </a:lnTo>
                    <a:lnTo>
                      <a:pt x="480" y="512"/>
                    </a:lnTo>
                    <a:lnTo>
                      <a:pt x="481" y="505"/>
                    </a:lnTo>
                    <a:lnTo>
                      <a:pt x="482" y="512"/>
                    </a:lnTo>
                    <a:lnTo>
                      <a:pt x="484" y="505"/>
                    </a:lnTo>
                    <a:lnTo>
                      <a:pt x="484" y="496"/>
                    </a:lnTo>
                    <a:lnTo>
                      <a:pt x="485" y="489"/>
                    </a:lnTo>
                    <a:lnTo>
                      <a:pt x="487" y="489"/>
                    </a:lnTo>
                    <a:lnTo>
                      <a:pt x="488" y="473"/>
                    </a:lnTo>
                    <a:lnTo>
                      <a:pt x="490" y="465"/>
                    </a:lnTo>
                    <a:lnTo>
                      <a:pt x="491" y="450"/>
                    </a:lnTo>
                    <a:lnTo>
                      <a:pt x="492" y="442"/>
                    </a:lnTo>
                    <a:lnTo>
                      <a:pt x="494" y="419"/>
                    </a:lnTo>
                    <a:lnTo>
                      <a:pt x="495" y="403"/>
                    </a:lnTo>
                    <a:lnTo>
                      <a:pt x="497" y="396"/>
                    </a:lnTo>
                    <a:lnTo>
                      <a:pt x="498" y="365"/>
                    </a:lnTo>
                    <a:lnTo>
                      <a:pt x="500" y="356"/>
                    </a:lnTo>
                    <a:lnTo>
                      <a:pt x="501" y="333"/>
                    </a:lnTo>
                    <a:lnTo>
                      <a:pt x="501" y="317"/>
                    </a:lnTo>
                    <a:lnTo>
                      <a:pt x="502" y="295"/>
                    </a:lnTo>
                    <a:lnTo>
                      <a:pt x="504" y="272"/>
                    </a:lnTo>
                    <a:lnTo>
                      <a:pt x="505" y="247"/>
                    </a:lnTo>
                    <a:lnTo>
                      <a:pt x="507" y="233"/>
                    </a:lnTo>
                    <a:lnTo>
                      <a:pt x="508" y="202"/>
                    </a:lnTo>
                    <a:lnTo>
                      <a:pt x="510" y="179"/>
                    </a:lnTo>
                    <a:lnTo>
                      <a:pt x="511" y="163"/>
                    </a:lnTo>
                    <a:lnTo>
                      <a:pt x="512" y="147"/>
                    </a:lnTo>
                    <a:lnTo>
                      <a:pt x="514" y="125"/>
                    </a:lnTo>
                    <a:lnTo>
                      <a:pt x="515" y="109"/>
                    </a:lnTo>
                    <a:lnTo>
                      <a:pt x="517" y="85"/>
                    </a:lnTo>
                    <a:lnTo>
                      <a:pt x="518" y="77"/>
                    </a:lnTo>
                    <a:lnTo>
                      <a:pt x="518" y="62"/>
                    </a:lnTo>
                    <a:lnTo>
                      <a:pt x="520" y="46"/>
                    </a:lnTo>
                    <a:lnTo>
                      <a:pt x="521" y="30"/>
                    </a:lnTo>
                    <a:lnTo>
                      <a:pt x="522" y="23"/>
                    </a:lnTo>
                    <a:lnTo>
                      <a:pt x="524" y="23"/>
                    </a:lnTo>
                    <a:lnTo>
                      <a:pt x="525" y="7"/>
                    </a:lnTo>
                    <a:lnTo>
                      <a:pt x="527" y="7"/>
                    </a:lnTo>
                    <a:lnTo>
                      <a:pt x="528" y="0"/>
                    </a:lnTo>
                    <a:lnTo>
                      <a:pt x="530" y="0"/>
                    </a:lnTo>
                    <a:lnTo>
                      <a:pt x="531" y="0"/>
                    </a:lnTo>
                    <a:lnTo>
                      <a:pt x="532" y="0"/>
                    </a:lnTo>
                    <a:lnTo>
                      <a:pt x="534" y="0"/>
                    </a:lnTo>
                    <a:lnTo>
                      <a:pt x="535" y="16"/>
                    </a:lnTo>
                    <a:lnTo>
                      <a:pt x="537" y="16"/>
                    </a:lnTo>
                    <a:lnTo>
                      <a:pt x="538" y="23"/>
                    </a:lnTo>
                    <a:lnTo>
                      <a:pt x="540" y="39"/>
                    </a:lnTo>
                    <a:lnTo>
                      <a:pt x="541" y="46"/>
                    </a:lnTo>
                    <a:lnTo>
                      <a:pt x="542" y="62"/>
                    </a:lnTo>
                    <a:lnTo>
                      <a:pt x="544" y="70"/>
                    </a:lnTo>
                    <a:lnTo>
                      <a:pt x="545" y="85"/>
                    </a:lnTo>
                    <a:lnTo>
                      <a:pt x="547" y="100"/>
                    </a:lnTo>
                    <a:lnTo>
                      <a:pt x="548" y="116"/>
                    </a:lnTo>
                    <a:lnTo>
                      <a:pt x="550" y="139"/>
                    </a:lnTo>
                    <a:lnTo>
                      <a:pt x="551" y="155"/>
                    </a:lnTo>
                    <a:lnTo>
                      <a:pt x="551" y="186"/>
                    </a:lnTo>
                    <a:lnTo>
                      <a:pt x="552" y="202"/>
                    </a:lnTo>
                    <a:lnTo>
                      <a:pt x="554" y="225"/>
                    </a:lnTo>
                    <a:lnTo>
                      <a:pt x="555" y="240"/>
                    </a:lnTo>
                    <a:lnTo>
                      <a:pt x="557" y="263"/>
                    </a:lnTo>
                    <a:lnTo>
                      <a:pt x="558" y="287"/>
                    </a:lnTo>
                    <a:lnTo>
                      <a:pt x="560" y="310"/>
                    </a:lnTo>
                    <a:lnTo>
                      <a:pt x="561" y="333"/>
                    </a:lnTo>
                    <a:lnTo>
                      <a:pt x="562" y="356"/>
                    </a:lnTo>
                    <a:lnTo>
                      <a:pt x="564" y="372"/>
                    </a:lnTo>
                    <a:lnTo>
                      <a:pt x="565" y="387"/>
                    </a:lnTo>
                    <a:lnTo>
                      <a:pt x="567" y="403"/>
                    </a:lnTo>
                    <a:lnTo>
                      <a:pt x="568" y="419"/>
                    </a:lnTo>
                    <a:lnTo>
                      <a:pt x="568" y="435"/>
                    </a:lnTo>
                    <a:lnTo>
                      <a:pt x="570" y="450"/>
                    </a:lnTo>
                    <a:lnTo>
                      <a:pt x="571" y="465"/>
                    </a:lnTo>
                    <a:lnTo>
                      <a:pt x="572" y="473"/>
                    </a:lnTo>
                    <a:lnTo>
                      <a:pt x="574" y="489"/>
                    </a:lnTo>
                    <a:lnTo>
                      <a:pt x="575" y="496"/>
                    </a:lnTo>
                    <a:lnTo>
                      <a:pt x="577" y="496"/>
                    </a:lnTo>
                    <a:lnTo>
                      <a:pt x="578" y="505"/>
                    </a:lnTo>
                    <a:lnTo>
                      <a:pt x="580" y="505"/>
                    </a:lnTo>
                    <a:lnTo>
                      <a:pt x="581" y="496"/>
                    </a:lnTo>
                    <a:lnTo>
                      <a:pt x="582" y="505"/>
                    </a:lnTo>
                    <a:lnTo>
                      <a:pt x="584" y="505"/>
                    </a:lnTo>
                    <a:lnTo>
                      <a:pt x="585" y="496"/>
                    </a:lnTo>
                    <a:lnTo>
                      <a:pt x="585" y="489"/>
                    </a:lnTo>
                    <a:lnTo>
                      <a:pt x="587" y="489"/>
                    </a:lnTo>
                    <a:lnTo>
                      <a:pt x="588" y="473"/>
                    </a:lnTo>
                    <a:lnTo>
                      <a:pt x="590" y="457"/>
                    </a:lnTo>
                    <a:lnTo>
                      <a:pt x="591" y="450"/>
                    </a:lnTo>
                    <a:lnTo>
                      <a:pt x="592" y="435"/>
                    </a:lnTo>
                    <a:lnTo>
                      <a:pt x="594" y="419"/>
                    </a:lnTo>
                    <a:lnTo>
                      <a:pt x="595" y="403"/>
                    </a:lnTo>
                    <a:lnTo>
                      <a:pt x="597" y="387"/>
                    </a:lnTo>
                    <a:lnTo>
                      <a:pt x="598" y="372"/>
                    </a:lnTo>
                    <a:lnTo>
                      <a:pt x="600" y="356"/>
                    </a:lnTo>
                    <a:lnTo>
                      <a:pt x="601" y="342"/>
                    </a:lnTo>
                    <a:lnTo>
                      <a:pt x="602" y="310"/>
                    </a:lnTo>
                    <a:lnTo>
                      <a:pt x="602" y="295"/>
                    </a:lnTo>
                    <a:lnTo>
                      <a:pt x="604" y="272"/>
                    </a:lnTo>
                    <a:lnTo>
                      <a:pt x="605" y="247"/>
                    </a:lnTo>
                    <a:lnTo>
                      <a:pt x="607" y="233"/>
                    </a:lnTo>
                    <a:lnTo>
                      <a:pt x="608" y="209"/>
                    </a:lnTo>
                    <a:lnTo>
                      <a:pt x="610" y="186"/>
                    </a:lnTo>
                    <a:lnTo>
                      <a:pt x="611" y="170"/>
                    </a:lnTo>
                    <a:lnTo>
                      <a:pt x="612" y="139"/>
                    </a:lnTo>
                    <a:lnTo>
                      <a:pt x="614" y="125"/>
                    </a:lnTo>
                    <a:lnTo>
                      <a:pt x="615" y="109"/>
                    </a:lnTo>
                    <a:lnTo>
                      <a:pt x="617" y="93"/>
                    </a:lnTo>
                    <a:lnTo>
                      <a:pt x="618" y="70"/>
                    </a:lnTo>
                    <a:lnTo>
                      <a:pt x="620" y="62"/>
                    </a:lnTo>
                    <a:lnTo>
                      <a:pt x="620" y="46"/>
                    </a:lnTo>
                    <a:lnTo>
                      <a:pt x="621" y="30"/>
                    </a:lnTo>
                    <a:lnTo>
                      <a:pt x="622" y="23"/>
                    </a:lnTo>
                    <a:lnTo>
                      <a:pt x="624" y="23"/>
                    </a:lnTo>
                    <a:lnTo>
                      <a:pt x="625" y="16"/>
                    </a:lnTo>
                    <a:lnTo>
                      <a:pt x="627" y="7"/>
                    </a:lnTo>
                    <a:lnTo>
                      <a:pt x="628" y="7"/>
                    </a:lnTo>
                    <a:lnTo>
                      <a:pt x="630" y="0"/>
                    </a:lnTo>
                    <a:lnTo>
                      <a:pt x="631" y="0"/>
                    </a:lnTo>
                    <a:lnTo>
                      <a:pt x="632" y="7"/>
                    </a:lnTo>
                    <a:lnTo>
                      <a:pt x="634" y="0"/>
                    </a:lnTo>
                    <a:lnTo>
                      <a:pt x="635" y="7"/>
                    </a:lnTo>
                    <a:lnTo>
                      <a:pt x="637" y="16"/>
                    </a:lnTo>
                    <a:lnTo>
                      <a:pt x="637" y="23"/>
                    </a:lnTo>
                    <a:lnTo>
                      <a:pt x="638" y="30"/>
                    </a:lnTo>
                    <a:lnTo>
                      <a:pt x="640" y="39"/>
                    </a:lnTo>
                    <a:lnTo>
                      <a:pt x="641" y="46"/>
                    </a:lnTo>
                    <a:lnTo>
                      <a:pt x="642" y="62"/>
                    </a:lnTo>
                    <a:lnTo>
                      <a:pt x="644" y="77"/>
                    </a:lnTo>
                    <a:lnTo>
                      <a:pt x="645" y="93"/>
                    </a:lnTo>
                    <a:lnTo>
                      <a:pt x="647" y="109"/>
                    </a:lnTo>
                    <a:lnTo>
                      <a:pt x="648" y="116"/>
                    </a:lnTo>
                    <a:lnTo>
                      <a:pt x="650" y="139"/>
                    </a:lnTo>
                    <a:lnTo>
                      <a:pt x="651" y="163"/>
                    </a:lnTo>
                    <a:lnTo>
                      <a:pt x="652" y="179"/>
                    </a:lnTo>
                    <a:lnTo>
                      <a:pt x="654" y="202"/>
                    </a:lnTo>
                    <a:lnTo>
                      <a:pt x="654" y="225"/>
                    </a:lnTo>
                    <a:lnTo>
                      <a:pt x="655" y="247"/>
                    </a:lnTo>
                    <a:lnTo>
                      <a:pt x="657" y="263"/>
                    </a:lnTo>
                    <a:lnTo>
                      <a:pt x="658" y="287"/>
                    </a:lnTo>
                    <a:lnTo>
                      <a:pt x="660" y="310"/>
                    </a:lnTo>
                    <a:lnTo>
                      <a:pt x="661" y="326"/>
                    </a:lnTo>
                    <a:lnTo>
                      <a:pt x="662" y="349"/>
                    </a:lnTo>
                    <a:lnTo>
                      <a:pt x="664" y="365"/>
                    </a:lnTo>
                    <a:lnTo>
                      <a:pt x="665" y="387"/>
                    </a:lnTo>
                    <a:lnTo>
                      <a:pt x="667" y="403"/>
                    </a:lnTo>
                    <a:lnTo>
                      <a:pt x="668" y="419"/>
                    </a:lnTo>
                  </a:path>
                </a:pathLst>
              </a:custGeom>
              <a:noFill/>
              <a:ln w="63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62"/>
              <p:cNvSpPr>
                <a:spLocks/>
              </p:cNvSpPr>
              <p:nvPr/>
            </p:nvSpPr>
            <p:spPr bwMode="auto">
              <a:xfrm>
                <a:off x="1378" y="4276"/>
                <a:ext cx="661" cy="520"/>
              </a:xfrm>
              <a:custGeom>
                <a:avLst/>
                <a:gdLst>
                  <a:gd name="T0" fmla="*/ 9 w 661"/>
                  <a:gd name="T1" fmla="*/ 496 h 520"/>
                  <a:gd name="T2" fmla="*/ 19 w 661"/>
                  <a:gd name="T3" fmla="*/ 489 h 520"/>
                  <a:gd name="T4" fmla="*/ 30 w 661"/>
                  <a:gd name="T5" fmla="*/ 380 h 520"/>
                  <a:gd name="T6" fmla="*/ 40 w 661"/>
                  <a:gd name="T7" fmla="*/ 209 h 520"/>
                  <a:gd name="T8" fmla="*/ 52 w 661"/>
                  <a:gd name="T9" fmla="*/ 62 h 520"/>
                  <a:gd name="T10" fmla="*/ 62 w 661"/>
                  <a:gd name="T11" fmla="*/ 7 h 520"/>
                  <a:gd name="T12" fmla="*/ 72 w 661"/>
                  <a:gd name="T13" fmla="*/ 46 h 520"/>
                  <a:gd name="T14" fmla="*/ 83 w 661"/>
                  <a:gd name="T15" fmla="*/ 170 h 520"/>
                  <a:gd name="T16" fmla="*/ 93 w 661"/>
                  <a:gd name="T17" fmla="*/ 333 h 520"/>
                  <a:gd name="T18" fmla="*/ 104 w 661"/>
                  <a:gd name="T19" fmla="*/ 465 h 520"/>
                  <a:gd name="T20" fmla="*/ 114 w 661"/>
                  <a:gd name="T21" fmla="*/ 512 h 520"/>
                  <a:gd name="T22" fmla="*/ 124 w 661"/>
                  <a:gd name="T23" fmla="*/ 473 h 520"/>
                  <a:gd name="T24" fmla="*/ 136 w 661"/>
                  <a:gd name="T25" fmla="*/ 333 h 520"/>
                  <a:gd name="T26" fmla="*/ 146 w 661"/>
                  <a:gd name="T27" fmla="*/ 163 h 520"/>
                  <a:gd name="T28" fmla="*/ 156 w 661"/>
                  <a:gd name="T29" fmla="*/ 30 h 520"/>
                  <a:gd name="T30" fmla="*/ 167 w 661"/>
                  <a:gd name="T31" fmla="*/ 7 h 520"/>
                  <a:gd name="T32" fmla="*/ 177 w 661"/>
                  <a:gd name="T33" fmla="*/ 70 h 520"/>
                  <a:gd name="T34" fmla="*/ 189 w 661"/>
                  <a:gd name="T35" fmla="*/ 217 h 520"/>
                  <a:gd name="T36" fmla="*/ 199 w 661"/>
                  <a:gd name="T37" fmla="*/ 380 h 520"/>
                  <a:gd name="T38" fmla="*/ 209 w 661"/>
                  <a:gd name="T39" fmla="*/ 489 h 520"/>
                  <a:gd name="T40" fmla="*/ 220 w 661"/>
                  <a:gd name="T41" fmla="*/ 505 h 520"/>
                  <a:gd name="T42" fmla="*/ 232 w 661"/>
                  <a:gd name="T43" fmla="*/ 410 h 520"/>
                  <a:gd name="T44" fmla="*/ 242 w 661"/>
                  <a:gd name="T45" fmla="*/ 256 h 520"/>
                  <a:gd name="T46" fmla="*/ 253 w 661"/>
                  <a:gd name="T47" fmla="*/ 100 h 520"/>
                  <a:gd name="T48" fmla="*/ 263 w 661"/>
                  <a:gd name="T49" fmla="*/ 0 h 520"/>
                  <a:gd name="T50" fmla="*/ 274 w 661"/>
                  <a:gd name="T51" fmla="*/ 23 h 520"/>
                  <a:gd name="T52" fmla="*/ 284 w 661"/>
                  <a:gd name="T53" fmla="*/ 116 h 520"/>
                  <a:gd name="T54" fmla="*/ 294 w 661"/>
                  <a:gd name="T55" fmla="*/ 272 h 520"/>
                  <a:gd name="T56" fmla="*/ 306 w 661"/>
                  <a:gd name="T57" fmla="*/ 419 h 520"/>
                  <a:gd name="T58" fmla="*/ 316 w 661"/>
                  <a:gd name="T59" fmla="*/ 505 h 520"/>
                  <a:gd name="T60" fmla="*/ 326 w 661"/>
                  <a:gd name="T61" fmla="*/ 489 h 520"/>
                  <a:gd name="T62" fmla="*/ 337 w 661"/>
                  <a:gd name="T63" fmla="*/ 365 h 520"/>
                  <a:gd name="T64" fmla="*/ 347 w 661"/>
                  <a:gd name="T65" fmla="*/ 202 h 520"/>
                  <a:gd name="T66" fmla="*/ 359 w 661"/>
                  <a:gd name="T67" fmla="*/ 55 h 520"/>
                  <a:gd name="T68" fmla="*/ 369 w 661"/>
                  <a:gd name="T69" fmla="*/ 7 h 520"/>
                  <a:gd name="T70" fmla="*/ 379 w 661"/>
                  <a:gd name="T71" fmla="*/ 39 h 520"/>
                  <a:gd name="T72" fmla="*/ 390 w 661"/>
                  <a:gd name="T73" fmla="*/ 163 h 520"/>
                  <a:gd name="T74" fmla="*/ 400 w 661"/>
                  <a:gd name="T75" fmla="*/ 333 h 520"/>
                  <a:gd name="T76" fmla="*/ 410 w 661"/>
                  <a:gd name="T77" fmla="*/ 465 h 520"/>
                  <a:gd name="T78" fmla="*/ 422 w 661"/>
                  <a:gd name="T79" fmla="*/ 512 h 520"/>
                  <a:gd name="T80" fmla="*/ 432 w 661"/>
                  <a:gd name="T81" fmla="*/ 442 h 520"/>
                  <a:gd name="T82" fmla="*/ 443 w 661"/>
                  <a:gd name="T83" fmla="*/ 302 h 520"/>
                  <a:gd name="T84" fmla="*/ 453 w 661"/>
                  <a:gd name="T85" fmla="*/ 139 h 520"/>
                  <a:gd name="T86" fmla="*/ 463 w 661"/>
                  <a:gd name="T87" fmla="*/ 23 h 520"/>
                  <a:gd name="T88" fmla="*/ 474 w 661"/>
                  <a:gd name="T89" fmla="*/ 0 h 520"/>
                  <a:gd name="T90" fmla="*/ 484 w 661"/>
                  <a:gd name="T91" fmla="*/ 77 h 520"/>
                  <a:gd name="T92" fmla="*/ 494 w 661"/>
                  <a:gd name="T93" fmla="*/ 233 h 520"/>
                  <a:gd name="T94" fmla="*/ 506 w 661"/>
                  <a:gd name="T95" fmla="*/ 403 h 520"/>
                  <a:gd name="T96" fmla="*/ 516 w 661"/>
                  <a:gd name="T97" fmla="*/ 489 h 520"/>
                  <a:gd name="T98" fmla="*/ 527 w 661"/>
                  <a:gd name="T99" fmla="*/ 489 h 520"/>
                  <a:gd name="T100" fmla="*/ 537 w 661"/>
                  <a:gd name="T101" fmla="*/ 380 h 520"/>
                  <a:gd name="T102" fmla="*/ 547 w 661"/>
                  <a:gd name="T103" fmla="*/ 217 h 520"/>
                  <a:gd name="T104" fmla="*/ 559 w 661"/>
                  <a:gd name="T105" fmla="*/ 70 h 520"/>
                  <a:gd name="T106" fmla="*/ 569 w 661"/>
                  <a:gd name="T107" fmla="*/ 7 h 520"/>
                  <a:gd name="T108" fmla="*/ 580 w 661"/>
                  <a:gd name="T109" fmla="*/ 55 h 520"/>
                  <a:gd name="T110" fmla="*/ 590 w 661"/>
                  <a:gd name="T111" fmla="*/ 209 h 520"/>
                  <a:gd name="T112" fmla="*/ 600 w 661"/>
                  <a:gd name="T113" fmla="*/ 356 h 520"/>
                  <a:gd name="T114" fmla="*/ 612 w 661"/>
                  <a:gd name="T115" fmla="*/ 480 h 520"/>
                  <a:gd name="T116" fmla="*/ 623 w 661"/>
                  <a:gd name="T117" fmla="*/ 512 h 520"/>
                  <a:gd name="T118" fmla="*/ 633 w 661"/>
                  <a:gd name="T119" fmla="*/ 426 h 520"/>
                  <a:gd name="T120" fmla="*/ 644 w 661"/>
                  <a:gd name="T121" fmla="*/ 272 h 520"/>
                  <a:gd name="T122" fmla="*/ 654 w 661"/>
                  <a:gd name="T123" fmla="*/ 109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61" h="520">
                    <a:moveTo>
                      <a:pt x="0" y="419"/>
                    </a:moveTo>
                    <a:lnTo>
                      <a:pt x="2" y="435"/>
                    </a:lnTo>
                    <a:lnTo>
                      <a:pt x="3" y="450"/>
                    </a:lnTo>
                    <a:lnTo>
                      <a:pt x="3" y="465"/>
                    </a:lnTo>
                    <a:lnTo>
                      <a:pt x="4" y="473"/>
                    </a:lnTo>
                    <a:lnTo>
                      <a:pt x="6" y="489"/>
                    </a:lnTo>
                    <a:lnTo>
                      <a:pt x="7" y="489"/>
                    </a:lnTo>
                    <a:lnTo>
                      <a:pt x="9" y="496"/>
                    </a:lnTo>
                    <a:lnTo>
                      <a:pt x="10" y="505"/>
                    </a:lnTo>
                    <a:lnTo>
                      <a:pt x="12" y="505"/>
                    </a:lnTo>
                    <a:lnTo>
                      <a:pt x="13" y="505"/>
                    </a:lnTo>
                    <a:lnTo>
                      <a:pt x="14" y="505"/>
                    </a:lnTo>
                    <a:lnTo>
                      <a:pt x="16" y="505"/>
                    </a:lnTo>
                    <a:lnTo>
                      <a:pt x="17" y="505"/>
                    </a:lnTo>
                    <a:lnTo>
                      <a:pt x="19" y="496"/>
                    </a:lnTo>
                    <a:lnTo>
                      <a:pt x="19" y="489"/>
                    </a:lnTo>
                    <a:lnTo>
                      <a:pt x="20" y="480"/>
                    </a:lnTo>
                    <a:lnTo>
                      <a:pt x="22" y="473"/>
                    </a:lnTo>
                    <a:lnTo>
                      <a:pt x="23" y="457"/>
                    </a:lnTo>
                    <a:lnTo>
                      <a:pt x="24" y="442"/>
                    </a:lnTo>
                    <a:lnTo>
                      <a:pt x="26" y="435"/>
                    </a:lnTo>
                    <a:lnTo>
                      <a:pt x="27" y="410"/>
                    </a:lnTo>
                    <a:lnTo>
                      <a:pt x="29" y="403"/>
                    </a:lnTo>
                    <a:lnTo>
                      <a:pt x="30" y="380"/>
                    </a:lnTo>
                    <a:lnTo>
                      <a:pt x="32" y="365"/>
                    </a:lnTo>
                    <a:lnTo>
                      <a:pt x="33" y="342"/>
                    </a:lnTo>
                    <a:lnTo>
                      <a:pt x="34" y="326"/>
                    </a:lnTo>
                    <a:lnTo>
                      <a:pt x="36" y="310"/>
                    </a:lnTo>
                    <a:lnTo>
                      <a:pt x="36" y="279"/>
                    </a:lnTo>
                    <a:lnTo>
                      <a:pt x="37" y="256"/>
                    </a:lnTo>
                    <a:lnTo>
                      <a:pt x="39" y="240"/>
                    </a:lnTo>
                    <a:lnTo>
                      <a:pt x="40" y="209"/>
                    </a:lnTo>
                    <a:lnTo>
                      <a:pt x="42" y="193"/>
                    </a:lnTo>
                    <a:lnTo>
                      <a:pt x="43" y="170"/>
                    </a:lnTo>
                    <a:lnTo>
                      <a:pt x="44" y="155"/>
                    </a:lnTo>
                    <a:lnTo>
                      <a:pt x="46" y="139"/>
                    </a:lnTo>
                    <a:lnTo>
                      <a:pt x="47" y="116"/>
                    </a:lnTo>
                    <a:lnTo>
                      <a:pt x="49" y="93"/>
                    </a:lnTo>
                    <a:lnTo>
                      <a:pt x="50" y="85"/>
                    </a:lnTo>
                    <a:lnTo>
                      <a:pt x="52" y="62"/>
                    </a:lnTo>
                    <a:lnTo>
                      <a:pt x="53" y="46"/>
                    </a:lnTo>
                    <a:lnTo>
                      <a:pt x="53" y="39"/>
                    </a:lnTo>
                    <a:lnTo>
                      <a:pt x="54" y="23"/>
                    </a:lnTo>
                    <a:lnTo>
                      <a:pt x="56" y="16"/>
                    </a:lnTo>
                    <a:lnTo>
                      <a:pt x="57" y="23"/>
                    </a:lnTo>
                    <a:lnTo>
                      <a:pt x="59" y="7"/>
                    </a:lnTo>
                    <a:lnTo>
                      <a:pt x="60" y="16"/>
                    </a:lnTo>
                    <a:lnTo>
                      <a:pt x="62" y="7"/>
                    </a:lnTo>
                    <a:lnTo>
                      <a:pt x="63" y="7"/>
                    </a:lnTo>
                    <a:lnTo>
                      <a:pt x="64" y="7"/>
                    </a:lnTo>
                    <a:lnTo>
                      <a:pt x="66" y="7"/>
                    </a:lnTo>
                    <a:lnTo>
                      <a:pt x="67" y="16"/>
                    </a:lnTo>
                    <a:lnTo>
                      <a:pt x="69" y="16"/>
                    </a:lnTo>
                    <a:lnTo>
                      <a:pt x="70" y="23"/>
                    </a:lnTo>
                    <a:lnTo>
                      <a:pt x="70" y="39"/>
                    </a:lnTo>
                    <a:lnTo>
                      <a:pt x="72" y="46"/>
                    </a:lnTo>
                    <a:lnTo>
                      <a:pt x="73" y="62"/>
                    </a:lnTo>
                    <a:lnTo>
                      <a:pt x="74" y="70"/>
                    </a:lnTo>
                    <a:lnTo>
                      <a:pt x="76" y="93"/>
                    </a:lnTo>
                    <a:lnTo>
                      <a:pt x="77" y="109"/>
                    </a:lnTo>
                    <a:lnTo>
                      <a:pt x="79" y="116"/>
                    </a:lnTo>
                    <a:lnTo>
                      <a:pt x="80" y="139"/>
                    </a:lnTo>
                    <a:lnTo>
                      <a:pt x="82" y="155"/>
                    </a:lnTo>
                    <a:lnTo>
                      <a:pt x="83" y="170"/>
                    </a:lnTo>
                    <a:lnTo>
                      <a:pt x="84" y="193"/>
                    </a:lnTo>
                    <a:lnTo>
                      <a:pt x="86" y="217"/>
                    </a:lnTo>
                    <a:lnTo>
                      <a:pt x="87" y="233"/>
                    </a:lnTo>
                    <a:lnTo>
                      <a:pt x="87" y="263"/>
                    </a:lnTo>
                    <a:lnTo>
                      <a:pt x="89" y="272"/>
                    </a:lnTo>
                    <a:lnTo>
                      <a:pt x="90" y="295"/>
                    </a:lnTo>
                    <a:lnTo>
                      <a:pt x="92" y="317"/>
                    </a:lnTo>
                    <a:lnTo>
                      <a:pt x="93" y="333"/>
                    </a:lnTo>
                    <a:lnTo>
                      <a:pt x="94" y="349"/>
                    </a:lnTo>
                    <a:lnTo>
                      <a:pt x="96" y="380"/>
                    </a:lnTo>
                    <a:lnTo>
                      <a:pt x="97" y="387"/>
                    </a:lnTo>
                    <a:lnTo>
                      <a:pt x="99" y="410"/>
                    </a:lnTo>
                    <a:lnTo>
                      <a:pt x="100" y="426"/>
                    </a:lnTo>
                    <a:lnTo>
                      <a:pt x="102" y="435"/>
                    </a:lnTo>
                    <a:lnTo>
                      <a:pt x="103" y="450"/>
                    </a:lnTo>
                    <a:lnTo>
                      <a:pt x="104" y="465"/>
                    </a:lnTo>
                    <a:lnTo>
                      <a:pt x="104" y="473"/>
                    </a:lnTo>
                    <a:lnTo>
                      <a:pt x="106" y="489"/>
                    </a:lnTo>
                    <a:lnTo>
                      <a:pt x="107" y="496"/>
                    </a:lnTo>
                    <a:lnTo>
                      <a:pt x="109" y="505"/>
                    </a:lnTo>
                    <a:lnTo>
                      <a:pt x="110" y="505"/>
                    </a:lnTo>
                    <a:lnTo>
                      <a:pt x="112" y="505"/>
                    </a:lnTo>
                    <a:lnTo>
                      <a:pt x="113" y="505"/>
                    </a:lnTo>
                    <a:lnTo>
                      <a:pt x="114" y="512"/>
                    </a:lnTo>
                    <a:lnTo>
                      <a:pt x="116" y="505"/>
                    </a:lnTo>
                    <a:lnTo>
                      <a:pt x="117" y="512"/>
                    </a:lnTo>
                    <a:lnTo>
                      <a:pt x="119" y="505"/>
                    </a:lnTo>
                    <a:lnTo>
                      <a:pt x="120" y="505"/>
                    </a:lnTo>
                    <a:lnTo>
                      <a:pt x="122" y="496"/>
                    </a:lnTo>
                    <a:lnTo>
                      <a:pt x="122" y="489"/>
                    </a:lnTo>
                    <a:lnTo>
                      <a:pt x="123" y="473"/>
                    </a:lnTo>
                    <a:lnTo>
                      <a:pt x="124" y="473"/>
                    </a:lnTo>
                    <a:lnTo>
                      <a:pt x="126" y="450"/>
                    </a:lnTo>
                    <a:lnTo>
                      <a:pt x="127" y="442"/>
                    </a:lnTo>
                    <a:lnTo>
                      <a:pt x="129" y="426"/>
                    </a:lnTo>
                    <a:lnTo>
                      <a:pt x="130" y="410"/>
                    </a:lnTo>
                    <a:lnTo>
                      <a:pt x="132" y="387"/>
                    </a:lnTo>
                    <a:lnTo>
                      <a:pt x="133" y="372"/>
                    </a:lnTo>
                    <a:lnTo>
                      <a:pt x="134" y="356"/>
                    </a:lnTo>
                    <a:lnTo>
                      <a:pt x="136" y="333"/>
                    </a:lnTo>
                    <a:lnTo>
                      <a:pt x="137" y="317"/>
                    </a:lnTo>
                    <a:lnTo>
                      <a:pt x="139" y="295"/>
                    </a:lnTo>
                    <a:lnTo>
                      <a:pt x="139" y="272"/>
                    </a:lnTo>
                    <a:lnTo>
                      <a:pt x="140" y="247"/>
                    </a:lnTo>
                    <a:lnTo>
                      <a:pt x="142" y="225"/>
                    </a:lnTo>
                    <a:lnTo>
                      <a:pt x="143" y="202"/>
                    </a:lnTo>
                    <a:lnTo>
                      <a:pt x="144" y="186"/>
                    </a:lnTo>
                    <a:lnTo>
                      <a:pt x="146" y="163"/>
                    </a:lnTo>
                    <a:lnTo>
                      <a:pt x="147" y="139"/>
                    </a:lnTo>
                    <a:lnTo>
                      <a:pt x="149" y="125"/>
                    </a:lnTo>
                    <a:lnTo>
                      <a:pt x="150" y="109"/>
                    </a:lnTo>
                    <a:lnTo>
                      <a:pt x="152" y="93"/>
                    </a:lnTo>
                    <a:lnTo>
                      <a:pt x="153" y="70"/>
                    </a:lnTo>
                    <a:lnTo>
                      <a:pt x="154" y="62"/>
                    </a:lnTo>
                    <a:lnTo>
                      <a:pt x="156" y="39"/>
                    </a:lnTo>
                    <a:lnTo>
                      <a:pt x="156" y="30"/>
                    </a:lnTo>
                    <a:lnTo>
                      <a:pt x="157" y="23"/>
                    </a:lnTo>
                    <a:lnTo>
                      <a:pt x="159" y="16"/>
                    </a:lnTo>
                    <a:lnTo>
                      <a:pt x="160" y="16"/>
                    </a:lnTo>
                    <a:lnTo>
                      <a:pt x="162" y="7"/>
                    </a:lnTo>
                    <a:lnTo>
                      <a:pt x="163" y="7"/>
                    </a:lnTo>
                    <a:lnTo>
                      <a:pt x="164" y="7"/>
                    </a:lnTo>
                    <a:lnTo>
                      <a:pt x="166" y="0"/>
                    </a:lnTo>
                    <a:lnTo>
                      <a:pt x="167" y="7"/>
                    </a:lnTo>
                    <a:lnTo>
                      <a:pt x="169" y="7"/>
                    </a:lnTo>
                    <a:lnTo>
                      <a:pt x="170" y="16"/>
                    </a:lnTo>
                    <a:lnTo>
                      <a:pt x="172" y="16"/>
                    </a:lnTo>
                    <a:lnTo>
                      <a:pt x="172" y="30"/>
                    </a:lnTo>
                    <a:lnTo>
                      <a:pt x="173" y="30"/>
                    </a:lnTo>
                    <a:lnTo>
                      <a:pt x="174" y="46"/>
                    </a:lnTo>
                    <a:lnTo>
                      <a:pt x="176" y="62"/>
                    </a:lnTo>
                    <a:lnTo>
                      <a:pt x="177" y="70"/>
                    </a:lnTo>
                    <a:lnTo>
                      <a:pt x="179" y="93"/>
                    </a:lnTo>
                    <a:lnTo>
                      <a:pt x="180" y="100"/>
                    </a:lnTo>
                    <a:lnTo>
                      <a:pt x="182" y="125"/>
                    </a:lnTo>
                    <a:lnTo>
                      <a:pt x="183" y="139"/>
                    </a:lnTo>
                    <a:lnTo>
                      <a:pt x="184" y="163"/>
                    </a:lnTo>
                    <a:lnTo>
                      <a:pt x="186" y="179"/>
                    </a:lnTo>
                    <a:lnTo>
                      <a:pt x="187" y="193"/>
                    </a:lnTo>
                    <a:lnTo>
                      <a:pt x="189" y="217"/>
                    </a:lnTo>
                    <a:lnTo>
                      <a:pt x="189" y="240"/>
                    </a:lnTo>
                    <a:lnTo>
                      <a:pt x="190" y="256"/>
                    </a:lnTo>
                    <a:lnTo>
                      <a:pt x="192" y="279"/>
                    </a:lnTo>
                    <a:lnTo>
                      <a:pt x="193" y="295"/>
                    </a:lnTo>
                    <a:lnTo>
                      <a:pt x="194" y="317"/>
                    </a:lnTo>
                    <a:lnTo>
                      <a:pt x="196" y="342"/>
                    </a:lnTo>
                    <a:lnTo>
                      <a:pt x="197" y="365"/>
                    </a:lnTo>
                    <a:lnTo>
                      <a:pt x="199" y="380"/>
                    </a:lnTo>
                    <a:lnTo>
                      <a:pt x="200" y="396"/>
                    </a:lnTo>
                    <a:lnTo>
                      <a:pt x="202" y="410"/>
                    </a:lnTo>
                    <a:lnTo>
                      <a:pt x="203" y="426"/>
                    </a:lnTo>
                    <a:lnTo>
                      <a:pt x="204" y="450"/>
                    </a:lnTo>
                    <a:lnTo>
                      <a:pt x="206" y="457"/>
                    </a:lnTo>
                    <a:lnTo>
                      <a:pt x="206" y="465"/>
                    </a:lnTo>
                    <a:lnTo>
                      <a:pt x="207" y="480"/>
                    </a:lnTo>
                    <a:lnTo>
                      <a:pt x="209" y="489"/>
                    </a:lnTo>
                    <a:lnTo>
                      <a:pt x="210" y="489"/>
                    </a:lnTo>
                    <a:lnTo>
                      <a:pt x="212" y="496"/>
                    </a:lnTo>
                    <a:lnTo>
                      <a:pt x="213" y="505"/>
                    </a:lnTo>
                    <a:lnTo>
                      <a:pt x="214" y="512"/>
                    </a:lnTo>
                    <a:lnTo>
                      <a:pt x="216" y="505"/>
                    </a:lnTo>
                    <a:lnTo>
                      <a:pt x="217" y="512"/>
                    </a:lnTo>
                    <a:lnTo>
                      <a:pt x="219" y="505"/>
                    </a:lnTo>
                    <a:lnTo>
                      <a:pt x="220" y="505"/>
                    </a:lnTo>
                    <a:lnTo>
                      <a:pt x="222" y="496"/>
                    </a:lnTo>
                    <a:lnTo>
                      <a:pt x="223" y="496"/>
                    </a:lnTo>
                    <a:lnTo>
                      <a:pt x="224" y="480"/>
                    </a:lnTo>
                    <a:lnTo>
                      <a:pt x="226" y="473"/>
                    </a:lnTo>
                    <a:lnTo>
                      <a:pt x="227" y="450"/>
                    </a:lnTo>
                    <a:lnTo>
                      <a:pt x="229" y="442"/>
                    </a:lnTo>
                    <a:lnTo>
                      <a:pt x="230" y="426"/>
                    </a:lnTo>
                    <a:lnTo>
                      <a:pt x="232" y="410"/>
                    </a:lnTo>
                    <a:lnTo>
                      <a:pt x="233" y="396"/>
                    </a:lnTo>
                    <a:lnTo>
                      <a:pt x="234" y="380"/>
                    </a:lnTo>
                    <a:lnTo>
                      <a:pt x="236" y="356"/>
                    </a:lnTo>
                    <a:lnTo>
                      <a:pt x="237" y="342"/>
                    </a:lnTo>
                    <a:lnTo>
                      <a:pt x="239" y="317"/>
                    </a:lnTo>
                    <a:lnTo>
                      <a:pt x="240" y="295"/>
                    </a:lnTo>
                    <a:lnTo>
                      <a:pt x="240" y="279"/>
                    </a:lnTo>
                    <a:lnTo>
                      <a:pt x="242" y="256"/>
                    </a:lnTo>
                    <a:lnTo>
                      <a:pt x="243" y="233"/>
                    </a:lnTo>
                    <a:lnTo>
                      <a:pt x="244" y="217"/>
                    </a:lnTo>
                    <a:lnTo>
                      <a:pt x="246" y="193"/>
                    </a:lnTo>
                    <a:lnTo>
                      <a:pt x="247" y="179"/>
                    </a:lnTo>
                    <a:lnTo>
                      <a:pt x="249" y="155"/>
                    </a:lnTo>
                    <a:lnTo>
                      <a:pt x="250" y="132"/>
                    </a:lnTo>
                    <a:lnTo>
                      <a:pt x="252" y="116"/>
                    </a:lnTo>
                    <a:lnTo>
                      <a:pt x="253" y="100"/>
                    </a:lnTo>
                    <a:lnTo>
                      <a:pt x="254" y="85"/>
                    </a:lnTo>
                    <a:lnTo>
                      <a:pt x="256" y="70"/>
                    </a:lnTo>
                    <a:lnTo>
                      <a:pt x="257" y="55"/>
                    </a:lnTo>
                    <a:lnTo>
                      <a:pt x="257" y="39"/>
                    </a:lnTo>
                    <a:lnTo>
                      <a:pt x="259" y="23"/>
                    </a:lnTo>
                    <a:lnTo>
                      <a:pt x="260" y="16"/>
                    </a:lnTo>
                    <a:lnTo>
                      <a:pt x="262" y="16"/>
                    </a:lnTo>
                    <a:lnTo>
                      <a:pt x="263" y="0"/>
                    </a:lnTo>
                    <a:lnTo>
                      <a:pt x="264" y="0"/>
                    </a:lnTo>
                    <a:lnTo>
                      <a:pt x="266" y="7"/>
                    </a:lnTo>
                    <a:lnTo>
                      <a:pt x="267" y="0"/>
                    </a:lnTo>
                    <a:lnTo>
                      <a:pt x="269" y="0"/>
                    </a:lnTo>
                    <a:lnTo>
                      <a:pt x="270" y="7"/>
                    </a:lnTo>
                    <a:lnTo>
                      <a:pt x="272" y="7"/>
                    </a:lnTo>
                    <a:lnTo>
                      <a:pt x="273" y="16"/>
                    </a:lnTo>
                    <a:lnTo>
                      <a:pt x="274" y="23"/>
                    </a:lnTo>
                    <a:lnTo>
                      <a:pt x="274" y="30"/>
                    </a:lnTo>
                    <a:lnTo>
                      <a:pt x="276" y="30"/>
                    </a:lnTo>
                    <a:lnTo>
                      <a:pt x="277" y="46"/>
                    </a:lnTo>
                    <a:lnTo>
                      <a:pt x="279" y="62"/>
                    </a:lnTo>
                    <a:lnTo>
                      <a:pt x="280" y="70"/>
                    </a:lnTo>
                    <a:lnTo>
                      <a:pt x="282" y="85"/>
                    </a:lnTo>
                    <a:lnTo>
                      <a:pt x="283" y="100"/>
                    </a:lnTo>
                    <a:lnTo>
                      <a:pt x="284" y="116"/>
                    </a:lnTo>
                    <a:lnTo>
                      <a:pt x="286" y="139"/>
                    </a:lnTo>
                    <a:lnTo>
                      <a:pt x="287" y="155"/>
                    </a:lnTo>
                    <a:lnTo>
                      <a:pt x="289" y="170"/>
                    </a:lnTo>
                    <a:lnTo>
                      <a:pt x="290" y="193"/>
                    </a:lnTo>
                    <a:lnTo>
                      <a:pt x="292" y="209"/>
                    </a:lnTo>
                    <a:lnTo>
                      <a:pt x="292" y="233"/>
                    </a:lnTo>
                    <a:lnTo>
                      <a:pt x="293" y="256"/>
                    </a:lnTo>
                    <a:lnTo>
                      <a:pt x="294" y="272"/>
                    </a:lnTo>
                    <a:lnTo>
                      <a:pt x="296" y="295"/>
                    </a:lnTo>
                    <a:lnTo>
                      <a:pt x="297" y="317"/>
                    </a:lnTo>
                    <a:lnTo>
                      <a:pt x="299" y="326"/>
                    </a:lnTo>
                    <a:lnTo>
                      <a:pt x="300" y="349"/>
                    </a:lnTo>
                    <a:lnTo>
                      <a:pt x="302" y="372"/>
                    </a:lnTo>
                    <a:lnTo>
                      <a:pt x="303" y="396"/>
                    </a:lnTo>
                    <a:lnTo>
                      <a:pt x="304" y="410"/>
                    </a:lnTo>
                    <a:lnTo>
                      <a:pt x="306" y="419"/>
                    </a:lnTo>
                    <a:lnTo>
                      <a:pt x="307" y="442"/>
                    </a:lnTo>
                    <a:lnTo>
                      <a:pt x="307" y="450"/>
                    </a:lnTo>
                    <a:lnTo>
                      <a:pt x="309" y="465"/>
                    </a:lnTo>
                    <a:lnTo>
                      <a:pt x="310" y="480"/>
                    </a:lnTo>
                    <a:lnTo>
                      <a:pt x="312" y="489"/>
                    </a:lnTo>
                    <a:lnTo>
                      <a:pt x="313" y="496"/>
                    </a:lnTo>
                    <a:lnTo>
                      <a:pt x="314" y="496"/>
                    </a:lnTo>
                    <a:lnTo>
                      <a:pt x="316" y="505"/>
                    </a:lnTo>
                    <a:lnTo>
                      <a:pt x="317" y="505"/>
                    </a:lnTo>
                    <a:lnTo>
                      <a:pt x="319" y="512"/>
                    </a:lnTo>
                    <a:lnTo>
                      <a:pt x="320" y="505"/>
                    </a:lnTo>
                    <a:lnTo>
                      <a:pt x="322" y="512"/>
                    </a:lnTo>
                    <a:lnTo>
                      <a:pt x="323" y="505"/>
                    </a:lnTo>
                    <a:lnTo>
                      <a:pt x="324" y="496"/>
                    </a:lnTo>
                    <a:lnTo>
                      <a:pt x="324" y="489"/>
                    </a:lnTo>
                    <a:lnTo>
                      <a:pt x="326" y="489"/>
                    </a:lnTo>
                    <a:lnTo>
                      <a:pt x="327" y="473"/>
                    </a:lnTo>
                    <a:lnTo>
                      <a:pt x="329" y="457"/>
                    </a:lnTo>
                    <a:lnTo>
                      <a:pt x="330" y="450"/>
                    </a:lnTo>
                    <a:lnTo>
                      <a:pt x="332" y="435"/>
                    </a:lnTo>
                    <a:lnTo>
                      <a:pt x="333" y="419"/>
                    </a:lnTo>
                    <a:lnTo>
                      <a:pt x="334" y="396"/>
                    </a:lnTo>
                    <a:lnTo>
                      <a:pt x="336" y="380"/>
                    </a:lnTo>
                    <a:lnTo>
                      <a:pt x="337" y="365"/>
                    </a:lnTo>
                    <a:lnTo>
                      <a:pt x="339" y="342"/>
                    </a:lnTo>
                    <a:lnTo>
                      <a:pt x="340" y="326"/>
                    </a:lnTo>
                    <a:lnTo>
                      <a:pt x="342" y="302"/>
                    </a:lnTo>
                    <a:lnTo>
                      <a:pt x="342" y="279"/>
                    </a:lnTo>
                    <a:lnTo>
                      <a:pt x="343" y="256"/>
                    </a:lnTo>
                    <a:lnTo>
                      <a:pt x="344" y="233"/>
                    </a:lnTo>
                    <a:lnTo>
                      <a:pt x="346" y="217"/>
                    </a:lnTo>
                    <a:lnTo>
                      <a:pt x="347" y="202"/>
                    </a:lnTo>
                    <a:lnTo>
                      <a:pt x="349" y="170"/>
                    </a:lnTo>
                    <a:lnTo>
                      <a:pt x="350" y="155"/>
                    </a:lnTo>
                    <a:lnTo>
                      <a:pt x="352" y="132"/>
                    </a:lnTo>
                    <a:lnTo>
                      <a:pt x="353" y="116"/>
                    </a:lnTo>
                    <a:lnTo>
                      <a:pt x="354" y="100"/>
                    </a:lnTo>
                    <a:lnTo>
                      <a:pt x="356" y="85"/>
                    </a:lnTo>
                    <a:lnTo>
                      <a:pt x="357" y="62"/>
                    </a:lnTo>
                    <a:lnTo>
                      <a:pt x="359" y="55"/>
                    </a:lnTo>
                    <a:lnTo>
                      <a:pt x="359" y="39"/>
                    </a:lnTo>
                    <a:lnTo>
                      <a:pt x="360" y="30"/>
                    </a:lnTo>
                    <a:lnTo>
                      <a:pt x="362" y="23"/>
                    </a:lnTo>
                    <a:lnTo>
                      <a:pt x="363" y="16"/>
                    </a:lnTo>
                    <a:lnTo>
                      <a:pt x="364" y="16"/>
                    </a:lnTo>
                    <a:lnTo>
                      <a:pt x="366" y="7"/>
                    </a:lnTo>
                    <a:lnTo>
                      <a:pt x="367" y="0"/>
                    </a:lnTo>
                    <a:lnTo>
                      <a:pt x="369" y="7"/>
                    </a:lnTo>
                    <a:lnTo>
                      <a:pt x="370" y="0"/>
                    </a:lnTo>
                    <a:lnTo>
                      <a:pt x="372" y="0"/>
                    </a:lnTo>
                    <a:lnTo>
                      <a:pt x="373" y="7"/>
                    </a:lnTo>
                    <a:lnTo>
                      <a:pt x="374" y="7"/>
                    </a:lnTo>
                    <a:lnTo>
                      <a:pt x="376" y="7"/>
                    </a:lnTo>
                    <a:lnTo>
                      <a:pt x="376" y="23"/>
                    </a:lnTo>
                    <a:lnTo>
                      <a:pt x="377" y="30"/>
                    </a:lnTo>
                    <a:lnTo>
                      <a:pt x="379" y="39"/>
                    </a:lnTo>
                    <a:lnTo>
                      <a:pt x="380" y="55"/>
                    </a:lnTo>
                    <a:lnTo>
                      <a:pt x="382" y="70"/>
                    </a:lnTo>
                    <a:lnTo>
                      <a:pt x="383" y="77"/>
                    </a:lnTo>
                    <a:lnTo>
                      <a:pt x="384" y="93"/>
                    </a:lnTo>
                    <a:lnTo>
                      <a:pt x="386" y="109"/>
                    </a:lnTo>
                    <a:lnTo>
                      <a:pt x="387" y="132"/>
                    </a:lnTo>
                    <a:lnTo>
                      <a:pt x="389" y="147"/>
                    </a:lnTo>
                    <a:lnTo>
                      <a:pt x="390" y="163"/>
                    </a:lnTo>
                    <a:lnTo>
                      <a:pt x="392" y="179"/>
                    </a:lnTo>
                    <a:lnTo>
                      <a:pt x="393" y="202"/>
                    </a:lnTo>
                    <a:lnTo>
                      <a:pt x="393" y="225"/>
                    </a:lnTo>
                    <a:lnTo>
                      <a:pt x="394" y="247"/>
                    </a:lnTo>
                    <a:lnTo>
                      <a:pt x="396" y="263"/>
                    </a:lnTo>
                    <a:lnTo>
                      <a:pt x="397" y="287"/>
                    </a:lnTo>
                    <a:lnTo>
                      <a:pt x="399" y="310"/>
                    </a:lnTo>
                    <a:lnTo>
                      <a:pt x="400" y="333"/>
                    </a:lnTo>
                    <a:lnTo>
                      <a:pt x="402" y="356"/>
                    </a:lnTo>
                    <a:lnTo>
                      <a:pt x="403" y="372"/>
                    </a:lnTo>
                    <a:lnTo>
                      <a:pt x="404" y="387"/>
                    </a:lnTo>
                    <a:lnTo>
                      <a:pt x="406" y="403"/>
                    </a:lnTo>
                    <a:lnTo>
                      <a:pt x="407" y="426"/>
                    </a:lnTo>
                    <a:lnTo>
                      <a:pt x="409" y="435"/>
                    </a:lnTo>
                    <a:lnTo>
                      <a:pt x="410" y="450"/>
                    </a:lnTo>
                    <a:lnTo>
                      <a:pt x="410" y="465"/>
                    </a:lnTo>
                    <a:lnTo>
                      <a:pt x="412" y="473"/>
                    </a:lnTo>
                    <a:lnTo>
                      <a:pt x="413" y="489"/>
                    </a:lnTo>
                    <a:lnTo>
                      <a:pt x="414" y="496"/>
                    </a:lnTo>
                    <a:lnTo>
                      <a:pt x="416" y="505"/>
                    </a:lnTo>
                    <a:lnTo>
                      <a:pt x="417" y="505"/>
                    </a:lnTo>
                    <a:lnTo>
                      <a:pt x="419" y="505"/>
                    </a:lnTo>
                    <a:lnTo>
                      <a:pt x="420" y="505"/>
                    </a:lnTo>
                    <a:lnTo>
                      <a:pt x="422" y="512"/>
                    </a:lnTo>
                    <a:lnTo>
                      <a:pt x="423" y="505"/>
                    </a:lnTo>
                    <a:lnTo>
                      <a:pt x="424" y="505"/>
                    </a:lnTo>
                    <a:lnTo>
                      <a:pt x="426" y="496"/>
                    </a:lnTo>
                    <a:lnTo>
                      <a:pt x="427" y="489"/>
                    </a:lnTo>
                    <a:lnTo>
                      <a:pt x="427" y="480"/>
                    </a:lnTo>
                    <a:lnTo>
                      <a:pt x="429" y="473"/>
                    </a:lnTo>
                    <a:lnTo>
                      <a:pt x="430" y="457"/>
                    </a:lnTo>
                    <a:lnTo>
                      <a:pt x="432" y="442"/>
                    </a:lnTo>
                    <a:lnTo>
                      <a:pt x="433" y="426"/>
                    </a:lnTo>
                    <a:lnTo>
                      <a:pt x="434" y="419"/>
                    </a:lnTo>
                    <a:lnTo>
                      <a:pt x="436" y="403"/>
                    </a:lnTo>
                    <a:lnTo>
                      <a:pt x="437" y="380"/>
                    </a:lnTo>
                    <a:lnTo>
                      <a:pt x="439" y="365"/>
                    </a:lnTo>
                    <a:lnTo>
                      <a:pt x="440" y="342"/>
                    </a:lnTo>
                    <a:lnTo>
                      <a:pt x="442" y="326"/>
                    </a:lnTo>
                    <a:lnTo>
                      <a:pt x="443" y="302"/>
                    </a:lnTo>
                    <a:lnTo>
                      <a:pt x="444" y="272"/>
                    </a:lnTo>
                    <a:lnTo>
                      <a:pt x="444" y="263"/>
                    </a:lnTo>
                    <a:lnTo>
                      <a:pt x="446" y="233"/>
                    </a:lnTo>
                    <a:lnTo>
                      <a:pt x="447" y="217"/>
                    </a:lnTo>
                    <a:lnTo>
                      <a:pt x="449" y="193"/>
                    </a:lnTo>
                    <a:lnTo>
                      <a:pt x="450" y="170"/>
                    </a:lnTo>
                    <a:lnTo>
                      <a:pt x="452" y="155"/>
                    </a:lnTo>
                    <a:lnTo>
                      <a:pt x="453" y="139"/>
                    </a:lnTo>
                    <a:lnTo>
                      <a:pt x="454" y="116"/>
                    </a:lnTo>
                    <a:lnTo>
                      <a:pt x="456" y="93"/>
                    </a:lnTo>
                    <a:lnTo>
                      <a:pt x="457" y="77"/>
                    </a:lnTo>
                    <a:lnTo>
                      <a:pt x="459" y="62"/>
                    </a:lnTo>
                    <a:lnTo>
                      <a:pt x="460" y="55"/>
                    </a:lnTo>
                    <a:lnTo>
                      <a:pt x="460" y="39"/>
                    </a:lnTo>
                    <a:lnTo>
                      <a:pt x="462" y="30"/>
                    </a:lnTo>
                    <a:lnTo>
                      <a:pt x="463" y="23"/>
                    </a:lnTo>
                    <a:lnTo>
                      <a:pt x="464" y="7"/>
                    </a:lnTo>
                    <a:lnTo>
                      <a:pt x="466" y="0"/>
                    </a:lnTo>
                    <a:lnTo>
                      <a:pt x="467" y="7"/>
                    </a:lnTo>
                    <a:lnTo>
                      <a:pt x="469" y="0"/>
                    </a:lnTo>
                    <a:lnTo>
                      <a:pt x="470" y="0"/>
                    </a:lnTo>
                    <a:lnTo>
                      <a:pt x="472" y="0"/>
                    </a:lnTo>
                    <a:lnTo>
                      <a:pt x="473" y="0"/>
                    </a:lnTo>
                    <a:lnTo>
                      <a:pt x="474" y="0"/>
                    </a:lnTo>
                    <a:lnTo>
                      <a:pt x="476" y="7"/>
                    </a:lnTo>
                    <a:lnTo>
                      <a:pt x="477" y="16"/>
                    </a:lnTo>
                    <a:lnTo>
                      <a:pt x="477" y="23"/>
                    </a:lnTo>
                    <a:lnTo>
                      <a:pt x="479" y="30"/>
                    </a:lnTo>
                    <a:lnTo>
                      <a:pt x="480" y="39"/>
                    </a:lnTo>
                    <a:lnTo>
                      <a:pt x="482" y="55"/>
                    </a:lnTo>
                    <a:lnTo>
                      <a:pt x="483" y="62"/>
                    </a:lnTo>
                    <a:lnTo>
                      <a:pt x="484" y="77"/>
                    </a:lnTo>
                    <a:lnTo>
                      <a:pt x="486" y="93"/>
                    </a:lnTo>
                    <a:lnTo>
                      <a:pt x="487" y="109"/>
                    </a:lnTo>
                    <a:lnTo>
                      <a:pt x="489" y="132"/>
                    </a:lnTo>
                    <a:lnTo>
                      <a:pt x="490" y="147"/>
                    </a:lnTo>
                    <a:lnTo>
                      <a:pt x="492" y="163"/>
                    </a:lnTo>
                    <a:lnTo>
                      <a:pt x="493" y="193"/>
                    </a:lnTo>
                    <a:lnTo>
                      <a:pt x="494" y="209"/>
                    </a:lnTo>
                    <a:lnTo>
                      <a:pt x="494" y="233"/>
                    </a:lnTo>
                    <a:lnTo>
                      <a:pt x="496" y="256"/>
                    </a:lnTo>
                    <a:lnTo>
                      <a:pt x="497" y="272"/>
                    </a:lnTo>
                    <a:lnTo>
                      <a:pt x="499" y="302"/>
                    </a:lnTo>
                    <a:lnTo>
                      <a:pt x="500" y="326"/>
                    </a:lnTo>
                    <a:lnTo>
                      <a:pt x="502" y="342"/>
                    </a:lnTo>
                    <a:lnTo>
                      <a:pt x="503" y="365"/>
                    </a:lnTo>
                    <a:lnTo>
                      <a:pt x="504" y="380"/>
                    </a:lnTo>
                    <a:lnTo>
                      <a:pt x="506" y="403"/>
                    </a:lnTo>
                    <a:lnTo>
                      <a:pt x="507" y="419"/>
                    </a:lnTo>
                    <a:lnTo>
                      <a:pt x="509" y="426"/>
                    </a:lnTo>
                    <a:lnTo>
                      <a:pt x="510" y="442"/>
                    </a:lnTo>
                    <a:lnTo>
                      <a:pt x="512" y="457"/>
                    </a:lnTo>
                    <a:lnTo>
                      <a:pt x="512" y="473"/>
                    </a:lnTo>
                    <a:lnTo>
                      <a:pt x="513" y="480"/>
                    </a:lnTo>
                    <a:lnTo>
                      <a:pt x="514" y="489"/>
                    </a:lnTo>
                    <a:lnTo>
                      <a:pt x="516" y="489"/>
                    </a:lnTo>
                    <a:lnTo>
                      <a:pt x="517" y="505"/>
                    </a:lnTo>
                    <a:lnTo>
                      <a:pt x="519" y="505"/>
                    </a:lnTo>
                    <a:lnTo>
                      <a:pt x="520" y="505"/>
                    </a:lnTo>
                    <a:lnTo>
                      <a:pt x="522" y="505"/>
                    </a:lnTo>
                    <a:lnTo>
                      <a:pt x="523" y="505"/>
                    </a:lnTo>
                    <a:lnTo>
                      <a:pt x="524" y="496"/>
                    </a:lnTo>
                    <a:lnTo>
                      <a:pt x="526" y="496"/>
                    </a:lnTo>
                    <a:lnTo>
                      <a:pt x="527" y="489"/>
                    </a:lnTo>
                    <a:lnTo>
                      <a:pt x="529" y="480"/>
                    </a:lnTo>
                    <a:lnTo>
                      <a:pt x="529" y="473"/>
                    </a:lnTo>
                    <a:lnTo>
                      <a:pt x="530" y="457"/>
                    </a:lnTo>
                    <a:lnTo>
                      <a:pt x="532" y="442"/>
                    </a:lnTo>
                    <a:lnTo>
                      <a:pt x="533" y="435"/>
                    </a:lnTo>
                    <a:lnTo>
                      <a:pt x="534" y="419"/>
                    </a:lnTo>
                    <a:lnTo>
                      <a:pt x="536" y="403"/>
                    </a:lnTo>
                    <a:lnTo>
                      <a:pt x="537" y="380"/>
                    </a:lnTo>
                    <a:lnTo>
                      <a:pt x="539" y="365"/>
                    </a:lnTo>
                    <a:lnTo>
                      <a:pt x="540" y="342"/>
                    </a:lnTo>
                    <a:lnTo>
                      <a:pt x="542" y="326"/>
                    </a:lnTo>
                    <a:lnTo>
                      <a:pt x="543" y="310"/>
                    </a:lnTo>
                    <a:lnTo>
                      <a:pt x="544" y="279"/>
                    </a:lnTo>
                    <a:lnTo>
                      <a:pt x="546" y="256"/>
                    </a:lnTo>
                    <a:lnTo>
                      <a:pt x="546" y="240"/>
                    </a:lnTo>
                    <a:lnTo>
                      <a:pt x="547" y="217"/>
                    </a:lnTo>
                    <a:lnTo>
                      <a:pt x="549" y="202"/>
                    </a:lnTo>
                    <a:lnTo>
                      <a:pt x="550" y="179"/>
                    </a:lnTo>
                    <a:lnTo>
                      <a:pt x="552" y="155"/>
                    </a:lnTo>
                    <a:lnTo>
                      <a:pt x="553" y="139"/>
                    </a:lnTo>
                    <a:lnTo>
                      <a:pt x="554" y="116"/>
                    </a:lnTo>
                    <a:lnTo>
                      <a:pt x="556" y="100"/>
                    </a:lnTo>
                    <a:lnTo>
                      <a:pt x="557" y="85"/>
                    </a:lnTo>
                    <a:lnTo>
                      <a:pt x="559" y="70"/>
                    </a:lnTo>
                    <a:lnTo>
                      <a:pt x="560" y="55"/>
                    </a:lnTo>
                    <a:lnTo>
                      <a:pt x="562" y="55"/>
                    </a:lnTo>
                    <a:lnTo>
                      <a:pt x="563" y="30"/>
                    </a:lnTo>
                    <a:lnTo>
                      <a:pt x="563" y="23"/>
                    </a:lnTo>
                    <a:lnTo>
                      <a:pt x="564" y="16"/>
                    </a:lnTo>
                    <a:lnTo>
                      <a:pt x="566" y="7"/>
                    </a:lnTo>
                    <a:lnTo>
                      <a:pt x="567" y="7"/>
                    </a:lnTo>
                    <a:lnTo>
                      <a:pt x="569" y="7"/>
                    </a:lnTo>
                    <a:lnTo>
                      <a:pt x="570" y="7"/>
                    </a:lnTo>
                    <a:lnTo>
                      <a:pt x="572" y="7"/>
                    </a:lnTo>
                    <a:lnTo>
                      <a:pt x="573" y="16"/>
                    </a:lnTo>
                    <a:lnTo>
                      <a:pt x="574" y="7"/>
                    </a:lnTo>
                    <a:lnTo>
                      <a:pt x="576" y="16"/>
                    </a:lnTo>
                    <a:lnTo>
                      <a:pt x="577" y="23"/>
                    </a:lnTo>
                    <a:lnTo>
                      <a:pt x="579" y="30"/>
                    </a:lnTo>
                    <a:lnTo>
                      <a:pt x="580" y="55"/>
                    </a:lnTo>
                    <a:lnTo>
                      <a:pt x="580" y="70"/>
                    </a:lnTo>
                    <a:lnTo>
                      <a:pt x="582" y="93"/>
                    </a:lnTo>
                    <a:lnTo>
                      <a:pt x="583" y="116"/>
                    </a:lnTo>
                    <a:lnTo>
                      <a:pt x="584" y="139"/>
                    </a:lnTo>
                    <a:lnTo>
                      <a:pt x="586" y="163"/>
                    </a:lnTo>
                    <a:lnTo>
                      <a:pt x="587" y="186"/>
                    </a:lnTo>
                    <a:lnTo>
                      <a:pt x="589" y="202"/>
                    </a:lnTo>
                    <a:lnTo>
                      <a:pt x="590" y="209"/>
                    </a:lnTo>
                    <a:lnTo>
                      <a:pt x="592" y="225"/>
                    </a:lnTo>
                    <a:lnTo>
                      <a:pt x="593" y="247"/>
                    </a:lnTo>
                    <a:lnTo>
                      <a:pt x="594" y="263"/>
                    </a:lnTo>
                    <a:lnTo>
                      <a:pt x="596" y="287"/>
                    </a:lnTo>
                    <a:lnTo>
                      <a:pt x="597" y="302"/>
                    </a:lnTo>
                    <a:lnTo>
                      <a:pt x="597" y="317"/>
                    </a:lnTo>
                    <a:lnTo>
                      <a:pt x="599" y="342"/>
                    </a:lnTo>
                    <a:lnTo>
                      <a:pt x="600" y="356"/>
                    </a:lnTo>
                    <a:lnTo>
                      <a:pt x="602" y="380"/>
                    </a:lnTo>
                    <a:lnTo>
                      <a:pt x="603" y="396"/>
                    </a:lnTo>
                    <a:lnTo>
                      <a:pt x="604" y="410"/>
                    </a:lnTo>
                    <a:lnTo>
                      <a:pt x="606" y="426"/>
                    </a:lnTo>
                    <a:lnTo>
                      <a:pt x="607" y="435"/>
                    </a:lnTo>
                    <a:lnTo>
                      <a:pt x="609" y="450"/>
                    </a:lnTo>
                    <a:lnTo>
                      <a:pt x="610" y="473"/>
                    </a:lnTo>
                    <a:lnTo>
                      <a:pt x="612" y="480"/>
                    </a:lnTo>
                    <a:lnTo>
                      <a:pt x="613" y="496"/>
                    </a:lnTo>
                    <a:lnTo>
                      <a:pt x="614" y="505"/>
                    </a:lnTo>
                    <a:lnTo>
                      <a:pt x="616" y="505"/>
                    </a:lnTo>
                    <a:lnTo>
                      <a:pt x="617" y="512"/>
                    </a:lnTo>
                    <a:lnTo>
                      <a:pt x="619" y="519"/>
                    </a:lnTo>
                    <a:lnTo>
                      <a:pt x="620" y="512"/>
                    </a:lnTo>
                    <a:lnTo>
                      <a:pt x="622" y="512"/>
                    </a:lnTo>
                    <a:lnTo>
                      <a:pt x="623" y="512"/>
                    </a:lnTo>
                    <a:lnTo>
                      <a:pt x="624" y="505"/>
                    </a:lnTo>
                    <a:lnTo>
                      <a:pt x="626" y="496"/>
                    </a:lnTo>
                    <a:lnTo>
                      <a:pt x="627" y="496"/>
                    </a:lnTo>
                    <a:lnTo>
                      <a:pt x="629" y="480"/>
                    </a:lnTo>
                    <a:lnTo>
                      <a:pt x="630" y="473"/>
                    </a:lnTo>
                    <a:lnTo>
                      <a:pt x="630" y="457"/>
                    </a:lnTo>
                    <a:lnTo>
                      <a:pt x="632" y="442"/>
                    </a:lnTo>
                    <a:lnTo>
                      <a:pt x="633" y="426"/>
                    </a:lnTo>
                    <a:lnTo>
                      <a:pt x="634" y="410"/>
                    </a:lnTo>
                    <a:lnTo>
                      <a:pt x="636" y="396"/>
                    </a:lnTo>
                    <a:lnTo>
                      <a:pt x="637" y="380"/>
                    </a:lnTo>
                    <a:lnTo>
                      <a:pt x="639" y="356"/>
                    </a:lnTo>
                    <a:lnTo>
                      <a:pt x="640" y="333"/>
                    </a:lnTo>
                    <a:lnTo>
                      <a:pt x="642" y="317"/>
                    </a:lnTo>
                    <a:lnTo>
                      <a:pt x="643" y="295"/>
                    </a:lnTo>
                    <a:lnTo>
                      <a:pt x="644" y="272"/>
                    </a:lnTo>
                    <a:lnTo>
                      <a:pt x="646" y="247"/>
                    </a:lnTo>
                    <a:lnTo>
                      <a:pt x="647" y="233"/>
                    </a:lnTo>
                    <a:lnTo>
                      <a:pt x="647" y="209"/>
                    </a:lnTo>
                    <a:lnTo>
                      <a:pt x="649" y="186"/>
                    </a:lnTo>
                    <a:lnTo>
                      <a:pt x="650" y="163"/>
                    </a:lnTo>
                    <a:lnTo>
                      <a:pt x="652" y="139"/>
                    </a:lnTo>
                    <a:lnTo>
                      <a:pt x="653" y="125"/>
                    </a:lnTo>
                    <a:lnTo>
                      <a:pt x="654" y="109"/>
                    </a:lnTo>
                    <a:lnTo>
                      <a:pt x="656" y="93"/>
                    </a:lnTo>
                    <a:lnTo>
                      <a:pt x="657" y="77"/>
                    </a:lnTo>
                    <a:lnTo>
                      <a:pt x="659" y="62"/>
                    </a:lnTo>
                    <a:lnTo>
                      <a:pt x="660" y="46"/>
                    </a:lnTo>
                  </a:path>
                </a:pathLst>
              </a:custGeom>
              <a:noFill/>
              <a:ln w="63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63"/>
              <p:cNvSpPr>
                <a:spLocks/>
              </p:cNvSpPr>
              <p:nvPr/>
            </p:nvSpPr>
            <p:spPr bwMode="auto">
              <a:xfrm>
                <a:off x="2038" y="4268"/>
                <a:ext cx="666" cy="521"/>
              </a:xfrm>
              <a:custGeom>
                <a:avLst/>
                <a:gdLst>
                  <a:gd name="T0" fmla="*/ 9 w 666"/>
                  <a:gd name="T1" fmla="*/ 15 h 521"/>
                  <a:gd name="T2" fmla="*/ 20 w 666"/>
                  <a:gd name="T3" fmla="*/ 63 h 521"/>
                  <a:gd name="T4" fmla="*/ 30 w 666"/>
                  <a:gd name="T5" fmla="*/ 187 h 521"/>
                  <a:gd name="T6" fmla="*/ 40 w 666"/>
                  <a:gd name="T7" fmla="*/ 350 h 521"/>
                  <a:gd name="T8" fmla="*/ 52 w 666"/>
                  <a:gd name="T9" fmla="*/ 473 h 521"/>
                  <a:gd name="T10" fmla="*/ 62 w 666"/>
                  <a:gd name="T11" fmla="*/ 520 h 521"/>
                  <a:gd name="T12" fmla="*/ 73 w 666"/>
                  <a:gd name="T13" fmla="*/ 465 h 521"/>
                  <a:gd name="T14" fmla="*/ 83 w 666"/>
                  <a:gd name="T15" fmla="*/ 318 h 521"/>
                  <a:gd name="T16" fmla="*/ 93 w 666"/>
                  <a:gd name="T17" fmla="*/ 155 h 521"/>
                  <a:gd name="T18" fmla="*/ 104 w 666"/>
                  <a:gd name="T19" fmla="*/ 31 h 521"/>
                  <a:gd name="T20" fmla="*/ 116 w 666"/>
                  <a:gd name="T21" fmla="*/ 24 h 521"/>
                  <a:gd name="T22" fmla="*/ 126 w 666"/>
                  <a:gd name="T23" fmla="*/ 101 h 521"/>
                  <a:gd name="T24" fmla="*/ 137 w 666"/>
                  <a:gd name="T25" fmla="*/ 264 h 521"/>
                  <a:gd name="T26" fmla="*/ 147 w 666"/>
                  <a:gd name="T27" fmla="*/ 427 h 521"/>
                  <a:gd name="T28" fmla="*/ 157 w 666"/>
                  <a:gd name="T29" fmla="*/ 504 h 521"/>
                  <a:gd name="T30" fmla="*/ 169 w 666"/>
                  <a:gd name="T31" fmla="*/ 497 h 521"/>
                  <a:gd name="T32" fmla="*/ 179 w 666"/>
                  <a:gd name="T33" fmla="*/ 404 h 521"/>
                  <a:gd name="T34" fmla="*/ 190 w 666"/>
                  <a:gd name="T35" fmla="*/ 233 h 521"/>
                  <a:gd name="T36" fmla="*/ 200 w 666"/>
                  <a:gd name="T37" fmla="*/ 85 h 521"/>
                  <a:gd name="T38" fmla="*/ 212 w 666"/>
                  <a:gd name="T39" fmla="*/ 8 h 521"/>
                  <a:gd name="T40" fmla="*/ 223 w 666"/>
                  <a:gd name="T41" fmla="*/ 54 h 521"/>
                  <a:gd name="T42" fmla="*/ 233 w 666"/>
                  <a:gd name="T43" fmla="*/ 171 h 521"/>
                  <a:gd name="T44" fmla="*/ 243 w 666"/>
                  <a:gd name="T45" fmla="*/ 334 h 521"/>
                  <a:gd name="T46" fmla="*/ 255 w 666"/>
                  <a:gd name="T47" fmla="*/ 473 h 521"/>
                  <a:gd name="T48" fmla="*/ 265 w 666"/>
                  <a:gd name="T49" fmla="*/ 513 h 521"/>
                  <a:gd name="T50" fmla="*/ 276 w 666"/>
                  <a:gd name="T51" fmla="*/ 458 h 521"/>
                  <a:gd name="T52" fmla="*/ 286 w 666"/>
                  <a:gd name="T53" fmla="*/ 318 h 521"/>
                  <a:gd name="T54" fmla="*/ 296 w 666"/>
                  <a:gd name="T55" fmla="*/ 147 h 521"/>
                  <a:gd name="T56" fmla="*/ 307 w 666"/>
                  <a:gd name="T57" fmla="*/ 31 h 521"/>
                  <a:gd name="T58" fmla="*/ 317 w 666"/>
                  <a:gd name="T59" fmla="*/ 8 h 521"/>
                  <a:gd name="T60" fmla="*/ 327 w 666"/>
                  <a:gd name="T61" fmla="*/ 85 h 521"/>
                  <a:gd name="T62" fmla="*/ 339 w 666"/>
                  <a:gd name="T63" fmla="*/ 225 h 521"/>
                  <a:gd name="T64" fmla="*/ 349 w 666"/>
                  <a:gd name="T65" fmla="*/ 395 h 521"/>
                  <a:gd name="T66" fmla="*/ 360 w 666"/>
                  <a:gd name="T67" fmla="*/ 497 h 521"/>
                  <a:gd name="T68" fmla="*/ 370 w 666"/>
                  <a:gd name="T69" fmla="*/ 497 h 521"/>
                  <a:gd name="T70" fmla="*/ 380 w 666"/>
                  <a:gd name="T71" fmla="*/ 388 h 521"/>
                  <a:gd name="T72" fmla="*/ 392 w 666"/>
                  <a:gd name="T73" fmla="*/ 233 h 521"/>
                  <a:gd name="T74" fmla="*/ 402 w 666"/>
                  <a:gd name="T75" fmla="*/ 78 h 521"/>
                  <a:gd name="T76" fmla="*/ 413 w 666"/>
                  <a:gd name="T77" fmla="*/ 8 h 521"/>
                  <a:gd name="T78" fmla="*/ 425 w 666"/>
                  <a:gd name="T79" fmla="*/ 47 h 521"/>
                  <a:gd name="T80" fmla="*/ 435 w 666"/>
                  <a:gd name="T81" fmla="*/ 178 h 521"/>
                  <a:gd name="T82" fmla="*/ 446 w 666"/>
                  <a:gd name="T83" fmla="*/ 350 h 521"/>
                  <a:gd name="T84" fmla="*/ 456 w 666"/>
                  <a:gd name="T85" fmla="*/ 473 h 521"/>
                  <a:gd name="T86" fmla="*/ 467 w 666"/>
                  <a:gd name="T87" fmla="*/ 504 h 521"/>
                  <a:gd name="T88" fmla="*/ 479 w 666"/>
                  <a:gd name="T89" fmla="*/ 427 h 521"/>
                  <a:gd name="T90" fmla="*/ 489 w 666"/>
                  <a:gd name="T91" fmla="*/ 271 h 521"/>
                  <a:gd name="T92" fmla="*/ 499 w 666"/>
                  <a:gd name="T93" fmla="*/ 108 h 521"/>
                  <a:gd name="T94" fmla="*/ 510 w 666"/>
                  <a:gd name="T95" fmla="*/ 15 h 521"/>
                  <a:gd name="T96" fmla="*/ 522 w 666"/>
                  <a:gd name="T97" fmla="*/ 31 h 521"/>
                  <a:gd name="T98" fmla="*/ 532 w 666"/>
                  <a:gd name="T99" fmla="*/ 140 h 521"/>
                  <a:gd name="T100" fmla="*/ 543 w 666"/>
                  <a:gd name="T101" fmla="*/ 303 h 521"/>
                  <a:gd name="T102" fmla="*/ 553 w 666"/>
                  <a:gd name="T103" fmla="*/ 450 h 521"/>
                  <a:gd name="T104" fmla="*/ 565 w 666"/>
                  <a:gd name="T105" fmla="*/ 520 h 521"/>
                  <a:gd name="T106" fmla="*/ 575 w 666"/>
                  <a:gd name="T107" fmla="*/ 473 h 521"/>
                  <a:gd name="T108" fmla="*/ 585 w 666"/>
                  <a:gd name="T109" fmla="*/ 334 h 521"/>
                  <a:gd name="T110" fmla="*/ 596 w 666"/>
                  <a:gd name="T111" fmla="*/ 171 h 521"/>
                  <a:gd name="T112" fmla="*/ 606 w 666"/>
                  <a:gd name="T113" fmla="*/ 38 h 521"/>
                  <a:gd name="T114" fmla="*/ 616 w 666"/>
                  <a:gd name="T115" fmla="*/ 15 h 521"/>
                  <a:gd name="T116" fmla="*/ 627 w 666"/>
                  <a:gd name="T117" fmla="*/ 78 h 521"/>
                  <a:gd name="T118" fmla="*/ 637 w 666"/>
                  <a:gd name="T119" fmla="*/ 217 h 521"/>
                  <a:gd name="T120" fmla="*/ 649 w 666"/>
                  <a:gd name="T121" fmla="*/ 380 h 521"/>
                  <a:gd name="T122" fmla="*/ 659 w 666"/>
                  <a:gd name="T123" fmla="*/ 497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66" h="521">
                    <a:moveTo>
                      <a:pt x="0" y="54"/>
                    </a:moveTo>
                    <a:lnTo>
                      <a:pt x="2" y="47"/>
                    </a:lnTo>
                    <a:lnTo>
                      <a:pt x="3" y="38"/>
                    </a:lnTo>
                    <a:lnTo>
                      <a:pt x="4" y="31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9" y="15"/>
                    </a:lnTo>
                    <a:lnTo>
                      <a:pt x="10" y="15"/>
                    </a:lnTo>
                    <a:lnTo>
                      <a:pt x="12" y="15"/>
                    </a:lnTo>
                    <a:lnTo>
                      <a:pt x="13" y="15"/>
                    </a:lnTo>
                    <a:lnTo>
                      <a:pt x="14" y="24"/>
                    </a:lnTo>
                    <a:lnTo>
                      <a:pt x="16" y="31"/>
                    </a:lnTo>
                    <a:lnTo>
                      <a:pt x="17" y="38"/>
                    </a:lnTo>
                    <a:lnTo>
                      <a:pt x="19" y="47"/>
                    </a:lnTo>
                    <a:lnTo>
                      <a:pt x="20" y="63"/>
                    </a:lnTo>
                    <a:lnTo>
                      <a:pt x="22" y="70"/>
                    </a:lnTo>
                    <a:lnTo>
                      <a:pt x="22" y="78"/>
                    </a:lnTo>
                    <a:lnTo>
                      <a:pt x="23" y="93"/>
                    </a:lnTo>
                    <a:lnTo>
                      <a:pt x="24" y="117"/>
                    </a:lnTo>
                    <a:lnTo>
                      <a:pt x="26" y="133"/>
                    </a:lnTo>
                    <a:lnTo>
                      <a:pt x="27" y="140"/>
                    </a:lnTo>
                    <a:lnTo>
                      <a:pt x="29" y="163"/>
                    </a:lnTo>
                    <a:lnTo>
                      <a:pt x="30" y="187"/>
                    </a:lnTo>
                    <a:lnTo>
                      <a:pt x="32" y="201"/>
                    </a:lnTo>
                    <a:lnTo>
                      <a:pt x="33" y="225"/>
                    </a:lnTo>
                    <a:lnTo>
                      <a:pt x="34" y="241"/>
                    </a:lnTo>
                    <a:lnTo>
                      <a:pt x="36" y="264"/>
                    </a:lnTo>
                    <a:lnTo>
                      <a:pt x="37" y="280"/>
                    </a:lnTo>
                    <a:lnTo>
                      <a:pt x="39" y="303"/>
                    </a:lnTo>
                    <a:lnTo>
                      <a:pt x="39" y="325"/>
                    </a:lnTo>
                    <a:lnTo>
                      <a:pt x="40" y="350"/>
                    </a:lnTo>
                    <a:lnTo>
                      <a:pt x="42" y="364"/>
                    </a:lnTo>
                    <a:lnTo>
                      <a:pt x="43" y="388"/>
                    </a:lnTo>
                    <a:lnTo>
                      <a:pt x="44" y="404"/>
                    </a:lnTo>
                    <a:lnTo>
                      <a:pt x="46" y="418"/>
                    </a:lnTo>
                    <a:lnTo>
                      <a:pt x="47" y="434"/>
                    </a:lnTo>
                    <a:lnTo>
                      <a:pt x="49" y="450"/>
                    </a:lnTo>
                    <a:lnTo>
                      <a:pt x="50" y="465"/>
                    </a:lnTo>
                    <a:lnTo>
                      <a:pt x="52" y="473"/>
                    </a:lnTo>
                    <a:lnTo>
                      <a:pt x="53" y="488"/>
                    </a:lnTo>
                    <a:lnTo>
                      <a:pt x="54" y="497"/>
                    </a:lnTo>
                    <a:lnTo>
                      <a:pt x="56" y="497"/>
                    </a:lnTo>
                    <a:lnTo>
                      <a:pt x="56" y="513"/>
                    </a:lnTo>
                    <a:lnTo>
                      <a:pt x="57" y="513"/>
                    </a:lnTo>
                    <a:lnTo>
                      <a:pt x="59" y="513"/>
                    </a:lnTo>
                    <a:lnTo>
                      <a:pt x="60" y="513"/>
                    </a:lnTo>
                    <a:lnTo>
                      <a:pt x="62" y="520"/>
                    </a:lnTo>
                    <a:lnTo>
                      <a:pt x="63" y="520"/>
                    </a:lnTo>
                    <a:lnTo>
                      <a:pt x="64" y="504"/>
                    </a:lnTo>
                    <a:lnTo>
                      <a:pt x="66" y="504"/>
                    </a:lnTo>
                    <a:lnTo>
                      <a:pt x="67" y="497"/>
                    </a:lnTo>
                    <a:lnTo>
                      <a:pt x="69" y="497"/>
                    </a:lnTo>
                    <a:lnTo>
                      <a:pt x="70" y="481"/>
                    </a:lnTo>
                    <a:lnTo>
                      <a:pt x="72" y="473"/>
                    </a:lnTo>
                    <a:lnTo>
                      <a:pt x="73" y="465"/>
                    </a:lnTo>
                    <a:lnTo>
                      <a:pt x="73" y="450"/>
                    </a:lnTo>
                    <a:lnTo>
                      <a:pt x="74" y="434"/>
                    </a:lnTo>
                    <a:lnTo>
                      <a:pt x="76" y="411"/>
                    </a:lnTo>
                    <a:lnTo>
                      <a:pt x="77" y="395"/>
                    </a:lnTo>
                    <a:lnTo>
                      <a:pt x="79" y="380"/>
                    </a:lnTo>
                    <a:lnTo>
                      <a:pt x="80" y="364"/>
                    </a:lnTo>
                    <a:lnTo>
                      <a:pt x="82" y="341"/>
                    </a:lnTo>
                    <a:lnTo>
                      <a:pt x="83" y="318"/>
                    </a:lnTo>
                    <a:lnTo>
                      <a:pt x="84" y="303"/>
                    </a:lnTo>
                    <a:lnTo>
                      <a:pt x="86" y="280"/>
                    </a:lnTo>
                    <a:lnTo>
                      <a:pt x="87" y="255"/>
                    </a:lnTo>
                    <a:lnTo>
                      <a:pt x="89" y="233"/>
                    </a:lnTo>
                    <a:lnTo>
                      <a:pt x="90" y="210"/>
                    </a:lnTo>
                    <a:lnTo>
                      <a:pt x="90" y="187"/>
                    </a:lnTo>
                    <a:lnTo>
                      <a:pt x="92" y="171"/>
                    </a:lnTo>
                    <a:lnTo>
                      <a:pt x="93" y="155"/>
                    </a:lnTo>
                    <a:lnTo>
                      <a:pt x="94" y="133"/>
                    </a:lnTo>
                    <a:lnTo>
                      <a:pt x="96" y="108"/>
                    </a:lnTo>
                    <a:lnTo>
                      <a:pt x="97" y="93"/>
                    </a:lnTo>
                    <a:lnTo>
                      <a:pt x="99" y="78"/>
                    </a:lnTo>
                    <a:lnTo>
                      <a:pt x="100" y="70"/>
                    </a:lnTo>
                    <a:lnTo>
                      <a:pt x="102" y="54"/>
                    </a:lnTo>
                    <a:lnTo>
                      <a:pt x="103" y="47"/>
                    </a:lnTo>
                    <a:lnTo>
                      <a:pt x="104" y="31"/>
                    </a:lnTo>
                    <a:lnTo>
                      <a:pt x="106" y="24"/>
                    </a:lnTo>
                    <a:lnTo>
                      <a:pt x="107" y="8"/>
                    </a:lnTo>
                    <a:lnTo>
                      <a:pt x="109" y="15"/>
                    </a:lnTo>
                    <a:lnTo>
                      <a:pt x="110" y="8"/>
                    </a:lnTo>
                    <a:lnTo>
                      <a:pt x="112" y="8"/>
                    </a:lnTo>
                    <a:lnTo>
                      <a:pt x="113" y="15"/>
                    </a:lnTo>
                    <a:lnTo>
                      <a:pt x="114" y="15"/>
                    </a:lnTo>
                    <a:lnTo>
                      <a:pt x="116" y="24"/>
                    </a:lnTo>
                    <a:lnTo>
                      <a:pt x="117" y="24"/>
                    </a:lnTo>
                    <a:lnTo>
                      <a:pt x="119" y="31"/>
                    </a:lnTo>
                    <a:lnTo>
                      <a:pt x="120" y="38"/>
                    </a:lnTo>
                    <a:lnTo>
                      <a:pt x="122" y="54"/>
                    </a:lnTo>
                    <a:lnTo>
                      <a:pt x="123" y="63"/>
                    </a:lnTo>
                    <a:lnTo>
                      <a:pt x="123" y="78"/>
                    </a:lnTo>
                    <a:lnTo>
                      <a:pt x="124" y="93"/>
                    </a:lnTo>
                    <a:lnTo>
                      <a:pt x="126" y="101"/>
                    </a:lnTo>
                    <a:lnTo>
                      <a:pt x="127" y="124"/>
                    </a:lnTo>
                    <a:lnTo>
                      <a:pt x="129" y="140"/>
                    </a:lnTo>
                    <a:lnTo>
                      <a:pt x="130" y="163"/>
                    </a:lnTo>
                    <a:lnTo>
                      <a:pt x="132" y="178"/>
                    </a:lnTo>
                    <a:lnTo>
                      <a:pt x="133" y="201"/>
                    </a:lnTo>
                    <a:lnTo>
                      <a:pt x="135" y="225"/>
                    </a:lnTo>
                    <a:lnTo>
                      <a:pt x="136" y="241"/>
                    </a:lnTo>
                    <a:lnTo>
                      <a:pt x="137" y="264"/>
                    </a:lnTo>
                    <a:lnTo>
                      <a:pt x="139" y="280"/>
                    </a:lnTo>
                    <a:lnTo>
                      <a:pt x="140" y="303"/>
                    </a:lnTo>
                    <a:lnTo>
                      <a:pt x="140" y="334"/>
                    </a:lnTo>
                    <a:lnTo>
                      <a:pt x="142" y="341"/>
                    </a:lnTo>
                    <a:lnTo>
                      <a:pt x="143" y="364"/>
                    </a:lnTo>
                    <a:lnTo>
                      <a:pt x="145" y="388"/>
                    </a:lnTo>
                    <a:lnTo>
                      <a:pt x="146" y="404"/>
                    </a:lnTo>
                    <a:lnTo>
                      <a:pt x="147" y="427"/>
                    </a:lnTo>
                    <a:lnTo>
                      <a:pt x="149" y="443"/>
                    </a:lnTo>
                    <a:lnTo>
                      <a:pt x="150" y="450"/>
                    </a:lnTo>
                    <a:lnTo>
                      <a:pt x="152" y="465"/>
                    </a:lnTo>
                    <a:lnTo>
                      <a:pt x="153" y="481"/>
                    </a:lnTo>
                    <a:lnTo>
                      <a:pt x="155" y="481"/>
                    </a:lnTo>
                    <a:lnTo>
                      <a:pt x="156" y="497"/>
                    </a:lnTo>
                    <a:lnTo>
                      <a:pt x="157" y="497"/>
                    </a:lnTo>
                    <a:lnTo>
                      <a:pt x="157" y="504"/>
                    </a:lnTo>
                    <a:lnTo>
                      <a:pt x="159" y="504"/>
                    </a:lnTo>
                    <a:lnTo>
                      <a:pt x="160" y="513"/>
                    </a:lnTo>
                    <a:lnTo>
                      <a:pt x="162" y="513"/>
                    </a:lnTo>
                    <a:lnTo>
                      <a:pt x="163" y="513"/>
                    </a:lnTo>
                    <a:lnTo>
                      <a:pt x="165" y="513"/>
                    </a:lnTo>
                    <a:lnTo>
                      <a:pt x="166" y="513"/>
                    </a:lnTo>
                    <a:lnTo>
                      <a:pt x="167" y="504"/>
                    </a:lnTo>
                    <a:lnTo>
                      <a:pt x="169" y="497"/>
                    </a:lnTo>
                    <a:lnTo>
                      <a:pt x="170" y="497"/>
                    </a:lnTo>
                    <a:lnTo>
                      <a:pt x="172" y="481"/>
                    </a:lnTo>
                    <a:lnTo>
                      <a:pt x="173" y="473"/>
                    </a:lnTo>
                    <a:lnTo>
                      <a:pt x="175" y="458"/>
                    </a:lnTo>
                    <a:lnTo>
                      <a:pt x="175" y="443"/>
                    </a:lnTo>
                    <a:lnTo>
                      <a:pt x="176" y="434"/>
                    </a:lnTo>
                    <a:lnTo>
                      <a:pt x="177" y="418"/>
                    </a:lnTo>
                    <a:lnTo>
                      <a:pt x="179" y="404"/>
                    </a:lnTo>
                    <a:lnTo>
                      <a:pt x="180" y="380"/>
                    </a:lnTo>
                    <a:lnTo>
                      <a:pt x="182" y="364"/>
                    </a:lnTo>
                    <a:lnTo>
                      <a:pt x="183" y="341"/>
                    </a:lnTo>
                    <a:lnTo>
                      <a:pt x="185" y="318"/>
                    </a:lnTo>
                    <a:lnTo>
                      <a:pt x="186" y="295"/>
                    </a:lnTo>
                    <a:lnTo>
                      <a:pt x="187" y="271"/>
                    </a:lnTo>
                    <a:lnTo>
                      <a:pt x="189" y="255"/>
                    </a:lnTo>
                    <a:lnTo>
                      <a:pt x="190" y="233"/>
                    </a:lnTo>
                    <a:lnTo>
                      <a:pt x="192" y="210"/>
                    </a:lnTo>
                    <a:lnTo>
                      <a:pt x="192" y="194"/>
                    </a:lnTo>
                    <a:lnTo>
                      <a:pt x="193" y="163"/>
                    </a:lnTo>
                    <a:lnTo>
                      <a:pt x="195" y="147"/>
                    </a:lnTo>
                    <a:lnTo>
                      <a:pt x="196" y="124"/>
                    </a:lnTo>
                    <a:lnTo>
                      <a:pt x="197" y="108"/>
                    </a:lnTo>
                    <a:lnTo>
                      <a:pt x="199" y="93"/>
                    </a:lnTo>
                    <a:lnTo>
                      <a:pt x="200" y="85"/>
                    </a:lnTo>
                    <a:lnTo>
                      <a:pt x="202" y="63"/>
                    </a:lnTo>
                    <a:lnTo>
                      <a:pt x="203" y="47"/>
                    </a:lnTo>
                    <a:lnTo>
                      <a:pt x="205" y="38"/>
                    </a:lnTo>
                    <a:lnTo>
                      <a:pt x="206" y="31"/>
                    </a:lnTo>
                    <a:lnTo>
                      <a:pt x="207" y="24"/>
                    </a:lnTo>
                    <a:lnTo>
                      <a:pt x="209" y="15"/>
                    </a:lnTo>
                    <a:lnTo>
                      <a:pt x="210" y="8"/>
                    </a:lnTo>
                    <a:lnTo>
                      <a:pt x="212" y="8"/>
                    </a:lnTo>
                    <a:lnTo>
                      <a:pt x="213" y="8"/>
                    </a:lnTo>
                    <a:lnTo>
                      <a:pt x="215" y="8"/>
                    </a:lnTo>
                    <a:lnTo>
                      <a:pt x="216" y="8"/>
                    </a:lnTo>
                    <a:lnTo>
                      <a:pt x="217" y="15"/>
                    </a:lnTo>
                    <a:lnTo>
                      <a:pt x="219" y="24"/>
                    </a:lnTo>
                    <a:lnTo>
                      <a:pt x="220" y="31"/>
                    </a:lnTo>
                    <a:lnTo>
                      <a:pt x="222" y="38"/>
                    </a:lnTo>
                    <a:lnTo>
                      <a:pt x="223" y="54"/>
                    </a:lnTo>
                    <a:lnTo>
                      <a:pt x="225" y="63"/>
                    </a:lnTo>
                    <a:lnTo>
                      <a:pt x="226" y="70"/>
                    </a:lnTo>
                    <a:lnTo>
                      <a:pt x="226" y="85"/>
                    </a:lnTo>
                    <a:lnTo>
                      <a:pt x="227" y="101"/>
                    </a:lnTo>
                    <a:lnTo>
                      <a:pt x="229" y="117"/>
                    </a:lnTo>
                    <a:lnTo>
                      <a:pt x="230" y="133"/>
                    </a:lnTo>
                    <a:lnTo>
                      <a:pt x="232" y="155"/>
                    </a:lnTo>
                    <a:lnTo>
                      <a:pt x="233" y="171"/>
                    </a:lnTo>
                    <a:lnTo>
                      <a:pt x="235" y="187"/>
                    </a:lnTo>
                    <a:lnTo>
                      <a:pt x="236" y="210"/>
                    </a:lnTo>
                    <a:lnTo>
                      <a:pt x="237" y="233"/>
                    </a:lnTo>
                    <a:lnTo>
                      <a:pt x="239" y="248"/>
                    </a:lnTo>
                    <a:lnTo>
                      <a:pt x="240" y="271"/>
                    </a:lnTo>
                    <a:lnTo>
                      <a:pt x="242" y="295"/>
                    </a:lnTo>
                    <a:lnTo>
                      <a:pt x="243" y="318"/>
                    </a:lnTo>
                    <a:lnTo>
                      <a:pt x="243" y="334"/>
                    </a:lnTo>
                    <a:lnTo>
                      <a:pt x="245" y="357"/>
                    </a:lnTo>
                    <a:lnTo>
                      <a:pt x="246" y="373"/>
                    </a:lnTo>
                    <a:lnTo>
                      <a:pt x="247" y="388"/>
                    </a:lnTo>
                    <a:lnTo>
                      <a:pt x="249" y="404"/>
                    </a:lnTo>
                    <a:lnTo>
                      <a:pt x="250" y="427"/>
                    </a:lnTo>
                    <a:lnTo>
                      <a:pt x="252" y="443"/>
                    </a:lnTo>
                    <a:lnTo>
                      <a:pt x="253" y="458"/>
                    </a:lnTo>
                    <a:lnTo>
                      <a:pt x="255" y="473"/>
                    </a:lnTo>
                    <a:lnTo>
                      <a:pt x="256" y="481"/>
                    </a:lnTo>
                    <a:lnTo>
                      <a:pt x="257" y="488"/>
                    </a:lnTo>
                    <a:lnTo>
                      <a:pt x="259" y="497"/>
                    </a:lnTo>
                    <a:lnTo>
                      <a:pt x="259" y="504"/>
                    </a:lnTo>
                    <a:lnTo>
                      <a:pt x="260" y="513"/>
                    </a:lnTo>
                    <a:lnTo>
                      <a:pt x="262" y="513"/>
                    </a:lnTo>
                    <a:lnTo>
                      <a:pt x="263" y="520"/>
                    </a:lnTo>
                    <a:lnTo>
                      <a:pt x="265" y="513"/>
                    </a:lnTo>
                    <a:lnTo>
                      <a:pt x="266" y="513"/>
                    </a:lnTo>
                    <a:lnTo>
                      <a:pt x="267" y="513"/>
                    </a:lnTo>
                    <a:lnTo>
                      <a:pt x="269" y="504"/>
                    </a:lnTo>
                    <a:lnTo>
                      <a:pt x="270" y="497"/>
                    </a:lnTo>
                    <a:lnTo>
                      <a:pt x="272" y="488"/>
                    </a:lnTo>
                    <a:lnTo>
                      <a:pt x="273" y="481"/>
                    </a:lnTo>
                    <a:lnTo>
                      <a:pt x="275" y="465"/>
                    </a:lnTo>
                    <a:lnTo>
                      <a:pt x="276" y="458"/>
                    </a:lnTo>
                    <a:lnTo>
                      <a:pt x="276" y="434"/>
                    </a:lnTo>
                    <a:lnTo>
                      <a:pt x="277" y="418"/>
                    </a:lnTo>
                    <a:lnTo>
                      <a:pt x="279" y="411"/>
                    </a:lnTo>
                    <a:lnTo>
                      <a:pt x="280" y="395"/>
                    </a:lnTo>
                    <a:lnTo>
                      <a:pt x="282" y="373"/>
                    </a:lnTo>
                    <a:lnTo>
                      <a:pt x="283" y="350"/>
                    </a:lnTo>
                    <a:lnTo>
                      <a:pt x="285" y="334"/>
                    </a:lnTo>
                    <a:lnTo>
                      <a:pt x="286" y="318"/>
                    </a:lnTo>
                    <a:lnTo>
                      <a:pt x="287" y="295"/>
                    </a:lnTo>
                    <a:lnTo>
                      <a:pt x="289" y="271"/>
                    </a:lnTo>
                    <a:lnTo>
                      <a:pt x="290" y="241"/>
                    </a:lnTo>
                    <a:lnTo>
                      <a:pt x="292" y="225"/>
                    </a:lnTo>
                    <a:lnTo>
                      <a:pt x="293" y="210"/>
                    </a:lnTo>
                    <a:lnTo>
                      <a:pt x="293" y="187"/>
                    </a:lnTo>
                    <a:lnTo>
                      <a:pt x="295" y="163"/>
                    </a:lnTo>
                    <a:lnTo>
                      <a:pt x="296" y="147"/>
                    </a:lnTo>
                    <a:lnTo>
                      <a:pt x="297" y="124"/>
                    </a:lnTo>
                    <a:lnTo>
                      <a:pt x="299" y="108"/>
                    </a:lnTo>
                    <a:lnTo>
                      <a:pt x="300" y="93"/>
                    </a:lnTo>
                    <a:lnTo>
                      <a:pt x="302" y="78"/>
                    </a:lnTo>
                    <a:lnTo>
                      <a:pt x="303" y="70"/>
                    </a:lnTo>
                    <a:lnTo>
                      <a:pt x="305" y="47"/>
                    </a:lnTo>
                    <a:lnTo>
                      <a:pt x="306" y="38"/>
                    </a:lnTo>
                    <a:lnTo>
                      <a:pt x="307" y="31"/>
                    </a:lnTo>
                    <a:lnTo>
                      <a:pt x="309" y="24"/>
                    </a:lnTo>
                    <a:lnTo>
                      <a:pt x="310" y="15"/>
                    </a:lnTo>
                    <a:lnTo>
                      <a:pt x="310" y="8"/>
                    </a:lnTo>
                    <a:lnTo>
                      <a:pt x="312" y="8"/>
                    </a:lnTo>
                    <a:lnTo>
                      <a:pt x="313" y="8"/>
                    </a:lnTo>
                    <a:lnTo>
                      <a:pt x="315" y="8"/>
                    </a:lnTo>
                    <a:lnTo>
                      <a:pt x="316" y="8"/>
                    </a:lnTo>
                    <a:lnTo>
                      <a:pt x="317" y="8"/>
                    </a:lnTo>
                    <a:lnTo>
                      <a:pt x="319" y="8"/>
                    </a:lnTo>
                    <a:lnTo>
                      <a:pt x="320" y="24"/>
                    </a:lnTo>
                    <a:lnTo>
                      <a:pt x="322" y="24"/>
                    </a:lnTo>
                    <a:lnTo>
                      <a:pt x="323" y="31"/>
                    </a:lnTo>
                    <a:lnTo>
                      <a:pt x="325" y="47"/>
                    </a:lnTo>
                    <a:lnTo>
                      <a:pt x="326" y="54"/>
                    </a:lnTo>
                    <a:lnTo>
                      <a:pt x="327" y="63"/>
                    </a:lnTo>
                    <a:lnTo>
                      <a:pt x="327" y="85"/>
                    </a:lnTo>
                    <a:lnTo>
                      <a:pt x="329" y="93"/>
                    </a:lnTo>
                    <a:lnTo>
                      <a:pt x="330" y="117"/>
                    </a:lnTo>
                    <a:lnTo>
                      <a:pt x="332" y="124"/>
                    </a:lnTo>
                    <a:lnTo>
                      <a:pt x="333" y="147"/>
                    </a:lnTo>
                    <a:lnTo>
                      <a:pt x="335" y="171"/>
                    </a:lnTo>
                    <a:lnTo>
                      <a:pt x="336" y="194"/>
                    </a:lnTo>
                    <a:lnTo>
                      <a:pt x="337" y="210"/>
                    </a:lnTo>
                    <a:lnTo>
                      <a:pt x="339" y="225"/>
                    </a:lnTo>
                    <a:lnTo>
                      <a:pt x="340" y="248"/>
                    </a:lnTo>
                    <a:lnTo>
                      <a:pt x="342" y="280"/>
                    </a:lnTo>
                    <a:lnTo>
                      <a:pt x="343" y="295"/>
                    </a:lnTo>
                    <a:lnTo>
                      <a:pt x="345" y="318"/>
                    </a:lnTo>
                    <a:lnTo>
                      <a:pt x="345" y="341"/>
                    </a:lnTo>
                    <a:lnTo>
                      <a:pt x="346" y="357"/>
                    </a:lnTo>
                    <a:lnTo>
                      <a:pt x="347" y="380"/>
                    </a:lnTo>
                    <a:lnTo>
                      <a:pt x="349" y="395"/>
                    </a:lnTo>
                    <a:lnTo>
                      <a:pt x="350" y="418"/>
                    </a:lnTo>
                    <a:lnTo>
                      <a:pt x="352" y="434"/>
                    </a:lnTo>
                    <a:lnTo>
                      <a:pt x="353" y="443"/>
                    </a:lnTo>
                    <a:lnTo>
                      <a:pt x="355" y="458"/>
                    </a:lnTo>
                    <a:lnTo>
                      <a:pt x="356" y="473"/>
                    </a:lnTo>
                    <a:lnTo>
                      <a:pt x="357" y="488"/>
                    </a:lnTo>
                    <a:lnTo>
                      <a:pt x="359" y="497"/>
                    </a:lnTo>
                    <a:lnTo>
                      <a:pt x="360" y="497"/>
                    </a:lnTo>
                    <a:lnTo>
                      <a:pt x="362" y="497"/>
                    </a:lnTo>
                    <a:lnTo>
                      <a:pt x="362" y="504"/>
                    </a:lnTo>
                    <a:lnTo>
                      <a:pt x="363" y="513"/>
                    </a:lnTo>
                    <a:lnTo>
                      <a:pt x="365" y="504"/>
                    </a:lnTo>
                    <a:lnTo>
                      <a:pt x="366" y="513"/>
                    </a:lnTo>
                    <a:lnTo>
                      <a:pt x="367" y="504"/>
                    </a:lnTo>
                    <a:lnTo>
                      <a:pt x="369" y="497"/>
                    </a:lnTo>
                    <a:lnTo>
                      <a:pt x="370" y="497"/>
                    </a:lnTo>
                    <a:lnTo>
                      <a:pt x="372" y="488"/>
                    </a:lnTo>
                    <a:lnTo>
                      <a:pt x="373" y="481"/>
                    </a:lnTo>
                    <a:lnTo>
                      <a:pt x="375" y="465"/>
                    </a:lnTo>
                    <a:lnTo>
                      <a:pt x="376" y="458"/>
                    </a:lnTo>
                    <a:lnTo>
                      <a:pt x="377" y="443"/>
                    </a:lnTo>
                    <a:lnTo>
                      <a:pt x="379" y="418"/>
                    </a:lnTo>
                    <a:lnTo>
                      <a:pt x="379" y="411"/>
                    </a:lnTo>
                    <a:lnTo>
                      <a:pt x="380" y="388"/>
                    </a:lnTo>
                    <a:lnTo>
                      <a:pt x="382" y="373"/>
                    </a:lnTo>
                    <a:lnTo>
                      <a:pt x="383" y="357"/>
                    </a:lnTo>
                    <a:lnTo>
                      <a:pt x="385" y="334"/>
                    </a:lnTo>
                    <a:lnTo>
                      <a:pt x="386" y="318"/>
                    </a:lnTo>
                    <a:lnTo>
                      <a:pt x="387" y="295"/>
                    </a:lnTo>
                    <a:lnTo>
                      <a:pt x="389" y="271"/>
                    </a:lnTo>
                    <a:lnTo>
                      <a:pt x="390" y="255"/>
                    </a:lnTo>
                    <a:lnTo>
                      <a:pt x="392" y="233"/>
                    </a:lnTo>
                    <a:lnTo>
                      <a:pt x="393" y="210"/>
                    </a:lnTo>
                    <a:lnTo>
                      <a:pt x="395" y="187"/>
                    </a:lnTo>
                    <a:lnTo>
                      <a:pt x="395" y="171"/>
                    </a:lnTo>
                    <a:lnTo>
                      <a:pt x="396" y="140"/>
                    </a:lnTo>
                    <a:lnTo>
                      <a:pt x="397" y="133"/>
                    </a:lnTo>
                    <a:lnTo>
                      <a:pt x="399" y="108"/>
                    </a:lnTo>
                    <a:lnTo>
                      <a:pt x="400" y="93"/>
                    </a:lnTo>
                    <a:lnTo>
                      <a:pt x="402" y="78"/>
                    </a:lnTo>
                    <a:lnTo>
                      <a:pt x="403" y="63"/>
                    </a:lnTo>
                    <a:lnTo>
                      <a:pt x="405" y="54"/>
                    </a:lnTo>
                    <a:lnTo>
                      <a:pt x="406" y="38"/>
                    </a:lnTo>
                    <a:lnTo>
                      <a:pt x="407" y="31"/>
                    </a:lnTo>
                    <a:lnTo>
                      <a:pt x="409" y="24"/>
                    </a:lnTo>
                    <a:lnTo>
                      <a:pt x="410" y="15"/>
                    </a:lnTo>
                    <a:lnTo>
                      <a:pt x="412" y="8"/>
                    </a:lnTo>
                    <a:lnTo>
                      <a:pt x="413" y="8"/>
                    </a:lnTo>
                    <a:lnTo>
                      <a:pt x="415" y="0"/>
                    </a:lnTo>
                    <a:lnTo>
                      <a:pt x="416" y="8"/>
                    </a:lnTo>
                    <a:lnTo>
                      <a:pt x="417" y="15"/>
                    </a:lnTo>
                    <a:lnTo>
                      <a:pt x="419" y="8"/>
                    </a:lnTo>
                    <a:lnTo>
                      <a:pt x="420" y="24"/>
                    </a:lnTo>
                    <a:lnTo>
                      <a:pt x="422" y="24"/>
                    </a:lnTo>
                    <a:lnTo>
                      <a:pt x="423" y="38"/>
                    </a:lnTo>
                    <a:lnTo>
                      <a:pt x="425" y="47"/>
                    </a:lnTo>
                    <a:lnTo>
                      <a:pt x="426" y="54"/>
                    </a:lnTo>
                    <a:lnTo>
                      <a:pt x="427" y="70"/>
                    </a:lnTo>
                    <a:lnTo>
                      <a:pt x="429" y="85"/>
                    </a:lnTo>
                    <a:lnTo>
                      <a:pt x="429" y="101"/>
                    </a:lnTo>
                    <a:lnTo>
                      <a:pt x="430" y="117"/>
                    </a:lnTo>
                    <a:lnTo>
                      <a:pt x="432" y="133"/>
                    </a:lnTo>
                    <a:lnTo>
                      <a:pt x="433" y="155"/>
                    </a:lnTo>
                    <a:lnTo>
                      <a:pt x="435" y="178"/>
                    </a:lnTo>
                    <a:lnTo>
                      <a:pt x="436" y="194"/>
                    </a:lnTo>
                    <a:lnTo>
                      <a:pt x="437" y="225"/>
                    </a:lnTo>
                    <a:lnTo>
                      <a:pt x="439" y="241"/>
                    </a:lnTo>
                    <a:lnTo>
                      <a:pt x="440" y="264"/>
                    </a:lnTo>
                    <a:lnTo>
                      <a:pt x="442" y="280"/>
                    </a:lnTo>
                    <a:lnTo>
                      <a:pt x="443" y="303"/>
                    </a:lnTo>
                    <a:lnTo>
                      <a:pt x="445" y="318"/>
                    </a:lnTo>
                    <a:lnTo>
                      <a:pt x="446" y="350"/>
                    </a:lnTo>
                    <a:lnTo>
                      <a:pt x="446" y="364"/>
                    </a:lnTo>
                    <a:lnTo>
                      <a:pt x="447" y="388"/>
                    </a:lnTo>
                    <a:lnTo>
                      <a:pt x="449" y="404"/>
                    </a:lnTo>
                    <a:lnTo>
                      <a:pt x="450" y="418"/>
                    </a:lnTo>
                    <a:lnTo>
                      <a:pt x="452" y="434"/>
                    </a:lnTo>
                    <a:lnTo>
                      <a:pt x="453" y="450"/>
                    </a:lnTo>
                    <a:lnTo>
                      <a:pt x="455" y="465"/>
                    </a:lnTo>
                    <a:lnTo>
                      <a:pt x="456" y="473"/>
                    </a:lnTo>
                    <a:lnTo>
                      <a:pt x="457" y="481"/>
                    </a:lnTo>
                    <a:lnTo>
                      <a:pt x="459" y="497"/>
                    </a:lnTo>
                    <a:lnTo>
                      <a:pt x="460" y="504"/>
                    </a:lnTo>
                    <a:lnTo>
                      <a:pt x="462" y="513"/>
                    </a:lnTo>
                    <a:lnTo>
                      <a:pt x="463" y="513"/>
                    </a:lnTo>
                    <a:lnTo>
                      <a:pt x="465" y="504"/>
                    </a:lnTo>
                    <a:lnTo>
                      <a:pt x="466" y="513"/>
                    </a:lnTo>
                    <a:lnTo>
                      <a:pt x="467" y="504"/>
                    </a:lnTo>
                    <a:lnTo>
                      <a:pt x="469" y="497"/>
                    </a:lnTo>
                    <a:lnTo>
                      <a:pt x="470" y="497"/>
                    </a:lnTo>
                    <a:lnTo>
                      <a:pt x="472" y="481"/>
                    </a:lnTo>
                    <a:lnTo>
                      <a:pt x="473" y="473"/>
                    </a:lnTo>
                    <a:lnTo>
                      <a:pt x="475" y="465"/>
                    </a:lnTo>
                    <a:lnTo>
                      <a:pt x="476" y="450"/>
                    </a:lnTo>
                    <a:lnTo>
                      <a:pt x="477" y="434"/>
                    </a:lnTo>
                    <a:lnTo>
                      <a:pt x="479" y="427"/>
                    </a:lnTo>
                    <a:lnTo>
                      <a:pt x="480" y="411"/>
                    </a:lnTo>
                    <a:lnTo>
                      <a:pt x="480" y="395"/>
                    </a:lnTo>
                    <a:lnTo>
                      <a:pt x="482" y="373"/>
                    </a:lnTo>
                    <a:lnTo>
                      <a:pt x="483" y="350"/>
                    </a:lnTo>
                    <a:lnTo>
                      <a:pt x="485" y="334"/>
                    </a:lnTo>
                    <a:lnTo>
                      <a:pt x="486" y="303"/>
                    </a:lnTo>
                    <a:lnTo>
                      <a:pt x="487" y="287"/>
                    </a:lnTo>
                    <a:lnTo>
                      <a:pt x="489" y="271"/>
                    </a:lnTo>
                    <a:lnTo>
                      <a:pt x="490" y="241"/>
                    </a:lnTo>
                    <a:lnTo>
                      <a:pt x="492" y="225"/>
                    </a:lnTo>
                    <a:lnTo>
                      <a:pt x="493" y="210"/>
                    </a:lnTo>
                    <a:lnTo>
                      <a:pt x="495" y="187"/>
                    </a:lnTo>
                    <a:lnTo>
                      <a:pt x="496" y="163"/>
                    </a:lnTo>
                    <a:lnTo>
                      <a:pt x="497" y="147"/>
                    </a:lnTo>
                    <a:lnTo>
                      <a:pt x="497" y="124"/>
                    </a:lnTo>
                    <a:lnTo>
                      <a:pt x="499" y="108"/>
                    </a:lnTo>
                    <a:lnTo>
                      <a:pt x="500" y="93"/>
                    </a:lnTo>
                    <a:lnTo>
                      <a:pt x="502" y="78"/>
                    </a:lnTo>
                    <a:lnTo>
                      <a:pt x="503" y="63"/>
                    </a:lnTo>
                    <a:lnTo>
                      <a:pt x="505" y="47"/>
                    </a:lnTo>
                    <a:lnTo>
                      <a:pt x="506" y="47"/>
                    </a:lnTo>
                    <a:lnTo>
                      <a:pt x="507" y="24"/>
                    </a:lnTo>
                    <a:lnTo>
                      <a:pt x="509" y="24"/>
                    </a:lnTo>
                    <a:lnTo>
                      <a:pt x="510" y="15"/>
                    </a:lnTo>
                    <a:lnTo>
                      <a:pt x="512" y="15"/>
                    </a:lnTo>
                    <a:lnTo>
                      <a:pt x="513" y="8"/>
                    </a:lnTo>
                    <a:lnTo>
                      <a:pt x="515" y="8"/>
                    </a:lnTo>
                    <a:lnTo>
                      <a:pt x="516" y="8"/>
                    </a:lnTo>
                    <a:lnTo>
                      <a:pt x="517" y="8"/>
                    </a:lnTo>
                    <a:lnTo>
                      <a:pt x="519" y="15"/>
                    </a:lnTo>
                    <a:lnTo>
                      <a:pt x="520" y="24"/>
                    </a:lnTo>
                    <a:lnTo>
                      <a:pt x="522" y="31"/>
                    </a:lnTo>
                    <a:lnTo>
                      <a:pt x="523" y="38"/>
                    </a:lnTo>
                    <a:lnTo>
                      <a:pt x="525" y="47"/>
                    </a:lnTo>
                    <a:lnTo>
                      <a:pt x="526" y="63"/>
                    </a:lnTo>
                    <a:lnTo>
                      <a:pt x="527" y="78"/>
                    </a:lnTo>
                    <a:lnTo>
                      <a:pt x="529" y="85"/>
                    </a:lnTo>
                    <a:lnTo>
                      <a:pt x="530" y="108"/>
                    </a:lnTo>
                    <a:lnTo>
                      <a:pt x="532" y="124"/>
                    </a:lnTo>
                    <a:lnTo>
                      <a:pt x="532" y="140"/>
                    </a:lnTo>
                    <a:lnTo>
                      <a:pt x="533" y="163"/>
                    </a:lnTo>
                    <a:lnTo>
                      <a:pt x="535" y="178"/>
                    </a:lnTo>
                    <a:lnTo>
                      <a:pt x="536" y="194"/>
                    </a:lnTo>
                    <a:lnTo>
                      <a:pt x="537" y="210"/>
                    </a:lnTo>
                    <a:lnTo>
                      <a:pt x="539" y="241"/>
                    </a:lnTo>
                    <a:lnTo>
                      <a:pt x="540" y="264"/>
                    </a:lnTo>
                    <a:lnTo>
                      <a:pt x="542" y="280"/>
                    </a:lnTo>
                    <a:lnTo>
                      <a:pt x="543" y="303"/>
                    </a:lnTo>
                    <a:lnTo>
                      <a:pt x="545" y="334"/>
                    </a:lnTo>
                    <a:lnTo>
                      <a:pt x="546" y="341"/>
                    </a:lnTo>
                    <a:lnTo>
                      <a:pt x="547" y="364"/>
                    </a:lnTo>
                    <a:lnTo>
                      <a:pt x="547" y="388"/>
                    </a:lnTo>
                    <a:lnTo>
                      <a:pt x="549" y="404"/>
                    </a:lnTo>
                    <a:lnTo>
                      <a:pt x="550" y="418"/>
                    </a:lnTo>
                    <a:lnTo>
                      <a:pt x="552" y="434"/>
                    </a:lnTo>
                    <a:lnTo>
                      <a:pt x="553" y="450"/>
                    </a:lnTo>
                    <a:lnTo>
                      <a:pt x="555" y="465"/>
                    </a:lnTo>
                    <a:lnTo>
                      <a:pt x="556" y="473"/>
                    </a:lnTo>
                    <a:lnTo>
                      <a:pt x="557" y="488"/>
                    </a:lnTo>
                    <a:lnTo>
                      <a:pt x="559" y="497"/>
                    </a:lnTo>
                    <a:lnTo>
                      <a:pt x="560" y="504"/>
                    </a:lnTo>
                    <a:lnTo>
                      <a:pt x="562" y="504"/>
                    </a:lnTo>
                    <a:lnTo>
                      <a:pt x="563" y="513"/>
                    </a:lnTo>
                    <a:lnTo>
                      <a:pt x="565" y="520"/>
                    </a:lnTo>
                    <a:lnTo>
                      <a:pt x="565" y="513"/>
                    </a:lnTo>
                    <a:lnTo>
                      <a:pt x="566" y="513"/>
                    </a:lnTo>
                    <a:lnTo>
                      <a:pt x="567" y="513"/>
                    </a:lnTo>
                    <a:lnTo>
                      <a:pt x="569" y="504"/>
                    </a:lnTo>
                    <a:lnTo>
                      <a:pt x="570" y="497"/>
                    </a:lnTo>
                    <a:lnTo>
                      <a:pt x="572" y="497"/>
                    </a:lnTo>
                    <a:lnTo>
                      <a:pt x="573" y="481"/>
                    </a:lnTo>
                    <a:lnTo>
                      <a:pt x="575" y="473"/>
                    </a:lnTo>
                    <a:lnTo>
                      <a:pt x="576" y="458"/>
                    </a:lnTo>
                    <a:lnTo>
                      <a:pt x="577" y="443"/>
                    </a:lnTo>
                    <a:lnTo>
                      <a:pt x="579" y="434"/>
                    </a:lnTo>
                    <a:lnTo>
                      <a:pt x="580" y="411"/>
                    </a:lnTo>
                    <a:lnTo>
                      <a:pt x="582" y="395"/>
                    </a:lnTo>
                    <a:lnTo>
                      <a:pt x="582" y="373"/>
                    </a:lnTo>
                    <a:lnTo>
                      <a:pt x="583" y="357"/>
                    </a:lnTo>
                    <a:lnTo>
                      <a:pt x="585" y="334"/>
                    </a:lnTo>
                    <a:lnTo>
                      <a:pt x="586" y="318"/>
                    </a:lnTo>
                    <a:lnTo>
                      <a:pt x="587" y="295"/>
                    </a:lnTo>
                    <a:lnTo>
                      <a:pt x="589" y="271"/>
                    </a:lnTo>
                    <a:lnTo>
                      <a:pt x="590" y="255"/>
                    </a:lnTo>
                    <a:lnTo>
                      <a:pt x="592" y="241"/>
                    </a:lnTo>
                    <a:lnTo>
                      <a:pt x="593" y="210"/>
                    </a:lnTo>
                    <a:lnTo>
                      <a:pt x="595" y="187"/>
                    </a:lnTo>
                    <a:lnTo>
                      <a:pt x="596" y="171"/>
                    </a:lnTo>
                    <a:lnTo>
                      <a:pt x="597" y="147"/>
                    </a:lnTo>
                    <a:lnTo>
                      <a:pt x="599" y="133"/>
                    </a:lnTo>
                    <a:lnTo>
                      <a:pt x="599" y="108"/>
                    </a:lnTo>
                    <a:lnTo>
                      <a:pt x="600" y="93"/>
                    </a:lnTo>
                    <a:lnTo>
                      <a:pt x="602" y="78"/>
                    </a:lnTo>
                    <a:lnTo>
                      <a:pt x="603" y="70"/>
                    </a:lnTo>
                    <a:lnTo>
                      <a:pt x="605" y="47"/>
                    </a:lnTo>
                    <a:lnTo>
                      <a:pt x="606" y="38"/>
                    </a:lnTo>
                    <a:lnTo>
                      <a:pt x="607" y="31"/>
                    </a:lnTo>
                    <a:lnTo>
                      <a:pt x="609" y="24"/>
                    </a:lnTo>
                    <a:lnTo>
                      <a:pt x="610" y="15"/>
                    </a:lnTo>
                    <a:lnTo>
                      <a:pt x="612" y="24"/>
                    </a:lnTo>
                    <a:lnTo>
                      <a:pt x="613" y="15"/>
                    </a:lnTo>
                    <a:lnTo>
                      <a:pt x="615" y="15"/>
                    </a:lnTo>
                    <a:lnTo>
                      <a:pt x="616" y="8"/>
                    </a:lnTo>
                    <a:lnTo>
                      <a:pt x="616" y="15"/>
                    </a:lnTo>
                    <a:lnTo>
                      <a:pt x="617" y="24"/>
                    </a:lnTo>
                    <a:lnTo>
                      <a:pt x="619" y="24"/>
                    </a:lnTo>
                    <a:lnTo>
                      <a:pt x="620" y="31"/>
                    </a:lnTo>
                    <a:lnTo>
                      <a:pt x="622" y="38"/>
                    </a:lnTo>
                    <a:lnTo>
                      <a:pt x="623" y="47"/>
                    </a:lnTo>
                    <a:lnTo>
                      <a:pt x="625" y="54"/>
                    </a:lnTo>
                    <a:lnTo>
                      <a:pt x="626" y="70"/>
                    </a:lnTo>
                    <a:lnTo>
                      <a:pt x="627" y="78"/>
                    </a:lnTo>
                    <a:lnTo>
                      <a:pt x="629" y="93"/>
                    </a:lnTo>
                    <a:lnTo>
                      <a:pt x="630" y="108"/>
                    </a:lnTo>
                    <a:lnTo>
                      <a:pt x="632" y="133"/>
                    </a:lnTo>
                    <a:lnTo>
                      <a:pt x="633" y="140"/>
                    </a:lnTo>
                    <a:lnTo>
                      <a:pt x="633" y="163"/>
                    </a:lnTo>
                    <a:lnTo>
                      <a:pt x="635" y="178"/>
                    </a:lnTo>
                    <a:lnTo>
                      <a:pt x="636" y="194"/>
                    </a:lnTo>
                    <a:lnTo>
                      <a:pt x="637" y="217"/>
                    </a:lnTo>
                    <a:lnTo>
                      <a:pt x="639" y="241"/>
                    </a:lnTo>
                    <a:lnTo>
                      <a:pt x="640" y="255"/>
                    </a:lnTo>
                    <a:lnTo>
                      <a:pt x="642" y="287"/>
                    </a:lnTo>
                    <a:lnTo>
                      <a:pt x="643" y="303"/>
                    </a:lnTo>
                    <a:lnTo>
                      <a:pt x="645" y="318"/>
                    </a:lnTo>
                    <a:lnTo>
                      <a:pt x="646" y="341"/>
                    </a:lnTo>
                    <a:lnTo>
                      <a:pt x="647" y="357"/>
                    </a:lnTo>
                    <a:lnTo>
                      <a:pt x="649" y="380"/>
                    </a:lnTo>
                    <a:lnTo>
                      <a:pt x="650" y="395"/>
                    </a:lnTo>
                    <a:lnTo>
                      <a:pt x="650" y="411"/>
                    </a:lnTo>
                    <a:lnTo>
                      <a:pt x="652" y="434"/>
                    </a:lnTo>
                    <a:lnTo>
                      <a:pt x="653" y="450"/>
                    </a:lnTo>
                    <a:lnTo>
                      <a:pt x="655" y="465"/>
                    </a:lnTo>
                    <a:lnTo>
                      <a:pt x="656" y="473"/>
                    </a:lnTo>
                    <a:lnTo>
                      <a:pt x="657" y="481"/>
                    </a:lnTo>
                    <a:lnTo>
                      <a:pt x="659" y="497"/>
                    </a:lnTo>
                    <a:lnTo>
                      <a:pt x="660" y="504"/>
                    </a:lnTo>
                    <a:lnTo>
                      <a:pt x="662" y="513"/>
                    </a:lnTo>
                    <a:lnTo>
                      <a:pt x="663" y="513"/>
                    </a:lnTo>
                    <a:lnTo>
                      <a:pt x="665" y="520"/>
                    </a:lnTo>
                  </a:path>
                </a:pathLst>
              </a:custGeom>
              <a:noFill/>
              <a:ln w="63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64"/>
              <p:cNvSpPr>
                <a:spLocks/>
              </p:cNvSpPr>
              <p:nvPr/>
            </p:nvSpPr>
            <p:spPr bwMode="auto">
              <a:xfrm>
                <a:off x="2703" y="4268"/>
                <a:ext cx="668" cy="521"/>
              </a:xfrm>
              <a:custGeom>
                <a:avLst/>
                <a:gdLst>
                  <a:gd name="T0" fmla="*/ 8 w 668"/>
                  <a:gd name="T1" fmla="*/ 488 h 521"/>
                  <a:gd name="T2" fmla="*/ 20 w 668"/>
                  <a:gd name="T3" fmla="*/ 373 h 521"/>
                  <a:gd name="T4" fmla="*/ 30 w 668"/>
                  <a:gd name="T5" fmla="*/ 210 h 521"/>
                  <a:gd name="T6" fmla="*/ 40 w 668"/>
                  <a:gd name="T7" fmla="*/ 63 h 521"/>
                  <a:gd name="T8" fmla="*/ 51 w 668"/>
                  <a:gd name="T9" fmla="*/ 8 h 521"/>
                  <a:gd name="T10" fmla="*/ 62 w 668"/>
                  <a:gd name="T11" fmla="*/ 63 h 521"/>
                  <a:gd name="T12" fmla="*/ 72 w 668"/>
                  <a:gd name="T13" fmla="*/ 194 h 521"/>
                  <a:gd name="T14" fmla="*/ 84 w 668"/>
                  <a:gd name="T15" fmla="*/ 357 h 521"/>
                  <a:gd name="T16" fmla="*/ 94 w 668"/>
                  <a:gd name="T17" fmla="*/ 481 h 521"/>
                  <a:gd name="T18" fmla="*/ 105 w 668"/>
                  <a:gd name="T19" fmla="*/ 520 h 521"/>
                  <a:gd name="T20" fmla="*/ 117 w 668"/>
                  <a:gd name="T21" fmla="*/ 443 h 521"/>
                  <a:gd name="T22" fmla="*/ 127 w 668"/>
                  <a:gd name="T23" fmla="*/ 287 h 521"/>
                  <a:gd name="T24" fmla="*/ 138 w 668"/>
                  <a:gd name="T25" fmla="*/ 117 h 521"/>
                  <a:gd name="T26" fmla="*/ 148 w 668"/>
                  <a:gd name="T27" fmla="*/ 15 h 521"/>
                  <a:gd name="T28" fmla="*/ 160 w 668"/>
                  <a:gd name="T29" fmla="*/ 24 h 521"/>
                  <a:gd name="T30" fmla="*/ 171 w 668"/>
                  <a:gd name="T31" fmla="*/ 124 h 521"/>
                  <a:gd name="T32" fmla="*/ 181 w 668"/>
                  <a:gd name="T33" fmla="*/ 280 h 521"/>
                  <a:gd name="T34" fmla="*/ 191 w 668"/>
                  <a:gd name="T35" fmla="*/ 427 h 521"/>
                  <a:gd name="T36" fmla="*/ 202 w 668"/>
                  <a:gd name="T37" fmla="*/ 513 h 521"/>
                  <a:gd name="T38" fmla="*/ 214 w 668"/>
                  <a:gd name="T39" fmla="*/ 473 h 521"/>
                  <a:gd name="T40" fmla="*/ 224 w 668"/>
                  <a:gd name="T41" fmla="*/ 341 h 521"/>
                  <a:gd name="T42" fmla="*/ 235 w 668"/>
                  <a:gd name="T43" fmla="*/ 178 h 521"/>
                  <a:gd name="T44" fmla="*/ 245 w 668"/>
                  <a:gd name="T45" fmla="*/ 47 h 521"/>
                  <a:gd name="T46" fmla="*/ 257 w 668"/>
                  <a:gd name="T47" fmla="*/ 8 h 521"/>
                  <a:gd name="T48" fmla="*/ 268 w 668"/>
                  <a:gd name="T49" fmla="*/ 70 h 521"/>
                  <a:gd name="T50" fmla="*/ 278 w 668"/>
                  <a:gd name="T51" fmla="*/ 217 h 521"/>
                  <a:gd name="T52" fmla="*/ 290 w 668"/>
                  <a:gd name="T53" fmla="*/ 388 h 521"/>
                  <a:gd name="T54" fmla="*/ 300 w 668"/>
                  <a:gd name="T55" fmla="*/ 488 h 521"/>
                  <a:gd name="T56" fmla="*/ 310 w 668"/>
                  <a:gd name="T57" fmla="*/ 504 h 521"/>
                  <a:gd name="T58" fmla="*/ 321 w 668"/>
                  <a:gd name="T59" fmla="*/ 418 h 521"/>
                  <a:gd name="T60" fmla="*/ 331 w 668"/>
                  <a:gd name="T61" fmla="*/ 248 h 521"/>
                  <a:gd name="T62" fmla="*/ 341 w 668"/>
                  <a:gd name="T63" fmla="*/ 101 h 521"/>
                  <a:gd name="T64" fmla="*/ 352 w 668"/>
                  <a:gd name="T65" fmla="*/ 8 h 521"/>
                  <a:gd name="T66" fmla="*/ 362 w 668"/>
                  <a:gd name="T67" fmla="*/ 31 h 521"/>
                  <a:gd name="T68" fmla="*/ 374 w 668"/>
                  <a:gd name="T69" fmla="*/ 124 h 521"/>
                  <a:gd name="T70" fmla="*/ 384 w 668"/>
                  <a:gd name="T71" fmla="*/ 295 h 521"/>
                  <a:gd name="T72" fmla="*/ 394 w 668"/>
                  <a:gd name="T73" fmla="*/ 450 h 521"/>
                  <a:gd name="T74" fmla="*/ 405 w 668"/>
                  <a:gd name="T75" fmla="*/ 513 h 521"/>
                  <a:gd name="T76" fmla="*/ 415 w 668"/>
                  <a:gd name="T77" fmla="*/ 473 h 521"/>
                  <a:gd name="T78" fmla="*/ 427 w 668"/>
                  <a:gd name="T79" fmla="*/ 350 h 521"/>
                  <a:gd name="T80" fmla="*/ 437 w 668"/>
                  <a:gd name="T81" fmla="*/ 210 h 521"/>
                  <a:gd name="T82" fmla="*/ 447 w 668"/>
                  <a:gd name="T83" fmla="*/ 70 h 521"/>
                  <a:gd name="T84" fmla="*/ 458 w 668"/>
                  <a:gd name="T85" fmla="*/ 15 h 521"/>
                  <a:gd name="T86" fmla="*/ 470 w 668"/>
                  <a:gd name="T87" fmla="*/ 78 h 521"/>
                  <a:gd name="T88" fmla="*/ 480 w 668"/>
                  <a:gd name="T89" fmla="*/ 217 h 521"/>
                  <a:gd name="T90" fmla="*/ 491 w 668"/>
                  <a:gd name="T91" fmla="*/ 380 h 521"/>
                  <a:gd name="T92" fmla="*/ 501 w 668"/>
                  <a:gd name="T93" fmla="*/ 488 h 521"/>
                  <a:gd name="T94" fmla="*/ 511 w 668"/>
                  <a:gd name="T95" fmla="*/ 504 h 521"/>
                  <a:gd name="T96" fmla="*/ 522 w 668"/>
                  <a:gd name="T97" fmla="*/ 427 h 521"/>
                  <a:gd name="T98" fmla="*/ 532 w 668"/>
                  <a:gd name="T99" fmla="*/ 255 h 521"/>
                  <a:gd name="T100" fmla="*/ 544 w 668"/>
                  <a:gd name="T101" fmla="*/ 108 h 521"/>
                  <a:gd name="T102" fmla="*/ 554 w 668"/>
                  <a:gd name="T103" fmla="*/ 24 h 521"/>
                  <a:gd name="T104" fmla="*/ 564 w 668"/>
                  <a:gd name="T105" fmla="*/ 38 h 521"/>
                  <a:gd name="T106" fmla="*/ 575 w 668"/>
                  <a:gd name="T107" fmla="*/ 140 h 521"/>
                  <a:gd name="T108" fmla="*/ 585 w 668"/>
                  <a:gd name="T109" fmla="*/ 295 h 521"/>
                  <a:gd name="T110" fmla="*/ 597 w 668"/>
                  <a:gd name="T111" fmla="*/ 443 h 521"/>
                  <a:gd name="T112" fmla="*/ 607 w 668"/>
                  <a:gd name="T113" fmla="*/ 520 h 521"/>
                  <a:gd name="T114" fmla="*/ 618 w 668"/>
                  <a:gd name="T115" fmla="*/ 488 h 521"/>
                  <a:gd name="T116" fmla="*/ 630 w 668"/>
                  <a:gd name="T117" fmla="*/ 357 h 521"/>
                  <a:gd name="T118" fmla="*/ 640 w 668"/>
                  <a:gd name="T119" fmla="*/ 187 h 521"/>
                  <a:gd name="T120" fmla="*/ 650 w 668"/>
                  <a:gd name="T121" fmla="*/ 54 h 521"/>
                  <a:gd name="T122" fmla="*/ 661 w 668"/>
                  <a:gd name="T123" fmla="*/ 8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68" h="521">
                    <a:moveTo>
                      <a:pt x="0" y="520"/>
                    </a:moveTo>
                    <a:lnTo>
                      <a:pt x="1" y="520"/>
                    </a:lnTo>
                    <a:lnTo>
                      <a:pt x="2" y="520"/>
                    </a:lnTo>
                    <a:lnTo>
                      <a:pt x="2" y="513"/>
                    </a:lnTo>
                    <a:lnTo>
                      <a:pt x="4" y="513"/>
                    </a:lnTo>
                    <a:lnTo>
                      <a:pt x="5" y="504"/>
                    </a:lnTo>
                    <a:lnTo>
                      <a:pt x="7" y="497"/>
                    </a:lnTo>
                    <a:lnTo>
                      <a:pt x="8" y="488"/>
                    </a:lnTo>
                    <a:lnTo>
                      <a:pt x="10" y="481"/>
                    </a:lnTo>
                    <a:lnTo>
                      <a:pt x="11" y="465"/>
                    </a:lnTo>
                    <a:lnTo>
                      <a:pt x="12" y="458"/>
                    </a:lnTo>
                    <a:lnTo>
                      <a:pt x="14" y="443"/>
                    </a:lnTo>
                    <a:lnTo>
                      <a:pt x="15" y="434"/>
                    </a:lnTo>
                    <a:lnTo>
                      <a:pt x="17" y="411"/>
                    </a:lnTo>
                    <a:lnTo>
                      <a:pt x="18" y="395"/>
                    </a:lnTo>
                    <a:lnTo>
                      <a:pt x="20" y="373"/>
                    </a:lnTo>
                    <a:lnTo>
                      <a:pt x="20" y="357"/>
                    </a:lnTo>
                    <a:lnTo>
                      <a:pt x="21" y="334"/>
                    </a:lnTo>
                    <a:lnTo>
                      <a:pt x="22" y="318"/>
                    </a:lnTo>
                    <a:lnTo>
                      <a:pt x="24" y="295"/>
                    </a:lnTo>
                    <a:lnTo>
                      <a:pt x="25" y="271"/>
                    </a:lnTo>
                    <a:lnTo>
                      <a:pt x="27" y="248"/>
                    </a:lnTo>
                    <a:lnTo>
                      <a:pt x="28" y="225"/>
                    </a:lnTo>
                    <a:lnTo>
                      <a:pt x="30" y="210"/>
                    </a:lnTo>
                    <a:lnTo>
                      <a:pt x="31" y="178"/>
                    </a:lnTo>
                    <a:lnTo>
                      <a:pt x="32" y="163"/>
                    </a:lnTo>
                    <a:lnTo>
                      <a:pt x="34" y="147"/>
                    </a:lnTo>
                    <a:lnTo>
                      <a:pt x="35" y="124"/>
                    </a:lnTo>
                    <a:lnTo>
                      <a:pt x="35" y="108"/>
                    </a:lnTo>
                    <a:lnTo>
                      <a:pt x="37" y="93"/>
                    </a:lnTo>
                    <a:lnTo>
                      <a:pt x="38" y="85"/>
                    </a:lnTo>
                    <a:lnTo>
                      <a:pt x="40" y="63"/>
                    </a:lnTo>
                    <a:lnTo>
                      <a:pt x="41" y="47"/>
                    </a:lnTo>
                    <a:lnTo>
                      <a:pt x="42" y="38"/>
                    </a:lnTo>
                    <a:lnTo>
                      <a:pt x="44" y="31"/>
                    </a:lnTo>
                    <a:lnTo>
                      <a:pt x="45" y="24"/>
                    </a:lnTo>
                    <a:lnTo>
                      <a:pt x="47" y="15"/>
                    </a:lnTo>
                    <a:lnTo>
                      <a:pt x="48" y="8"/>
                    </a:lnTo>
                    <a:lnTo>
                      <a:pt x="50" y="8"/>
                    </a:lnTo>
                    <a:lnTo>
                      <a:pt x="51" y="8"/>
                    </a:lnTo>
                    <a:lnTo>
                      <a:pt x="52" y="8"/>
                    </a:lnTo>
                    <a:lnTo>
                      <a:pt x="54" y="15"/>
                    </a:lnTo>
                    <a:lnTo>
                      <a:pt x="55" y="24"/>
                    </a:lnTo>
                    <a:lnTo>
                      <a:pt x="57" y="24"/>
                    </a:lnTo>
                    <a:lnTo>
                      <a:pt x="58" y="31"/>
                    </a:lnTo>
                    <a:lnTo>
                      <a:pt x="60" y="38"/>
                    </a:lnTo>
                    <a:lnTo>
                      <a:pt x="61" y="54"/>
                    </a:lnTo>
                    <a:lnTo>
                      <a:pt x="62" y="63"/>
                    </a:lnTo>
                    <a:lnTo>
                      <a:pt x="64" y="78"/>
                    </a:lnTo>
                    <a:lnTo>
                      <a:pt x="65" y="85"/>
                    </a:lnTo>
                    <a:lnTo>
                      <a:pt x="67" y="108"/>
                    </a:lnTo>
                    <a:lnTo>
                      <a:pt x="68" y="124"/>
                    </a:lnTo>
                    <a:lnTo>
                      <a:pt x="70" y="140"/>
                    </a:lnTo>
                    <a:lnTo>
                      <a:pt x="70" y="155"/>
                    </a:lnTo>
                    <a:lnTo>
                      <a:pt x="71" y="178"/>
                    </a:lnTo>
                    <a:lnTo>
                      <a:pt x="72" y="194"/>
                    </a:lnTo>
                    <a:lnTo>
                      <a:pt x="74" y="217"/>
                    </a:lnTo>
                    <a:lnTo>
                      <a:pt x="75" y="233"/>
                    </a:lnTo>
                    <a:lnTo>
                      <a:pt x="77" y="264"/>
                    </a:lnTo>
                    <a:lnTo>
                      <a:pt x="78" y="280"/>
                    </a:lnTo>
                    <a:lnTo>
                      <a:pt x="80" y="295"/>
                    </a:lnTo>
                    <a:lnTo>
                      <a:pt x="81" y="325"/>
                    </a:lnTo>
                    <a:lnTo>
                      <a:pt x="82" y="341"/>
                    </a:lnTo>
                    <a:lnTo>
                      <a:pt x="84" y="357"/>
                    </a:lnTo>
                    <a:lnTo>
                      <a:pt x="85" y="380"/>
                    </a:lnTo>
                    <a:lnTo>
                      <a:pt x="87" y="395"/>
                    </a:lnTo>
                    <a:lnTo>
                      <a:pt x="87" y="411"/>
                    </a:lnTo>
                    <a:lnTo>
                      <a:pt x="88" y="434"/>
                    </a:lnTo>
                    <a:lnTo>
                      <a:pt x="90" y="450"/>
                    </a:lnTo>
                    <a:lnTo>
                      <a:pt x="91" y="458"/>
                    </a:lnTo>
                    <a:lnTo>
                      <a:pt x="92" y="481"/>
                    </a:lnTo>
                    <a:lnTo>
                      <a:pt x="94" y="481"/>
                    </a:lnTo>
                    <a:lnTo>
                      <a:pt x="95" y="497"/>
                    </a:lnTo>
                    <a:lnTo>
                      <a:pt x="97" y="504"/>
                    </a:lnTo>
                    <a:lnTo>
                      <a:pt x="98" y="513"/>
                    </a:lnTo>
                    <a:lnTo>
                      <a:pt x="100" y="513"/>
                    </a:lnTo>
                    <a:lnTo>
                      <a:pt x="101" y="520"/>
                    </a:lnTo>
                    <a:lnTo>
                      <a:pt x="102" y="520"/>
                    </a:lnTo>
                    <a:lnTo>
                      <a:pt x="104" y="520"/>
                    </a:lnTo>
                    <a:lnTo>
                      <a:pt x="105" y="520"/>
                    </a:lnTo>
                    <a:lnTo>
                      <a:pt x="107" y="513"/>
                    </a:lnTo>
                    <a:lnTo>
                      <a:pt x="108" y="504"/>
                    </a:lnTo>
                    <a:lnTo>
                      <a:pt x="110" y="497"/>
                    </a:lnTo>
                    <a:lnTo>
                      <a:pt x="111" y="488"/>
                    </a:lnTo>
                    <a:lnTo>
                      <a:pt x="112" y="473"/>
                    </a:lnTo>
                    <a:lnTo>
                      <a:pt x="114" y="473"/>
                    </a:lnTo>
                    <a:lnTo>
                      <a:pt x="115" y="450"/>
                    </a:lnTo>
                    <a:lnTo>
                      <a:pt x="117" y="443"/>
                    </a:lnTo>
                    <a:lnTo>
                      <a:pt x="118" y="427"/>
                    </a:lnTo>
                    <a:lnTo>
                      <a:pt x="120" y="404"/>
                    </a:lnTo>
                    <a:lnTo>
                      <a:pt x="121" y="388"/>
                    </a:lnTo>
                    <a:lnTo>
                      <a:pt x="121" y="364"/>
                    </a:lnTo>
                    <a:lnTo>
                      <a:pt x="122" y="350"/>
                    </a:lnTo>
                    <a:lnTo>
                      <a:pt x="124" y="325"/>
                    </a:lnTo>
                    <a:lnTo>
                      <a:pt x="125" y="310"/>
                    </a:lnTo>
                    <a:lnTo>
                      <a:pt x="127" y="287"/>
                    </a:lnTo>
                    <a:lnTo>
                      <a:pt x="128" y="264"/>
                    </a:lnTo>
                    <a:lnTo>
                      <a:pt x="130" y="241"/>
                    </a:lnTo>
                    <a:lnTo>
                      <a:pt x="131" y="225"/>
                    </a:lnTo>
                    <a:lnTo>
                      <a:pt x="132" y="201"/>
                    </a:lnTo>
                    <a:lnTo>
                      <a:pt x="134" y="178"/>
                    </a:lnTo>
                    <a:lnTo>
                      <a:pt x="135" y="163"/>
                    </a:lnTo>
                    <a:lnTo>
                      <a:pt x="137" y="140"/>
                    </a:lnTo>
                    <a:lnTo>
                      <a:pt x="138" y="117"/>
                    </a:lnTo>
                    <a:lnTo>
                      <a:pt x="138" y="101"/>
                    </a:lnTo>
                    <a:lnTo>
                      <a:pt x="140" y="85"/>
                    </a:lnTo>
                    <a:lnTo>
                      <a:pt x="141" y="78"/>
                    </a:lnTo>
                    <a:lnTo>
                      <a:pt x="142" y="63"/>
                    </a:lnTo>
                    <a:lnTo>
                      <a:pt x="144" y="38"/>
                    </a:lnTo>
                    <a:lnTo>
                      <a:pt x="145" y="38"/>
                    </a:lnTo>
                    <a:lnTo>
                      <a:pt x="147" y="31"/>
                    </a:lnTo>
                    <a:lnTo>
                      <a:pt x="148" y="15"/>
                    </a:lnTo>
                    <a:lnTo>
                      <a:pt x="150" y="15"/>
                    </a:lnTo>
                    <a:lnTo>
                      <a:pt x="151" y="8"/>
                    </a:lnTo>
                    <a:lnTo>
                      <a:pt x="152" y="8"/>
                    </a:lnTo>
                    <a:lnTo>
                      <a:pt x="154" y="8"/>
                    </a:lnTo>
                    <a:lnTo>
                      <a:pt x="155" y="8"/>
                    </a:lnTo>
                    <a:lnTo>
                      <a:pt x="157" y="8"/>
                    </a:lnTo>
                    <a:lnTo>
                      <a:pt x="158" y="15"/>
                    </a:lnTo>
                    <a:lnTo>
                      <a:pt x="160" y="24"/>
                    </a:lnTo>
                    <a:lnTo>
                      <a:pt x="161" y="38"/>
                    </a:lnTo>
                    <a:lnTo>
                      <a:pt x="162" y="38"/>
                    </a:lnTo>
                    <a:lnTo>
                      <a:pt x="164" y="54"/>
                    </a:lnTo>
                    <a:lnTo>
                      <a:pt x="165" y="63"/>
                    </a:lnTo>
                    <a:lnTo>
                      <a:pt x="167" y="78"/>
                    </a:lnTo>
                    <a:lnTo>
                      <a:pt x="168" y="93"/>
                    </a:lnTo>
                    <a:lnTo>
                      <a:pt x="170" y="108"/>
                    </a:lnTo>
                    <a:lnTo>
                      <a:pt x="171" y="124"/>
                    </a:lnTo>
                    <a:lnTo>
                      <a:pt x="172" y="133"/>
                    </a:lnTo>
                    <a:lnTo>
                      <a:pt x="172" y="155"/>
                    </a:lnTo>
                    <a:lnTo>
                      <a:pt x="174" y="171"/>
                    </a:lnTo>
                    <a:lnTo>
                      <a:pt x="175" y="194"/>
                    </a:lnTo>
                    <a:lnTo>
                      <a:pt x="177" y="210"/>
                    </a:lnTo>
                    <a:lnTo>
                      <a:pt x="178" y="233"/>
                    </a:lnTo>
                    <a:lnTo>
                      <a:pt x="180" y="255"/>
                    </a:lnTo>
                    <a:lnTo>
                      <a:pt x="181" y="280"/>
                    </a:lnTo>
                    <a:lnTo>
                      <a:pt x="182" y="295"/>
                    </a:lnTo>
                    <a:lnTo>
                      <a:pt x="184" y="318"/>
                    </a:lnTo>
                    <a:lnTo>
                      <a:pt x="185" y="341"/>
                    </a:lnTo>
                    <a:lnTo>
                      <a:pt x="187" y="357"/>
                    </a:lnTo>
                    <a:lnTo>
                      <a:pt x="188" y="380"/>
                    </a:lnTo>
                    <a:lnTo>
                      <a:pt x="188" y="404"/>
                    </a:lnTo>
                    <a:lnTo>
                      <a:pt x="190" y="418"/>
                    </a:lnTo>
                    <a:lnTo>
                      <a:pt x="191" y="427"/>
                    </a:lnTo>
                    <a:lnTo>
                      <a:pt x="192" y="450"/>
                    </a:lnTo>
                    <a:lnTo>
                      <a:pt x="194" y="465"/>
                    </a:lnTo>
                    <a:lnTo>
                      <a:pt x="195" y="481"/>
                    </a:lnTo>
                    <a:lnTo>
                      <a:pt x="197" y="488"/>
                    </a:lnTo>
                    <a:lnTo>
                      <a:pt x="198" y="497"/>
                    </a:lnTo>
                    <a:lnTo>
                      <a:pt x="200" y="497"/>
                    </a:lnTo>
                    <a:lnTo>
                      <a:pt x="201" y="504"/>
                    </a:lnTo>
                    <a:lnTo>
                      <a:pt x="202" y="513"/>
                    </a:lnTo>
                    <a:lnTo>
                      <a:pt x="204" y="513"/>
                    </a:lnTo>
                    <a:lnTo>
                      <a:pt x="205" y="513"/>
                    </a:lnTo>
                    <a:lnTo>
                      <a:pt x="207" y="513"/>
                    </a:lnTo>
                    <a:lnTo>
                      <a:pt x="208" y="513"/>
                    </a:lnTo>
                    <a:lnTo>
                      <a:pt x="210" y="497"/>
                    </a:lnTo>
                    <a:lnTo>
                      <a:pt x="211" y="497"/>
                    </a:lnTo>
                    <a:lnTo>
                      <a:pt x="212" y="481"/>
                    </a:lnTo>
                    <a:lnTo>
                      <a:pt x="214" y="473"/>
                    </a:lnTo>
                    <a:lnTo>
                      <a:pt x="215" y="458"/>
                    </a:lnTo>
                    <a:lnTo>
                      <a:pt x="217" y="450"/>
                    </a:lnTo>
                    <a:lnTo>
                      <a:pt x="218" y="427"/>
                    </a:lnTo>
                    <a:lnTo>
                      <a:pt x="220" y="418"/>
                    </a:lnTo>
                    <a:lnTo>
                      <a:pt x="221" y="404"/>
                    </a:lnTo>
                    <a:lnTo>
                      <a:pt x="222" y="388"/>
                    </a:lnTo>
                    <a:lnTo>
                      <a:pt x="222" y="364"/>
                    </a:lnTo>
                    <a:lnTo>
                      <a:pt x="224" y="341"/>
                    </a:lnTo>
                    <a:lnTo>
                      <a:pt x="225" y="325"/>
                    </a:lnTo>
                    <a:lnTo>
                      <a:pt x="227" y="310"/>
                    </a:lnTo>
                    <a:lnTo>
                      <a:pt x="228" y="287"/>
                    </a:lnTo>
                    <a:lnTo>
                      <a:pt x="230" y="264"/>
                    </a:lnTo>
                    <a:lnTo>
                      <a:pt x="231" y="248"/>
                    </a:lnTo>
                    <a:lnTo>
                      <a:pt x="232" y="217"/>
                    </a:lnTo>
                    <a:lnTo>
                      <a:pt x="234" y="201"/>
                    </a:lnTo>
                    <a:lnTo>
                      <a:pt x="235" y="178"/>
                    </a:lnTo>
                    <a:lnTo>
                      <a:pt x="237" y="163"/>
                    </a:lnTo>
                    <a:lnTo>
                      <a:pt x="238" y="140"/>
                    </a:lnTo>
                    <a:lnTo>
                      <a:pt x="240" y="124"/>
                    </a:lnTo>
                    <a:lnTo>
                      <a:pt x="240" y="108"/>
                    </a:lnTo>
                    <a:lnTo>
                      <a:pt x="241" y="85"/>
                    </a:lnTo>
                    <a:lnTo>
                      <a:pt x="242" y="78"/>
                    </a:lnTo>
                    <a:lnTo>
                      <a:pt x="244" y="63"/>
                    </a:lnTo>
                    <a:lnTo>
                      <a:pt x="245" y="47"/>
                    </a:lnTo>
                    <a:lnTo>
                      <a:pt x="247" y="38"/>
                    </a:lnTo>
                    <a:lnTo>
                      <a:pt x="248" y="31"/>
                    </a:lnTo>
                    <a:lnTo>
                      <a:pt x="250" y="15"/>
                    </a:lnTo>
                    <a:lnTo>
                      <a:pt x="251" y="15"/>
                    </a:lnTo>
                    <a:lnTo>
                      <a:pt x="252" y="8"/>
                    </a:lnTo>
                    <a:lnTo>
                      <a:pt x="254" y="8"/>
                    </a:lnTo>
                    <a:lnTo>
                      <a:pt x="255" y="8"/>
                    </a:lnTo>
                    <a:lnTo>
                      <a:pt x="257" y="8"/>
                    </a:lnTo>
                    <a:lnTo>
                      <a:pt x="258" y="8"/>
                    </a:lnTo>
                    <a:lnTo>
                      <a:pt x="260" y="15"/>
                    </a:lnTo>
                    <a:lnTo>
                      <a:pt x="261" y="24"/>
                    </a:lnTo>
                    <a:lnTo>
                      <a:pt x="262" y="31"/>
                    </a:lnTo>
                    <a:lnTo>
                      <a:pt x="264" y="31"/>
                    </a:lnTo>
                    <a:lnTo>
                      <a:pt x="265" y="47"/>
                    </a:lnTo>
                    <a:lnTo>
                      <a:pt x="267" y="63"/>
                    </a:lnTo>
                    <a:lnTo>
                      <a:pt x="268" y="70"/>
                    </a:lnTo>
                    <a:lnTo>
                      <a:pt x="270" y="85"/>
                    </a:lnTo>
                    <a:lnTo>
                      <a:pt x="271" y="101"/>
                    </a:lnTo>
                    <a:lnTo>
                      <a:pt x="272" y="117"/>
                    </a:lnTo>
                    <a:lnTo>
                      <a:pt x="274" y="133"/>
                    </a:lnTo>
                    <a:lnTo>
                      <a:pt x="274" y="155"/>
                    </a:lnTo>
                    <a:lnTo>
                      <a:pt x="275" y="178"/>
                    </a:lnTo>
                    <a:lnTo>
                      <a:pt x="277" y="194"/>
                    </a:lnTo>
                    <a:lnTo>
                      <a:pt x="278" y="217"/>
                    </a:lnTo>
                    <a:lnTo>
                      <a:pt x="280" y="233"/>
                    </a:lnTo>
                    <a:lnTo>
                      <a:pt x="281" y="255"/>
                    </a:lnTo>
                    <a:lnTo>
                      <a:pt x="282" y="287"/>
                    </a:lnTo>
                    <a:lnTo>
                      <a:pt x="284" y="303"/>
                    </a:lnTo>
                    <a:lnTo>
                      <a:pt x="285" y="318"/>
                    </a:lnTo>
                    <a:lnTo>
                      <a:pt x="287" y="341"/>
                    </a:lnTo>
                    <a:lnTo>
                      <a:pt x="288" y="364"/>
                    </a:lnTo>
                    <a:lnTo>
                      <a:pt x="290" y="388"/>
                    </a:lnTo>
                    <a:lnTo>
                      <a:pt x="291" y="404"/>
                    </a:lnTo>
                    <a:lnTo>
                      <a:pt x="291" y="418"/>
                    </a:lnTo>
                    <a:lnTo>
                      <a:pt x="292" y="434"/>
                    </a:lnTo>
                    <a:lnTo>
                      <a:pt x="294" y="450"/>
                    </a:lnTo>
                    <a:lnTo>
                      <a:pt x="295" y="458"/>
                    </a:lnTo>
                    <a:lnTo>
                      <a:pt x="297" y="473"/>
                    </a:lnTo>
                    <a:lnTo>
                      <a:pt x="298" y="488"/>
                    </a:lnTo>
                    <a:lnTo>
                      <a:pt x="300" y="488"/>
                    </a:lnTo>
                    <a:lnTo>
                      <a:pt x="301" y="497"/>
                    </a:lnTo>
                    <a:lnTo>
                      <a:pt x="302" y="513"/>
                    </a:lnTo>
                    <a:lnTo>
                      <a:pt x="304" y="513"/>
                    </a:lnTo>
                    <a:lnTo>
                      <a:pt x="305" y="520"/>
                    </a:lnTo>
                    <a:lnTo>
                      <a:pt x="307" y="513"/>
                    </a:lnTo>
                    <a:lnTo>
                      <a:pt x="308" y="513"/>
                    </a:lnTo>
                    <a:lnTo>
                      <a:pt x="308" y="504"/>
                    </a:lnTo>
                    <a:lnTo>
                      <a:pt x="310" y="504"/>
                    </a:lnTo>
                    <a:lnTo>
                      <a:pt x="311" y="497"/>
                    </a:lnTo>
                    <a:lnTo>
                      <a:pt x="312" y="497"/>
                    </a:lnTo>
                    <a:lnTo>
                      <a:pt x="314" y="473"/>
                    </a:lnTo>
                    <a:lnTo>
                      <a:pt x="315" y="473"/>
                    </a:lnTo>
                    <a:lnTo>
                      <a:pt x="317" y="450"/>
                    </a:lnTo>
                    <a:lnTo>
                      <a:pt x="318" y="443"/>
                    </a:lnTo>
                    <a:lnTo>
                      <a:pt x="320" y="427"/>
                    </a:lnTo>
                    <a:lnTo>
                      <a:pt x="321" y="418"/>
                    </a:lnTo>
                    <a:lnTo>
                      <a:pt x="322" y="388"/>
                    </a:lnTo>
                    <a:lnTo>
                      <a:pt x="324" y="380"/>
                    </a:lnTo>
                    <a:lnTo>
                      <a:pt x="325" y="357"/>
                    </a:lnTo>
                    <a:lnTo>
                      <a:pt x="325" y="341"/>
                    </a:lnTo>
                    <a:lnTo>
                      <a:pt x="327" y="318"/>
                    </a:lnTo>
                    <a:lnTo>
                      <a:pt x="328" y="303"/>
                    </a:lnTo>
                    <a:lnTo>
                      <a:pt x="330" y="271"/>
                    </a:lnTo>
                    <a:lnTo>
                      <a:pt x="331" y="248"/>
                    </a:lnTo>
                    <a:lnTo>
                      <a:pt x="332" y="225"/>
                    </a:lnTo>
                    <a:lnTo>
                      <a:pt x="334" y="217"/>
                    </a:lnTo>
                    <a:lnTo>
                      <a:pt x="335" y="194"/>
                    </a:lnTo>
                    <a:lnTo>
                      <a:pt x="337" y="171"/>
                    </a:lnTo>
                    <a:lnTo>
                      <a:pt x="338" y="147"/>
                    </a:lnTo>
                    <a:lnTo>
                      <a:pt x="340" y="133"/>
                    </a:lnTo>
                    <a:lnTo>
                      <a:pt x="341" y="108"/>
                    </a:lnTo>
                    <a:lnTo>
                      <a:pt x="341" y="101"/>
                    </a:lnTo>
                    <a:lnTo>
                      <a:pt x="342" y="78"/>
                    </a:lnTo>
                    <a:lnTo>
                      <a:pt x="344" y="70"/>
                    </a:lnTo>
                    <a:lnTo>
                      <a:pt x="345" y="54"/>
                    </a:lnTo>
                    <a:lnTo>
                      <a:pt x="347" y="38"/>
                    </a:lnTo>
                    <a:lnTo>
                      <a:pt x="348" y="38"/>
                    </a:lnTo>
                    <a:lnTo>
                      <a:pt x="350" y="24"/>
                    </a:lnTo>
                    <a:lnTo>
                      <a:pt x="351" y="15"/>
                    </a:lnTo>
                    <a:lnTo>
                      <a:pt x="352" y="8"/>
                    </a:lnTo>
                    <a:lnTo>
                      <a:pt x="354" y="8"/>
                    </a:lnTo>
                    <a:lnTo>
                      <a:pt x="355" y="8"/>
                    </a:lnTo>
                    <a:lnTo>
                      <a:pt x="357" y="8"/>
                    </a:lnTo>
                    <a:lnTo>
                      <a:pt x="358" y="0"/>
                    </a:lnTo>
                    <a:lnTo>
                      <a:pt x="358" y="8"/>
                    </a:lnTo>
                    <a:lnTo>
                      <a:pt x="360" y="8"/>
                    </a:lnTo>
                    <a:lnTo>
                      <a:pt x="361" y="8"/>
                    </a:lnTo>
                    <a:lnTo>
                      <a:pt x="362" y="31"/>
                    </a:lnTo>
                    <a:lnTo>
                      <a:pt x="364" y="24"/>
                    </a:lnTo>
                    <a:lnTo>
                      <a:pt x="365" y="38"/>
                    </a:lnTo>
                    <a:lnTo>
                      <a:pt x="367" y="47"/>
                    </a:lnTo>
                    <a:lnTo>
                      <a:pt x="368" y="63"/>
                    </a:lnTo>
                    <a:lnTo>
                      <a:pt x="370" y="78"/>
                    </a:lnTo>
                    <a:lnTo>
                      <a:pt x="371" y="101"/>
                    </a:lnTo>
                    <a:lnTo>
                      <a:pt x="372" y="108"/>
                    </a:lnTo>
                    <a:lnTo>
                      <a:pt x="374" y="124"/>
                    </a:lnTo>
                    <a:lnTo>
                      <a:pt x="375" y="147"/>
                    </a:lnTo>
                    <a:lnTo>
                      <a:pt x="375" y="163"/>
                    </a:lnTo>
                    <a:lnTo>
                      <a:pt x="377" y="187"/>
                    </a:lnTo>
                    <a:lnTo>
                      <a:pt x="378" y="201"/>
                    </a:lnTo>
                    <a:lnTo>
                      <a:pt x="380" y="225"/>
                    </a:lnTo>
                    <a:lnTo>
                      <a:pt x="381" y="241"/>
                    </a:lnTo>
                    <a:lnTo>
                      <a:pt x="382" y="271"/>
                    </a:lnTo>
                    <a:lnTo>
                      <a:pt x="384" y="295"/>
                    </a:lnTo>
                    <a:lnTo>
                      <a:pt x="385" y="318"/>
                    </a:lnTo>
                    <a:lnTo>
                      <a:pt x="387" y="341"/>
                    </a:lnTo>
                    <a:lnTo>
                      <a:pt x="388" y="357"/>
                    </a:lnTo>
                    <a:lnTo>
                      <a:pt x="390" y="380"/>
                    </a:lnTo>
                    <a:lnTo>
                      <a:pt x="391" y="395"/>
                    </a:lnTo>
                    <a:lnTo>
                      <a:pt x="392" y="418"/>
                    </a:lnTo>
                    <a:lnTo>
                      <a:pt x="392" y="434"/>
                    </a:lnTo>
                    <a:lnTo>
                      <a:pt x="394" y="450"/>
                    </a:lnTo>
                    <a:lnTo>
                      <a:pt x="395" y="458"/>
                    </a:lnTo>
                    <a:lnTo>
                      <a:pt x="397" y="473"/>
                    </a:lnTo>
                    <a:lnTo>
                      <a:pt x="398" y="488"/>
                    </a:lnTo>
                    <a:lnTo>
                      <a:pt x="400" y="497"/>
                    </a:lnTo>
                    <a:lnTo>
                      <a:pt x="401" y="497"/>
                    </a:lnTo>
                    <a:lnTo>
                      <a:pt x="402" y="504"/>
                    </a:lnTo>
                    <a:lnTo>
                      <a:pt x="404" y="513"/>
                    </a:lnTo>
                    <a:lnTo>
                      <a:pt x="405" y="513"/>
                    </a:lnTo>
                    <a:lnTo>
                      <a:pt x="407" y="520"/>
                    </a:lnTo>
                    <a:lnTo>
                      <a:pt x="408" y="513"/>
                    </a:lnTo>
                    <a:lnTo>
                      <a:pt x="410" y="520"/>
                    </a:lnTo>
                    <a:lnTo>
                      <a:pt x="410" y="504"/>
                    </a:lnTo>
                    <a:lnTo>
                      <a:pt x="411" y="497"/>
                    </a:lnTo>
                    <a:lnTo>
                      <a:pt x="412" y="497"/>
                    </a:lnTo>
                    <a:lnTo>
                      <a:pt x="414" y="488"/>
                    </a:lnTo>
                    <a:lnTo>
                      <a:pt x="415" y="473"/>
                    </a:lnTo>
                    <a:lnTo>
                      <a:pt x="417" y="465"/>
                    </a:lnTo>
                    <a:lnTo>
                      <a:pt x="418" y="450"/>
                    </a:lnTo>
                    <a:lnTo>
                      <a:pt x="420" y="443"/>
                    </a:lnTo>
                    <a:lnTo>
                      <a:pt x="421" y="427"/>
                    </a:lnTo>
                    <a:lnTo>
                      <a:pt x="422" y="411"/>
                    </a:lnTo>
                    <a:lnTo>
                      <a:pt x="424" y="388"/>
                    </a:lnTo>
                    <a:lnTo>
                      <a:pt x="425" y="373"/>
                    </a:lnTo>
                    <a:lnTo>
                      <a:pt x="427" y="350"/>
                    </a:lnTo>
                    <a:lnTo>
                      <a:pt x="427" y="334"/>
                    </a:lnTo>
                    <a:lnTo>
                      <a:pt x="428" y="303"/>
                    </a:lnTo>
                    <a:lnTo>
                      <a:pt x="430" y="287"/>
                    </a:lnTo>
                    <a:lnTo>
                      <a:pt x="431" y="264"/>
                    </a:lnTo>
                    <a:lnTo>
                      <a:pt x="432" y="248"/>
                    </a:lnTo>
                    <a:lnTo>
                      <a:pt x="434" y="225"/>
                    </a:lnTo>
                    <a:lnTo>
                      <a:pt x="435" y="225"/>
                    </a:lnTo>
                    <a:lnTo>
                      <a:pt x="437" y="210"/>
                    </a:lnTo>
                    <a:lnTo>
                      <a:pt x="438" y="187"/>
                    </a:lnTo>
                    <a:lnTo>
                      <a:pt x="440" y="171"/>
                    </a:lnTo>
                    <a:lnTo>
                      <a:pt x="441" y="155"/>
                    </a:lnTo>
                    <a:lnTo>
                      <a:pt x="442" y="140"/>
                    </a:lnTo>
                    <a:lnTo>
                      <a:pt x="444" y="117"/>
                    </a:lnTo>
                    <a:lnTo>
                      <a:pt x="444" y="101"/>
                    </a:lnTo>
                    <a:lnTo>
                      <a:pt x="445" y="93"/>
                    </a:lnTo>
                    <a:lnTo>
                      <a:pt x="447" y="70"/>
                    </a:lnTo>
                    <a:lnTo>
                      <a:pt x="448" y="63"/>
                    </a:lnTo>
                    <a:lnTo>
                      <a:pt x="450" y="47"/>
                    </a:lnTo>
                    <a:lnTo>
                      <a:pt x="451" y="38"/>
                    </a:lnTo>
                    <a:lnTo>
                      <a:pt x="452" y="31"/>
                    </a:lnTo>
                    <a:lnTo>
                      <a:pt x="454" y="24"/>
                    </a:lnTo>
                    <a:lnTo>
                      <a:pt x="455" y="24"/>
                    </a:lnTo>
                    <a:lnTo>
                      <a:pt x="457" y="15"/>
                    </a:lnTo>
                    <a:lnTo>
                      <a:pt x="458" y="15"/>
                    </a:lnTo>
                    <a:lnTo>
                      <a:pt x="460" y="24"/>
                    </a:lnTo>
                    <a:lnTo>
                      <a:pt x="461" y="24"/>
                    </a:lnTo>
                    <a:lnTo>
                      <a:pt x="462" y="31"/>
                    </a:lnTo>
                    <a:lnTo>
                      <a:pt x="464" y="38"/>
                    </a:lnTo>
                    <a:lnTo>
                      <a:pt x="465" y="47"/>
                    </a:lnTo>
                    <a:lnTo>
                      <a:pt x="467" y="54"/>
                    </a:lnTo>
                    <a:lnTo>
                      <a:pt x="468" y="70"/>
                    </a:lnTo>
                    <a:lnTo>
                      <a:pt x="470" y="78"/>
                    </a:lnTo>
                    <a:lnTo>
                      <a:pt x="471" y="93"/>
                    </a:lnTo>
                    <a:lnTo>
                      <a:pt x="472" y="101"/>
                    </a:lnTo>
                    <a:lnTo>
                      <a:pt x="474" y="117"/>
                    </a:lnTo>
                    <a:lnTo>
                      <a:pt x="475" y="140"/>
                    </a:lnTo>
                    <a:lnTo>
                      <a:pt x="477" y="163"/>
                    </a:lnTo>
                    <a:lnTo>
                      <a:pt x="478" y="178"/>
                    </a:lnTo>
                    <a:lnTo>
                      <a:pt x="478" y="187"/>
                    </a:lnTo>
                    <a:lnTo>
                      <a:pt x="480" y="217"/>
                    </a:lnTo>
                    <a:lnTo>
                      <a:pt x="481" y="233"/>
                    </a:lnTo>
                    <a:lnTo>
                      <a:pt x="482" y="255"/>
                    </a:lnTo>
                    <a:lnTo>
                      <a:pt x="484" y="271"/>
                    </a:lnTo>
                    <a:lnTo>
                      <a:pt x="485" y="295"/>
                    </a:lnTo>
                    <a:lnTo>
                      <a:pt x="487" y="318"/>
                    </a:lnTo>
                    <a:lnTo>
                      <a:pt x="488" y="341"/>
                    </a:lnTo>
                    <a:lnTo>
                      <a:pt x="490" y="364"/>
                    </a:lnTo>
                    <a:lnTo>
                      <a:pt x="491" y="380"/>
                    </a:lnTo>
                    <a:lnTo>
                      <a:pt x="492" y="395"/>
                    </a:lnTo>
                    <a:lnTo>
                      <a:pt x="494" y="411"/>
                    </a:lnTo>
                    <a:lnTo>
                      <a:pt x="494" y="427"/>
                    </a:lnTo>
                    <a:lnTo>
                      <a:pt x="495" y="443"/>
                    </a:lnTo>
                    <a:lnTo>
                      <a:pt x="497" y="458"/>
                    </a:lnTo>
                    <a:lnTo>
                      <a:pt x="498" y="473"/>
                    </a:lnTo>
                    <a:lnTo>
                      <a:pt x="500" y="481"/>
                    </a:lnTo>
                    <a:lnTo>
                      <a:pt x="501" y="488"/>
                    </a:lnTo>
                    <a:lnTo>
                      <a:pt x="502" y="504"/>
                    </a:lnTo>
                    <a:lnTo>
                      <a:pt x="504" y="497"/>
                    </a:lnTo>
                    <a:lnTo>
                      <a:pt x="505" y="513"/>
                    </a:lnTo>
                    <a:lnTo>
                      <a:pt x="507" y="513"/>
                    </a:lnTo>
                    <a:lnTo>
                      <a:pt x="508" y="513"/>
                    </a:lnTo>
                    <a:lnTo>
                      <a:pt x="510" y="513"/>
                    </a:lnTo>
                    <a:lnTo>
                      <a:pt x="511" y="513"/>
                    </a:lnTo>
                    <a:lnTo>
                      <a:pt x="511" y="504"/>
                    </a:lnTo>
                    <a:lnTo>
                      <a:pt x="512" y="497"/>
                    </a:lnTo>
                    <a:lnTo>
                      <a:pt x="514" y="497"/>
                    </a:lnTo>
                    <a:lnTo>
                      <a:pt x="515" y="488"/>
                    </a:lnTo>
                    <a:lnTo>
                      <a:pt x="517" y="465"/>
                    </a:lnTo>
                    <a:lnTo>
                      <a:pt x="518" y="465"/>
                    </a:lnTo>
                    <a:lnTo>
                      <a:pt x="520" y="458"/>
                    </a:lnTo>
                    <a:lnTo>
                      <a:pt x="521" y="434"/>
                    </a:lnTo>
                    <a:lnTo>
                      <a:pt x="522" y="427"/>
                    </a:lnTo>
                    <a:lnTo>
                      <a:pt x="524" y="404"/>
                    </a:lnTo>
                    <a:lnTo>
                      <a:pt x="525" y="388"/>
                    </a:lnTo>
                    <a:lnTo>
                      <a:pt x="527" y="364"/>
                    </a:lnTo>
                    <a:lnTo>
                      <a:pt x="528" y="350"/>
                    </a:lnTo>
                    <a:lnTo>
                      <a:pt x="528" y="325"/>
                    </a:lnTo>
                    <a:lnTo>
                      <a:pt x="530" y="303"/>
                    </a:lnTo>
                    <a:lnTo>
                      <a:pt x="531" y="287"/>
                    </a:lnTo>
                    <a:lnTo>
                      <a:pt x="532" y="255"/>
                    </a:lnTo>
                    <a:lnTo>
                      <a:pt x="534" y="241"/>
                    </a:lnTo>
                    <a:lnTo>
                      <a:pt x="535" y="217"/>
                    </a:lnTo>
                    <a:lnTo>
                      <a:pt x="537" y="201"/>
                    </a:lnTo>
                    <a:lnTo>
                      <a:pt x="538" y="178"/>
                    </a:lnTo>
                    <a:lnTo>
                      <a:pt x="540" y="163"/>
                    </a:lnTo>
                    <a:lnTo>
                      <a:pt x="541" y="140"/>
                    </a:lnTo>
                    <a:lnTo>
                      <a:pt x="542" y="124"/>
                    </a:lnTo>
                    <a:lnTo>
                      <a:pt x="544" y="108"/>
                    </a:lnTo>
                    <a:lnTo>
                      <a:pt x="545" y="93"/>
                    </a:lnTo>
                    <a:lnTo>
                      <a:pt x="545" y="78"/>
                    </a:lnTo>
                    <a:lnTo>
                      <a:pt x="547" y="63"/>
                    </a:lnTo>
                    <a:lnTo>
                      <a:pt x="548" y="47"/>
                    </a:lnTo>
                    <a:lnTo>
                      <a:pt x="550" y="38"/>
                    </a:lnTo>
                    <a:lnTo>
                      <a:pt x="551" y="31"/>
                    </a:lnTo>
                    <a:lnTo>
                      <a:pt x="552" y="24"/>
                    </a:lnTo>
                    <a:lnTo>
                      <a:pt x="554" y="24"/>
                    </a:lnTo>
                    <a:lnTo>
                      <a:pt x="555" y="15"/>
                    </a:lnTo>
                    <a:lnTo>
                      <a:pt x="557" y="15"/>
                    </a:lnTo>
                    <a:lnTo>
                      <a:pt x="558" y="15"/>
                    </a:lnTo>
                    <a:lnTo>
                      <a:pt x="560" y="15"/>
                    </a:lnTo>
                    <a:lnTo>
                      <a:pt x="561" y="15"/>
                    </a:lnTo>
                    <a:lnTo>
                      <a:pt x="562" y="24"/>
                    </a:lnTo>
                    <a:lnTo>
                      <a:pt x="562" y="31"/>
                    </a:lnTo>
                    <a:lnTo>
                      <a:pt x="564" y="38"/>
                    </a:lnTo>
                    <a:lnTo>
                      <a:pt x="565" y="47"/>
                    </a:lnTo>
                    <a:lnTo>
                      <a:pt x="567" y="54"/>
                    </a:lnTo>
                    <a:lnTo>
                      <a:pt x="568" y="70"/>
                    </a:lnTo>
                    <a:lnTo>
                      <a:pt x="570" y="78"/>
                    </a:lnTo>
                    <a:lnTo>
                      <a:pt x="571" y="93"/>
                    </a:lnTo>
                    <a:lnTo>
                      <a:pt x="572" y="108"/>
                    </a:lnTo>
                    <a:lnTo>
                      <a:pt x="574" y="124"/>
                    </a:lnTo>
                    <a:lnTo>
                      <a:pt x="575" y="140"/>
                    </a:lnTo>
                    <a:lnTo>
                      <a:pt x="577" y="163"/>
                    </a:lnTo>
                    <a:lnTo>
                      <a:pt x="578" y="178"/>
                    </a:lnTo>
                    <a:lnTo>
                      <a:pt x="580" y="194"/>
                    </a:lnTo>
                    <a:lnTo>
                      <a:pt x="580" y="217"/>
                    </a:lnTo>
                    <a:lnTo>
                      <a:pt x="581" y="241"/>
                    </a:lnTo>
                    <a:lnTo>
                      <a:pt x="582" y="264"/>
                    </a:lnTo>
                    <a:lnTo>
                      <a:pt x="584" y="280"/>
                    </a:lnTo>
                    <a:lnTo>
                      <a:pt x="585" y="295"/>
                    </a:lnTo>
                    <a:lnTo>
                      <a:pt x="587" y="318"/>
                    </a:lnTo>
                    <a:lnTo>
                      <a:pt x="588" y="334"/>
                    </a:lnTo>
                    <a:lnTo>
                      <a:pt x="590" y="357"/>
                    </a:lnTo>
                    <a:lnTo>
                      <a:pt x="591" y="373"/>
                    </a:lnTo>
                    <a:lnTo>
                      <a:pt x="592" y="388"/>
                    </a:lnTo>
                    <a:lnTo>
                      <a:pt x="594" y="411"/>
                    </a:lnTo>
                    <a:lnTo>
                      <a:pt x="595" y="434"/>
                    </a:lnTo>
                    <a:lnTo>
                      <a:pt x="597" y="443"/>
                    </a:lnTo>
                    <a:lnTo>
                      <a:pt x="597" y="458"/>
                    </a:lnTo>
                    <a:lnTo>
                      <a:pt x="598" y="465"/>
                    </a:lnTo>
                    <a:lnTo>
                      <a:pt x="600" y="488"/>
                    </a:lnTo>
                    <a:lnTo>
                      <a:pt x="601" y="497"/>
                    </a:lnTo>
                    <a:lnTo>
                      <a:pt x="602" y="504"/>
                    </a:lnTo>
                    <a:lnTo>
                      <a:pt x="604" y="504"/>
                    </a:lnTo>
                    <a:lnTo>
                      <a:pt x="605" y="513"/>
                    </a:lnTo>
                    <a:lnTo>
                      <a:pt x="607" y="520"/>
                    </a:lnTo>
                    <a:lnTo>
                      <a:pt x="608" y="520"/>
                    </a:lnTo>
                    <a:lnTo>
                      <a:pt x="610" y="520"/>
                    </a:lnTo>
                    <a:lnTo>
                      <a:pt x="611" y="520"/>
                    </a:lnTo>
                    <a:lnTo>
                      <a:pt x="612" y="520"/>
                    </a:lnTo>
                    <a:lnTo>
                      <a:pt x="614" y="513"/>
                    </a:lnTo>
                    <a:lnTo>
                      <a:pt x="615" y="497"/>
                    </a:lnTo>
                    <a:lnTo>
                      <a:pt x="617" y="497"/>
                    </a:lnTo>
                    <a:lnTo>
                      <a:pt x="618" y="488"/>
                    </a:lnTo>
                    <a:lnTo>
                      <a:pt x="620" y="473"/>
                    </a:lnTo>
                    <a:lnTo>
                      <a:pt x="621" y="465"/>
                    </a:lnTo>
                    <a:lnTo>
                      <a:pt x="622" y="450"/>
                    </a:lnTo>
                    <a:lnTo>
                      <a:pt x="624" y="434"/>
                    </a:lnTo>
                    <a:lnTo>
                      <a:pt x="625" y="418"/>
                    </a:lnTo>
                    <a:lnTo>
                      <a:pt x="627" y="395"/>
                    </a:lnTo>
                    <a:lnTo>
                      <a:pt x="628" y="380"/>
                    </a:lnTo>
                    <a:lnTo>
                      <a:pt x="630" y="357"/>
                    </a:lnTo>
                    <a:lnTo>
                      <a:pt x="630" y="334"/>
                    </a:lnTo>
                    <a:lnTo>
                      <a:pt x="631" y="318"/>
                    </a:lnTo>
                    <a:lnTo>
                      <a:pt x="632" y="295"/>
                    </a:lnTo>
                    <a:lnTo>
                      <a:pt x="634" y="271"/>
                    </a:lnTo>
                    <a:lnTo>
                      <a:pt x="635" y="248"/>
                    </a:lnTo>
                    <a:lnTo>
                      <a:pt x="637" y="233"/>
                    </a:lnTo>
                    <a:lnTo>
                      <a:pt x="638" y="210"/>
                    </a:lnTo>
                    <a:lnTo>
                      <a:pt x="640" y="187"/>
                    </a:lnTo>
                    <a:lnTo>
                      <a:pt x="641" y="171"/>
                    </a:lnTo>
                    <a:lnTo>
                      <a:pt x="642" y="147"/>
                    </a:lnTo>
                    <a:lnTo>
                      <a:pt x="644" y="133"/>
                    </a:lnTo>
                    <a:lnTo>
                      <a:pt x="645" y="108"/>
                    </a:lnTo>
                    <a:lnTo>
                      <a:pt x="647" y="93"/>
                    </a:lnTo>
                    <a:lnTo>
                      <a:pt x="647" y="78"/>
                    </a:lnTo>
                    <a:lnTo>
                      <a:pt x="648" y="63"/>
                    </a:lnTo>
                    <a:lnTo>
                      <a:pt x="650" y="54"/>
                    </a:lnTo>
                    <a:lnTo>
                      <a:pt x="651" y="47"/>
                    </a:lnTo>
                    <a:lnTo>
                      <a:pt x="652" y="31"/>
                    </a:lnTo>
                    <a:lnTo>
                      <a:pt x="654" y="24"/>
                    </a:lnTo>
                    <a:lnTo>
                      <a:pt x="655" y="15"/>
                    </a:lnTo>
                    <a:lnTo>
                      <a:pt x="657" y="15"/>
                    </a:lnTo>
                    <a:lnTo>
                      <a:pt x="658" y="15"/>
                    </a:lnTo>
                    <a:lnTo>
                      <a:pt x="660" y="8"/>
                    </a:lnTo>
                    <a:lnTo>
                      <a:pt x="661" y="8"/>
                    </a:lnTo>
                    <a:lnTo>
                      <a:pt x="662" y="15"/>
                    </a:lnTo>
                    <a:lnTo>
                      <a:pt x="664" y="15"/>
                    </a:lnTo>
                    <a:lnTo>
                      <a:pt x="665" y="24"/>
                    </a:lnTo>
                    <a:lnTo>
                      <a:pt x="667" y="31"/>
                    </a:lnTo>
                  </a:path>
                </a:pathLst>
              </a:custGeom>
              <a:noFill/>
              <a:ln w="63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65"/>
              <p:cNvSpPr>
                <a:spLocks/>
              </p:cNvSpPr>
              <p:nvPr/>
            </p:nvSpPr>
            <p:spPr bwMode="auto">
              <a:xfrm>
                <a:off x="3370" y="4276"/>
                <a:ext cx="635" cy="513"/>
              </a:xfrm>
              <a:custGeom>
                <a:avLst/>
                <a:gdLst>
                  <a:gd name="T0" fmla="*/ 10 w 635"/>
                  <a:gd name="T1" fmla="*/ 116 h 513"/>
                  <a:gd name="T2" fmla="*/ 20 w 635"/>
                  <a:gd name="T3" fmla="*/ 279 h 513"/>
                  <a:gd name="T4" fmla="*/ 31 w 635"/>
                  <a:gd name="T5" fmla="*/ 426 h 513"/>
                  <a:gd name="T6" fmla="*/ 41 w 635"/>
                  <a:gd name="T7" fmla="*/ 505 h 513"/>
                  <a:gd name="T8" fmla="*/ 51 w 635"/>
                  <a:gd name="T9" fmla="*/ 489 h 513"/>
                  <a:gd name="T10" fmla="*/ 63 w 635"/>
                  <a:gd name="T11" fmla="*/ 387 h 513"/>
                  <a:gd name="T12" fmla="*/ 73 w 635"/>
                  <a:gd name="T13" fmla="*/ 225 h 513"/>
                  <a:gd name="T14" fmla="*/ 83 w 635"/>
                  <a:gd name="T15" fmla="*/ 62 h 513"/>
                  <a:gd name="T16" fmla="*/ 94 w 635"/>
                  <a:gd name="T17" fmla="*/ 0 h 513"/>
                  <a:gd name="T18" fmla="*/ 104 w 635"/>
                  <a:gd name="T19" fmla="*/ 39 h 513"/>
                  <a:gd name="T20" fmla="*/ 115 w 635"/>
                  <a:gd name="T21" fmla="*/ 147 h 513"/>
                  <a:gd name="T22" fmla="*/ 125 w 635"/>
                  <a:gd name="T23" fmla="*/ 317 h 513"/>
                  <a:gd name="T24" fmla="*/ 135 w 635"/>
                  <a:gd name="T25" fmla="*/ 457 h 513"/>
                  <a:gd name="T26" fmla="*/ 147 w 635"/>
                  <a:gd name="T27" fmla="*/ 512 h 513"/>
                  <a:gd name="T28" fmla="*/ 157 w 635"/>
                  <a:gd name="T29" fmla="*/ 450 h 513"/>
                  <a:gd name="T30" fmla="*/ 167 w 635"/>
                  <a:gd name="T31" fmla="*/ 317 h 513"/>
                  <a:gd name="T32" fmla="*/ 178 w 635"/>
                  <a:gd name="T33" fmla="*/ 147 h 513"/>
                  <a:gd name="T34" fmla="*/ 188 w 635"/>
                  <a:gd name="T35" fmla="*/ 23 h 513"/>
                  <a:gd name="T36" fmla="*/ 200 w 635"/>
                  <a:gd name="T37" fmla="*/ 7 h 513"/>
                  <a:gd name="T38" fmla="*/ 210 w 635"/>
                  <a:gd name="T39" fmla="*/ 70 h 513"/>
                  <a:gd name="T40" fmla="*/ 220 w 635"/>
                  <a:gd name="T41" fmla="*/ 209 h 513"/>
                  <a:gd name="T42" fmla="*/ 231 w 635"/>
                  <a:gd name="T43" fmla="*/ 380 h 513"/>
                  <a:gd name="T44" fmla="*/ 241 w 635"/>
                  <a:gd name="T45" fmla="*/ 489 h 513"/>
                  <a:gd name="T46" fmla="*/ 253 w 635"/>
                  <a:gd name="T47" fmla="*/ 505 h 513"/>
                  <a:gd name="T48" fmla="*/ 263 w 635"/>
                  <a:gd name="T49" fmla="*/ 403 h 513"/>
                  <a:gd name="T50" fmla="*/ 273 w 635"/>
                  <a:gd name="T51" fmla="*/ 240 h 513"/>
                  <a:gd name="T52" fmla="*/ 284 w 635"/>
                  <a:gd name="T53" fmla="*/ 77 h 513"/>
                  <a:gd name="T54" fmla="*/ 294 w 635"/>
                  <a:gd name="T55" fmla="*/ 7 h 513"/>
                  <a:gd name="T56" fmla="*/ 304 w 635"/>
                  <a:gd name="T57" fmla="*/ 16 h 513"/>
                  <a:gd name="T58" fmla="*/ 315 w 635"/>
                  <a:gd name="T59" fmla="*/ 132 h 513"/>
                  <a:gd name="T60" fmla="*/ 325 w 635"/>
                  <a:gd name="T61" fmla="*/ 295 h 513"/>
                  <a:gd name="T62" fmla="*/ 337 w 635"/>
                  <a:gd name="T63" fmla="*/ 442 h 513"/>
                  <a:gd name="T64" fmla="*/ 347 w 635"/>
                  <a:gd name="T65" fmla="*/ 505 h 513"/>
                  <a:gd name="T66" fmla="*/ 357 w 635"/>
                  <a:gd name="T67" fmla="*/ 473 h 513"/>
                  <a:gd name="T68" fmla="*/ 368 w 635"/>
                  <a:gd name="T69" fmla="*/ 342 h 513"/>
                  <a:gd name="T70" fmla="*/ 378 w 635"/>
                  <a:gd name="T71" fmla="*/ 163 h 513"/>
                  <a:gd name="T72" fmla="*/ 388 w 635"/>
                  <a:gd name="T73" fmla="*/ 39 h 513"/>
                  <a:gd name="T74" fmla="*/ 400 w 635"/>
                  <a:gd name="T75" fmla="*/ 7 h 513"/>
                  <a:gd name="T76" fmla="*/ 410 w 635"/>
                  <a:gd name="T77" fmla="*/ 62 h 513"/>
                  <a:gd name="T78" fmla="*/ 421 w 635"/>
                  <a:gd name="T79" fmla="*/ 193 h 513"/>
                  <a:gd name="T80" fmla="*/ 431 w 635"/>
                  <a:gd name="T81" fmla="*/ 356 h 513"/>
                  <a:gd name="T82" fmla="*/ 441 w 635"/>
                  <a:gd name="T83" fmla="*/ 480 h 513"/>
                  <a:gd name="T84" fmla="*/ 453 w 635"/>
                  <a:gd name="T85" fmla="*/ 505 h 513"/>
                  <a:gd name="T86" fmla="*/ 463 w 635"/>
                  <a:gd name="T87" fmla="*/ 435 h 513"/>
                  <a:gd name="T88" fmla="*/ 473 w 635"/>
                  <a:gd name="T89" fmla="*/ 287 h 513"/>
                  <a:gd name="T90" fmla="*/ 484 w 635"/>
                  <a:gd name="T91" fmla="*/ 116 h 513"/>
                  <a:gd name="T92" fmla="*/ 494 w 635"/>
                  <a:gd name="T93" fmla="*/ 16 h 513"/>
                  <a:gd name="T94" fmla="*/ 505 w 635"/>
                  <a:gd name="T95" fmla="*/ 16 h 513"/>
                  <a:gd name="T96" fmla="*/ 515 w 635"/>
                  <a:gd name="T97" fmla="*/ 109 h 513"/>
                  <a:gd name="T98" fmla="*/ 525 w 635"/>
                  <a:gd name="T99" fmla="*/ 263 h 513"/>
                  <a:gd name="T100" fmla="*/ 537 w 635"/>
                  <a:gd name="T101" fmla="*/ 410 h 513"/>
                  <a:gd name="T102" fmla="*/ 547 w 635"/>
                  <a:gd name="T103" fmla="*/ 496 h 513"/>
                  <a:gd name="T104" fmla="*/ 558 w 635"/>
                  <a:gd name="T105" fmla="*/ 489 h 513"/>
                  <a:gd name="T106" fmla="*/ 568 w 635"/>
                  <a:gd name="T107" fmla="*/ 396 h 513"/>
                  <a:gd name="T108" fmla="*/ 578 w 635"/>
                  <a:gd name="T109" fmla="*/ 233 h 513"/>
                  <a:gd name="T110" fmla="*/ 590 w 635"/>
                  <a:gd name="T111" fmla="*/ 70 h 513"/>
                  <a:gd name="T112" fmla="*/ 600 w 635"/>
                  <a:gd name="T113" fmla="*/ 0 h 513"/>
                  <a:gd name="T114" fmla="*/ 610 w 635"/>
                  <a:gd name="T115" fmla="*/ 30 h 513"/>
                  <a:gd name="T116" fmla="*/ 621 w 635"/>
                  <a:gd name="T117" fmla="*/ 147 h 513"/>
                  <a:gd name="T118" fmla="*/ 631 w 635"/>
                  <a:gd name="T119" fmla="*/ 310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35" h="513">
                    <a:moveTo>
                      <a:pt x="0" y="23"/>
                    </a:moveTo>
                    <a:lnTo>
                      <a:pt x="1" y="39"/>
                    </a:lnTo>
                    <a:lnTo>
                      <a:pt x="3" y="39"/>
                    </a:lnTo>
                    <a:lnTo>
                      <a:pt x="4" y="46"/>
                    </a:lnTo>
                    <a:lnTo>
                      <a:pt x="5" y="70"/>
                    </a:lnTo>
                    <a:lnTo>
                      <a:pt x="7" y="85"/>
                    </a:lnTo>
                    <a:lnTo>
                      <a:pt x="8" y="100"/>
                    </a:lnTo>
                    <a:lnTo>
                      <a:pt x="10" y="116"/>
                    </a:lnTo>
                    <a:lnTo>
                      <a:pt x="11" y="132"/>
                    </a:lnTo>
                    <a:lnTo>
                      <a:pt x="13" y="147"/>
                    </a:lnTo>
                    <a:lnTo>
                      <a:pt x="14" y="179"/>
                    </a:lnTo>
                    <a:lnTo>
                      <a:pt x="14" y="193"/>
                    </a:lnTo>
                    <a:lnTo>
                      <a:pt x="15" y="209"/>
                    </a:lnTo>
                    <a:lnTo>
                      <a:pt x="17" y="233"/>
                    </a:lnTo>
                    <a:lnTo>
                      <a:pt x="18" y="256"/>
                    </a:lnTo>
                    <a:lnTo>
                      <a:pt x="20" y="279"/>
                    </a:lnTo>
                    <a:lnTo>
                      <a:pt x="21" y="295"/>
                    </a:lnTo>
                    <a:lnTo>
                      <a:pt x="23" y="310"/>
                    </a:lnTo>
                    <a:lnTo>
                      <a:pt x="24" y="342"/>
                    </a:lnTo>
                    <a:lnTo>
                      <a:pt x="25" y="356"/>
                    </a:lnTo>
                    <a:lnTo>
                      <a:pt x="27" y="372"/>
                    </a:lnTo>
                    <a:lnTo>
                      <a:pt x="28" y="387"/>
                    </a:lnTo>
                    <a:lnTo>
                      <a:pt x="30" y="403"/>
                    </a:lnTo>
                    <a:lnTo>
                      <a:pt x="31" y="426"/>
                    </a:lnTo>
                    <a:lnTo>
                      <a:pt x="31" y="435"/>
                    </a:lnTo>
                    <a:lnTo>
                      <a:pt x="33" y="450"/>
                    </a:lnTo>
                    <a:lnTo>
                      <a:pt x="34" y="465"/>
                    </a:lnTo>
                    <a:lnTo>
                      <a:pt x="35" y="480"/>
                    </a:lnTo>
                    <a:lnTo>
                      <a:pt x="37" y="489"/>
                    </a:lnTo>
                    <a:lnTo>
                      <a:pt x="38" y="489"/>
                    </a:lnTo>
                    <a:lnTo>
                      <a:pt x="40" y="505"/>
                    </a:lnTo>
                    <a:lnTo>
                      <a:pt x="41" y="505"/>
                    </a:lnTo>
                    <a:lnTo>
                      <a:pt x="43" y="512"/>
                    </a:lnTo>
                    <a:lnTo>
                      <a:pt x="44" y="512"/>
                    </a:lnTo>
                    <a:lnTo>
                      <a:pt x="45" y="512"/>
                    </a:lnTo>
                    <a:lnTo>
                      <a:pt x="47" y="512"/>
                    </a:lnTo>
                    <a:lnTo>
                      <a:pt x="48" y="512"/>
                    </a:lnTo>
                    <a:lnTo>
                      <a:pt x="48" y="505"/>
                    </a:lnTo>
                    <a:lnTo>
                      <a:pt x="50" y="496"/>
                    </a:lnTo>
                    <a:lnTo>
                      <a:pt x="51" y="489"/>
                    </a:lnTo>
                    <a:lnTo>
                      <a:pt x="53" y="480"/>
                    </a:lnTo>
                    <a:lnTo>
                      <a:pt x="54" y="473"/>
                    </a:lnTo>
                    <a:lnTo>
                      <a:pt x="55" y="465"/>
                    </a:lnTo>
                    <a:lnTo>
                      <a:pt x="57" y="450"/>
                    </a:lnTo>
                    <a:lnTo>
                      <a:pt x="58" y="435"/>
                    </a:lnTo>
                    <a:lnTo>
                      <a:pt x="60" y="419"/>
                    </a:lnTo>
                    <a:lnTo>
                      <a:pt x="61" y="403"/>
                    </a:lnTo>
                    <a:lnTo>
                      <a:pt x="63" y="387"/>
                    </a:lnTo>
                    <a:lnTo>
                      <a:pt x="64" y="365"/>
                    </a:lnTo>
                    <a:lnTo>
                      <a:pt x="65" y="349"/>
                    </a:lnTo>
                    <a:lnTo>
                      <a:pt x="65" y="326"/>
                    </a:lnTo>
                    <a:lnTo>
                      <a:pt x="67" y="310"/>
                    </a:lnTo>
                    <a:lnTo>
                      <a:pt x="68" y="287"/>
                    </a:lnTo>
                    <a:lnTo>
                      <a:pt x="70" y="263"/>
                    </a:lnTo>
                    <a:lnTo>
                      <a:pt x="71" y="240"/>
                    </a:lnTo>
                    <a:lnTo>
                      <a:pt x="73" y="225"/>
                    </a:lnTo>
                    <a:lnTo>
                      <a:pt x="74" y="193"/>
                    </a:lnTo>
                    <a:lnTo>
                      <a:pt x="75" y="170"/>
                    </a:lnTo>
                    <a:lnTo>
                      <a:pt x="77" y="155"/>
                    </a:lnTo>
                    <a:lnTo>
                      <a:pt x="78" y="139"/>
                    </a:lnTo>
                    <a:lnTo>
                      <a:pt x="80" y="116"/>
                    </a:lnTo>
                    <a:lnTo>
                      <a:pt x="81" y="93"/>
                    </a:lnTo>
                    <a:lnTo>
                      <a:pt x="83" y="77"/>
                    </a:lnTo>
                    <a:lnTo>
                      <a:pt x="83" y="62"/>
                    </a:lnTo>
                    <a:lnTo>
                      <a:pt x="84" y="55"/>
                    </a:lnTo>
                    <a:lnTo>
                      <a:pt x="85" y="39"/>
                    </a:lnTo>
                    <a:lnTo>
                      <a:pt x="87" y="30"/>
                    </a:lnTo>
                    <a:lnTo>
                      <a:pt x="88" y="23"/>
                    </a:lnTo>
                    <a:lnTo>
                      <a:pt x="90" y="16"/>
                    </a:lnTo>
                    <a:lnTo>
                      <a:pt x="91" y="7"/>
                    </a:lnTo>
                    <a:lnTo>
                      <a:pt x="93" y="0"/>
                    </a:lnTo>
                    <a:lnTo>
                      <a:pt x="94" y="0"/>
                    </a:lnTo>
                    <a:lnTo>
                      <a:pt x="95" y="7"/>
                    </a:lnTo>
                    <a:lnTo>
                      <a:pt x="97" y="0"/>
                    </a:lnTo>
                    <a:lnTo>
                      <a:pt x="98" y="0"/>
                    </a:lnTo>
                    <a:lnTo>
                      <a:pt x="100" y="7"/>
                    </a:lnTo>
                    <a:lnTo>
                      <a:pt x="100" y="16"/>
                    </a:lnTo>
                    <a:lnTo>
                      <a:pt x="101" y="16"/>
                    </a:lnTo>
                    <a:lnTo>
                      <a:pt x="103" y="23"/>
                    </a:lnTo>
                    <a:lnTo>
                      <a:pt x="104" y="39"/>
                    </a:lnTo>
                    <a:lnTo>
                      <a:pt x="105" y="46"/>
                    </a:lnTo>
                    <a:lnTo>
                      <a:pt x="107" y="55"/>
                    </a:lnTo>
                    <a:lnTo>
                      <a:pt x="108" y="70"/>
                    </a:lnTo>
                    <a:lnTo>
                      <a:pt x="110" y="85"/>
                    </a:lnTo>
                    <a:lnTo>
                      <a:pt x="111" y="100"/>
                    </a:lnTo>
                    <a:lnTo>
                      <a:pt x="113" y="116"/>
                    </a:lnTo>
                    <a:lnTo>
                      <a:pt x="114" y="132"/>
                    </a:lnTo>
                    <a:lnTo>
                      <a:pt x="115" y="147"/>
                    </a:lnTo>
                    <a:lnTo>
                      <a:pt x="115" y="170"/>
                    </a:lnTo>
                    <a:lnTo>
                      <a:pt x="117" y="186"/>
                    </a:lnTo>
                    <a:lnTo>
                      <a:pt x="118" y="209"/>
                    </a:lnTo>
                    <a:lnTo>
                      <a:pt x="120" y="233"/>
                    </a:lnTo>
                    <a:lnTo>
                      <a:pt x="121" y="256"/>
                    </a:lnTo>
                    <a:lnTo>
                      <a:pt x="123" y="272"/>
                    </a:lnTo>
                    <a:lnTo>
                      <a:pt x="124" y="287"/>
                    </a:lnTo>
                    <a:lnTo>
                      <a:pt x="125" y="317"/>
                    </a:lnTo>
                    <a:lnTo>
                      <a:pt x="127" y="333"/>
                    </a:lnTo>
                    <a:lnTo>
                      <a:pt x="128" y="349"/>
                    </a:lnTo>
                    <a:lnTo>
                      <a:pt x="130" y="380"/>
                    </a:lnTo>
                    <a:lnTo>
                      <a:pt x="131" y="387"/>
                    </a:lnTo>
                    <a:lnTo>
                      <a:pt x="133" y="403"/>
                    </a:lnTo>
                    <a:lnTo>
                      <a:pt x="133" y="426"/>
                    </a:lnTo>
                    <a:lnTo>
                      <a:pt x="134" y="442"/>
                    </a:lnTo>
                    <a:lnTo>
                      <a:pt x="135" y="457"/>
                    </a:lnTo>
                    <a:lnTo>
                      <a:pt x="137" y="465"/>
                    </a:lnTo>
                    <a:lnTo>
                      <a:pt x="138" y="480"/>
                    </a:lnTo>
                    <a:lnTo>
                      <a:pt x="140" y="480"/>
                    </a:lnTo>
                    <a:lnTo>
                      <a:pt x="141" y="496"/>
                    </a:lnTo>
                    <a:lnTo>
                      <a:pt x="143" y="505"/>
                    </a:lnTo>
                    <a:lnTo>
                      <a:pt x="144" y="505"/>
                    </a:lnTo>
                    <a:lnTo>
                      <a:pt x="145" y="505"/>
                    </a:lnTo>
                    <a:lnTo>
                      <a:pt x="147" y="512"/>
                    </a:lnTo>
                    <a:lnTo>
                      <a:pt x="148" y="505"/>
                    </a:lnTo>
                    <a:lnTo>
                      <a:pt x="150" y="505"/>
                    </a:lnTo>
                    <a:lnTo>
                      <a:pt x="150" y="496"/>
                    </a:lnTo>
                    <a:lnTo>
                      <a:pt x="151" y="489"/>
                    </a:lnTo>
                    <a:lnTo>
                      <a:pt x="153" y="489"/>
                    </a:lnTo>
                    <a:lnTo>
                      <a:pt x="154" y="480"/>
                    </a:lnTo>
                    <a:lnTo>
                      <a:pt x="155" y="465"/>
                    </a:lnTo>
                    <a:lnTo>
                      <a:pt x="157" y="450"/>
                    </a:lnTo>
                    <a:lnTo>
                      <a:pt x="158" y="442"/>
                    </a:lnTo>
                    <a:lnTo>
                      <a:pt x="160" y="426"/>
                    </a:lnTo>
                    <a:lnTo>
                      <a:pt x="161" y="410"/>
                    </a:lnTo>
                    <a:lnTo>
                      <a:pt x="163" y="387"/>
                    </a:lnTo>
                    <a:lnTo>
                      <a:pt x="164" y="372"/>
                    </a:lnTo>
                    <a:lnTo>
                      <a:pt x="165" y="356"/>
                    </a:lnTo>
                    <a:lnTo>
                      <a:pt x="167" y="333"/>
                    </a:lnTo>
                    <a:lnTo>
                      <a:pt x="167" y="317"/>
                    </a:lnTo>
                    <a:lnTo>
                      <a:pt x="168" y="295"/>
                    </a:lnTo>
                    <a:lnTo>
                      <a:pt x="170" y="272"/>
                    </a:lnTo>
                    <a:lnTo>
                      <a:pt x="171" y="256"/>
                    </a:lnTo>
                    <a:lnTo>
                      <a:pt x="173" y="233"/>
                    </a:lnTo>
                    <a:lnTo>
                      <a:pt x="174" y="217"/>
                    </a:lnTo>
                    <a:lnTo>
                      <a:pt x="175" y="186"/>
                    </a:lnTo>
                    <a:lnTo>
                      <a:pt x="177" y="170"/>
                    </a:lnTo>
                    <a:lnTo>
                      <a:pt x="178" y="147"/>
                    </a:lnTo>
                    <a:lnTo>
                      <a:pt x="180" y="132"/>
                    </a:lnTo>
                    <a:lnTo>
                      <a:pt x="181" y="116"/>
                    </a:lnTo>
                    <a:lnTo>
                      <a:pt x="183" y="100"/>
                    </a:lnTo>
                    <a:lnTo>
                      <a:pt x="184" y="77"/>
                    </a:lnTo>
                    <a:lnTo>
                      <a:pt x="184" y="70"/>
                    </a:lnTo>
                    <a:lnTo>
                      <a:pt x="185" y="46"/>
                    </a:lnTo>
                    <a:lnTo>
                      <a:pt x="187" y="39"/>
                    </a:lnTo>
                    <a:lnTo>
                      <a:pt x="188" y="23"/>
                    </a:lnTo>
                    <a:lnTo>
                      <a:pt x="190" y="16"/>
                    </a:lnTo>
                    <a:lnTo>
                      <a:pt x="191" y="7"/>
                    </a:lnTo>
                    <a:lnTo>
                      <a:pt x="193" y="7"/>
                    </a:lnTo>
                    <a:lnTo>
                      <a:pt x="194" y="0"/>
                    </a:lnTo>
                    <a:lnTo>
                      <a:pt x="195" y="0"/>
                    </a:lnTo>
                    <a:lnTo>
                      <a:pt x="197" y="0"/>
                    </a:lnTo>
                    <a:lnTo>
                      <a:pt x="198" y="0"/>
                    </a:lnTo>
                    <a:lnTo>
                      <a:pt x="200" y="7"/>
                    </a:lnTo>
                    <a:lnTo>
                      <a:pt x="201" y="0"/>
                    </a:lnTo>
                    <a:lnTo>
                      <a:pt x="201" y="7"/>
                    </a:lnTo>
                    <a:lnTo>
                      <a:pt x="203" y="16"/>
                    </a:lnTo>
                    <a:lnTo>
                      <a:pt x="204" y="23"/>
                    </a:lnTo>
                    <a:lnTo>
                      <a:pt x="205" y="30"/>
                    </a:lnTo>
                    <a:lnTo>
                      <a:pt x="207" y="39"/>
                    </a:lnTo>
                    <a:lnTo>
                      <a:pt x="208" y="55"/>
                    </a:lnTo>
                    <a:lnTo>
                      <a:pt x="210" y="70"/>
                    </a:lnTo>
                    <a:lnTo>
                      <a:pt x="211" y="77"/>
                    </a:lnTo>
                    <a:lnTo>
                      <a:pt x="213" y="100"/>
                    </a:lnTo>
                    <a:lnTo>
                      <a:pt x="214" y="116"/>
                    </a:lnTo>
                    <a:lnTo>
                      <a:pt x="215" y="132"/>
                    </a:lnTo>
                    <a:lnTo>
                      <a:pt x="217" y="147"/>
                    </a:lnTo>
                    <a:lnTo>
                      <a:pt x="218" y="170"/>
                    </a:lnTo>
                    <a:lnTo>
                      <a:pt x="218" y="186"/>
                    </a:lnTo>
                    <a:lnTo>
                      <a:pt x="220" y="209"/>
                    </a:lnTo>
                    <a:lnTo>
                      <a:pt x="221" y="233"/>
                    </a:lnTo>
                    <a:lnTo>
                      <a:pt x="223" y="256"/>
                    </a:lnTo>
                    <a:lnTo>
                      <a:pt x="224" y="272"/>
                    </a:lnTo>
                    <a:lnTo>
                      <a:pt x="225" y="295"/>
                    </a:lnTo>
                    <a:lnTo>
                      <a:pt x="227" y="317"/>
                    </a:lnTo>
                    <a:lnTo>
                      <a:pt x="228" y="342"/>
                    </a:lnTo>
                    <a:lnTo>
                      <a:pt x="230" y="356"/>
                    </a:lnTo>
                    <a:lnTo>
                      <a:pt x="231" y="380"/>
                    </a:lnTo>
                    <a:lnTo>
                      <a:pt x="233" y="396"/>
                    </a:lnTo>
                    <a:lnTo>
                      <a:pt x="234" y="410"/>
                    </a:lnTo>
                    <a:lnTo>
                      <a:pt x="235" y="426"/>
                    </a:lnTo>
                    <a:lnTo>
                      <a:pt x="235" y="442"/>
                    </a:lnTo>
                    <a:lnTo>
                      <a:pt x="237" y="457"/>
                    </a:lnTo>
                    <a:lnTo>
                      <a:pt x="238" y="465"/>
                    </a:lnTo>
                    <a:lnTo>
                      <a:pt x="240" y="480"/>
                    </a:lnTo>
                    <a:lnTo>
                      <a:pt x="241" y="489"/>
                    </a:lnTo>
                    <a:lnTo>
                      <a:pt x="243" y="496"/>
                    </a:lnTo>
                    <a:lnTo>
                      <a:pt x="244" y="505"/>
                    </a:lnTo>
                    <a:lnTo>
                      <a:pt x="245" y="496"/>
                    </a:lnTo>
                    <a:lnTo>
                      <a:pt x="247" y="512"/>
                    </a:lnTo>
                    <a:lnTo>
                      <a:pt x="248" y="505"/>
                    </a:lnTo>
                    <a:lnTo>
                      <a:pt x="250" y="505"/>
                    </a:lnTo>
                    <a:lnTo>
                      <a:pt x="251" y="505"/>
                    </a:lnTo>
                    <a:lnTo>
                      <a:pt x="253" y="505"/>
                    </a:lnTo>
                    <a:lnTo>
                      <a:pt x="253" y="489"/>
                    </a:lnTo>
                    <a:lnTo>
                      <a:pt x="254" y="480"/>
                    </a:lnTo>
                    <a:lnTo>
                      <a:pt x="255" y="465"/>
                    </a:lnTo>
                    <a:lnTo>
                      <a:pt x="257" y="457"/>
                    </a:lnTo>
                    <a:lnTo>
                      <a:pt x="258" y="450"/>
                    </a:lnTo>
                    <a:lnTo>
                      <a:pt x="260" y="435"/>
                    </a:lnTo>
                    <a:lnTo>
                      <a:pt x="261" y="419"/>
                    </a:lnTo>
                    <a:lnTo>
                      <a:pt x="263" y="403"/>
                    </a:lnTo>
                    <a:lnTo>
                      <a:pt x="264" y="380"/>
                    </a:lnTo>
                    <a:lnTo>
                      <a:pt x="265" y="365"/>
                    </a:lnTo>
                    <a:lnTo>
                      <a:pt x="267" y="342"/>
                    </a:lnTo>
                    <a:lnTo>
                      <a:pt x="268" y="326"/>
                    </a:lnTo>
                    <a:lnTo>
                      <a:pt x="268" y="302"/>
                    </a:lnTo>
                    <a:lnTo>
                      <a:pt x="270" y="279"/>
                    </a:lnTo>
                    <a:lnTo>
                      <a:pt x="271" y="263"/>
                    </a:lnTo>
                    <a:lnTo>
                      <a:pt x="273" y="240"/>
                    </a:lnTo>
                    <a:lnTo>
                      <a:pt x="274" y="217"/>
                    </a:lnTo>
                    <a:lnTo>
                      <a:pt x="275" y="193"/>
                    </a:lnTo>
                    <a:lnTo>
                      <a:pt x="277" y="170"/>
                    </a:lnTo>
                    <a:lnTo>
                      <a:pt x="278" y="155"/>
                    </a:lnTo>
                    <a:lnTo>
                      <a:pt x="280" y="132"/>
                    </a:lnTo>
                    <a:lnTo>
                      <a:pt x="281" y="116"/>
                    </a:lnTo>
                    <a:lnTo>
                      <a:pt x="283" y="100"/>
                    </a:lnTo>
                    <a:lnTo>
                      <a:pt x="284" y="77"/>
                    </a:lnTo>
                    <a:lnTo>
                      <a:pt x="285" y="70"/>
                    </a:lnTo>
                    <a:lnTo>
                      <a:pt x="285" y="55"/>
                    </a:lnTo>
                    <a:lnTo>
                      <a:pt x="287" y="46"/>
                    </a:lnTo>
                    <a:lnTo>
                      <a:pt x="288" y="30"/>
                    </a:lnTo>
                    <a:lnTo>
                      <a:pt x="290" y="23"/>
                    </a:lnTo>
                    <a:lnTo>
                      <a:pt x="291" y="16"/>
                    </a:lnTo>
                    <a:lnTo>
                      <a:pt x="293" y="7"/>
                    </a:lnTo>
                    <a:lnTo>
                      <a:pt x="294" y="7"/>
                    </a:lnTo>
                    <a:lnTo>
                      <a:pt x="295" y="0"/>
                    </a:lnTo>
                    <a:lnTo>
                      <a:pt x="297" y="0"/>
                    </a:lnTo>
                    <a:lnTo>
                      <a:pt x="298" y="0"/>
                    </a:lnTo>
                    <a:lnTo>
                      <a:pt x="300" y="0"/>
                    </a:lnTo>
                    <a:lnTo>
                      <a:pt x="301" y="0"/>
                    </a:lnTo>
                    <a:lnTo>
                      <a:pt x="303" y="7"/>
                    </a:lnTo>
                    <a:lnTo>
                      <a:pt x="303" y="16"/>
                    </a:lnTo>
                    <a:lnTo>
                      <a:pt x="304" y="16"/>
                    </a:lnTo>
                    <a:lnTo>
                      <a:pt x="305" y="30"/>
                    </a:lnTo>
                    <a:lnTo>
                      <a:pt x="307" y="46"/>
                    </a:lnTo>
                    <a:lnTo>
                      <a:pt x="308" y="55"/>
                    </a:lnTo>
                    <a:lnTo>
                      <a:pt x="310" y="62"/>
                    </a:lnTo>
                    <a:lnTo>
                      <a:pt x="311" y="77"/>
                    </a:lnTo>
                    <a:lnTo>
                      <a:pt x="313" y="100"/>
                    </a:lnTo>
                    <a:lnTo>
                      <a:pt x="314" y="109"/>
                    </a:lnTo>
                    <a:lnTo>
                      <a:pt x="315" y="132"/>
                    </a:lnTo>
                    <a:lnTo>
                      <a:pt x="317" y="147"/>
                    </a:lnTo>
                    <a:lnTo>
                      <a:pt x="318" y="163"/>
                    </a:lnTo>
                    <a:lnTo>
                      <a:pt x="320" y="193"/>
                    </a:lnTo>
                    <a:lnTo>
                      <a:pt x="320" y="202"/>
                    </a:lnTo>
                    <a:lnTo>
                      <a:pt x="321" y="233"/>
                    </a:lnTo>
                    <a:lnTo>
                      <a:pt x="323" y="247"/>
                    </a:lnTo>
                    <a:lnTo>
                      <a:pt x="324" y="272"/>
                    </a:lnTo>
                    <a:lnTo>
                      <a:pt x="325" y="295"/>
                    </a:lnTo>
                    <a:lnTo>
                      <a:pt x="327" y="310"/>
                    </a:lnTo>
                    <a:lnTo>
                      <a:pt x="328" y="333"/>
                    </a:lnTo>
                    <a:lnTo>
                      <a:pt x="330" y="356"/>
                    </a:lnTo>
                    <a:lnTo>
                      <a:pt x="331" y="380"/>
                    </a:lnTo>
                    <a:lnTo>
                      <a:pt x="333" y="396"/>
                    </a:lnTo>
                    <a:lnTo>
                      <a:pt x="334" y="410"/>
                    </a:lnTo>
                    <a:lnTo>
                      <a:pt x="335" y="426"/>
                    </a:lnTo>
                    <a:lnTo>
                      <a:pt x="337" y="442"/>
                    </a:lnTo>
                    <a:lnTo>
                      <a:pt x="337" y="457"/>
                    </a:lnTo>
                    <a:lnTo>
                      <a:pt x="338" y="465"/>
                    </a:lnTo>
                    <a:lnTo>
                      <a:pt x="340" y="480"/>
                    </a:lnTo>
                    <a:lnTo>
                      <a:pt x="341" y="489"/>
                    </a:lnTo>
                    <a:lnTo>
                      <a:pt x="343" y="496"/>
                    </a:lnTo>
                    <a:lnTo>
                      <a:pt x="344" y="505"/>
                    </a:lnTo>
                    <a:lnTo>
                      <a:pt x="345" y="505"/>
                    </a:lnTo>
                    <a:lnTo>
                      <a:pt x="347" y="505"/>
                    </a:lnTo>
                    <a:lnTo>
                      <a:pt x="348" y="505"/>
                    </a:lnTo>
                    <a:lnTo>
                      <a:pt x="350" y="512"/>
                    </a:lnTo>
                    <a:lnTo>
                      <a:pt x="351" y="505"/>
                    </a:lnTo>
                    <a:lnTo>
                      <a:pt x="353" y="505"/>
                    </a:lnTo>
                    <a:lnTo>
                      <a:pt x="354" y="496"/>
                    </a:lnTo>
                    <a:lnTo>
                      <a:pt x="354" y="489"/>
                    </a:lnTo>
                    <a:lnTo>
                      <a:pt x="355" y="480"/>
                    </a:lnTo>
                    <a:lnTo>
                      <a:pt x="357" y="473"/>
                    </a:lnTo>
                    <a:lnTo>
                      <a:pt x="358" y="450"/>
                    </a:lnTo>
                    <a:lnTo>
                      <a:pt x="360" y="442"/>
                    </a:lnTo>
                    <a:lnTo>
                      <a:pt x="361" y="435"/>
                    </a:lnTo>
                    <a:lnTo>
                      <a:pt x="363" y="410"/>
                    </a:lnTo>
                    <a:lnTo>
                      <a:pt x="364" y="396"/>
                    </a:lnTo>
                    <a:lnTo>
                      <a:pt x="365" y="380"/>
                    </a:lnTo>
                    <a:lnTo>
                      <a:pt x="367" y="356"/>
                    </a:lnTo>
                    <a:lnTo>
                      <a:pt x="368" y="342"/>
                    </a:lnTo>
                    <a:lnTo>
                      <a:pt x="370" y="317"/>
                    </a:lnTo>
                    <a:lnTo>
                      <a:pt x="371" y="302"/>
                    </a:lnTo>
                    <a:lnTo>
                      <a:pt x="371" y="272"/>
                    </a:lnTo>
                    <a:lnTo>
                      <a:pt x="373" y="256"/>
                    </a:lnTo>
                    <a:lnTo>
                      <a:pt x="374" y="233"/>
                    </a:lnTo>
                    <a:lnTo>
                      <a:pt x="375" y="209"/>
                    </a:lnTo>
                    <a:lnTo>
                      <a:pt x="377" y="186"/>
                    </a:lnTo>
                    <a:lnTo>
                      <a:pt x="378" y="163"/>
                    </a:lnTo>
                    <a:lnTo>
                      <a:pt x="380" y="147"/>
                    </a:lnTo>
                    <a:lnTo>
                      <a:pt x="381" y="132"/>
                    </a:lnTo>
                    <a:lnTo>
                      <a:pt x="383" y="116"/>
                    </a:lnTo>
                    <a:lnTo>
                      <a:pt x="384" y="93"/>
                    </a:lnTo>
                    <a:lnTo>
                      <a:pt x="385" y="77"/>
                    </a:lnTo>
                    <a:lnTo>
                      <a:pt x="387" y="70"/>
                    </a:lnTo>
                    <a:lnTo>
                      <a:pt x="388" y="46"/>
                    </a:lnTo>
                    <a:lnTo>
                      <a:pt x="388" y="39"/>
                    </a:lnTo>
                    <a:lnTo>
                      <a:pt x="390" y="30"/>
                    </a:lnTo>
                    <a:lnTo>
                      <a:pt x="391" y="23"/>
                    </a:lnTo>
                    <a:lnTo>
                      <a:pt x="393" y="16"/>
                    </a:lnTo>
                    <a:lnTo>
                      <a:pt x="394" y="7"/>
                    </a:lnTo>
                    <a:lnTo>
                      <a:pt x="395" y="0"/>
                    </a:lnTo>
                    <a:lnTo>
                      <a:pt x="397" y="7"/>
                    </a:lnTo>
                    <a:lnTo>
                      <a:pt x="398" y="7"/>
                    </a:lnTo>
                    <a:lnTo>
                      <a:pt x="400" y="7"/>
                    </a:lnTo>
                    <a:lnTo>
                      <a:pt x="401" y="7"/>
                    </a:lnTo>
                    <a:lnTo>
                      <a:pt x="403" y="16"/>
                    </a:lnTo>
                    <a:lnTo>
                      <a:pt x="404" y="16"/>
                    </a:lnTo>
                    <a:lnTo>
                      <a:pt x="405" y="23"/>
                    </a:lnTo>
                    <a:lnTo>
                      <a:pt x="405" y="30"/>
                    </a:lnTo>
                    <a:lnTo>
                      <a:pt x="407" y="46"/>
                    </a:lnTo>
                    <a:lnTo>
                      <a:pt x="408" y="46"/>
                    </a:lnTo>
                    <a:lnTo>
                      <a:pt x="410" y="62"/>
                    </a:lnTo>
                    <a:lnTo>
                      <a:pt x="411" y="77"/>
                    </a:lnTo>
                    <a:lnTo>
                      <a:pt x="413" y="93"/>
                    </a:lnTo>
                    <a:lnTo>
                      <a:pt x="414" y="100"/>
                    </a:lnTo>
                    <a:lnTo>
                      <a:pt x="415" y="125"/>
                    </a:lnTo>
                    <a:lnTo>
                      <a:pt x="417" y="147"/>
                    </a:lnTo>
                    <a:lnTo>
                      <a:pt x="418" y="163"/>
                    </a:lnTo>
                    <a:lnTo>
                      <a:pt x="420" y="179"/>
                    </a:lnTo>
                    <a:lnTo>
                      <a:pt x="421" y="193"/>
                    </a:lnTo>
                    <a:lnTo>
                      <a:pt x="421" y="217"/>
                    </a:lnTo>
                    <a:lnTo>
                      <a:pt x="423" y="233"/>
                    </a:lnTo>
                    <a:lnTo>
                      <a:pt x="424" y="263"/>
                    </a:lnTo>
                    <a:lnTo>
                      <a:pt x="425" y="272"/>
                    </a:lnTo>
                    <a:lnTo>
                      <a:pt x="427" y="295"/>
                    </a:lnTo>
                    <a:lnTo>
                      <a:pt x="428" y="317"/>
                    </a:lnTo>
                    <a:lnTo>
                      <a:pt x="430" y="342"/>
                    </a:lnTo>
                    <a:lnTo>
                      <a:pt x="431" y="356"/>
                    </a:lnTo>
                    <a:lnTo>
                      <a:pt x="433" y="380"/>
                    </a:lnTo>
                    <a:lnTo>
                      <a:pt x="434" y="396"/>
                    </a:lnTo>
                    <a:lnTo>
                      <a:pt x="435" y="410"/>
                    </a:lnTo>
                    <a:lnTo>
                      <a:pt x="437" y="426"/>
                    </a:lnTo>
                    <a:lnTo>
                      <a:pt x="438" y="450"/>
                    </a:lnTo>
                    <a:lnTo>
                      <a:pt x="438" y="457"/>
                    </a:lnTo>
                    <a:lnTo>
                      <a:pt x="440" y="465"/>
                    </a:lnTo>
                    <a:lnTo>
                      <a:pt x="441" y="480"/>
                    </a:lnTo>
                    <a:lnTo>
                      <a:pt x="443" y="489"/>
                    </a:lnTo>
                    <a:lnTo>
                      <a:pt x="444" y="489"/>
                    </a:lnTo>
                    <a:lnTo>
                      <a:pt x="445" y="496"/>
                    </a:lnTo>
                    <a:lnTo>
                      <a:pt x="447" y="505"/>
                    </a:lnTo>
                    <a:lnTo>
                      <a:pt x="448" y="505"/>
                    </a:lnTo>
                    <a:lnTo>
                      <a:pt x="450" y="512"/>
                    </a:lnTo>
                    <a:lnTo>
                      <a:pt x="451" y="512"/>
                    </a:lnTo>
                    <a:lnTo>
                      <a:pt x="453" y="505"/>
                    </a:lnTo>
                    <a:lnTo>
                      <a:pt x="454" y="505"/>
                    </a:lnTo>
                    <a:lnTo>
                      <a:pt x="455" y="496"/>
                    </a:lnTo>
                    <a:lnTo>
                      <a:pt x="455" y="489"/>
                    </a:lnTo>
                    <a:lnTo>
                      <a:pt x="457" y="480"/>
                    </a:lnTo>
                    <a:lnTo>
                      <a:pt x="458" y="473"/>
                    </a:lnTo>
                    <a:lnTo>
                      <a:pt x="460" y="457"/>
                    </a:lnTo>
                    <a:lnTo>
                      <a:pt x="461" y="450"/>
                    </a:lnTo>
                    <a:lnTo>
                      <a:pt x="463" y="435"/>
                    </a:lnTo>
                    <a:lnTo>
                      <a:pt x="464" y="426"/>
                    </a:lnTo>
                    <a:lnTo>
                      <a:pt x="465" y="410"/>
                    </a:lnTo>
                    <a:lnTo>
                      <a:pt x="467" y="387"/>
                    </a:lnTo>
                    <a:lnTo>
                      <a:pt x="468" y="372"/>
                    </a:lnTo>
                    <a:lnTo>
                      <a:pt x="470" y="349"/>
                    </a:lnTo>
                    <a:lnTo>
                      <a:pt x="471" y="333"/>
                    </a:lnTo>
                    <a:lnTo>
                      <a:pt x="473" y="310"/>
                    </a:lnTo>
                    <a:lnTo>
                      <a:pt x="473" y="287"/>
                    </a:lnTo>
                    <a:lnTo>
                      <a:pt x="474" y="263"/>
                    </a:lnTo>
                    <a:lnTo>
                      <a:pt x="475" y="247"/>
                    </a:lnTo>
                    <a:lnTo>
                      <a:pt x="477" y="225"/>
                    </a:lnTo>
                    <a:lnTo>
                      <a:pt x="478" y="202"/>
                    </a:lnTo>
                    <a:lnTo>
                      <a:pt x="480" y="179"/>
                    </a:lnTo>
                    <a:lnTo>
                      <a:pt x="481" y="155"/>
                    </a:lnTo>
                    <a:lnTo>
                      <a:pt x="483" y="139"/>
                    </a:lnTo>
                    <a:lnTo>
                      <a:pt x="484" y="116"/>
                    </a:lnTo>
                    <a:lnTo>
                      <a:pt x="485" y="100"/>
                    </a:lnTo>
                    <a:lnTo>
                      <a:pt x="487" y="85"/>
                    </a:lnTo>
                    <a:lnTo>
                      <a:pt x="488" y="70"/>
                    </a:lnTo>
                    <a:lnTo>
                      <a:pt x="490" y="62"/>
                    </a:lnTo>
                    <a:lnTo>
                      <a:pt x="490" y="39"/>
                    </a:lnTo>
                    <a:lnTo>
                      <a:pt x="491" y="30"/>
                    </a:lnTo>
                    <a:lnTo>
                      <a:pt x="493" y="23"/>
                    </a:lnTo>
                    <a:lnTo>
                      <a:pt x="494" y="16"/>
                    </a:lnTo>
                    <a:lnTo>
                      <a:pt x="495" y="7"/>
                    </a:lnTo>
                    <a:lnTo>
                      <a:pt x="497" y="7"/>
                    </a:lnTo>
                    <a:lnTo>
                      <a:pt x="498" y="0"/>
                    </a:lnTo>
                    <a:lnTo>
                      <a:pt x="500" y="0"/>
                    </a:lnTo>
                    <a:lnTo>
                      <a:pt x="501" y="0"/>
                    </a:lnTo>
                    <a:lnTo>
                      <a:pt x="503" y="7"/>
                    </a:lnTo>
                    <a:lnTo>
                      <a:pt x="504" y="7"/>
                    </a:lnTo>
                    <a:lnTo>
                      <a:pt x="505" y="16"/>
                    </a:lnTo>
                    <a:lnTo>
                      <a:pt x="507" y="23"/>
                    </a:lnTo>
                    <a:lnTo>
                      <a:pt x="507" y="30"/>
                    </a:lnTo>
                    <a:lnTo>
                      <a:pt x="508" y="39"/>
                    </a:lnTo>
                    <a:lnTo>
                      <a:pt x="510" y="55"/>
                    </a:lnTo>
                    <a:lnTo>
                      <a:pt x="511" y="62"/>
                    </a:lnTo>
                    <a:lnTo>
                      <a:pt x="513" y="77"/>
                    </a:lnTo>
                    <a:lnTo>
                      <a:pt x="514" y="100"/>
                    </a:lnTo>
                    <a:lnTo>
                      <a:pt x="515" y="109"/>
                    </a:lnTo>
                    <a:lnTo>
                      <a:pt x="517" y="125"/>
                    </a:lnTo>
                    <a:lnTo>
                      <a:pt x="518" y="139"/>
                    </a:lnTo>
                    <a:lnTo>
                      <a:pt x="520" y="163"/>
                    </a:lnTo>
                    <a:lnTo>
                      <a:pt x="521" y="179"/>
                    </a:lnTo>
                    <a:lnTo>
                      <a:pt x="523" y="202"/>
                    </a:lnTo>
                    <a:lnTo>
                      <a:pt x="524" y="217"/>
                    </a:lnTo>
                    <a:lnTo>
                      <a:pt x="524" y="240"/>
                    </a:lnTo>
                    <a:lnTo>
                      <a:pt x="525" y="263"/>
                    </a:lnTo>
                    <a:lnTo>
                      <a:pt x="527" y="279"/>
                    </a:lnTo>
                    <a:lnTo>
                      <a:pt x="528" y="302"/>
                    </a:lnTo>
                    <a:lnTo>
                      <a:pt x="530" y="326"/>
                    </a:lnTo>
                    <a:lnTo>
                      <a:pt x="531" y="333"/>
                    </a:lnTo>
                    <a:lnTo>
                      <a:pt x="533" y="365"/>
                    </a:lnTo>
                    <a:lnTo>
                      <a:pt x="534" y="380"/>
                    </a:lnTo>
                    <a:lnTo>
                      <a:pt x="535" y="403"/>
                    </a:lnTo>
                    <a:lnTo>
                      <a:pt x="537" y="410"/>
                    </a:lnTo>
                    <a:lnTo>
                      <a:pt x="538" y="426"/>
                    </a:lnTo>
                    <a:lnTo>
                      <a:pt x="540" y="442"/>
                    </a:lnTo>
                    <a:lnTo>
                      <a:pt x="541" y="457"/>
                    </a:lnTo>
                    <a:lnTo>
                      <a:pt x="541" y="465"/>
                    </a:lnTo>
                    <a:lnTo>
                      <a:pt x="543" y="473"/>
                    </a:lnTo>
                    <a:lnTo>
                      <a:pt x="544" y="489"/>
                    </a:lnTo>
                    <a:lnTo>
                      <a:pt x="545" y="496"/>
                    </a:lnTo>
                    <a:lnTo>
                      <a:pt x="547" y="496"/>
                    </a:lnTo>
                    <a:lnTo>
                      <a:pt x="548" y="505"/>
                    </a:lnTo>
                    <a:lnTo>
                      <a:pt x="550" y="512"/>
                    </a:lnTo>
                    <a:lnTo>
                      <a:pt x="551" y="512"/>
                    </a:lnTo>
                    <a:lnTo>
                      <a:pt x="553" y="505"/>
                    </a:lnTo>
                    <a:lnTo>
                      <a:pt x="554" y="505"/>
                    </a:lnTo>
                    <a:lnTo>
                      <a:pt x="555" y="505"/>
                    </a:lnTo>
                    <a:lnTo>
                      <a:pt x="557" y="505"/>
                    </a:lnTo>
                    <a:lnTo>
                      <a:pt x="558" y="489"/>
                    </a:lnTo>
                    <a:lnTo>
                      <a:pt x="558" y="480"/>
                    </a:lnTo>
                    <a:lnTo>
                      <a:pt x="560" y="480"/>
                    </a:lnTo>
                    <a:lnTo>
                      <a:pt x="561" y="465"/>
                    </a:lnTo>
                    <a:lnTo>
                      <a:pt x="563" y="450"/>
                    </a:lnTo>
                    <a:lnTo>
                      <a:pt x="564" y="442"/>
                    </a:lnTo>
                    <a:lnTo>
                      <a:pt x="565" y="426"/>
                    </a:lnTo>
                    <a:lnTo>
                      <a:pt x="567" y="410"/>
                    </a:lnTo>
                    <a:lnTo>
                      <a:pt x="568" y="396"/>
                    </a:lnTo>
                    <a:lnTo>
                      <a:pt x="570" y="380"/>
                    </a:lnTo>
                    <a:lnTo>
                      <a:pt x="571" y="356"/>
                    </a:lnTo>
                    <a:lnTo>
                      <a:pt x="573" y="333"/>
                    </a:lnTo>
                    <a:lnTo>
                      <a:pt x="574" y="310"/>
                    </a:lnTo>
                    <a:lnTo>
                      <a:pt x="574" y="295"/>
                    </a:lnTo>
                    <a:lnTo>
                      <a:pt x="575" y="272"/>
                    </a:lnTo>
                    <a:lnTo>
                      <a:pt x="577" y="247"/>
                    </a:lnTo>
                    <a:lnTo>
                      <a:pt x="578" y="233"/>
                    </a:lnTo>
                    <a:lnTo>
                      <a:pt x="580" y="209"/>
                    </a:lnTo>
                    <a:lnTo>
                      <a:pt x="581" y="186"/>
                    </a:lnTo>
                    <a:lnTo>
                      <a:pt x="583" y="163"/>
                    </a:lnTo>
                    <a:lnTo>
                      <a:pt x="584" y="147"/>
                    </a:lnTo>
                    <a:lnTo>
                      <a:pt x="585" y="132"/>
                    </a:lnTo>
                    <a:lnTo>
                      <a:pt x="587" y="116"/>
                    </a:lnTo>
                    <a:lnTo>
                      <a:pt x="588" y="93"/>
                    </a:lnTo>
                    <a:lnTo>
                      <a:pt x="590" y="70"/>
                    </a:lnTo>
                    <a:lnTo>
                      <a:pt x="591" y="62"/>
                    </a:lnTo>
                    <a:lnTo>
                      <a:pt x="591" y="46"/>
                    </a:lnTo>
                    <a:lnTo>
                      <a:pt x="593" y="39"/>
                    </a:lnTo>
                    <a:lnTo>
                      <a:pt x="594" y="23"/>
                    </a:lnTo>
                    <a:lnTo>
                      <a:pt x="595" y="16"/>
                    </a:lnTo>
                    <a:lnTo>
                      <a:pt x="597" y="16"/>
                    </a:lnTo>
                    <a:lnTo>
                      <a:pt x="598" y="7"/>
                    </a:lnTo>
                    <a:lnTo>
                      <a:pt x="600" y="0"/>
                    </a:lnTo>
                    <a:lnTo>
                      <a:pt x="601" y="0"/>
                    </a:lnTo>
                    <a:lnTo>
                      <a:pt x="603" y="0"/>
                    </a:lnTo>
                    <a:lnTo>
                      <a:pt x="604" y="0"/>
                    </a:lnTo>
                    <a:lnTo>
                      <a:pt x="605" y="0"/>
                    </a:lnTo>
                    <a:lnTo>
                      <a:pt x="607" y="7"/>
                    </a:lnTo>
                    <a:lnTo>
                      <a:pt x="608" y="16"/>
                    </a:lnTo>
                    <a:lnTo>
                      <a:pt x="608" y="23"/>
                    </a:lnTo>
                    <a:lnTo>
                      <a:pt x="610" y="30"/>
                    </a:lnTo>
                    <a:lnTo>
                      <a:pt x="611" y="39"/>
                    </a:lnTo>
                    <a:lnTo>
                      <a:pt x="613" y="55"/>
                    </a:lnTo>
                    <a:lnTo>
                      <a:pt x="614" y="70"/>
                    </a:lnTo>
                    <a:lnTo>
                      <a:pt x="615" y="85"/>
                    </a:lnTo>
                    <a:lnTo>
                      <a:pt x="617" y="100"/>
                    </a:lnTo>
                    <a:lnTo>
                      <a:pt x="618" y="116"/>
                    </a:lnTo>
                    <a:lnTo>
                      <a:pt x="620" y="132"/>
                    </a:lnTo>
                    <a:lnTo>
                      <a:pt x="621" y="147"/>
                    </a:lnTo>
                    <a:lnTo>
                      <a:pt x="623" y="170"/>
                    </a:lnTo>
                    <a:lnTo>
                      <a:pt x="624" y="186"/>
                    </a:lnTo>
                    <a:lnTo>
                      <a:pt x="625" y="209"/>
                    </a:lnTo>
                    <a:lnTo>
                      <a:pt x="625" y="233"/>
                    </a:lnTo>
                    <a:lnTo>
                      <a:pt x="627" y="256"/>
                    </a:lnTo>
                    <a:lnTo>
                      <a:pt x="628" y="272"/>
                    </a:lnTo>
                    <a:lnTo>
                      <a:pt x="630" y="295"/>
                    </a:lnTo>
                    <a:lnTo>
                      <a:pt x="631" y="310"/>
                    </a:lnTo>
                    <a:lnTo>
                      <a:pt x="633" y="333"/>
                    </a:lnTo>
                    <a:lnTo>
                      <a:pt x="634" y="349"/>
                    </a:lnTo>
                  </a:path>
                </a:pathLst>
              </a:custGeom>
              <a:noFill/>
              <a:ln w="63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9" name="Freeform 66"/>
            <p:cNvSpPr>
              <a:spLocks/>
            </p:cNvSpPr>
            <p:nvPr/>
          </p:nvSpPr>
          <p:spPr bwMode="auto">
            <a:xfrm>
              <a:off x="4182" y="1356"/>
              <a:ext cx="543" cy="520"/>
            </a:xfrm>
            <a:custGeom>
              <a:avLst/>
              <a:gdLst>
                <a:gd name="T0" fmla="*/ 8 w 669"/>
                <a:gd name="T1" fmla="*/ 93 h 520"/>
                <a:gd name="T2" fmla="*/ 20 w 669"/>
                <a:gd name="T3" fmla="*/ 7 h 520"/>
                <a:gd name="T4" fmla="*/ 31 w 669"/>
                <a:gd name="T5" fmla="*/ 23 h 520"/>
                <a:gd name="T6" fmla="*/ 42 w 669"/>
                <a:gd name="T7" fmla="*/ 125 h 520"/>
                <a:gd name="T8" fmla="*/ 52 w 669"/>
                <a:gd name="T9" fmla="*/ 302 h 520"/>
                <a:gd name="T10" fmla="*/ 62 w 669"/>
                <a:gd name="T11" fmla="*/ 450 h 520"/>
                <a:gd name="T12" fmla="*/ 74 w 669"/>
                <a:gd name="T13" fmla="*/ 496 h 520"/>
                <a:gd name="T14" fmla="*/ 85 w 669"/>
                <a:gd name="T15" fmla="*/ 450 h 520"/>
                <a:gd name="T16" fmla="*/ 95 w 669"/>
                <a:gd name="T17" fmla="*/ 302 h 520"/>
                <a:gd name="T18" fmla="*/ 107 w 669"/>
                <a:gd name="T19" fmla="*/ 132 h 520"/>
                <a:gd name="T20" fmla="*/ 117 w 669"/>
                <a:gd name="T21" fmla="*/ 23 h 520"/>
                <a:gd name="T22" fmla="*/ 128 w 669"/>
                <a:gd name="T23" fmla="*/ 16 h 520"/>
                <a:gd name="T24" fmla="*/ 140 w 669"/>
                <a:gd name="T25" fmla="*/ 100 h 520"/>
                <a:gd name="T26" fmla="*/ 150 w 669"/>
                <a:gd name="T27" fmla="*/ 263 h 520"/>
                <a:gd name="T28" fmla="*/ 161 w 669"/>
                <a:gd name="T29" fmla="*/ 410 h 520"/>
                <a:gd name="T30" fmla="*/ 171 w 669"/>
                <a:gd name="T31" fmla="*/ 496 h 520"/>
                <a:gd name="T32" fmla="*/ 182 w 669"/>
                <a:gd name="T33" fmla="*/ 480 h 520"/>
                <a:gd name="T34" fmla="*/ 194 w 669"/>
                <a:gd name="T35" fmla="*/ 380 h 520"/>
                <a:gd name="T36" fmla="*/ 204 w 669"/>
                <a:gd name="T37" fmla="*/ 202 h 520"/>
                <a:gd name="T38" fmla="*/ 214 w 669"/>
                <a:gd name="T39" fmla="*/ 55 h 520"/>
                <a:gd name="T40" fmla="*/ 225 w 669"/>
                <a:gd name="T41" fmla="*/ 0 h 520"/>
                <a:gd name="T42" fmla="*/ 237 w 669"/>
                <a:gd name="T43" fmla="*/ 55 h 520"/>
                <a:gd name="T44" fmla="*/ 247 w 669"/>
                <a:gd name="T45" fmla="*/ 186 h 520"/>
                <a:gd name="T46" fmla="*/ 258 w 669"/>
                <a:gd name="T47" fmla="*/ 349 h 520"/>
                <a:gd name="T48" fmla="*/ 268 w 669"/>
                <a:gd name="T49" fmla="*/ 473 h 520"/>
                <a:gd name="T50" fmla="*/ 280 w 669"/>
                <a:gd name="T51" fmla="*/ 512 h 520"/>
                <a:gd name="T52" fmla="*/ 290 w 669"/>
                <a:gd name="T53" fmla="*/ 435 h 520"/>
                <a:gd name="T54" fmla="*/ 300 w 669"/>
                <a:gd name="T55" fmla="*/ 295 h 520"/>
                <a:gd name="T56" fmla="*/ 311 w 669"/>
                <a:gd name="T57" fmla="*/ 125 h 520"/>
                <a:gd name="T58" fmla="*/ 321 w 669"/>
                <a:gd name="T59" fmla="*/ 23 h 520"/>
                <a:gd name="T60" fmla="*/ 332 w 669"/>
                <a:gd name="T61" fmla="*/ 23 h 520"/>
                <a:gd name="T62" fmla="*/ 344 w 669"/>
                <a:gd name="T63" fmla="*/ 109 h 520"/>
                <a:gd name="T64" fmla="*/ 354 w 669"/>
                <a:gd name="T65" fmla="*/ 256 h 520"/>
                <a:gd name="T66" fmla="*/ 365 w 669"/>
                <a:gd name="T67" fmla="*/ 410 h 520"/>
                <a:gd name="T68" fmla="*/ 375 w 669"/>
                <a:gd name="T69" fmla="*/ 505 h 520"/>
                <a:gd name="T70" fmla="*/ 385 w 669"/>
                <a:gd name="T71" fmla="*/ 480 h 520"/>
                <a:gd name="T72" fmla="*/ 397 w 669"/>
                <a:gd name="T73" fmla="*/ 365 h 520"/>
                <a:gd name="T74" fmla="*/ 407 w 669"/>
                <a:gd name="T75" fmla="*/ 202 h 520"/>
                <a:gd name="T76" fmla="*/ 417 w 669"/>
                <a:gd name="T77" fmla="*/ 55 h 520"/>
                <a:gd name="T78" fmla="*/ 428 w 669"/>
                <a:gd name="T79" fmla="*/ 0 h 520"/>
                <a:gd name="T80" fmla="*/ 440 w 669"/>
                <a:gd name="T81" fmla="*/ 46 h 520"/>
                <a:gd name="T82" fmla="*/ 450 w 669"/>
                <a:gd name="T83" fmla="*/ 179 h 520"/>
                <a:gd name="T84" fmla="*/ 461 w 669"/>
                <a:gd name="T85" fmla="*/ 342 h 520"/>
                <a:gd name="T86" fmla="*/ 471 w 669"/>
                <a:gd name="T87" fmla="*/ 473 h 520"/>
                <a:gd name="T88" fmla="*/ 482 w 669"/>
                <a:gd name="T89" fmla="*/ 512 h 520"/>
                <a:gd name="T90" fmla="*/ 492 w 669"/>
                <a:gd name="T91" fmla="*/ 442 h 520"/>
                <a:gd name="T92" fmla="*/ 502 w 669"/>
                <a:gd name="T93" fmla="*/ 295 h 520"/>
                <a:gd name="T94" fmla="*/ 514 w 669"/>
                <a:gd name="T95" fmla="*/ 125 h 520"/>
                <a:gd name="T96" fmla="*/ 524 w 669"/>
                <a:gd name="T97" fmla="*/ 23 h 520"/>
                <a:gd name="T98" fmla="*/ 535 w 669"/>
                <a:gd name="T99" fmla="*/ 16 h 520"/>
                <a:gd name="T100" fmla="*/ 547 w 669"/>
                <a:gd name="T101" fmla="*/ 100 h 520"/>
                <a:gd name="T102" fmla="*/ 557 w 669"/>
                <a:gd name="T103" fmla="*/ 263 h 520"/>
                <a:gd name="T104" fmla="*/ 568 w 669"/>
                <a:gd name="T105" fmla="*/ 419 h 520"/>
                <a:gd name="T106" fmla="*/ 578 w 669"/>
                <a:gd name="T107" fmla="*/ 505 h 520"/>
                <a:gd name="T108" fmla="*/ 588 w 669"/>
                <a:gd name="T109" fmla="*/ 473 h 520"/>
                <a:gd name="T110" fmla="*/ 600 w 669"/>
                <a:gd name="T111" fmla="*/ 356 h 520"/>
                <a:gd name="T112" fmla="*/ 610 w 669"/>
                <a:gd name="T113" fmla="*/ 186 h 520"/>
                <a:gd name="T114" fmla="*/ 620 w 669"/>
                <a:gd name="T115" fmla="*/ 46 h 520"/>
                <a:gd name="T116" fmla="*/ 631 w 669"/>
                <a:gd name="T117" fmla="*/ 0 h 520"/>
                <a:gd name="T118" fmla="*/ 641 w 669"/>
                <a:gd name="T119" fmla="*/ 46 h 520"/>
                <a:gd name="T120" fmla="*/ 652 w 669"/>
                <a:gd name="T121" fmla="*/ 179 h 520"/>
                <a:gd name="T122" fmla="*/ 662 w 669"/>
                <a:gd name="T123" fmla="*/ 349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69" h="520">
                  <a:moveTo>
                    <a:pt x="0" y="240"/>
                  </a:moveTo>
                  <a:lnTo>
                    <a:pt x="1" y="217"/>
                  </a:lnTo>
                  <a:lnTo>
                    <a:pt x="2" y="193"/>
                  </a:lnTo>
                  <a:lnTo>
                    <a:pt x="4" y="170"/>
                  </a:lnTo>
                  <a:lnTo>
                    <a:pt x="5" y="155"/>
                  </a:lnTo>
                  <a:lnTo>
                    <a:pt x="7" y="125"/>
                  </a:lnTo>
                  <a:lnTo>
                    <a:pt x="8" y="109"/>
                  </a:lnTo>
                  <a:lnTo>
                    <a:pt x="8" y="93"/>
                  </a:lnTo>
                  <a:lnTo>
                    <a:pt x="10" y="77"/>
                  </a:lnTo>
                  <a:lnTo>
                    <a:pt x="11" y="62"/>
                  </a:lnTo>
                  <a:lnTo>
                    <a:pt x="12" y="46"/>
                  </a:lnTo>
                  <a:lnTo>
                    <a:pt x="14" y="39"/>
                  </a:lnTo>
                  <a:lnTo>
                    <a:pt x="15" y="30"/>
                  </a:lnTo>
                  <a:lnTo>
                    <a:pt x="17" y="16"/>
                  </a:lnTo>
                  <a:lnTo>
                    <a:pt x="18" y="16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7" y="7"/>
                  </a:lnTo>
                  <a:lnTo>
                    <a:pt x="28" y="7"/>
                  </a:lnTo>
                  <a:lnTo>
                    <a:pt x="30" y="16"/>
                  </a:lnTo>
                  <a:lnTo>
                    <a:pt x="31" y="23"/>
                  </a:lnTo>
                  <a:lnTo>
                    <a:pt x="32" y="39"/>
                  </a:lnTo>
                  <a:lnTo>
                    <a:pt x="34" y="39"/>
                  </a:lnTo>
                  <a:lnTo>
                    <a:pt x="35" y="62"/>
                  </a:lnTo>
                  <a:lnTo>
                    <a:pt x="37" y="70"/>
                  </a:lnTo>
                  <a:lnTo>
                    <a:pt x="38" y="77"/>
                  </a:lnTo>
                  <a:lnTo>
                    <a:pt x="40" y="100"/>
                  </a:lnTo>
                  <a:lnTo>
                    <a:pt x="41" y="116"/>
                  </a:lnTo>
                  <a:lnTo>
                    <a:pt x="42" y="125"/>
                  </a:lnTo>
                  <a:lnTo>
                    <a:pt x="42" y="155"/>
                  </a:lnTo>
                  <a:lnTo>
                    <a:pt x="44" y="179"/>
                  </a:lnTo>
                  <a:lnTo>
                    <a:pt x="45" y="193"/>
                  </a:lnTo>
                  <a:lnTo>
                    <a:pt x="47" y="209"/>
                  </a:lnTo>
                  <a:lnTo>
                    <a:pt x="48" y="233"/>
                  </a:lnTo>
                  <a:lnTo>
                    <a:pt x="50" y="247"/>
                  </a:lnTo>
                  <a:lnTo>
                    <a:pt x="51" y="279"/>
                  </a:lnTo>
                  <a:lnTo>
                    <a:pt x="52" y="302"/>
                  </a:lnTo>
                  <a:lnTo>
                    <a:pt x="54" y="317"/>
                  </a:lnTo>
                  <a:lnTo>
                    <a:pt x="55" y="342"/>
                  </a:lnTo>
                  <a:lnTo>
                    <a:pt x="57" y="356"/>
                  </a:lnTo>
                  <a:lnTo>
                    <a:pt x="58" y="372"/>
                  </a:lnTo>
                  <a:lnTo>
                    <a:pt x="60" y="396"/>
                  </a:lnTo>
                  <a:lnTo>
                    <a:pt x="60" y="410"/>
                  </a:lnTo>
                  <a:lnTo>
                    <a:pt x="61" y="435"/>
                  </a:lnTo>
                  <a:lnTo>
                    <a:pt x="62" y="450"/>
                  </a:lnTo>
                  <a:lnTo>
                    <a:pt x="64" y="457"/>
                  </a:lnTo>
                  <a:lnTo>
                    <a:pt x="65" y="473"/>
                  </a:lnTo>
                  <a:lnTo>
                    <a:pt x="67" y="480"/>
                  </a:lnTo>
                  <a:lnTo>
                    <a:pt x="68" y="489"/>
                  </a:lnTo>
                  <a:lnTo>
                    <a:pt x="70" y="496"/>
                  </a:lnTo>
                  <a:lnTo>
                    <a:pt x="71" y="496"/>
                  </a:lnTo>
                  <a:lnTo>
                    <a:pt x="72" y="496"/>
                  </a:lnTo>
                  <a:lnTo>
                    <a:pt x="74" y="496"/>
                  </a:lnTo>
                  <a:lnTo>
                    <a:pt x="75" y="505"/>
                  </a:lnTo>
                  <a:lnTo>
                    <a:pt x="77" y="505"/>
                  </a:lnTo>
                  <a:lnTo>
                    <a:pt x="78" y="489"/>
                  </a:lnTo>
                  <a:lnTo>
                    <a:pt x="80" y="489"/>
                  </a:lnTo>
                  <a:lnTo>
                    <a:pt x="81" y="480"/>
                  </a:lnTo>
                  <a:lnTo>
                    <a:pt x="82" y="473"/>
                  </a:lnTo>
                  <a:lnTo>
                    <a:pt x="84" y="457"/>
                  </a:lnTo>
                  <a:lnTo>
                    <a:pt x="85" y="450"/>
                  </a:lnTo>
                  <a:lnTo>
                    <a:pt x="87" y="426"/>
                  </a:lnTo>
                  <a:lnTo>
                    <a:pt x="88" y="419"/>
                  </a:lnTo>
                  <a:lnTo>
                    <a:pt x="90" y="403"/>
                  </a:lnTo>
                  <a:lnTo>
                    <a:pt x="91" y="380"/>
                  </a:lnTo>
                  <a:lnTo>
                    <a:pt x="92" y="365"/>
                  </a:lnTo>
                  <a:lnTo>
                    <a:pt x="92" y="342"/>
                  </a:lnTo>
                  <a:lnTo>
                    <a:pt x="94" y="326"/>
                  </a:lnTo>
                  <a:lnTo>
                    <a:pt x="95" y="302"/>
                  </a:lnTo>
                  <a:lnTo>
                    <a:pt x="97" y="287"/>
                  </a:lnTo>
                  <a:lnTo>
                    <a:pt x="98" y="256"/>
                  </a:lnTo>
                  <a:lnTo>
                    <a:pt x="100" y="240"/>
                  </a:lnTo>
                  <a:lnTo>
                    <a:pt x="101" y="217"/>
                  </a:lnTo>
                  <a:lnTo>
                    <a:pt x="102" y="193"/>
                  </a:lnTo>
                  <a:lnTo>
                    <a:pt x="104" y="179"/>
                  </a:lnTo>
                  <a:lnTo>
                    <a:pt x="105" y="155"/>
                  </a:lnTo>
                  <a:lnTo>
                    <a:pt x="107" y="132"/>
                  </a:lnTo>
                  <a:lnTo>
                    <a:pt x="108" y="116"/>
                  </a:lnTo>
                  <a:lnTo>
                    <a:pt x="110" y="100"/>
                  </a:lnTo>
                  <a:lnTo>
                    <a:pt x="110" y="85"/>
                  </a:lnTo>
                  <a:lnTo>
                    <a:pt x="111" y="70"/>
                  </a:lnTo>
                  <a:lnTo>
                    <a:pt x="112" y="55"/>
                  </a:lnTo>
                  <a:lnTo>
                    <a:pt x="114" y="39"/>
                  </a:lnTo>
                  <a:lnTo>
                    <a:pt x="115" y="30"/>
                  </a:lnTo>
                  <a:lnTo>
                    <a:pt x="117" y="23"/>
                  </a:lnTo>
                  <a:lnTo>
                    <a:pt x="118" y="16"/>
                  </a:lnTo>
                  <a:lnTo>
                    <a:pt x="120" y="16"/>
                  </a:lnTo>
                  <a:lnTo>
                    <a:pt x="121" y="7"/>
                  </a:lnTo>
                  <a:lnTo>
                    <a:pt x="122" y="0"/>
                  </a:lnTo>
                  <a:lnTo>
                    <a:pt x="124" y="0"/>
                  </a:lnTo>
                  <a:lnTo>
                    <a:pt x="125" y="0"/>
                  </a:lnTo>
                  <a:lnTo>
                    <a:pt x="127" y="7"/>
                  </a:lnTo>
                  <a:lnTo>
                    <a:pt x="128" y="16"/>
                  </a:lnTo>
                  <a:lnTo>
                    <a:pt x="130" y="23"/>
                  </a:lnTo>
                  <a:lnTo>
                    <a:pt x="131" y="30"/>
                  </a:lnTo>
                  <a:lnTo>
                    <a:pt x="132" y="39"/>
                  </a:lnTo>
                  <a:lnTo>
                    <a:pt x="134" y="46"/>
                  </a:lnTo>
                  <a:lnTo>
                    <a:pt x="135" y="62"/>
                  </a:lnTo>
                  <a:lnTo>
                    <a:pt x="137" y="77"/>
                  </a:lnTo>
                  <a:lnTo>
                    <a:pt x="138" y="93"/>
                  </a:lnTo>
                  <a:lnTo>
                    <a:pt x="140" y="100"/>
                  </a:lnTo>
                  <a:lnTo>
                    <a:pt x="141" y="125"/>
                  </a:lnTo>
                  <a:lnTo>
                    <a:pt x="142" y="139"/>
                  </a:lnTo>
                  <a:lnTo>
                    <a:pt x="144" y="155"/>
                  </a:lnTo>
                  <a:lnTo>
                    <a:pt x="144" y="170"/>
                  </a:lnTo>
                  <a:lnTo>
                    <a:pt x="145" y="193"/>
                  </a:lnTo>
                  <a:lnTo>
                    <a:pt x="147" y="217"/>
                  </a:lnTo>
                  <a:lnTo>
                    <a:pt x="148" y="240"/>
                  </a:lnTo>
                  <a:lnTo>
                    <a:pt x="150" y="263"/>
                  </a:lnTo>
                  <a:lnTo>
                    <a:pt x="151" y="279"/>
                  </a:lnTo>
                  <a:lnTo>
                    <a:pt x="152" y="295"/>
                  </a:lnTo>
                  <a:lnTo>
                    <a:pt x="154" y="326"/>
                  </a:lnTo>
                  <a:lnTo>
                    <a:pt x="155" y="342"/>
                  </a:lnTo>
                  <a:lnTo>
                    <a:pt x="157" y="365"/>
                  </a:lnTo>
                  <a:lnTo>
                    <a:pt x="158" y="380"/>
                  </a:lnTo>
                  <a:lnTo>
                    <a:pt x="160" y="396"/>
                  </a:lnTo>
                  <a:lnTo>
                    <a:pt x="161" y="410"/>
                  </a:lnTo>
                  <a:lnTo>
                    <a:pt x="161" y="426"/>
                  </a:lnTo>
                  <a:lnTo>
                    <a:pt x="162" y="442"/>
                  </a:lnTo>
                  <a:lnTo>
                    <a:pt x="164" y="457"/>
                  </a:lnTo>
                  <a:lnTo>
                    <a:pt x="165" y="473"/>
                  </a:lnTo>
                  <a:lnTo>
                    <a:pt x="167" y="480"/>
                  </a:lnTo>
                  <a:lnTo>
                    <a:pt x="168" y="489"/>
                  </a:lnTo>
                  <a:lnTo>
                    <a:pt x="170" y="496"/>
                  </a:lnTo>
                  <a:lnTo>
                    <a:pt x="171" y="496"/>
                  </a:lnTo>
                  <a:lnTo>
                    <a:pt x="172" y="505"/>
                  </a:lnTo>
                  <a:lnTo>
                    <a:pt x="174" y="505"/>
                  </a:lnTo>
                  <a:lnTo>
                    <a:pt x="175" y="505"/>
                  </a:lnTo>
                  <a:lnTo>
                    <a:pt x="177" y="512"/>
                  </a:lnTo>
                  <a:lnTo>
                    <a:pt x="178" y="505"/>
                  </a:lnTo>
                  <a:lnTo>
                    <a:pt x="180" y="496"/>
                  </a:lnTo>
                  <a:lnTo>
                    <a:pt x="181" y="489"/>
                  </a:lnTo>
                  <a:lnTo>
                    <a:pt x="182" y="480"/>
                  </a:lnTo>
                  <a:lnTo>
                    <a:pt x="184" y="473"/>
                  </a:lnTo>
                  <a:lnTo>
                    <a:pt x="185" y="465"/>
                  </a:lnTo>
                  <a:lnTo>
                    <a:pt x="187" y="450"/>
                  </a:lnTo>
                  <a:lnTo>
                    <a:pt x="188" y="442"/>
                  </a:lnTo>
                  <a:lnTo>
                    <a:pt x="190" y="419"/>
                  </a:lnTo>
                  <a:lnTo>
                    <a:pt x="191" y="403"/>
                  </a:lnTo>
                  <a:lnTo>
                    <a:pt x="192" y="387"/>
                  </a:lnTo>
                  <a:lnTo>
                    <a:pt x="194" y="380"/>
                  </a:lnTo>
                  <a:lnTo>
                    <a:pt x="195" y="356"/>
                  </a:lnTo>
                  <a:lnTo>
                    <a:pt x="195" y="333"/>
                  </a:lnTo>
                  <a:lnTo>
                    <a:pt x="197" y="310"/>
                  </a:lnTo>
                  <a:lnTo>
                    <a:pt x="198" y="287"/>
                  </a:lnTo>
                  <a:lnTo>
                    <a:pt x="200" y="272"/>
                  </a:lnTo>
                  <a:lnTo>
                    <a:pt x="201" y="240"/>
                  </a:lnTo>
                  <a:lnTo>
                    <a:pt x="202" y="225"/>
                  </a:lnTo>
                  <a:lnTo>
                    <a:pt x="204" y="202"/>
                  </a:lnTo>
                  <a:lnTo>
                    <a:pt x="205" y="179"/>
                  </a:lnTo>
                  <a:lnTo>
                    <a:pt x="207" y="155"/>
                  </a:lnTo>
                  <a:lnTo>
                    <a:pt x="208" y="139"/>
                  </a:lnTo>
                  <a:lnTo>
                    <a:pt x="210" y="125"/>
                  </a:lnTo>
                  <a:lnTo>
                    <a:pt x="211" y="100"/>
                  </a:lnTo>
                  <a:lnTo>
                    <a:pt x="212" y="85"/>
                  </a:lnTo>
                  <a:lnTo>
                    <a:pt x="212" y="70"/>
                  </a:lnTo>
                  <a:lnTo>
                    <a:pt x="214" y="55"/>
                  </a:lnTo>
                  <a:lnTo>
                    <a:pt x="215" y="39"/>
                  </a:lnTo>
                  <a:lnTo>
                    <a:pt x="217" y="23"/>
                  </a:lnTo>
                  <a:lnTo>
                    <a:pt x="218" y="23"/>
                  </a:lnTo>
                  <a:lnTo>
                    <a:pt x="220" y="16"/>
                  </a:lnTo>
                  <a:lnTo>
                    <a:pt x="221" y="7"/>
                  </a:lnTo>
                  <a:lnTo>
                    <a:pt x="222" y="7"/>
                  </a:lnTo>
                  <a:lnTo>
                    <a:pt x="224" y="0"/>
                  </a:lnTo>
                  <a:lnTo>
                    <a:pt x="225" y="0"/>
                  </a:lnTo>
                  <a:lnTo>
                    <a:pt x="227" y="0"/>
                  </a:lnTo>
                  <a:lnTo>
                    <a:pt x="228" y="0"/>
                  </a:lnTo>
                  <a:lnTo>
                    <a:pt x="230" y="7"/>
                  </a:lnTo>
                  <a:lnTo>
                    <a:pt x="231" y="16"/>
                  </a:lnTo>
                  <a:lnTo>
                    <a:pt x="232" y="23"/>
                  </a:lnTo>
                  <a:lnTo>
                    <a:pt x="234" y="30"/>
                  </a:lnTo>
                  <a:lnTo>
                    <a:pt x="235" y="39"/>
                  </a:lnTo>
                  <a:lnTo>
                    <a:pt x="237" y="55"/>
                  </a:lnTo>
                  <a:lnTo>
                    <a:pt x="238" y="70"/>
                  </a:lnTo>
                  <a:lnTo>
                    <a:pt x="240" y="77"/>
                  </a:lnTo>
                  <a:lnTo>
                    <a:pt x="241" y="100"/>
                  </a:lnTo>
                  <a:lnTo>
                    <a:pt x="242" y="116"/>
                  </a:lnTo>
                  <a:lnTo>
                    <a:pt x="244" y="132"/>
                  </a:lnTo>
                  <a:lnTo>
                    <a:pt x="245" y="147"/>
                  </a:lnTo>
                  <a:lnTo>
                    <a:pt x="245" y="170"/>
                  </a:lnTo>
                  <a:lnTo>
                    <a:pt x="247" y="186"/>
                  </a:lnTo>
                  <a:lnTo>
                    <a:pt x="248" y="209"/>
                  </a:lnTo>
                  <a:lnTo>
                    <a:pt x="250" y="225"/>
                  </a:lnTo>
                  <a:lnTo>
                    <a:pt x="251" y="247"/>
                  </a:lnTo>
                  <a:lnTo>
                    <a:pt x="252" y="272"/>
                  </a:lnTo>
                  <a:lnTo>
                    <a:pt x="254" y="295"/>
                  </a:lnTo>
                  <a:lnTo>
                    <a:pt x="255" y="310"/>
                  </a:lnTo>
                  <a:lnTo>
                    <a:pt x="257" y="326"/>
                  </a:lnTo>
                  <a:lnTo>
                    <a:pt x="258" y="349"/>
                  </a:lnTo>
                  <a:lnTo>
                    <a:pt x="260" y="372"/>
                  </a:lnTo>
                  <a:lnTo>
                    <a:pt x="261" y="387"/>
                  </a:lnTo>
                  <a:lnTo>
                    <a:pt x="262" y="410"/>
                  </a:lnTo>
                  <a:lnTo>
                    <a:pt x="262" y="426"/>
                  </a:lnTo>
                  <a:lnTo>
                    <a:pt x="264" y="435"/>
                  </a:lnTo>
                  <a:lnTo>
                    <a:pt x="265" y="457"/>
                  </a:lnTo>
                  <a:lnTo>
                    <a:pt x="267" y="465"/>
                  </a:lnTo>
                  <a:lnTo>
                    <a:pt x="268" y="473"/>
                  </a:lnTo>
                  <a:lnTo>
                    <a:pt x="270" y="489"/>
                  </a:lnTo>
                  <a:lnTo>
                    <a:pt x="271" y="489"/>
                  </a:lnTo>
                  <a:lnTo>
                    <a:pt x="272" y="496"/>
                  </a:lnTo>
                  <a:lnTo>
                    <a:pt x="274" y="512"/>
                  </a:lnTo>
                  <a:lnTo>
                    <a:pt x="275" y="505"/>
                  </a:lnTo>
                  <a:lnTo>
                    <a:pt x="277" y="512"/>
                  </a:lnTo>
                  <a:lnTo>
                    <a:pt x="278" y="505"/>
                  </a:lnTo>
                  <a:lnTo>
                    <a:pt x="280" y="512"/>
                  </a:lnTo>
                  <a:lnTo>
                    <a:pt x="280" y="505"/>
                  </a:lnTo>
                  <a:lnTo>
                    <a:pt x="281" y="505"/>
                  </a:lnTo>
                  <a:lnTo>
                    <a:pt x="282" y="496"/>
                  </a:lnTo>
                  <a:lnTo>
                    <a:pt x="284" y="480"/>
                  </a:lnTo>
                  <a:lnTo>
                    <a:pt x="285" y="480"/>
                  </a:lnTo>
                  <a:lnTo>
                    <a:pt x="287" y="465"/>
                  </a:lnTo>
                  <a:lnTo>
                    <a:pt x="288" y="450"/>
                  </a:lnTo>
                  <a:lnTo>
                    <a:pt x="290" y="435"/>
                  </a:lnTo>
                  <a:lnTo>
                    <a:pt x="291" y="419"/>
                  </a:lnTo>
                  <a:lnTo>
                    <a:pt x="292" y="403"/>
                  </a:lnTo>
                  <a:lnTo>
                    <a:pt x="294" y="396"/>
                  </a:lnTo>
                  <a:lnTo>
                    <a:pt x="295" y="372"/>
                  </a:lnTo>
                  <a:lnTo>
                    <a:pt x="297" y="349"/>
                  </a:lnTo>
                  <a:lnTo>
                    <a:pt x="297" y="333"/>
                  </a:lnTo>
                  <a:lnTo>
                    <a:pt x="298" y="310"/>
                  </a:lnTo>
                  <a:lnTo>
                    <a:pt x="300" y="295"/>
                  </a:lnTo>
                  <a:lnTo>
                    <a:pt x="301" y="263"/>
                  </a:lnTo>
                  <a:lnTo>
                    <a:pt x="302" y="247"/>
                  </a:lnTo>
                  <a:lnTo>
                    <a:pt x="304" y="225"/>
                  </a:lnTo>
                  <a:lnTo>
                    <a:pt x="305" y="202"/>
                  </a:lnTo>
                  <a:lnTo>
                    <a:pt x="307" y="179"/>
                  </a:lnTo>
                  <a:lnTo>
                    <a:pt x="308" y="155"/>
                  </a:lnTo>
                  <a:lnTo>
                    <a:pt x="310" y="139"/>
                  </a:lnTo>
                  <a:lnTo>
                    <a:pt x="311" y="125"/>
                  </a:lnTo>
                  <a:lnTo>
                    <a:pt x="312" y="100"/>
                  </a:lnTo>
                  <a:lnTo>
                    <a:pt x="314" y="85"/>
                  </a:lnTo>
                  <a:lnTo>
                    <a:pt x="314" y="70"/>
                  </a:lnTo>
                  <a:lnTo>
                    <a:pt x="315" y="62"/>
                  </a:lnTo>
                  <a:lnTo>
                    <a:pt x="317" y="62"/>
                  </a:lnTo>
                  <a:lnTo>
                    <a:pt x="318" y="46"/>
                  </a:lnTo>
                  <a:lnTo>
                    <a:pt x="320" y="39"/>
                  </a:lnTo>
                  <a:lnTo>
                    <a:pt x="321" y="23"/>
                  </a:lnTo>
                  <a:lnTo>
                    <a:pt x="322" y="23"/>
                  </a:lnTo>
                  <a:lnTo>
                    <a:pt x="324" y="16"/>
                  </a:lnTo>
                  <a:lnTo>
                    <a:pt x="325" y="7"/>
                  </a:lnTo>
                  <a:lnTo>
                    <a:pt x="327" y="7"/>
                  </a:lnTo>
                  <a:lnTo>
                    <a:pt x="328" y="16"/>
                  </a:lnTo>
                  <a:lnTo>
                    <a:pt x="330" y="7"/>
                  </a:lnTo>
                  <a:lnTo>
                    <a:pt x="331" y="7"/>
                  </a:lnTo>
                  <a:lnTo>
                    <a:pt x="332" y="23"/>
                  </a:lnTo>
                  <a:lnTo>
                    <a:pt x="334" y="23"/>
                  </a:lnTo>
                  <a:lnTo>
                    <a:pt x="335" y="39"/>
                  </a:lnTo>
                  <a:lnTo>
                    <a:pt x="337" y="46"/>
                  </a:lnTo>
                  <a:lnTo>
                    <a:pt x="338" y="55"/>
                  </a:lnTo>
                  <a:lnTo>
                    <a:pt x="340" y="70"/>
                  </a:lnTo>
                  <a:lnTo>
                    <a:pt x="341" y="77"/>
                  </a:lnTo>
                  <a:lnTo>
                    <a:pt x="342" y="93"/>
                  </a:lnTo>
                  <a:lnTo>
                    <a:pt x="344" y="109"/>
                  </a:lnTo>
                  <a:lnTo>
                    <a:pt x="345" y="125"/>
                  </a:lnTo>
                  <a:lnTo>
                    <a:pt x="347" y="139"/>
                  </a:lnTo>
                  <a:lnTo>
                    <a:pt x="348" y="163"/>
                  </a:lnTo>
                  <a:lnTo>
                    <a:pt x="348" y="179"/>
                  </a:lnTo>
                  <a:lnTo>
                    <a:pt x="350" y="202"/>
                  </a:lnTo>
                  <a:lnTo>
                    <a:pt x="351" y="217"/>
                  </a:lnTo>
                  <a:lnTo>
                    <a:pt x="352" y="240"/>
                  </a:lnTo>
                  <a:lnTo>
                    <a:pt x="354" y="256"/>
                  </a:lnTo>
                  <a:lnTo>
                    <a:pt x="355" y="279"/>
                  </a:lnTo>
                  <a:lnTo>
                    <a:pt x="357" y="302"/>
                  </a:lnTo>
                  <a:lnTo>
                    <a:pt x="358" y="317"/>
                  </a:lnTo>
                  <a:lnTo>
                    <a:pt x="360" y="342"/>
                  </a:lnTo>
                  <a:lnTo>
                    <a:pt x="361" y="365"/>
                  </a:lnTo>
                  <a:lnTo>
                    <a:pt x="362" y="380"/>
                  </a:lnTo>
                  <a:lnTo>
                    <a:pt x="364" y="396"/>
                  </a:lnTo>
                  <a:lnTo>
                    <a:pt x="365" y="410"/>
                  </a:lnTo>
                  <a:lnTo>
                    <a:pt x="365" y="435"/>
                  </a:lnTo>
                  <a:lnTo>
                    <a:pt x="367" y="450"/>
                  </a:lnTo>
                  <a:lnTo>
                    <a:pt x="368" y="457"/>
                  </a:lnTo>
                  <a:lnTo>
                    <a:pt x="370" y="473"/>
                  </a:lnTo>
                  <a:lnTo>
                    <a:pt x="371" y="480"/>
                  </a:lnTo>
                  <a:lnTo>
                    <a:pt x="372" y="489"/>
                  </a:lnTo>
                  <a:lnTo>
                    <a:pt x="374" y="496"/>
                  </a:lnTo>
                  <a:lnTo>
                    <a:pt x="375" y="505"/>
                  </a:lnTo>
                  <a:lnTo>
                    <a:pt x="377" y="505"/>
                  </a:lnTo>
                  <a:lnTo>
                    <a:pt x="378" y="519"/>
                  </a:lnTo>
                  <a:lnTo>
                    <a:pt x="380" y="512"/>
                  </a:lnTo>
                  <a:lnTo>
                    <a:pt x="381" y="512"/>
                  </a:lnTo>
                  <a:lnTo>
                    <a:pt x="381" y="505"/>
                  </a:lnTo>
                  <a:lnTo>
                    <a:pt x="382" y="496"/>
                  </a:lnTo>
                  <a:lnTo>
                    <a:pt x="384" y="489"/>
                  </a:lnTo>
                  <a:lnTo>
                    <a:pt x="385" y="480"/>
                  </a:lnTo>
                  <a:lnTo>
                    <a:pt x="387" y="473"/>
                  </a:lnTo>
                  <a:lnTo>
                    <a:pt x="388" y="465"/>
                  </a:lnTo>
                  <a:lnTo>
                    <a:pt x="390" y="450"/>
                  </a:lnTo>
                  <a:lnTo>
                    <a:pt x="391" y="435"/>
                  </a:lnTo>
                  <a:lnTo>
                    <a:pt x="392" y="419"/>
                  </a:lnTo>
                  <a:lnTo>
                    <a:pt x="394" y="410"/>
                  </a:lnTo>
                  <a:lnTo>
                    <a:pt x="395" y="387"/>
                  </a:lnTo>
                  <a:lnTo>
                    <a:pt x="397" y="365"/>
                  </a:lnTo>
                  <a:lnTo>
                    <a:pt x="398" y="342"/>
                  </a:lnTo>
                  <a:lnTo>
                    <a:pt x="398" y="326"/>
                  </a:lnTo>
                  <a:lnTo>
                    <a:pt x="400" y="310"/>
                  </a:lnTo>
                  <a:lnTo>
                    <a:pt x="401" y="287"/>
                  </a:lnTo>
                  <a:lnTo>
                    <a:pt x="402" y="263"/>
                  </a:lnTo>
                  <a:lnTo>
                    <a:pt x="404" y="247"/>
                  </a:lnTo>
                  <a:lnTo>
                    <a:pt x="405" y="217"/>
                  </a:lnTo>
                  <a:lnTo>
                    <a:pt x="407" y="202"/>
                  </a:lnTo>
                  <a:lnTo>
                    <a:pt x="408" y="179"/>
                  </a:lnTo>
                  <a:lnTo>
                    <a:pt x="410" y="155"/>
                  </a:lnTo>
                  <a:lnTo>
                    <a:pt x="411" y="132"/>
                  </a:lnTo>
                  <a:lnTo>
                    <a:pt x="412" y="125"/>
                  </a:lnTo>
                  <a:lnTo>
                    <a:pt x="414" y="109"/>
                  </a:lnTo>
                  <a:lnTo>
                    <a:pt x="415" y="85"/>
                  </a:lnTo>
                  <a:lnTo>
                    <a:pt x="415" y="70"/>
                  </a:lnTo>
                  <a:lnTo>
                    <a:pt x="417" y="55"/>
                  </a:lnTo>
                  <a:lnTo>
                    <a:pt x="418" y="46"/>
                  </a:lnTo>
                  <a:lnTo>
                    <a:pt x="420" y="23"/>
                  </a:lnTo>
                  <a:lnTo>
                    <a:pt x="421" y="23"/>
                  </a:lnTo>
                  <a:lnTo>
                    <a:pt x="422" y="16"/>
                  </a:lnTo>
                  <a:lnTo>
                    <a:pt x="424" y="7"/>
                  </a:lnTo>
                  <a:lnTo>
                    <a:pt x="425" y="0"/>
                  </a:lnTo>
                  <a:lnTo>
                    <a:pt x="427" y="0"/>
                  </a:lnTo>
                  <a:lnTo>
                    <a:pt x="428" y="0"/>
                  </a:lnTo>
                  <a:lnTo>
                    <a:pt x="430" y="0"/>
                  </a:lnTo>
                  <a:lnTo>
                    <a:pt x="431" y="0"/>
                  </a:lnTo>
                  <a:lnTo>
                    <a:pt x="432" y="0"/>
                  </a:lnTo>
                  <a:lnTo>
                    <a:pt x="434" y="7"/>
                  </a:lnTo>
                  <a:lnTo>
                    <a:pt x="435" y="16"/>
                  </a:lnTo>
                  <a:lnTo>
                    <a:pt x="437" y="30"/>
                  </a:lnTo>
                  <a:lnTo>
                    <a:pt x="438" y="30"/>
                  </a:lnTo>
                  <a:lnTo>
                    <a:pt x="440" y="46"/>
                  </a:lnTo>
                  <a:lnTo>
                    <a:pt x="441" y="55"/>
                  </a:lnTo>
                  <a:lnTo>
                    <a:pt x="442" y="70"/>
                  </a:lnTo>
                  <a:lnTo>
                    <a:pt x="444" y="85"/>
                  </a:lnTo>
                  <a:lnTo>
                    <a:pt x="445" y="100"/>
                  </a:lnTo>
                  <a:lnTo>
                    <a:pt x="447" y="116"/>
                  </a:lnTo>
                  <a:lnTo>
                    <a:pt x="448" y="132"/>
                  </a:lnTo>
                  <a:lnTo>
                    <a:pt x="450" y="155"/>
                  </a:lnTo>
                  <a:lnTo>
                    <a:pt x="450" y="179"/>
                  </a:lnTo>
                  <a:lnTo>
                    <a:pt x="451" y="193"/>
                  </a:lnTo>
                  <a:lnTo>
                    <a:pt x="452" y="217"/>
                  </a:lnTo>
                  <a:lnTo>
                    <a:pt x="454" y="240"/>
                  </a:lnTo>
                  <a:lnTo>
                    <a:pt x="455" y="263"/>
                  </a:lnTo>
                  <a:lnTo>
                    <a:pt x="457" y="279"/>
                  </a:lnTo>
                  <a:lnTo>
                    <a:pt x="458" y="302"/>
                  </a:lnTo>
                  <a:lnTo>
                    <a:pt x="460" y="326"/>
                  </a:lnTo>
                  <a:lnTo>
                    <a:pt x="461" y="342"/>
                  </a:lnTo>
                  <a:lnTo>
                    <a:pt x="462" y="365"/>
                  </a:lnTo>
                  <a:lnTo>
                    <a:pt x="464" y="387"/>
                  </a:lnTo>
                  <a:lnTo>
                    <a:pt x="465" y="403"/>
                  </a:lnTo>
                  <a:lnTo>
                    <a:pt x="467" y="419"/>
                  </a:lnTo>
                  <a:lnTo>
                    <a:pt x="467" y="435"/>
                  </a:lnTo>
                  <a:lnTo>
                    <a:pt x="468" y="450"/>
                  </a:lnTo>
                  <a:lnTo>
                    <a:pt x="470" y="465"/>
                  </a:lnTo>
                  <a:lnTo>
                    <a:pt x="471" y="473"/>
                  </a:lnTo>
                  <a:lnTo>
                    <a:pt x="472" y="489"/>
                  </a:lnTo>
                  <a:lnTo>
                    <a:pt x="474" y="489"/>
                  </a:lnTo>
                  <a:lnTo>
                    <a:pt x="475" y="505"/>
                  </a:lnTo>
                  <a:lnTo>
                    <a:pt x="477" y="505"/>
                  </a:lnTo>
                  <a:lnTo>
                    <a:pt x="478" y="505"/>
                  </a:lnTo>
                  <a:lnTo>
                    <a:pt x="480" y="512"/>
                  </a:lnTo>
                  <a:lnTo>
                    <a:pt x="481" y="505"/>
                  </a:lnTo>
                  <a:lnTo>
                    <a:pt x="482" y="512"/>
                  </a:lnTo>
                  <a:lnTo>
                    <a:pt x="484" y="505"/>
                  </a:lnTo>
                  <a:lnTo>
                    <a:pt x="484" y="496"/>
                  </a:lnTo>
                  <a:lnTo>
                    <a:pt x="485" y="489"/>
                  </a:lnTo>
                  <a:lnTo>
                    <a:pt x="487" y="489"/>
                  </a:lnTo>
                  <a:lnTo>
                    <a:pt x="488" y="473"/>
                  </a:lnTo>
                  <a:lnTo>
                    <a:pt x="490" y="465"/>
                  </a:lnTo>
                  <a:lnTo>
                    <a:pt x="491" y="450"/>
                  </a:lnTo>
                  <a:lnTo>
                    <a:pt x="492" y="442"/>
                  </a:lnTo>
                  <a:lnTo>
                    <a:pt x="494" y="419"/>
                  </a:lnTo>
                  <a:lnTo>
                    <a:pt x="495" y="403"/>
                  </a:lnTo>
                  <a:lnTo>
                    <a:pt x="497" y="396"/>
                  </a:lnTo>
                  <a:lnTo>
                    <a:pt x="498" y="365"/>
                  </a:lnTo>
                  <a:lnTo>
                    <a:pt x="500" y="356"/>
                  </a:lnTo>
                  <a:lnTo>
                    <a:pt x="501" y="333"/>
                  </a:lnTo>
                  <a:lnTo>
                    <a:pt x="501" y="317"/>
                  </a:lnTo>
                  <a:lnTo>
                    <a:pt x="502" y="295"/>
                  </a:lnTo>
                  <a:lnTo>
                    <a:pt x="504" y="272"/>
                  </a:lnTo>
                  <a:lnTo>
                    <a:pt x="505" y="247"/>
                  </a:lnTo>
                  <a:lnTo>
                    <a:pt x="507" y="233"/>
                  </a:lnTo>
                  <a:lnTo>
                    <a:pt x="508" y="202"/>
                  </a:lnTo>
                  <a:lnTo>
                    <a:pt x="510" y="179"/>
                  </a:lnTo>
                  <a:lnTo>
                    <a:pt x="511" y="163"/>
                  </a:lnTo>
                  <a:lnTo>
                    <a:pt x="512" y="147"/>
                  </a:lnTo>
                  <a:lnTo>
                    <a:pt x="514" y="125"/>
                  </a:lnTo>
                  <a:lnTo>
                    <a:pt x="515" y="109"/>
                  </a:lnTo>
                  <a:lnTo>
                    <a:pt x="517" y="85"/>
                  </a:lnTo>
                  <a:lnTo>
                    <a:pt x="518" y="77"/>
                  </a:lnTo>
                  <a:lnTo>
                    <a:pt x="518" y="62"/>
                  </a:lnTo>
                  <a:lnTo>
                    <a:pt x="520" y="46"/>
                  </a:lnTo>
                  <a:lnTo>
                    <a:pt x="521" y="30"/>
                  </a:lnTo>
                  <a:lnTo>
                    <a:pt x="522" y="23"/>
                  </a:lnTo>
                  <a:lnTo>
                    <a:pt x="524" y="23"/>
                  </a:lnTo>
                  <a:lnTo>
                    <a:pt x="525" y="7"/>
                  </a:lnTo>
                  <a:lnTo>
                    <a:pt x="527" y="7"/>
                  </a:lnTo>
                  <a:lnTo>
                    <a:pt x="528" y="0"/>
                  </a:lnTo>
                  <a:lnTo>
                    <a:pt x="530" y="0"/>
                  </a:lnTo>
                  <a:lnTo>
                    <a:pt x="531" y="0"/>
                  </a:lnTo>
                  <a:lnTo>
                    <a:pt x="532" y="0"/>
                  </a:lnTo>
                  <a:lnTo>
                    <a:pt x="534" y="0"/>
                  </a:lnTo>
                  <a:lnTo>
                    <a:pt x="535" y="16"/>
                  </a:lnTo>
                  <a:lnTo>
                    <a:pt x="537" y="16"/>
                  </a:lnTo>
                  <a:lnTo>
                    <a:pt x="538" y="23"/>
                  </a:lnTo>
                  <a:lnTo>
                    <a:pt x="540" y="39"/>
                  </a:lnTo>
                  <a:lnTo>
                    <a:pt x="541" y="46"/>
                  </a:lnTo>
                  <a:lnTo>
                    <a:pt x="542" y="62"/>
                  </a:lnTo>
                  <a:lnTo>
                    <a:pt x="544" y="70"/>
                  </a:lnTo>
                  <a:lnTo>
                    <a:pt x="545" y="85"/>
                  </a:lnTo>
                  <a:lnTo>
                    <a:pt x="547" y="100"/>
                  </a:lnTo>
                  <a:lnTo>
                    <a:pt x="548" y="116"/>
                  </a:lnTo>
                  <a:lnTo>
                    <a:pt x="550" y="139"/>
                  </a:lnTo>
                  <a:lnTo>
                    <a:pt x="551" y="155"/>
                  </a:lnTo>
                  <a:lnTo>
                    <a:pt x="551" y="186"/>
                  </a:lnTo>
                  <a:lnTo>
                    <a:pt x="552" y="202"/>
                  </a:lnTo>
                  <a:lnTo>
                    <a:pt x="554" y="225"/>
                  </a:lnTo>
                  <a:lnTo>
                    <a:pt x="555" y="240"/>
                  </a:lnTo>
                  <a:lnTo>
                    <a:pt x="557" y="263"/>
                  </a:lnTo>
                  <a:lnTo>
                    <a:pt x="558" y="287"/>
                  </a:lnTo>
                  <a:lnTo>
                    <a:pt x="560" y="310"/>
                  </a:lnTo>
                  <a:lnTo>
                    <a:pt x="561" y="333"/>
                  </a:lnTo>
                  <a:lnTo>
                    <a:pt x="562" y="356"/>
                  </a:lnTo>
                  <a:lnTo>
                    <a:pt x="564" y="372"/>
                  </a:lnTo>
                  <a:lnTo>
                    <a:pt x="565" y="387"/>
                  </a:lnTo>
                  <a:lnTo>
                    <a:pt x="567" y="403"/>
                  </a:lnTo>
                  <a:lnTo>
                    <a:pt x="568" y="419"/>
                  </a:lnTo>
                  <a:lnTo>
                    <a:pt x="568" y="435"/>
                  </a:lnTo>
                  <a:lnTo>
                    <a:pt x="570" y="450"/>
                  </a:lnTo>
                  <a:lnTo>
                    <a:pt x="571" y="465"/>
                  </a:lnTo>
                  <a:lnTo>
                    <a:pt x="572" y="473"/>
                  </a:lnTo>
                  <a:lnTo>
                    <a:pt x="574" y="489"/>
                  </a:lnTo>
                  <a:lnTo>
                    <a:pt x="575" y="496"/>
                  </a:lnTo>
                  <a:lnTo>
                    <a:pt x="577" y="496"/>
                  </a:lnTo>
                  <a:lnTo>
                    <a:pt x="578" y="505"/>
                  </a:lnTo>
                  <a:lnTo>
                    <a:pt x="580" y="505"/>
                  </a:lnTo>
                  <a:lnTo>
                    <a:pt x="581" y="496"/>
                  </a:lnTo>
                  <a:lnTo>
                    <a:pt x="582" y="505"/>
                  </a:lnTo>
                  <a:lnTo>
                    <a:pt x="584" y="505"/>
                  </a:lnTo>
                  <a:lnTo>
                    <a:pt x="585" y="496"/>
                  </a:lnTo>
                  <a:lnTo>
                    <a:pt x="585" y="489"/>
                  </a:lnTo>
                  <a:lnTo>
                    <a:pt x="587" y="489"/>
                  </a:lnTo>
                  <a:lnTo>
                    <a:pt x="588" y="473"/>
                  </a:lnTo>
                  <a:lnTo>
                    <a:pt x="590" y="457"/>
                  </a:lnTo>
                  <a:lnTo>
                    <a:pt x="591" y="450"/>
                  </a:lnTo>
                  <a:lnTo>
                    <a:pt x="592" y="435"/>
                  </a:lnTo>
                  <a:lnTo>
                    <a:pt x="594" y="419"/>
                  </a:lnTo>
                  <a:lnTo>
                    <a:pt x="595" y="403"/>
                  </a:lnTo>
                  <a:lnTo>
                    <a:pt x="597" y="387"/>
                  </a:lnTo>
                  <a:lnTo>
                    <a:pt x="598" y="372"/>
                  </a:lnTo>
                  <a:lnTo>
                    <a:pt x="600" y="356"/>
                  </a:lnTo>
                  <a:lnTo>
                    <a:pt x="601" y="342"/>
                  </a:lnTo>
                  <a:lnTo>
                    <a:pt x="602" y="310"/>
                  </a:lnTo>
                  <a:lnTo>
                    <a:pt x="602" y="295"/>
                  </a:lnTo>
                  <a:lnTo>
                    <a:pt x="604" y="272"/>
                  </a:lnTo>
                  <a:lnTo>
                    <a:pt x="605" y="247"/>
                  </a:lnTo>
                  <a:lnTo>
                    <a:pt x="607" y="233"/>
                  </a:lnTo>
                  <a:lnTo>
                    <a:pt x="608" y="209"/>
                  </a:lnTo>
                  <a:lnTo>
                    <a:pt x="610" y="186"/>
                  </a:lnTo>
                  <a:lnTo>
                    <a:pt x="611" y="170"/>
                  </a:lnTo>
                  <a:lnTo>
                    <a:pt x="612" y="139"/>
                  </a:lnTo>
                  <a:lnTo>
                    <a:pt x="614" y="125"/>
                  </a:lnTo>
                  <a:lnTo>
                    <a:pt x="615" y="109"/>
                  </a:lnTo>
                  <a:lnTo>
                    <a:pt x="617" y="93"/>
                  </a:lnTo>
                  <a:lnTo>
                    <a:pt x="618" y="70"/>
                  </a:lnTo>
                  <a:lnTo>
                    <a:pt x="620" y="62"/>
                  </a:lnTo>
                  <a:lnTo>
                    <a:pt x="620" y="46"/>
                  </a:lnTo>
                  <a:lnTo>
                    <a:pt x="621" y="30"/>
                  </a:lnTo>
                  <a:lnTo>
                    <a:pt x="622" y="23"/>
                  </a:lnTo>
                  <a:lnTo>
                    <a:pt x="624" y="23"/>
                  </a:lnTo>
                  <a:lnTo>
                    <a:pt x="625" y="16"/>
                  </a:lnTo>
                  <a:lnTo>
                    <a:pt x="627" y="7"/>
                  </a:lnTo>
                  <a:lnTo>
                    <a:pt x="628" y="7"/>
                  </a:lnTo>
                  <a:lnTo>
                    <a:pt x="630" y="0"/>
                  </a:lnTo>
                  <a:lnTo>
                    <a:pt x="631" y="0"/>
                  </a:lnTo>
                  <a:lnTo>
                    <a:pt x="632" y="7"/>
                  </a:lnTo>
                  <a:lnTo>
                    <a:pt x="634" y="0"/>
                  </a:lnTo>
                  <a:lnTo>
                    <a:pt x="635" y="7"/>
                  </a:lnTo>
                  <a:lnTo>
                    <a:pt x="637" y="16"/>
                  </a:lnTo>
                  <a:lnTo>
                    <a:pt x="637" y="23"/>
                  </a:lnTo>
                  <a:lnTo>
                    <a:pt x="638" y="30"/>
                  </a:lnTo>
                  <a:lnTo>
                    <a:pt x="640" y="39"/>
                  </a:lnTo>
                  <a:lnTo>
                    <a:pt x="641" y="46"/>
                  </a:lnTo>
                  <a:lnTo>
                    <a:pt x="642" y="62"/>
                  </a:lnTo>
                  <a:lnTo>
                    <a:pt x="644" y="77"/>
                  </a:lnTo>
                  <a:lnTo>
                    <a:pt x="645" y="93"/>
                  </a:lnTo>
                  <a:lnTo>
                    <a:pt x="647" y="109"/>
                  </a:lnTo>
                  <a:lnTo>
                    <a:pt x="648" y="116"/>
                  </a:lnTo>
                  <a:lnTo>
                    <a:pt x="650" y="139"/>
                  </a:lnTo>
                  <a:lnTo>
                    <a:pt x="651" y="163"/>
                  </a:lnTo>
                  <a:lnTo>
                    <a:pt x="652" y="179"/>
                  </a:lnTo>
                  <a:lnTo>
                    <a:pt x="654" y="202"/>
                  </a:lnTo>
                  <a:lnTo>
                    <a:pt x="654" y="225"/>
                  </a:lnTo>
                  <a:lnTo>
                    <a:pt x="655" y="247"/>
                  </a:lnTo>
                  <a:lnTo>
                    <a:pt x="657" y="263"/>
                  </a:lnTo>
                  <a:lnTo>
                    <a:pt x="658" y="287"/>
                  </a:lnTo>
                  <a:lnTo>
                    <a:pt x="660" y="310"/>
                  </a:lnTo>
                  <a:lnTo>
                    <a:pt x="661" y="326"/>
                  </a:lnTo>
                  <a:lnTo>
                    <a:pt x="662" y="349"/>
                  </a:lnTo>
                  <a:lnTo>
                    <a:pt x="664" y="365"/>
                  </a:lnTo>
                  <a:lnTo>
                    <a:pt x="665" y="387"/>
                  </a:lnTo>
                  <a:lnTo>
                    <a:pt x="667" y="403"/>
                  </a:lnTo>
                  <a:lnTo>
                    <a:pt x="668" y="419"/>
                  </a:lnTo>
                </a:path>
              </a:pathLst>
            </a:custGeom>
            <a:noFill/>
            <a:ln w="6350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5" name="Group 67"/>
          <p:cNvGrpSpPr>
            <a:grpSpLocks/>
          </p:cNvGrpSpPr>
          <p:nvPr/>
        </p:nvGrpSpPr>
        <p:grpSpPr bwMode="auto">
          <a:xfrm>
            <a:off x="3859439" y="2384425"/>
            <a:ext cx="5053013" cy="787400"/>
            <a:chOff x="1537" y="3138"/>
            <a:chExt cx="3183" cy="496"/>
          </a:xfrm>
        </p:grpSpPr>
        <p:sp>
          <p:nvSpPr>
            <p:cNvPr id="66" name="Line 68"/>
            <p:cNvSpPr>
              <a:spLocks noChangeShapeType="1"/>
            </p:cNvSpPr>
            <p:nvPr/>
          </p:nvSpPr>
          <p:spPr bwMode="auto">
            <a:xfrm>
              <a:off x="1537" y="3138"/>
              <a:ext cx="0" cy="49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69"/>
            <p:cNvSpPr>
              <a:spLocks noChangeShapeType="1"/>
            </p:cNvSpPr>
            <p:nvPr/>
          </p:nvSpPr>
          <p:spPr bwMode="auto">
            <a:xfrm flipV="1">
              <a:off x="1684" y="3410"/>
              <a:ext cx="0" cy="22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70"/>
            <p:cNvSpPr>
              <a:spLocks noChangeShapeType="1"/>
            </p:cNvSpPr>
            <p:nvPr/>
          </p:nvSpPr>
          <p:spPr bwMode="auto">
            <a:xfrm flipV="1">
              <a:off x="1830" y="3596"/>
              <a:ext cx="0" cy="3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71"/>
            <p:cNvSpPr>
              <a:spLocks noChangeShapeType="1"/>
            </p:cNvSpPr>
            <p:nvPr/>
          </p:nvSpPr>
          <p:spPr bwMode="auto">
            <a:xfrm flipV="1">
              <a:off x="1974" y="3280"/>
              <a:ext cx="0" cy="35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72"/>
            <p:cNvSpPr>
              <a:spLocks noChangeShapeType="1"/>
            </p:cNvSpPr>
            <p:nvPr/>
          </p:nvSpPr>
          <p:spPr bwMode="auto">
            <a:xfrm flipV="1">
              <a:off x="2120" y="3218"/>
              <a:ext cx="0" cy="41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73"/>
            <p:cNvSpPr>
              <a:spLocks noChangeShapeType="1"/>
            </p:cNvSpPr>
            <p:nvPr/>
          </p:nvSpPr>
          <p:spPr bwMode="auto">
            <a:xfrm flipV="1">
              <a:off x="2262" y="3540"/>
              <a:ext cx="0" cy="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74"/>
            <p:cNvSpPr>
              <a:spLocks noChangeShapeType="1"/>
            </p:cNvSpPr>
            <p:nvPr/>
          </p:nvSpPr>
          <p:spPr bwMode="auto">
            <a:xfrm flipV="1">
              <a:off x="2404" y="3486"/>
              <a:ext cx="0" cy="1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75"/>
            <p:cNvSpPr>
              <a:spLocks noChangeShapeType="1"/>
            </p:cNvSpPr>
            <p:nvPr/>
          </p:nvSpPr>
          <p:spPr bwMode="auto">
            <a:xfrm flipV="1">
              <a:off x="2552" y="3260"/>
              <a:ext cx="0" cy="37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76"/>
            <p:cNvSpPr>
              <a:spLocks noChangeShapeType="1"/>
            </p:cNvSpPr>
            <p:nvPr/>
          </p:nvSpPr>
          <p:spPr bwMode="auto">
            <a:xfrm flipV="1">
              <a:off x="2700" y="3224"/>
              <a:ext cx="0" cy="41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77"/>
            <p:cNvSpPr>
              <a:spLocks noChangeShapeType="1"/>
            </p:cNvSpPr>
            <p:nvPr/>
          </p:nvSpPr>
          <p:spPr bwMode="auto">
            <a:xfrm flipV="1">
              <a:off x="2844" y="3550"/>
              <a:ext cx="0" cy="8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78"/>
            <p:cNvSpPr>
              <a:spLocks noChangeShapeType="1"/>
            </p:cNvSpPr>
            <p:nvPr/>
          </p:nvSpPr>
          <p:spPr bwMode="auto">
            <a:xfrm flipV="1">
              <a:off x="2986" y="3482"/>
              <a:ext cx="0" cy="15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79"/>
            <p:cNvSpPr>
              <a:spLocks noChangeShapeType="1"/>
            </p:cNvSpPr>
            <p:nvPr/>
          </p:nvSpPr>
          <p:spPr bwMode="auto">
            <a:xfrm flipV="1">
              <a:off x="3132" y="3180"/>
              <a:ext cx="0" cy="45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80"/>
            <p:cNvSpPr>
              <a:spLocks noChangeShapeType="1"/>
            </p:cNvSpPr>
            <p:nvPr/>
          </p:nvSpPr>
          <p:spPr bwMode="auto">
            <a:xfrm flipV="1">
              <a:off x="3274" y="3344"/>
              <a:ext cx="0" cy="28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81"/>
            <p:cNvSpPr>
              <a:spLocks noChangeShapeType="1"/>
            </p:cNvSpPr>
            <p:nvPr/>
          </p:nvSpPr>
          <p:spPr bwMode="auto">
            <a:xfrm flipV="1">
              <a:off x="3416" y="3602"/>
              <a:ext cx="0" cy="3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82"/>
            <p:cNvSpPr>
              <a:spLocks noChangeShapeType="1"/>
            </p:cNvSpPr>
            <p:nvPr/>
          </p:nvSpPr>
          <p:spPr bwMode="auto">
            <a:xfrm flipV="1">
              <a:off x="3710" y="3182"/>
              <a:ext cx="0" cy="4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83"/>
            <p:cNvSpPr>
              <a:spLocks noChangeShapeType="1"/>
            </p:cNvSpPr>
            <p:nvPr/>
          </p:nvSpPr>
          <p:spPr bwMode="auto">
            <a:xfrm flipV="1">
              <a:off x="3854" y="3460"/>
              <a:ext cx="0" cy="17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84"/>
            <p:cNvSpPr>
              <a:spLocks noChangeShapeType="1"/>
            </p:cNvSpPr>
            <p:nvPr/>
          </p:nvSpPr>
          <p:spPr bwMode="auto">
            <a:xfrm flipV="1">
              <a:off x="4000" y="3564"/>
              <a:ext cx="0" cy="6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85"/>
            <p:cNvSpPr>
              <a:spLocks noChangeShapeType="1"/>
            </p:cNvSpPr>
            <p:nvPr/>
          </p:nvSpPr>
          <p:spPr bwMode="auto">
            <a:xfrm flipV="1">
              <a:off x="4146" y="3340"/>
              <a:ext cx="0" cy="2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86"/>
            <p:cNvSpPr>
              <a:spLocks noChangeShapeType="1"/>
            </p:cNvSpPr>
            <p:nvPr/>
          </p:nvSpPr>
          <p:spPr bwMode="auto">
            <a:xfrm flipV="1">
              <a:off x="4290" y="3226"/>
              <a:ext cx="0" cy="40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87"/>
            <p:cNvSpPr>
              <a:spLocks noChangeShapeType="1"/>
            </p:cNvSpPr>
            <p:nvPr/>
          </p:nvSpPr>
          <p:spPr bwMode="auto">
            <a:xfrm flipV="1">
              <a:off x="4434" y="3550"/>
              <a:ext cx="0" cy="7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88"/>
            <p:cNvSpPr>
              <a:spLocks noChangeShapeType="1"/>
            </p:cNvSpPr>
            <p:nvPr/>
          </p:nvSpPr>
          <p:spPr bwMode="auto">
            <a:xfrm flipV="1">
              <a:off x="4574" y="3472"/>
              <a:ext cx="0" cy="15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89"/>
            <p:cNvSpPr>
              <a:spLocks noChangeShapeType="1"/>
            </p:cNvSpPr>
            <p:nvPr/>
          </p:nvSpPr>
          <p:spPr bwMode="auto">
            <a:xfrm flipV="1">
              <a:off x="4720" y="3160"/>
              <a:ext cx="0" cy="47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" name="Text Box 92"/>
          <p:cNvSpPr txBox="1">
            <a:spLocks noChangeArrowheads="1"/>
          </p:cNvSpPr>
          <p:nvPr/>
        </p:nvSpPr>
        <p:spPr bwMode="auto">
          <a:xfrm>
            <a:off x="1871889" y="550863"/>
            <a:ext cx="3135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1B0696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a train of </a:t>
            </a:r>
            <a:r>
              <a:rPr lang="en-US" altLang="en-US" b="1">
                <a:solidFill>
                  <a:srgbClr val="1B0696"/>
                </a:solidFill>
                <a:latin typeface="Symbol" panose="05050102010706020507" pitchFamily="18" charset="2"/>
                <a:ea typeface="ＭＳ Ｐゴシック" panose="020B0600070205080204" pitchFamily="34" charset="-128"/>
                <a:cs typeface="Times New Roman" panose="02020603050405020304" pitchFamily="18" charset="0"/>
              </a:rPr>
              <a:t>d-</a:t>
            </a:r>
            <a:r>
              <a:rPr lang="en-US" altLang="en-US" b="1">
                <a:solidFill>
                  <a:srgbClr val="1B0696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functions?</a:t>
            </a:r>
            <a:endParaRPr lang="fr-FR" altLang="en-US" b="1">
              <a:solidFill>
                <a:srgbClr val="1B0696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90" name="Text Box 101"/>
          <p:cNvSpPr txBox="1">
            <a:spLocks noChangeArrowheads="1"/>
          </p:cNvSpPr>
          <p:nvPr/>
        </p:nvSpPr>
        <p:spPr bwMode="auto">
          <a:xfrm>
            <a:off x="1778227" y="3640138"/>
            <a:ext cx="2578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1B0696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Fourier transform</a:t>
            </a:r>
            <a:endParaRPr lang="fr-FR" altLang="en-US" b="1">
              <a:solidFill>
                <a:srgbClr val="1B0696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91" name="Line 102"/>
          <p:cNvSpPr>
            <a:spLocks noChangeShapeType="1"/>
          </p:cNvSpPr>
          <p:nvPr/>
        </p:nvSpPr>
        <p:spPr bwMode="auto">
          <a:xfrm>
            <a:off x="2102077" y="5229225"/>
            <a:ext cx="72517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Line 103"/>
          <p:cNvSpPr>
            <a:spLocks noChangeShapeType="1"/>
          </p:cNvSpPr>
          <p:nvPr/>
        </p:nvSpPr>
        <p:spPr bwMode="auto">
          <a:xfrm flipV="1">
            <a:off x="5848577" y="3543300"/>
            <a:ext cx="0" cy="167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3" name="Group 104"/>
          <p:cNvGrpSpPr>
            <a:grpSpLocks/>
          </p:cNvGrpSpPr>
          <p:nvPr/>
        </p:nvGrpSpPr>
        <p:grpSpPr bwMode="auto">
          <a:xfrm>
            <a:off x="2311627" y="4241800"/>
            <a:ext cx="6370637" cy="1017588"/>
            <a:chOff x="1375" y="2673"/>
            <a:chExt cx="3181" cy="641"/>
          </a:xfrm>
        </p:grpSpPr>
        <p:grpSp>
          <p:nvGrpSpPr>
            <p:cNvPr id="94" name="Group 105"/>
            <p:cNvGrpSpPr>
              <a:grpSpLocks/>
            </p:cNvGrpSpPr>
            <p:nvPr/>
          </p:nvGrpSpPr>
          <p:grpSpPr bwMode="auto">
            <a:xfrm>
              <a:off x="2243" y="2682"/>
              <a:ext cx="1011" cy="628"/>
              <a:chOff x="1961" y="2306"/>
              <a:chExt cx="1017" cy="1009"/>
            </a:xfrm>
          </p:grpSpPr>
          <p:grpSp>
            <p:nvGrpSpPr>
              <p:cNvPr id="117" name="Group 106"/>
              <p:cNvGrpSpPr>
                <a:grpSpLocks/>
              </p:cNvGrpSpPr>
              <p:nvPr/>
            </p:nvGrpSpPr>
            <p:grpSpPr bwMode="auto">
              <a:xfrm>
                <a:off x="2546" y="2306"/>
                <a:ext cx="432" cy="1002"/>
                <a:chOff x="2546" y="2306"/>
                <a:chExt cx="432" cy="1002"/>
              </a:xfrm>
            </p:grpSpPr>
            <p:grpSp>
              <p:nvGrpSpPr>
                <p:cNvPr id="125" name="Group 107"/>
                <p:cNvGrpSpPr>
                  <a:grpSpLocks/>
                </p:cNvGrpSpPr>
                <p:nvPr/>
              </p:nvGrpSpPr>
              <p:grpSpPr bwMode="auto">
                <a:xfrm>
                  <a:off x="2834" y="2306"/>
                  <a:ext cx="144" cy="996"/>
                  <a:chOff x="2834" y="2306"/>
                  <a:chExt cx="144" cy="996"/>
                </a:xfrm>
              </p:grpSpPr>
              <p:sp>
                <p:nvSpPr>
                  <p:cNvPr id="129" name="Line 10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4" y="2306"/>
                    <a:ext cx="0" cy="99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" name="Line 10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78" y="2306"/>
                    <a:ext cx="0" cy="99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" name="Group 110"/>
                <p:cNvGrpSpPr>
                  <a:grpSpLocks/>
                </p:cNvGrpSpPr>
                <p:nvPr/>
              </p:nvGrpSpPr>
              <p:grpSpPr bwMode="auto">
                <a:xfrm>
                  <a:off x="2546" y="2312"/>
                  <a:ext cx="144" cy="996"/>
                  <a:chOff x="2834" y="2306"/>
                  <a:chExt cx="144" cy="996"/>
                </a:xfrm>
              </p:grpSpPr>
              <p:sp>
                <p:nvSpPr>
                  <p:cNvPr id="127" name="Line 1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4" y="2306"/>
                    <a:ext cx="0" cy="99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8" name="Line 1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78" y="2306"/>
                    <a:ext cx="0" cy="99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8" name="Group 113"/>
              <p:cNvGrpSpPr>
                <a:grpSpLocks/>
              </p:cNvGrpSpPr>
              <p:nvPr/>
            </p:nvGrpSpPr>
            <p:grpSpPr bwMode="auto">
              <a:xfrm>
                <a:off x="1961" y="2313"/>
                <a:ext cx="441" cy="1002"/>
                <a:chOff x="2546" y="2306"/>
                <a:chExt cx="432" cy="1002"/>
              </a:xfrm>
            </p:grpSpPr>
            <p:grpSp>
              <p:nvGrpSpPr>
                <p:cNvPr id="119" name="Group 114"/>
                <p:cNvGrpSpPr>
                  <a:grpSpLocks/>
                </p:cNvGrpSpPr>
                <p:nvPr/>
              </p:nvGrpSpPr>
              <p:grpSpPr bwMode="auto">
                <a:xfrm>
                  <a:off x="2834" y="2306"/>
                  <a:ext cx="144" cy="996"/>
                  <a:chOff x="2834" y="2306"/>
                  <a:chExt cx="144" cy="996"/>
                </a:xfrm>
              </p:grpSpPr>
              <p:sp>
                <p:nvSpPr>
                  <p:cNvPr id="123" name="Line 1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4" y="2306"/>
                    <a:ext cx="0" cy="99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4" name="Line 1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78" y="2306"/>
                    <a:ext cx="0" cy="99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0" name="Group 117"/>
                <p:cNvGrpSpPr>
                  <a:grpSpLocks/>
                </p:cNvGrpSpPr>
                <p:nvPr/>
              </p:nvGrpSpPr>
              <p:grpSpPr bwMode="auto">
                <a:xfrm>
                  <a:off x="2546" y="2312"/>
                  <a:ext cx="144" cy="996"/>
                  <a:chOff x="2834" y="2306"/>
                  <a:chExt cx="144" cy="996"/>
                </a:xfrm>
              </p:grpSpPr>
              <p:sp>
                <p:nvSpPr>
                  <p:cNvPr id="121" name="Line 1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4" y="2306"/>
                    <a:ext cx="0" cy="99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2" name="Line 1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78" y="2306"/>
                    <a:ext cx="0" cy="99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95" name="Group 120"/>
            <p:cNvGrpSpPr>
              <a:grpSpLocks/>
            </p:cNvGrpSpPr>
            <p:nvPr/>
          </p:nvGrpSpPr>
          <p:grpSpPr bwMode="auto">
            <a:xfrm>
              <a:off x="1375" y="2682"/>
              <a:ext cx="722" cy="632"/>
              <a:chOff x="1096" y="2217"/>
              <a:chExt cx="722" cy="1009"/>
            </a:xfrm>
          </p:grpSpPr>
          <p:sp>
            <p:nvSpPr>
              <p:cNvPr id="109" name="Line 121"/>
              <p:cNvSpPr>
                <a:spLocks noChangeShapeType="1"/>
              </p:cNvSpPr>
              <p:nvPr/>
            </p:nvSpPr>
            <p:spPr bwMode="auto">
              <a:xfrm flipV="1">
                <a:off x="1818" y="2217"/>
                <a:ext cx="0" cy="9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0" name="Group 122"/>
              <p:cNvGrpSpPr>
                <a:grpSpLocks/>
              </p:cNvGrpSpPr>
              <p:nvPr/>
            </p:nvGrpSpPr>
            <p:grpSpPr bwMode="auto">
              <a:xfrm>
                <a:off x="1532" y="2223"/>
                <a:ext cx="143" cy="996"/>
                <a:chOff x="2834" y="2306"/>
                <a:chExt cx="144" cy="996"/>
              </a:xfrm>
            </p:grpSpPr>
            <p:sp>
              <p:nvSpPr>
                <p:cNvPr id="115" name="Line 123"/>
                <p:cNvSpPr>
                  <a:spLocks noChangeShapeType="1"/>
                </p:cNvSpPr>
                <p:nvPr/>
              </p:nvSpPr>
              <p:spPr bwMode="auto">
                <a:xfrm flipV="1">
                  <a:off x="2834" y="2306"/>
                  <a:ext cx="0" cy="99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Line 124"/>
                <p:cNvSpPr>
                  <a:spLocks noChangeShapeType="1"/>
                </p:cNvSpPr>
                <p:nvPr/>
              </p:nvSpPr>
              <p:spPr bwMode="auto">
                <a:xfrm flipV="1">
                  <a:off x="2978" y="2306"/>
                  <a:ext cx="0" cy="99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1" name="Group 125"/>
              <p:cNvGrpSpPr>
                <a:grpSpLocks/>
              </p:cNvGrpSpPr>
              <p:nvPr/>
            </p:nvGrpSpPr>
            <p:grpSpPr bwMode="auto">
              <a:xfrm>
                <a:off x="1242" y="2224"/>
                <a:ext cx="146" cy="996"/>
                <a:chOff x="2834" y="2306"/>
                <a:chExt cx="144" cy="996"/>
              </a:xfrm>
            </p:grpSpPr>
            <p:sp>
              <p:nvSpPr>
                <p:cNvPr id="113" name="Line 126"/>
                <p:cNvSpPr>
                  <a:spLocks noChangeShapeType="1"/>
                </p:cNvSpPr>
                <p:nvPr/>
              </p:nvSpPr>
              <p:spPr bwMode="auto">
                <a:xfrm flipV="1">
                  <a:off x="2834" y="2306"/>
                  <a:ext cx="0" cy="99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Line 127"/>
                <p:cNvSpPr>
                  <a:spLocks noChangeShapeType="1"/>
                </p:cNvSpPr>
                <p:nvPr/>
              </p:nvSpPr>
              <p:spPr bwMode="auto">
                <a:xfrm flipV="1">
                  <a:off x="2978" y="2306"/>
                  <a:ext cx="0" cy="99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2" name="Line 128"/>
              <p:cNvSpPr>
                <a:spLocks noChangeShapeType="1"/>
              </p:cNvSpPr>
              <p:nvPr/>
            </p:nvSpPr>
            <p:spPr bwMode="auto">
              <a:xfrm flipV="1">
                <a:off x="1096" y="2230"/>
                <a:ext cx="0" cy="9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6" name="Line 129"/>
            <p:cNvSpPr>
              <a:spLocks noChangeShapeType="1"/>
            </p:cNvSpPr>
            <p:nvPr/>
          </p:nvSpPr>
          <p:spPr bwMode="auto">
            <a:xfrm flipV="1">
              <a:off x="4413" y="2673"/>
              <a:ext cx="0" cy="59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130"/>
            <p:cNvSpPr>
              <a:spLocks noChangeShapeType="1"/>
            </p:cNvSpPr>
            <p:nvPr/>
          </p:nvSpPr>
          <p:spPr bwMode="auto">
            <a:xfrm flipV="1">
              <a:off x="4556" y="2673"/>
              <a:ext cx="0" cy="59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8" name="Group 131"/>
            <p:cNvGrpSpPr>
              <a:grpSpLocks/>
            </p:cNvGrpSpPr>
            <p:nvPr/>
          </p:nvGrpSpPr>
          <p:grpSpPr bwMode="auto">
            <a:xfrm>
              <a:off x="4127" y="2677"/>
              <a:ext cx="143" cy="599"/>
              <a:chOff x="2834" y="2306"/>
              <a:chExt cx="144" cy="996"/>
            </a:xfrm>
          </p:grpSpPr>
          <p:sp>
            <p:nvSpPr>
              <p:cNvPr id="107" name="Line 132"/>
              <p:cNvSpPr>
                <a:spLocks noChangeShapeType="1"/>
              </p:cNvSpPr>
              <p:nvPr/>
            </p:nvSpPr>
            <p:spPr bwMode="auto">
              <a:xfrm flipV="1">
                <a:off x="2834" y="2306"/>
                <a:ext cx="0" cy="9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133"/>
              <p:cNvSpPr>
                <a:spLocks noChangeShapeType="1"/>
              </p:cNvSpPr>
              <p:nvPr/>
            </p:nvSpPr>
            <p:spPr bwMode="auto">
              <a:xfrm flipV="1">
                <a:off x="2978" y="2306"/>
                <a:ext cx="0" cy="9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9" name="Group 134"/>
            <p:cNvGrpSpPr>
              <a:grpSpLocks/>
            </p:cNvGrpSpPr>
            <p:nvPr/>
          </p:nvGrpSpPr>
          <p:grpSpPr bwMode="auto">
            <a:xfrm>
              <a:off x="3545" y="2677"/>
              <a:ext cx="438" cy="603"/>
              <a:chOff x="2546" y="2306"/>
              <a:chExt cx="432" cy="1002"/>
            </a:xfrm>
          </p:grpSpPr>
          <p:grpSp>
            <p:nvGrpSpPr>
              <p:cNvPr id="101" name="Group 135"/>
              <p:cNvGrpSpPr>
                <a:grpSpLocks/>
              </p:cNvGrpSpPr>
              <p:nvPr/>
            </p:nvGrpSpPr>
            <p:grpSpPr bwMode="auto">
              <a:xfrm>
                <a:off x="2834" y="2306"/>
                <a:ext cx="144" cy="996"/>
                <a:chOff x="2834" y="2306"/>
                <a:chExt cx="144" cy="996"/>
              </a:xfrm>
            </p:grpSpPr>
            <p:sp>
              <p:nvSpPr>
                <p:cNvPr id="105" name="Line 136"/>
                <p:cNvSpPr>
                  <a:spLocks noChangeShapeType="1"/>
                </p:cNvSpPr>
                <p:nvPr/>
              </p:nvSpPr>
              <p:spPr bwMode="auto">
                <a:xfrm flipV="1">
                  <a:off x="2834" y="2306"/>
                  <a:ext cx="0" cy="99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Line 137"/>
                <p:cNvSpPr>
                  <a:spLocks noChangeShapeType="1"/>
                </p:cNvSpPr>
                <p:nvPr/>
              </p:nvSpPr>
              <p:spPr bwMode="auto">
                <a:xfrm flipV="1">
                  <a:off x="2978" y="2306"/>
                  <a:ext cx="0" cy="99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" name="Group 138"/>
              <p:cNvGrpSpPr>
                <a:grpSpLocks/>
              </p:cNvGrpSpPr>
              <p:nvPr/>
            </p:nvGrpSpPr>
            <p:grpSpPr bwMode="auto">
              <a:xfrm>
                <a:off x="2546" y="2312"/>
                <a:ext cx="144" cy="996"/>
                <a:chOff x="2834" y="2306"/>
                <a:chExt cx="144" cy="996"/>
              </a:xfrm>
            </p:grpSpPr>
            <p:sp>
              <p:nvSpPr>
                <p:cNvPr id="103" name="Line 139"/>
                <p:cNvSpPr>
                  <a:spLocks noChangeShapeType="1"/>
                </p:cNvSpPr>
                <p:nvPr/>
              </p:nvSpPr>
              <p:spPr bwMode="auto">
                <a:xfrm flipV="1">
                  <a:off x="2834" y="2306"/>
                  <a:ext cx="0" cy="99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Line 140"/>
                <p:cNvSpPr>
                  <a:spLocks noChangeShapeType="1"/>
                </p:cNvSpPr>
                <p:nvPr/>
              </p:nvSpPr>
              <p:spPr bwMode="auto">
                <a:xfrm flipV="1">
                  <a:off x="2978" y="2306"/>
                  <a:ext cx="0" cy="99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0" name="Line 141"/>
            <p:cNvSpPr>
              <a:spLocks noChangeShapeType="1"/>
            </p:cNvSpPr>
            <p:nvPr/>
          </p:nvSpPr>
          <p:spPr bwMode="auto">
            <a:xfrm flipV="1">
              <a:off x="3400" y="2682"/>
              <a:ext cx="0" cy="59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1" name="Group 142"/>
          <p:cNvGrpSpPr>
            <a:grpSpLocks/>
          </p:cNvGrpSpPr>
          <p:nvPr/>
        </p:nvGrpSpPr>
        <p:grpSpPr bwMode="auto">
          <a:xfrm>
            <a:off x="2146527" y="4246563"/>
            <a:ext cx="6370637" cy="1017587"/>
            <a:chOff x="1375" y="2673"/>
            <a:chExt cx="3181" cy="641"/>
          </a:xfrm>
        </p:grpSpPr>
        <p:grpSp>
          <p:nvGrpSpPr>
            <p:cNvPr id="132" name="Group 143"/>
            <p:cNvGrpSpPr>
              <a:grpSpLocks/>
            </p:cNvGrpSpPr>
            <p:nvPr/>
          </p:nvGrpSpPr>
          <p:grpSpPr bwMode="auto">
            <a:xfrm>
              <a:off x="2243" y="2682"/>
              <a:ext cx="1011" cy="628"/>
              <a:chOff x="1961" y="2306"/>
              <a:chExt cx="1017" cy="1009"/>
            </a:xfrm>
          </p:grpSpPr>
          <p:grpSp>
            <p:nvGrpSpPr>
              <p:cNvPr id="155" name="Group 144"/>
              <p:cNvGrpSpPr>
                <a:grpSpLocks/>
              </p:cNvGrpSpPr>
              <p:nvPr/>
            </p:nvGrpSpPr>
            <p:grpSpPr bwMode="auto">
              <a:xfrm>
                <a:off x="2546" y="2306"/>
                <a:ext cx="432" cy="1002"/>
                <a:chOff x="2546" y="2306"/>
                <a:chExt cx="432" cy="1002"/>
              </a:xfrm>
            </p:grpSpPr>
            <p:grpSp>
              <p:nvGrpSpPr>
                <p:cNvPr id="163" name="Group 145"/>
                <p:cNvGrpSpPr>
                  <a:grpSpLocks/>
                </p:cNvGrpSpPr>
                <p:nvPr/>
              </p:nvGrpSpPr>
              <p:grpSpPr bwMode="auto">
                <a:xfrm>
                  <a:off x="2834" y="2306"/>
                  <a:ext cx="144" cy="996"/>
                  <a:chOff x="2834" y="2306"/>
                  <a:chExt cx="144" cy="996"/>
                </a:xfrm>
              </p:grpSpPr>
              <p:sp>
                <p:nvSpPr>
                  <p:cNvPr id="167" name="Line 1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4" y="2306"/>
                    <a:ext cx="0" cy="996"/>
                  </a:xfrm>
                  <a:prstGeom prst="line">
                    <a:avLst/>
                  </a:pr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8" name="Line 1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78" y="2306"/>
                    <a:ext cx="0" cy="996"/>
                  </a:xfrm>
                  <a:prstGeom prst="line">
                    <a:avLst/>
                  </a:pr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4" name="Group 148"/>
                <p:cNvGrpSpPr>
                  <a:grpSpLocks/>
                </p:cNvGrpSpPr>
                <p:nvPr/>
              </p:nvGrpSpPr>
              <p:grpSpPr bwMode="auto">
                <a:xfrm>
                  <a:off x="2546" y="2312"/>
                  <a:ext cx="144" cy="996"/>
                  <a:chOff x="2834" y="2306"/>
                  <a:chExt cx="144" cy="996"/>
                </a:xfrm>
              </p:grpSpPr>
              <p:sp>
                <p:nvSpPr>
                  <p:cNvPr id="165" name="Line 1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4" y="2306"/>
                    <a:ext cx="0" cy="996"/>
                  </a:xfrm>
                  <a:prstGeom prst="line">
                    <a:avLst/>
                  </a:pr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6" name="Line 15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78" y="2306"/>
                    <a:ext cx="0" cy="996"/>
                  </a:xfrm>
                  <a:prstGeom prst="line">
                    <a:avLst/>
                  </a:pr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56" name="Group 151"/>
              <p:cNvGrpSpPr>
                <a:grpSpLocks/>
              </p:cNvGrpSpPr>
              <p:nvPr/>
            </p:nvGrpSpPr>
            <p:grpSpPr bwMode="auto">
              <a:xfrm>
                <a:off x="1961" y="2313"/>
                <a:ext cx="441" cy="1002"/>
                <a:chOff x="2546" y="2306"/>
                <a:chExt cx="432" cy="1002"/>
              </a:xfrm>
            </p:grpSpPr>
            <p:grpSp>
              <p:nvGrpSpPr>
                <p:cNvPr id="157" name="Group 152"/>
                <p:cNvGrpSpPr>
                  <a:grpSpLocks/>
                </p:cNvGrpSpPr>
                <p:nvPr/>
              </p:nvGrpSpPr>
              <p:grpSpPr bwMode="auto">
                <a:xfrm>
                  <a:off x="2834" y="2306"/>
                  <a:ext cx="144" cy="996"/>
                  <a:chOff x="2834" y="2306"/>
                  <a:chExt cx="144" cy="996"/>
                </a:xfrm>
              </p:grpSpPr>
              <p:sp>
                <p:nvSpPr>
                  <p:cNvPr id="161" name="Line 1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4" y="2306"/>
                    <a:ext cx="0" cy="996"/>
                  </a:xfrm>
                  <a:prstGeom prst="line">
                    <a:avLst/>
                  </a:pr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" name="Line 15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78" y="2306"/>
                    <a:ext cx="0" cy="996"/>
                  </a:xfrm>
                  <a:prstGeom prst="line">
                    <a:avLst/>
                  </a:pr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8" name="Group 155"/>
                <p:cNvGrpSpPr>
                  <a:grpSpLocks/>
                </p:cNvGrpSpPr>
                <p:nvPr/>
              </p:nvGrpSpPr>
              <p:grpSpPr bwMode="auto">
                <a:xfrm>
                  <a:off x="2546" y="2312"/>
                  <a:ext cx="144" cy="996"/>
                  <a:chOff x="2834" y="2306"/>
                  <a:chExt cx="144" cy="996"/>
                </a:xfrm>
              </p:grpSpPr>
              <p:sp>
                <p:nvSpPr>
                  <p:cNvPr id="159" name="Line 15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4" y="2306"/>
                    <a:ext cx="0" cy="996"/>
                  </a:xfrm>
                  <a:prstGeom prst="line">
                    <a:avLst/>
                  </a:pr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" name="Line 15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78" y="2306"/>
                    <a:ext cx="0" cy="996"/>
                  </a:xfrm>
                  <a:prstGeom prst="line">
                    <a:avLst/>
                  </a:pr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33" name="Group 158"/>
            <p:cNvGrpSpPr>
              <a:grpSpLocks/>
            </p:cNvGrpSpPr>
            <p:nvPr/>
          </p:nvGrpSpPr>
          <p:grpSpPr bwMode="auto">
            <a:xfrm>
              <a:off x="1375" y="2682"/>
              <a:ext cx="722" cy="632"/>
              <a:chOff x="1096" y="2217"/>
              <a:chExt cx="722" cy="1009"/>
            </a:xfrm>
          </p:grpSpPr>
          <p:sp>
            <p:nvSpPr>
              <p:cNvPr id="147" name="Line 159"/>
              <p:cNvSpPr>
                <a:spLocks noChangeShapeType="1"/>
              </p:cNvSpPr>
              <p:nvPr/>
            </p:nvSpPr>
            <p:spPr bwMode="auto">
              <a:xfrm flipV="1">
                <a:off x="1818" y="2217"/>
                <a:ext cx="0" cy="996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48" name="Group 160"/>
              <p:cNvGrpSpPr>
                <a:grpSpLocks/>
              </p:cNvGrpSpPr>
              <p:nvPr/>
            </p:nvGrpSpPr>
            <p:grpSpPr bwMode="auto">
              <a:xfrm>
                <a:off x="1532" y="2223"/>
                <a:ext cx="143" cy="996"/>
                <a:chOff x="2834" y="2306"/>
                <a:chExt cx="144" cy="996"/>
              </a:xfrm>
            </p:grpSpPr>
            <p:sp>
              <p:nvSpPr>
                <p:cNvPr id="153" name="Line 161"/>
                <p:cNvSpPr>
                  <a:spLocks noChangeShapeType="1"/>
                </p:cNvSpPr>
                <p:nvPr/>
              </p:nvSpPr>
              <p:spPr bwMode="auto">
                <a:xfrm flipV="1">
                  <a:off x="2834" y="2306"/>
                  <a:ext cx="0" cy="99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Line 162"/>
                <p:cNvSpPr>
                  <a:spLocks noChangeShapeType="1"/>
                </p:cNvSpPr>
                <p:nvPr/>
              </p:nvSpPr>
              <p:spPr bwMode="auto">
                <a:xfrm flipV="1">
                  <a:off x="2978" y="2306"/>
                  <a:ext cx="0" cy="99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9" name="Group 163"/>
              <p:cNvGrpSpPr>
                <a:grpSpLocks/>
              </p:cNvGrpSpPr>
              <p:nvPr/>
            </p:nvGrpSpPr>
            <p:grpSpPr bwMode="auto">
              <a:xfrm>
                <a:off x="1242" y="2224"/>
                <a:ext cx="146" cy="996"/>
                <a:chOff x="2834" y="2306"/>
                <a:chExt cx="144" cy="996"/>
              </a:xfrm>
            </p:grpSpPr>
            <p:sp>
              <p:nvSpPr>
                <p:cNvPr id="151" name="Line 164"/>
                <p:cNvSpPr>
                  <a:spLocks noChangeShapeType="1"/>
                </p:cNvSpPr>
                <p:nvPr/>
              </p:nvSpPr>
              <p:spPr bwMode="auto">
                <a:xfrm flipV="1">
                  <a:off x="2834" y="2306"/>
                  <a:ext cx="0" cy="99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Line 165"/>
                <p:cNvSpPr>
                  <a:spLocks noChangeShapeType="1"/>
                </p:cNvSpPr>
                <p:nvPr/>
              </p:nvSpPr>
              <p:spPr bwMode="auto">
                <a:xfrm flipV="1">
                  <a:off x="2978" y="2306"/>
                  <a:ext cx="0" cy="99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0" name="Line 166"/>
              <p:cNvSpPr>
                <a:spLocks noChangeShapeType="1"/>
              </p:cNvSpPr>
              <p:nvPr/>
            </p:nvSpPr>
            <p:spPr bwMode="auto">
              <a:xfrm flipV="1">
                <a:off x="1096" y="2230"/>
                <a:ext cx="0" cy="996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4" name="Line 167"/>
            <p:cNvSpPr>
              <a:spLocks noChangeShapeType="1"/>
            </p:cNvSpPr>
            <p:nvPr/>
          </p:nvSpPr>
          <p:spPr bwMode="auto">
            <a:xfrm flipV="1">
              <a:off x="4413" y="2673"/>
              <a:ext cx="0" cy="599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168"/>
            <p:cNvSpPr>
              <a:spLocks noChangeShapeType="1"/>
            </p:cNvSpPr>
            <p:nvPr/>
          </p:nvSpPr>
          <p:spPr bwMode="auto">
            <a:xfrm flipV="1">
              <a:off x="4556" y="2673"/>
              <a:ext cx="0" cy="599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6" name="Group 169"/>
            <p:cNvGrpSpPr>
              <a:grpSpLocks/>
            </p:cNvGrpSpPr>
            <p:nvPr/>
          </p:nvGrpSpPr>
          <p:grpSpPr bwMode="auto">
            <a:xfrm>
              <a:off x="4127" y="2677"/>
              <a:ext cx="143" cy="599"/>
              <a:chOff x="2834" y="2306"/>
              <a:chExt cx="144" cy="996"/>
            </a:xfrm>
          </p:grpSpPr>
          <p:sp>
            <p:nvSpPr>
              <p:cNvPr id="145" name="Line 170"/>
              <p:cNvSpPr>
                <a:spLocks noChangeShapeType="1"/>
              </p:cNvSpPr>
              <p:nvPr/>
            </p:nvSpPr>
            <p:spPr bwMode="auto">
              <a:xfrm flipV="1">
                <a:off x="2834" y="2306"/>
                <a:ext cx="0" cy="996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Line 171"/>
              <p:cNvSpPr>
                <a:spLocks noChangeShapeType="1"/>
              </p:cNvSpPr>
              <p:nvPr/>
            </p:nvSpPr>
            <p:spPr bwMode="auto">
              <a:xfrm flipV="1">
                <a:off x="2978" y="2306"/>
                <a:ext cx="0" cy="996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7" name="Group 172"/>
            <p:cNvGrpSpPr>
              <a:grpSpLocks/>
            </p:cNvGrpSpPr>
            <p:nvPr/>
          </p:nvGrpSpPr>
          <p:grpSpPr bwMode="auto">
            <a:xfrm>
              <a:off x="3545" y="2677"/>
              <a:ext cx="438" cy="603"/>
              <a:chOff x="2546" y="2306"/>
              <a:chExt cx="432" cy="1002"/>
            </a:xfrm>
          </p:grpSpPr>
          <p:grpSp>
            <p:nvGrpSpPr>
              <p:cNvPr id="139" name="Group 173"/>
              <p:cNvGrpSpPr>
                <a:grpSpLocks/>
              </p:cNvGrpSpPr>
              <p:nvPr/>
            </p:nvGrpSpPr>
            <p:grpSpPr bwMode="auto">
              <a:xfrm>
                <a:off x="2834" y="2306"/>
                <a:ext cx="144" cy="996"/>
                <a:chOff x="2834" y="2306"/>
                <a:chExt cx="144" cy="996"/>
              </a:xfrm>
            </p:grpSpPr>
            <p:sp>
              <p:nvSpPr>
                <p:cNvPr id="143" name="Line 174"/>
                <p:cNvSpPr>
                  <a:spLocks noChangeShapeType="1"/>
                </p:cNvSpPr>
                <p:nvPr/>
              </p:nvSpPr>
              <p:spPr bwMode="auto">
                <a:xfrm flipV="1">
                  <a:off x="2834" y="2306"/>
                  <a:ext cx="0" cy="99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Line 175"/>
                <p:cNvSpPr>
                  <a:spLocks noChangeShapeType="1"/>
                </p:cNvSpPr>
                <p:nvPr/>
              </p:nvSpPr>
              <p:spPr bwMode="auto">
                <a:xfrm flipV="1">
                  <a:off x="2978" y="2306"/>
                  <a:ext cx="0" cy="99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0" name="Group 176"/>
              <p:cNvGrpSpPr>
                <a:grpSpLocks/>
              </p:cNvGrpSpPr>
              <p:nvPr/>
            </p:nvGrpSpPr>
            <p:grpSpPr bwMode="auto">
              <a:xfrm>
                <a:off x="2546" y="2312"/>
                <a:ext cx="144" cy="996"/>
                <a:chOff x="2834" y="2306"/>
                <a:chExt cx="144" cy="996"/>
              </a:xfrm>
            </p:grpSpPr>
            <p:sp>
              <p:nvSpPr>
                <p:cNvPr id="141" name="Line 177"/>
                <p:cNvSpPr>
                  <a:spLocks noChangeShapeType="1"/>
                </p:cNvSpPr>
                <p:nvPr/>
              </p:nvSpPr>
              <p:spPr bwMode="auto">
                <a:xfrm flipV="1">
                  <a:off x="2834" y="2306"/>
                  <a:ext cx="0" cy="99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Line 178"/>
                <p:cNvSpPr>
                  <a:spLocks noChangeShapeType="1"/>
                </p:cNvSpPr>
                <p:nvPr/>
              </p:nvSpPr>
              <p:spPr bwMode="auto">
                <a:xfrm flipV="1">
                  <a:off x="2978" y="2306"/>
                  <a:ext cx="0" cy="99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38" name="Line 179"/>
            <p:cNvSpPr>
              <a:spLocks noChangeShapeType="1"/>
            </p:cNvSpPr>
            <p:nvPr/>
          </p:nvSpPr>
          <p:spPr bwMode="auto">
            <a:xfrm flipV="1">
              <a:off x="3400" y="2682"/>
              <a:ext cx="0" cy="599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9" name="Text Box 181"/>
          <p:cNvSpPr txBox="1">
            <a:spLocks noChangeArrowheads="1"/>
          </p:cNvSpPr>
          <p:nvPr/>
        </p:nvSpPr>
        <p:spPr bwMode="auto">
          <a:xfrm>
            <a:off x="6740752" y="5410200"/>
            <a:ext cx="1255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ea typeface="ＭＳ Ｐゴシック" panose="020B0600070205080204" pitchFamily="34" charset="-128"/>
                <a:cs typeface="Times New Roman" panose="02020603050405020304" pitchFamily="18" charset="0"/>
              </a:rPr>
              <a:t>f</a:t>
            </a:r>
            <a:r>
              <a:rPr lang="en-US" altLang="en-US" i="1" baseline="-25000">
                <a:ea typeface="ＭＳ Ｐゴシック" panose="020B0600070205080204" pitchFamily="34" charset="-128"/>
                <a:cs typeface="Times New Roman" panose="02020603050405020304" pitchFamily="18" charset="0"/>
              </a:rPr>
              <a:t>r</a:t>
            </a:r>
            <a:r>
              <a:rPr lang="en-US" altLang="en-US" i="1">
                <a:ea typeface="ＭＳ Ｐゴシック" panose="020B0600070205080204" pitchFamily="34" charset="-128"/>
                <a:cs typeface="Times New Roman" panose="02020603050405020304" pitchFamily="18" charset="0"/>
              </a:rPr>
              <a:t> =</a:t>
            </a:r>
            <a:r>
              <a:rPr lang="en-US" altLang="en-US" i="1">
                <a:latin typeface="Symbol" panose="05050102010706020507" pitchFamily="18" charset="2"/>
                <a:ea typeface="ＭＳ Ｐゴシック" panose="020B0600070205080204" pitchFamily="34" charset="-128"/>
                <a:cs typeface="Times New Roman" panose="02020603050405020304" pitchFamily="18" charset="0"/>
              </a:rPr>
              <a:t> 1/t</a:t>
            </a:r>
            <a:r>
              <a:rPr lang="en-US" altLang="en-US" sz="1800" i="1" baseline="-25000">
                <a:ea typeface="ＭＳ Ｐゴシック" panose="020B0600070205080204" pitchFamily="34" charset="-128"/>
                <a:cs typeface="Times New Roman" panose="02020603050405020304" pitchFamily="18" charset="0"/>
              </a:rPr>
              <a:t>RT</a:t>
            </a:r>
          </a:p>
        </p:txBody>
      </p:sp>
      <p:grpSp>
        <p:nvGrpSpPr>
          <p:cNvPr id="170" name="Group 207"/>
          <p:cNvGrpSpPr>
            <a:grpSpLocks/>
          </p:cNvGrpSpPr>
          <p:nvPr/>
        </p:nvGrpSpPr>
        <p:grpSpPr bwMode="auto">
          <a:xfrm>
            <a:off x="6943952" y="4695825"/>
            <a:ext cx="300037" cy="685800"/>
            <a:chOff x="3373" y="2958"/>
            <a:chExt cx="189" cy="432"/>
          </a:xfrm>
        </p:grpSpPr>
        <p:sp>
          <p:nvSpPr>
            <p:cNvPr id="171" name="Line 180"/>
            <p:cNvSpPr>
              <a:spLocks noChangeShapeType="1"/>
            </p:cNvSpPr>
            <p:nvPr/>
          </p:nvSpPr>
          <p:spPr bwMode="auto">
            <a:xfrm>
              <a:off x="3373" y="2958"/>
              <a:ext cx="1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Line 182"/>
            <p:cNvSpPr>
              <a:spLocks noChangeShapeType="1"/>
            </p:cNvSpPr>
            <p:nvPr/>
          </p:nvSpPr>
          <p:spPr bwMode="auto">
            <a:xfrm flipV="1">
              <a:off x="3481" y="305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3" name="Group 206"/>
          <p:cNvGrpSpPr>
            <a:grpSpLocks/>
          </p:cNvGrpSpPr>
          <p:nvPr/>
        </p:nvGrpSpPr>
        <p:grpSpPr bwMode="auto">
          <a:xfrm>
            <a:off x="3502252" y="5808663"/>
            <a:ext cx="1163637" cy="808037"/>
            <a:chOff x="1205" y="3659"/>
            <a:chExt cx="733" cy="509"/>
          </a:xfrm>
        </p:grpSpPr>
        <p:sp>
          <p:nvSpPr>
            <p:cNvPr id="174" name="Text Box 183"/>
            <p:cNvSpPr txBox="1">
              <a:spLocks noChangeArrowheads="1"/>
            </p:cNvSpPr>
            <p:nvPr/>
          </p:nvSpPr>
          <p:spPr bwMode="auto">
            <a:xfrm>
              <a:off x="1205" y="3773"/>
              <a:ext cx="33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i="1">
                  <a:ea typeface="ＭＳ Ｐゴシック" panose="020B0600070205080204" pitchFamily="34" charset="-128"/>
                </a:rPr>
                <a:t>f</a:t>
              </a:r>
              <a:r>
                <a:rPr lang="en-US" altLang="en-US" i="1" baseline="-25000">
                  <a:ea typeface="ＭＳ Ｐゴシック" panose="020B0600070205080204" pitchFamily="34" charset="-128"/>
                </a:rPr>
                <a:t>0</a:t>
              </a:r>
              <a:r>
                <a:rPr lang="en-US" altLang="en-US" i="1">
                  <a:latin typeface="Symbol" panose="05050102010706020507" pitchFamily="18" charset="2"/>
                  <a:ea typeface="ＭＳ Ｐゴシック" panose="020B0600070205080204" pitchFamily="34" charset="-128"/>
                </a:rPr>
                <a:t>=</a:t>
              </a:r>
              <a:endParaRPr lang="fr-FR" altLang="en-US" i="1">
                <a:ea typeface="ＭＳ Ｐゴシック" panose="020B0600070205080204" pitchFamily="34" charset="-128"/>
              </a:endParaRPr>
            </a:p>
          </p:txBody>
        </p:sp>
        <p:sp>
          <p:nvSpPr>
            <p:cNvPr id="175" name="Text Box 185"/>
            <p:cNvSpPr txBox="1">
              <a:spLocks noChangeArrowheads="1"/>
            </p:cNvSpPr>
            <p:nvPr/>
          </p:nvSpPr>
          <p:spPr bwMode="auto">
            <a:xfrm>
              <a:off x="1523" y="3659"/>
              <a:ext cx="2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i="1">
                  <a:latin typeface="Symbol" panose="05050102010706020507" pitchFamily="18" charset="2"/>
                  <a:ea typeface="ＭＳ Ｐゴシック" panose="020B0600070205080204" pitchFamily="34" charset="-128"/>
                </a:rPr>
                <a:t>j</a:t>
              </a:r>
              <a:r>
                <a:rPr lang="en-US" altLang="en-US" sz="1800" i="1" baseline="-25000">
                  <a:ea typeface="ＭＳ Ｐゴシック" panose="020B0600070205080204" pitchFamily="34" charset="-128"/>
                </a:rPr>
                <a:t>p</a:t>
              </a:r>
              <a:endParaRPr lang="fr-FR" altLang="en-US" i="1">
                <a:ea typeface="ＭＳ Ｐゴシック" panose="020B0600070205080204" pitchFamily="34" charset="-128"/>
              </a:endParaRPr>
            </a:p>
          </p:txBody>
        </p:sp>
        <p:sp>
          <p:nvSpPr>
            <p:cNvPr id="176" name="Text Box 186"/>
            <p:cNvSpPr txBox="1">
              <a:spLocks noChangeArrowheads="1"/>
            </p:cNvSpPr>
            <p:nvPr/>
          </p:nvSpPr>
          <p:spPr bwMode="auto">
            <a:xfrm>
              <a:off x="1425" y="3880"/>
              <a:ext cx="51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i="1">
                  <a:latin typeface="Symbol" panose="05050102010706020507" pitchFamily="18" charset="2"/>
                  <a:ea typeface="ＭＳ Ｐゴシック" panose="020B0600070205080204" pitchFamily="34" charset="-128"/>
                </a:rPr>
                <a:t>2pt</a:t>
              </a:r>
              <a:r>
                <a:rPr lang="en-US" altLang="en-US" sz="1800" i="1" baseline="-25000">
                  <a:ea typeface="ＭＳ Ｐゴシック" panose="020B0600070205080204" pitchFamily="34" charset="-128"/>
                  <a:cs typeface="Times New Roman" panose="02020603050405020304" pitchFamily="18" charset="0"/>
                </a:rPr>
                <a:t>RT</a:t>
              </a:r>
              <a:endParaRPr lang="fr-FR" altLang="en-US" i="1">
                <a:ea typeface="ＭＳ Ｐゴシック" panose="020B060007020508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177" name="Line 187"/>
            <p:cNvSpPr>
              <a:spLocks noChangeShapeType="1"/>
            </p:cNvSpPr>
            <p:nvPr/>
          </p:nvSpPr>
          <p:spPr bwMode="auto">
            <a:xfrm flipH="1">
              <a:off x="1516" y="3937"/>
              <a:ext cx="2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8" name="Group 188"/>
          <p:cNvGrpSpPr>
            <a:grpSpLocks/>
          </p:cNvGrpSpPr>
          <p:nvPr/>
        </p:nvGrpSpPr>
        <p:grpSpPr bwMode="auto">
          <a:xfrm>
            <a:off x="5639027" y="6072188"/>
            <a:ext cx="2616200" cy="517525"/>
            <a:chOff x="1903" y="3825"/>
            <a:chExt cx="1648" cy="326"/>
          </a:xfrm>
        </p:grpSpPr>
        <p:sp>
          <p:nvSpPr>
            <p:cNvPr id="179" name="Text Box 189"/>
            <p:cNvSpPr txBox="1">
              <a:spLocks noChangeArrowheads="1"/>
            </p:cNvSpPr>
            <p:nvPr/>
          </p:nvSpPr>
          <p:spPr bwMode="auto">
            <a:xfrm>
              <a:off x="1903" y="3829"/>
              <a:ext cx="2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i="1">
                  <a:latin typeface="Symbol" panose="05050102010706020507" pitchFamily="18" charset="2"/>
                  <a:ea typeface="ＭＳ Ｐゴシック" panose="020B0600070205080204" pitchFamily="34" charset="-128"/>
                </a:rPr>
                <a:t>j</a:t>
              </a:r>
              <a:r>
                <a:rPr lang="en-US" altLang="en-US" i="1" baseline="-25000">
                  <a:ea typeface="ＭＳ Ｐゴシック" panose="020B0600070205080204" pitchFamily="34" charset="-128"/>
                </a:rPr>
                <a:t>p</a:t>
              </a:r>
              <a:endParaRPr lang="fr-FR" altLang="en-US" i="1">
                <a:ea typeface="ＭＳ Ｐゴシック" panose="020B0600070205080204" pitchFamily="34" charset="-128"/>
              </a:endParaRPr>
            </a:p>
          </p:txBody>
        </p:sp>
        <p:sp>
          <p:nvSpPr>
            <p:cNvPr id="180" name="Text Box 190"/>
            <p:cNvSpPr txBox="1">
              <a:spLocks noChangeArrowheads="1"/>
            </p:cNvSpPr>
            <p:nvPr/>
          </p:nvSpPr>
          <p:spPr bwMode="auto">
            <a:xfrm>
              <a:off x="2146" y="3863"/>
              <a:ext cx="2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i="1">
                  <a:ea typeface="ＭＳ Ｐゴシック" panose="020B0600070205080204" pitchFamily="34" charset="-128"/>
                  <a:cs typeface="Times New Roman" panose="02020603050405020304" pitchFamily="18" charset="0"/>
                </a:rPr>
                <a:t>=</a:t>
              </a:r>
              <a:endParaRPr lang="fr-FR" altLang="en-US" i="1">
                <a:ea typeface="ＭＳ Ｐゴシック" panose="020B060007020508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181" name="Text Box 191"/>
            <p:cNvSpPr txBox="1">
              <a:spLocks noChangeArrowheads="1"/>
            </p:cNvSpPr>
            <p:nvPr/>
          </p:nvSpPr>
          <p:spPr bwMode="auto">
            <a:xfrm>
              <a:off x="2302" y="3828"/>
              <a:ext cx="2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i="1">
                  <a:latin typeface="Symbol" panose="05050102010706020507" pitchFamily="18" charset="2"/>
                  <a:ea typeface="ＭＳ Ｐゴシック" panose="020B0600070205080204" pitchFamily="34" charset="-128"/>
                  <a:cs typeface="Times New Roman" panose="02020603050405020304" pitchFamily="18" charset="0"/>
                </a:rPr>
                <a:t>j</a:t>
              </a:r>
              <a:r>
                <a:rPr lang="en-US" altLang="en-US" i="1" baseline="-25000">
                  <a:ea typeface="ＭＳ Ｐゴシック" panose="020B0600070205080204" pitchFamily="34" charset="-128"/>
                  <a:cs typeface="Times New Roman" panose="02020603050405020304" pitchFamily="18" charset="0"/>
                </a:rPr>
                <a:t>e</a:t>
              </a:r>
              <a:endParaRPr lang="fr-FR" altLang="en-US" i="1">
                <a:latin typeface="Symbol" panose="05050102010706020507" pitchFamily="18" charset="2"/>
                <a:ea typeface="ＭＳ Ｐゴシック" panose="020B060007020508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182" name="Text Box 192"/>
            <p:cNvSpPr txBox="1">
              <a:spLocks noChangeArrowheads="1"/>
            </p:cNvSpPr>
            <p:nvPr/>
          </p:nvSpPr>
          <p:spPr bwMode="auto">
            <a:xfrm>
              <a:off x="2485" y="3885"/>
              <a:ext cx="6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i="1">
                  <a:ea typeface="ＭＳ Ｐゴシック" panose="020B0600070205080204" pitchFamily="34" charset="-128"/>
                  <a:cs typeface="Times New Roman" panose="02020603050405020304" pitchFamily="18" charset="0"/>
                </a:rPr>
                <a:t>(i + 1) -</a:t>
              </a:r>
              <a:endParaRPr lang="fr-FR" altLang="en-US" sz="2000" i="1">
                <a:ea typeface="ＭＳ Ｐゴシック" panose="020B060007020508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183" name="Text Box 193"/>
            <p:cNvSpPr txBox="1">
              <a:spLocks noChangeArrowheads="1"/>
            </p:cNvSpPr>
            <p:nvPr/>
          </p:nvSpPr>
          <p:spPr bwMode="auto">
            <a:xfrm>
              <a:off x="3062" y="3825"/>
              <a:ext cx="2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i="1">
                  <a:latin typeface="Symbol" panose="05050102010706020507" pitchFamily="18" charset="2"/>
                  <a:ea typeface="ＭＳ Ｐゴシック" panose="020B0600070205080204" pitchFamily="34" charset="-128"/>
                  <a:cs typeface="Times New Roman" panose="02020603050405020304" pitchFamily="18" charset="0"/>
                </a:rPr>
                <a:t>j</a:t>
              </a:r>
              <a:r>
                <a:rPr lang="en-US" altLang="en-US" i="1" baseline="-25000">
                  <a:ea typeface="ＭＳ Ｐゴシック" panose="020B0600070205080204" pitchFamily="34" charset="-128"/>
                  <a:cs typeface="Times New Roman" panose="02020603050405020304" pitchFamily="18" charset="0"/>
                </a:rPr>
                <a:t>e</a:t>
              </a:r>
              <a:endParaRPr lang="fr-FR" altLang="en-US" i="1">
                <a:latin typeface="Symbol" panose="05050102010706020507" pitchFamily="18" charset="2"/>
                <a:ea typeface="ＭＳ Ｐゴシック" panose="020B060007020508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184" name="Text Box 194"/>
            <p:cNvSpPr txBox="1">
              <a:spLocks noChangeArrowheads="1"/>
            </p:cNvSpPr>
            <p:nvPr/>
          </p:nvSpPr>
          <p:spPr bwMode="auto">
            <a:xfrm>
              <a:off x="3245" y="3894"/>
              <a:ext cx="30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i="1">
                  <a:ea typeface="ＭＳ Ｐゴシック" panose="020B0600070205080204" pitchFamily="34" charset="-128"/>
                  <a:cs typeface="Times New Roman" panose="02020603050405020304" pitchFamily="18" charset="0"/>
                </a:rPr>
                <a:t>(i )</a:t>
              </a:r>
              <a:endParaRPr lang="fr-FR" altLang="en-US" sz="2000" i="1">
                <a:ea typeface="ＭＳ Ｐゴシック" panose="020B0600070205080204" pitchFamily="34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185" name="Line 195"/>
          <p:cNvSpPr>
            <a:spLocks noChangeShapeType="1"/>
          </p:cNvSpPr>
          <p:nvPr/>
        </p:nvSpPr>
        <p:spPr bwMode="auto">
          <a:xfrm flipV="1">
            <a:off x="6074002" y="5227638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" name="Text Box 196"/>
          <p:cNvSpPr txBox="1">
            <a:spLocks noChangeArrowheads="1"/>
          </p:cNvSpPr>
          <p:nvPr/>
        </p:nvSpPr>
        <p:spPr bwMode="auto">
          <a:xfrm>
            <a:off x="5926364" y="5246688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/>
              <a:t>f</a:t>
            </a:r>
            <a:r>
              <a:rPr lang="en-US" altLang="en-US" i="1" baseline="-25000"/>
              <a:t>0</a:t>
            </a:r>
            <a:endParaRPr lang="en-US" altLang="en-US" i="1"/>
          </a:p>
        </p:txBody>
      </p:sp>
      <p:sp>
        <p:nvSpPr>
          <p:cNvPr id="187" name="Text Box 197"/>
          <p:cNvSpPr txBox="1">
            <a:spLocks noChangeArrowheads="1"/>
          </p:cNvSpPr>
          <p:nvPr/>
        </p:nvSpPr>
        <p:spPr bwMode="auto">
          <a:xfrm>
            <a:off x="5345339" y="5246688"/>
            <a:ext cx="471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/>
              <a:t>-f</a:t>
            </a:r>
            <a:r>
              <a:rPr lang="en-US" altLang="en-US" i="1" baseline="-25000"/>
              <a:t>0</a:t>
            </a:r>
            <a:endParaRPr lang="en-US" altLang="en-US" i="1"/>
          </a:p>
        </p:txBody>
      </p:sp>
      <p:sp>
        <p:nvSpPr>
          <p:cNvPr id="188" name="Line 198"/>
          <p:cNvSpPr>
            <a:spLocks noChangeShapeType="1"/>
          </p:cNvSpPr>
          <p:nvPr/>
        </p:nvSpPr>
        <p:spPr bwMode="auto">
          <a:xfrm>
            <a:off x="5618389" y="5248275"/>
            <a:ext cx="0" cy="85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9" name="Group 208"/>
          <p:cNvGrpSpPr>
            <a:grpSpLocks/>
          </p:cNvGrpSpPr>
          <p:nvPr/>
        </p:nvGrpSpPr>
        <p:grpSpPr bwMode="auto">
          <a:xfrm>
            <a:off x="5913664" y="3673475"/>
            <a:ext cx="1193800" cy="600075"/>
            <a:chOff x="2724" y="2314"/>
            <a:chExt cx="752" cy="378"/>
          </a:xfrm>
        </p:grpSpPr>
        <p:sp>
          <p:nvSpPr>
            <p:cNvPr id="190" name="Line 199"/>
            <p:cNvSpPr>
              <a:spLocks noChangeShapeType="1"/>
            </p:cNvSpPr>
            <p:nvPr/>
          </p:nvSpPr>
          <p:spPr bwMode="auto">
            <a:xfrm>
              <a:off x="2825" y="2588"/>
              <a:ext cx="0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Line 200"/>
            <p:cNvSpPr>
              <a:spLocks noChangeShapeType="1"/>
            </p:cNvSpPr>
            <p:nvPr/>
          </p:nvSpPr>
          <p:spPr bwMode="auto">
            <a:xfrm>
              <a:off x="2905" y="2590"/>
              <a:ext cx="0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Line 201"/>
            <p:cNvSpPr>
              <a:spLocks noChangeShapeType="1"/>
            </p:cNvSpPr>
            <p:nvPr/>
          </p:nvSpPr>
          <p:spPr bwMode="auto">
            <a:xfrm>
              <a:off x="2724" y="2597"/>
              <a:ext cx="1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Line 202"/>
            <p:cNvSpPr>
              <a:spLocks noChangeShapeType="1"/>
            </p:cNvSpPr>
            <p:nvPr/>
          </p:nvSpPr>
          <p:spPr bwMode="auto">
            <a:xfrm flipH="1">
              <a:off x="2907" y="2598"/>
              <a:ext cx="2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Text Box 203"/>
            <p:cNvSpPr txBox="1">
              <a:spLocks noChangeArrowheads="1"/>
            </p:cNvSpPr>
            <p:nvPr/>
          </p:nvSpPr>
          <p:spPr bwMode="auto">
            <a:xfrm>
              <a:off x="2884" y="2314"/>
              <a:ext cx="5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i="1"/>
                <a:t>f</a:t>
              </a:r>
              <a:r>
                <a:rPr lang="en-US" altLang="en-US" i="1" baseline="-25000"/>
                <a:t>r</a:t>
              </a:r>
              <a:r>
                <a:rPr lang="en-US" altLang="en-US" i="1"/>
                <a:t>  - f</a:t>
              </a:r>
              <a:r>
                <a:rPr lang="en-US" altLang="en-US" i="1" baseline="-25000"/>
                <a:t>0</a:t>
              </a:r>
              <a:r>
                <a:rPr lang="en-US" altLang="en-US" i="1"/>
                <a:t> </a:t>
              </a:r>
            </a:p>
          </p:txBody>
        </p:sp>
      </p:grpSp>
      <p:pic>
        <p:nvPicPr>
          <p:cNvPr id="195" name="Picture 20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002" y="869950"/>
            <a:ext cx="44196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6" name="Text Box 205"/>
          <p:cNvSpPr txBox="1">
            <a:spLocks noChangeArrowheads="1"/>
          </p:cNvSpPr>
          <p:nvPr/>
        </p:nvSpPr>
        <p:spPr bwMode="auto">
          <a:xfrm>
            <a:off x="8667977" y="5291138"/>
            <a:ext cx="1470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Frequency</a:t>
            </a:r>
          </a:p>
        </p:txBody>
      </p:sp>
      <p:sp>
        <p:nvSpPr>
          <p:cNvPr id="197" name="Text Box 209"/>
          <p:cNvSpPr txBox="1">
            <a:spLocks noChangeArrowheads="1"/>
          </p:cNvSpPr>
          <p:nvPr/>
        </p:nvSpPr>
        <p:spPr bwMode="auto">
          <a:xfrm>
            <a:off x="1589314" y="6350"/>
            <a:ext cx="3757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0099"/>
                </a:solidFill>
              </a:rPr>
              <a:t>Do the definitions extend to</a:t>
            </a:r>
          </a:p>
        </p:txBody>
      </p:sp>
      <p:sp>
        <p:nvSpPr>
          <p:cNvPr id="198" name="Oval 210"/>
          <p:cNvSpPr>
            <a:spLocks noChangeArrowheads="1"/>
          </p:cNvSpPr>
          <p:nvPr/>
        </p:nvSpPr>
        <p:spPr bwMode="auto">
          <a:xfrm>
            <a:off x="9791927" y="928688"/>
            <a:ext cx="927100" cy="54927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57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/>
      <p:bldP spid="186" grpId="0"/>
      <p:bldP spid="18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4134304" y="2912836"/>
            <a:ext cx="5226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solidFill>
                  <a:srgbClr val="000099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Evolution of a single pulse in an ``ideal'' cavity</a:t>
            </a:r>
            <a:endParaRPr lang="fr-FR" altLang="en-US" sz="2000">
              <a:solidFill>
                <a:srgbClr val="000099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4159704" y="3444649"/>
            <a:ext cx="337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solidFill>
                  <a:srgbClr val="000099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How unequally spaced modes</a:t>
            </a:r>
            <a:endParaRPr lang="fr-FR" altLang="en-US" sz="2000" b="1">
              <a:solidFill>
                <a:srgbClr val="000099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175579" y="3762149"/>
            <a:ext cx="3729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solidFill>
                  <a:srgbClr val="000099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lead to a perfect frequency comb</a:t>
            </a:r>
            <a:endParaRPr lang="fr-FR" altLang="en-US" sz="2000">
              <a:solidFill>
                <a:srgbClr val="000099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500892" y="2185761"/>
            <a:ext cx="56499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0099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The real thing (the laser, the “real comb”)</a:t>
            </a:r>
            <a:endParaRPr lang="fr-FR" altLang="en-US">
              <a:solidFill>
                <a:srgbClr val="000099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504067" y="1593624"/>
            <a:ext cx="2808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0099"/>
                </a:solidFill>
              </a:rPr>
              <a:t>Measuring the CEO</a:t>
            </a:r>
            <a:endParaRPr lang="fr-FR" altLang="en-US" b="1">
              <a:solidFill>
                <a:srgbClr val="000099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478667" y="4381274"/>
            <a:ext cx="6811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0099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The frequency comb as seen by the experimentalist</a:t>
            </a:r>
            <a:endParaRPr lang="fr-FR" altLang="en-US">
              <a:solidFill>
                <a:srgbClr val="000099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91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2" calcmode="lin" valueType="num">
                                      <p:cBhvr override="childStyl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763487" y="0"/>
            <a:ext cx="4722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0099"/>
                </a:solidFill>
                <a:ea typeface="ＭＳ Ｐゴシック" panose="020B0600070205080204" pitchFamily="34" charset="-128"/>
              </a:rPr>
              <a:t>Locking and measurement of CEO</a:t>
            </a:r>
            <a:endParaRPr lang="fr-FR" altLang="en-US" b="1">
              <a:solidFill>
                <a:srgbClr val="000099"/>
              </a:solidFill>
              <a:ea typeface="ＭＳ Ｐゴシック" panose="020B0600070205080204" pitchFamily="34" charset="-128"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2895375" y="1420813"/>
            <a:ext cx="6316662" cy="3124200"/>
            <a:chOff x="713" y="1291"/>
            <a:chExt cx="3979" cy="1968"/>
          </a:xfrm>
        </p:grpSpPr>
        <p:pic>
          <p:nvPicPr>
            <p:cNvPr id="5" name="Picture 5" descr="ceo-02f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" y="1291"/>
              <a:ext cx="3977" cy="1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4128" y="2379"/>
              <a:ext cx="246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108" y="2379"/>
              <a:ext cx="246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978" y="2535"/>
              <a:ext cx="246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126" y="2868"/>
              <a:ext cx="210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482" y="2930"/>
              <a:ext cx="210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8681812" y="1420813"/>
            <a:ext cx="1847850" cy="4097337"/>
            <a:chOff x="4358" y="1291"/>
            <a:chExt cx="1164" cy="2581"/>
          </a:xfrm>
        </p:grpSpPr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4928" y="2652"/>
              <a:ext cx="4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rnd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800"/>
                <a:t>mixer</a:t>
              </a: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4897" y="1291"/>
              <a:ext cx="524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rnd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1800"/>
                <a:t>Laser</a:t>
              </a:r>
            </a:p>
            <a:p>
              <a:pPr algn="ctr" eaLnBrk="0" hangingPunct="0"/>
              <a:r>
                <a:rPr lang="en-US" altLang="en-US" sz="1800" i="1"/>
                <a:t>f</a:t>
              </a:r>
              <a:r>
                <a:rPr lang="en-US" altLang="en-US" sz="1800" i="1" baseline="-25000"/>
                <a:t>0</a:t>
              </a:r>
            </a:p>
            <a:p>
              <a:pPr algn="ctr" eaLnBrk="0" hangingPunct="0"/>
              <a:r>
                <a:rPr lang="en-US" altLang="en-US" sz="1800"/>
                <a:t>control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917" y="2689"/>
              <a:ext cx="484" cy="190"/>
            </a:xfrm>
            <a:prstGeom prst="rect">
              <a:avLst/>
            </a:prstGeom>
            <a:noFill/>
            <a:ln w="19050" cap="rnd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4358" y="2781"/>
              <a:ext cx="546" cy="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4797" y="3238"/>
              <a:ext cx="724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rnd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1800"/>
                <a:t>Reference</a:t>
              </a:r>
            </a:p>
            <a:p>
              <a:pPr algn="ctr" eaLnBrk="0" hangingPunct="0"/>
              <a:r>
                <a:rPr lang="en-US" altLang="en-US" sz="1800"/>
                <a:t>Frequency</a:t>
              </a:r>
            </a:p>
            <a:p>
              <a:pPr algn="ctr" eaLnBrk="0" hangingPunct="0"/>
              <a:r>
                <a:rPr lang="en-US" altLang="en-US" sz="2000" b="1" i="1">
                  <a:latin typeface="Symbol" panose="05050102010706020507" pitchFamily="18" charset="2"/>
                </a:rPr>
                <a:t>n</a:t>
              </a:r>
              <a:r>
                <a:rPr lang="en-US" altLang="en-US" sz="2000" b="1" i="1" baseline="-25000"/>
                <a:t>ref</a:t>
              </a: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4796" y="3219"/>
              <a:ext cx="726" cy="653"/>
            </a:xfrm>
            <a:prstGeom prst="rect">
              <a:avLst/>
            </a:prstGeom>
            <a:noFill/>
            <a:ln w="19050" cap="rnd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 flipV="1">
              <a:off x="5159" y="2883"/>
              <a:ext cx="0" cy="336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4872" y="1291"/>
              <a:ext cx="568" cy="653"/>
            </a:xfrm>
            <a:prstGeom prst="rect">
              <a:avLst/>
            </a:prstGeom>
            <a:noFill/>
            <a:ln w="19050" cap="rnd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 flipV="1">
              <a:off x="5159" y="1960"/>
              <a:ext cx="0" cy="72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6398987" y="4646613"/>
            <a:ext cx="195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800"/>
              <a:t>Control of </a:t>
            </a:r>
            <a:r>
              <a:rPr lang="en-US" altLang="en-US" sz="1800" b="1" i="1"/>
              <a:t>f</a:t>
            </a:r>
            <a:r>
              <a:rPr lang="en-US" altLang="en-US" sz="1800" b="1" i="1" baseline="-25000"/>
              <a:t>0</a:t>
            </a:r>
            <a:r>
              <a:rPr lang="en-US" altLang="en-US" sz="1800"/>
              <a:t> to </a:t>
            </a:r>
            <a:r>
              <a:rPr lang="en-US" altLang="en-US" sz="2000" b="1" i="1">
                <a:latin typeface="Symbol" panose="05050102010706020507" pitchFamily="18" charset="2"/>
              </a:rPr>
              <a:t>n</a:t>
            </a:r>
            <a:r>
              <a:rPr lang="en-US" altLang="en-US" sz="2000" b="1" i="1" baseline="-25000">
                <a:cs typeface="Times New Roman" panose="02020603050405020304" pitchFamily="18" charset="0"/>
              </a:rPr>
              <a:t>ref</a:t>
            </a:r>
            <a:endParaRPr lang="en-US" altLang="en-US" sz="2000" b="1" i="1"/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6392637" y="5072063"/>
            <a:ext cx="175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800">
                <a:solidFill>
                  <a:srgbClr val="000099"/>
                </a:solidFill>
              </a:rPr>
              <a:t>Control of </a:t>
            </a:r>
            <a:r>
              <a:rPr lang="en-US" altLang="en-US" sz="1800" b="1" i="1">
                <a:solidFill>
                  <a:srgbClr val="000099"/>
                </a:solidFill>
              </a:rPr>
              <a:t>f</a:t>
            </a:r>
            <a:r>
              <a:rPr lang="en-US" altLang="en-US" sz="1800" b="1" i="1" baseline="-25000">
                <a:solidFill>
                  <a:srgbClr val="000099"/>
                </a:solidFill>
              </a:rPr>
              <a:t>0</a:t>
            </a:r>
            <a:r>
              <a:rPr lang="en-US" altLang="en-US" sz="1800">
                <a:solidFill>
                  <a:srgbClr val="000099"/>
                </a:solidFill>
              </a:rPr>
              <a:t> to </a:t>
            </a:r>
            <a:r>
              <a:rPr lang="en-US" altLang="en-US" sz="2000" b="1" i="1">
                <a:solidFill>
                  <a:srgbClr val="000099"/>
                </a:solidFill>
                <a:latin typeface="Symbol" panose="05050102010706020507" pitchFamily="18" charset="2"/>
              </a:rPr>
              <a:t>0</a:t>
            </a:r>
            <a:endParaRPr lang="en-US" altLang="en-US" sz="2000" b="1" i="1">
              <a:solidFill>
                <a:srgbClr val="000099"/>
              </a:solidFill>
            </a:endParaRP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2250850" y="5108575"/>
            <a:ext cx="314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cap="rnd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800" b="1">
                <a:solidFill>
                  <a:srgbClr val="000099"/>
                </a:solidFill>
              </a:rPr>
              <a:t>All pulses have the same CEP!</a:t>
            </a: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2134962" y="5621338"/>
            <a:ext cx="5829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cap="rnd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800" b="1">
                <a:solidFill>
                  <a:srgbClr val="FF0000"/>
                </a:solidFill>
              </a:rPr>
              <a:t>Big shortcoming: method applies only to ultrashort pulses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2168300" y="6005513"/>
            <a:ext cx="497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cap="rnd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800" b="1">
                <a:solidFill>
                  <a:srgbClr val="FF0000"/>
                </a:solidFill>
              </a:rPr>
              <a:t>The CEO exists for a train of any pulse duration!</a:t>
            </a: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1874612" y="404813"/>
            <a:ext cx="4400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cap="rnd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800"/>
              <a:t>D. J. Jones </a:t>
            </a:r>
            <a:r>
              <a:rPr lang="en-US" altLang="en-US" sz="1800" i="1"/>
              <a:t>et al.</a:t>
            </a:r>
            <a:r>
              <a:rPr lang="en-US" altLang="en-US" sz="1800"/>
              <a:t> Science </a:t>
            </a:r>
            <a:r>
              <a:rPr lang="en-US" altLang="en-US" sz="1800" b="1"/>
              <a:t>288</a:t>
            </a:r>
            <a:r>
              <a:rPr lang="en-US" altLang="en-US" sz="1800"/>
              <a:t>, 635-639 (2000)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1863500" y="784225"/>
            <a:ext cx="6559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cap="rnd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800"/>
              <a:t>S. Rausch </a:t>
            </a:r>
            <a:r>
              <a:rPr lang="en-US" altLang="en-US" sz="1800" i="1"/>
              <a:t>et al., Ultrafast Phenomena Conf., Snowmass, MB5, 2010.</a:t>
            </a:r>
            <a:r>
              <a:rPr lang="en-US" altLang="en-US" sz="1800"/>
              <a:t> </a:t>
            </a:r>
          </a:p>
        </p:txBody>
      </p:sp>
      <p:grpSp>
        <p:nvGrpSpPr>
          <p:cNvPr id="35" name="Group 22"/>
          <p:cNvGrpSpPr>
            <a:grpSpLocks/>
          </p:cNvGrpSpPr>
          <p:nvPr/>
        </p:nvGrpSpPr>
        <p:grpSpPr bwMode="auto">
          <a:xfrm>
            <a:off x="7203849" y="1506538"/>
            <a:ext cx="3006725" cy="965200"/>
            <a:chOff x="3264" y="2480"/>
            <a:chExt cx="1894" cy="608"/>
          </a:xfrm>
        </p:grpSpPr>
        <p:sp>
          <p:nvSpPr>
            <p:cNvPr id="36" name="Rectangle 23"/>
            <p:cNvSpPr>
              <a:spLocks noChangeArrowheads="1"/>
            </p:cNvSpPr>
            <p:nvPr/>
          </p:nvSpPr>
          <p:spPr bwMode="auto">
            <a:xfrm>
              <a:off x="3264" y="2480"/>
              <a:ext cx="680" cy="192"/>
            </a:xfrm>
            <a:prstGeom prst="rect">
              <a:avLst/>
            </a:prstGeom>
            <a:solidFill>
              <a:schemeClr val="bg1"/>
            </a:solidFill>
            <a:ln w="19050" cap="rnd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en-US" sz="1800"/>
                <a:t>AOM</a:t>
              </a:r>
            </a:p>
          </p:txBody>
        </p:sp>
        <p:sp>
          <p:nvSpPr>
            <p:cNvPr id="37" name="Line 24"/>
            <p:cNvSpPr>
              <a:spLocks noChangeShapeType="1"/>
            </p:cNvSpPr>
            <p:nvPr/>
          </p:nvSpPr>
          <p:spPr bwMode="auto">
            <a:xfrm>
              <a:off x="3952" y="2576"/>
              <a:ext cx="680" cy="0"/>
            </a:xfrm>
            <a:prstGeom prst="line">
              <a:avLst/>
            </a:prstGeom>
            <a:noFill/>
            <a:ln w="31750" cap="rnd">
              <a:solidFill>
                <a:srgbClr val="0000FF"/>
              </a:solidFill>
              <a:round/>
              <a:headEnd type="stealth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25"/>
            <p:cNvSpPr>
              <a:spLocks noChangeShapeType="1"/>
            </p:cNvSpPr>
            <p:nvPr/>
          </p:nvSpPr>
          <p:spPr bwMode="auto">
            <a:xfrm flipH="1">
              <a:off x="4646" y="3086"/>
              <a:ext cx="512" cy="0"/>
            </a:xfrm>
            <a:prstGeom prst="line">
              <a:avLst/>
            </a:prstGeom>
            <a:noFill/>
            <a:ln w="31750" cap="rnd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26"/>
            <p:cNvSpPr>
              <a:spLocks noChangeShapeType="1"/>
            </p:cNvSpPr>
            <p:nvPr/>
          </p:nvSpPr>
          <p:spPr bwMode="auto">
            <a:xfrm flipV="1">
              <a:off x="4648" y="2856"/>
              <a:ext cx="0" cy="232"/>
            </a:xfrm>
            <a:prstGeom prst="line">
              <a:avLst/>
            </a:prstGeom>
            <a:noFill/>
            <a:ln w="31750" cap="rnd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Arc 27"/>
            <p:cNvSpPr>
              <a:spLocks/>
            </p:cNvSpPr>
            <p:nvPr/>
          </p:nvSpPr>
          <p:spPr bwMode="auto">
            <a:xfrm flipV="1">
              <a:off x="4643" y="2737"/>
              <a:ext cx="78" cy="112"/>
            </a:xfrm>
            <a:custGeom>
              <a:avLst/>
              <a:gdLst>
                <a:gd name="G0" fmla="+- 1881 0 0"/>
                <a:gd name="G1" fmla="+- 21600 0 0"/>
                <a:gd name="G2" fmla="+- 21600 0 0"/>
                <a:gd name="T0" fmla="*/ 1881 w 23481"/>
                <a:gd name="T1" fmla="*/ 0 h 43200"/>
                <a:gd name="T2" fmla="*/ 0 w 23481"/>
                <a:gd name="T3" fmla="*/ 43118 h 43200"/>
                <a:gd name="T4" fmla="*/ 1881 w 23481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481" h="43200" fill="none" extrusionOk="0">
                  <a:moveTo>
                    <a:pt x="1881" y="0"/>
                  </a:moveTo>
                  <a:cubicBezTo>
                    <a:pt x="13810" y="0"/>
                    <a:pt x="23481" y="9670"/>
                    <a:pt x="23481" y="21600"/>
                  </a:cubicBezTo>
                  <a:cubicBezTo>
                    <a:pt x="23481" y="33529"/>
                    <a:pt x="13810" y="43200"/>
                    <a:pt x="1881" y="43200"/>
                  </a:cubicBezTo>
                  <a:cubicBezTo>
                    <a:pt x="1253" y="43199"/>
                    <a:pt x="625" y="43172"/>
                    <a:pt x="0" y="43117"/>
                  </a:cubicBezTo>
                </a:path>
                <a:path w="23481" h="43200" stroke="0" extrusionOk="0">
                  <a:moveTo>
                    <a:pt x="1881" y="0"/>
                  </a:moveTo>
                  <a:cubicBezTo>
                    <a:pt x="13810" y="0"/>
                    <a:pt x="23481" y="9670"/>
                    <a:pt x="23481" y="21600"/>
                  </a:cubicBezTo>
                  <a:cubicBezTo>
                    <a:pt x="23481" y="33529"/>
                    <a:pt x="13810" y="43200"/>
                    <a:pt x="1881" y="43200"/>
                  </a:cubicBezTo>
                  <a:cubicBezTo>
                    <a:pt x="1253" y="43199"/>
                    <a:pt x="625" y="43172"/>
                    <a:pt x="0" y="43117"/>
                  </a:cubicBezTo>
                  <a:lnTo>
                    <a:pt x="1881" y="21600"/>
                  </a:lnTo>
                  <a:close/>
                </a:path>
              </a:pathLst>
            </a:custGeom>
            <a:noFill/>
            <a:ln w="31750" cap="rnd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28"/>
            <p:cNvSpPr>
              <a:spLocks noChangeShapeType="1"/>
            </p:cNvSpPr>
            <p:nvPr/>
          </p:nvSpPr>
          <p:spPr bwMode="auto">
            <a:xfrm flipV="1">
              <a:off x="4643" y="2580"/>
              <a:ext cx="0" cy="161"/>
            </a:xfrm>
            <a:prstGeom prst="line">
              <a:avLst/>
            </a:prstGeom>
            <a:noFill/>
            <a:ln w="31750" cap="rnd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7028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9" grpId="0"/>
      <p:bldP spid="30" grpId="0"/>
      <p:bldP spid="31" grpId="0"/>
      <p:bldP spid="32" grpId="0"/>
      <p:bldP spid="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171474" y="1334861"/>
            <a:ext cx="34655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en-US" sz="2000" b="1">
                <a:solidFill>
                  <a:srgbClr val="0000CC"/>
                </a:solidFill>
                <a:latin typeface="Times New Roman" panose="02020603050405020304" pitchFamily="18" charset="0"/>
              </a:rPr>
              <a:t>Other method: interferometry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109561" y="1863499"/>
            <a:ext cx="4849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/>
              <a:t>Generate two pulse trains, one with zero CEO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166711" y="2195286"/>
            <a:ext cx="4789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/>
              <a:t>the other with the CEO  </a:t>
            </a:r>
            <a:r>
              <a:rPr lang="en-US" altLang="en-US" sz="2000" b="1" i="1"/>
              <a:t>f</a:t>
            </a:r>
            <a:r>
              <a:rPr lang="en-US" altLang="en-US" sz="2000" b="1" i="1" baseline="-25000"/>
              <a:t>0</a:t>
            </a:r>
            <a:r>
              <a:rPr lang="en-US" altLang="en-US" sz="2000"/>
              <a:t>  to be determined, 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915886" y="3012849"/>
            <a:ext cx="5691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/>
              <a:t>Make the two pulse trains interfere:  beat frequency = </a:t>
            </a:r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2117499" y="3528786"/>
            <a:ext cx="5973762" cy="2419350"/>
            <a:chOff x="1330" y="2069"/>
            <a:chExt cx="3763" cy="1524"/>
          </a:xfrm>
        </p:grpSpPr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1907" y="2639"/>
              <a:ext cx="67" cy="208"/>
            </a:xfrm>
            <a:custGeom>
              <a:avLst/>
              <a:gdLst>
                <a:gd name="T0" fmla="*/ 0 w 135"/>
                <a:gd name="T1" fmla="*/ 402 h 416"/>
                <a:gd name="T2" fmla="*/ 12 w 135"/>
                <a:gd name="T3" fmla="*/ 416 h 416"/>
                <a:gd name="T4" fmla="*/ 39 w 135"/>
                <a:gd name="T5" fmla="*/ 389 h 416"/>
                <a:gd name="T6" fmla="*/ 39 w 135"/>
                <a:gd name="T7" fmla="*/ 388 h 416"/>
                <a:gd name="T8" fmla="*/ 42 w 135"/>
                <a:gd name="T9" fmla="*/ 383 h 416"/>
                <a:gd name="T10" fmla="*/ 56 w 135"/>
                <a:gd name="T11" fmla="*/ 303 h 416"/>
                <a:gd name="T12" fmla="*/ 56 w 135"/>
                <a:gd name="T13" fmla="*/ 303 h 416"/>
                <a:gd name="T14" fmla="*/ 71 w 135"/>
                <a:gd name="T15" fmla="*/ 101 h 416"/>
                <a:gd name="T16" fmla="*/ 61 w 135"/>
                <a:gd name="T17" fmla="*/ 100 h 416"/>
                <a:gd name="T18" fmla="*/ 71 w 135"/>
                <a:gd name="T19" fmla="*/ 101 h 416"/>
                <a:gd name="T20" fmla="*/ 82 w 135"/>
                <a:gd name="T21" fmla="*/ 12 h 416"/>
                <a:gd name="T22" fmla="*/ 72 w 135"/>
                <a:gd name="T23" fmla="*/ 10 h 416"/>
                <a:gd name="T24" fmla="*/ 66 w 135"/>
                <a:gd name="T25" fmla="*/ 16 h 416"/>
                <a:gd name="T26" fmla="*/ 69 w 135"/>
                <a:gd name="T27" fmla="*/ 18 h 416"/>
                <a:gd name="T28" fmla="*/ 72 w 135"/>
                <a:gd name="T29" fmla="*/ 20 h 416"/>
                <a:gd name="T30" fmla="*/ 76 w 135"/>
                <a:gd name="T31" fmla="*/ 18 h 416"/>
                <a:gd name="T32" fmla="*/ 79 w 135"/>
                <a:gd name="T33" fmla="*/ 16 h 416"/>
                <a:gd name="T34" fmla="*/ 64 w 135"/>
                <a:gd name="T35" fmla="*/ 12 h 416"/>
                <a:gd name="T36" fmla="*/ 72 w 135"/>
                <a:gd name="T37" fmla="*/ 77 h 416"/>
                <a:gd name="T38" fmla="*/ 80 w 135"/>
                <a:gd name="T39" fmla="*/ 76 h 416"/>
                <a:gd name="T40" fmla="*/ 71 w 135"/>
                <a:gd name="T41" fmla="*/ 77 h 416"/>
                <a:gd name="T42" fmla="*/ 77 w 135"/>
                <a:gd name="T43" fmla="*/ 173 h 416"/>
                <a:gd name="T44" fmla="*/ 92 w 135"/>
                <a:gd name="T45" fmla="*/ 327 h 416"/>
                <a:gd name="T46" fmla="*/ 93 w 135"/>
                <a:gd name="T47" fmla="*/ 327 h 416"/>
                <a:gd name="T48" fmla="*/ 103 w 135"/>
                <a:gd name="T49" fmla="*/ 388 h 416"/>
                <a:gd name="T50" fmla="*/ 104 w 135"/>
                <a:gd name="T51" fmla="*/ 392 h 416"/>
                <a:gd name="T52" fmla="*/ 106 w 135"/>
                <a:gd name="T53" fmla="*/ 394 h 416"/>
                <a:gd name="T54" fmla="*/ 124 w 135"/>
                <a:gd name="T55" fmla="*/ 410 h 416"/>
                <a:gd name="T56" fmla="*/ 135 w 135"/>
                <a:gd name="T57" fmla="*/ 396 h 416"/>
                <a:gd name="T58" fmla="*/ 117 w 135"/>
                <a:gd name="T59" fmla="*/ 380 h 416"/>
                <a:gd name="T60" fmla="*/ 111 w 135"/>
                <a:gd name="T61" fmla="*/ 386 h 416"/>
                <a:gd name="T62" fmla="*/ 120 w 135"/>
                <a:gd name="T63" fmla="*/ 384 h 416"/>
                <a:gd name="T64" fmla="*/ 111 w 135"/>
                <a:gd name="T65" fmla="*/ 324 h 416"/>
                <a:gd name="T66" fmla="*/ 101 w 135"/>
                <a:gd name="T67" fmla="*/ 325 h 416"/>
                <a:gd name="T68" fmla="*/ 111 w 135"/>
                <a:gd name="T69" fmla="*/ 325 h 416"/>
                <a:gd name="T70" fmla="*/ 96 w 135"/>
                <a:gd name="T71" fmla="*/ 172 h 416"/>
                <a:gd name="T72" fmla="*/ 90 w 135"/>
                <a:gd name="T73" fmla="*/ 76 h 416"/>
                <a:gd name="T74" fmla="*/ 90 w 135"/>
                <a:gd name="T75" fmla="*/ 76 h 416"/>
                <a:gd name="T76" fmla="*/ 82 w 135"/>
                <a:gd name="T77" fmla="*/ 10 h 416"/>
                <a:gd name="T78" fmla="*/ 79 w 135"/>
                <a:gd name="T79" fmla="*/ 4 h 416"/>
                <a:gd name="T80" fmla="*/ 76 w 135"/>
                <a:gd name="T81" fmla="*/ 2 h 416"/>
                <a:gd name="T82" fmla="*/ 72 w 135"/>
                <a:gd name="T83" fmla="*/ 0 h 416"/>
                <a:gd name="T84" fmla="*/ 69 w 135"/>
                <a:gd name="T85" fmla="*/ 2 h 416"/>
                <a:gd name="T86" fmla="*/ 66 w 135"/>
                <a:gd name="T87" fmla="*/ 4 h 416"/>
                <a:gd name="T88" fmla="*/ 63 w 135"/>
                <a:gd name="T89" fmla="*/ 10 h 416"/>
                <a:gd name="T90" fmla="*/ 64 w 135"/>
                <a:gd name="T91" fmla="*/ 10 h 416"/>
                <a:gd name="T92" fmla="*/ 53 w 135"/>
                <a:gd name="T93" fmla="*/ 100 h 416"/>
                <a:gd name="T94" fmla="*/ 52 w 135"/>
                <a:gd name="T95" fmla="*/ 100 h 416"/>
                <a:gd name="T96" fmla="*/ 37 w 135"/>
                <a:gd name="T97" fmla="*/ 301 h 416"/>
                <a:gd name="T98" fmla="*/ 47 w 135"/>
                <a:gd name="T99" fmla="*/ 301 h 416"/>
                <a:gd name="T100" fmla="*/ 39 w 135"/>
                <a:gd name="T101" fmla="*/ 300 h 416"/>
                <a:gd name="T102" fmla="*/ 24 w 135"/>
                <a:gd name="T103" fmla="*/ 380 h 416"/>
                <a:gd name="T104" fmla="*/ 32 w 135"/>
                <a:gd name="T105" fmla="*/ 381 h 416"/>
                <a:gd name="T106" fmla="*/ 28 w 135"/>
                <a:gd name="T107" fmla="*/ 375 h 416"/>
                <a:gd name="T108" fmla="*/ 0 w 135"/>
                <a:gd name="T109" fmla="*/ 402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5" h="416">
                  <a:moveTo>
                    <a:pt x="0" y="402"/>
                  </a:moveTo>
                  <a:lnTo>
                    <a:pt x="12" y="416"/>
                  </a:lnTo>
                  <a:lnTo>
                    <a:pt x="39" y="389"/>
                  </a:lnTo>
                  <a:lnTo>
                    <a:pt x="39" y="388"/>
                  </a:lnTo>
                  <a:lnTo>
                    <a:pt x="42" y="383"/>
                  </a:lnTo>
                  <a:lnTo>
                    <a:pt x="56" y="303"/>
                  </a:lnTo>
                  <a:lnTo>
                    <a:pt x="56" y="303"/>
                  </a:lnTo>
                  <a:lnTo>
                    <a:pt x="71" y="101"/>
                  </a:lnTo>
                  <a:lnTo>
                    <a:pt x="61" y="100"/>
                  </a:lnTo>
                  <a:lnTo>
                    <a:pt x="71" y="101"/>
                  </a:lnTo>
                  <a:lnTo>
                    <a:pt x="82" y="12"/>
                  </a:lnTo>
                  <a:lnTo>
                    <a:pt x="72" y="10"/>
                  </a:lnTo>
                  <a:lnTo>
                    <a:pt x="66" y="16"/>
                  </a:lnTo>
                  <a:lnTo>
                    <a:pt x="69" y="18"/>
                  </a:lnTo>
                  <a:lnTo>
                    <a:pt x="72" y="20"/>
                  </a:lnTo>
                  <a:lnTo>
                    <a:pt x="76" y="18"/>
                  </a:lnTo>
                  <a:lnTo>
                    <a:pt x="79" y="16"/>
                  </a:lnTo>
                  <a:lnTo>
                    <a:pt x="64" y="12"/>
                  </a:lnTo>
                  <a:lnTo>
                    <a:pt x="72" y="77"/>
                  </a:lnTo>
                  <a:lnTo>
                    <a:pt x="80" y="76"/>
                  </a:lnTo>
                  <a:lnTo>
                    <a:pt x="71" y="77"/>
                  </a:lnTo>
                  <a:lnTo>
                    <a:pt x="77" y="173"/>
                  </a:lnTo>
                  <a:lnTo>
                    <a:pt x="92" y="327"/>
                  </a:lnTo>
                  <a:lnTo>
                    <a:pt x="93" y="327"/>
                  </a:lnTo>
                  <a:lnTo>
                    <a:pt x="103" y="388"/>
                  </a:lnTo>
                  <a:lnTo>
                    <a:pt x="104" y="392"/>
                  </a:lnTo>
                  <a:lnTo>
                    <a:pt x="106" y="394"/>
                  </a:lnTo>
                  <a:lnTo>
                    <a:pt x="124" y="410"/>
                  </a:lnTo>
                  <a:lnTo>
                    <a:pt x="135" y="396"/>
                  </a:lnTo>
                  <a:lnTo>
                    <a:pt x="117" y="380"/>
                  </a:lnTo>
                  <a:lnTo>
                    <a:pt x="111" y="386"/>
                  </a:lnTo>
                  <a:lnTo>
                    <a:pt x="120" y="384"/>
                  </a:lnTo>
                  <a:lnTo>
                    <a:pt x="111" y="324"/>
                  </a:lnTo>
                  <a:lnTo>
                    <a:pt x="101" y="325"/>
                  </a:lnTo>
                  <a:lnTo>
                    <a:pt x="111" y="325"/>
                  </a:lnTo>
                  <a:lnTo>
                    <a:pt x="96" y="172"/>
                  </a:lnTo>
                  <a:lnTo>
                    <a:pt x="90" y="76"/>
                  </a:lnTo>
                  <a:lnTo>
                    <a:pt x="90" y="76"/>
                  </a:lnTo>
                  <a:lnTo>
                    <a:pt x="82" y="10"/>
                  </a:lnTo>
                  <a:lnTo>
                    <a:pt x="79" y="4"/>
                  </a:lnTo>
                  <a:lnTo>
                    <a:pt x="76" y="2"/>
                  </a:lnTo>
                  <a:lnTo>
                    <a:pt x="72" y="0"/>
                  </a:lnTo>
                  <a:lnTo>
                    <a:pt x="69" y="2"/>
                  </a:lnTo>
                  <a:lnTo>
                    <a:pt x="66" y="4"/>
                  </a:lnTo>
                  <a:lnTo>
                    <a:pt x="63" y="10"/>
                  </a:lnTo>
                  <a:lnTo>
                    <a:pt x="64" y="10"/>
                  </a:lnTo>
                  <a:lnTo>
                    <a:pt x="53" y="100"/>
                  </a:lnTo>
                  <a:lnTo>
                    <a:pt x="52" y="100"/>
                  </a:lnTo>
                  <a:lnTo>
                    <a:pt x="37" y="301"/>
                  </a:lnTo>
                  <a:lnTo>
                    <a:pt x="47" y="301"/>
                  </a:lnTo>
                  <a:lnTo>
                    <a:pt x="39" y="300"/>
                  </a:lnTo>
                  <a:lnTo>
                    <a:pt x="24" y="380"/>
                  </a:lnTo>
                  <a:lnTo>
                    <a:pt x="32" y="381"/>
                  </a:lnTo>
                  <a:lnTo>
                    <a:pt x="28" y="375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431" y="2844"/>
              <a:ext cx="581" cy="1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651" y="2419"/>
              <a:ext cx="494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1698" y="2451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400">
                  <a:solidFill>
                    <a:srgbClr val="000000"/>
                  </a:solidFill>
                </a:rPr>
                <a:t>fs</a:t>
              </a:r>
              <a:endParaRPr lang="en-US" altLang="en-US" sz="2000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810" y="2451"/>
              <a:ext cx="28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400">
                  <a:solidFill>
                    <a:srgbClr val="000000"/>
                  </a:solidFill>
                </a:rPr>
                <a:t>pulses</a:t>
              </a:r>
              <a:endParaRPr lang="en-US" altLang="en-US" sz="2000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1792" y="2644"/>
              <a:ext cx="67" cy="208"/>
            </a:xfrm>
            <a:custGeom>
              <a:avLst/>
              <a:gdLst>
                <a:gd name="T0" fmla="*/ 0 w 134"/>
                <a:gd name="T1" fmla="*/ 402 h 416"/>
                <a:gd name="T2" fmla="*/ 11 w 134"/>
                <a:gd name="T3" fmla="*/ 416 h 416"/>
                <a:gd name="T4" fmla="*/ 38 w 134"/>
                <a:gd name="T5" fmla="*/ 389 h 416"/>
                <a:gd name="T6" fmla="*/ 38 w 134"/>
                <a:gd name="T7" fmla="*/ 387 h 416"/>
                <a:gd name="T8" fmla="*/ 42 w 134"/>
                <a:gd name="T9" fmla="*/ 382 h 416"/>
                <a:gd name="T10" fmla="*/ 56 w 134"/>
                <a:gd name="T11" fmla="*/ 302 h 416"/>
                <a:gd name="T12" fmla="*/ 56 w 134"/>
                <a:gd name="T13" fmla="*/ 302 h 416"/>
                <a:gd name="T14" fmla="*/ 70 w 134"/>
                <a:gd name="T15" fmla="*/ 101 h 416"/>
                <a:gd name="T16" fmla="*/ 61 w 134"/>
                <a:gd name="T17" fmla="*/ 99 h 416"/>
                <a:gd name="T18" fmla="*/ 70 w 134"/>
                <a:gd name="T19" fmla="*/ 101 h 416"/>
                <a:gd name="T20" fmla="*/ 82 w 134"/>
                <a:gd name="T21" fmla="*/ 11 h 416"/>
                <a:gd name="T22" fmla="*/ 72 w 134"/>
                <a:gd name="T23" fmla="*/ 10 h 416"/>
                <a:gd name="T24" fmla="*/ 66 w 134"/>
                <a:gd name="T25" fmla="*/ 16 h 416"/>
                <a:gd name="T26" fmla="*/ 69 w 134"/>
                <a:gd name="T27" fmla="*/ 18 h 416"/>
                <a:gd name="T28" fmla="*/ 72 w 134"/>
                <a:gd name="T29" fmla="*/ 19 h 416"/>
                <a:gd name="T30" fmla="*/ 75 w 134"/>
                <a:gd name="T31" fmla="*/ 18 h 416"/>
                <a:gd name="T32" fmla="*/ 78 w 134"/>
                <a:gd name="T33" fmla="*/ 16 h 416"/>
                <a:gd name="T34" fmla="*/ 64 w 134"/>
                <a:gd name="T35" fmla="*/ 11 h 416"/>
                <a:gd name="T36" fmla="*/ 72 w 134"/>
                <a:gd name="T37" fmla="*/ 77 h 416"/>
                <a:gd name="T38" fmla="*/ 80 w 134"/>
                <a:gd name="T39" fmla="*/ 75 h 416"/>
                <a:gd name="T40" fmla="*/ 70 w 134"/>
                <a:gd name="T41" fmla="*/ 77 h 416"/>
                <a:gd name="T42" fmla="*/ 77 w 134"/>
                <a:gd name="T43" fmla="*/ 173 h 416"/>
                <a:gd name="T44" fmla="*/ 91 w 134"/>
                <a:gd name="T45" fmla="*/ 326 h 416"/>
                <a:gd name="T46" fmla="*/ 93 w 134"/>
                <a:gd name="T47" fmla="*/ 326 h 416"/>
                <a:gd name="T48" fmla="*/ 102 w 134"/>
                <a:gd name="T49" fmla="*/ 387 h 416"/>
                <a:gd name="T50" fmla="*/ 104 w 134"/>
                <a:gd name="T51" fmla="*/ 392 h 416"/>
                <a:gd name="T52" fmla="*/ 106 w 134"/>
                <a:gd name="T53" fmla="*/ 394 h 416"/>
                <a:gd name="T54" fmla="*/ 123 w 134"/>
                <a:gd name="T55" fmla="*/ 410 h 416"/>
                <a:gd name="T56" fmla="*/ 134 w 134"/>
                <a:gd name="T57" fmla="*/ 395 h 416"/>
                <a:gd name="T58" fmla="*/ 117 w 134"/>
                <a:gd name="T59" fmla="*/ 379 h 416"/>
                <a:gd name="T60" fmla="*/ 110 w 134"/>
                <a:gd name="T61" fmla="*/ 386 h 416"/>
                <a:gd name="T62" fmla="*/ 120 w 134"/>
                <a:gd name="T63" fmla="*/ 384 h 416"/>
                <a:gd name="T64" fmla="*/ 110 w 134"/>
                <a:gd name="T65" fmla="*/ 323 h 416"/>
                <a:gd name="T66" fmla="*/ 101 w 134"/>
                <a:gd name="T67" fmla="*/ 325 h 416"/>
                <a:gd name="T68" fmla="*/ 110 w 134"/>
                <a:gd name="T69" fmla="*/ 325 h 416"/>
                <a:gd name="T70" fmla="*/ 96 w 134"/>
                <a:gd name="T71" fmla="*/ 171 h 416"/>
                <a:gd name="T72" fmla="*/ 90 w 134"/>
                <a:gd name="T73" fmla="*/ 75 h 416"/>
                <a:gd name="T74" fmla="*/ 90 w 134"/>
                <a:gd name="T75" fmla="*/ 75 h 416"/>
                <a:gd name="T76" fmla="*/ 82 w 134"/>
                <a:gd name="T77" fmla="*/ 10 h 416"/>
                <a:gd name="T78" fmla="*/ 78 w 134"/>
                <a:gd name="T79" fmla="*/ 3 h 416"/>
                <a:gd name="T80" fmla="*/ 75 w 134"/>
                <a:gd name="T81" fmla="*/ 2 h 416"/>
                <a:gd name="T82" fmla="*/ 72 w 134"/>
                <a:gd name="T83" fmla="*/ 0 h 416"/>
                <a:gd name="T84" fmla="*/ 69 w 134"/>
                <a:gd name="T85" fmla="*/ 2 h 416"/>
                <a:gd name="T86" fmla="*/ 66 w 134"/>
                <a:gd name="T87" fmla="*/ 3 h 416"/>
                <a:gd name="T88" fmla="*/ 62 w 134"/>
                <a:gd name="T89" fmla="*/ 10 h 416"/>
                <a:gd name="T90" fmla="*/ 64 w 134"/>
                <a:gd name="T91" fmla="*/ 10 h 416"/>
                <a:gd name="T92" fmla="*/ 53 w 134"/>
                <a:gd name="T93" fmla="*/ 99 h 416"/>
                <a:gd name="T94" fmla="*/ 51 w 134"/>
                <a:gd name="T95" fmla="*/ 99 h 416"/>
                <a:gd name="T96" fmla="*/ 37 w 134"/>
                <a:gd name="T97" fmla="*/ 301 h 416"/>
                <a:gd name="T98" fmla="*/ 46 w 134"/>
                <a:gd name="T99" fmla="*/ 301 h 416"/>
                <a:gd name="T100" fmla="*/ 38 w 134"/>
                <a:gd name="T101" fmla="*/ 299 h 416"/>
                <a:gd name="T102" fmla="*/ 24 w 134"/>
                <a:gd name="T103" fmla="*/ 379 h 416"/>
                <a:gd name="T104" fmla="*/ 32 w 134"/>
                <a:gd name="T105" fmla="*/ 381 h 416"/>
                <a:gd name="T106" fmla="*/ 27 w 134"/>
                <a:gd name="T107" fmla="*/ 374 h 416"/>
                <a:gd name="T108" fmla="*/ 0 w 134"/>
                <a:gd name="T109" fmla="*/ 402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4" h="416">
                  <a:moveTo>
                    <a:pt x="0" y="402"/>
                  </a:moveTo>
                  <a:lnTo>
                    <a:pt x="11" y="416"/>
                  </a:lnTo>
                  <a:lnTo>
                    <a:pt x="38" y="389"/>
                  </a:lnTo>
                  <a:lnTo>
                    <a:pt x="38" y="387"/>
                  </a:lnTo>
                  <a:lnTo>
                    <a:pt x="42" y="382"/>
                  </a:lnTo>
                  <a:lnTo>
                    <a:pt x="56" y="302"/>
                  </a:lnTo>
                  <a:lnTo>
                    <a:pt x="56" y="302"/>
                  </a:lnTo>
                  <a:lnTo>
                    <a:pt x="70" y="101"/>
                  </a:lnTo>
                  <a:lnTo>
                    <a:pt x="61" y="99"/>
                  </a:lnTo>
                  <a:lnTo>
                    <a:pt x="70" y="101"/>
                  </a:lnTo>
                  <a:lnTo>
                    <a:pt x="82" y="11"/>
                  </a:lnTo>
                  <a:lnTo>
                    <a:pt x="72" y="10"/>
                  </a:lnTo>
                  <a:lnTo>
                    <a:pt x="66" y="16"/>
                  </a:lnTo>
                  <a:lnTo>
                    <a:pt x="69" y="18"/>
                  </a:lnTo>
                  <a:lnTo>
                    <a:pt x="72" y="19"/>
                  </a:lnTo>
                  <a:lnTo>
                    <a:pt x="75" y="18"/>
                  </a:lnTo>
                  <a:lnTo>
                    <a:pt x="78" y="16"/>
                  </a:lnTo>
                  <a:lnTo>
                    <a:pt x="64" y="11"/>
                  </a:lnTo>
                  <a:lnTo>
                    <a:pt x="72" y="77"/>
                  </a:lnTo>
                  <a:lnTo>
                    <a:pt x="80" y="75"/>
                  </a:lnTo>
                  <a:lnTo>
                    <a:pt x="70" y="77"/>
                  </a:lnTo>
                  <a:lnTo>
                    <a:pt x="77" y="173"/>
                  </a:lnTo>
                  <a:lnTo>
                    <a:pt x="91" y="326"/>
                  </a:lnTo>
                  <a:lnTo>
                    <a:pt x="93" y="326"/>
                  </a:lnTo>
                  <a:lnTo>
                    <a:pt x="102" y="387"/>
                  </a:lnTo>
                  <a:lnTo>
                    <a:pt x="104" y="392"/>
                  </a:lnTo>
                  <a:lnTo>
                    <a:pt x="106" y="394"/>
                  </a:lnTo>
                  <a:lnTo>
                    <a:pt x="123" y="410"/>
                  </a:lnTo>
                  <a:lnTo>
                    <a:pt x="134" y="395"/>
                  </a:lnTo>
                  <a:lnTo>
                    <a:pt x="117" y="379"/>
                  </a:lnTo>
                  <a:lnTo>
                    <a:pt x="110" y="386"/>
                  </a:lnTo>
                  <a:lnTo>
                    <a:pt x="120" y="384"/>
                  </a:lnTo>
                  <a:lnTo>
                    <a:pt x="110" y="323"/>
                  </a:lnTo>
                  <a:lnTo>
                    <a:pt x="101" y="325"/>
                  </a:lnTo>
                  <a:lnTo>
                    <a:pt x="110" y="325"/>
                  </a:lnTo>
                  <a:lnTo>
                    <a:pt x="96" y="171"/>
                  </a:lnTo>
                  <a:lnTo>
                    <a:pt x="90" y="75"/>
                  </a:lnTo>
                  <a:lnTo>
                    <a:pt x="90" y="75"/>
                  </a:lnTo>
                  <a:lnTo>
                    <a:pt x="82" y="10"/>
                  </a:lnTo>
                  <a:lnTo>
                    <a:pt x="78" y="3"/>
                  </a:lnTo>
                  <a:lnTo>
                    <a:pt x="75" y="2"/>
                  </a:lnTo>
                  <a:lnTo>
                    <a:pt x="72" y="0"/>
                  </a:lnTo>
                  <a:lnTo>
                    <a:pt x="69" y="2"/>
                  </a:lnTo>
                  <a:lnTo>
                    <a:pt x="66" y="3"/>
                  </a:lnTo>
                  <a:lnTo>
                    <a:pt x="62" y="10"/>
                  </a:lnTo>
                  <a:lnTo>
                    <a:pt x="64" y="10"/>
                  </a:lnTo>
                  <a:lnTo>
                    <a:pt x="53" y="99"/>
                  </a:lnTo>
                  <a:lnTo>
                    <a:pt x="51" y="99"/>
                  </a:lnTo>
                  <a:lnTo>
                    <a:pt x="37" y="301"/>
                  </a:lnTo>
                  <a:lnTo>
                    <a:pt x="46" y="301"/>
                  </a:lnTo>
                  <a:lnTo>
                    <a:pt x="38" y="299"/>
                  </a:lnTo>
                  <a:lnTo>
                    <a:pt x="24" y="379"/>
                  </a:lnTo>
                  <a:lnTo>
                    <a:pt x="32" y="381"/>
                  </a:lnTo>
                  <a:lnTo>
                    <a:pt x="27" y="374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1677" y="2641"/>
              <a:ext cx="67" cy="208"/>
            </a:xfrm>
            <a:custGeom>
              <a:avLst/>
              <a:gdLst>
                <a:gd name="T0" fmla="*/ 0 w 134"/>
                <a:gd name="T1" fmla="*/ 401 h 416"/>
                <a:gd name="T2" fmla="*/ 11 w 134"/>
                <a:gd name="T3" fmla="*/ 416 h 416"/>
                <a:gd name="T4" fmla="*/ 38 w 134"/>
                <a:gd name="T5" fmla="*/ 388 h 416"/>
                <a:gd name="T6" fmla="*/ 38 w 134"/>
                <a:gd name="T7" fmla="*/ 387 h 416"/>
                <a:gd name="T8" fmla="*/ 41 w 134"/>
                <a:gd name="T9" fmla="*/ 382 h 416"/>
                <a:gd name="T10" fmla="*/ 56 w 134"/>
                <a:gd name="T11" fmla="*/ 302 h 416"/>
                <a:gd name="T12" fmla="*/ 56 w 134"/>
                <a:gd name="T13" fmla="*/ 302 h 416"/>
                <a:gd name="T14" fmla="*/ 70 w 134"/>
                <a:gd name="T15" fmla="*/ 100 h 416"/>
                <a:gd name="T16" fmla="*/ 60 w 134"/>
                <a:gd name="T17" fmla="*/ 99 h 416"/>
                <a:gd name="T18" fmla="*/ 70 w 134"/>
                <a:gd name="T19" fmla="*/ 100 h 416"/>
                <a:gd name="T20" fmla="*/ 81 w 134"/>
                <a:gd name="T21" fmla="*/ 11 h 416"/>
                <a:gd name="T22" fmla="*/ 72 w 134"/>
                <a:gd name="T23" fmla="*/ 9 h 416"/>
                <a:gd name="T24" fmla="*/ 65 w 134"/>
                <a:gd name="T25" fmla="*/ 16 h 416"/>
                <a:gd name="T26" fmla="*/ 68 w 134"/>
                <a:gd name="T27" fmla="*/ 17 h 416"/>
                <a:gd name="T28" fmla="*/ 72 w 134"/>
                <a:gd name="T29" fmla="*/ 19 h 416"/>
                <a:gd name="T30" fmla="*/ 75 w 134"/>
                <a:gd name="T31" fmla="*/ 17 h 416"/>
                <a:gd name="T32" fmla="*/ 78 w 134"/>
                <a:gd name="T33" fmla="*/ 16 h 416"/>
                <a:gd name="T34" fmla="*/ 64 w 134"/>
                <a:gd name="T35" fmla="*/ 11 h 416"/>
                <a:gd name="T36" fmla="*/ 72 w 134"/>
                <a:gd name="T37" fmla="*/ 76 h 416"/>
                <a:gd name="T38" fmla="*/ 80 w 134"/>
                <a:gd name="T39" fmla="*/ 75 h 416"/>
                <a:gd name="T40" fmla="*/ 70 w 134"/>
                <a:gd name="T41" fmla="*/ 76 h 416"/>
                <a:gd name="T42" fmla="*/ 76 w 134"/>
                <a:gd name="T43" fmla="*/ 172 h 416"/>
                <a:gd name="T44" fmla="*/ 91 w 134"/>
                <a:gd name="T45" fmla="*/ 326 h 416"/>
                <a:gd name="T46" fmla="*/ 92 w 134"/>
                <a:gd name="T47" fmla="*/ 326 h 416"/>
                <a:gd name="T48" fmla="*/ 102 w 134"/>
                <a:gd name="T49" fmla="*/ 387 h 416"/>
                <a:gd name="T50" fmla="*/ 104 w 134"/>
                <a:gd name="T51" fmla="*/ 392 h 416"/>
                <a:gd name="T52" fmla="*/ 105 w 134"/>
                <a:gd name="T53" fmla="*/ 393 h 416"/>
                <a:gd name="T54" fmla="*/ 123 w 134"/>
                <a:gd name="T55" fmla="*/ 409 h 416"/>
                <a:gd name="T56" fmla="*/ 134 w 134"/>
                <a:gd name="T57" fmla="*/ 395 h 416"/>
                <a:gd name="T58" fmla="*/ 116 w 134"/>
                <a:gd name="T59" fmla="*/ 379 h 416"/>
                <a:gd name="T60" fmla="*/ 110 w 134"/>
                <a:gd name="T61" fmla="*/ 385 h 416"/>
                <a:gd name="T62" fmla="*/ 120 w 134"/>
                <a:gd name="T63" fmla="*/ 384 h 416"/>
                <a:gd name="T64" fmla="*/ 110 w 134"/>
                <a:gd name="T65" fmla="*/ 323 h 416"/>
                <a:gd name="T66" fmla="*/ 100 w 134"/>
                <a:gd name="T67" fmla="*/ 324 h 416"/>
                <a:gd name="T68" fmla="*/ 110 w 134"/>
                <a:gd name="T69" fmla="*/ 324 h 416"/>
                <a:gd name="T70" fmla="*/ 96 w 134"/>
                <a:gd name="T71" fmla="*/ 171 h 416"/>
                <a:gd name="T72" fmla="*/ 89 w 134"/>
                <a:gd name="T73" fmla="*/ 75 h 416"/>
                <a:gd name="T74" fmla="*/ 89 w 134"/>
                <a:gd name="T75" fmla="*/ 75 h 416"/>
                <a:gd name="T76" fmla="*/ 81 w 134"/>
                <a:gd name="T77" fmla="*/ 9 h 416"/>
                <a:gd name="T78" fmla="*/ 78 w 134"/>
                <a:gd name="T79" fmla="*/ 3 h 416"/>
                <a:gd name="T80" fmla="*/ 75 w 134"/>
                <a:gd name="T81" fmla="*/ 1 h 416"/>
                <a:gd name="T82" fmla="*/ 72 w 134"/>
                <a:gd name="T83" fmla="*/ 0 h 416"/>
                <a:gd name="T84" fmla="*/ 68 w 134"/>
                <a:gd name="T85" fmla="*/ 1 h 416"/>
                <a:gd name="T86" fmla="*/ 65 w 134"/>
                <a:gd name="T87" fmla="*/ 3 h 416"/>
                <a:gd name="T88" fmla="*/ 62 w 134"/>
                <a:gd name="T89" fmla="*/ 9 h 416"/>
                <a:gd name="T90" fmla="*/ 64 w 134"/>
                <a:gd name="T91" fmla="*/ 9 h 416"/>
                <a:gd name="T92" fmla="*/ 52 w 134"/>
                <a:gd name="T93" fmla="*/ 99 h 416"/>
                <a:gd name="T94" fmla="*/ 51 w 134"/>
                <a:gd name="T95" fmla="*/ 99 h 416"/>
                <a:gd name="T96" fmla="*/ 36 w 134"/>
                <a:gd name="T97" fmla="*/ 300 h 416"/>
                <a:gd name="T98" fmla="*/ 46 w 134"/>
                <a:gd name="T99" fmla="*/ 300 h 416"/>
                <a:gd name="T100" fmla="*/ 38 w 134"/>
                <a:gd name="T101" fmla="*/ 299 h 416"/>
                <a:gd name="T102" fmla="*/ 24 w 134"/>
                <a:gd name="T103" fmla="*/ 379 h 416"/>
                <a:gd name="T104" fmla="*/ 32 w 134"/>
                <a:gd name="T105" fmla="*/ 380 h 416"/>
                <a:gd name="T106" fmla="*/ 27 w 134"/>
                <a:gd name="T107" fmla="*/ 374 h 416"/>
                <a:gd name="T108" fmla="*/ 0 w 134"/>
                <a:gd name="T109" fmla="*/ 401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4" h="416">
                  <a:moveTo>
                    <a:pt x="0" y="401"/>
                  </a:moveTo>
                  <a:lnTo>
                    <a:pt x="11" y="416"/>
                  </a:lnTo>
                  <a:lnTo>
                    <a:pt x="38" y="388"/>
                  </a:lnTo>
                  <a:lnTo>
                    <a:pt x="38" y="387"/>
                  </a:lnTo>
                  <a:lnTo>
                    <a:pt x="41" y="382"/>
                  </a:lnTo>
                  <a:lnTo>
                    <a:pt x="56" y="302"/>
                  </a:lnTo>
                  <a:lnTo>
                    <a:pt x="56" y="302"/>
                  </a:lnTo>
                  <a:lnTo>
                    <a:pt x="70" y="100"/>
                  </a:lnTo>
                  <a:lnTo>
                    <a:pt x="60" y="99"/>
                  </a:lnTo>
                  <a:lnTo>
                    <a:pt x="70" y="100"/>
                  </a:lnTo>
                  <a:lnTo>
                    <a:pt x="81" y="11"/>
                  </a:lnTo>
                  <a:lnTo>
                    <a:pt x="72" y="9"/>
                  </a:lnTo>
                  <a:lnTo>
                    <a:pt x="65" y="16"/>
                  </a:lnTo>
                  <a:lnTo>
                    <a:pt x="68" y="17"/>
                  </a:lnTo>
                  <a:lnTo>
                    <a:pt x="72" y="19"/>
                  </a:lnTo>
                  <a:lnTo>
                    <a:pt x="75" y="17"/>
                  </a:lnTo>
                  <a:lnTo>
                    <a:pt x="78" y="16"/>
                  </a:lnTo>
                  <a:lnTo>
                    <a:pt x="64" y="11"/>
                  </a:lnTo>
                  <a:lnTo>
                    <a:pt x="72" y="76"/>
                  </a:lnTo>
                  <a:lnTo>
                    <a:pt x="80" y="75"/>
                  </a:lnTo>
                  <a:lnTo>
                    <a:pt x="70" y="76"/>
                  </a:lnTo>
                  <a:lnTo>
                    <a:pt x="76" y="172"/>
                  </a:lnTo>
                  <a:lnTo>
                    <a:pt x="91" y="326"/>
                  </a:lnTo>
                  <a:lnTo>
                    <a:pt x="92" y="326"/>
                  </a:lnTo>
                  <a:lnTo>
                    <a:pt x="102" y="387"/>
                  </a:lnTo>
                  <a:lnTo>
                    <a:pt x="104" y="392"/>
                  </a:lnTo>
                  <a:lnTo>
                    <a:pt x="105" y="393"/>
                  </a:lnTo>
                  <a:lnTo>
                    <a:pt x="123" y="409"/>
                  </a:lnTo>
                  <a:lnTo>
                    <a:pt x="134" y="395"/>
                  </a:lnTo>
                  <a:lnTo>
                    <a:pt x="116" y="379"/>
                  </a:lnTo>
                  <a:lnTo>
                    <a:pt x="110" y="385"/>
                  </a:lnTo>
                  <a:lnTo>
                    <a:pt x="120" y="384"/>
                  </a:lnTo>
                  <a:lnTo>
                    <a:pt x="110" y="323"/>
                  </a:lnTo>
                  <a:lnTo>
                    <a:pt x="100" y="324"/>
                  </a:lnTo>
                  <a:lnTo>
                    <a:pt x="110" y="324"/>
                  </a:lnTo>
                  <a:lnTo>
                    <a:pt x="96" y="171"/>
                  </a:lnTo>
                  <a:lnTo>
                    <a:pt x="89" y="75"/>
                  </a:lnTo>
                  <a:lnTo>
                    <a:pt x="89" y="75"/>
                  </a:lnTo>
                  <a:lnTo>
                    <a:pt x="81" y="9"/>
                  </a:lnTo>
                  <a:lnTo>
                    <a:pt x="78" y="3"/>
                  </a:lnTo>
                  <a:lnTo>
                    <a:pt x="75" y="1"/>
                  </a:lnTo>
                  <a:lnTo>
                    <a:pt x="72" y="0"/>
                  </a:lnTo>
                  <a:lnTo>
                    <a:pt x="68" y="1"/>
                  </a:lnTo>
                  <a:lnTo>
                    <a:pt x="65" y="3"/>
                  </a:lnTo>
                  <a:lnTo>
                    <a:pt x="62" y="9"/>
                  </a:lnTo>
                  <a:lnTo>
                    <a:pt x="64" y="9"/>
                  </a:lnTo>
                  <a:lnTo>
                    <a:pt x="52" y="99"/>
                  </a:lnTo>
                  <a:lnTo>
                    <a:pt x="51" y="99"/>
                  </a:lnTo>
                  <a:lnTo>
                    <a:pt x="36" y="300"/>
                  </a:lnTo>
                  <a:lnTo>
                    <a:pt x="46" y="300"/>
                  </a:lnTo>
                  <a:lnTo>
                    <a:pt x="38" y="299"/>
                  </a:lnTo>
                  <a:lnTo>
                    <a:pt x="24" y="379"/>
                  </a:lnTo>
                  <a:lnTo>
                    <a:pt x="32" y="380"/>
                  </a:lnTo>
                  <a:lnTo>
                    <a:pt x="27" y="374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1446" y="2644"/>
              <a:ext cx="68" cy="208"/>
            </a:xfrm>
            <a:custGeom>
              <a:avLst/>
              <a:gdLst>
                <a:gd name="T0" fmla="*/ 0 w 134"/>
                <a:gd name="T1" fmla="*/ 402 h 416"/>
                <a:gd name="T2" fmla="*/ 11 w 134"/>
                <a:gd name="T3" fmla="*/ 416 h 416"/>
                <a:gd name="T4" fmla="*/ 38 w 134"/>
                <a:gd name="T5" fmla="*/ 389 h 416"/>
                <a:gd name="T6" fmla="*/ 38 w 134"/>
                <a:gd name="T7" fmla="*/ 387 h 416"/>
                <a:gd name="T8" fmla="*/ 41 w 134"/>
                <a:gd name="T9" fmla="*/ 382 h 416"/>
                <a:gd name="T10" fmla="*/ 56 w 134"/>
                <a:gd name="T11" fmla="*/ 302 h 416"/>
                <a:gd name="T12" fmla="*/ 56 w 134"/>
                <a:gd name="T13" fmla="*/ 302 h 416"/>
                <a:gd name="T14" fmla="*/ 70 w 134"/>
                <a:gd name="T15" fmla="*/ 101 h 416"/>
                <a:gd name="T16" fmla="*/ 61 w 134"/>
                <a:gd name="T17" fmla="*/ 99 h 416"/>
                <a:gd name="T18" fmla="*/ 70 w 134"/>
                <a:gd name="T19" fmla="*/ 101 h 416"/>
                <a:gd name="T20" fmla="*/ 81 w 134"/>
                <a:gd name="T21" fmla="*/ 11 h 416"/>
                <a:gd name="T22" fmla="*/ 72 w 134"/>
                <a:gd name="T23" fmla="*/ 10 h 416"/>
                <a:gd name="T24" fmla="*/ 65 w 134"/>
                <a:gd name="T25" fmla="*/ 16 h 416"/>
                <a:gd name="T26" fmla="*/ 69 w 134"/>
                <a:gd name="T27" fmla="*/ 18 h 416"/>
                <a:gd name="T28" fmla="*/ 72 w 134"/>
                <a:gd name="T29" fmla="*/ 19 h 416"/>
                <a:gd name="T30" fmla="*/ 75 w 134"/>
                <a:gd name="T31" fmla="*/ 18 h 416"/>
                <a:gd name="T32" fmla="*/ 78 w 134"/>
                <a:gd name="T33" fmla="*/ 16 h 416"/>
                <a:gd name="T34" fmla="*/ 64 w 134"/>
                <a:gd name="T35" fmla="*/ 11 h 416"/>
                <a:gd name="T36" fmla="*/ 72 w 134"/>
                <a:gd name="T37" fmla="*/ 77 h 416"/>
                <a:gd name="T38" fmla="*/ 80 w 134"/>
                <a:gd name="T39" fmla="*/ 75 h 416"/>
                <a:gd name="T40" fmla="*/ 70 w 134"/>
                <a:gd name="T41" fmla="*/ 77 h 416"/>
                <a:gd name="T42" fmla="*/ 77 w 134"/>
                <a:gd name="T43" fmla="*/ 173 h 416"/>
                <a:gd name="T44" fmla="*/ 91 w 134"/>
                <a:gd name="T45" fmla="*/ 326 h 416"/>
                <a:gd name="T46" fmla="*/ 93 w 134"/>
                <a:gd name="T47" fmla="*/ 326 h 416"/>
                <a:gd name="T48" fmla="*/ 102 w 134"/>
                <a:gd name="T49" fmla="*/ 387 h 416"/>
                <a:gd name="T50" fmla="*/ 104 w 134"/>
                <a:gd name="T51" fmla="*/ 392 h 416"/>
                <a:gd name="T52" fmla="*/ 105 w 134"/>
                <a:gd name="T53" fmla="*/ 394 h 416"/>
                <a:gd name="T54" fmla="*/ 123 w 134"/>
                <a:gd name="T55" fmla="*/ 410 h 416"/>
                <a:gd name="T56" fmla="*/ 134 w 134"/>
                <a:gd name="T57" fmla="*/ 395 h 416"/>
                <a:gd name="T58" fmla="*/ 117 w 134"/>
                <a:gd name="T59" fmla="*/ 379 h 416"/>
                <a:gd name="T60" fmla="*/ 110 w 134"/>
                <a:gd name="T61" fmla="*/ 386 h 416"/>
                <a:gd name="T62" fmla="*/ 120 w 134"/>
                <a:gd name="T63" fmla="*/ 384 h 416"/>
                <a:gd name="T64" fmla="*/ 110 w 134"/>
                <a:gd name="T65" fmla="*/ 323 h 416"/>
                <a:gd name="T66" fmla="*/ 101 w 134"/>
                <a:gd name="T67" fmla="*/ 325 h 416"/>
                <a:gd name="T68" fmla="*/ 110 w 134"/>
                <a:gd name="T69" fmla="*/ 325 h 416"/>
                <a:gd name="T70" fmla="*/ 96 w 134"/>
                <a:gd name="T71" fmla="*/ 171 h 416"/>
                <a:gd name="T72" fmla="*/ 89 w 134"/>
                <a:gd name="T73" fmla="*/ 75 h 416"/>
                <a:gd name="T74" fmla="*/ 89 w 134"/>
                <a:gd name="T75" fmla="*/ 75 h 416"/>
                <a:gd name="T76" fmla="*/ 81 w 134"/>
                <a:gd name="T77" fmla="*/ 10 h 416"/>
                <a:gd name="T78" fmla="*/ 78 w 134"/>
                <a:gd name="T79" fmla="*/ 3 h 416"/>
                <a:gd name="T80" fmla="*/ 75 w 134"/>
                <a:gd name="T81" fmla="*/ 2 h 416"/>
                <a:gd name="T82" fmla="*/ 72 w 134"/>
                <a:gd name="T83" fmla="*/ 0 h 416"/>
                <a:gd name="T84" fmla="*/ 69 w 134"/>
                <a:gd name="T85" fmla="*/ 2 h 416"/>
                <a:gd name="T86" fmla="*/ 65 w 134"/>
                <a:gd name="T87" fmla="*/ 3 h 416"/>
                <a:gd name="T88" fmla="*/ 62 w 134"/>
                <a:gd name="T89" fmla="*/ 10 h 416"/>
                <a:gd name="T90" fmla="*/ 64 w 134"/>
                <a:gd name="T91" fmla="*/ 10 h 416"/>
                <a:gd name="T92" fmla="*/ 53 w 134"/>
                <a:gd name="T93" fmla="*/ 99 h 416"/>
                <a:gd name="T94" fmla="*/ 51 w 134"/>
                <a:gd name="T95" fmla="*/ 99 h 416"/>
                <a:gd name="T96" fmla="*/ 37 w 134"/>
                <a:gd name="T97" fmla="*/ 301 h 416"/>
                <a:gd name="T98" fmla="*/ 46 w 134"/>
                <a:gd name="T99" fmla="*/ 301 h 416"/>
                <a:gd name="T100" fmla="*/ 38 w 134"/>
                <a:gd name="T101" fmla="*/ 299 h 416"/>
                <a:gd name="T102" fmla="*/ 24 w 134"/>
                <a:gd name="T103" fmla="*/ 379 h 416"/>
                <a:gd name="T104" fmla="*/ 32 w 134"/>
                <a:gd name="T105" fmla="*/ 381 h 416"/>
                <a:gd name="T106" fmla="*/ 27 w 134"/>
                <a:gd name="T107" fmla="*/ 374 h 416"/>
                <a:gd name="T108" fmla="*/ 0 w 134"/>
                <a:gd name="T109" fmla="*/ 402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4" h="416">
                  <a:moveTo>
                    <a:pt x="0" y="402"/>
                  </a:moveTo>
                  <a:lnTo>
                    <a:pt x="11" y="416"/>
                  </a:lnTo>
                  <a:lnTo>
                    <a:pt x="38" y="389"/>
                  </a:lnTo>
                  <a:lnTo>
                    <a:pt x="38" y="387"/>
                  </a:lnTo>
                  <a:lnTo>
                    <a:pt x="41" y="382"/>
                  </a:lnTo>
                  <a:lnTo>
                    <a:pt x="56" y="302"/>
                  </a:lnTo>
                  <a:lnTo>
                    <a:pt x="56" y="302"/>
                  </a:lnTo>
                  <a:lnTo>
                    <a:pt x="70" y="101"/>
                  </a:lnTo>
                  <a:lnTo>
                    <a:pt x="61" y="99"/>
                  </a:lnTo>
                  <a:lnTo>
                    <a:pt x="70" y="101"/>
                  </a:lnTo>
                  <a:lnTo>
                    <a:pt x="81" y="11"/>
                  </a:lnTo>
                  <a:lnTo>
                    <a:pt x="72" y="10"/>
                  </a:lnTo>
                  <a:lnTo>
                    <a:pt x="65" y="16"/>
                  </a:lnTo>
                  <a:lnTo>
                    <a:pt x="69" y="18"/>
                  </a:lnTo>
                  <a:lnTo>
                    <a:pt x="72" y="19"/>
                  </a:lnTo>
                  <a:lnTo>
                    <a:pt x="75" y="18"/>
                  </a:lnTo>
                  <a:lnTo>
                    <a:pt x="78" y="16"/>
                  </a:lnTo>
                  <a:lnTo>
                    <a:pt x="64" y="11"/>
                  </a:lnTo>
                  <a:lnTo>
                    <a:pt x="72" y="77"/>
                  </a:lnTo>
                  <a:lnTo>
                    <a:pt x="80" y="75"/>
                  </a:lnTo>
                  <a:lnTo>
                    <a:pt x="70" y="77"/>
                  </a:lnTo>
                  <a:lnTo>
                    <a:pt x="77" y="173"/>
                  </a:lnTo>
                  <a:lnTo>
                    <a:pt x="91" y="326"/>
                  </a:lnTo>
                  <a:lnTo>
                    <a:pt x="93" y="326"/>
                  </a:lnTo>
                  <a:lnTo>
                    <a:pt x="102" y="387"/>
                  </a:lnTo>
                  <a:lnTo>
                    <a:pt x="104" y="392"/>
                  </a:lnTo>
                  <a:lnTo>
                    <a:pt x="105" y="394"/>
                  </a:lnTo>
                  <a:lnTo>
                    <a:pt x="123" y="410"/>
                  </a:lnTo>
                  <a:lnTo>
                    <a:pt x="134" y="395"/>
                  </a:lnTo>
                  <a:lnTo>
                    <a:pt x="117" y="379"/>
                  </a:lnTo>
                  <a:lnTo>
                    <a:pt x="110" y="386"/>
                  </a:lnTo>
                  <a:lnTo>
                    <a:pt x="120" y="384"/>
                  </a:lnTo>
                  <a:lnTo>
                    <a:pt x="110" y="323"/>
                  </a:lnTo>
                  <a:lnTo>
                    <a:pt x="101" y="325"/>
                  </a:lnTo>
                  <a:lnTo>
                    <a:pt x="110" y="325"/>
                  </a:lnTo>
                  <a:lnTo>
                    <a:pt x="96" y="171"/>
                  </a:lnTo>
                  <a:lnTo>
                    <a:pt x="89" y="75"/>
                  </a:lnTo>
                  <a:lnTo>
                    <a:pt x="89" y="75"/>
                  </a:lnTo>
                  <a:lnTo>
                    <a:pt x="81" y="10"/>
                  </a:lnTo>
                  <a:lnTo>
                    <a:pt x="78" y="3"/>
                  </a:lnTo>
                  <a:lnTo>
                    <a:pt x="75" y="2"/>
                  </a:lnTo>
                  <a:lnTo>
                    <a:pt x="72" y="0"/>
                  </a:lnTo>
                  <a:lnTo>
                    <a:pt x="69" y="2"/>
                  </a:lnTo>
                  <a:lnTo>
                    <a:pt x="65" y="3"/>
                  </a:lnTo>
                  <a:lnTo>
                    <a:pt x="62" y="10"/>
                  </a:lnTo>
                  <a:lnTo>
                    <a:pt x="64" y="10"/>
                  </a:lnTo>
                  <a:lnTo>
                    <a:pt x="53" y="99"/>
                  </a:lnTo>
                  <a:lnTo>
                    <a:pt x="51" y="99"/>
                  </a:lnTo>
                  <a:lnTo>
                    <a:pt x="37" y="301"/>
                  </a:lnTo>
                  <a:lnTo>
                    <a:pt x="46" y="301"/>
                  </a:lnTo>
                  <a:lnTo>
                    <a:pt x="38" y="299"/>
                  </a:lnTo>
                  <a:lnTo>
                    <a:pt x="24" y="379"/>
                  </a:lnTo>
                  <a:lnTo>
                    <a:pt x="32" y="381"/>
                  </a:lnTo>
                  <a:lnTo>
                    <a:pt x="27" y="374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1562" y="2646"/>
              <a:ext cx="67" cy="208"/>
            </a:xfrm>
            <a:custGeom>
              <a:avLst/>
              <a:gdLst>
                <a:gd name="T0" fmla="*/ 0 w 135"/>
                <a:gd name="T1" fmla="*/ 402 h 416"/>
                <a:gd name="T2" fmla="*/ 11 w 135"/>
                <a:gd name="T3" fmla="*/ 416 h 416"/>
                <a:gd name="T4" fmla="*/ 39 w 135"/>
                <a:gd name="T5" fmla="*/ 389 h 416"/>
                <a:gd name="T6" fmla="*/ 39 w 135"/>
                <a:gd name="T7" fmla="*/ 387 h 416"/>
                <a:gd name="T8" fmla="*/ 42 w 135"/>
                <a:gd name="T9" fmla="*/ 383 h 416"/>
                <a:gd name="T10" fmla="*/ 56 w 135"/>
                <a:gd name="T11" fmla="*/ 303 h 416"/>
                <a:gd name="T12" fmla="*/ 56 w 135"/>
                <a:gd name="T13" fmla="*/ 303 h 416"/>
                <a:gd name="T14" fmla="*/ 71 w 135"/>
                <a:gd name="T15" fmla="*/ 101 h 416"/>
                <a:gd name="T16" fmla="*/ 61 w 135"/>
                <a:gd name="T17" fmla="*/ 99 h 416"/>
                <a:gd name="T18" fmla="*/ 71 w 135"/>
                <a:gd name="T19" fmla="*/ 101 h 416"/>
                <a:gd name="T20" fmla="*/ 82 w 135"/>
                <a:gd name="T21" fmla="*/ 11 h 416"/>
                <a:gd name="T22" fmla="*/ 72 w 135"/>
                <a:gd name="T23" fmla="*/ 10 h 416"/>
                <a:gd name="T24" fmla="*/ 66 w 135"/>
                <a:gd name="T25" fmla="*/ 16 h 416"/>
                <a:gd name="T26" fmla="*/ 69 w 135"/>
                <a:gd name="T27" fmla="*/ 18 h 416"/>
                <a:gd name="T28" fmla="*/ 72 w 135"/>
                <a:gd name="T29" fmla="*/ 19 h 416"/>
                <a:gd name="T30" fmla="*/ 75 w 135"/>
                <a:gd name="T31" fmla="*/ 18 h 416"/>
                <a:gd name="T32" fmla="*/ 79 w 135"/>
                <a:gd name="T33" fmla="*/ 16 h 416"/>
                <a:gd name="T34" fmla="*/ 64 w 135"/>
                <a:gd name="T35" fmla="*/ 11 h 416"/>
                <a:gd name="T36" fmla="*/ 72 w 135"/>
                <a:gd name="T37" fmla="*/ 77 h 416"/>
                <a:gd name="T38" fmla="*/ 80 w 135"/>
                <a:gd name="T39" fmla="*/ 75 h 416"/>
                <a:gd name="T40" fmla="*/ 71 w 135"/>
                <a:gd name="T41" fmla="*/ 77 h 416"/>
                <a:gd name="T42" fmla="*/ 77 w 135"/>
                <a:gd name="T43" fmla="*/ 173 h 416"/>
                <a:gd name="T44" fmla="*/ 91 w 135"/>
                <a:gd name="T45" fmla="*/ 327 h 416"/>
                <a:gd name="T46" fmla="*/ 93 w 135"/>
                <a:gd name="T47" fmla="*/ 327 h 416"/>
                <a:gd name="T48" fmla="*/ 103 w 135"/>
                <a:gd name="T49" fmla="*/ 387 h 416"/>
                <a:gd name="T50" fmla="*/ 104 w 135"/>
                <a:gd name="T51" fmla="*/ 392 h 416"/>
                <a:gd name="T52" fmla="*/ 106 w 135"/>
                <a:gd name="T53" fmla="*/ 394 h 416"/>
                <a:gd name="T54" fmla="*/ 123 w 135"/>
                <a:gd name="T55" fmla="*/ 410 h 416"/>
                <a:gd name="T56" fmla="*/ 135 w 135"/>
                <a:gd name="T57" fmla="*/ 395 h 416"/>
                <a:gd name="T58" fmla="*/ 117 w 135"/>
                <a:gd name="T59" fmla="*/ 379 h 416"/>
                <a:gd name="T60" fmla="*/ 111 w 135"/>
                <a:gd name="T61" fmla="*/ 386 h 416"/>
                <a:gd name="T62" fmla="*/ 120 w 135"/>
                <a:gd name="T63" fmla="*/ 384 h 416"/>
                <a:gd name="T64" fmla="*/ 111 w 135"/>
                <a:gd name="T65" fmla="*/ 323 h 416"/>
                <a:gd name="T66" fmla="*/ 101 w 135"/>
                <a:gd name="T67" fmla="*/ 325 h 416"/>
                <a:gd name="T68" fmla="*/ 111 w 135"/>
                <a:gd name="T69" fmla="*/ 325 h 416"/>
                <a:gd name="T70" fmla="*/ 96 w 135"/>
                <a:gd name="T71" fmla="*/ 171 h 416"/>
                <a:gd name="T72" fmla="*/ 90 w 135"/>
                <a:gd name="T73" fmla="*/ 75 h 416"/>
                <a:gd name="T74" fmla="*/ 90 w 135"/>
                <a:gd name="T75" fmla="*/ 75 h 416"/>
                <a:gd name="T76" fmla="*/ 82 w 135"/>
                <a:gd name="T77" fmla="*/ 10 h 416"/>
                <a:gd name="T78" fmla="*/ 79 w 135"/>
                <a:gd name="T79" fmla="*/ 3 h 416"/>
                <a:gd name="T80" fmla="*/ 75 w 135"/>
                <a:gd name="T81" fmla="*/ 2 h 416"/>
                <a:gd name="T82" fmla="*/ 72 w 135"/>
                <a:gd name="T83" fmla="*/ 0 h 416"/>
                <a:gd name="T84" fmla="*/ 69 w 135"/>
                <a:gd name="T85" fmla="*/ 2 h 416"/>
                <a:gd name="T86" fmla="*/ 66 w 135"/>
                <a:gd name="T87" fmla="*/ 3 h 416"/>
                <a:gd name="T88" fmla="*/ 63 w 135"/>
                <a:gd name="T89" fmla="*/ 10 h 416"/>
                <a:gd name="T90" fmla="*/ 64 w 135"/>
                <a:gd name="T91" fmla="*/ 10 h 416"/>
                <a:gd name="T92" fmla="*/ 53 w 135"/>
                <a:gd name="T93" fmla="*/ 99 h 416"/>
                <a:gd name="T94" fmla="*/ 51 w 135"/>
                <a:gd name="T95" fmla="*/ 99 h 416"/>
                <a:gd name="T96" fmla="*/ 37 w 135"/>
                <a:gd name="T97" fmla="*/ 301 h 416"/>
                <a:gd name="T98" fmla="*/ 47 w 135"/>
                <a:gd name="T99" fmla="*/ 301 h 416"/>
                <a:gd name="T100" fmla="*/ 39 w 135"/>
                <a:gd name="T101" fmla="*/ 299 h 416"/>
                <a:gd name="T102" fmla="*/ 24 w 135"/>
                <a:gd name="T103" fmla="*/ 379 h 416"/>
                <a:gd name="T104" fmla="*/ 32 w 135"/>
                <a:gd name="T105" fmla="*/ 381 h 416"/>
                <a:gd name="T106" fmla="*/ 27 w 135"/>
                <a:gd name="T107" fmla="*/ 375 h 416"/>
                <a:gd name="T108" fmla="*/ 0 w 135"/>
                <a:gd name="T109" fmla="*/ 402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5" h="416">
                  <a:moveTo>
                    <a:pt x="0" y="402"/>
                  </a:moveTo>
                  <a:lnTo>
                    <a:pt x="11" y="416"/>
                  </a:lnTo>
                  <a:lnTo>
                    <a:pt x="39" y="389"/>
                  </a:lnTo>
                  <a:lnTo>
                    <a:pt x="39" y="387"/>
                  </a:lnTo>
                  <a:lnTo>
                    <a:pt x="42" y="383"/>
                  </a:lnTo>
                  <a:lnTo>
                    <a:pt x="56" y="303"/>
                  </a:lnTo>
                  <a:lnTo>
                    <a:pt x="56" y="303"/>
                  </a:lnTo>
                  <a:lnTo>
                    <a:pt x="71" y="101"/>
                  </a:lnTo>
                  <a:lnTo>
                    <a:pt x="61" y="99"/>
                  </a:lnTo>
                  <a:lnTo>
                    <a:pt x="71" y="101"/>
                  </a:lnTo>
                  <a:lnTo>
                    <a:pt x="82" y="11"/>
                  </a:lnTo>
                  <a:lnTo>
                    <a:pt x="72" y="10"/>
                  </a:lnTo>
                  <a:lnTo>
                    <a:pt x="66" y="16"/>
                  </a:lnTo>
                  <a:lnTo>
                    <a:pt x="69" y="18"/>
                  </a:lnTo>
                  <a:lnTo>
                    <a:pt x="72" y="19"/>
                  </a:lnTo>
                  <a:lnTo>
                    <a:pt x="75" y="18"/>
                  </a:lnTo>
                  <a:lnTo>
                    <a:pt x="79" y="16"/>
                  </a:lnTo>
                  <a:lnTo>
                    <a:pt x="64" y="11"/>
                  </a:lnTo>
                  <a:lnTo>
                    <a:pt x="72" y="77"/>
                  </a:lnTo>
                  <a:lnTo>
                    <a:pt x="80" y="75"/>
                  </a:lnTo>
                  <a:lnTo>
                    <a:pt x="71" y="77"/>
                  </a:lnTo>
                  <a:lnTo>
                    <a:pt x="77" y="173"/>
                  </a:lnTo>
                  <a:lnTo>
                    <a:pt x="91" y="327"/>
                  </a:lnTo>
                  <a:lnTo>
                    <a:pt x="93" y="327"/>
                  </a:lnTo>
                  <a:lnTo>
                    <a:pt x="103" y="387"/>
                  </a:lnTo>
                  <a:lnTo>
                    <a:pt x="104" y="392"/>
                  </a:lnTo>
                  <a:lnTo>
                    <a:pt x="106" y="394"/>
                  </a:lnTo>
                  <a:lnTo>
                    <a:pt x="123" y="410"/>
                  </a:lnTo>
                  <a:lnTo>
                    <a:pt x="135" y="395"/>
                  </a:lnTo>
                  <a:lnTo>
                    <a:pt x="117" y="379"/>
                  </a:lnTo>
                  <a:lnTo>
                    <a:pt x="111" y="386"/>
                  </a:lnTo>
                  <a:lnTo>
                    <a:pt x="120" y="384"/>
                  </a:lnTo>
                  <a:lnTo>
                    <a:pt x="111" y="323"/>
                  </a:lnTo>
                  <a:lnTo>
                    <a:pt x="101" y="325"/>
                  </a:lnTo>
                  <a:lnTo>
                    <a:pt x="111" y="325"/>
                  </a:lnTo>
                  <a:lnTo>
                    <a:pt x="96" y="171"/>
                  </a:lnTo>
                  <a:lnTo>
                    <a:pt x="90" y="75"/>
                  </a:lnTo>
                  <a:lnTo>
                    <a:pt x="90" y="75"/>
                  </a:lnTo>
                  <a:lnTo>
                    <a:pt x="82" y="10"/>
                  </a:lnTo>
                  <a:lnTo>
                    <a:pt x="79" y="3"/>
                  </a:lnTo>
                  <a:lnTo>
                    <a:pt x="75" y="2"/>
                  </a:lnTo>
                  <a:lnTo>
                    <a:pt x="72" y="0"/>
                  </a:lnTo>
                  <a:lnTo>
                    <a:pt x="69" y="2"/>
                  </a:lnTo>
                  <a:lnTo>
                    <a:pt x="66" y="3"/>
                  </a:lnTo>
                  <a:lnTo>
                    <a:pt x="63" y="10"/>
                  </a:lnTo>
                  <a:lnTo>
                    <a:pt x="64" y="10"/>
                  </a:lnTo>
                  <a:lnTo>
                    <a:pt x="53" y="99"/>
                  </a:lnTo>
                  <a:lnTo>
                    <a:pt x="51" y="99"/>
                  </a:lnTo>
                  <a:lnTo>
                    <a:pt x="37" y="301"/>
                  </a:lnTo>
                  <a:lnTo>
                    <a:pt x="47" y="301"/>
                  </a:lnTo>
                  <a:lnTo>
                    <a:pt x="39" y="299"/>
                  </a:lnTo>
                  <a:lnTo>
                    <a:pt x="24" y="379"/>
                  </a:lnTo>
                  <a:lnTo>
                    <a:pt x="32" y="381"/>
                  </a:lnTo>
                  <a:lnTo>
                    <a:pt x="27" y="375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" name="Group 17"/>
            <p:cNvGrpSpPr>
              <a:grpSpLocks/>
            </p:cNvGrpSpPr>
            <p:nvPr/>
          </p:nvGrpSpPr>
          <p:grpSpPr bwMode="auto">
            <a:xfrm>
              <a:off x="1994" y="3228"/>
              <a:ext cx="68" cy="199"/>
              <a:chOff x="1994" y="3228"/>
              <a:chExt cx="68" cy="199"/>
            </a:xfrm>
          </p:grpSpPr>
          <p:sp>
            <p:nvSpPr>
              <p:cNvPr id="251" name="Freeform 18"/>
              <p:cNvSpPr>
                <a:spLocks/>
              </p:cNvSpPr>
              <p:nvPr/>
            </p:nvSpPr>
            <p:spPr bwMode="auto">
              <a:xfrm>
                <a:off x="1994" y="3413"/>
                <a:ext cx="12" cy="14"/>
              </a:xfrm>
              <a:custGeom>
                <a:avLst/>
                <a:gdLst>
                  <a:gd name="T0" fmla="*/ 0 w 24"/>
                  <a:gd name="T1" fmla="*/ 14 h 28"/>
                  <a:gd name="T2" fmla="*/ 11 w 24"/>
                  <a:gd name="T3" fmla="*/ 28 h 28"/>
                  <a:gd name="T4" fmla="*/ 24 w 24"/>
                  <a:gd name="T5" fmla="*/ 14 h 28"/>
                  <a:gd name="T6" fmla="*/ 13 w 24"/>
                  <a:gd name="T7" fmla="*/ 0 h 28"/>
                  <a:gd name="T8" fmla="*/ 0 w 24"/>
                  <a:gd name="T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8">
                    <a:moveTo>
                      <a:pt x="0" y="14"/>
                    </a:moveTo>
                    <a:lnTo>
                      <a:pt x="11" y="28"/>
                    </a:lnTo>
                    <a:lnTo>
                      <a:pt x="24" y="14"/>
                    </a:lnTo>
                    <a:lnTo>
                      <a:pt x="13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Freeform 19"/>
              <p:cNvSpPr>
                <a:spLocks/>
              </p:cNvSpPr>
              <p:nvPr/>
            </p:nvSpPr>
            <p:spPr bwMode="auto">
              <a:xfrm>
                <a:off x="2006" y="3399"/>
                <a:ext cx="11" cy="15"/>
              </a:xfrm>
              <a:custGeom>
                <a:avLst/>
                <a:gdLst>
                  <a:gd name="T0" fmla="*/ 1 w 21"/>
                  <a:gd name="T1" fmla="*/ 15 h 29"/>
                  <a:gd name="T2" fmla="*/ 13 w 21"/>
                  <a:gd name="T3" fmla="*/ 29 h 29"/>
                  <a:gd name="T4" fmla="*/ 14 w 21"/>
                  <a:gd name="T5" fmla="*/ 29 h 29"/>
                  <a:gd name="T6" fmla="*/ 14 w 21"/>
                  <a:gd name="T7" fmla="*/ 28 h 29"/>
                  <a:gd name="T8" fmla="*/ 17 w 21"/>
                  <a:gd name="T9" fmla="*/ 23 h 29"/>
                  <a:gd name="T10" fmla="*/ 21 w 21"/>
                  <a:gd name="T11" fmla="*/ 4 h 29"/>
                  <a:gd name="T12" fmla="*/ 3 w 21"/>
                  <a:gd name="T13" fmla="*/ 0 h 29"/>
                  <a:gd name="T14" fmla="*/ 0 w 21"/>
                  <a:gd name="T15" fmla="*/ 20 h 29"/>
                  <a:gd name="T16" fmla="*/ 8 w 21"/>
                  <a:gd name="T17" fmla="*/ 21 h 29"/>
                  <a:gd name="T18" fmla="*/ 3 w 21"/>
                  <a:gd name="T19" fmla="*/ 15 h 29"/>
                  <a:gd name="T20" fmla="*/ 1 w 21"/>
                  <a:gd name="T21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29">
                    <a:moveTo>
                      <a:pt x="1" y="15"/>
                    </a:moveTo>
                    <a:lnTo>
                      <a:pt x="13" y="29"/>
                    </a:lnTo>
                    <a:lnTo>
                      <a:pt x="14" y="29"/>
                    </a:lnTo>
                    <a:lnTo>
                      <a:pt x="14" y="28"/>
                    </a:lnTo>
                    <a:lnTo>
                      <a:pt x="17" y="23"/>
                    </a:lnTo>
                    <a:lnTo>
                      <a:pt x="21" y="4"/>
                    </a:lnTo>
                    <a:lnTo>
                      <a:pt x="3" y="0"/>
                    </a:lnTo>
                    <a:lnTo>
                      <a:pt x="0" y="20"/>
                    </a:lnTo>
                    <a:lnTo>
                      <a:pt x="8" y="21"/>
                    </a:lnTo>
                    <a:lnTo>
                      <a:pt x="3" y="15"/>
                    </a:ln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Freeform 20"/>
              <p:cNvSpPr>
                <a:spLocks/>
              </p:cNvSpPr>
              <p:nvPr/>
            </p:nvSpPr>
            <p:spPr bwMode="auto">
              <a:xfrm>
                <a:off x="2010" y="3381"/>
                <a:ext cx="10" cy="10"/>
              </a:xfrm>
              <a:custGeom>
                <a:avLst/>
                <a:gdLst>
                  <a:gd name="T0" fmla="*/ 0 w 21"/>
                  <a:gd name="T1" fmla="*/ 17 h 20"/>
                  <a:gd name="T2" fmla="*/ 18 w 21"/>
                  <a:gd name="T3" fmla="*/ 20 h 20"/>
                  <a:gd name="T4" fmla="*/ 21 w 21"/>
                  <a:gd name="T5" fmla="*/ 3 h 20"/>
                  <a:gd name="T6" fmla="*/ 3 w 21"/>
                  <a:gd name="T7" fmla="*/ 0 h 20"/>
                  <a:gd name="T8" fmla="*/ 0 w 21"/>
                  <a:gd name="T9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0">
                    <a:moveTo>
                      <a:pt x="0" y="17"/>
                    </a:moveTo>
                    <a:lnTo>
                      <a:pt x="18" y="20"/>
                    </a:lnTo>
                    <a:lnTo>
                      <a:pt x="21" y="3"/>
                    </a:lnTo>
                    <a:lnTo>
                      <a:pt x="3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Freeform 21"/>
              <p:cNvSpPr>
                <a:spLocks/>
              </p:cNvSpPr>
              <p:nvPr/>
            </p:nvSpPr>
            <p:spPr bwMode="auto">
              <a:xfrm>
                <a:off x="2013" y="3362"/>
                <a:ext cx="10" cy="11"/>
              </a:xfrm>
              <a:custGeom>
                <a:avLst/>
                <a:gdLst>
                  <a:gd name="T0" fmla="*/ 0 w 20"/>
                  <a:gd name="T1" fmla="*/ 19 h 23"/>
                  <a:gd name="T2" fmla="*/ 17 w 20"/>
                  <a:gd name="T3" fmla="*/ 23 h 23"/>
                  <a:gd name="T4" fmla="*/ 19 w 20"/>
                  <a:gd name="T5" fmla="*/ 18 h 23"/>
                  <a:gd name="T6" fmla="*/ 19 w 20"/>
                  <a:gd name="T7" fmla="*/ 18 h 23"/>
                  <a:gd name="T8" fmla="*/ 20 w 20"/>
                  <a:gd name="T9" fmla="*/ 2 h 23"/>
                  <a:gd name="T10" fmla="*/ 1 w 20"/>
                  <a:gd name="T11" fmla="*/ 0 h 23"/>
                  <a:gd name="T12" fmla="*/ 0 w 20"/>
                  <a:gd name="T13" fmla="*/ 16 h 23"/>
                  <a:gd name="T14" fmla="*/ 9 w 20"/>
                  <a:gd name="T15" fmla="*/ 16 h 23"/>
                  <a:gd name="T16" fmla="*/ 1 w 20"/>
                  <a:gd name="T17" fmla="*/ 15 h 23"/>
                  <a:gd name="T18" fmla="*/ 0 w 20"/>
                  <a:gd name="T19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23">
                    <a:moveTo>
                      <a:pt x="0" y="19"/>
                    </a:moveTo>
                    <a:lnTo>
                      <a:pt x="17" y="23"/>
                    </a:lnTo>
                    <a:lnTo>
                      <a:pt x="19" y="18"/>
                    </a:lnTo>
                    <a:lnTo>
                      <a:pt x="19" y="18"/>
                    </a:lnTo>
                    <a:lnTo>
                      <a:pt x="20" y="2"/>
                    </a:lnTo>
                    <a:lnTo>
                      <a:pt x="1" y="0"/>
                    </a:lnTo>
                    <a:lnTo>
                      <a:pt x="0" y="16"/>
                    </a:lnTo>
                    <a:lnTo>
                      <a:pt x="9" y="16"/>
                    </a:lnTo>
                    <a:lnTo>
                      <a:pt x="1" y="15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Freeform 22"/>
              <p:cNvSpPr>
                <a:spLocks/>
              </p:cNvSpPr>
              <p:nvPr/>
            </p:nvSpPr>
            <p:spPr bwMode="auto">
              <a:xfrm>
                <a:off x="2014" y="3342"/>
                <a:ext cx="10" cy="11"/>
              </a:xfrm>
              <a:custGeom>
                <a:avLst/>
                <a:gdLst>
                  <a:gd name="T0" fmla="*/ 0 w 19"/>
                  <a:gd name="T1" fmla="*/ 19 h 21"/>
                  <a:gd name="T2" fmla="*/ 19 w 19"/>
                  <a:gd name="T3" fmla="*/ 21 h 21"/>
                  <a:gd name="T4" fmla="*/ 19 w 19"/>
                  <a:gd name="T5" fmla="*/ 1 h 21"/>
                  <a:gd name="T6" fmla="*/ 0 w 19"/>
                  <a:gd name="T7" fmla="*/ 0 h 21"/>
                  <a:gd name="T8" fmla="*/ 0 w 19"/>
                  <a:gd name="T9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1">
                    <a:moveTo>
                      <a:pt x="0" y="19"/>
                    </a:moveTo>
                    <a:lnTo>
                      <a:pt x="19" y="21"/>
                    </a:lnTo>
                    <a:lnTo>
                      <a:pt x="19" y="1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Freeform 23"/>
              <p:cNvSpPr>
                <a:spLocks/>
              </p:cNvSpPr>
              <p:nvPr/>
            </p:nvSpPr>
            <p:spPr bwMode="auto">
              <a:xfrm>
                <a:off x="2015" y="3323"/>
                <a:ext cx="11" cy="11"/>
              </a:xfrm>
              <a:custGeom>
                <a:avLst/>
                <a:gdLst>
                  <a:gd name="T0" fmla="*/ 0 w 21"/>
                  <a:gd name="T1" fmla="*/ 20 h 21"/>
                  <a:gd name="T2" fmla="*/ 20 w 21"/>
                  <a:gd name="T3" fmla="*/ 21 h 21"/>
                  <a:gd name="T4" fmla="*/ 21 w 21"/>
                  <a:gd name="T5" fmla="*/ 2 h 21"/>
                  <a:gd name="T6" fmla="*/ 2 w 21"/>
                  <a:gd name="T7" fmla="*/ 0 h 21"/>
                  <a:gd name="T8" fmla="*/ 0 w 21"/>
                  <a:gd name="T9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0" y="20"/>
                    </a:moveTo>
                    <a:lnTo>
                      <a:pt x="20" y="21"/>
                    </a:lnTo>
                    <a:lnTo>
                      <a:pt x="21" y="2"/>
                    </a:lnTo>
                    <a:lnTo>
                      <a:pt x="2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Freeform 24"/>
              <p:cNvSpPr>
                <a:spLocks/>
              </p:cNvSpPr>
              <p:nvPr/>
            </p:nvSpPr>
            <p:spPr bwMode="auto">
              <a:xfrm>
                <a:off x="2017" y="3305"/>
                <a:ext cx="10" cy="10"/>
              </a:xfrm>
              <a:custGeom>
                <a:avLst/>
                <a:gdLst>
                  <a:gd name="T0" fmla="*/ 0 w 20"/>
                  <a:gd name="T1" fmla="*/ 19 h 20"/>
                  <a:gd name="T2" fmla="*/ 19 w 20"/>
                  <a:gd name="T3" fmla="*/ 20 h 20"/>
                  <a:gd name="T4" fmla="*/ 20 w 20"/>
                  <a:gd name="T5" fmla="*/ 1 h 20"/>
                  <a:gd name="T6" fmla="*/ 1 w 20"/>
                  <a:gd name="T7" fmla="*/ 0 h 20"/>
                  <a:gd name="T8" fmla="*/ 0 w 20"/>
                  <a:gd name="T9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0" y="19"/>
                    </a:moveTo>
                    <a:lnTo>
                      <a:pt x="19" y="20"/>
                    </a:lnTo>
                    <a:lnTo>
                      <a:pt x="20" y="1"/>
                    </a:lnTo>
                    <a:lnTo>
                      <a:pt x="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Freeform 25"/>
              <p:cNvSpPr>
                <a:spLocks/>
              </p:cNvSpPr>
              <p:nvPr/>
            </p:nvSpPr>
            <p:spPr bwMode="auto">
              <a:xfrm>
                <a:off x="2018" y="3286"/>
                <a:ext cx="10" cy="10"/>
              </a:xfrm>
              <a:custGeom>
                <a:avLst/>
                <a:gdLst>
                  <a:gd name="T0" fmla="*/ 0 w 19"/>
                  <a:gd name="T1" fmla="*/ 19 h 21"/>
                  <a:gd name="T2" fmla="*/ 19 w 19"/>
                  <a:gd name="T3" fmla="*/ 21 h 21"/>
                  <a:gd name="T4" fmla="*/ 19 w 19"/>
                  <a:gd name="T5" fmla="*/ 2 h 21"/>
                  <a:gd name="T6" fmla="*/ 0 w 19"/>
                  <a:gd name="T7" fmla="*/ 0 h 21"/>
                  <a:gd name="T8" fmla="*/ 0 w 19"/>
                  <a:gd name="T9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1">
                    <a:moveTo>
                      <a:pt x="0" y="19"/>
                    </a:moveTo>
                    <a:lnTo>
                      <a:pt x="19" y="21"/>
                    </a:lnTo>
                    <a:lnTo>
                      <a:pt x="19" y="2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Freeform 26"/>
              <p:cNvSpPr>
                <a:spLocks/>
              </p:cNvSpPr>
              <p:nvPr/>
            </p:nvSpPr>
            <p:spPr bwMode="auto">
              <a:xfrm>
                <a:off x="2019" y="3266"/>
                <a:ext cx="11" cy="11"/>
              </a:xfrm>
              <a:custGeom>
                <a:avLst/>
                <a:gdLst>
                  <a:gd name="T0" fmla="*/ 0 w 21"/>
                  <a:gd name="T1" fmla="*/ 19 h 21"/>
                  <a:gd name="T2" fmla="*/ 20 w 21"/>
                  <a:gd name="T3" fmla="*/ 21 h 21"/>
                  <a:gd name="T4" fmla="*/ 21 w 21"/>
                  <a:gd name="T5" fmla="*/ 6 h 21"/>
                  <a:gd name="T6" fmla="*/ 12 w 21"/>
                  <a:gd name="T7" fmla="*/ 5 h 21"/>
                  <a:gd name="T8" fmla="*/ 21 w 21"/>
                  <a:gd name="T9" fmla="*/ 6 h 21"/>
                  <a:gd name="T10" fmla="*/ 21 w 21"/>
                  <a:gd name="T11" fmla="*/ 1 h 21"/>
                  <a:gd name="T12" fmla="*/ 4 w 21"/>
                  <a:gd name="T13" fmla="*/ 0 h 21"/>
                  <a:gd name="T14" fmla="*/ 4 w 21"/>
                  <a:gd name="T15" fmla="*/ 5 h 21"/>
                  <a:gd name="T16" fmla="*/ 2 w 21"/>
                  <a:gd name="T17" fmla="*/ 5 h 21"/>
                  <a:gd name="T18" fmla="*/ 0 w 21"/>
                  <a:gd name="T19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0" y="19"/>
                    </a:moveTo>
                    <a:lnTo>
                      <a:pt x="20" y="21"/>
                    </a:lnTo>
                    <a:lnTo>
                      <a:pt x="21" y="6"/>
                    </a:lnTo>
                    <a:lnTo>
                      <a:pt x="12" y="5"/>
                    </a:lnTo>
                    <a:lnTo>
                      <a:pt x="21" y="6"/>
                    </a:lnTo>
                    <a:lnTo>
                      <a:pt x="21" y="1"/>
                    </a:lnTo>
                    <a:lnTo>
                      <a:pt x="4" y="0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" name="Freeform 27"/>
              <p:cNvSpPr>
                <a:spLocks/>
              </p:cNvSpPr>
              <p:nvPr/>
            </p:nvSpPr>
            <p:spPr bwMode="auto">
              <a:xfrm>
                <a:off x="2022" y="3247"/>
                <a:ext cx="10" cy="11"/>
              </a:xfrm>
              <a:custGeom>
                <a:avLst/>
                <a:gdLst>
                  <a:gd name="T0" fmla="*/ 0 w 21"/>
                  <a:gd name="T1" fmla="*/ 20 h 21"/>
                  <a:gd name="T2" fmla="*/ 18 w 21"/>
                  <a:gd name="T3" fmla="*/ 21 h 21"/>
                  <a:gd name="T4" fmla="*/ 21 w 21"/>
                  <a:gd name="T5" fmla="*/ 2 h 21"/>
                  <a:gd name="T6" fmla="*/ 3 w 21"/>
                  <a:gd name="T7" fmla="*/ 0 h 21"/>
                  <a:gd name="T8" fmla="*/ 0 w 21"/>
                  <a:gd name="T9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0" y="20"/>
                    </a:moveTo>
                    <a:lnTo>
                      <a:pt x="18" y="21"/>
                    </a:lnTo>
                    <a:lnTo>
                      <a:pt x="21" y="2"/>
                    </a:lnTo>
                    <a:lnTo>
                      <a:pt x="3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" name="Freeform 28"/>
              <p:cNvSpPr>
                <a:spLocks/>
              </p:cNvSpPr>
              <p:nvPr/>
            </p:nvSpPr>
            <p:spPr bwMode="auto">
              <a:xfrm>
                <a:off x="2024" y="3228"/>
                <a:ext cx="10" cy="10"/>
              </a:xfrm>
              <a:custGeom>
                <a:avLst/>
                <a:gdLst>
                  <a:gd name="T0" fmla="*/ 0 w 21"/>
                  <a:gd name="T1" fmla="*/ 19 h 21"/>
                  <a:gd name="T2" fmla="*/ 18 w 21"/>
                  <a:gd name="T3" fmla="*/ 21 h 21"/>
                  <a:gd name="T4" fmla="*/ 21 w 21"/>
                  <a:gd name="T5" fmla="*/ 2 h 21"/>
                  <a:gd name="T6" fmla="*/ 3 w 21"/>
                  <a:gd name="T7" fmla="*/ 0 h 21"/>
                  <a:gd name="T8" fmla="*/ 0 w 21"/>
                  <a:gd name="T9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0" y="19"/>
                    </a:moveTo>
                    <a:lnTo>
                      <a:pt x="18" y="21"/>
                    </a:lnTo>
                    <a:lnTo>
                      <a:pt x="21" y="2"/>
                    </a:lnTo>
                    <a:lnTo>
                      <a:pt x="3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Freeform 29"/>
              <p:cNvSpPr>
                <a:spLocks/>
              </p:cNvSpPr>
              <p:nvPr/>
            </p:nvSpPr>
            <p:spPr bwMode="auto">
              <a:xfrm>
                <a:off x="2026" y="3229"/>
                <a:ext cx="11" cy="10"/>
              </a:xfrm>
              <a:custGeom>
                <a:avLst/>
                <a:gdLst>
                  <a:gd name="T0" fmla="*/ 17 w 21"/>
                  <a:gd name="T1" fmla="*/ 0 h 20"/>
                  <a:gd name="T2" fmla="*/ 0 w 21"/>
                  <a:gd name="T3" fmla="*/ 1 h 20"/>
                  <a:gd name="T4" fmla="*/ 3 w 21"/>
                  <a:gd name="T5" fmla="*/ 20 h 20"/>
                  <a:gd name="T6" fmla="*/ 21 w 21"/>
                  <a:gd name="T7" fmla="*/ 19 h 20"/>
                  <a:gd name="T8" fmla="*/ 17 w 21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0">
                    <a:moveTo>
                      <a:pt x="17" y="0"/>
                    </a:moveTo>
                    <a:lnTo>
                      <a:pt x="0" y="1"/>
                    </a:lnTo>
                    <a:lnTo>
                      <a:pt x="3" y="20"/>
                    </a:lnTo>
                    <a:lnTo>
                      <a:pt x="21" y="1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" name="Freeform 30"/>
              <p:cNvSpPr>
                <a:spLocks/>
              </p:cNvSpPr>
              <p:nvPr/>
            </p:nvSpPr>
            <p:spPr bwMode="auto">
              <a:xfrm>
                <a:off x="2029" y="3248"/>
                <a:ext cx="10" cy="10"/>
              </a:xfrm>
              <a:custGeom>
                <a:avLst/>
                <a:gdLst>
                  <a:gd name="T0" fmla="*/ 17 w 20"/>
                  <a:gd name="T1" fmla="*/ 0 h 21"/>
                  <a:gd name="T2" fmla="*/ 0 w 20"/>
                  <a:gd name="T3" fmla="*/ 2 h 21"/>
                  <a:gd name="T4" fmla="*/ 3 w 20"/>
                  <a:gd name="T5" fmla="*/ 19 h 21"/>
                  <a:gd name="T6" fmla="*/ 11 w 20"/>
                  <a:gd name="T7" fmla="*/ 18 h 21"/>
                  <a:gd name="T8" fmla="*/ 1 w 20"/>
                  <a:gd name="T9" fmla="*/ 19 h 21"/>
                  <a:gd name="T10" fmla="*/ 1 w 20"/>
                  <a:gd name="T11" fmla="*/ 21 h 21"/>
                  <a:gd name="T12" fmla="*/ 20 w 20"/>
                  <a:gd name="T13" fmla="*/ 19 h 21"/>
                  <a:gd name="T14" fmla="*/ 20 w 20"/>
                  <a:gd name="T15" fmla="*/ 18 h 21"/>
                  <a:gd name="T16" fmla="*/ 20 w 20"/>
                  <a:gd name="T17" fmla="*/ 18 h 21"/>
                  <a:gd name="T18" fmla="*/ 17 w 20"/>
                  <a:gd name="T1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21">
                    <a:moveTo>
                      <a:pt x="17" y="0"/>
                    </a:moveTo>
                    <a:lnTo>
                      <a:pt x="0" y="2"/>
                    </a:lnTo>
                    <a:lnTo>
                      <a:pt x="3" y="19"/>
                    </a:lnTo>
                    <a:lnTo>
                      <a:pt x="11" y="18"/>
                    </a:lnTo>
                    <a:lnTo>
                      <a:pt x="1" y="19"/>
                    </a:lnTo>
                    <a:lnTo>
                      <a:pt x="1" y="21"/>
                    </a:lnTo>
                    <a:lnTo>
                      <a:pt x="20" y="19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" name="Freeform 31"/>
              <p:cNvSpPr>
                <a:spLocks/>
              </p:cNvSpPr>
              <p:nvPr/>
            </p:nvSpPr>
            <p:spPr bwMode="auto">
              <a:xfrm>
                <a:off x="2030" y="3267"/>
                <a:ext cx="11" cy="11"/>
              </a:xfrm>
              <a:custGeom>
                <a:avLst/>
                <a:gdLst>
                  <a:gd name="T0" fmla="*/ 19 w 21"/>
                  <a:gd name="T1" fmla="*/ 0 h 21"/>
                  <a:gd name="T2" fmla="*/ 0 w 21"/>
                  <a:gd name="T3" fmla="*/ 2 h 21"/>
                  <a:gd name="T4" fmla="*/ 1 w 21"/>
                  <a:gd name="T5" fmla="*/ 21 h 21"/>
                  <a:gd name="T6" fmla="*/ 21 w 21"/>
                  <a:gd name="T7" fmla="*/ 20 h 21"/>
                  <a:gd name="T8" fmla="*/ 19 w 21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19" y="0"/>
                    </a:moveTo>
                    <a:lnTo>
                      <a:pt x="0" y="2"/>
                    </a:lnTo>
                    <a:lnTo>
                      <a:pt x="1" y="21"/>
                    </a:lnTo>
                    <a:lnTo>
                      <a:pt x="21" y="2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" name="Freeform 32"/>
              <p:cNvSpPr>
                <a:spLocks/>
              </p:cNvSpPr>
              <p:nvPr/>
            </p:nvSpPr>
            <p:spPr bwMode="auto">
              <a:xfrm>
                <a:off x="2031" y="3286"/>
                <a:ext cx="11" cy="10"/>
              </a:xfrm>
              <a:custGeom>
                <a:avLst/>
                <a:gdLst>
                  <a:gd name="T0" fmla="*/ 20 w 21"/>
                  <a:gd name="T1" fmla="*/ 0 h 19"/>
                  <a:gd name="T2" fmla="*/ 0 w 21"/>
                  <a:gd name="T3" fmla="*/ 1 h 19"/>
                  <a:gd name="T4" fmla="*/ 2 w 21"/>
                  <a:gd name="T5" fmla="*/ 19 h 19"/>
                  <a:gd name="T6" fmla="*/ 21 w 21"/>
                  <a:gd name="T7" fmla="*/ 17 h 19"/>
                  <a:gd name="T8" fmla="*/ 20 w 21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9">
                    <a:moveTo>
                      <a:pt x="20" y="0"/>
                    </a:moveTo>
                    <a:lnTo>
                      <a:pt x="0" y="1"/>
                    </a:lnTo>
                    <a:lnTo>
                      <a:pt x="2" y="19"/>
                    </a:lnTo>
                    <a:lnTo>
                      <a:pt x="21" y="17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Freeform 33"/>
              <p:cNvSpPr>
                <a:spLocks/>
              </p:cNvSpPr>
              <p:nvPr/>
            </p:nvSpPr>
            <p:spPr bwMode="auto">
              <a:xfrm>
                <a:off x="2033" y="3305"/>
                <a:ext cx="10" cy="10"/>
              </a:xfrm>
              <a:custGeom>
                <a:avLst/>
                <a:gdLst>
                  <a:gd name="T0" fmla="*/ 19 w 20"/>
                  <a:gd name="T1" fmla="*/ 0 h 20"/>
                  <a:gd name="T2" fmla="*/ 0 w 20"/>
                  <a:gd name="T3" fmla="*/ 1 h 20"/>
                  <a:gd name="T4" fmla="*/ 1 w 20"/>
                  <a:gd name="T5" fmla="*/ 20 h 20"/>
                  <a:gd name="T6" fmla="*/ 20 w 20"/>
                  <a:gd name="T7" fmla="*/ 19 h 20"/>
                  <a:gd name="T8" fmla="*/ 19 w 2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19" y="0"/>
                    </a:moveTo>
                    <a:lnTo>
                      <a:pt x="0" y="1"/>
                    </a:lnTo>
                    <a:lnTo>
                      <a:pt x="1" y="20"/>
                    </a:lnTo>
                    <a:lnTo>
                      <a:pt x="20" y="1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Freeform 34"/>
              <p:cNvSpPr>
                <a:spLocks/>
              </p:cNvSpPr>
              <p:nvPr/>
            </p:nvSpPr>
            <p:spPr bwMode="auto">
              <a:xfrm>
                <a:off x="2034" y="3324"/>
                <a:ext cx="11" cy="10"/>
              </a:xfrm>
              <a:custGeom>
                <a:avLst/>
                <a:gdLst>
                  <a:gd name="T0" fmla="*/ 19 w 21"/>
                  <a:gd name="T1" fmla="*/ 0 h 21"/>
                  <a:gd name="T2" fmla="*/ 0 w 21"/>
                  <a:gd name="T3" fmla="*/ 2 h 21"/>
                  <a:gd name="T4" fmla="*/ 1 w 21"/>
                  <a:gd name="T5" fmla="*/ 21 h 21"/>
                  <a:gd name="T6" fmla="*/ 21 w 21"/>
                  <a:gd name="T7" fmla="*/ 19 h 21"/>
                  <a:gd name="T8" fmla="*/ 19 w 21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19" y="0"/>
                    </a:moveTo>
                    <a:lnTo>
                      <a:pt x="0" y="2"/>
                    </a:lnTo>
                    <a:lnTo>
                      <a:pt x="1" y="21"/>
                    </a:lnTo>
                    <a:lnTo>
                      <a:pt x="21" y="1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Freeform 35"/>
              <p:cNvSpPr>
                <a:spLocks/>
              </p:cNvSpPr>
              <p:nvPr/>
            </p:nvSpPr>
            <p:spPr bwMode="auto">
              <a:xfrm>
                <a:off x="2037" y="3343"/>
                <a:ext cx="10" cy="11"/>
              </a:xfrm>
              <a:custGeom>
                <a:avLst/>
                <a:gdLst>
                  <a:gd name="T0" fmla="*/ 19 w 20"/>
                  <a:gd name="T1" fmla="*/ 0 h 21"/>
                  <a:gd name="T2" fmla="*/ 0 w 20"/>
                  <a:gd name="T3" fmla="*/ 2 h 21"/>
                  <a:gd name="T4" fmla="*/ 1 w 20"/>
                  <a:gd name="T5" fmla="*/ 21 h 21"/>
                  <a:gd name="T6" fmla="*/ 20 w 20"/>
                  <a:gd name="T7" fmla="*/ 20 h 21"/>
                  <a:gd name="T8" fmla="*/ 19 w 20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19" y="0"/>
                    </a:moveTo>
                    <a:lnTo>
                      <a:pt x="0" y="2"/>
                    </a:lnTo>
                    <a:lnTo>
                      <a:pt x="1" y="21"/>
                    </a:lnTo>
                    <a:lnTo>
                      <a:pt x="20" y="2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Freeform 36"/>
              <p:cNvSpPr>
                <a:spLocks/>
              </p:cNvSpPr>
              <p:nvPr/>
            </p:nvSpPr>
            <p:spPr bwMode="auto">
              <a:xfrm>
                <a:off x="2038" y="3362"/>
                <a:ext cx="11" cy="11"/>
              </a:xfrm>
              <a:custGeom>
                <a:avLst/>
                <a:gdLst>
                  <a:gd name="T0" fmla="*/ 19 w 21"/>
                  <a:gd name="T1" fmla="*/ 0 h 21"/>
                  <a:gd name="T2" fmla="*/ 0 w 21"/>
                  <a:gd name="T3" fmla="*/ 1 h 21"/>
                  <a:gd name="T4" fmla="*/ 1 w 21"/>
                  <a:gd name="T5" fmla="*/ 21 h 21"/>
                  <a:gd name="T6" fmla="*/ 21 w 21"/>
                  <a:gd name="T7" fmla="*/ 19 h 21"/>
                  <a:gd name="T8" fmla="*/ 19 w 21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19" y="0"/>
                    </a:moveTo>
                    <a:lnTo>
                      <a:pt x="0" y="1"/>
                    </a:lnTo>
                    <a:lnTo>
                      <a:pt x="1" y="21"/>
                    </a:lnTo>
                    <a:lnTo>
                      <a:pt x="21" y="1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" name="Freeform 37"/>
              <p:cNvSpPr>
                <a:spLocks/>
              </p:cNvSpPr>
              <p:nvPr/>
            </p:nvSpPr>
            <p:spPr bwMode="auto">
              <a:xfrm>
                <a:off x="2041" y="3382"/>
                <a:ext cx="9" cy="10"/>
              </a:xfrm>
              <a:custGeom>
                <a:avLst/>
                <a:gdLst>
                  <a:gd name="T0" fmla="*/ 17 w 19"/>
                  <a:gd name="T1" fmla="*/ 0 h 21"/>
                  <a:gd name="T2" fmla="*/ 0 w 19"/>
                  <a:gd name="T3" fmla="*/ 3 h 21"/>
                  <a:gd name="T4" fmla="*/ 1 w 19"/>
                  <a:gd name="T5" fmla="*/ 21 h 21"/>
                  <a:gd name="T6" fmla="*/ 19 w 19"/>
                  <a:gd name="T7" fmla="*/ 18 h 21"/>
                  <a:gd name="T8" fmla="*/ 17 w 19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1">
                    <a:moveTo>
                      <a:pt x="17" y="0"/>
                    </a:moveTo>
                    <a:lnTo>
                      <a:pt x="0" y="3"/>
                    </a:lnTo>
                    <a:lnTo>
                      <a:pt x="1" y="21"/>
                    </a:lnTo>
                    <a:lnTo>
                      <a:pt x="19" y="18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Freeform 38"/>
              <p:cNvSpPr>
                <a:spLocks/>
              </p:cNvSpPr>
              <p:nvPr/>
            </p:nvSpPr>
            <p:spPr bwMode="auto">
              <a:xfrm>
                <a:off x="2043" y="3400"/>
                <a:ext cx="11" cy="11"/>
              </a:xfrm>
              <a:custGeom>
                <a:avLst/>
                <a:gdLst>
                  <a:gd name="T0" fmla="*/ 18 w 21"/>
                  <a:gd name="T1" fmla="*/ 0 h 22"/>
                  <a:gd name="T2" fmla="*/ 0 w 21"/>
                  <a:gd name="T3" fmla="*/ 3 h 22"/>
                  <a:gd name="T4" fmla="*/ 4 w 21"/>
                  <a:gd name="T5" fmla="*/ 22 h 22"/>
                  <a:gd name="T6" fmla="*/ 21 w 21"/>
                  <a:gd name="T7" fmla="*/ 19 h 22"/>
                  <a:gd name="T8" fmla="*/ 18 w 21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2">
                    <a:moveTo>
                      <a:pt x="18" y="0"/>
                    </a:moveTo>
                    <a:lnTo>
                      <a:pt x="0" y="3"/>
                    </a:lnTo>
                    <a:lnTo>
                      <a:pt x="4" y="22"/>
                    </a:lnTo>
                    <a:lnTo>
                      <a:pt x="21" y="1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Freeform 39"/>
              <p:cNvSpPr>
                <a:spLocks/>
              </p:cNvSpPr>
              <p:nvPr/>
            </p:nvSpPr>
            <p:spPr bwMode="auto">
              <a:xfrm>
                <a:off x="2053" y="3414"/>
                <a:ext cx="9" cy="10"/>
              </a:xfrm>
              <a:custGeom>
                <a:avLst/>
                <a:gdLst>
                  <a:gd name="T0" fmla="*/ 11 w 17"/>
                  <a:gd name="T1" fmla="*/ 0 h 21"/>
                  <a:gd name="T2" fmla="*/ 0 w 17"/>
                  <a:gd name="T3" fmla="*/ 15 h 21"/>
                  <a:gd name="T4" fmla="*/ 6 w 17"/>
                  <a:gd name="T5" fmla="*/ 21 h 21"/>
                  <a:gd name="T6" fmla="*/ 17 w 17"/>
                  <a:gd name="T7" fmla="*/ 7 h 21"/>
                  <a:gd name="T8" fmla="*/ 11 w 17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1">
                    <a:moveTo>
                      <a:pt x="11" y="0"/>
                    </a:moveTo>
                    <a:lnTo>
                      <a:pt x="0" y="15"/>
                    </a:lnTo>
                    <a:lnTo>
                      <a:pt x="6" y="21"/>
                    </a:lnTo>
                    <a:lnTo>
                      <a:pt x="17" y="7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40"/>
            <p:cNvGrpSpPr>
              <a:grpSpLocks/>
            </p:cNvGrpSpPr>
            <p:nvPr/>
          </p:nvGrpSpPr>
          <p:grpSpPr bwMode="auto">
            <a:xfrm>
              <a:off x="1518" y="3424"/>
              <a:ext cx="581" cy="10"/>
              <a:chOff x="1518" y="3424"/>
              <a:chExt cx="581" cy="10"/>
            </a:xfrm>
          </p:grpSpPr>
          <p:sp>
            <p:nvSpPr>
              <p:cNvPr id="220" name="Rectangle 41"/>
              <p:cNvSpPr>
                <a:spLocks noChangeArrowheads="1"/>
              </p:cNvSpPr>
              <p:nvPr/>
            </p:nvSpPr>
            <p:spPr bwMode="auto">
              <a:xfrm>
                <a:off x="2090" y="3424"/>
                <a:ext cx="9" cy="10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Rectangle 42"/>
              <p:cNvSpPr>
                <a:spLocks noChangeArrowheads="1"/>
              </p:cNvSpPr>
              <p:nvPr/>
            </p:nvSpPr>
            <p:spPr bwMode="auto">
              <a:xfrm>
                <a:off x="2070" y="3424"/>
                <a:ext cx="10" cy="10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Rectangle 43"/>
              <p:cNvSpPr>
                <a:spLocks noChangeArrowheads="1"/>
              </p:cNvSpPr>
              <p:nvPr/>
            </p:nvSpPr>
            <p:spPr bwMode="auto">
              <a:xfrm>
                <a:off x="2051" y="3424"/>
                <a:ext cx="10" cy="10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Rectangle 44"/>
              <p:cNvSpPr>
                <a:spLocks noChangeArrowheads="1"/>
              </p:cNvSpPr>
              <p:nvPr/>
            </p:nvSpPr>
            <p:spPr bwMode="auto">
              <a:xfrm>
                <a:off x="2032" y="3424"/>
                <a:ext cx="10" cy="10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Rectangle 45"/>
              <p:cNvSpPr>
                <a:spLocks noChangeArrowheads="1"/>
              </p:cNvSpPr>
              <p:nvPr/>
            </p:nvSpPr>
            <p:spPr bwMode="auto">
              <a:xfrm>
                <a:off x="2013" y="3424"/>
                <a:ext cx="9" cy="10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Rectangle 46"/>
              <p:cNvSpPr>
                <a:spLocks noChangeArrowheads="1"/>
              </p:cNvSpPr>
              <p:nvPr/>
            </p:nvSpPr>
            <p:spPr bwMode="auto">
              <a:xfrm>
                <a:off x="1994" y="3424"/>
                <a:ext cx="9" cy="10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Rectangle 47"/>
              <p:cNvSpPr>
                <a:spLocks noChangeArrowheads="1"/>
              </p:cNvSpPr>
              <p:nvPr/>
            </p:nvSpPr>
            <p:spPr bwMode="auto">
              <a:xfrm>
                <a:off x="1974" y="3424"/>
                <a:ext cx="10" cy="10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Rectangle 48"/>
              <p:cNvSpPr>
                <a:spLocks noChangeArrowheads="1"/>
              </p:cNvSpPr>
              <p:nvPr/>
            </p:nvSpPr>
            <p:spPr bwMode="auto">
              <a:xfrm>
                <a:off x="1955" y="3424"/>
                <a:ext cx="10" cy="10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Rectangle 49"/>
              <p:cNvSpPr>
                <a:spLocks noChangeArrowheads="1"/>
              </p:cNvSpPr>
              <p:nvPr/>
            </p:nvSpPr>
            <p:spPr bwMode="auto">
              <a:xfrm>
                <a:off x="1936" y="3424"/>
                <a:ext cx="10" cy="10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Rectangle 50"/>
              <p:cNvSpPr>
                <a:spLocks noChangeArrowheads="1"/>
              </p:cNvSpPr>
              <p:nvPr/>
            </p:nvSpPr>
            <p:spPr bwMode="auto">
              <a:xfrm>
                <a:off x="1917" y="3424"/>
                <a:ext cx="9" cy="10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Rectangle 51"/>
              <p:cNvSpPr>
                <a:spLocks noChangeArrowheads="1"/>
              </p:cNvSpPr>
              <p:nvPr/>
            </p:nvSpPr>
            <p:spPr bwMode="auto">
              <a:xfrm>
                <a:off x="1898" y="3424"/>
                <a:ext cx="9" cy="10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Rectangle 52"/>
              <p:cNvSpPr>
                <a:spLocks noChangeArrowheads="1"/>
              </p:cNvSpPr>
              <p:nvPr/>
            </p:nvSpPr>
            <p:spPr bwMode="auto">
              <a:xfrm>
                <a:off x="1878" y="3424"/>
                <a:ext cx="10" cy="10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Rectangle 53"/>
              <p:cNvSpPr>
                <a:spLocks noChangeArrowheads="1"/>
              </p:cNvSpPr>
              <p:nvPr/>
            </p:nvSpPr>
            <p:spPr bwMode="auto">
              <a:xfrm>
                <a:off x="1859" y="3424"/>
                <a:ext cx="10" cy="10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Rectangle 54"/>
              <p:cNvSpPr>
                <a:spLocks noChangeArrowheads="1"/>
              </p:cNvSpPr>
              <p:nvPr/>
            </p:nvSpPr>
            <p:spPr bwMode="auto">
              <a:xfrm>
                <a:off x="1840" y="3424"/>
                <a:ext cx="10" cy="10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Rectangle 55"/>
              <p:cNvSpPr>
                <a:spLocks noChangeArrowheads="1"/>
              </p:cNvSpPr>
              <p:nvPr/>
            </p:nvSpPr>
            <p:spPr bwMode="auto">
              <a:xfrm>
                <a:off x="1821" y="3424"/>
                <a:ext cx="9" cy="10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Rectangle 56"/>
              <p:cNvSpPr>
                <a:spLocks noChangeArrowheads="1"/>
              </p:cNvSpPr>
              <p:nvPr/>
            </p:nvSpPr>
            <p:spPr bwMode="auto">
              <a:xfrm>
                <a:off x="1802" y="3424"/>
                <a:ext cx="9" cy="10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Rectangle 57"/>
              <p:cNvSpPr>
                <a:spLocks noChangeArrowheads="1"/>
              </p:cNvSpPr>
              <p:nvPr/>
            </p:nvSpPr>
            <p:spPr bwMode="auto">
              <a:xfrm>
                <a:off x="1782" y="3424"/>
                <a:ext cx="10" cy="10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Rectangle 58"/>
              <p:cNvSpPr>
                <a:spLocks noChangeArrowheads="1"/>
              </p:cNvSpPr>
              <p:nvPr/>
            </p:nvSpPr>
            <p:spPr bwMode="auto">
              <a:xfrm>
                <a:off x="1763" y="3424"/>
                <a:ext cx="10" cy="10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Rectangle 59"/>
              <p:cNvSpPr>
                <a:spLocks noChangeArrowheads="1"/>
              </p:cNvSpPr>
              <p:nvPr/>
            </p:nvSpPr>
            <p:spPr bwMode="auto">
              <a:xfrm>
                <a:off x="1744" y="3424"/>
                <a:ext cx="10" cy="10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Rectangle 60"/>
              <p:cNvSpPr>
                <a:spLocks noChangeArrowheads="1"/>
              </p:cNvSpPr>
              <p:nvPr/>
            </p:nvSpPr>
            <p:spPr bwMode="auto">
              <a:xfrm>
                <a:off x="1725" y="3424"/>
                <a:ext cx="9" cy="10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Rectangle 61"/>
              <p:cNvSpPr>
                <a:spLocks noChangeArrowheads="1"/>
              </p:cNvSpPr>
              <p:nvPr/>
            </p:nvSpPr>
            <p:spPr bwMode="auto">
              <a:xfrm>
                <a:off x="1706" y="3424"/>
                <a:ext cx="9" cy="10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Rectangle 62"/>
              <p:cNvSpPr>
                <a:spLocks noChangeArrowheads="1"/>
              </p:cNvSpPr>
              <p:nvPr/>
            </p:nvSpPr>
            <p:spPr bwMode="auto">
              <a:xfrm>
                <a:off x="1686" y="3424"/>
                <a:ext cx="10" cy="10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Rectangle 63"/>
              <p:cNvSpPr>
                <a:spLocks noChangeArrowheads="1"/>
              </p:cNvSpPr>
              <p:nvPr/>
            </p:nvSpPr>
            <p:spPr bwMode="auto">
              <a:xfrm>
                <a:off x="1667" y="3424"/>
                <a:ext cx="10" cy="10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Rectangle 64"/>
              <p:cNvSpPr>
                <a:spLocks noChangeArrowheads="1"/>
              </p:cNvSpPr>
              <p:nvPr/>
            </p:nvSpPr>
            <p:spPr bwMode="auto">
              <a:xfrm>
                <a:off x="1648" y="3424"/>
                <a:ext cx="10" cy="10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Rectangle 65"/>
              <p:cNvSpPr>
                <a:spLocks noChangeArrowheads="1"/>
              </p:cNvSpPr>
              <p:nvPr/>
            </p:nvSpPr>
            <p:spPr bwMode="auto">
              <a:xfrm>
                <a:off x="1629" y="3424"/>
                <a:ext cx="9" cy="10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Rectangle 66"/>
              <p:cNvSpPr>
                <a:spLocks noChangeArrowheads="1"/>
              </p:cNvSpPr>
              <p:nvPr/>
            </p:nvSpPr>
            <p:spPr bwMode="auto">
              <a:xfrm>
                <a:off x="1610" y="3424"/>
                <a:ext cx="9" cy="10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Rectangle 67"/>
              <p:cNvSpPr>
                <a:spLocks noChangeArrowheads="1"/>
              </p:cNvSpPr>
              <p:nvPr/>
            </p:nvSpPr>
            <p:spPr bwMode="auto">
              <a:xfrm>
                <a:off x="1590" y="3424"/>
                <a:ext cx="10" cy="10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Rectangle 68"/>
              <p:cNvSpPr>
                <a:spLocks noChangeArrowheads="1"/>
              </p:cNvSpPr>
              <p:nvPr/>
            </p:nvSpPr>
            <p:spPr bwMode="auto">
              <a:xfrm>
                <a:off x="1571" y="3424"/>
                <a:ext cx="10" cy="10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Rectangle 69"/>
              <p:cNvSpPr>
                <a:spLocks noChangeArrowheads="1"/>
              </p:cNvSpPr>
              <p:nvPr/>
            </p:nvSpPr>
            <p:spPr bwMode="auto">
              <a:xfrm>
                <a:off x="1552" y="3424"/>
                <a:ext cx="10" cy="10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Rectangle 70"/>
              <p:cNvSpPr>
                <a:spLocks noChangeArrowheads="1"/>
              </p:cNvSpPr>
              <p:nvPr/>
            </p:nvSpPr>
            <p:spPr bwMode="auto">
              <a:xfrm>
                <a:off x="1533" y="3424"/>
                <a:ext cx="9" cy="10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Rectangle 71"/>
              <p:cNvSpPr>
                <a:spLocks noChangeArrowheads="1"/>
              </p:cNvSpPr>
              <p:nvPr/>
            </p:nvSpPr>
            <p:spPr bwMode="auto">
              <a:xfrm>
                <a:off x="1518" y="3424"/>
                <a:ext cx="5" cy="10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72"/>
            <p:cNvGrpSpPr>
              <a:grpSpLocks/>
            </p:cNvGrpSpPr>
            <p:nvPr/>
          </p:nvGrpSpPr>
          <p:grpSpPr bwMode="auto">
            <a:xfrm>
              <a:off x="1879" y="3233"/>
              <a:ext cx="67" cy="199"/>
              <a:chOff x="1879" y="3233"/>
              <a:chExt cx="67" cy="199"/>
            </a:xfrm>
          </p:grpSpPr>
          <p:sp>
            <p:nvSpPr>
              <p:cNvPr id="198" name="Freeform 73"/>
              <p:cNvSpPr>
                <a:spLocks/>
              </p:cNvSpPr>
              <p:nvPr/>
            </p:nvSpPr>
            <p:spPr bwMode="auto">
              <a:xfrm>
                <a:off x="1879" y="3418"/>
                <a:ext cx="12" cy="14"/>
              </a:xfrm>
              <a:custGeom>
                <a:avLst/>
                <a:gdLst>
                  <a:gd name="T0" fmla="*/ 0 w 24"/>
                  <a:gd name="T1" fmla="*/ 15 h 29"/>
                  <a:gd name="T2" fmla="*/ 12 w 24"/>
                  <a:gd name="T3" fmla="*/ 29 h 29"/>
                  <a:gd name="T4" fmla="*/ 24 w 24"/>
                  <a:gd name="T5" fmla="*/ 15 h 29"/>
                  <a:gd name="T6" fmla="*/ 13 w 24"/>
                  <a:gd name="T7" fmla="*/ 0 h 29"/>
                  <a:gd name="T8" fmla="*/ 0 w 24"/>
                  <a:gd name="T9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9">
                    <a:moveTo>
                      <a:pt x="0" y="15"/>
                    </a:moveTo>
                    <a:lnTo>
                      <a:pt x="12" y="29"/>
                    </a:lnTo>
                    <a:lnTo>
                      <a:pt x="24" y="15"/>
                    </a:lnTo>
                    <a:lnTo>
                      <a:pt x="13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Freeform 74"/>
              <p:cNvSpPr>
                <a:spLocks/>
              </p:cNvSpPr>
              <p:nvPr/>
            </p:nvSpPr>
            <p:spPr bwMode="auto">
              <a:xfrm>
                <a:off x="1891" y="3404"/>
                <a:ext cx="11" cy="14"/>
              </a:xfrm>
              <a:custGeom>
                <a:avLst/>
                <a:gdLst>
                  <a:gd name="T0" fmla="*/ 2 w 21"/>
                  <a:gd name="T1" fmla="*/ 14 h 29"/>
                  <a:gd name="T2" fmla="*/ 13 w 21"/>
                  <a:gd name="T3" fmla="*/ 29 h 29"/>
                  <a:gd name="T4" fmla="*/ 15 w 21"/>
                  <a:gd name="T5" fmla="*/ 29 h 29"/>
                  <a:gd name="T6" fmla="*/ 15 w 21"/>
                  <a:gd name="T7" fmla="*/ 27 h 29"/>
                  <a:gd name="T8" fmla="*/ 18 w 21"/>
                  <a:gd name="T9" fmla="*/ 22 h 29"/>
                  <a:gd name="T10" fmla="*/ 21 w 21"/>
                  <a:gd name="T11" fmla="*/ 3 h 29"/>
                  <a:gd name="T12" fmla="*/ 4 w 21"/>
                  <a:gd name="T13" fmla="*/ 0 h 29"/>
                  <a:gd name="T14" fmla="*/ 0 w 21"/>
                  <a:gd name="T15" fmla="*/ 19 h 29"/>
                  <a:gd name="T16" fmla="*/ 8 w 21"/>
                  <a:gd name="T17" fmla="*/ 21 h 29"/>
                  <a:gd name="T18" fmla="*/ 4 w 21"/>
                  <a:gd name="T19" fmla="*/ 14 h 29"/>
                  <a:gd name="T20" fmla="*/ 2 w 21"/>
                  <a:gd name="T21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29">
                    <a:moveTo>
                      <a:pt x="2" y="14"/>
                    </a:moveTo>
                    <a:lnTo>
                      <a:pt x="13" y="29"/>
                    </a:lnTo>
                    <a:lnTo>
                      <a:pt x="15" y="29"/>
                    </a:lnTo>
                    <a:lnTo>
                      <a:pt x="15" y="27"/>
                    </a:lnTo>
                    <a:lnTo>
                      <a:pt x="18" y="22"/>
                    </a:lnTo>
                    <a:lnTo>
                      <a:pt x="21" y="3"/>
                    </a:lnTo>
                    <a:lnTo>
                      <a:pt x="4" y="0"/>
                    </a:lnTo>
                    <a:lnTo>
                      <a:pt x="0" y="19"/>
                    </a:lnTo>
                    <a:lnTo>
                      <a:pt x="8" y="21"/>
                    </a:lnTo>
                    <a:lnTo>
                      <a:pt x="4" y="14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Freeform 75"/>
              <p:cNvSpPr>
                <a:spLocks/>
              </p:cNvSpPr>
              <p:nvPr/>
            </p:nvSpPr>
            <p:spPr bwMode="auto">
              <a:xfrm>
                <a:off x="1894" y="3386"/>
                <a:ext cx="11" cy="10"/>
              </a:xfrm>
              <a:custGeom>
                <a:avLst/>
                <a:gdLst>
                  <a:gd name="T0" fmla="*/ 0 w 21"/>
                  <a:gd name="T1" fmla="*/ 18 h 21"/>
                  <a:gd name="T2" fmla="*/ 17 w 21"/>
                  <a:gd name="T3" fmla="*/ 21 h 21"/>
                  <a:gd name="T4" fmla="*/ 21 w 21"/>
                  <a:gd name="T5" fmla="*/ 3 h 21"/>
                  <a:gd name="T6" fmla="*/ 3 w 21"/>
                  <a:gd name="T7" fmla="*/ 0 h 21"/>
                  <a:gd name="T8" fmla="*/ 0 w 21"/>
                  <a:gd name="T9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0" y="18"/>
                    </a:moveTo>
                    <a:lnTo>
                      <a:pt x="17" y="21"/>
                    </a:lnTo>
                    <a:lnTo>
                      <a:pt x="21" y="3"/>
                    </a:lnTo>
                    <a:lnTo>
                      <a:pt x="3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Freeform 76"/>
              <p:cNvSpPr>
                <a:spLocks/>
              </p:cNvSpPr>
              <p:nvPr/>
            </p:nvSpPr>
            <p:spPr bwMode="auto">
              <a:xfrm>
                <a:off x="1898" y="3366"/>
                <a:ext cx="10" cy="12"/>
              </a:xfrm>
              <a:custGeom>
                <a:avLst/>
                <a:gdLst>
                  <a:gd name="T0" fmla="*/ 0 w 21"/>
                  <a:gd name="T1" fmla="*/ 19 h 22"/>
                  <a:gd name="T2" fmla="*/ 18 w 21"/>
                  <a:gd name="T3" fmla="*/ 22 h 22"/>
                  <a:gd name="T4" fmla="*/ 19 w 21"/>
                  <a:gd name="T5" fmla="*/ 17 h 22"/>
                  <a:gd name="T6" fmla="*/ 19 w 21"/>
                  <a:gd name="T7" fmla="*/ 17 h 22"/>
                  <a:gd name="T8" fmla="*/ 21 w 21"/>
                  <a:gd name="T9" fmla="*/ 1 h 22"/>
                  <a:gd name="T10" fmla="*/ 2 w 21"/>
                  <a:gd name="T11" fmla="*/ 0 h 22"/>
                  <a:gd name="T12" fmla="*/ 0 w 21"/>
                  <a:gd name="T13" fmla="*/ 16 h 22"/>
                  <a:gd name="T14" fmla="*/ 10 w 21"/>
                  <a:gd name="T15" fmla="*/ 16 h 22"/>
                  <a:gd name="T16" fmla="*/ 2 w 21"/>
                  <a:gd name="T17" fmla="*/ 14 h 22"/>
                  <a:gd name="T18" fmla="*/ 0 w 21"/>
                  <a:gd name="T19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2">
                    <a:moveTo>
                      <a:pt x="0" y="19"/>
                    </a:moveTo>
                    <a:lnTo>
                      <a:pt x="18" y="22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21" y="1"/>
                    </a:lnTo>
                    <a:lnTo>
                      <a:pt x="2" y="0"/>
                    </a:lnTo>
                    <a:lnTo>
                      <a:pt x="0" y="16"/>
                    </a:lnTo>
                    <a:lnTo>
                      <a:pt x="10" y="16"/>
                    </a:lnTo>
                    <a:lnTo>
                      <a:pt x="2" y="14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Freeform 77"/>
              <p:cNvSpPr>
                <a:spLocks/>
              </p:cNvSpPr>
              <p:nvPr/>
            </p:nvSpPr>
            <p:spPr bwMode="auto">
              <a:xfrm>
                <a:off x="1899" y="3347"/>
                <a:ext cx="10" cy="11"/>
              </a:xfrm>
              <a:custGeom>
                <a:avLst/>
                <a:gdLst>
                  <a:gd name="T0" fmla="*/ 0 w 20"/>
                  <a:gd name="T1" fmla="*/ 20 h 21"/>
                  <a:gd name="T2" fmla="*/ 20 w 20"/>
                  <a:gd name="T3" fmla="*/ 21 h 21"/>
                  <a:gd name="T4" fmla="*/ 20 w 20"/>
                  <a:gd name="T5" fmla="*/ 2 h 21"/>
                  <a:gd name="T6" fmla="*/ 0 w 20"/>
                  <a:gd name="T7" fmla="*/ 0 h 21"/>
                  <a:gd name="T8" fmla="*/ 0 w 20"/>
                  <a:gd name="T9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0" y="20"/>
                    </a:moveTo>
                    <a:lnTo>
                      <a:pt x="20" y="21"/>
                    </a:lnTo>
                    <a:lnTo>
                      <a:pt x="20" y="2"/>
                    </a:lnTo>
                    <a:lnTo>
                      <a:pt x="0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Freeform 78"/>
              <p:cNvSpPr>
                <a:spLocks/>
              </p:cNvSpPr>
              <p:nvPr/>
            </p:nvSpPr>
            <p:spPr bwMode="auto">
              <a:xfrm>
                <a:off x="1900" y="3328"/>
                <a:ext cx="10" cy="10"/>
              </a:xfrm>
              <a:custGeom>
                <a:avLst/>
                <a:gdLst>
                  <a:gd name="T0" fmla="*/ 0 w 21"/>
                  <a:gd name="T1" fmla="*/ 19 h 21"/>
                  <a:gd name="T2" fmla="*/ 19 w 21"/>
                  <a:gd name="T3" fmla="*/ 21 h 21"/>
                  <a:gd name="T4" fmla="*/ 21 w 21"/>
                  <a:gd name="T5" fmla="*/ 2 h 21"/>
                  <a:gd name="T6" fmla="*/ 2 w 21"/>
                  <a:gd name="T7" fmla="*/ 0 h 21"/>
                  <a:gd name="T8" fmla="*/ 0 w 21"/>
                  <a:gd name="T9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0" y="19"/>
                    </a:moveTo>
                    <a:lnTo>
                      <a:pt x="19" y="21"/>
                    </a:lnTo>
                    <a:lnTo>
                      <a:pt x="21" y="2"/>
                    </a:lnTo>
                    <a:lnTo>
                      <a:pt x="2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Freeform 79"/>
              <p:cNvSpPr>
                <a:spLocks/>
              </p:cNvSpPr>
              <p:nvPr/>
            </p:nvSpPr>
            <p:spPr bwMode="auto">
              <a:xfrm>
                <a:off x="1902" y="3310"/>
                <a:ext cx="10" cy="10"/>
              </a:xfrm>
              <a:custGeom>
                <a:avLst/>
                <a:gdLst>
                  <a:gd name="T0" fmla="*/ 0 w 21"/>
                  <a:gd name="T1" fmla="*/ 19 h 21"/>
                  <a:gd name="T2" fmla="*/ 19 w 21"/>
                  <a:gd name="T3" fmla="*/ 21 h 21"/>
                  <a:gd name="T4" fmla="*/ 21 w 21"/>
                  <a:gd name="T5" fmla="*/ 2 h 21"/>
                  <a:gd name="T6" fmla="*/ 2 w 21"/>
                  <a:gd name="T7" fmla="*/ 0 h 21"/>
                  <a:gd name="T8" fmla="*/ 0 w 21"/>
                  <a:gd name="T9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0" y="19"/>
                    </a:moveTo>
                    <a:lnTo>
                      <a:pt x="19" y="21"/>
                    </a:lnTo>
                    <a:lnTo>
                      <a:pt x="21" y="2"/>
                    </a:lnTo>
                    <a:lnTo>
                      <a:pt x="2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Freeform 80"/>
              <p:cNvSpPr>
                <a:spLocks/>
              </p:cNvSpPr>
              <p:nvPr/>
            </p:nvSpPr>
            <p:spPr bwMode="auto">
              <a:xfrm>
                <a:off x="1903" y="3290"/>
                <a:ext cx="10" cy="11"/>
              </a:xfrm>
              <a:custGeom>
                <a:avLst/>
                <a:gdLst>
                  <a:gd name="T0" fmla="*/ 0 w 20"/>
                  <a:gd name="T1" fmla="*/ 19 h 21"/>
                  <a:gd name="T2" fmla="*/ 20 w 20"/>
                  <a:gd name="T3" fmla="*/ 21 h 21"/>
                  <a:gd name="T4" fmla="*/ 20 w 20"/>
                  <a:gd name="T5" fmla="*/ 1 h 21"/>
                  <a:gd name="T6" fmla="*/ 0 w 20"/>
                  <a:gd name="T7" fmla="*/ 0 h 21"/>
                  <a:gd name="T8" fmla="*/ 0 w 20"/>
                  <a:gd name="T9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0" y="19"/>
                    </a:moveTo>
                    <a:lnTo>
                      <a:pt x="20" y="21"/>
                    </a:lnTo>
                    <a:lnTo>
                      <a:pt x="20" y="1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Freeform 81"/>
              <p:cNvSpPr>
                <a:spLocks/>
              </p:cNvSpPr>
              <p:nvPr/>
            </p:nvSpPr>
            <p:spPr bwMode="auto">
              <a:xfrm>
                <a:off x="1904" y="3271"/>
                <a:ext cx="10" cy="11"/>
              </a:xfrm>
              <a:custGeom>
                <a:avLst/>
                <a:gdLst>
                  <a:gd name="T0" fmla="*/ 0 w 21"/>
                  <a:gd name="T1" fmla="*/ 20 h 21"/>
                  <a:gd name="T2" fmla="*/ 19 w 21"/>
                  <a:gd name="T3" fmla="*/ 21 h 21"/>
                  <a:gd name="T4" fmla="*/ 21 w 21"/>
                  <a:gd name="T5" fmla="*/ 7 h 21"/>
                  <a:gd name="T6" fmla="*/ 11 w 21"/>
                  <a:gd name="T7" fmla="*/ 5 h 21"/>
                  <a:gd name="T8" fmla="*/ 21 w 21"/>
                  <a:gd name="T9" fmla="*/ 7 h 21"/>
                  <a:gd name="T10" fmla="*/ 21 w 21"/>
                  <a:gd name="T11" fmla="*/ 2 h 21"/>
                  <a:gd name="T12" fmla="*/ 3 w 21"/>
                  <a:gd name="T13" fmla="*/ 0 h 21"/>
                  <a:gd name="T14" fmla="*/ 3 w 21"/>
                  <a:gd name="T15" fmla="*/ 5 h 21"/>
                  <a:gd name="T16" fmla="*/ 2 w 21"/>
                  <a:gd name="T17" fmla="*/ 5 h 21"/>
                  <a:gd name="T18" fmla="*/ 0 w 21"/>
                  <a:gd name="T19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0" y="20"/>
                    </a:moveTo>
                    <a:lnTo>
                      <a:pt x="19" y="21"/>
                    </a:lnTo>
                    <a:lnTo>
                      <a:pt x="21" y="7"/>
                    </a:lnTo>
                    <a:lnTo>
                      <a:pt x="11" y="5"/>
                    </a:lnTo>
                    <a:lnTo>
                      <a:pt x="21" y="7"/>
                    </a:lnTo>
                    <a:lnTo>
                      <a:pt x="21" y="2"/>
                    </a:lnTo>
                    <a:lnTo>
                      <a:pt x="3" y="0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Freeform 82"/>
              <p:cNvSpPr>
                <a:spLocks/>
              </p:cNvSpPr>
              <p:nvPr/>
            </p:nvSpPr>
            <p:spPr bwMode="auto">
              <a:xfrm>
                <a:off x="1906" y="3252"/>
                <a:ext cx="11" cy="10"/>
              </a:xfrm>
              <a:custGeom>
                <a:avLst/>
                <a:gdLst>
                  <a:gd name="T0" fmla="*/ 0 w 21"/>
                  <a:gd name="T1" fmla="*/ 19 h 21"/>
                  <a:gd name="T2" fmla="*/ 17 w 21"/>
                  <a:gd name="T3" fmla="*/ 21 h 21"/>
                  <a:gd name="T4" fmla="*/ 21 w 21"/>
                  <a:gd name="T5" fmla="*/ 2 h 21"/>
                  <a:gd name="T6" fmla="*/ 3 w 21"/>
                  <a:gd name="T7" fmla="*/ 0 h 21"/>
                  <a:gd name="T8" fmla="*/ 0 w 21"/>
                  <a:gd name="T9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0" y="19"/>
                    </a:moveTo>
                    <a:lnTo>
                      <a:pt x="17" y="21"/>
                    </a:lnTo>
                    <a:lnTo>
                      <a:pt x="21" y="2"/>
                    </a:lnTo>
                    <a:lnTo>
                      <a:pt x="3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Freeform 83"/>
              <p:cNvSpPr>
                <a:spLocks/>
              </p:cNvSpPr>
              <p:nvPr/>
            </p:nvSpPr>
            <p:spPr bwMode="auto">
              <a:xfrm>
                <a:off x="1909" y="3233"/>
                <a:ext cx="10" cy="10"/>
              </a:xfrm>
              <a:custGeom>
                <a:avLst/>
                <a:gdLst>
                  <a:gd name="T0" fmla="*/ 0 w 20"/>
                  <a:gd name="T1" fmla="*/ 19 h 20"/>
                  <a:gd name="T2" fmla="*/ 17 w 20"/>
                  <a:gd name="T3" fmla="*/ 20 h 20"/>
                  <a:gd name="T4" fmla="*/ 20 w 20"/>
                  <a:gd name="T5" fmla="*/ 1 h 20"/>
                  <a:gd name="T6" fmla="*/ 3 w 20"/>
                  <a:gd name="T7" fmla="*/ 0 h 20"/>
                  <a:gd name="T8" fmla="*/ 0 w 20"/>
                  <a:gd name="T9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0" y="19"/>
                    </a:moveTo>
                    <a:lnTo>
                      <a:pt x="17" y="20"/>
                    </a:lnTo>
                    <a:lnTo>
                      <a:pt x="20" y="1"/>
                    </a:lnTo>
                    <a:lnTo>
                      <a:pt x="3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Freeform 84"/>
              <p:cNvSpPr>
                <a:spLocks/>
              </p:cNvSpPr>
              <p:nvPr/>
            </p:nvSpPr>
            <p:spPr bwMode="auto">
              <a:xfrm>
                <a:off x="1911" y="3234"/>
                <a:ext cx="11" cy="10"/>
              </a:xfrm>
              <a:custGeom>
                <a:avLst/>
                <a:gdLst>
                  <a:gd name="T0" fmla="*/ 18 w 21"/>
                  <a:gd name="T1" fmla="*/ 0 h 21"/>
                  <a:gd name="T2" fmla="*/ 0 w 21"/>
                  <a:gd name="T3" fmla="*/ 2 h 21"/>
                  <a:gd name="T4" fmla="*/ 4 w 21"/>
                  <a:gd name="T5" fmla="*/ 21 h 21"/>
                  <a:gd name="T6" fmla="*/ 21 w 21"/>
                  <a:gd name="T7" fmla="*/ 19 h 21"/>
                  <a:gd name="T8" fmla="*/ 18 w 21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18" y="0"/>
                    </a:moveTo>
                    <a:lnTo>
                      <a:pt x="0" y="2"/>
                    </a:lnTo>
                    <a:lnTo>
                      <a:pt x="4" y="21"/>
                    </a:lnTo>
                    <a:lnTo>
                      <a:pt x="21" y="1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Freeform 85"/>
              <p:cNvSpPr>
                <a:spLocks/>
              </p:cNvSpPr>
              <p:nvPr/>
            </p:nvSpPr>
            <p:spPr bwMode="auto">
              <a:xfrm>
                <a:off x="1914" y="3253"/>
                <a:ext cx="10" cy="10"/>
              </a:xfrm>
              <a:custGeom>
                <a:avLst/>
                <a:gdLst>
                  <a:gd name="T0" fmla="*/ 18 w 21"/>
                  <a:gd name="T1" fmla="*/ 0 h 20"/>
                  <a:gd name="T2" fmla="*/ 0 w 21"/>
                  <a:gd name="T3" fmla="*/ 1 h 20"/>
                  <a:gd name="T4" fmla="*/ 3 w 21"/>
                  <a:gd name="T5" fmla="*/ 19 h 20"/>
                  <a:gd name="T6" fmla="*/ 11 w 21"/>
                  <a:gd name="T7" fmla="*/ 17 h 20"/>
                  <a:gd name="T8" fmla="*/ 2 w 21"/>
                  <a:gd name="T9" fmla="*/ 19 h 20"/>
                  <a:gd name="T10" fmla="*/ 2 w 21"/>
                  <a:gd name="T11" fmla="*/ 20 h 20"/>
                  <a:gd name="T12" fmla="*/ 21 w 21"/>
                  <a:gd name="T13" fmla="*/ 19 h 20"/>
                  <a:gd name="T14" fmla="*/ 21 w 21"/>
                  <a:gd name="T15" fmla="*/ 17 h 20"/>
                  <a:gd name="T16" fmla="*/ 21 w 21"/>
                  <a:gd name="T17" fmla="*/ 17 h 20"/>
                  <a:gd name="T18" fmla="*/ 18 w 21"/>
                  <a:gd name="T1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0">
                    <a:moveTo>
                      <a:pt x="18" y="0"/>
                    </a:moveTo>
                    <a:lnTo>
                      <a:pt x="0" y="1"/>
                    </a:lnTo>
                    <a:lnTo>
                      <a:pt x="3" y="19"/>
                    </a:lnTo>
                    <a:lnTo>
                      <a:pt x="11" y="17"/>
                    </a:lnTo>
                    <a:lnTo>
                      <a:pt x="2" y="19"/>
                    </a:lnTo>
                    <a:lnTo>
                      <a:pt x="2" y="20"/>
                    </a:lnTo>
                    <a:lnTo>
                      <a:pt x="21" y="19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Freeform 86"/>
              <p:cNvSpPr>
                <a:spLocks/>
              </p:cNvSpPr>
              <p:nvPr/>
            </p:nvSpPr>
            <p:spPr bwMode="auto">
              <a:xfrm>
                <a:off x="1915" y="3272"/>
                <a:ext cx="11" cy="10"/>
              </a:xfrm>
              <a:custGeom>
                <a:avLst/>
                <a:gdLst>
                  <a:gd name="T0" fmla="*/ 20 w 21"/>
                  <a:gd name="T1" fmla="*/ 0 h 21"/>
                  <a:gd name="T2" fmla="*/ 0 w 21"/>
                  <a:gd name="T3" fmla="*/ 2 h 21"/>
                  <a:gd name="T4" fmla="*/ 2 w 21"/>
                  <a:gd name="T5" fmla="*/ 21 h 21"/>
                  <a:gd name="T6" fmla="*/ 21 w 21"/>
                  <a:gd name="T7" fmla="*/ 19 h 21"/>
                  <a:gd name="T8" fmla="*/ 20 w 21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20" y="0"/>
                    </a:moveTo>
                    <a:lnTo>
                      <a:pt x="0" y="2"/>
                    </a:lnTo>
                    <a:lnTo>
                      <a:pt x="2" y="21"/>
                    </a:lnTo>
                    <a:lnTo>
                      <a:pt x="21" y="19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Freeform 87"/>
              <p:cNvSpPr>
                <a:spLocks/>
              </p:cNvSpPr>
              <p:nvPr/>
            </p:nvSpPr>
            <p:spPr bwMode="auto">
              <a:xfrm>
                <a:off x="1916" y="3291"/>
                <a:ext cx="10" cy="10"/>
              </a:xfrm>
              <a:custGeom>
                <a:avLst/>
                <a:gdLst>
                  <a:gd name="T0" fmla="*/ 19 w 21"/>
                  <a:gd name="T1" fmla="*/ 0 h 20"/>
                  <a:gd name="T2" fmla="*/ 0 w 21"/>
                  <a:gd name="T3" fmla="*/ 2 h 20"/>
                  <a:gd name="T4" fmla="*/ 2 w 21"/>
                  <a:gd name="T5" fmla="*/ 20 h 20"/>
                  <a:gd name="T6" fmla="*/ 21 w 21"/>
                  <a:gd name="T7" fmla="*/ 18 h 20"/>
                  <a:gd name="T8" fmla="*/ 19 w 21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0">
                    <a:moveTo>
                      <a:pt x="19" y="0"/>
                    </a:moveTo>
                    <a:lnTo>
                      <a:pt x="0" y="2"/>
                    </a:lnTo>
                    <a:lnTo>
                      <a:pt x="2" y="20"/>
                    </a:lnTo>
                    <a:lnTo>
                      <a:pt x="21" y="1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Freeform 88"/>
              <p:cNvSpPr>
                <a:spLocks/>
              </p:cNvSpPr>
              <p:nvPr/>
            </p:nvSpPr>
            <p:spPr bwMode="auto">
              <a:xfrm>
                <a:off x="1918" y="3310"/>
                <a:ext cx="10" cy="10"/>
              </a:xfrm>
              <a:custGeom>
                <a:avLst/>
                <a:gdLst>
                  <a:gd name="T0" fmla="*/ 19 w 21"/>
                  <a:gd name="T1" fmla="*/ 0 h 21"/>
                  <a:gd name="T2" fmla="*/ 0 w 21"/>
                  <a:gd name="T3" fmla="*/ 2 h 21"/>
                  <a:gd name="T4" fmla="*/ 2 w 21"/>
                  <a:gd name="T5" fmla="*/ 21 h 21"/>
                  <a:gd name="T6" fmla="*/ 21 w 21"/>
                  <a:gd name="T7" fmla="*/ 19 h 21"/>
                  <a:gd name="T8" fmla="*/ 19 w 21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19" y="0"/>
                    </a:moveTo>
                    <a:lnTo>
                      <a:pt x="0" y="2"/>
                    </a:lnTo>
                    <a:lnTo>
                      <a:pt x="2" y="21"/>
                    </a:lnTo>
                    <a:lnTo>
                      <a:pt x="21" y="1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Freeform 89"/>
              <p:cNvSpPr>
                <a:spLocks/>
              </p:cNvSpPr>
              <p:nvPr/>
            </p:nvSpPr>
            <p:spPr bwMode="auto">
              <a:xfrm>
                <a:off x="1919" y="3329"/>
                <a:ext cx="11" cy="10"/>
              </a:xfrm>
              <a:custGeom>
                <a:avLst/>
                <a:gdLst>
                  <a:gd name="T0" fmla="*/ 20 w 21"/>
                  <a:gd name="T1" fmla="*/ 0 h 20"/>
                  <a:gd name="T2" fmla="*/ 0 w 21"/>
                  <a:gd name="T3" fmla="*/ 1 h 20"/>
                  <a:gd name="T4" fmla="*/ 2 w 21"/>
                  <a:gd name="T5" fmla="*/ 20 h 20"/>
                  <a:gd name="T6" fmla="*/ 21 w 21"/>
                  <a:gd name="T7" fmla="*/ 19 h 20"/>
                  <a:gd name="T8" fmla="*/ 20 w 21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0">
                    <a:moveTo>
                      <a:pt x="20" y="0"/>
                    </a:moveTo>
                    <a:lnTo>
                      <a:pt x="0" y="1"/>
                    </a:lnTo>
                    <a:lnTo>
                      <a:pt x="2" y="20"/>
                    </a:lnTo>
                    <a:lnTo>
                      <a:pt x="21" y="19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Freeform 90"/>
              <p:cNvSpPr>
                <a:spLocks/>
              </p:cNvSpPr>
              <p:nvPr/>
            </p:nvSpPr>
            <p:spPr bwMode="auto">
              <a:xfrm>
                <a:off x="1922" y="3348"/>
                <a:ext cx="10" cy="10"/>
              </a:xfrm>
              <a:custGeom>
                <a:avLst/>
                <a:gdLst>
                  <a:gd name="T0" fmla="*/ 19 w 21"/>
                  <a:gd name="T1" fmla="*/ 0 h 21"/>
                  <a:gd name="T2" fmla="*/ 0 w 21"/>
                  <a:gd name="T3" fmla="*/ 2 h 21"/>
                  <a:gd name="T4" fmla="*/ 2 w 21"/>
                  <a:gd name="T5" fmla="*/ 21 h 21"/>
                  <a:gd name="T6" fmla="*/ 21 w 21"/>
                  <a:gd name="T7" fmla="*/ 19 h 21"/>
                  <a:gd name="T8" fmla="*/ 19 w 21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19" y="0"/>
                    </a:moveTo>
                    <a:lnTo>
                      <a:pt x="0" y="2"/>
                    </a:lnTo>
                    <a:lnTo>
                      <a:pt x="2" y="21"/>
                    </a:lnTo>
                    <a:lnTo>
                      <a:pt x="21" y="1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Freeform 91"/>
              <p:cNvSpPr>
                <a:spLocks/>
              </p:cNvSpPr>
              <p:nvPr/>
            </p:nvSpPr>
            <p:spPr bwMode="auto">
              <a:xfrm>
                <a:off x="1923" y="3367"/>
                <a:ext cx="11" cy="11"/>
              </a:xfrm>
              <a:custGeom>
                <a:avLst/>
                <a:gdLst>
                  <a:gd name="T0" fmla="*/ 20 w 21"/>
                  <a:gd name="T1" fmla="*/ 0 h 21"/>
                  <a:gd name="T2" fmla="*/ 0 w 21"/>
                  <a:gd name="T3" fmla="*/ 2 h 21"/>
                  <a:gd name="T4" fmla="*/ 2 w 21"/>
                  <a:gd name="T5" fmla="*/ 21 h 21"/>
                  <a:gd name="T6" fmla="*/ 21 w 21"/>
                  <a:gd name="T7" fmla="*/ 20 h 21"/>
                  <a:gd name="T8" fmla="*/ 20 w 21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20" y="0"/>
                    </a:moveTo>
                    <a:lnTo>
                      <a:pt x="0" y="2"/>
                    </a:lnTo>
                    <a:lnTo>
                      <a:pt x="2" y="21"/>
                    </a:lnTo>
                    <a:lnTo>
                      <a:pt x="21" y="2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Freeform 92"/>
              <p:cNvSpPr>
                <a:spLocks/>
              </p:cNvSpPr>
              <p:nvPr/>
            </p:nvSpPr>
            <p:spPr bwMode="auto">
              <a:xfrm>
                <a:off x="1926" y="3386"/>
                <a:ext cx="9" cy="11"/>
              </a:xfrm>
              <a:custGeom>
                <a:avLst/>
                <a:gdLst>
                  <a:gd name="T0" fmla="*/ 18 w 19"/>
                  <a:gd name="T1" fmla="*/ 0 h 21"/>
                  <a:gd name="T2" fmla="*/ 0 w 19"/>
                  <a:gd name="T3" fmla="*/ 3 h 21"/>
                  <a:gd name="T4" fmla="*/ 2 w 19"/>
                  <a:gd name="T5" fmla="*/ 21 h 21"/>
                  <a:gd name="T6" fmla="*/ 19 w 19"/>
                  <a:gd name="T7" fmla="*/ 17 h 21"/>
                  <a:gd name="T8" fmla="*/ 18 w 19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1">
                    <a:moveTo>
                      <a:pt x="18" y="0"/>
                    </a:moveTo>
                    <a:lnTo>
                      <a:pt x="0" y="3"/>
                    </a:lnTo>
                    <a:lnTo>
                      <a:pt x="2" y="21"/>
                    </a:lnTo>
                    <a:lnTo>
                      <a:pt x="19" y="1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Freeform 93"/>
              <p:cNvSpPr>
                <a:spLocks/>
              </p:cNvSpPr>
              <p:nvPr/>
            </p:nvSpPr>
            <p:spPr bwMode="auto">
              <a:xfrm>
                <a:off x="1928" y="3405"/>
                <a:ext cx="10" cy="11"/>
              </a:xfrm>
              <a:custGeom>
                <a:avLst/>
                <a:gdLst>
                  <a:gd name="T0" fmla="*/ 18 w 21"/>
                  <a:gd name="T1" fmla="*/ 0 h 22"/>
                  <a:gd name="T2" fmla="*/ 0 w 21"/>
                  <a:gd name="T3" fmla="*/ 3 h 22"/>
                  <a:gd name="T4" fmla="*/ 3 w 21"/>
                  <a:gd name="T5" fmla="*/ 22 h 22"/>
                  <a:gd name="T6" fmla="*/ 21 w 21"/>
                  <a:gd name="T7" fmla="*/ 19 h 22"/>
                  <a:gd name="T8" fmla="*/ 18 w 21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2">
                    <a:moveTo>
                      <a:pt x="18" y="0"/>
                    </a:moveTo>
                    <a:lnTo>
                      <a:pt x="0" y="3"/>
                    </a:lnTo>
                    <a:lnTo>
                      <a:pt x="3" y="22"/>
                    </a:lnTo>
                    <a:lnTo>
                      <a:pt x="21" y="1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Freeform 94"/>
              <p:cNvSpPr>
                <a:spLocks/>
              </p:cNvSpPr>
              <p:nvPr/>
            </p:nvSpPr>
            <p:spPr bwMode="auto">
              <a:xfrm>
                <a:off x="1938" y="3418"/>
                <a:ext cx="8" cy="11"/>
              </a:xfrm>
              <a:custGeom>
                <a:avLst/>
                <a:gdLst>
                  <a:gd name="T0" fmla="*/ 11 w 18"/>
                  <a:gd name="T1" fmla="*/ 0 h 21"/>
                  <a:gd name="T2" fmla="*/ 0 w 18"/>
                  <a:gd name="T3" fmla="*/ 14 h 21"/>
                  <a:gd name="T4" fmla="*/ 7 w 18"/>
                  <a:gd name="T5" fmla="*/ 21 h 21"/>
                  <a:gd name="T6" fmla="*/ 18 w 18"/>
                  <a:gd name="T7" fmla="*/ 6 h 21"/>
                  <a:gd name="T8" fmla="*/ 11 w 18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1">
                    <a:moveTo>
                      <a:pt x="11" y="0"/>
                    </a:moveTo>
                    <a:lnTo>
                      <a:pt x="0" y="14"/>
                    </a:lnTo>
                    <a:lnTo>
                      <a:pt x="7" y="21"/>
                    </a:lnTo>
                    <a:lnTo>
                      <a:pt x="18" y="6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95"/>
            <p:cNvGrpSpPr>
              <a:grpSpLocks/>
            </p:cNvGrpSpPr>
            <p:nvPr/>
          </p:nvGrpSpPr>
          <p:grpSpPr bwMode="auto">
            <a:xfrm>
              <a:off x="1764" y="3230"/>
              <a:ext cx="67" cy="199"/>
              <a:chOff x="1764" y="3230"/>
              <a:chExt cx="67" cy="199"/>
            </a:xfrm>
          </p:grpSpPr>
          <p:sp>
            <p:nvSpPr>
              <p:cNvPr id="176" name="Freeform 96"/>
              <p:cNvSpPr>
                <a:spLocks/>
              </p:cNvSpPr>
              <p:nvPr/>
            </p:nvSpPr>
            <p:spPr bwMode="auto">
              <a:xfrm>
                <a:off x="1764" y="3414"/>
                <a:ext cx="12" cy="15"/>
              </a:xfrm>
              <a:custGeom>
                <a:avLst/>
                <a:gdLst>
                  <a:gd name="T0" fmla="*/ 0 w 24"/>
                  <a:gd name="T1" fmla="*/ 14 h 29"/>
                  <a:gd name="T2" fmla="*/ 11 w 24"/>
                  <a:gd name="T3" fmla="*/ 29 h 29"/>
                  <a:gd name="T4" fmla="*/ 24 w 24"/>
                  <a:gd name="T5" fmla="*/ 14 h 29"/>
                  <a:gd name="T6" fmla="*/ 13 w 24"/>
                  <a:gd name="T7" fmla="*/ 0 h 29"/>
                  <a:gd name="T8" fmla="*/ 0 w 24"/>
                  <a:gd name="T9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9">
                    <a:moveTo>
                      <a:pt x="0" y="14"/>
                    </a:moveTo>
                    <a:lnTo>
                      <a:pt x="11" y="29"/>
                    </a:lnTo>
                    <a:lnTo>
                      <a:pt x="24" y="14"/>
                    </a:lnTo>
                    <a:lnTo>
                      <a:pt x="13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Freeform 97"/>
              <p:cNvSpPr>
                <a:spLocks/>
              </p:cNvSpPr>
              <p:nvPr/>
            </p:nvSpPr>
            <p:spPr bwMode="auto">
              <a:xfrm>
                <a:off x="1776" y="3401"/>
                <a:ext cx="10" cy="14"/>
              </a:xfrm>
              <a:custGeom>
                <a:avLst/>
                <a:gdLst>
                  <a:gd name="T0" fmla="*/ 2 w 21"/>
                  <a:gd name="T1" fmla="*/ 14 h 28"/>
                  <a:gd name="T2" fmla="*/ 13 w 21"/>
                  <a:gd name="T3" fmla="*/ 28 h 28"/>
                  <a:gd name="T4" fmla="*/ 14 w 21"/>
                  <a:gd name="T5" fmla="*/ 28 h 28"/>
                  <a:gd name="T6" fmla="*/ 14 w 21"/>
                  <a:gd name="T7" fmla="*/ 27 h 28"/>
                  <a:gd name="T8" fmla="*/ 18 w 21"/>
                  <a:gd name="T9" fmla="*/ 22 h 28"/>
                  <a:gd name="T10" fmla="*/ 21 w 21"/>
                  <a:gd name="T11" fmla="*/ 3 h 28"/>
                  <a:gd name="T12" fmla="*/ 3 w 21"/>
                  <a:gd name="T13" fmla="*/ 0 h 28"/>
                  <a:gd name="T14" fmla="*/ 0 w 21"/>
                  <a:gd name="T15" fmla="*/ 19 h 28"/>
                  <a:gd name="T16" fmla="*/ 8 w 21"/>
                  <a:gd name="T17" fmla="*/ 20 h 28"/>
                  <a:gd name="T18" fmla="*/ 3 w 21"/>
                  <a:gd name="T19" fmla="*/ 14 h 28"/>
                  <a:gd name="T20" fmla="*/ 2 w 21"/>
                  <a:gd name="T21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28">
                    <a:moveTo>
                      <a:pt x="2" y="14"/>
                    </a:moveTo>
                    <a:lnTo>
                      <a:pt x="13" y="28"/>
                    </a:lnTo>
                    <a:lnTo>
                      <a:pt x="14" y="28"/>
                    </a:lnTo>
                    <a:lnTo>
                      <a:pt x="14" y="27"/>
                    </a:lnTo>
                    <a:lnTo>
                      <a:pt x="18" y="22"/>
                    </a:lnTo>
                    <a:lnTo>
                      <a:pt x="21" y="3"/>
                    </a:lnTo>
                    <a:lnTo>
                      <a:pt x="3" y="0"/>
                    </a:lnTo>
                    <a:lnTo>
                      <a:pt x="0" y="19"/>
                    </a:lnTo>
                    <a:lnTo>
                      <a:pt x="8" y="20"/>
                    </a:lnTo>
                    <a:lnTo>
                      <a:pt x="3" y="14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Freeform 98"/>
              <p:cNvSpPr>
                <a:spLocks/>
              </p:cNvSpPr>
              <p:nvPr/>
            </p:nvSpPr>
            <p:spPr bwMode="auto">
              <a:xfrm>
                <a:off x="1779" y="3382"/>
                <a:ext cx="11" cy="11"/>
              </a:xfrm>
              <a:custGeom>
                <a:avLst/>
                <a:gdLst>
                  <a:gd name="T0" fmla="*/ 0 w 21"/>
                  <a:gd name="T1" fmla="*/ 17 h 21"/>
                  <a:gd name="T2" fmla="*/ 18 w 21"/>
                  <a:gd name="T3" fmla="*/ 21 h 21"/>
                  <a:gd name="T4" fmla="*/ 21 w 21"/>
                  <a:gd name="T5" fmla="*/ 3 h 21"/>
                  <a:gd name="T6" fmla="*/ 4 w 21"/>
                  <a:gd name="T7" fmla="*/ 0 h 21"/>
                  <a:gd name="T8" fmla="*/ 0 w 21"/>
                  <a:gd name="T9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0" y="17"/>
                    </a:moveTo>
                    <a:lnTo>
                      <a:pt x="18" y="21"/>
                    </a:lnTo>
                    <a:lnTo>
                      <a:pt x="21" y="3"/>
                    </a:lnTo>
                    <a:lnTo>
                      <a:pt x="4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Freeform 99"/>
              <p:cNvSpPr>
                <a:spLocks/>
              </p:cNvSpPr>
              <p:nvPr/>
            </p:nvSpPr>
            <p:spPr bwMode="auto">
              <a:xfrm>
                <a:off x="1782" y="3363"/>
                <a:ext cx="11" cy="11"/>
              </a:xfrm>
              <a:custGeom>
                <a:avLst/>
                <a:gdLst>
                  <a:gd name="T0" fmla="*/ 0 w 21"/>
                  <a:gd name="T1" fmla="*/ 20 h 23"/>
                  <a:gd name="T2" fmla="*/ 17 w 21"/>
                  <a:gd name="T3" fmla="*/ 23 h 23"/>
                  <a:gd name="T4" fmla="*/ 19 w 21"/>
                  <a:gd name="T5" fmla="*/ 18 h 23"/>
                  <a:gd name="T6" fmla="*/ 19 w 21"/>
                  <a:gd name="T7" fmla="*/ 18 h 23"/>
                  <a:gd name="T8" fmla="*/ 21 w 21"/>
                  <a:gd name="T9" fmla="*/ 2 h 23"/>
                  <a:gd name="T10" fmla="*/ 1 w 21"/>
                  <a:gd name="T11" fmla="*/ 0 h 23"/>
                  <a:gd name="T12" fmla="*/ 0 w 21"/>
                  <a:gd name="T13" fmla="*/ 16 h 23"/>
                  <a:gd name="T14" fmla="*/ 9 w 21"/>
                  <a:gd name="T15" fmla="*/ 16 h 23"/>
                  <a:gd name="T16" fmla="*/ 1 w 21"/>
                  <a:gd name="T17" fmla="*/ 15 h 23"/>
                  <a:gd name="T18" fmla="*/ 0 w 21"/>
                  <a:gd name="T19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3">
                    <a:moveTo>
                      <a:pt x="0" y="20"/>
                    </a:moveTo>
                    <a:lnTo>
                      <a:pt x="17" y="23"/>
                    </a:lnTo>
                    <a:lnTo>
                      <a:pt x="19" y="18"/>
                    </a:lnTo>
                    <a:lnTo>
                      <a:pt x="19" y="18"/>
                    </a:lnTo>
                    <a:lnTo>
                      <a:pt x="21" y="2"/>
                    </a:lnTo>
                    <a:lnTo>
                      <a:pt x="1" y="0"/>
                    </a:lnTo>
                    <a:lnTo>
                      <a:pt x="0" y="16"/>
                    </a:lnTo>
                    <a:lnTo>
                      <a:pt x="9" y="16"/>
                    </a:lnTo>
                    <a:lnTo>
                      <a:pt x="1" y="15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Freeform 100"/>
              <p:cNvSpPr>
                <a:spLocks/>
              </p:cNvSpPr>
              <p:nvPr/>
            </p:nvSpPr>
            <p:spPr bwMode="auto">
              <a:xfrm>
                <a:off x="1784" y="3344"/>
                <a:ext cx="10" cy="10"/>
              </a:xfrm>
              <a:custGeom>
                <a:avLst/>
                <a:gdLst>
                  <a:gd name="T0" fmla="*/ 0 w 19"/>
                  <a:gd name="T1" fmla="*/ 19 h 21"/>
                  <a:gd name="T2" fmla="*/ 19 w 19"/>
                  <a:gd name="T3" fmla="*/ 21 h 21"/>
                  <a:gd name="T4" fmla="*/ 19 w 19"/>
                  <a:gd name="T5" fmla="*/ 2 h 21"/>
                  <a:gd name="T6" fmla="*/ 0 w 19"/>
                  <a:gd name="T7" fmla="*/ 0 h 21"/>
                  <a:gd name="T8" fmla="*/ 0 w 19"/>
                  <a:gd name="T9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1">
                    <a:moveTo>
                      <a:pt x="0" y="19"/>
                    </a:moveTo>
                    <a:lnTo>
                      <a:pt x="19" y="21"/>
                    </a:lnTo>
                    <a:lnTo>
                      <a:pt x="19" y="2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Freeform 101"/>
              <p:cNvSpPr>
                <a:spLocks/>
              </p:cNvSpPr>
              <p:nvPr/>
            </p:nvSpPr>
            <p:spPr bwMode="auto">
              <a:xfrm>
                <a:off x="1785" y="3325"/>
                <a:ext cx="10" cy="10"/>
              </a:xfrm>
              <a:custGeom>
                <a:avLst/>
                <a:gdLst>
                  <a:gd name="T0" fmla="*/ 0 w 20"/>
                  <a:gd name="T1" fmla="*/ 19 h 20"/>
                  <a:gd name="T2" fmla="*/ 19 w 20"/>
                  <a:gd name="T3" fmla="*/ 20 h 20"/>
                  <a:gd name="T4" fmla="*/ 20 w 20"/>
                  <a:gd name="T5" fmla="*/ 1 h 20"/>
                  <a:gd name="T6" fmla="*/ 1 w 20"/>
                  <a:gd name="T7" fmla="*/ 0 h 20"/>
                  <a:gd name="T8" fmla="*/ 0 w 20"/>
                  <a:gd name="T9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0" y="19"/>
                    </a:moveTo>
                    <a:lnTo>
                      <a:pt x="19" y="20"/>
                    </a:lnTo>
                    <a:lnTo>
                      <a:pt x="20" y="1"/>
                    </a:lnTo>
                    <a:lnTo>
                      <a:pt x="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Freeform 102"/>
              <p:cNvSpPr>
                <a:spLocks/>
              </p:cNvSpPr>
              <p:nvPr/>
            </p:nvSpPr>
            <p:spPr bwMode="auto">
              <a:xfrm>
                <a:off x="1786" y="3306"/>
                <a:ext cx="11" cy="11"/>
              </a:xfrm>
              <a:custGeom>
                <a:avLst/>
                <a:gdLst>
                  <a:gd name="T0" fmla="*/ 0 w 21"/>
                  <a:gd name="T1" fmla="*/ 19 h 21"/>
                  <a:gd name="T2" fmla="*/ 19 w 21"/>
                  <a:gd name="T3" fmla="*/ 21 h 21"/>
                  <a:gd name="T4" fmla="*/ 21 w 21"/>
                  <a:gd name="T5" fmla="*/ 1 h 21"/>
                  <a:gd name="T6" fmla="*/ 1 w 21"/>
                  <a:gd name="T7" fmla="*/ 0 h 21"/>
                  <a:gd name="T8" fmla="*/ 0 w 21"/>
                  <a:gd name="T9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0" y="19"/>
                    </a:moveTo>
                    <a:lnTo>
                      <a:pt x="19" y="21"/>
                    </a:lnTo>
                    <a:lnTo>
                      <a:pt x="21" y="1"/>
                    </a:lnTo>
                    <a:lnTo>
                      <a:pt x="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Freeform 103"/>
              <p:cNvSpPr>
                <a:spLocks/>
              </p:cNvSpPr>
              <p:nvPr/>
            </p:nvSpPr>
            <p:spPr bwMode="auto">
              <a:xfrm>
                <a:off x="1788" y="3287"/>
                <a:ext cx="10" cy="11"/>
              </a:xfrm>
              <a:custGeom>
                <a:avLst/>
                <a:gdLst>
                  <a:gd name="T0" fmla="*/ 0 w 19"/>
                  <a:gd name="T1" fmla="*/ 20 h 21"/>
                  <a:gd name="T2" fmla="*/ 19 w 19"/>
                  <a:gd name="T3" fmla="*/ 21 h 21"/>
                  <a:gd name="T4" fmla="*/ 19 w 19"/>
                  <a:gd name="T5" fmla="*/ 2 h 21"/>
                  <a:gd name="T6" fmla="*/ 0 w 19"/>
                  <a:gd name="T7" fmla="*/ 0 h 21"/>
                  <a:gd name="T8" fmla="*/ 0 w 19"/>
                  <a:gd name="T9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1">
                    <a:moveTo>
                      <a:pt x="0" y="20"/>
                    </a:moveTo>
                    <a:lnTo>
                      <a:pt x="19" y="21"/>
                    </a:lnTo>
                    <a:lnTo>
                      <a:pt x="19" y="2"/>
                    </a:lnTo>
                    <a:lnTo>
                      <a:pt x="0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Freeform 104"/>
              <p:cNvSpPr>
                <a:spLocks/>
              </p:cNvSpPr>
              <p:nvPr/>
            </p:nvSpPr>
            <p:spPr bwMode="auto">
              <a:xfrm>
                <a:off x="1789" y="3268"/>
                <a:ext cx="10" cy="10"/>
              </a:xfrm>
              <a:custGeom>
                <a:avLst/>
                <a:gdLst>
                  <a:gd name="T0" fmla="*/ 0 w 20"/>
                  <a:gd name="T1" fmla="*/ 19 h 21"/>
                  <a:gd name="T2" fmla="*/ 19 w 20"/>
                  <a:gd name="T3" fmla="*/ 21 h 21"/>
                  <a:gd name="T4" fmla="*/ 20 w 20"/>
                  <a:gd name="T5" fmla="*/ 6 h 21"/>
                  <a:gd name="T6" fmla="*/ 11 w 20"/>
                  <a:gd name="T7" fmla="*/ 5 h 21"/>
                  <a:gd name="T8" fmla="*/ 20 w 20"/>
                  <a:gd name="T9" fmla="*/ 6 h 21"/>
                  <a:gd name="T10" fmla="*/ 20 w 20"/>
                  <a:gd name="T11" fmla="*/ 2 h 21"/>
                  <a:gd name="T12" fmla="*/ 3 w 20"/>
                  <a:gd name="T13" fmla="*/ 0 h 21"/>
                  <a:gd name="T14" fmla="*/ 3 w 20"/>
                  <a:gd name="T15" fmla="*/ 5 h 21"/>
                  <a:gd name="T16" fmla="*/ 1 w 20"/>
                  <a:gd name="T17" fmla="*/ 5 h 21"/>
                  <a:gd name="T18" fmla="*/ 0 w 20"/>
                  <a:gd name="T19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21">
                    <a:moveTo>
                      <a:pt x="0" y="19"/>
                    </a:moveTo>
                    <a:lnTo>
                      <a:pt x="19" y="21"/>
                    </a:lnTo>
                    <a:lnTo>
                      <a:pt x="20" y="6"/>
                    </a:lnTo>
                    <a:lnTo>
                      <a:pt x="11" y="5"/>
                    </a:lnTo>
                    <a:lnTo>
                      <a:pt x="20" y="6"/>
                    </a:lnTo>
                    <a:lnTo>
                      <a:pt x="20" y="2"/>
                    </a:lnTo>
                    <a:lnTo>
                      <a:pt x="3" y="0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Freeform 105"/>
              <p:cNvSpPr>
                <a:spLocks/>
              </p:cNvSpPr>
              <p:nvPr/>
            </p:nvSpPr>
            <p:spPr bwMode="auto">
              <a:xfrm>
                <a:off x="1791" y="3249"/>
                <a:ext cx="11" cy="10"/>
              </a:xfrm>
              <a:custGeom>
                <a:avLst/>
                <a:gdLst>
                  <a:gd name="T0" fmla="*/ 0 w 21"/>
                  <a:gd name="T1" fmla="*/ 19 h 20"/>
                  <a:gd name="T2" fmla="*/ 18 w 21"/>
                  <a:gd name="T3" fmla="*/ 20 h 20"/>
                  <a:gd name="T4" fmla="*/ 21 w 21"/>
                  <a:gd name="T5" fmla="*/ 1 h 20"/>
                  <a:gd name="T6" fmla="*/ 4 w 21"/>
                  <a:gd name="T7" fmla="*/ 0 h 20"/>
                  <a:gd name="T8" fmla="*/ 0 w 21"/>
                  <a:gd name="T9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0">
                    <a:moveTo>
                      <a:pt x="0" y="19"/>
                    </a:moveTo>
                    <a:lnTo>
                      <a:pt x="18" y="20"/>
                    </a:lnTo>
                    <a:lnTo>
                      <a:pt x="21" y="1"/>
                    </a:lnTo>
                    <a:lnTo>
                      <a:pt x="4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Freeform 106"/>
              <p:cNvSpPr>
                <a:spLocks/>
              </p:cNvSpPr>
              <p:nvPr/>
            </p:nvSpPr>
            <p:spPr bwMode="auto">
              <a:xfrm>
                <a:off x="1794" y="3230"/>
                <a:ext cx="10" cy="10"/>
              </a:xfrm>
              <a:custGeom>
                <a:avLst/>
                <a:gdLst>
                  <a:gd name="T0" fmla="*/ 0 w 21"/>
                  <a:gd name="T1" fmla="*/ 19 h 21"/>
                  <a:gd name="T2" fmla="*/ 18 w 21"/>
                  <a:gd name="T3" fmla="*/ 21 h 21"/>
                  <a:gd name="T4" fmla="*/ 21 w 21"/>
                  <a:gd name="T5" fmla="*/ 2 h 21"/>
                  <a:gd name="T6" fmla="*/ 3 w 21"/>
                  <a:gd name="T7" fmla="*/ 0 h 21"/>
                  <a:gd name="T8" fmla="*/ 0 w 21"/>
                  <a:gd name="T9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0" y="19"/>
                    </a:moveTo>
                    <a:lnTo>
                      <a:pt x="18" y="21"/>
                    </a:lnTo>
                    <a:lnTo>
                      <a:pt x="21" y="2"/>
                    </a:lnTo>
                    <a:lnTo>
                      <a:pt x="3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Freeform 107"/>
              <p:cNvSpPr>
                <a:spLocks/>
              </p:cNvSpPr>
              <p:nvPr/>
            </p:nvSpPr>
            <p:spPr bwMode="auto">
              <a:xfrm>
                <a:off x="1796" y="3230"/>
                <a:ext cx="10" cy="11"/>
              </a:xfrm>
              <a:custGeom>
                <a:avLst/>
                <a:gdLst>
                  <a:gd name="T0" fmla="*/ 18 w 21"/>
                  <a:gd name="T1" fmla="*/ 0 h 21"/>
                  <a:gd name="T2" fmla="*/ 0 w 21"/>
                  <a:gd name="T3" fmla="*/ 1 h 21"/>
                  <a:gd name="T4" fmla="*/ 3 w 21"/>
                  <a:gd name="T5" fmla="*/ 21 h 21"/>
                  <a:gd name="T6" fmla="*/ 21 w 21"/>
                  <a:gd name="T7" fmla="*/ 19 h 21"/>
                  <a:gd name="T8" fmla="*/ 18 w 21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18" y="0"/>
                    </a:moveTo>
                    <a:lnTo>
                      <a:pt x="0" y="1"/>
                    </a:lnTo>
                    <a:lnTo>
                      <a:pt x="3" y="21"/>
                    </a:lnTo>
                    <a:lnTo>
                      <a:pt x="21" y="1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Freeform 108"/>
              <p:cNvSpPr>
                <a:spLocks/>
              </p:cNvSpPr>
              <p:nvPr/>
            </p:nvSpPr>
            <p:spPr bwMode="auto">
              <a:xfrm>
                <a:off x="1798" y="3250"/>
                <a:ext cx="11" cy="10"/>
              </a:xfrm>
              <a:custGeom>
                <a:avLst/>
                <a:gdLst>
                  <a:gd name="T0" fmla="*/ 17 w 21"/>
                  <a:gd name="T1" fmla="*/ 0 h 21"/>
                  <a:gd name="T2" fmla="*/ 0 w 21"/>
                  <a:gd name="T3" fmla="*/ 2 h 21"/>
                  <a:gd name="T4" fmla="*/ 3 w 21"/>
                  <a:gd name="T5" fmla="*/ 19 h 21"/>
                  <a:gd name="T6" fmla="*/ 11 w 21"/>
                  <a:gd name="T7" fmla="*/ 18 h 21"/>
                  <a:gd name="T8" fmla="*/ 1 w 21"/>
                  <a:gd name="T9" fmla="*/ 19 h 21"/>
                  <a:gd name="T10" fmla="*/ 1 w 21"/>
                  <a:gd name="T11" fmla="*/ 21 h 21"/>
                  <a:gd name="T12" fmla="*/ 21 w 21"/>
                  <a:gd name="T13" fmla="*/ 19 h 21"/>
                  <a:gd name="T14" fmla="*/ 21 w 21"/>
                  <a:gd name="T15" fmla="*/ 18 h 21"/>
                  <a:gd name="T16" fmla="*/ 21 w 21"/>
                  <a:gd name="T17" fmla="*/ 18 h 21"/>
                  <a:gd name="T18" fmla="*/ 17 w 21"/>
                  <a:gd name="T1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7" y="0"/>
                    </a:moveTo>
                    <a:lnTo>
                      <a:pt x="0" y="2"/>
                    </a:lnTo>
                    <a:lnTo>
                      <a:pt x="3" y="19"/>
                    </a:lnTo>
                    <a:lnTo>
                      <a:pt x="11" y="18"/>
                    </a:lnTo>
                    <a:lnTo>
                      <a:pt x="1" y="19"/>
                    </a:lnTo>
                    <a:lnTo>
                      <a:pt x="1" y="21"/>
                    </a:lnTo>
                    <a:lnTo>
                      <a:pt x="21" y="19"/>
                    </a:lnTo>
                    <a:lnTo>
                      <a:pt x="21" y="18"/>
                    </a:lnTo>
                    <a:lnTo>
                      <a:pt x="21" y="18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Freeform 109"/>
              <p:cNvSpPr>
                <a:spLocks/>
              </p:cNvSpPr>
              <p:nvPr/>
            </p:nvSpPr>
            <p:spPr bwMode="auto">
              <a:xfrm>
                <a:off x="1800" y="3269"/>
                <a:ext cx="10" cy="10"/>
              </a:xfrm>
              <a:custGeom>
                <a:avLst/>
                <a:gdLst>
                  <a:gd name="T0" fmla="*/ 19 w 21"/>
                  <a:gd name="T1" fmla="*/ 0 h 20"/>
                  <a:gd name="T2" fmla="*/ 0 w 21"/>
                  <a:gd name="T3" fmla="*/ 1 h 20"/>
                  <a:gd name="T4" fmla="*/ 2 w 21"/>
                  <a:gd name="T5" fmla="*/ 20 h 20"/>
                  <a:gd name="T6" fmla="*/ 21 w 21"/>
                  <a:gd name="T7" fmla="*/ 19 h 20"/>
                  <a:gd name="T8" fmla="*/ 19 w 21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0">
                    <a:moveTo>
                      <a:pt x="19" y="0"/>
                    </a:moveTo>
                    <a:lnTo>
                      <a:pt x="0" y="1"/>
                    </a:lnTo>
                    <a:lnTo>
                      <a:pt x="2" y="20"/>
                    </a:lnTo>
                    <a:lnTo>
                      <a:pt x="21" y="1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Freeform 110"/>
              <p:cNvSpPr>
                <a:spLocks/>
              </p:cNvSpPr>
              <p:nvPr/>
            </p:nvSpPr>
            <p:spPr bwMode="auto">
              <a:xfrm>
                <a:off x="1801" y="3288"/>
                <a:ext cx="10" cy="10"/>
              </a:xfrm>
              <a:custGeom>
                <a:avLst/>
                <a:gdLst>
                  <a:gd name="T0" fmla="*/ 19 w 20"/>
                  <a:gd name="T1" fmla="*/ 0 h 19"/>
                  <a:gd name="T2" fmla="*/ 0 w 20"/>
                  <a:gd name="T3" fmla="*/ 2 h 19"/>
                  <a:gd name="T4" fmla="*/ 1 w 20"/>
                  <a:gd name="T5" fmla="*/ 19 h 19"/>
                  <a:gd name="T6" fmla="*/ 20 w 20"/>
                  <a:gd name="T7" fmla="*/ 18 h 19"/>
                  <a:gd name="T8" fmla="*/ 19 w 20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19" y="0"/>
                    </a:moveTo>
                    <a:lnTo>
                      <a:pt x="0" y="2"/>
                    </a:lnTo>
                    <a:lnTo>
                      <a:pt x="1" y="19"/>
                    </a:lnTo>
                    <a:lnTo>
                      <a:pt x="20" y="1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Freeform 111"/>
              <p:cNvSpPr>
                <a:spLocks/>
              </p:cNvSpPr>
              <p:nvPr/>
            </p:nvSpPr>
            <p:spPr bwMode="auto">
              <a:xfrm>
                <a:off x="1802" y="3306"/>
                <a:ext cx="11" cy="11"/>
              </a:xfrm>
              <a:custGeom>
                <a:avLst/>
                <a:gdLst>
                  <a:gd name="T0" fmla="*/ 19 w 21"/>
                  <a:gd name="T1" fmla="*/ 0 h 21"/>
                  <a:gd name="T2" fmla="*/ 0 w 21"/>
                  <a:gd name="T3" fmla="*/ 1 h 21"/>
                  <a:gd name="T4" fmla="*/ 1 w 21"/>
                  <a:gd name="T5" fmla="*/ 21 h 21"/>
                  <a:gd name="T6" fmla="*/ 21 w 21"/>
                  <a:gd name="T7" fmla="*/ 19 h 21"/>
                  <a:gd name="T8" fmla="*/ 19 w 21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19" y="0"/>
                    </a:moveTo>
                    <a:lnTo>
                      <a:pt x="0" y="1"/>
                    </a:lnTo>
                    <a:lnTo>
                      <a:pt x="1" y="21"/>
                    </a:lnTo>
                    <a:lnTo>
                      <a:pt x="21" y="1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Freeform 112"/>
              <p:cNvSpPr>
                <a:spLocks/>
              </p:cNvSpPr>
              <p:nvPr/>
            </p:nvSpPr>
            <p:spPr bwMode="auto">
              <a:xfrm>
                <a:off x="1804" y="3326"/>
                <a:ext cx="10" cy="10"/>
              </a:xfrm>
              <a:custGeom>
                <a:avLst/>
                <a:gdLst>
                  <a:gd name="T0" fmla="*/ 19 w 21"/>
                  <a:gd name="T1" fmla="*/ 0 h 21"/>
                  <a:gd name="T2" fmla="*/ 0 w 21"/>
                  <a:gd name="T3" fmla="*/ 2 h 21"/>
                  <a:gd name="T4" fmla="*/ 2 w 21"/>
                  <a:gd name="T5" fmla="*/ 21 h 21"/>
                  <a:gd name="T6" fmla="*/ 21 w 21"/>
                  <a:gd name="T7" fmla="*/ 19 h 21"/>
                  <a:gd name="T8" fmla="*/ 19 w 21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19" y="0"/>
                    </a:moveTo>
                    <a:lnTo>
                      <a:pt x="0" y="2"/>
                    </a:lnTo>
                    <a:lnTo>
                      <a:pt x="2" y="21"/>
                    </a:lnTo>
                    <a:lnTo>
                      <a:pt x="21" y="1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Freeform 113"/>
              <p:cNvSpPr>
                <a:spLocks/>
              </p:cNvSpPr>
              <p:nvPr/>
            </p:nvSpPr>
            <p:spPr bwMode="auto">
              <a:xfrm>
                <a:off x="1806" y="3345"/>
                <a:ext cx="11" cy="10"/>
              </a:xfrm>
              <a:custGeom>
                <a:avLst/>
                <a:gdLst>
                  <a:gd name="T0" fmla="*/ 19 w 21"/>
                  <a:gd name="T1" fmla="*/ 0 h 20"/>
                  <a:gd name="T2" fmla="*/ 0 w 21"/>
                  <a:gd name="T3" fmla="*/ 1 h 20"/>
                  <a:gd name="T4" fmla="*/ 1 w 21"/>
                  <a:gd name="T5" fmla="*/ 20 h 20"/>
                  <a:gd name="T6" fmla="*/ 21 w 21"/>
                  <a:gd name="T7" fmla="*/ 19 h 20"/>
                  <a:gd name="T8" fmla="*/ 19 w 21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0">
                    <a:moveTo>
                      <a:pt x="19" y="0"/>
                    </a:moveTo>
                    <a:lnTo>
                      <a:pt x="0" y="1"/>
                    </a:lnTo>
                    <a:lnTo>
                      <a:pt x="1" y="20"/>
                    </a:lnTo>
                    <a:lnTo>
                      <a:pt x="21" y="1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Freeform 114"/>
              <p:cNvSpPr>
                <a:spLocks/>
              </p:cNvSpPr>
              <p:nvPr/>
            </p:nvSpPr>
            <p:spPr bwMode="auto">
              <a:xfrm>
                <a:off x="1808" y="3364"/>
                <a:ext cx="10" cy="10"/>
              </a:xfrm>
              <a:custGeom>
                <a:avLst/>
                <a:gdLst>
                  <a:gd name="T0" fmla="*/ 19 w 21"/>
                  <a:gd name="T1" fmla="*/ 0 h 21"/>
                  <a:gd name="T2" fmla="*/ 0 w 21"/>
                  <a:gd name="T3" fmla="*/ 2 h 21"/>
                  <a:gd name="T4" fmla="*/ 2 w 21"/>
                  <a:gd name="T5" fmla="*/ 21 h 21"/>
                  <a:gd name="T6" fmla="*/ 21 w 21"/>
                  <a:gd name="T7" fmla="*/ 19 h 21"/>
                  <a:gd name="T8" fmla="*/ 19 w 21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19" y="0"/>
                    </a:moveTo>
                    <a:lnTo>
                      <a:pt x="0" y="2"/>
                    </a:lnTo>
                    <a:lnTo>
                      <a:pt x="2" y="21"/>
                    </a:lnTo>
                    <a:lnTo>
                      <a:pt x="21" y="1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Freeform 115"/>
              <p:cNvSpPr>
                <a:spLocks/>
              </p:cNvSpPr>
              <p:nvPr/>
            </p:nvSpPr>
            <p:spPr bwMode="auto">
              <a:xfrm>
                <a:off x="1810" y="3383"/>
                <a:ext cx="10" cy="11"/>
              </a:xfrm>
              <a:custGeom>
                <a:avLst/>
                <a:gdLst>
                  <a:gd name="T0" fmla="*/ 17 w 19"/>
                  <a:gd name="T1" fmla="*/ 0 h 21"/>
                  <a:gd name="T2" fmla="*/ 0 w 19"/>
                  <a:gd name="T3" fmla="*/ 4 h 21"/>
                  <a:gd name="T4" fmla="*/ 1 w 19"/>
                  <a:gd name="T5" fmla="*/ 21 h 21"/>
                  <a:gd name="T6" fmla="*/ 19 w 19"/>
                  <a:gd name="T7" fmla="*/ 18 h 21"/>
                  <a:gd name="T8" fmla="*/ 17 w 19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1">
                    <a:moveTo>
                      <a:pt x="17" y="0"/>
                    </a:moveTo>
                    <a:lnTo>
                      <a:pt x="0" y="4"/>
                    </a:lnTo>
                    <a:lnTo>
                      <a:pt x="1" y="21"/>
                    </a:lnTo>
                    <a:lnTo>
                      <a:pt x="19" y="18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Freeform 116"/>
              <p:cNvSpPr>
                <a:spLocks/>
              </p:cNvSpPr>
              <p:nvPr/>
            </p:nvSpPr>
            <p:spPr bwMode="auto">
              <a:xfrm>
                <a:off x="1813" y="3402"/>
                <a:ext cx="10" cy="11"/>
              </a:xfrm>
              <a:custGeom>
                <a:avLst/>
                <a:gdLst>
                  <a:gd name="T0" fmla="*/ 17 w 20"/>
                  <a:gd name="T1" fmla="*/ 0 h 23"/>
                  <a:gd name="T2" fmla="*/ 0 w 20"/>
                  <a:gd name="T3" fmla="*/ 3 h 23"/>
                  <a:gd name="T4" fmla="*/ 3 w 20"/>
                  <a:gd name="T5" fmla="*/ 23 h 23"/>
                  <a:gd name="T6" fmla="*/ 20 w 20"/>
                  <a:gd name="T7" fmla="*/ 19 h 23"/>
                  <a:gd name="T8" fmla="*/ 17 w 20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3">
                    <a:moveTo>
                      <a:pt x="17" y="0"/>
                    </a:moveTo>
                    <a:lnTo>
                      <a:pt x="0" y="3"/>
                    </a:lnTo>
                    <a:lnTo>
                      <a:pt x="3" y="23"/>
                    </a:lnTo>
                    <a:lnTo>
                      <a:pt x="20" y="1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Freeform 117"/>
              <p:cNvSpPr>
                <a:spLocks/>
              </p:cNvSpPr>
              <p:nvPr/>
            </p:nvSpPr>
            <p:spPr bwMode="auto">
              <a:xfrm>
                <a:off x="1822" y="3415"/>
                <a:ext cx="9" cy="11"/>
              </a:xfrm>
              <a:custGeom>
                <a:avLst/>
                <a:gdLst>
                  <a:gd name="T0" fmla="*/ 11 w 17"/>
                  <a:gd name="T1" fmla="*/ 0 h 21"/>
                  <a:gd name="T2" fmla="*/ 0 w 17"/>
                  <a:gd name="T3" fmla="*/ 15 h 21"/>
                  <a:gd name="T4" fmla="*/ 6 w 17"/>
                  <a:gd name="T5" fmla="*/ 21 h 21"/>
                  <a:gd name="T6" fmla="*/ 17 w 17"/>
                  <a:gd name="T7" fmla="*/ 7 h 21"/>
                  <a:gd name="T8" fmla="*/ 11 w 17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1">
                    <a:moveTo>
                      <a:pt x="11" y="0"/>
                    </a:moveTo>
                    <a:lnTo>
                      <a:pt x="0" y="15"/>
                    </a:lnTo>
                    <a:lnTo>
                      <a:pt x="6" y="21"/>
                    </a:lnTo>
                    <a:lnTo>
                      <a:pt x="17" y="7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" name="Group 118"/>
            <p:cNvGrpSpPr>
              <a:grpSpLocks/>
            </p:cNvGrpSpPr>
            <p:nvPr/>
          </p:nvGrpSpPr>
          <p:grpSpPr bwMode="auto">
            <a:xfrm>
              <a:off x="1534" y="3233"/>
              <a:ext cx="67" cy="199"/>
              <a:chOff x="1534" y="3233"/>
              <a:chExt cx="67" cy="199"/>
            </a:xfrm>
          </p:grpSpPr>
          <p:sp>
            <p:nvSpPr>
              <p:cNvPr id="154" name="Freeform 119"/>
              <p:cNvSpPr>
                <a:spLocks/>
              </p:cNvSpPr>
              <p:nvPr/>
            </p:nvSpPr>
            <p:spPr bwMode="auto">
              <a:xfrm>
                <a:off x="1534" y="3418"/>
                <a:ext cx="12" cy="14"/>
              </a:xfrm>
              <a:custGeom>
                <a:avLst/>
                <a:gdLst>
                  <a:gd name="T0" fmla="*/ 0 w 24"/>
                  <a:gd name="T1" fmla="*/ 15 h 29"/>
                  <a:gd name="T2" fmla="*/ 11 w 24"/>
                  <a:gd name="T3" fmla="*/ 29 h 29"/>
                  <a:gd name="T4" fmla="*/ 24 w 24"/>
                  <a:gd name="T5" fmla="*/ 15 h 29"/>
                  <a:gd name="T6" fmla="*/ 13 w 24"/>
                  <a:gd name="T7" fmla="*/ 0 h 29"/>
                  <a:gd name="T8" fmla="*/ 0 w 24"/>
                  <a:gd name="T9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9">
                    <a:moveTo>
                      <a:pt x="0" y="15"/>
                    </a:moveTo>
                    <a:lnTo>
                      <a:pt x="11" y="29"/>
                    </a:lnTo>
                    <a:lnTo>
                      <a:pt x="24" y="15"/>
                    </a:lnTo>
                    <a:lnTo>
                      <a:pt x="13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Freeform 120"/>
              <p:cNvSpPr>
                <a:spLocks/>
              </p:cNvSpPr>
              <p:nvPr/>
            </p:nvSpPr>
            <p:spPr bwMode="auto">
              <a:xfrm>
                <a:off x="1546" y="3404"/>
                <a:ext cx="10" cy="14"/>
              </a:xfrm>
              <a:custGeom>
                <a:avLst/>
                <a:gdLst>
                  <a:gd name="T0" fmla="*/ 2 w 21"/>
                  <a:gd name="T1" fmla="*/ 14 h 29"/>
                  <a:gd name="T2" fmla="*/ 13 w 21"/>
                  <a:gd name="T3" fmla="*/ 29 h 29"/>
                  <a:gd name="T4" fmla="*/ 15 w 21"/>
                  <a:gd name="T5" fmla="*/ 29 h 29"/>
                  <a:gd name="T6" fmla="*/ 15 w 21"/>
                  <a:gd name="T7" fmla="*/ 27 h 29"/>
                  <a:gd name="T8" fmla="*/ 18 w 21"/>
                  <a:gd name="T9" fmla="*/ 22 h 29"/>
                  <a:gd name="T10" fmla="*/ 21 w 21"/>
                  <a:gd name="T11" fmla="*/ 3 h 29"/>
                  <a:gd name="T12" fmla="*/ 3 w 21"/>
                  <a:gd name="T13" fmla="*/ 0 h 29"/>
                  <a:gd name="T14" fmla="*/ 0 w 21"/>
                  <a:gd name="T15" fmla="*/ 19 h 29"/>
                  <a:gd name="T16" fmla="*/ 8 w 21"/>
                  <a:gd name="T17" fmla="*/ 21 h 29"/>
                  <a:gd name="T18" fmla="*/ 3 w 21"/>
                  <a:gd name="T19" fmla="*/ 14 h 29"/>
                  <a:gd name="T20" fmla="*/ 2 w 21"/>
                  <a:gd name="T21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29">
                    <a:moveTo>
                      <a:pt x="2" y="14"/>
                    </a:moveTo>
                    <a:lnTo>
                      <a:pt x="13" y="29"/>
                    </a:lnTo>
                    <a:lnTo>
                      <a:pt x="15" y="29"/>
                    </a:lnTo>
                    <a:lnTo>
                      <a:pt x="15" y="27"/>
                    </a:lnTo>
                    <a:lnTo>
                      <a:pt x="18" y="22"/>
                    </a:lnTo>
                    <a:lnTo>
                      <a:pt x="21" y="3"/>
                    </a:lnTo>
                    <a:lnTo>
                      <a:pt x="3" y="0"/>
                    </a:lnTo>
                    <a:lnTo>
                      <a:pt x="0" y="19"/>
                    </a:lnTo>
                    <a:lnTo>
                      <a:pt x="8" y="21"/>
                    </a:lnTo>
                    <a:lnTo>
                      <a:pt x="3" y="14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Freeform 121"/>
              <p:cNvSpPr>
                <a:spLocks/>
              </p:cNvSpPr>
              <p:nvPr/>
            </p:nvSpPr>
            <p:spPr bwMode="auto">
              <a:xfrm>
                <a:off x="1549" y="3386"/>
                <a:ext cx="10" cy="10"/>
              </a:xfrm>
              <a:custGeom>
                <a:avLst/>
                <a:gdLst>
                  <a:gd name="T0" fmla="*/ 0 w 20"/>
                  <a:gd name="T1" fmla="*/ 18 h 21"/>
                  <a:gd name="T2" fmla="*/ 17 w 20"/>
                  <a:gd name="T3" fmla="*/ 21 h 21"/>
                  <a:gd name="T4" fmla="*/ 20 w 20"/>
                  <a:gd name="T5" fmla="*/ 3 h 21"/>
                  <a:gd name="T6" fmla="*/ 3 w 20"/>
                  <a:gd name="T7" fmla="*/ 0 h 21"/>
                  <a:gd name="T8" fmla="*/ 0 w 20"/>
                  <a:gd name="T9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0" y="18"/>
                    </a:moveTo>
                    <a:lnTo>
                      <a:pt x="17" y="21"/>
                    </a:lnTo>
                    <a:lnTo>
                      <a:pt x="20" y="3"/>
                    </a:lnTo>
                    <a:lnTo>
                      <a:pt x="3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Freeform 122"/>
              <p:cNvSpPr>
                <a:spLocks/>
              </p:cNvSpPr>
              <p:nvPr/>
            </p:nvSpPr>
            <p:spPr bwMode="auto">
              <a:xfrm>
                <a:off x="1552" y="3366"/>
                <a:ext cx="10" cy="12"/>
              </a:xfrm>
              <a:custGeom>
                <a:avLst/>
                <a:gdLst>
                  <a:gd name="T0" fmla="*/ 0 w 21"/>
                  <a:gd name="T1" fmla="*/ 19 h 22"/>
                  <a:gd name="T2" fmla="*/ 18 w 21"/>
                  <a:gd name="T3" fmla="*/ 22 h 22"/>
                  <a:gd name="T4" fmla="*/ 19 w 21"/>
                  <a:gd name="T5" fmla="*/ 17 h 22"/>
                  <a:gd name="T6" fmla="*/ 19 w 21"/>
                  <a:gd name="T7" fmla="*/ 17 h 22"/>
                  <a:gd name="T8" fmla="*/ 21 w 21"/>
                  <a:gd name="T9" fmla="*/ 1 h 22"/>
                  <a:gd name="T10" fmla="*/ 2 w 21"/>
                  <a:gd name="T11" fmla="*/ 0 h 22"/>
                  <a:gd name="T12" fmla="*/ 0 w 21"/>
                  <a:gd name="T13" fmla="*/ 16 h 22"/>
                  <a:gd name="T14" fmla="*/ 10 w 21"/>
                  <a:gd name="T15" fmla="*/ 16 h 22"/>
                  <a:gd name="T16" fmla="*/ 2 w 21"/>
                  <a:gd name="T17" fmla="*/ 14 h 22"/>
                  <a:gd name="T18" fmla="*/ 0 w 21"/>
                  <a:gd name="T19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2">
                    <a:moveTo>
                      <a:pt x="0" y="19"/>
                    </a:moveTo>
                    <a:lnTo>
                      <a:pt x="18" y="22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21" y="1"/>
                    </a:lnTo>
                    <a:lnTo>
                      <a:pt x="2" y="0"/>
                    </a:lnTo>
                    <a:lnTo>
                      <a:pt x="0" y="16"/>
                    </a:lnTo>
                    <a:lnTo>
                      <a:pt x="10" y="16"/>
                    </a:lnTo>
                    <a:lnTo>
                      <a:pt x="2" y="14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Freeform 123"/>
              <p:cNvSpPr>
                <a:spLocks/>
              </p:cNvSpPr>
              <p:nvPr/>
            </p:nvSpPr>
            <p:spPr bwMode="auto">
              <a:xfrm>
                <a:off x="1554" y="3347"/>
                <a:ext cx="9" cy="11"/>
              </a:xfrm>
              <a:custGeom>
                <a:avLst/>
                <a:gdLst>
                  <a:gd name="T0" fmla="*/ 0 w 19"/>
                  <a:gd name="T1" fmla="*/ 20 h 21"/>
                  <a:gd name="T2" fmla="*/ 19 w 19"/>
                  <a:gd name="T3" fmla="*/ 21 h 21"/>
                  <a:gd name="T4" fmla="*/ 19 w 19"/>
                  <a:gd name="T5" fmla="*/ 2 h 21"/>
                  <a:gd name="T6" fmla="*/ 0 w 19"/>
                  <a:gd name="T7" fmla="*/ 0 h 21"/>
                  <a:gd name="T8" fmla="*/ 0 w 19"/>
                  <a:gd name="T9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1">
                    <a:moveTo>
                      <a:pt x="0" y="20"/>
                    </a:moveTo>
                    <a:lnTo>
                      <a:pt x="19" y="21"/>
                    </a:lnTo>
                    <a:lnTo>
                      <a:pt x="19" y="2"/>
                    </a:lnTo>
                    <a:lnTo>
                      <a:pt x="0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Freeform 124"/>
              <p:cNvSpPr>
                <a:spLocks/>
              </p:cNvSpPr>
              <p:nvPr/>
            </p:nvSpPr>
            <p:spPr bwMode="auto">
              <a:xfrm>
                <a:off x="1554" y="3328"/>
                <a:ext cx="11" cy="10"/>
              </a:xfrm>
              <a:custGeom>
                <a:avLst/>
                <a:gdLst>
                  <a:gd name="T0" fmla="*/ 0 w 21"/>
                  <a:gd name="T1" fmla="*/ 19 h 21"/>
                  <a:gd name="T2" fmla="*/ 19 w 21"/>
                  <a:gd name="T3" fmla="*/ 21 h 21"/>
                  <a:gd name="T4" fmla="*/ 21 w 21"/>
                  <a:gd name="T5" fmla="*/ 2 h 21"/>
                  <a:gd name="T6" fmla="*/ 1 w 21"/>
                  <a:gd name="T7" fmla="*/ 0 h 21"/>
                  <a:gd name="T8" fmla="*/ 0 w 21"/>
                  <a:gd name="T9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0" y="19"/>
                    </a:moveTo>
                    <a:lnTo>
                      <a:pt x="19" y="21"/>
                    </a:lnTo>
                    <a:lnTo>
                      <a:pt x="21" y="2"/>
                    </a:lnTo>
                    <a:lnTo>
                      <a:pt x="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Freeform 125"/>
              <p:cNvSpPr>
                <a:spLocks/>
              </p:cNvSpPr>
              <p:nvPr/>
            </p:nvSpPr>
            <p:spPr bwMode="auto">
              <a:xfrm>
                <a:off x="1556" y="3310"/>
                <a:ext cx="10" cy="10"/>
              </a:xfrm>
              <a:custGeom>
                <a:avLst/>
                <a:gdLst>
                  <a:gd name="T0" fmla="*/ 0 w 21"/>
                  <a:gd name="T1" fmla="*/ 19 h 21"/>
                  <a:gd name="T2" fmla="*/ 19 w 21"/>
                  <a:gd name="T3" fmla="*/ 21 h 21"/>
                  <a:gd name="T4" fmla="*/ 21 w 21"/>
                  <a:gd name="T5" fmla="*/ 2 h 21"/>
                  <a:gd name="T6" fmla="*/ 2 w 21"/>
                  <a:gd name="T7" fmla="*/ 0 h 21"/>
                  <a:gd name="T8" fmla="*/ 0 w 21"/>
                  <a:gd name="T9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0" y="19"/>
                    </a:moveTo>
                    <a:lnTo>
                      <a:pt x="19" y="21"/>
                    </a:lnTo>
                    <a:lnTo>
                      <a:pt x="21" y="2"/>
                    </a:lnTo>
                    <a:lnTo>
                      <a:pt x="2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Freeform 126"/>
              <p:cNvSpPr>
                <a:spLocks/>
              </p:cNvSpPr>
              <p:nvPr/>
            </p:nvSpPr>
            <p:spPr bwMode="auto">
              <a:xfrm>
                <a:off x="1558" y="3290"/>
                <a:ext cx="9" cy="11"/>
              </a:xfrm>
              <a:custGeom>
                <a:avLst/>
                <a:gdLst>
                  <a:gd name="T0" fmla="*/ 0 w 19"/>
                  <a:gd name="T1" fmla="*/ 19 h 21"/>
                  <a:gd name="T2" fmla="*/ 19 w 19"/>
                  <a:gd name="T3" fmla="*/ 21 h 21"/>
                  <a:gd name="T4" fmla="*/ 19 w 19"/>
                  <a:gd name="T5" fmla="*/ 1 h 21"/>
                  <a:gd name="T6" fmla="*/ 0 w 19"/>
                  <a:gd name="T7" fmla="*/ 0 h 21"/>
                  <a:gd name="T8" fmla="*/ 0 w 19"/>
                  <a:gd name="T9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1">
                    <a:moveTo>
                      <a:pt x="0" y="19"/>
                    </a:moveTo>
                    <a:lnTo>
                      <a:pt x="19" y="21"/>
                    </a:lnTo>
                    <a:lnTo>
                      <a:pt x="19" y="1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Freeform 127"/>
              <p:cNvSpPr>
                <a:spLocks/>
              </p:cNvSpPr>
              <p:nvPr/>
            </p:nvSpPr>
            <p:spPr bwMode="auto">
              <a:xfrm>
                <a:off x="1558" y="3271"/>
                <a:ext cx="11" cy="11"/>
              </a:xfrm>
              <a:custGeom>
                <a:avLst/>
                <a:gdLst>
                  <a:gd name="T0" fmla="*/ 0 w 21"/>
                  <a:gd name="T1" fmla="*/ 20 h 21"/>
                  <a:gd name="T2" fmla="*/ 19 w 21"/>
                  <a:gd name="T3" fmla="*/ 21 h 21"/>
                  <a:gd name="T4" fmla="*/ 21 w 21"/>
                  <a:gd name="T5" fmla="*/ 7 h 21"/>
                  <a:gd name="T6" fmla="*/ 11 w 21"/>
                  <a:gd name="T7" fmla="*/ 5 h 21"/>
                  <a:gd name="T8" fmla="*/ 21 w 21"/>
                  <a:gd name="T9" fmla="*/ 7 h 21"/>
                  <a:gd name="T10" fmla="*/ 21 w 21"/>
                  <a:gd name="T11" fmla="*/ 2 h 21"/>
                  <a:gd name="T12" fmla="*/ 3 w 21"/>
                  <a:gd name="T13" fmla="*/ 0 h 21"/>
                  <a:gd name="T14" fmla="*/ 3 w 21"/>
                  <a:gd name="T15" fmla="*/ 5 h 21"/>
                  <a:gd name="T16" fmla="*/ 1 w 21"/>
                  <a:gd name="T17" fmla="*/ 5 h 21"/>
                  <a:gd name="T18" fmla="*/ 0 w 21"/>
                  <a:gd name="T19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0" y="20"/>
                    </a:moveTo>
                    <a:lnTo>
                      <a:pt x="19" y="21"/>
                    </a:lnTo>
                    <a:lnTo>
                      <a:pt x="21" y="7"/>
                    </a:lnTo>
                    <a:lnTo>
                      <a:pt x="11" y="5"/>
                    </a:lnTo>
                    <a:lnTo>
                      <a:pt x="21" y="7"/>
                    </a:lnTo>
                    <a:lnTo>
                      <a:pt x="21" y="2"/>
                    </a:lnTo>
                    <a:lnTo>
                      <a:pt x="3" y="0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Freeform 128"/>
              <p:cNvSpPr>
                <a:spLocks/>
              </p:cNvSpPr>
              <p:nvPr/>
            </p:nvSpPr>
            <p:spPr bwMode="auto">
              <a:xfrm>
                <a:off x="1561" y="3252"/>
                <a:ext cx="10" cy="10"/>
              </a:xfrm>
              <a:custGeom>
                <a:avLst/>
                <a:gdLst>
                  <a:gd name="T0" fmla="*/ 0 w 20"/>
                  <a:gd name="T1" fmla="*/ 19 h 21"/>
                  <a:gd name="T2" fmla="*/ 17 w 20"/>
                  <a:gd name="T3" fmla="*/ 21 h 21"/>
                  <a:gd name="T4" fmla="*/ 20 w 20"/>
                  <a:gd name="T5" fmla="*/ 2 h 21"/>
                  <a:gd name="T6" fmla="*/ 3 w 20"/>
                  <a:gd name="T7" fmla="*/ 0 h 21"/>
                  <a:gd name="T8" fmla="*/ 0 w 20"/>
                  <a:gd name="T9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0" y="19"/>
                    </a:moveTo>
                    <a:lnTo>
                      <a:pt x="17" y="21"/>
                    </a:lnTo>
                    <a:lnTo>
                      <a:pt x="20" y="2"/>
                    </a:lnTo>
                    <a:lnTo>
                      <a:pt x="3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129"/>
              <p:cNvSpPr>
                <a:spLocks/>
              </p:cNvSpPr>
              <p:nvPr/>
            </p:nvSpPr>
            <p:spPr bwMode="auto">
              <a:xfrm>
                <a:off x="1563" y="3233"/>
                <a:ext cx="11" cy="10"/>
              </a:xfrm>
              <a:custGeom>
                <a:avLst/>
                <a:gdLst>
                  <a:gd name="T0" fmla="*/ 0 w 21"/>
                  <a:gd name="T1" fmla="*/ 19 h 20"/>
                  <a:gd name="T2" fmla="*/ 18 w 21"/>
                  <a:gd name="T3" fmla="*/ 20 h 20"/>
                  <a:gd name="T4" fmla="*/ 21 w 21"/>
                  <a:gd name="T5" fmla="*/ 1 h 20"/>
                  <a:gd name="T6" fmla="*/ 4 w 21"/>
                  <a:gd name="T7" fmla="*/ 0 h 20"/>
                  <a:gd name="T8" fmla="*/ 0 w 21"/>
                  <a:gd name="T9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0">
                    <a:moveTo>
                      <a:pt x="0" y="19"/>
                    </a:moveTo>
                    <a:lnTo>
                      <a:pt x="18" y="20"/>
                    </a:lnTo>
                    <a:lnTo>
                      <a:pt x="21" y="1"/>
                    </a:lnTo>
                    <a:lnTo>
                      <a:pt x="4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130"/>
              <p:cNvSpPr>
                <a:spLocks/>
              </p:cNvSpPr>
              <p:nvPr/>
            </p:nvSpPr>
            <p:spPr bwMode="auto">
              <a:xfrm>
                <a:off x="1566" y="3234"/>
                <a:ext cx="10" cy="10"/>
              </a:xfrm>
              <a:custGeom>
                <a:avLst/>
                <a:gdLst>
                  <a:gd name="T0" fmla="*/ 18 w 21"/>
                  <a:gd name="T1" fmla="*/ 0 h 21"/>
                  <a:gd name="T2" fmla="*/ 0 w 21"/>
                  <a:gd name="T3" fmla="*/ 2 h 21"/>
                  <a:gd name="T4" fmla="*/ 3 w 21"/>
                  <a:gd name="T5" fmla="*/ 21 h 21"/>
                  <a:gd name="T6" fmla="*/ 21 w 21"/>
                  <a:gd name="T7" fmla="*/ 19 h 21"/>
                  <a:gd name="T8" fmla="*/ 18 w 21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18" y="0"/>
                    </a:moveTo>
                    <a:lnTo>
                      <a:pt x="0" y="2"/>
                    </a:lnTo>
                    <a:lnTo>
                      <a:pt x="3" y="21"/>
                    </a:lnTo>
                    <a:lnTo>
                      <a:pt x="21" y="1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131"/>
              <p:cNvSpPr>
                <a:spLocks/>
              </p:cNvSpPr>
              <p:nvPr/>
            </p:nvSpPr>
            <p:spPr bwMode="auto">
              <a:xfrm>
                <a:off x="1568" y="3253"/>
                <a:ext cx="10" cy="10"/>
              </a:xfrm>
              <a:custGeom>
                <a:avLst/>
                <a:gdLst>
                  <a:gd name="T0" fmla="*/ 18 w 21"/>
                  <a:gd name="T1" fmla="*/ 0 h 20"/>
                  <a:gd name="T2" fmla="*/ 0 w 21"/>
                  <a:gd name="T3" fmla="*/ 1 h 20"/>
                  <a:gd name="T4" fmla="*/ 3 w 21"/>
                  <a:gd name="T5" fmla="*/ 19 h 20"/>
                  <a:gd name="T6" fmla="*/ 11 w 21"/>
                  <a:gd name="T7" fmla="*/ 17 h 20"/>
                  <a:gd name="T8" fmla="*/ 2 w 21"/>
                  <a:gd name="T9" fmla="*/ 19 h 20"/>
                  <a:gd name="T10" fmla="*/ 2 w 21"/>
                  <a:gd name="T11" fmla="*/ 20 h 20"/>
                  <a:gd name="T12" fmla="*/ 21 w 21"/>
                  <a:gd name="T13" fmla="*/ 19 h 20"/>
                  <a:gd name="T14" fmla="*/ 21 w 21"/>
                  <a:gd name="T15" fmla="*/ 17 h 20"/>
                  <a:gd name="T16" fmla="*/ 21 w 21"/>
                  <a:gd name="T17" fmla="*/ 17 h 20"/>
                  <a:gd name="T18" fmla="*/ 18 w 21"/>
                  <a:gd name="T1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0">
                    <a:moveTo>
                      <a:pt x="18" y="0"/>
                    </a:moveTo>
                    <a:lnTo>
                      <a:pt x="0" y="1"/>
                    </a:lnTo>
                    <a:lnTo>
                      <a:pt x="3" y="19"/>
                    </a:lnTo>
                    <a:lnTo>
                      <a:pt x="11" y="17"/>
                    </a:lnTo>
                    <a:lnTo>
                      <a:pt x="2" y="19"/>
                    </a:lnTo>
                    <a:lnTo>
                      <a:pt x="2" y="20"/>
                    </a:lnTo>
                    <a:lnTo>
                      <a:pt x="21" y="19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132"/>
              <p:cNvSpPr>
                <a:spLocks/>
              </p:cNvSpPr>
              <p:nvPr/>
            </p:nvSpPr>
            <p:spPr bwMode="auto">
              <a:xfrm>
                <a:off x="1570" y="3272"/>
                <a:ext cx="10" cy="10"/>
              </a:xfrm>
              <a:custGeom>
                <a:avLst/>
                <a:gdLst>
                  <a:gd name="T0" fmla="*/ 19 w 21"/>
                  <a:gd name="T1" fmla="*/ 0 h 21"/>
                  <a:gd name="T2" fmla="*/ 0 w 21"/>
                  <a:gd name="T3" fmla="*/ 2 h 21"/>
                  <a:gd name="T4" fmla="*/ 2 w 21"/>
                  <a:gd name="T5" fmla="*/ 21 h 21"/>
                  <a:gd name="T6" fmla="*/ 21 w 21"/>
                  <a:gd name="T7" fmla="*/ 19 h 21"/>
                  <a:gd name="T8" fmla="*/ 19 w 21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19" y="0"/>
                    </a:moveTo>
                    <a:lnTo>
                      <a:pt x="0" y="2"/>
                    </a:lnTo>
                    <a:lnTo>
                      <a:pt x="2" y="21"/>
                    </a:lnTo>
                    <a:lnTo>
                      <a:pt x="21" y="1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133"/>
              <p:cNvSpPr>
                <a:spLocks/>
              </p:cNvSpPr>
              <p:nvPr/>
            </p:nvSpPr>
            <p:spPr bwMode="auto">
              <a:xfrm>
                <a:off x="1570" y="3291"/>
                <a:ext cx="11" cy="10"/>
              </a:xfrm>
              <a:custGeom>
                <a:avLst/>
                <a:gdLst>
                  <a:gd name="T0" fmla="*/ 19 w 21"/>
                  <a:gd name="T1" fmla="*/ 0 h 20"/>
                  <a:gd name="T2" fmla="*/ 0 w 21"/>
                  <a:gd name="T3" fmla="*/ 2 h 20"/>
                  <a:gd name="T4" fmla="*/ 1 w 21"/>
                  <a:gd name="T5" fmla="*/ 20 h 20"/>
                  <a:gd name="T6" fmla="*/ 21 w 21"/>
                  <a:gd name="T7" fmla="*/ 18 h 20"/>
                  <a:gd name="T8" fmla="*/ 19 w 21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0">
                    <a:moveTo>
                      <a:pt x="19" y="0"/>
                    </a:moveTo>
                    <a:lnTo>
                      <a:pt x="0" y="2"/>
                    </a:lnTo>
                    <a:lnTo>
                      <a:pt x="1" y="20"/>
                    </a:lnTo>
                    <a:lnTo>
                      <a:pt x="21" y="1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134"/>
              <p:cNvSpPr>
                <a:spLocks/>
              </p:cNvSpPr>
              <p:nvPr/>
            </p:nvSpPr>
            <p:spPr bwMode="auto">
              <a:xfrm>
                <a:off x="1572" y="3310"/>
                <a:ext cx="10" cy="10"/>
              </a:xfrm>
              <a:custGeom>
                <a:avLst/>
                <a:gdLst>
                  <a:gd name="T0" fmla="*/ 19 w 21"/>
                  <a:gd name="T1" fmla="*/ 0 h 21"/>
                  <a:gd name="T2" fmla="*/ 0 w 21"/>
                  <a:gd name="T3" fmla="*/ 2 h 21"/>
                  <a:gd name="T4" fmla="*/ 2 w 21"/>
                  <a:gd name="T5" fmla="*/ 21 h 21"/>
                  <a:gd name="T6" fmla="*/ 21 w 21"/>
                  <a:gd name="T7" fmla="*/ 19 h 21"/>
                  <a:gd name="T8" fmla="*/ 19 w 21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19" y="0"/>
                    </a:moveTo>
                    <a:lnTo>
                      <a:pt x="0" y="2"/>
                    </a:lnTo>
                    <a:lnTo>
                      <a:pt x="2" y="21"/>
                    </a:lnTo>
                    <a:lnTo>
                      <a:pt x="21" y="1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Freeform 135"/>
              <p:cNvSpPr>
                <a:spLocks/>
              </p:cNvSpPr>
              <p:nvPr/>
            </p:nvSpPr>
            <p:spPr bwMode="auto">
              <a:xfrm>
                <a:off x="1574" y="3329"/>
                <a:ext cx="10" cy="10"/>
              </a:xfrm>
              <a:custGeom>
                <a:avLst/>
                <a:gdLst>
                  <a:gd name="T0" fmla="*/ 19 w 21"/>
                  <a:gd name="T1" fmla="*/ 0 h 20"/>
                  <a:gd name="T2" fmla="*/ 0 w 21"/>
                  <a:gd name="T3" fmla="*/ 1 h 20"/>
                  <a:gd name="T4" fmla="*/ 2 w 21"/>
                  <a:gd name="T5" fmla="*/ 20 h 20"/>
                  <a:gd name="T6" fmla="*/ 21 w 21"/>
                  <a:gd name="T7" fmla="*/ 19 h 20"/>
                  <a:gd name="T8" fmla="*/ 19 w 21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0">
                    <a:moveTo>
                      <a:pt x="19" y="0"/>
                    </a:moveTo>
                    <a:lnTo>
                      <a:pt x="0" y="1"/>
                    </a:lnTo>
                    <a:lnTo>
                      <a:pt x="2" y="20"/>
                    </a:lnTo>
                    <a:lnTo>
                      <a:pt x="21" y="1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Freeform 136"/>
              <p:cNvSpPr>
                <a:spLocks/>
              </p:cNvSpPr>
              <p:nvPr/>
            </p:nvSpPr>
            <p:spPr bwMode="auto">
              <a:xfrm>
                <a:off x="1576" y="3348"/>
                <a:ext cx="10" cy="10"/>
              </a:xfrm>
              <a:custGeom>
                <a:avLst/>
                <a:gdLst>
                  <a:gd name="T0" fmla="*/ 19 w 21"/>
                  <a:gd name="T1" fmla="*/ 0 h 21"/>
                  <a:gd name="T2" fmla="*/ 0 w 21"/>
                  <a:gd name="T3" fmla="*/ 2 h 21"/>
                  <a:gd name="T4" fmla="*/ 2 w 21"/>
                  <a:gd name="T5" fmla="*/ 21 h 21"/>
                  <a:gd name="T6" fmla="*/ 21 w 21"/>
                  <a:gd name="T7" fmla="*/ 19 h 21"/>
                  <a:gd name="T8" fmla="*/ 19 w 21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19" y="0"/>
                    </a:moveTo>
                    <a:lnTo>
                      <a:pt x="0" y="2"/>
                    </a:lnTo>
                    <a:lnTo>
                      <a:pt x="2" y="21"/>
                    </a:lnTo>
                    <a:lnTo>
                      <a:pt x="21" y="1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Freeform 137"/>
              <p:cNvSpPr>
                <a:spLocks/>
              </p:cNvSpPr>
              <p:nvPr/>
            </p:nvSpPr>
            <p:spPr bwMode="auto">
              <a:xfrm>
                <a:off x="1578" y="3367"/>
                <a:ext cx="10" cy="11"/>
              </a:xfrm>
              <a:custGeom>
                <a:avLst/>
                <a:gdLst>
                  <a:gd name="T0" fmla="*/ 19 w 21"/>
                  <a:gd name="T1" fmla="*/ 0 h 21"/>
                  <a:gd name="T2" fmla="*/ 0 w 21"/>
                  <a:gd name="T3" fmla="*/ 2 h 21"/>
                  <a:gd name="T4" fmla="*/ 2 w 21"/>
                  <a:gd name="T5" fmla="*/ 21 h 21"/>
                  <a:gd name="T6" fmla="*/ 21 w 21"/>
                  <a:gd name="T7" fmla="*/ 20 h 21"/>
                  <a:gd name="T8" fmla="*/ 19 w 21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19" y="0"/>
                    </a:moveTo>
                    <a:lnTo>
                      <a:pt x="0" y="2"/>
                    </a:lnTo>
                    <a:lnTo>
                      <a:pt x="2" y="21"/>
                    </a:lnTo>
                    <a:lnTo>
                      <a:pt x="21" y="2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Freeform 138"/>
              <p:cNvSpPr>
                <a:spLocks/>
              </p:cNvSpPr>
              <p:nvPr/>
            </p:nvSpPr>
            <p:spPr bwMode="auto">
              <a:xfrm>
                <a:off x="1580" y="3386"/>
                <a:ext cx="10" cy="11"/>
              </a:xfrm>
              <a:custGeom>
                <a:avLst/>
                <a:gdLst>
                  <a:gd name="T0" fmla="*/ 18 w 19"/>
                  <a:gd name="T1" fmla="*/ 0 h 21"/>
                  <a:gd name="T2" fmla="*/ 0 w 19"/>
                  <a:gd name="T3" fmla="*/ 3 h 21"/>
                  <a:gd name="T4" fmla="*/ 2 w 19"/>
                  <a:gd name="T5" fmla="*/ 21 h 21"/>
                  <a:gd name="T6" fmla="*/ 19 w 19"/>
                  <a:gd name="T7" fmla="*/ 17 h 21"/>
                  <a:gd name="T8" fmla="*/ 18 w 19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1">
                    <a:moveTo>
                      <a:pt x="18" y="0"/>
                    </a:moveTo>
                    <a:lnTo>
                      <a:pt x="0" y="3"/>
                    </a:lnTo>
                    <a:lnTo>
                      <a:pt x="2" y="21"/>
                    </a:lnTo>
                    <a:lnTo>
                      <a:pt x="19" y="1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Freeform 139"/>
              <p:cNvSpPr>
                <a:spLocks/>
              </p:cNvSpPr>
              <p:nvPr/>
            </p:nvSpPr>
            <p:spPr bwMode="auto">
              <a:xfrm>
                <a:off x="1582" y="3405"/>
                <a:ext cx="11" cy="11"/>
              </a:xfrm>
              <a:custGeom>
                <a:avLst/>
                <a:gdLst>
                  <a:gd name="T0" fmla="*/ 17 w 21"/>
                  <a:gd name="T1" fmla="*/ 0 h 22"/>
                  <a:gd name="T2" fmla="*/ 0 w 21"/>
                  <a:gd name="T3" fmla="*/ 3 h 22"/>
                  <a:gd name="T4" fmla="*/ 3 w 21"/>
                  <a:gd name="T5" fmla="*/ 22 h 22"/>
                  <a:gd name="T6" fmla="*/ 21 w 21"/>
                  <a:gd name="T7" fmla="*/ 19 h 22"/>
                  <a:gd name="T8" fmla="*/ 17 w 21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2">
                    <a:moveTo>
                      <a:pt x="17" y="0"/>
                    </a:moveTo>
                    <a:lnTo>
                      <a:pt x="0" y="3"/>
                    </a:lnTo>
                    <a:lnTo>
                      <a:pt x="3" y="22"/>
                    </a:lnTo>
                    <a:lnTo>
                      <a:pt x="21" y="1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Freeform 140"/>
              <p:cNvSpPr>
                <a:spLocks/>
              </p:cNvSpPr>
              <p:nvPr/>
            </p:nvSpPr>
            <p:spPr bwMode="auto">
              <a:xfrm>
                <a:off x="1592" y="3418"/>
                <a:ext cx="9" cy="11"/>
              </a:xfrm>
              <a:custGeom>
                <a:avLst/>
                <a:gdLst>
                  <a:gd name="T0" fmla="*/ 11 w 18"/>
                  <a:gd name="T1" fmla="*/ 0 h 21"/>
                  <a:gd name="T2" fmla="*/ 0 w 18"/>
                  <a:gd name="T3" fmla="*/ 14 h 21"/>
                  <a:gd name="T4" fmla="*/ 6 w 18"/>
                  <a:gd name="T5" fmla="*/ 21 h 21"/>
                  <a:gd name="T6" fmla="*/ 18 w 18"/>
                  <a:gd name="T7" fmla="*/ 6 h 21"/>
                  <a:gd name="T8" fmla="*/ 11 w 18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1">
                    <a:moveTo>
                      <a:pt x="11" y="0"/>
                    </a:moveTo>
                    <a:lnTo>
                      <a:pt x="0" y="14"/>
                    </a:lnTo>
                    <a:lnTo>
                      <a:pt x="6" y="21"/>
                    </a:lnTo>
                    <a:lnTo>
                      <a:pt x="18" y="6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141"/>
            <p:cNvGrpSpPr>
              <a:grpSpLocks/>
            </p:cNvGrpSpPr>
            <p:nvPr/>
          </p:nvGrpSpPr>
          <p:grpSpPr bwMode="auto">
            <a:xfrm>
              <a:off x="1649" y="3234"/>
              <a:ext cx="67" cy="200"/>
              <a:chOff x="1649" y="3234"/>
              <a:chExt cx="67" cy="200"/>
            </a:xfrm>
          </p:grpSpPr>
          <p:sp>
            <p:nvSpPr>
              <p:cNvPr id="132" name="Freeform 142"/>
              <p:cNvSpPr>
                <a:spLocks/>
              </p:cNvSpPr>
              <p:nvPr/>
            </p:nvSpPr>
            <p:spPr bwMode="auto">
              <a:xfrm>
                <a:off x="1649" y="3419"/>
                <a:ext cx="12" cy="15"/>
              </a:xfrm>
              <a:custGeom>
                <a:avLst/>
                <a:gdLst>
                  <a:gd name="T0" fmla="*/ 0 w 24"/>
                  <a:gd name="T1" fmla="*/ 15 h 29"/>
                  <a:gd name="T2" fmla="*/ 11 w 24"/>
                  <a:gd name="T3" fmla="*/ 29 h 29"/>
                  <a:gd name="T4" fmla="*/ 24 w 24"/>
                  <a:gd name="T5" fmla="*/ 15 h 29"/>
                  <a:gd name="T6" fmla="*/ 12 w 24"/>
                  <a:gd name="T7" fmla="*/ 0 h 29"/>
                  <a:gd name="T8" fmla="*/ 0 w 24"/>
                  <a:gd name="T9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9">
                    <a:moveTo>
                      <a:pt x="0" y="15"/>
                    </a:moveTo>
                    <a:lnTo>
                      <a:pt x="11" y="29"/>
                    </a:lnTo>
                    <a:lnTo>
                      <a:pt x="24" y="15"/>
                    </a:lnTo>
                    <a:lnTo>
                      <a:pt x="12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143"/>
              <p:cNvSpPr>
                <a:spLocks/>
              </p:cNvSpPr>
              <p:nvPr/>
            </p:nvSpPr>
            <p:spPr bwMode="auto">
              <a:xfrm>
                <a:off x="1661" y="3406"/>
                <a:ext cx="10" cy="14"/>
              </a:xfrm>
              <a:custGeom>
                <a:avLst/>
                <a:gdLst>
                  <a:gd name="T0" fmla="*/ 1 w 20"/>
                  <a:gd name="T1" fmla="*/ 15 h 29"/>
                  <a:gd name="T2" fmla="*/ 12 w 20"/>
                  <a:gd name="T3" fmla="*/ 29 h 29"/>
                  <a:gd name="T4" fmla="*/ 14 w 20"/>
                  <a:gd name="T5" fmla="*/ 29 h 29"/>
                  <a:gd name="T6" fmla="*/ 14 w 20"/>
                  <a:gd name="T7" fmla="*/ 27 h 29"/>
                  <a:gd name="T8" fmla="*/ 17 w 20"/>
                  <a:gd name="T9" fmla="*/ 23 h 29"/>
                  <a:gd name="T10" fmla="*/ 20 w 20"/>
                  <a:gd name="T11" fmla="*/ 3 h 29"/>
                  <a:gd name="T12" fmla="*/ 3 w 20"/>
                  <a:gd name="T13" fmla="*/ 0 h 29"/>
                  <a:gd name="T14" fmla="*/ 0 w 20"/>
                  <a:gd name="T15" fmla="*/ 19 h 29"/>
                  <a:gd name="T16" fmla="*/ 8 w 20"/>
                  <a:gd name="T17" fmla="*/ 21 h 29"/>
                  <a:gd name="T18" fmla="*/ 3 w 20"/>
                  <a:gd name="T19" fmla="*/ 15 h 29"/>
                  <a:gd name="T20" fmla="*/ 1 w 20"/>
                  <a:gd name="T21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" h="29">
                    <a:moveTo>
                      <a:pt x="1" y="15"/>
                    </a:moveTo>
                    <a:lnTo>
                      <a:pt x="12" y="29"/>
                    </a:lnTo>
                    <a:lnTo>
                      <a:pt x="14" y="29"/>
                    </a:lnTo>
                    <a:lnTo>
                      <a:pt x="14" y="27"/>
                    </a:lnTo>
                    <a:lnTo>
                      <a:pt x="17" y="23"/>
                    </a:lnTo>
                    <a:lnTo>
                      <a:pt x="20" y="3"/>
                    </a:lnTo>
                    <a:lnTo>
                      <a:pt x="3" y="0"/>
                    </a:lnTo>
                    <a:lnTo>
                      <a:pt x="0" y="19"/>
                    </a:lnTo>
                    <a:lnTo>
                      <a:pt x="8" y="21"/>
                    </a:lnTo>
                    <a:lnTo>
                      <a:pt x="3" y="15"/>
                    </a:ln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144"/>
              <p:cNvSpPr>
                <a:spLocks/>
              </p:cNvSpPr>
              <p:nvPr/>
            </p:nvSpPr>
            <p:spPr bwMode="auto">
              <a:xfrm>
                <a:off x="1664" y="3387"/>
                <a:ext cx="10" cy="11"/>
              </a:xfrm>
              <a:custGeom>
                <a:avLst/>
                <a:gdLst>
                  <a:gd name="T0" fmla="*/ 0 w 21"/>
                  <a:gd name="T1" fmla="*/ 18 h 21"/>
                  <a:gd name="T2" fmla="*/ 18 w 21"/>
                  <a:gd name="T3" fmla="*/ 21 h 21"/>
                  <a:gd name="T4" fmla="*/ 21 w 21"/>
                  <a:gd name="T5" fmla="*/ 4 h 21"/>
                  <a:gd name="T6" fmla="*/ 3 w 21"/>
                  <a:gd name="T7" fmla="*/ 0 h 21"/>
                  <a:gd name="T8" fmla="*/ 0 w 21"/>
                  <a:gd name="T9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0" y="18"/>
                    </a:moveTo>
                    <a:lnTo>
                      <a:pt x="18" y="21"/>
                    </a:lnTo>
                    <a:lnTo>
                      <a:pt x="21" y="4"/>
                    </a:lnTo>
                    <a:lnTo>
                      <a:pt x="3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145"/>
              <p:cNvSpPr>
                <a:spLocks/>
              </p:cNvSpPr>
              <p:nvPr/>
            </p:nvSpPr>
            <p:spPr bwMode="auto">
              <a:xfrm>
                <a:off x="1667" y="3368"/>
                <a:ext cx="11" cy="11"/>
              </a:xfrm>
              <a:custGeom>
                <a:avLst/>
                <a:gdLst>
                  <a:gd name="T0" fmla="*/ 0 w 21"/>
                  <a:gd name="T1" fmla="*/ 19 h 22"/>
                  <a:gd name="T2" fmla="*/ 18 w 21"/>
                  <a:gd name="T3" fmla="*/ 22 h 22"/>
                  <a:gd name="T4" fmla="*/ 20 w 21"/>
                  <a:gd name="T5" fmla="*/ 18 h 22"/>
                  <a:gd name="T6" fmla="*/ 20 w 21"/>
                  <a:gd name="T7" fmla="*/ 18 h 22"/>
                  <a:gd name="T8" fmla="*/ 21 w 21"/>
                  <a:gd name="T9" fmla="*/ 2 h 22"/>
                  <a:gd name="T10" fmla="*/ 2 w 21"/>
                  <a:gd name="T11" fmla="*/ 0 h 22"/>
                  <a:gd name="T12" fmla="*/ 0 w 21"/>
                  <a:gd name="T13" fmla="*/ 16 h 22"/>
                  <a:gd name="T14" fmla="*/ 10 w 21"/>
                  <a:gd name="T15" fmla="*/ 16 h 22"/>
                  <a:gd name="T16" fmla="*/ 2 w 21"/>
                  <a:gd name="T17" fmla="*/ 14 h 22"/>
                  <a:gd name="T18" fmla="*/ 0 w 21"/>
                  <a:gd name="T19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2">
                    <a:moveTo>
                      <a:pt x="0" y="19"/>
                    </a:moveTo>
                    <a:lnTo>
                      <a:pt x="18" y="22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21" y="2"/>
                    </a:lnTo>
                    <a:lnTo>
                      <a:pt x="2" y="0"/>
                    </a:lnTo>
                    <a:lnTo>
                      <a:pt x="0" y="16"/>
                    </a:lnTo>
                    <a:lnTo>
                      <a:pt x="10" y="16"/>
                    </a:lnTo>
                    <a:lnTo>
                      <a:pt x="2" y="14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Freeform 146"/>
              <p:cNvSpPr>
                <a:spLocks/>
              </p:cNvSpPr>
              <p:nvPr/>
            </p:nvSpPr>
            <p:spPr bwMode="auto">
              <a:xfrm>
                <a:off x="1669" y="3349"/>
                <a:ext cx="9" cy="10"/>
              </a:xfrm>
              <a:custGeom>
                <a:avLst/>
                <a:gdLst>
                  <a:gd name="T0" fmla="*/ 0 w 19"/>
                  <a:gd name="T1" fmla="*/ 19 h 20"/>
                  <a:gd name="T2" fmla="*/ 19 w 19"/>
                  <a:gd name="T3" fmla="*/ 20 h 20"/>
                  <a:gd name="T4" fmla="*/ 19 w 19"/>
                  <a:gd name="T5" fmla="*/ 1 h 20"/>
                  <a:gd name="T6" fmla="*/ 0 w 19"/>
                  <a:gd name="T7" fmla="*/ 0 h 20"/>
                  <a:gd name="T8" fmla="*/ 0 w 19"/>
                  <a:gd name="T9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0" y="19"/>
                    </a:moveTo>
                    <a:lnTo>
                      <a:pt x="19" y="20"/>
                    </a:lnTo>
                    <a:lnTo>
                      <a:pt x="19" y="1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147"/>
              <p:cNvSpPr>
                <a:spLocks/>
              </p:cNvSpPr>
              <p:nvPr/>
            </p:nvSpPr>
            <p:spPr bwMode="auto">
              <a:xfrm>
                <a:off x="1670" y="3330"/>
                <a:ext cx="10" cy="10"/>
              </a:xfrm>
              <a:custGeom>
                <a:avLst/>
                <a:gdLst>
                  <a:gd name="T0" fmla="*/ 0 w 21"/>
                  <a:gd name="T1" fmla="*/ 19 h 21"/>
                  <a:gd name="T2" fmla="*/ 19 w 21"/>
                  <a:gd name="T3" fmla="*/ 21 h 21"/>
                  <a:gd name="T4" fmla="*/ 21 w 21"/>
                  <a:gd name="T5" fmla="*/ 2 h 21"/>
                  <a:gd name="T6" fmla="*/ 2 w 21"/>
                  <a:gd name="T7" fmla="*/ 0 h 21"/>
                  <a:gd name="T8" fmla="*/ 0 w 21"/>
                  <a:gd name="T9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0" y="19"/>
                    </a:moveTo>
                    <a:lnTo>
                      <a:pt x="19" y="21"/>
                    </a:lnTo>
                    <a:lnTo>
                      <a:pt x="21" y="2"/>
                    </a:lnTo>
                    <a:lnTo>
                      <a:pt x="2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148"/>
              <p:cNvSpPr>
                <a:spLocks/>
              </p:cNvSpPr>
              <p:nvPr/>
            </p:nvSpPr>
            <p:spPr bwMode="auto">
              <a:xfrm>
                <a:off x="1671" y="3311"/>
                <a:ext cx="11" cy="11"/>
              </a:xfrm>
              <a:custGeom>
                <a:avLst/>
                <a:gdLst>
                  <a:gd name="T0" fmla="*/ 0 w 21"/>
                  <a:gd name="T1" fmla="*/ 20 h 21"/>
                  <a:gd name="T2" fmla="*/ 20 w 21"/>
                  <a:gd name="T3" fmla="*/ 21 h 21"/>
                  <a:gd name="T4" fmla="*/ 21 w 21"/>
                  <a:gd name="T5" fmla="*/ 2 h 21"/>
                  <a:gd name="T6" fmla="*/ 2 w 21"/>
                  <a:gd name="T7" fmla="*/ 0 h 21"/>
                  <a:gd name="T8" fmla="*/ 0 w 21"/>
                  <a:gd name="T9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0" y="20"/>
                    </a:moveTo>
                    <a:lnTo>
                      <a:pt x="20" y="21"/>
                    </a:lnTo>
                    <a:lnTo>
                      <a:pt x="21" y="2"/>
                    </a:lnTo>
                    <a:lnTo>
                      <a:pt x="2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149"/>
              <p:cNvSpPr>
                <a:spLocks/>
              </p:cNvSpPr>
              <p:nvPr/>
            </p:nvSpPr>
            <p:spPr bwMode="auto">
              <a:xfrm>
                <a:off x="1673" y="3292"/>
                <a:ext cx="9" cy="10"/>
              </a:xfrm>
              <a:custGeom>
                <a:avLst/>
                <a:gdLst>
                  <a:gd name="T0" fmla="*/ 0 w 19"/>
                  <a:gd name="T1" fmla="*/ 19 h 21"/>
                  <a:gd name="T2" fmla="*/ 19 w 19"/>
                  <a:gd name="T3" fmla="*/ 21 h 21"/>
                  <a:gd name="T4" fmla="*/ 19 w 19"/>
                  <a:gd name="T5" fmla="*/ 2 h 21"/>
                  <a:gd name="T6" fmla="*/ 0 w 19"/>
                  <a:gd name="T7" fmla="*/ 0 h 21"/>
                  <a:gd name="T8" fmla="*/ 0 w 19"/>
                  <a:gd name="T9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1">
                    <a:moveTo>
                      <a:pt x="0" y="19"/>
                    </a:moveTo>
                    <a:lnTo>
                      <a:pt x="19" y="21"/>
                    </a:lnTo>
                    <a:lnTo>
                      <a:pt x="19" y="2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150"/>
              <p:cNvSpPr>
                <a:spLocks/>
              </p:cNvSpPr>
              <p:nvPr/>
            </p:nvSpPr>
            <p:spPr bwMode="auto">
              <a:xfrm>
                <a:off x="1674" y="3273"/>
                <a:ext cx="10" cy="10"/>
              </a:xfrm>
              <a:custGeom>
                <a:avLst/>
                <a:gdLst>
                  <a:gd name="T0" fmla="*/ 0 w 21"/>
                  <a:gd name="T1" fmla="*/ 19 h 20"/>
                  <a:gd name="T2" fmla="*/ 19 w 21"/>
                  <a:gd name="T3" fmla="*/ 20 h 20"/>
                  <a:gd name="T4" fmla="*/ 21 w 21"/>
                  <a:gd name="T5" fmla="*/ 6 h 20"/>
                  <a:gd name="T6" fmla="*/ 11 w 21"/>
                  <a:gd name="T7" fmla="*/ 4 h 20"/>
                  <a:gd name="T8" fmla="*/ 21 w 21"/>
                  <a:gd name="T9" fmla="*/ 6 h 20"/>
                  <a:gd name="T10" fmla="*/ 21 w 21"/>
                  <a:gd name="T11" fmla="*/ 1 h 20"/>
                  <a:gd name="T12" fmla="*/ 3 w 21"/>
                  <a:gd name="T13" fmla="*/ 0 h 20"/>
                  <a:gd name="T14" fmla="*/ 3 w 21"/>
                  <a:gd name="T15" fmla="*/ 4 h 20"/>
                  <a:gd name="T16" fmla="*/ 2 w 21"/>
                  <a:gd name="T17" fmla="*/ 4 h 20"/>
                  <a:gd name="T18" fmla="*/ 0 w 21"/>
                  <a:gd name="T19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0">
                    <a:moveTo>
                      <a:pt x="0" y="19"/>
                    </a:moveTo>
                    <a:lnTo>
                      <a:pt x="19" y="20"/>
                    </a:lnTo>
                    <a:lnTo>
                      <a:pt x="21" y="6"/>
                    </a:lnTo>
                    <a:lnTo>
                      <a:pt x="11" y="4"/>
                    </a:lnTo>
                    <a:lnTo>
                      <a:pt x="21" y="6"/>
                    </a:lnTo>
                    <a:lnTo>
                      <a:pt x="21" y="1"/>
                    </a:lnTo>
                    <a:lnTo>
                      <a:pt x="3" y="0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151"/>
              <p:cNvSpPr>
                <a:spLocks/>
              </p:cNvSpPr>
              <p:nvPr/>
            </p:nvSpPr>
            <p:spPr bwMode="auto">
              <a:xfrm>
                <a:off x="1676" y="3254"/>
                <a:ext cx="10" cy="10"/>
              </a:xfrm>
              <a:custGeom>
                <a:avLst/>
                <a:gdLst>
                  <a:gd name="T0" fmla="*/ 0 w 21"/>
                  <a:gd name="T1" fmla="*/ 19 h 21"/>
                  <a:gd name="T2" fmla="*/ 18 w 21"/>
                  <a:gd name="T3" fmla="*/ 21 h 21"/>
                  <a:gd name="T4" fmla="*/ 21 w 21"/>
                  <a:gd name="T5" fmla="*/ 2 h 21"/>
                  <a:gd name="T6" fmla="*/ 3 w 21"/>
                  <a:gd name="T7" fmla="*/ 0 h 21"/>
                  <a:gd name="T8" fmla="*/ 0 w 21"/>
                  <a:gd name="T9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0" y="19"/>
                    </a:moveTo>
                    <a:lnTo>
                      <a:pt x="18" y="21"/>
                    </a:lnTo>
                    <a:lnTo>
                      <a:pt x="21" y="2"/>
                    </a:lnTo>
                    <a:lnTo>
                      <a:pt x="3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Freeform 152"/>
              <p:cNvSpPr>
                <a:spLocks/>
              </p:cNvSpPr>
              <p:nvPr/>
            </p:nvSpPr>
            <p:spPr bwMode="auto">
              <a:xfrm>
                <a:off x="1678" y="3234"/>
                <a:ext cx="11" cy="11"/>
              </a:xfrm>
              <a:custGeom>
                <a:avLst/>
                <a:gdLst>
                  <a:gd name="T0" fmla="*/ 0 w 21"/>
                  <a:gd name="T1" fmla="*/ 19 h 21"/>
                  <a:gd name="T2" fmla="*/ 17 w 21"/>
                  <a:gd name="T3" fmla="*/ 21 h 21"/>
                  <a:gd name="T4" fmla="*/ 21 w 21"/>
                  <a:gd name="T5" fmla="*/ 1 h 21"/>
                  <a:gd name="T6" fmla="*/ 3 w 21"/>
                  <a:gd name="T7" fmla="*/ 0 h 21"/>
                  <a:gd name="T8" fmla="*/ 0 w 21"/>
                  <a:gd name="T9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0" y="19"/>
                    </a:moveTo>
                    <a:lnTo>
                      <a:pt x="17" y="21"/>
                    </a:lnTo>
                    <a:lnTo>
                      <a:pt x="21" y="1"/>
                    </a:lnTo>
                    <a:lnTo>
                      <a:pt x="3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153"/>
              <p:cNvSpPr>
                <a:spLocks/>
              </p:cNvSpPr>
              <p:nvPr/>
            </p:nvSpPr>
            <p:spPr bwMode="auto">
              <a:xfrm>
                <a:off x="1681" y="3235"/>
                <a:ext cx="10" cy="11"/>
              </a:xfrm>
              <a:custGeom>
                <a:avLst/>
                <a:gdLst>
                  <a:gd name="T0" fmla="*/ 17 w 20"/>
                  <a:gd name="T1" fmla="*/ 0 h 21"/>
                  <a:gd name="T2" fmla="*/ 0 w 20"/>
                  <a:gd name="T3" fmla="*/ 2 h 21"/>
                  <a:gd name="T4" fmla="*/ 3 w 20"/>
                  <a:gd name="T5" fmla="*/ 21 h 21"/>
                  <a:gd name="T6" fmla="*/ 20 w 20"/>
                  <a:gd name="T7" fmla="*/ 20 h 21"/>
                  <a:gd name="T8" fmla="*/ 17 w 20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17" y="0"/>
                    </a:moveTo>
                    <a:lnTo>
                      <a:pt x="0" y="2"/>
                    </a:lnTo>
                    <a:lnTo>
                      <a:pt x="3" y="21"/>
                    </a:lnTo>
                    <a:lnTo>
                      <a:pt x="20" y="2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154"/>
              <p:cNvSpPr>
                <a:spLocks/>
              </p:cNvSpPr>
              <p:nvPr/>
            </p:nvSpPr>
            <p:spPr bwMode="auto">
              <a:xfrm>
                <a:off x="1683" y="3254"/>
                <a:ext cx="11" cy="11"/>
              </a:xfrm>
              <a:custGeom>
                <a:avLst/>
                <a:gdLst>
                  <a:gd name="T0" fmla="*/ 18 w 21"/>
                  <a:gd name="T1" fmla="*/ 0 h 21"/>
                  <a:gd name="T2" fmla="*/ 0 w 21"/>
                  <a:gd name="T3" fmla="*/ 1 h 21"/>
                  <a:gd name="T4" fmla="*/ 4 w 21"/>
                  <a:gd name="T5" fmla="*/ 19 h 21"/>
                  <a:gd name="T6" fmla="*/ 12 w 21"/>
                  <a:gd name="T7" fmla="*/ 17 h 21"/>
                  <a:gd name="T8" fmla="*/ 2 w 21"/>
                  <a:gd name="T9" fmla="*/ 19 h 21"/>
                  <a:gd name="T10" fmla="*/ 2 w 21"/>
                  <a:gd name="T11" fmla="*/ 21 h 21"/>
                  <a:gd name="T12" fmla="*/ 21 w 21"/>
                  <a:gd name="T13" fmla="*/ 19 h 21"/>
                  <a:gd name="T14" fmla="*/ 21 w 21"/>
                  <a:gd name="T15" fmla="*/ 17 h 21"/>
                  <a:gd name="T16" fmla="*/ 21 w 21"/>
                  <a:gd name="T17" fmla="*/ 17 h 21"/>
                  <a:gd name="T18" fmla="*/ 18 w 21"/>
                  <a:gd name="T1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8" y="0"/>
                    </a:moveTo>
                    <a:lnTo>
                      <a:pt x="0" y="1"/>
                    </a:lnTo>
                    <a:lnTo>
                      <a:pt x="4" y="19"/>
                    </a:lnTo>
                    <a:lnTo>
                      <a:pt x="12" y="17"/>
                    </a:lnTo>
                    <a:lnTo>
                      <a:pt x="2" y="19"/>
                    </a:lnTo>
                    <a:lnTo>
                      <a:pt x="2" y="21"/>
                    </a:lnTo>
                    <a:lnTo>
                      <a:pt x="21" y="19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155"/>
              <p:cNvSpPr>
                <a:spLocks/>
              </p:cNvSpPr>
              <p:nvPr/>
            </p:nvSpPr>
            <p:spPr bwMode="auto">
              <a:xfrm>
                <a:off x="1685" y="3274"/>
                <a:ext cx="10" cy="10"/>
              </a:xfrm>
              <a:custGeom>
                <a:avLst/>
                <a:gdLst>
                  <a:gd name="T0" fmla="*/ 19 w 20"/>
                  <a:gd name="T1" fmla="*/ 0 h 21"/>
                  <a:gd name="T2" fmla="*/ 0 w 20"/>
                  <a:gd name="T3" fmla="*/ 2 h 21"/>
                  <a:gd name="T4" fmla="*/ 1 w 20"/>
                  <a:gd name="T5" fmla="*/ 21 h 21"/>
                  <a:gd name="T6" fmla="*/ 20 w 20"/>
                  <a:gd name="T7" fmla="*/ 19 h 21"/>
                  <a:gd name="T8" fmla="*/ 19 w 20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19" y="0"/>
                    </a:moveTo>
                    <a:lnTo>
                      <a:pt x="0" y="2"/>
                    </a:lnTo>
                    <a:lnTo>
                      <a:pt x="1" y="21"/>
                    </a:lnTo>
                    <a:lnTo>
                      <a:pt x="20" y="1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156"/>
              <p:cNvSpPr>
                <a:spLocks/>
              </p:cNvSpPr>
              <p:nvPr/>
            </p:nvSpPr>
            <p:spPr bwMode="auto">
              <a:xfrm>
                <a:off x="1686" y="3293"/>
                <a:ext cx="10" cy="9"/>
              </a:xfrm>
              <a:custGeom>
                <a:avLst/>
                <a:gdLst>
                  <a:gd name="T0" fmla="*/ 19 w 21"/>
                  <a:gd name="T1" fmla="*/ 0 h 19"/>
                  <a:gd name="T2" fmla="*/ 0 w 21"/>
                  <a:gd name="T3" fmla="*/ 1 h 19"/>
                  <a:gd name="T4" fmla="*/ 2 w 21"/>
                  <a:gd name="T5" fmla="*/ 19 h 19"/>
                  <a:gd name="T6" fmla="*/ 21 w 21"/>
                  <a:gd name="T7" fmla="*/ 17 h 19"/>
                  <a:gd name="T8" fmla="*/ 19 w 21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9">
                    <a:moveTo>
                      <a:pt x="19" y="0"/>
                    </a:moveTo>
                    <a:lnTo>
                      <a:pt x="0" y="1"/>
                    </a:lnTo>
                    <a:lnTo>
                      <a:pt x="2" y="19"/>
                    </a:lnTo>
                    <a:lnTo>
                      <a:pt x="21" y="17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157"/>
              <p:cNvSpPr>
                <a:spLocks/>
              </p:cNvSpPr>
              <p:nvPr/>
            </p:nvSpPr>
            <p:spPr bwMode="auto">
              <a:xfrm>
                <a:off x="1687" y="3311"/>
                <a:ext cx="11" cy="11"/>
              </a:xfrm>
              <a:custGeom>
                <a:avLst/>
                <a:gdLst>
                  <a:gd name="T0" fmla="*/ 20 w 21"/>
                  <a:gd name="T1" fmla="*/ 0 h 21"/>
                  <a:gd name="T2" fmla="*/ 0 w 21"/>
                  <a:gd name="T3" fmla="*/ 2 h 21"/>
                  <a:gd name="T4" fmla="*/ 2 w 21"/>
                  <a:gd name="T5" fmla="*/ 21 h 21"/>
                  <a:gd name="T6" fmla="*/ 21 w 21"/>
                  <a:gd name="T7" fmla="*/ 20 h 21"/>
                  <a:gd name="T8" fmla="*/ 20 w 21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20" y="0"/>
                    </a:moveTo>
                    <a:lnTo>
                      <a:pt x="0" y="2"/>
                    </a:lnTo>
                    <a:lnTo>
                      <a:pt x="2" y="21"/>
                    </a:lnTo>
                    <a:lnTo>
                      <a:pt x="21" y="2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158"/>
              <p:cNvSpPr>
                <a:spLocks/>
              </p:cNvSpPr>
              <p:nvPr/>
            </p:nvSpPr>
            <p:spPr bwMode="auto">
              <a:xfrm>
                <a:off x="1689" y="3330"/>
                <a:ext cx="10" cy="11"/>
              </a:xfrm>
              <a:custGeom>
                <a:avLst/>
                <a:gdLst>
                  <a:gd name="T0" fmla="*/ 19 w 20"/>
                  <a:gd name="T1" fmla="*/ 0 h 21"/>
                  <a:gd name="T2" fmla="*/ 0 w 20"/>
                  <a:gd name="T3" fmla="*/ 1 h 21"/>
                  <a:gd name="T4" fmla="*/ 1 w 20"/>
                  <a:gd name="T5" fmla="*/ 21 h 21"/>
                  <a:gd name="T6" fmla="*/ 20 w 20"/>
                  <a:gd name="T7" fmla="*/ 19 h 21"/>
                  <a:gd name="T8" fmla="*/ 19 w 20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19" y="0"/>
                    </a:moveTo>
                    <a:lnTo>
                      <a:pt x="0" y="1"/>
                    </a:lnTo>
                    <a:lnTo>
                      <a:pt x="1" y="21"/>
                    </a:lnTo>
                    <a:lnTo>
                      <a:pt x="20" y="1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159"/>
              <p:cNvSpPr>
                <a:spLocks/>
              </p:cNvSpPr>
              <p:nvPr/>
            </p:nvSpPr>
            <p:spPr bwMode="auto">
              <a:xfrm>
                <a:off x="1691" y="3350"/>
                <a:ext cx="11" cy="10"/>
              </a:xfrm>
              <a:custGeom>
                <a:avLst/>
                <a:gdLst>
                  <a:gd name="T0" fmla="*/ 20 w 21"/>
                  <a:gd name="T1" fmla="*/ 0 h 21"/>
                  <a:gd name="T2" fmla="*/ 0 w 21"/>
                  <a:gd name="T3" fmla="*/ 2 h 21"/>
                  <a:gd name="T4" fmla="*/ 2 w 21"/>
                  <a:gd name="T5" fmla="*/ 21 h 21"/>
                  <a:gd name="T6" fmla="*/ 21 w 21"/>
                  <a:gd name="T7" fmla="*/ 19 h 21"/>
                  <a:gd name="T8" fmla="*/ 20 w 21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20" y="0"/>
                    </a:moveTo>
                    <a:lnTo>
                      <a:pt x="0" y="2"/>
                    </a:lnTo>
                    <a:lnTo>
                      <a:pt x="2" y="21"/>
                    </a:lnTo>
                    <a:lnTo>
                      <a:pt x="21" y="19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160"/>
              <p:cNvSpPr>
                <a:spLocks/>
              </p:cNvSpPr>
              <p:nvPr/>
            </p:nvSpPr>
            <p:spPr bwMode="auto">
              <a:xfrm>
                <a:off x="1693" y="3369"/>
                <a:ext cx="10" cy="10"/>
              </a:xfrm>
              <a:custGeom>
                <a:avLst/>
                <a:gdLst>
                  <a:gd name="T0" fmla="*/ 19 w 20"/>
                  <a:gd name="T1" fmla="*/ 0 h 20"/>
                  <a:gd name="T2" fmla="*/ 0 w 20"/>
                  <a:gd name="T3" fmla="*/ 1 h 20"/>
                  <a:gd name="T4" fmla="*/ 1 w 20"/>
                  <a:gd name="T5" fmla="*/ 20 h 20"/>
                  <a:gd name="T6" fmla="*/ 20 w 20"/>
                  <a:gd name="T7" fmla="*/ 19 h 20"/>
                  <a:gd name="T8" fmla="*/ 19 w 2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19" y="0"/>
                    </a:moveTo>
                    <a:lnTo>
                      <a:pt x="0" y="1"/>
                    </a:lnTo>
                    <a:lnTo>
                      <a:pt x="1" y="20"/>
                    </a:lnTo>
                    <a:lnTo>
                      <a:pt x="20" y="1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161"/>
              <p:cNvSpPr>
                <a:spLocks/>
              </p:cNvSpPr>
              <p:nvPr/>
            </p:nvSpPr>
            <p:spPr bwMode="auto">
              <a:xfrm>
                <a:off x="1695" y="3388"/>
                <a:ext cx="10" cy="10"/>
              </a:xfrm>
              <a:custGeom>
                <a:avLst/>
                <a:gdLst>
                  <a:gd name="T0" fmla="*/ 18 w 20"/>
                  <a:gd name="T1" fmla="*/ 0 h 21"/>
                  <a:gd name="T2" fmla="*/ 0 w 20"/>
                  <a:gd name="T3" fmla="*/ 3 h 21"/>
                  <a:gd name="T4" fmla="*/ 2 w 20"/>
                  <a:gd name="T5" fmla="*/ 21 h 21"/>
                  <a:gd name="T6" fmla="*/ 20 w 20"/>
                  <a:gd name="T7" fmla="*/ 18 h 21"/>
                  <a:gd name="T8" fmla="*/ 18 w 20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18" y="0"/>
                    </a:moveTo>
                    <a:lnTo>
                      <a:pt x="0" y="3"/>
                    </a:lnTo>
                    <a:lnTo>
                      <a:pt x="2" y="21"/>
                    </a:lnTo>
                    <a:lnTo>
                      <a:pt x="20" y="1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162"/>
              <p:cNvSpPr>
                <a:spLocks/>
              </p:cNvSpPr>
              <p:nvPr/>
            </p:nvSpPr>
            <p:spPr bwMode="auto">
              <a:xfrm>
                <a:off x="1698" y="3406"/>
                <a:ext cx="10" cy="12"/>
              </a:xfrm>
              <a:custGeom>
                <a:avLst/>
                <a:gdLst>
                  <a:gd name="T0" fmla="*/ 18 w 21"/>
                  <a:gd name="T1" fmla="*/ 0 h 22"/>
                  <a:gd name="T2" fmla="*/ 0 w 21"/>
                  <a:gd name="T3" fmla="*/ 3 h 22"/>
                  <a:gd name="T4" fmla="*/ 3 w 21"/>
                  <a:gd name="T5" fmla="*/ 22 h 22"/>
                  <a:gd name="T6" fmla="*/ 21 w 21"/>
                  <a:gd name="T7" fmla="*/ 19 h 22"/>
                  <a:gd name="T8" fmla="*/ 18 w 21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2">
                    <a:moveTo>
                      <a:pt x="18" y="0"/>
                    </a:moveTo>
                    <a:lnTo>
                      <a:pt x="0" y="3"/>
                    </a:lnTo>
                    <a:lnTo>
                      <a:pt x="3" y="22"/>
                    </a:lnTo>
                    <a:lnTo>
                      <a:pt x="21" y="1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163"/>
              <p:cNvSpPr>
                <a:spLocks/>
              </p:cNvSpPr>
              <p:nvPr/>
            </p:nvSpPr>
            <p:spPr bwMode="auto">
              <a:xfrm>
                <a:off x="1707" y="3420"/>
                <a:ext cx="9" cy="10"/>
              </a:xfrm>
              <a:custGeom>
                <a:avLst/>
                <a:gdLst>
                  <a:gd name="T0" fmla="*/ 12 w 18"/>
                  <a:gd name="T1" fmla="*/ 0 h 21"/>
                  <a:gd name="T2" fmla="*/ 0 w 18"/>
                  <a:gd name="T3" fmla="*/ 14 h 21"/>
                  <a:gd name="T4" fmla="*/ 7 w 18"/>
                  <a:gd name="T5" fmla="*/ 21 h 21"/>
                  <a:gd name="T6" fmla="*/ 18 w 18"/>
                  <a:gd name="T7" fmla="*/ 6 h 21"/>
                  <a:gd name="T8" fmla="*/ 12 w 18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1">
                    <a:moveTo>
                      <a:pt x="12" y="0"/>
                    </a:moveTo>
                    <a:lnTo>
                      <a:pt x="0" y="14"/>
                    </a:lnTo>
                    <a:lnTo>
                      <a:pt x="7" y="21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" name="Rectangle 164"/>
            <p:cNvSpPr>
              <a:spLocks noChangeArrowheads="1"/>
            </p:cNvSpPr>
            <p:nvPr/>
          </p:nvSpPr>
          <p:spPr bwMode="auto">
            <a:xfrm>
              <a:off x="2189" y="2604"/>
              <a:ext cx="1113" cy="1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" name="Group 165"/>
            <p:cNvGrpSpPr>
              <a:grpSpLocks/>
            </p:cNvGrpSpPr>
            <p:nvPr/>
          </p:nvGrpSpPr>
          <p:grpSpPr bwMode="auto">
            <a:xfrm>
              <a:off x="2189" y="3294"/>
              <a:ext cx="422" cy="16"/>
              <a:chOff x="2189" y="3294"/>
              <a:chExt cx="422" cy="16"/>
            </a:xfrm>
          </p:grpSpPr>
          <p:sp>
            <p:nvSpPr>
              <p:cNvPr id="118" name="Rectangle 166"/>
              <p:cNvSpPr>
                <a:spLocks noChangeArrowheads="1"/>
              </p:cNvSpPr>
              <p:nvPr/>
            </p:nvSpPr>
            <p:spPr bwMode="auto">
              <a:xfrm>
                <a:off x="2189" y="3294"/>
                <a:ext cx="16" cy="16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Rectangle 167"/>
              <p:cNvSpPr>
                <a:spLocks noChangeArrowheads="1"/>
              </p:cNvSpPr>
              <p:nvPr/>
            </p:nvSpPr>
            <p:spPr bwMode="auto">
              <a:xfrm>
                <a:off x="2221" y="3294"/>
                <a:ext cx="16" cy="16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Rectangle 168"/>
              <p:cNvSpPr>
                <a:spLocks noChangeArrowheads="1"/>
              </p:cNvSpPr>
              <p:nvPr/>
            </p:nvSpPr>
            <p:spPr bwMode="auto">
              <a:xfrm>
                <a:off x="2253" y="3294"/>
                <a:ext cx="16" cy="16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Rectangle 169"/>
              <p:cNvSpPr>
                <a:spLocks noChangeArrowheads="1"/>
              </p:cNvSpPr>
              <p:nvPr/>
            </p:nvSpPr>
            <p:spPr bwMode="auto">
              <a:xfrm>
                <a:off x="2285" y="3294"/>
                <a:ext cx="16" cy="16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Rectangle 170"/>
              <p:cNvSpPr>
                <a:spLocks noChangeArrowheads="1"/>
              </p:cNvSpPr>
              <p:nvPr/>
            </p:nvSpPr>
            <p:spPr bwMode="auto">
              <a:xfrm>
                <a:off x="2317" y="3294"/>
                <a:ext cx="16" cy="16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Rectangle 171"/>
              <p:cNvSpPr>
                <a:spLocks noChangeArrowheads="1"/>
              </p:cNvSpPr>
              <p:nvPr/>
            </p:nvSpPr>
            <p:spPr bwMode="auto">
              <a:xfrm>
                <a:off x="2349" y="3294"/>
                <a:ext cx="16" cy="16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Rectangle 172"/>
              <p:cNvSpPr>
                <a:spLocks noChangeArrowheads="1"/>
              </p:cNvSpPr>
              <p:nvPr/>
            </p:nvSpPr>
            <p:spPr bwMode="auto">
              <a:xfrm>
                <a:off x="2381" y="3294"/>
                <a:ext cx="16" cy="16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Rectangle 173"/>
              <p:cNvSpPr>
                <a:spLocks noChangeArrowheads="1"/>
              </p:cNvSpPr>
              <p:nvPr/>
            </p:nvSpPr>
            <p:spPr bwMode="auto">
              <a:xfrm>
                <a:off x="2413" y="3294"/>
                <a:ext cx="16" cy="16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Rectangle 174"/>
              <p:cNvSpPr>
                <a:spLocks noChangeArrowheads="1"/>
              </p:cNvSpPr>
              <p:nvPr/>
            </p:nvSpPr>
            <p:spPr bwMode="auto">
              <a:xfrm>
                <a:off x="2445" y="3294"/>
                <a:ext cx="16" cy="16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Rectangle 175"/>
              <p:cNvSpPr>
                <a:spLocks noChangeArrowheads="1"/>
              </p:cNvSpPr>
              <p:nvPr/>
            </p:nvSpPr>
            <p:spPr bwMode="auto">
              <a:xfrm>
                <a:off x="2477" y="3294"/>
                <a:ext cx="16" cy="16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Rectangle 176"/>
              <p:cNvSpPr>
                <a:spLocks noChangeArrowheads="1"/>
              </p:cNvSpPr>
              <p:nvPr/>
            </p:nvSpPr>
            <p:spPr bwMode="auto">
              <a:xfrm>
                <a:off x="2509" y="3294"/>
                <a:ext cx="16" cy="16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Rectangle 177"/>
              <p:cNvSpPr>
                <a:spLocks noChangeArrowheads="1"/>
              </p:cNvSpPr>
              <p:nvPr/>
            </p:nvSpPr>
            <p:spPr bwMode="auto">
              <a:xfrm>
                <a:off x="2541" y="3294"/>
                <a:ext cx="16" cy="16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Rectangle 178"/>
              <p:cNvSpPr>
                <a:spLocks noChangeArrowheads="1"/>
              </p:cNvSpPr>
              <p:nvPr/>
            </p:nvSpPr>
            <p:spPr bwMode="auto">
              <a:xfrm>
                <a:off x="2573" y="3294"/>
                <a:ext cx="16" cy="16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Rectangle 179"/>
              <p:cNvSpPr>
                <a:spLocks noChangeArrowheads="1"/>
              </p:cNvSpPr>
              <p:nvPr/>
            </p:nvSpPr>
            <p:spPr bwMode="auto">
              <a:xfrm>
                <a:off x="2605" y="3294"/>
                <a:ext cx="6" cy="16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180"/>
            <p:cNvGrpSpPr>
              <a:grpSpLocks/>
            </p:cNvGrpSpPr>
            <p:nvPr/>
          </p:nvGrpSpPr>
          <p:grpSpPr bwMode="auto">
            <a:xfrm>
              <a:off x="2880" y="3294"/>
              <a:ext cx="781" cy="16"/>
              <a:chOff x="2880" y="3294"/>
              <a:chExt cx="781" cy="16"/>
            </a:xfrm>
          </p:grpSpPr>
          <p:sp>
            <p:nvSpPr>
              <p:cNvPr id="93" name="Rectangle 181"/>
              <p:cNvSpPr>
                <a:spLocks noChangeArrowheads="1"/>
              </p:cNvSpPr>
              <p:nvPr/>
            </p:nvSpPr>
            <p:spPr bwMode="auto">
              <a:xfrm>
                <a:off x="2880" y="3294"/>
                <a:ext cx="16" cy="16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Rectangle 182"/>
              <p:cNvSpPr>
                <a:spLocks noChangeArrowheads="1"/>
              </p:cNvSpPr>
              <p:nvPr/>
            </p:nvSpPr>
            <p:spPr bwMode="auto">
              <a:xfrm>
                <a:off x="2912" y="3294"/>
                <a:ext cx="16" cy="16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Rectangle 183"/>
              <p:cNvSpPr>
                <a:spLocks noChangeArrowheads="1"/>
              </p:cNvSpPr>
              <p:nvPr/>
            </p:nvSpPr>
            <p:spPr bwMode="auto">
              <a:xfrm>
                <a:off x="2944" y="3294"/>
                <a:ext cx="16" cy="16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Rectangle 184"/>
              <p:cNvSpPr>
                <a:spLocks noChangeArrowheads="1"/>
              </p:cNvSpPr>
              <p:nvPr/>
            </p:nvSpPr>
            <p:spPr bwMode="auto">
              <a:xfrm>
                <a:off x="2976" y="3294"/>
                <a:ext cx="16" cy="16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Rectangle 185"/>
              <p:cNvSpPr>
                <a:spLocks noChangeArrowheads="1"/>
              </p:cNvSpPr>
              <p:nvPr/>
            </p:nvSpPr>
            <p:spPr bwMode="auto">
              <a:xfrm>
                <a:off x="3008" y="3294"/>
                <a:ext cx="16" cy="16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Rectangle 186"/>
              <p:cNvSpPr>
                <a:spLocks noChangeArrowheads="1"/>
              </p:cNvSpPr>
              <p:nvPr/>
            </p:nvSpPr>
            <p:spPr bwMode="auto">
              <a:xfrm>
                <a:off x="3040" y="3294"/>
                <a:ext cx="16" cy="16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Rectangle 187"/>
              <p:cNvSpPr>
                <a:spLocks noChangeArrowheads="1"/>
              </p:cNvSpPr>
              <p:nvPr/>
            </p:nvSpPr>
            <p:spPr bwMode="auto">
              <a:xfrm>
                <a:off x="3072" y="3294"/>
                <a:ext cx="16" cy="16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Rectangle 188"/>
              <p:cNvSpPr>
                <a:spLocks noChangeArrowheads="1"/>
              </p:cNvSpPr>
              <p:nvPr/>
            </p:nvSpPr>
            <p:spPr bwMode="auto">
              <a:xfrm>
                <a:off x="3104" y="3294"/>
                <a:ext cx="16" cy="16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Rectangle 189"/>
              <p:cNvSpPr>
                <a:spLocks noChangeArrowheads="1"/>
              </p:cNvSpPr>
              <p:nvPr/>
            </p:nvSpPr>
            <p:spPr bwMode="auto">
              <a:xfrm>
                <a:off x="3136" y="3294"/>
                <a:ext cx="16" cy="16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Rectangle 190"/>
              <p:cNvSpPr>
                <a:spLocks noChangeArrowheads="1"/>
              </p:cNvSpPr>
              <p:nvPr/>
            </p:nvSpPr>
            <p:spPr bwMode="auto">
              <a:xfrm>
                <a:off x="3168" y="3294"/>
                <a:ext cx="16" cy="16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Rectangle 191"/>
              <p:cNvSpPr>
                <a:spLocks noChangeArrowheads="1"/>
              </p:cNvSpPr>
              <p:nvPr/>
            </p:nvSpPr>
            <p:spPr bwMode="auto">
              <a:xfrm>
                <a:off x="3200" y="3294"/>
                <a:ext cx="16" cy="16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Rectangle 192"/>
              <p:cNvSpPr>
                <a:spLocks noChangeArrowheads="1"/>
              </p:cNvSpPr>
              <p:nvPr/>
            </p:nvSpPr>
            <p:spPr bwMode="auto">
              <a:xfrm>
                <a:off x="3232" y="3294"/>
                <a:ext cx="16" cy="16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Rectangle 193"/>
              <p:cNvSpPr>
                <a:spLocks noChangeArrowheads="1"/>
              </p:cNvSpPr>
              <p:nvPr/>
            </p:nvSpPr>
            <p:spPr bwMode="auto">
              <a:xfrm>
                <a:off x="3264" y="3294"/>
                <a:ext cx="16" cy="16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Rectangle 194"/>
              <p:cNvSpPr>
                <a:spLocks noChangeArrowheads="1"/>
              </p:cNvSpPr>
              <p:nvPr/>
            </p:nvSpPr>
            <p:spPr bwMode="auto">
              <a:xfrm>
                <a:off x="3296" y="3294"/>
                <a:ext cx="16" cy="16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Rectangle 195"/>
              <p:cNvSpPr>
                <a:spLocks noChangeArrowheads="1"/>
              </p:cNvSpPr>
              <p:nvPr/>
            </p:nvSpPr>
            <p:spPr bwMode="auto">
              <a:xfrm>
                <a:off x="3328" y="3294"/>
                <a:ext cx="16" cy="16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Rectangle 196"/>
              <p:cNvSpPr>
                <a:spLocks noChangeArrowheads="1"/>
              </p:cNvSpPr>
              <p:nvPr/>
            </p:nvSpPr>
            <p:spPr bwMode="auto">
              <a:xfrm>
                <a:off x="3360" y="3294"/>
                <a:ext cx="16" cy="16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Rectangle 197"/>
              <p:cNvSpPr>
                <a:spLocks noChangeArrowheads="1"/>
              </p:cNvSpPr>
              <p:nvPr/>
            </p:nvSpPr>
            <p:spPr bwMode="auto">
              <a:xfrm>
                <a:off x="3392" y="3294"/>
                <a:ext cx="16" cy="16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Rectangle 198"/>
              <p:cNvSpPr>
                <a:spLocks noChangeArrowheads="1"/>
              </p:cNvSpPr>
              <p:nvPr/>
            </p:nvSpPr>
            <p:spPr bwMode="auto">
              <a:xfrm>
                <a:off x="3424" y="3294"/>
                <a:ext cx="16" cy="16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Rectangle 199"/>
              <p:cNvSpPr>
                <a:spLocks noChangeArrowheads="1"/>
              </p:cNvSpPr>
              <p:nvPr/>
            </p:nvSpPr>
            <p:spPr bwMode="auto">
              <a:xfrm>
                <a:off x="3456" y="3294"/>
                <a:ext cx="16" cy="16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Rectangle 200"/>
              <p:cNvSpPr>
                <a:spLocks noChangeArrowheads="1"/>
              </p:cNvSpPr>
              <p:nvPr/>
            </p:nvSpPr>
            <p:spPr bwMode="auto">
              <a:xfrm>
                <a:off x="3488" y="3294"/>
                <a:ext cx="16" cy="16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Rectangle 201"/>
              <p:cNvSpPr>
                <a:spLocks noChangeArrowheads="1"/>
              </p:cNvSpPr>
              <p:nvPr/>
            </p:nvSpPr>
            <p:spPr bwMode="auto">
              <a:xfrm>
                <a:off x="3520" y="3294"/>
                <a:ext cx="16" cy="16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Rectangle 202"/>
              <p:cNvSpPr>
                <a:spLocks noChangeArrowheads="1"/>
              </p:cNvSpPr>
              <p:nvPr/>
            </p:nvSpPr>
            <p:spPr bwMode="auto">
              <a:xfrm>
                <a:off x="3552" y="3294"/>
                <a:ext cx="16" cy="16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Rectangle 203"/>
              <p:cNvSpPr>
                <a:spLocks noChangeArrowheads="1"/>
              </p:cNvSpPr>
              <p:nvPr/>
            </p:nvSpPr>
            <p:spPr bwMode="auto">
              <a:xfrm>
                <a:off x="3584" y="3294"/>
                <a:ext cx="16" cy="16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Rectangle 204"/>
              <p:cNvSpPr>
                <a:spLocks noChangeArrowheads="1"/>
              </p:cNvSpPr>
              <p:nvPr/>
            </p:nvSpPr>
            <p:spPr bwMode="auto">
              <a:xfrm>
                <a:off x="3616" y="3294"/>
                <a:ext cx="16" cy="16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Rectangle 205"/>
              <p:cNvSpPr>
                <a:spLocks noChangeArrowheads="1"/>
              </p:cNvSpPr>
              <p:nvPr/>
            </p:nvSpPr>
            <p:spPr bwMode="auto">
              <a:xfrm>
                <a:off x="3648" y="3294"/>
                <a:ext cx="13" cy="16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" name="Group 206"/>
            <p:cNvGrpSpPr>
              <a:grpSpLocks/>
            </p:cNvGrpSpPr>
            <p:nvPr/>
          </p:nvGrpSpPr>
          <p:grpSpPr bwMode="auto">
            <a:xfrm>
              <a:off x="2603" y="2966"/>
              <a:ext cx="16" cy="336"/>
              <a:chOff x="2603" y="2966"/>
              <a:chExt cx="16" cy="336"/>
            </a:xfrm>
          </p:grpSpPr>
          <p:sp>
            <p:nvSpPr>
              <p:cNvPr id="82" name="Rectangle 207"/>
              <p:cNvSpPr>
                <a:spLocks noChangeArrowheads="1"/>
              </p:cNvSpPr>
              <p:nvPr/>
            </p:nvSpPr>
            <p:spPr bwMode="auto">
              <a:xfrm>
                <a:off x="2603" y="3286"/>
                <a:ext cx="16" cy="16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Rectangle 208"/>
              <p:cNvSpPr>
                <a:spLocks noChangeArrowheads="1"/>
              </p:cNvSpPr>
              <p:nvPr/>
            </p:nvSpPr>
            <p:spPr bwMode="auto">
              <a:xfrm>
                <a:off x="2603" y="3254"/>
                <a:ext cx="16" cy="16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Rectangle 209"/>
              <p:cNvSpPr>
                <a:spLocks noChangeArrowheads="1"/>
              </p:cNvSpPr>
              <p:nvPr/>
            </p:nvSpPr>
            <p:spPr bwMode="auto">
              <a:xfrm>
                <a:off x="2603" y="3222"/>
                <a:ext cx="16" cy="16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Rectangle 210"/>
              <p:cNvSpPr>
                <a:spLocks noChangeArrowheads="1"/>
              </p:cNvSpPr>
              <p:nvPr/>
            </p:nvSpPr>
            <p:spPr bwMode="auto">
              <a:xfrm>
                <a:off x="2603" y="3190"/>
                <a:ext cx="16" cy="16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Rectangle 211"/>
              <p:cNvSpPr>
                <a:spLocks noChangeArrowheads="1"/>
              </p:cNvSpPr>
              <p:nvPr/>
            </p:nvSpPr>
            <p:spPr bwMode="auto">
              <a:xfrm>
                <a:off x="2603" y="3158"/>
                <a:ext cx="16" cy="16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Rectangle 212"/>
              <p:cNvSpPr>
                <a:spLocks noChangeArrowheads="1"/>
              </p:cNvSpPr>
              <p:nvPr/>
            </p:nvSpPr>
            <p:spPr bwMode="auto">
              <a:xfrm>
                <a:off x="2603" y="3126"/>
                <a:ext cx="16" cy="16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Rectangle 213"/>
              <p:cNvSpPr>
                <a:spLocks noChangeArrowheads="1"/>
              </p:cNvSpPr>
              <p:nvPr/>
            </p:nvSpPr>
            <p:spPr bwMode="auto">
              <a:xfrm>
                <a:off x="2603" y="3094"/>
                <a:ext cx="16" cy="16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Rectangle 214"/>
              <p:cNvSpPr>
                <a:spLocks noChangeArrowheads="1"/>
              </p:cNvSpPr>
              <p:nvPr/>
            </p:nvSpPr>
            <p:spPr bwMode="auto">
              <a:xfrm>
                <a:off x="2603" y="3062"/>
                <a:ext cx="16" cy="16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Rectangle 215"/>
              <p:cNvSpPr>
                <a:spLocks noChangeArrowheads="1"/>
              </p:cNvSpPr>
              <p:nvPr/>
            </p:nvSpPr>
            <p:spPr bwMode="auto">
              <a:xfrm>
                <a:off x="2603" y="3030"/>
                <a:ext cx="16" cy="16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Rectangle 216"/>
              <p:cNvSpPr>
                <a:spLocks noChangeArrowheads="1"/>
              </p:cNvSpPr>
              <p:nvPr/>
            </p:nvSpPr>
            <p:spPr bwMode="auto">
              <a:xfrm>
                <a:off x="2603" y="2998"/>
                <a:ext cx="16" cy="16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Rectangle 217"/>
              <p:cNvSpPr>
                <a:spLocks noChangeArrowheads="1"/>
              </p:cNvSpPr>
              <p:nvPr/>
            </p:nvSpPr>
            <p:spPr bwMode="auto">
              <a:xfrm>
                <a:off x="2603" y="2966"/>
                <a:ext cx="16" cy="16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218"/>
            <p:cNvGrpSpPr>
              <a:grpSpLocks/>
            </p:cNvGrpSpPr>
            <p:nvPr/>
          </p:nvGrpSpPr>
          <p:grpSpPr bwMode="auto">
            <a:xfrm>
              <a:off x="2611" y="2949"/>
              <a:ext cx="269" cy="16"/>
              <a:chOff x="2611" y="2949"/>
              <a:chExt cx="269" cy="16"/>
            </a:xfrm>
          </p:grpSpPr>
          <p:sp>
            <p:nvSpPr>
              <p:cNvPr id="73" name="Rectangle 219"/>
              <p:cNvSpPr>
                <a:spLocks noChangeArrowheads="1"/>
              </p:cNvSpPr>
              <p:nvPr/>
            </p:nvSpPr>
            <p:spPr bwMode="auto">
              <a:xfrm>
                <a:off x="2611" y="2949"/>
                <a:ext cx="16" cy="16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Rectangle 220"/>
              <p:cNvSpPr>
                <a:spLocks noChangeArrowheads="1"/>
              </p:cNvSpPr>
              <p:nvPr/>
            </p:nvSpPr>
            <p:spPr bwMode="auto">
              <a:xfrm>
                <a:off x="2643" y="2949"/>
                <a:ext cx="16" cy="16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Rectangle 221"/>
              <p:cNvSpPr>
                <a:spLocks noChangeArrowheads="1"/>
              </p:cNvSpPr>
              <p:nvPr/>
            </p:nvSpPr>
            <p:spPr bwMode="auto">
              <a:xfrm>
                <a:off x="2675" y="2949"/>
                <a:ext cx="16" cy="16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Rectangle 222"/>
              <p:cNvSpPr>
                <a:spLocks noChangeArrowheads="1"/>
              </p:cNvSpPr>
              <p:nvPr/>
            </p:nvSpPr>
            <p:spPr bwMode="auto">
              <a:xfrm>
                <a:off x="2707" y="2949"/>
                <a:ext cx="16" cy="16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Rectangle 223"/>
              <p:cNvSpPr>
                <a:spLocks noChangeArrowheads="1"/>
              </p:cNvSpPr>
              <p:nvPr/>
            </p:nvSpPr>
            <p:spPr bwMode="auto">
              <a:xfrm>
                <a:off x="2739" y="2949"/>
                <a:ext cx="16" cy="16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Rectangle 224"/>
              <p:cNvSpPr>
                <a:spLocks noChangeArrowheads="1"/>
              </p:cNvSpPr>
              <p:nvPr/>
            </p:nvSpPr>
            <p:spPr bwMode="auto">
              <a:xfrm>
                <a:off x="2771" y="2949"/>
                <a:ext cx="16" cy="16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Rectangle 225"/>
              <p:cNvSpPr>
                <a:spLocks noChangeArrowheads="1"/>
              </p:cNvSpPr>
              <p:nvPr/>
            </p:nvSpPr>
            <p:spPr bwMode="auto">
              <a:xfrm>
                <a:off x="2803" y="2949"/>
                <a:ext cx="16" cy="16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Rectangle 226"/>
              <p:cNvSpPr>
                <a:spLocks noChangeArrowheads="1"/>
              </p:cNvSpPr>
              <p:nvPr/>
            </p:nvSpPr>
            <p:spPr bwMode="auto">
              <a:xfrm>
                <a:off x="2835" y="2949"/>
                <a:ext cx="16" cy="16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Rectangle 227"/>
              <p:cNvSpPr>
                <a:spLocks noChangeArrowheads="1"/>
              </p:cNvSpPr>
              <p:nvPr/>
            </p:nvSpPr>
            <p:spPr bwMode="auto">
              <a:xfrm>
                <a:off x="2867" y="2949"/>
                <a:ext cx="13" cy="16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" name="Group 228"/>
            <p:cNvGrpSpPr>
              <a:grpSpLocks/>
            </p:cNvGrpSpPr>
            <p:nvPr/>
          </p:nvGrpSpPr>
          <p:grpSpPr bwMode="auto">
            <a:xfrm>
              <a:off x="2872" y="2957"/>
              <a:ext cx="16" cy="336"/>
              <a:chOff x="2872" y="2957"/>
              <a:chExt cx="16" cy="336"/>
            </a:xfrm>
          </p:grpSpPr>
          <p:sp>
            <p:nvSpPr>
              <p:cNvPr id="62" name="Rectangle 229"/>
              <p:cNvSpPr>
                <a:spLocks noChangeArrowheads="1"/>
              </p:cNvSpPr>
              <p:nvPr/>
            </p:nvSpPr>
            <p:spPr bwMode="auto">
              <a:xfrm>
                <a:off x="2872" y="2957"/>
                <a:ext cx="16" cy="16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Rectangle 230"/>
              <p:cNvSpPr>
                <a:spLocks noChangeArrowheads="1"/>
              </p:cNvSpPr>
              <p:nvPr/>
            </p:nvSpPr>
            <p:spPr bwMode="auto">
              <a:xfrm>
                <a:off x="2872" y="2989"/>
                <a:ext cx="16" cy="16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Rectangle 231"/>
              <p:cNvSpPr>
                <a:spLocks noChangeArrowheads="1"/>
              </p:cNvSpPr>
              <p:nvPr/>
            </p:nvSpPr>
            <p:spPr bwMode="auto">
              <a:xfrm>
                <a:off x="2872" y="3021"/>
                <a:ext cx="16" cy="16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Rectangle 232"/>
              <p:cNvSpPr>
                <a:spLocks noChangeArrowheads="1"/>
              </p:cNvSpPr>
              <p:nvPr/>
            </p:nvSpPr>
            <p:spPr bwMode="auto">
              <a:xfrm>
                <a:off x="2872" y="3053"/>
                <a:ext cx="16" cy="16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Rectangle 233"/>
              <p:cNvSpPr>
                <a:spLocks noChangeArrowheads="1"/>
              </p:cNvSpPr>
              <p:nvPr/>
            </p:nvSpPr>
            <p:spPr bwMode="auto">
              <a:xfrm>
                <a:off x="2872" y="3085"/>
                <a:ext cx="16" cy="16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Rectangle 234"/>
              <p:cNvSpPr>
                <a:spLocks noChangeArrowheads="1"/>
              </p:cNvSpPr>
              <p:nvPr/>
            </p:nvSpPr>
            <p:spPr bwMode="auto">
              <a:xfrm>
                <a:off x="2872" y="3117"/>
                <a:ext cx="16" cy="16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Rectangle 235"/>
              <p:cNvSpPr>
                <a:spLocks noChangeArrowheads="1"/>
              </p:cNvSpPr>
              <p:nvPr/>
            </p:nvSpPr>
            <p:spPr bwMode="auto">
              <a:xfrm>
                <a:off x="2872" y="3149"/>
                <a:ext cx="16" cy="16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Rectangle 236"/>
              <p:cNvSpPr>
                <a:spLocks noChangeArrowheads="1"/>
              </p:cNvSpPr>
              <p:nvPr/>
            </p:nvSpPr>
            <p:spPr bwMode="auto">
              <a:xfrm>
                <a:off x="2872" y="3181"/>
                <a:ext cx="16" cy="16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Rectangle 237"/>
              <p:cNvSpPr>
                <a:spLocks noChangeArrowheads="1"/>
              </p:cNvSpPr>
              <p:nvPr/>
            </p:nvSpPr>
            <p:spPr bwMode="auto">
              <a:xfrm>
                <a:off x="2872" y="3213"/>
                <a:ext cx="16" cy="16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Rectangle 238"/>
              <p:cNvSpPr>
                <a:spLocks noChangeArrowheads="1"/>
              </p:cNvSpPr>
              <p:nvPr/>
            </p:nvSpPr>
            <p:spPr bwMode="auto">
              <a:xfrm>
                <a:off x="2872" y="3245"/>
                <a:ext cx="16" cy="16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Rectangle 239"/>
              <p:cNvSpPr>
                <a:spLocks noChangeArrowheads="1"/>
              </p:cNvSpPr>
              <p:nvPr/>
            </p:nvSpPr>
            <p:spPr bwMode="auto">
              <a:xfrm>
                <a:off x="2872" y="3277"/>
                <a:ext cx="16" cy="16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" name="Rectangle 240"/>
            <p:cNvSpPr>
              <a:spLocks noChangeArrowheads="1"/>
            </p:cNvSpPr>
            <p:nvPr/>
          </p:nvSpPr>
          <p:spPr bwMode="auto">
            <a:xfrm>
              <a:off x="3295" y="2611"/>
              <a:ext cx="15" cy="88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Rectangle 241"/>
            <p:cNvSpPr>
              <a:spLocks noChangeArrowheads="1"/>
            </p:cNvSpPr>
            <p:nvPr/>
          </p:nvSpPr>
          <p:spPr bwMode="auto">
            <a:xfrm>
              <a:off x="3309" y="3319"/>
              <a:ext cx="354" cy="1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42"/>
            <p:cNvSpPr>
              <a:spLocks/>
            </p:cNvSpPr>
            <p:nvPr/>
          </p:nvSpPr>
          <p:spPr bwMode="auto">
            <a:xfrm>
              <a:off x="3658" y="3110"/>
              <a:ext cx="276" cy="431"/>
            </a:xfrm>
            <a:custGeom>
              <a:avLst/>
              <a:gdLst>
                <a:gd name="T0" fmla="*/ 3 w 554"/>
                <a:gd name="T1" fmla="*/ 22 h 861"/>
                <a:gd name="T2" fmla="*/ 112 w 554"/>
                <a:gd name="T3" fmla="*/ 30 h 861"/>
                <a:gd name="T4" fmla="*/ 163 w 554"/>
                <a:gd name="T5" fmla="*/ 30 h 861"/>
                <a:gd name="T6" fmla="*/ 208 w 554"/>
                <a:gd name="T7" fmla="*/ 54 h 861"/>
                <a:gd name="T8" fmla="*/ 299 w 554"/>
                <a:gd name="T9" fmla="*/ 93 h 861"/>
                <a:gd name="T10" fmla="*/ 346 w 554"/>
                <a:gd name="T11" fmla="*/ 107 h 861"/>
                <a:gd name="T12" fmla="*/ 376 w 554"/>
                <a:gd name="T13" fmla="*/ 142 h 861"/>
                <a:gd name="T14" fmla="*/ 442 w 554"/>
                <a:gd name="T15" fmla="*/ 203 h 861"/>
                <a:gd name="T16" fmla="*/ 477 w 554"/>
                <a:gd name="T17" fmla="*/ 230 h 861"/>
                <a:gd name="T18" fmla="*/ 490 w 554"/>
                <a:gd name="T19" fmla="*/ 270 h 861"/>
                <a:gd name="T20" fmla="*/ 522 w 554"/>
                <a:gd name="T21" fmla="*/ 350 h 861"/>
                <a:gd name="T22" fmla="*/ 520 w 554"/>
                <a:gd name="T23" fmla="*/ 345 h 861"/>
                <a:gd name="T24" fmla="*/ 531 w 554"/>
                <a:gd name="T25" fmla="*/ 430 h 861"/>
                <a:gd name="T26" fmla="*/ 520 w 554"/>
                <a:gd name="T27" fmla="*/ 515 h 861"/>
                <a:gd name="T28" fmla="*/ 522 w 554"/>
                <a:gd name="T29" fmla="*/ 510 h 861"/>
                <a:gd name="T30" fmla="*/ 490 w 554"/>
                <a:gd name="T31" fmla="*/ 590 h 861"/>
                <a:gd name="T32" fmla="*/ 477 w 554"/>
                <a:gd name="T33" fmla="*/ 630 h 861"/>
                <a:gd name="T34" fmla="*/ 442 w 554"/>
                <a:gd name="T35" fmla="*/ 657 h 861"/>
                <a:gd name="T36" fmla="*/ 376 w 554"/>
                <a:gd name="T37" fmla="*/ 718 h 861"/>
                <a:gd name="T38" fmla="*/ 347 w 554"/>
                <a:gd name="T39" fmla="*/ 753 h 861"/>
                <a:gd name="T40" fmla="*/ 301 w 554"/>
                <a:gd name="T41" fmla="*/ 768 h 861"/>
                <a:gd name="T42" fmla="*/ 210 w 554"/>
                <a:gd name="T43" fmla="*/ 806 h 861"/>
                <a:gd name="T44" fmla="*/ 165 w 554"/>
                <a:gd name="T45" fmla="*/ 830 h 861"/>
                <a:gd name="T46" fmla="*/ 114 w 554"/>
                <a:gd name="T47" fmla="*/ 830 h 861"/>
                <a:gd name="T48" fmla="*/ 5 w 554"/>
                <a:gd name="T49" fmla="*/ 838 h 861"/>
                <a:gd name="T50" fmla="*/ 0 w 554"/>
                <a:gd name="T51" fmla="*/ 861 h 861"/>
                <a:gd name="T52" fmla="*/ 59 w 554"/>
                <a:gd name="T53" fmla="*/ 859 h 861"/>
                <a:gd name="T54" fmla="*/ 165 w 554"/>
                <a:gd name="T55" fmla="*/ 841 h 861"/>
                <a:gd name="T56" fmla="*/ 219 w 554"/>
                <a:gd name="T57" fmla="*/ 827 h 861"/>
                <a:gd name="T58" fmla="*/ 311 w 554"/>
                <a:gd name="T59" fmla="*/ 789 h 861"/>
                <a:gd name="T60" fmla="*/ 355 w 554"/>
                <a:gd name="T61" fmla="*/ 761 h 861"/>
                <a:gd name="T62" fmla="*/ 427 w 554"/>
                <a:gd name="T63" fmla="*/ 705 h 861"/>
                <a:gd name="T64" fmla="*/ 485 w 554"/>
                <a:gd name="T65" fmla="*/ 638 h 861"/>
                <a:gd name="T66" fmla="*/ 511 w 554"/>
                <a:gd name="T67" fmla="*/ 598 h 861"/>
                <a:gd name="T68" fmla="*/ 543 w 554"/>
                <a:gd name="T69" fmla="*/ 518 h 861"/>
                <a:gd name="T70" fmla="*/ 543 w 554"/>
                <a:gd name="T71" fmla="*/ 515 h 861"/>
                <a:gd name="T72" fmla="*/ 554 w 554"/>
                <a:gd name="T73" fmla="*/ 430 h 861"/>
                <a:gd name="T74" fmla="*/ 543 w 554"/>
                <a:gd name="T75" fmla="*/ 345 h 861"/>
                <a:gd name="T76" fmla="*/ 528 w 554"/>
                <a:gd name="T77" fmla="*/ 302 h 861"/>
                <a:gd name="T78" fmla="*/ 488 w 554"/>
                <a:gd name="T79" fmla="*/ 227 h 861"/>
                <a:gd name="T80" fmla="*/ 458 w 554"/>
                <a:gd name="T81" fmla="*/ 187 h 861"/>
                <a:gd name="T82" fmla="*/ 392 w 554"/>
                <a:gd name="T83" fmla="*/ 126 h 861"/>
                <a:gd name="T84" fmla="*/ 351 w 554"/>
                <a:gd name="T85" fmla="*/ 96 h 861"/>
                <a:gd name="T86" fmla="*/ 266 w 554"/>
                <a:gd name="T87" fmla="*/ 51 h 861"/>
                <a:gd name="T88" fmla="*/ 168 w 554"/>
                <a:gd name="T89" fmla="*/ 19 h 861"/>
                <a:gd name="T90" fmla="*/ 112 w 554"/>
                <a:gd name="T91" fmla="*/ 8 h 861"/>
                <a:gd name="T92" fmla="*/ 3 w 554"/>
                <a:gd name="T93" fmla="*/ 0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54" h="861">
                  <a:moveTo>
                    <a:pt x="3" y="0"/>
                  </a:moveTo>
                  <a:lnTo>
                    <a:pt x="3" y="22"/>
                  </a:lnTo>
                  <a:lnTo>
                    <a:pt x="58" y="24"/>
                  </a:lnTo>
                  <a:lnTo>
                    <a:pt x="112" y="30"/>
                  </a:lnTo>
                  <a:lnTo>
                    <a:pt x="163" y="41"/>
                  </a:lnTo>
                  <a:lnTo>
                    <a:pt x="163" y="30"/>
                  </a:lnTo>
                  <a:lnTo>
                    <a:pt x="159" y="40"/>
                  </a:lnTo>
                  <a:lnTo>
                    <a:pt x="208" y="54"/>
                  </a:lnTo>
                  <a:lnTo>
                    <a:pt x="256" y="72"/>
                  </a:lnTo>
                  <a:lnTo>
                    <a:pt x="299" y="93"/>
                  </a:lnTo>
                  <a:lnTo>
                    <a:pt x="341" y="117"/>
                  </a:lnTo>
                  <a:lnTo>
                    <a:pt x="346" y="107"/>
                  </a:lnTo>
                  <a:lnTo>
                    <a:pt x="338" y="115"/>
                  </a:lnTo>
                  <a:lnTo>
                    <a:pt x="376" y="142"/>
                  </a:lnTo>
                  <a:lnTo>
                    <a:pt x="411" y="171"/>
                  </a:lnTo>
                  <a:lnTo>
                    <a:pt x="442" y="203"/>
                  </a:lnTo>
                  <a:lnTo>
                    <a:pt x="469" y="238"/>
                  </a:lnTo>
                  <a:lnTo>
                    <a:pt x="477" y="230"/>
                  </a:lnTo>
                  <a:lnTo>
                    <a:pt x="467" y="235"/>
                  </a:lnTo>
                  <a:lnTo>
                    <a:pt x="490" y="270"/>
                  </a:lnTo>
                  <a:lnTo>
                    <a:pt x="507" y="310"/>
                  </a:lnTo>
                  <a:lnTo>
                    <a:pt x="522" y="350"/>
                  </a:lnTo>
                  <a:lnTo>
                    <a:pt x="531" y="345"/>
                  </a:lnTo>
                  <a:lnTo>
                    <a:pt x="520" y="345"/>
                  </a:lnTo>
                  <a:lnTo>
                    <a:pt x="528" y="387"/>
                  </a:lnTo>
                  <a:lnTo>
                    <a:pt x="531" y="430"/>
                  </a:lnTo>
                  <a:lnTo>
                    <a:pt x="528" y="473"/>
                  </a:lnTo>
                  <a:lnTo>
                    <a:pt x="520" y="515"/>
                  </a:lnTo>
                  <a:lnTo>
                    <a:pt x="531" y="515"/>
                  </a:lnTo>
                  <a:lnTo>
                    <a:pt x="522" y="510"/>
                  </a:lnTo>
                  <a:lnTo>
                    <a:pt x="507" y="552"/>
                  </a:lnTo>
                  <a:lnTo>
                    <a:pt x="490" y="590"/>
                  </a:lnTo>
                  <a:lnTo>
                    <a:pt x="467" y="627"/>
                  </a:lnTo>
                  <a:lnTo>
                    <a:pt x="477" y="630"/>
                  </a:lnTo>
                  <a:lnTo>
                    <a:pt x="469" y="622"/>
                  </a:lnTo>
                  <a:lnTo>
                    <a:pt x="442" y="657"/>
                  </a:lnTo>
                  <a:lnTo>
                    <a:pt x="411" y="689"/>
                  </a:lnTo>
                  <a:lnTo>
                    <a:pt x="376" y="718"/>
                  </a:lnTo>
                  <a:lnTo>
                    <a:pt x="339" y="745"/>
                  </a:lnTo>
                  <a:lnTo>
                    <a:pt x="347" y="753"/>
                  </a:lnTo>
                  <a:lnTo>
                    <a:pt x="343" y="744"/>
                  </a:lnTo>
                  <a:lnTo>
                    <a:pt x="301" y="768"/>
                  </a:lnTo>
                  <a:lnTo>
                    <a:pt x="256" y="789"/>
                  </a:lnTo>
                  <a:lnTo>
                    <a:pt x="210" y="806"/>
                  </a:lnTo>
                  <a:lnTo>
                    <a:pt x="160" y="821"/>
                  </a:lnTo>
                  <a:lnTo>
                    <a:pt x="165" y="830"/>
                  </a:lnTo>
                  <a:lnTo>
                    <a:pt x="165" y="819"/>
                  </a:lnTo>
                  <a:lnTo>
                    <a:pt x="114" y="830"/>
                  </a:lnTo>
                  <a:lnTo>
                    <a:pt x="59" y="837"/>
                  </a:lnTo>
                  <a:lnTo>
                    <a:pt x="5" y="838"/>
                  </a:lnTo>
                  <a:lnTo>
                    <a:pt x="0" y="838"/>
                  </a:lnTo>
                  <a:lnTo>
                    <a:pt x="0" y="861"/>
                  </a:lnTo>
                  <a:lnTo>
                    <a:pt x="5" y="861"/>
                  </a:lnTo>
                  <a:lnTo>
                    <a:pt x="59" y="859"/>
                  </a:lnTo>
                  <a:lnTo>
                    <a:pt x="114" y="853"/>
                  </a:lnTo>
                  <a:lnTo>
                    <a:pt x="165" y="841"/>
                  </a:lnTo>
                  <a:lnTo>
                    <a:pt x="170" y="841"/>
                  </a:lnTo>
                  <a:lnTo>
                    <a:pt x="219" y="827"/>
                  </a:lnTo>
                  <a:lnTo>
                    <a:pt x="266" y="809"/>
                  </a:lnTo>
                  <a:lnTo>
                    <a:pt x="311" y="789"/>
                  </a:lnTo>
                  <a:lnTo>
                    <a:pt x="352" y="765"/>
                  </a:lnTo>
                  <a:lnTo>
                    <a:pt x="355" y="761"/>
                  </a:lnTo>
                  <a:lnTo>
                    <a:pt x="392" y="734"/>
                  </a:lnTo>
                  <a:lnTo>
                    <a:pt x="427" y="705"/>
                  </a:lnTo>
                  <a:lnTo>
                    <a:pt x="458" y="673"/>
                  </a:lnTo>
                  <a:lnTo>
                    <a:pt x="485" y="638"/>
                  </a:lnTo>
                  <a:lnTo>
                    <a:pt x="488" y="635"/>
                  </a:lnTo>
                  <a:lnTo>
                    <a:pt x="511" y="598"/>
                  </a:lnTo>
                  <a:lnTo>
                    <a:pt x="528" y="560"/>
                  </a:lnTo>
                  <a:lnTo>
                    <a:pt x="543" y="518"/>
                  </a:lnTo>
                  <a:lnTo>
                    <a:pt x="543" y="515"/>
                  </a:lnTo>
                  <a:lnTo>
                    <a:pt x="543" y="515"/>
                  </a:lnTo>
                  <a:lnTo>
                    <a:pt x="551" y="473"/>
                  </a:lnTo>
                  <a:lnTo>
                    <a:pt x="554" y="430"/>
                  </a:lnTo>
                  <a:lnTo>
                    <a:pt x="551" y="387"/>
                  </a:lnTo>
                  <a:lnTo>
                    <a:pt x="543" y="345"/>
                  </a:lnTo>
                  <a:lnTo>
                    <a:pt x="543" y="342"/>
                  </a:lnTo>
                  <a:lnTo>
                    <a:pt x="528" y="302"/>
                  </a:lnTo>
                  <a:lnTo>
                    <a:pt x="511" y="262"/>
                  </a:lnTo>
                  <a:lnTo>
                    <a:pt x="488" y="227"/>
                  </a:lnTo>
                  <a:lnTo>
                    <a:pt x="485" y="222"/>
                  </a:lnTo>
                  <a:lnTo>
                    <a:pt x="458" y="187"/>
                  </a:lnTo>
                  <a:lnTo>
                    <a:pt x="427" y="155"/>
                  </a:lnTo>
                  <a:lnTo>
                    <a:pt x="392" y="126"/>
                  </a:lnTo>
                  <a:lnTo>
                    <a:pt x="354" y="99"/>
                  </a:lnTo>
                  <a:lnTo>
                    <a:pt x="351" y="96"/>
                  </a:lnTo>
                  <a:lnTo>
                    <a:pt x="309" y="72"/>
                  </a:lnTo>
                  <a:lnTo>
                    <a:pt x="266" y="51"/>
                  </a:lnTo>
                  <a:lnTo>
                    <a:pt x="218" y="33"/>
                  </a:lnTo>
                  <a:lnTo>
                    <a:pt x="168" y="19"/>
                  </a:lnTo>
                  <a:lnTo>
                    <a:pt x="163" y="19"/>
                  </a:lnTo>
                  <a:lnTo>
                    <a:pt x="112" y="8"/>
                  </a:lnTo>
                  <a:lnTo>
                    <a:pt x="58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Rectangle 243"/>
            <p:cNvSpPr>
              <a:spLocks noChangeArrowheads="1"/>
            </p:cNvSpPr>
            <p:nvPr/>
          </p:nvSpPr>
          <p:spPr bwMode="auto">
            <a:xfrm>
              <a:off x="3655" y="3117"/>
              <a:ext cx="11" cy="42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Rectangle 244"/>
            <p:cNvSpPr>
              <a:spLocks noChangeArrowheads="1"/>
            </p:cNvSpPr>
            <p:nvPr/>
          </p:nvSpPr>
          <p:spPr bwMode="auto">
            <a:xfrm>
              <a:off x="3674" y="3206"/>
              <a:ext cx="204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Rectangle 245"/>
            <p:cNvSpPr>
              <a:spLocks noChangeArrowheads="1"/>
            </p:cNvSpPr>
            <p:nvPr/>
          </p:nvSpPr>
          <p:spPr bwMode="auto">
            <a:xfrm>
              <a:off x="3720" y="3240"/>
              <a:ext cx="110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900">
                  <a:solidFill>
                    <a:srgbClr val="000000"/>
                  </a:solidFill>
                </a:rPr>
                <a:t>D</a:t>
              </a:r>
              <a:endParaRPr lang="en-US" altLang="en-US" sz="2000"/>
            </a:p>
          </p:txBody>
        </p:sp>
        <p:sp>
          <p:nvSpPr>
            <p:cNvPr id="35" name="Line 246"/>
            <p:cNvSpPr>
              <a:spLocks noChangeShapeType="1"/>
            </p:cNvSpPr>
            <p:nvPr/>
          </p:nvSpPr>
          <p:spPr bwMode="auto">
            <a:xfrm>
              <a:off x="3929" y="3322"/>
              <a:ext cx="24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47"/>
            <p:cNvSpPr>
              <a:spLocks/>
            </p:cNvSpPr>
            <p:nvPr/>
          </p:nvSpPr>
          <p:spPr bwMode="auto">
            <a:xfrm>
              <a:off x="4125" y="2480"/>
              <a:ext cx="701" cy="415"/>
            </a:xfrm>
            <a:custGeom>
              <a:avLst/>
              <a:gdLst>
                <a:gd name="T0" fmla="*/ 16 w 1401"/>
                <a:gd name="T1" fmla="*/ 149 h 830"/>
                <a:gd name="T2" fmla="*/ 41 w 1401"/>
                <a:gd name="T3" fmla="*/ 11 h 830"/>
                <a:gd name="T4" fmla="*/ 65 w 1401"/>
                <a:gd name="T5" fmla="*/ 37 h 830"/>
                <a:gd name="T6" fmla="*/ 88 w 1401"/>
                <a:gd name="T7" fmla="*/ 200 h 830"/>
                <a:gd name="T8" fmla="*/ 108 w 1401"/>
                <a:gd name="T9" fmla="*/ 483 h 830"/>
                <a:gd name="T10" fmla="*/ 129 w 1401"/>
                <a:gd name="T11" fmla="*/ 720 h 830"/>
                <a:gd name="T12" fmla="*/ 155 w 1401"/>
                <a:gd name="T13" fmla="*/ 794 h 830"/>
                <a:gd name="T14" fmla="*/ 177 w 1401"/>
                <a:gd name="T15" fmla="*/ 720 h 830"/>
                <a:gd name="T16" fmla="*/ 200 w 1401"/>
                <a:gd name="T17" fmla="*/ 483 h 830"/>
                <a:gd name="T18" fmla="*/ 224 w 1401"/>
                <a:gd name="T19" fmla="*/ 211 h 830"/>
                <a:gd name="T20" fmla="*/ 244 w 1401"/>
                <a:gd name="T21" fmla="*/ 37 h 830"/>
                <a:gd name="T22" fmla="*/ 268 w 1401"/>
                <a:gd name="T23" fmla="*/ 26 h 830"/>
                <a:gd name="T24" fmla="*/ 294 w 1401"/>
                <a:gd name="T25" fmla="*/ 160 h 830"/>
                <a:gd name="T26" fmla="*/ 315 w 1401"/>
                <a:gd name="T27" fmla="*/ 421 h 830"/>
                <a:gd name="T28" fmla="*/ 337 w 1401"/>
                <a:gd name="T29" fmla="*/ 656 h 830"/>
                <a:gd name="T30" fmla="*/ 358 w 1401"/>
                <a:gd name="T31" fmla="*/ 794 h 830"/>
                <a:gd name="T32" fmla="*/ 382 w 1401"/>
                <a:gd name="T33" fmla="*/ 768 h 830"/>
                <a:gd name="T34" fmla="*/ 406 w 1401"/>
                <a:gd name="T35" fmla="*/ 608 h 830"/>
                <a:gd name="T36" fmla="*/ 427 w 1401"/>
                <a:gd name="T37" fmla="*/ 323 h 830"/>
                <a:gd name="T38" fmla="*/ 449 w 1401"/>
                <a:gd name="T39" fmla="*/ 88 h 830"/>
                <a:gd name="T40" fmla="*/ 472 w 1401"/>
                <a:gd name="T41" fmla="*/ 0 h 830"/>
                <a:gd name="T42" fmla="*/ 497 w 1401"/>
                <a:gd name="T43" fmla="*/ 88 h 830"/>
                <a:gd name="T44" fmla="*/ 518 w 1401"/>
                <a:gd name="T45" fmla="*/ 298 h 830"/>
                <a:gd name="T46" fmla="*/ 540 w 1401"/>
                <a:gd name="T47" fmla="*/ 558 h 830"/>
                <a:gd name="T48" fmla="*/ 561 w 1401"/>
                <a:gd name="T49" fmla="*/ 757 h 830"/>
                <a:gd name="T50" fmla="*/ 587 w 1401"/>
                <a:gd name="T51" fmla="*/ 819 h 830"/>
                <a:gd name="T52" fmla="*/ 608 w 1401"/>
                <a:gd name="T53" fmla="*/ 696 h 830"/>
                <a:gd name="T54" fmla="*/ 628 w 1401"/>
                <a:gd name="T55" fmla="*/ 472 h 830"/>
                <a:gd name="T56" fmla="*/ 652 w 1401"/>
                <a:gd name="T57" fmla="*/ 200 h 830"/>
                <a:gd name="T58" fmla="*/ 673 w 1401"/>
                <a:gd name="T59" fmla="*/ 37 h 830"/>
                <a:gd name="T60" fmla="*/ 696 w 1401"/>
                <a:gd name="T61" fmla="*/ 37 h 830"/>
                <a:gd name="T62" fmla="*/ 721 w 1401"/>
                <a:gd name="T63" fmla="*/ 174 h 830"/>
                <a:gd name="T64" fmla="*/ 742 w 1401"/>
                <a:gd name="T65" fmla="*/ 410 h 830"/>
                <a:gd name="T66" fmla="*/ 764 w 1401"/>
                <a:gd name="T67" fmla="*/ 656 h 830"/>
                <a:gd name="T68" fmla="*/ 787 w 1401"/>
                <a:gd name="T69" fmla="*/ 808 h 830"/>
                <a:gd name="T70" fmla="*/ 808 w 1401"/>
                <a:gd name="T71" fmla="*/ 768 h 830"/>
                <a:gd name="T72" fmla="*/ 832 w 1401"/>
                <a:gd name="T73" fmla="*/ 584 h 830"/>
                <a:gd name="T74" fmla="*/ 854 w 1401"/>
                <a:gd name="T75" fmla="*/ 323 h 830"/>
                <a:gd name="T76" fmla="*/ 875 w 1401"/>
                <a:gd name="T77" fmla="*/ 88 h 830"/>
                <a:gd name="T78" fmla="*/ 897 w 1401"/>
                <a:gd name="T79" fmla="*/ 0 h 830"/>
                <a:gd name="T80" fmla="*/ 923 w 1401"/>
                <a:gd name="T81" fmla="*/ 74 h 830"/>
                <a:gd name="T82" fmla="*/ 944 w 1401"/>
                <a:gd name="T83" fmla="*/ 286 h 830"/>
                <a:gd name="T84" fmla="*/ 966 w 1401"/>
                <a:gd name="T85" fmla="*/ 547 h 830"/>
                <a:gd name="T86" fmla="*/ 987 w 1401"/>
                <a:gd name="T87" fmla="*/ 757 h 830"/>
                <a:gd name="T88" fmla="*/ 1011 w 1401"/>
                <a:gd name="T89" fmla="*/ 819 h 830"/>
                <a:gd name="T90" fmla="*/ 1032 w 1401"/>
                <a:gd name="T91" fmla="*/ 707 h 830"/>
                <a:gd name="T92" fmla="*/ 1052 w 1401"/>
                <a:gd name="T93" fmla="*/ 472 h 830"/>
                <a:gd name="T94" fmla="*/ 1078 w 1401"/>
                <a:gd name="T95" fmla="*/ 200 h 830"/>
                <a:gd name="T96" fmla="*/ 1099 w 1401"/>
                <a:gd name="T97" fmla="*/ 37 h 830"/>
                <a:gd name="T98" fmla="*/ 1121 w 1401"/>
                <a:gd name="T99" fmla="*/ 26 h 830"/>
                <a:gd name="T100" fmla="*/ 1147 w 1401"/>
                <a:gd name="T101" fmla="*/ 160 h 830"/>
                <a:gd name="T102" fmla="*/ 1168 w 1401"/>
                <a:gd name="T103" fmla="*/ 421 h 830"/>
                <a:gd name="T104" fmla="*/ 1192 w 1401"/>
                <a:gd name="T105" fmla="*/ 670 h 830"/>
                <a:gd name="T106" fmla="*/ 1212 w 1401"/>
                <a:gd name="T107" fmla="*/ 808 h 830"/>
                <a:gd name="T108" fmla="*/ 1233 w 1401"/>
                <a:gd name="T109" fmla="*/ 757 h 830"/>
                <a:gd name="T110" fmla="*/ 1259 w 1401"/>
                <a:gd name="T111" fmla="*/ 570 h 830"/>
                <a:gd name="T112" fmla="*/ 1280 w 1401"/>
                <a:gd name="T113" fmla="*/ 298 h 830"/>
                <a:gd name="T114" fmla="*/ 1300 w 1401"/>
                <a:gd name="T115" fmla="*/ 74 h 830"/>
                <a:gd name="T116" fmla="*/ 1323 w 1401"/>
                <a:gd name="T117" fmla="*/ 0 h 830"/>
                <a:gd name="T118" fmla="*/ 1344 w 1401"/>
                <a:gd name="T119" fmla="*/ 74 h 830"/>
                <a:gd name="T120" fmla="*/ 1368 w 1401"/>
                <a:gd name="T121" fmla="*/ 286 h 830"/>
                <a:gd name="T122" fmla="*/ 1388 w 1401"/>
                <a:gd name="T123" fmla="*/ 558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01" h="830">
                  <a:moveTo>
                    <a:pt x="0" y="384"/>
                  </a:moveTo>
                  <a:lnTo>
                    <a:pt x="1" y="347"/>
                  </a:lnTo>
                  <a:lnTo>
                    <a:pt x="4" y="309"/>
                  </a:lnTo>
                  <a:lnTo>
                    <a:pt x="8" y="272"/>
                  </a:lnTo>
                  <a:lnTo>
                    <a:pt x="11" y="248"/>
                  </a:lnTo>
                  <a:lnTo>
                    <a:pt x="14" y="200"/>
                  </a:lnTo>
                  <a:lnTo>
                    <a:pt x="16" y="174"/>
                  </a:lnTo>
                  <a:lnTo>
                    <a:pt x="16" y="149"/>
                  </a:lnTo>
                  <a:lnTo>
                    <a:pt x="20" y="123"/>
                  </a:lnTo>
                  <a:lnTo>
                    <a:pt x="22" y="99"/>
                  </a:lnTo>
                  <a:lnTo>
                    <a:pt x="25" y="74"/>
                  </a:lnTo>
                  <a:lnTo>
                    <a:pt x="28" y="62"/>
                  </a:lnTo>
                  <a:lnTo>
                    <a:pt x="32" y="48"/>
                  </a:lnTo>
                  <a:lnTo>
                    <a:pt x="35" y="26"/>
                  </a:lnTo>
                  <a:lnTo>
                    <a:pt x="38" y="26"/>
                  </a:lnTo>
                  <a:lnTo>
                    <a:pt x="41" y="11"/>
                  </a:lnTo>
                  <a:lnTo>
                    <a:pt x="44" y="11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2" y="0"/>
                  </a:lnTo>
                  <a:lnTo>
                    <a:pt x="56" y="11"/>
                  </a:lnTo>
                  <a:lnTo>
                    <a:pt x="59" y="11"/>
                  </a:lnTo>
                  <a:lnTo>
                    <a:pt x="62" y="26"/>
                  </a:lnTo>
                  <a:lnTo>
                    <a:pt x="65" y="37"/>
                  </a:lnTo>
                  <a:lnTo>
                    <a:pt x="67" y="62"/>
                  </a:lnTo>
                  <a:lnTo>
                    <a:pt x="72" y="62"/>
                  </a:lnTo>
                  <a:lnTo>
                    <a:pt x="73" y="99"/>
                  </a:lnTo>
                  <a:lnTo>
                    <a:pt x="78" y="112"/>
                  </a:lnTo>
                  <a:lnTo>
                    <a:pt x="80" y="123"/>
                  </a:lnTo>
                  <a:lnTo>
                    <a:pt x="83" y="160"/>
                  </a:lnTo>
                  <a:lnTo>
                    <a:pt x="86" y="186"/>
                  </a:lnTo>
                  <a:lnTo>
                    <a:pt x="88" y="200"/>
                  </a:lnTo>
                  <a:lnTo>
                    <a:pt x="88" y="248"/>
                  </a:lnTo>
                  <a:lnTo>
                    <a:pt x="92" y="286"/>
                  </a:lnTo>
                  <a:lnTo>
                    <a:pt x="94" y="309"/>
                  </a:lnTo>
                  <a:lnTo>
                    <a:pt x="99" y="334"/>
                  </a:lnTo>
                  <a:lnTo>
                    <a:pt x="100" y="373"/>
                  </a:lnTo>
                  <a:lnTo>
                    <a:pt x="105" y="395"/>
                  </a:lnTo>
                  <a:lnTo>
                    <a:pt x="107" y="446"/>
                  </a:lnTo>
                  <a:lnTo>
                    <a:pt x="108" y="483"/>
                  </a:lnTo>
                  <a:lnTo>
                    <a:pt x="113" y="507"/>
                  </a:lnTo>
                  <a:lnTo>
                    <a:pt x="115" y="547"/>
                  </a:lnTo>
                  <a:lnTo>
                    <a:pt x="120" y="570"/>
                  </a:lnTo>
                  <a:lnTo>
                    <a:pt x="121" y="595"/>
                  </a:lnTo>
                  <a:lnTo>
                    <a:pt x="126" y="634"/>
                  </a:lnTo>
                  <a:lnTo>
                    <a:pt x="126" y="656"/>
                  </a:lnTo>
                  <a:lnTo>
                    <a:pt x="128" y="696"/>
                  </a:lnTo>
                  <a:lnTo>
                    <a:pt x="129" y="720"/>
                  </a:lnTo>
                  <a:lnTo>
                    <a:pt x="134" y="731"/>
                  </a:lnTo>
                  <a:lnTo>
                    <a:pt x="136" y="757"/>
                  </a:lnTo>
                  <a:lnTo>
                    <a:pt x="140" y="768"/>
                  </a:lnTo>
                  <a:lnTo>
                    <a:pt x="142" y="782"/>
                  </a:lnTo>
                  <a:lnTo>
                    <a:pt x="147" y="794"/>
                  </a:lnTo>
                  <a:lnTo>
                    <a:pt x="148" y="794"/>
                  </a:lnTo>
                  <a:lnTo>
                    <a:pt x="150" y="794"/>
                  </a:lnTo>
                  <a:lnTo>
                    <a:pt x="155" y="794"/>
                  </a:lnTo>
                  <a:lnTo>
                    <a:pt x="156" y="808"/>
                  </a:lnTo>
                  <a:lnTo>
                    <a:pt x="161" y="808"/>
                  </a:lnTo>
                  <a:lnTo>
                    <a:pt x="163" y="782"/>
                  </a:lnTo>
                  <a:lnTo>
                    <a:pt x="168" y="782"/>
                  </a:lnTo>
                  <a:lnTo>
                    <a:pt x="169" y="768"/>
                  </a:lnTo>
                  <a:lnTo>
                    <a:pt x="171" y="757"/>
                  </a:lnTo>
                  <a:lnTo>
                    <a:pt x="176" y="731"/>
                  </a:lnTo>
                  <a:lnTo>
                    <a:pt x="177" y="720"/>
                  </a:lnTo>
                  <a:lnTo>
                    <a:pt x="182" y="682"/>
                  </a:lnTo>
                  <a:lnTo>
                    <a:pt x="184" y="670"/>
                  </a:lnTo>
                  <a:lnTo>
                    <a:pt x="188" y="645"/>
                  </a:lnTo>
                  <a:lnTo>
                    <a:pt x="190" y="608"/>
                  </a:lnTo>
                  <a:lnTo>
                    <a:pt x="193" y="584"/>
                  </a:lnTo>
                  <a:lnTo>
                    <a:pt x="193" y="547"/>
                  </a:lnTo>
                  <a:lnTo>
                    <a:pt x="196" y="522"/>
                  </a:lnTo>
                  <a:lnTo>
                    <a:pt x="200" y="483"/>
                  </a:lnTo>
                  <a:lnTo>
                    <a:pt x="203" y="459"/>
                  </a:lnTo>
                  <a:lnTo>
                    <a:pt x="204" y="410"/>
                  </a:lnTo>
                  <a:lnTo>
                    <a:pt x="209" y="384"/>
                  </a:lnTo>
                  <a:lnTo>
                    <a:pt x="211" y="347"/>
                  </a:lnTo>
                  <a:lnTo>
                    <a:pt x="214" y="309"/>
                  </a:lnTo>
                  <a:lnTo>
                    <a:pt x="217" y="286"/>
                  </a:lnTo>
                  <a:lnTo>
                    <a:pt x="220" y="248"/>
                  </a:lnTo>
                  <a:lnTo>
                    <a:pt x="224" y="211"/>
                  </a:lnTo>
                  <a:lnTo>
                    <a:pt x="227" y="186"/>
                  </a:lnTo>
                  <a:lnTo>
                    <a:pt x="230" y="160"/>
                  </a:lnTo>
                  <a:lnTo>
                    <a:pt x="230" y="136"/>
                  </a:lnTo>
                  <a:lnTo>
                    <a:pt x="233" y="112"/>
                  </a:lnTo>
                  <a:lnTo>
                    <a:pt x="235" y="88"/>
                  </a:lnTo>
                  <a:lnTo>
                    <a:pt x="238" y="62"/>
                  </a:lnTo>
                  <a:lnTo>
                    <a:pt x="241" y="48"/>
                  </a:lnTo>
                  <a:lnTo>
                    <a:pt x="244" y="37"/>
                  </a:lnTo>
                  <a:lnTo>
                    <a:pt x="248" y="26"/>
                  </a:lnTo>
                  <a:lnTo>
                    <a:pt x="251" y="26"/>
                  </a:lnTo>
                  <a:lnTo>
                    <a:pt x="254" y="11"/>
                  </a:lnTo>
                  <a:lnTo>
                    <a:pt x="256" y="0"/>
                  </a:lnTo>
                  <a:lnTo>
                    <a:pt x="260" y="0"/>
                  </a:lnTo>
                  <a:lnTo>
                    <a:pt x="262" y="0"/>
                  </a:lnTo>
                  <a:lnTo>
                    <a:pt x="265" y="11"/>
                  </a:lnTo>
                  <a:lnTo>
                    <a:pt x="268" y="26"/>
                  </a:lnTo>
                  <a:lnTo>
                    <a:pt x="272" y="37"/>
                  </a:lnTo>
                  <a:lnTo>
                    <a:pt x="275" y="48"/>
                  </a:lnTo>
                  <a:lnTo>
                    <a:pt x="276" y="62"/>
                  </a:lnTo>
                  <a:lnTo>
                    <a:pt x="281" y="74"/>
                  </a:lnTo>
                  <a:lnTo>
                    <a:pt x="283" y="99"/>
                  </a:lnTo>
                  <a:lnTo>
                    <a:pt x="288" y="123"/>
                  </a:lnTo>
                  <a:lnTo>
                    <a:pt x="289" y="149"/>
                  </a:lnTo>
                  <a:lnTo>
                    <a:pt x="294" y="160"/>
                  </a:lnTo>
                  <a:lnTo>
                    <a:pt x="296" y="200"/>
                  </a:lnTo>
                  <a:lnTo>
                    <a:pt x="297" y="222"/>
                  </a:lnTo>
                  <a:lnTo>
                    <a:pt x="302" y="248"/>
                  </a:lnTo>
                  <a:lnTo>
                    <a:pt x="302" y="272"/>
                  </a:lnTo>
                  <a:lnTo>
                    <a:pt x="304" y="309"/>
                  </a:lnTo>
                  <a:lnTo>
                    <a:pt x="308" y="347"/>
                  </a:lnTo>
                  <a:lnTo>
                    <a:pt x="310" y="384"/>
                  </a:lnTo>
                  <a:lnTo>
                    <a:pt x="315" y="421"/>
                  </a:lnTo>
                  <a:lnTo>
                    <a:pt x="316" y="446"/>
                  </a:lnTo>
                  <a:lnTo>
                    <a:pt x="318" y="472"/>
                  </a:lnTo>
                  <a:lnTo>
                    <a:pt x="323" y="522"/>
                  </a:lnTo>
                  <a:lnTo>
                    <a:pt x="324" y="547"/>
                  </a:lnTo>
                  <a:lnTo>
                    <a:pt x="329" y="584"/>
                  </a:lnTo>
                  <a:lnTo>
                    <a:pt x="331" y="608"/>
                  </a:lnTo>
                  <a:lnTo>
                    <a:pt x="336" y="634"/>
                  </a:lnTo>
                  <a:lnTo>
                    <a:pt x="337" y="656"/>
                  </a:lnTo>
                  <a:lnTo>
                    <a:pt x="337" y="682"/>
                  </a:lnTo>
                  <a:lnTo>
                    <a:pt x="339" y="707"/>
                  </a:lnTo>
                  <a:lnTo>
                    <a:pt x="344" y="731"/>
                  </a:lnTo>
                  <a:lnTo>
                    <a:pt x="345" y="757"/>
                  </a:lnTo>
                  <a:lnTo>
                    <a:pt x="350" y="768"/>
                  </a:lnTo>
                  <a:lnTo>
                    <a:pt x="352" y="782"/>
                  </a:lnTo>
                  <a:lnTo>
                    <a:pt x="356" y="794"/>
                  </a:lnTo>
                  <a:lnTo>
                    <a:pt x="358" y="794"/>
                  </a:lnTo>
                  <a:lnTo>
                    <a:pt x="360" y="808"/>
                  </a:lnTo>
                  <a:lnTo>
                    <a:pt x="364" y="808"/>
                  </a:lnTo>
                  <a:lnTo>
                    <a:pt x="366" y="808"/>
                  </a:lnTo>
                  <a:lnTo>
                    <a:pt x="371" y="819"/>
                  </a:lnTo>
                  <a:lnTo>
                    <a:pt x="372" y="808"/>
                  </a:lnTo>
                  <a:lnTo>
                    <a:pt x="377" y="794"/>
                  </a:lnTo>
                  <a:lnTo>
                    <a:pt x="379" y="782"/>
                  </a:lnTo>
                  <a:lnTo>
                    <a:pt x="382" y="768"/>
                  </a:lnTo>
                  <a:lnTo>
                    <a:pt x="385" y="757"/>
                  </a:lnTo>
                  <a:lnTo>
                    <a:pt x="388" y="744"/>
                  </a:lnTo>
                  <a:lnTo>
                    <a:pt x="392" y="720"/>
                  </a:lnTo>
                  <a:lnTo>
                    <a:pt x="393" y="707"/>
                  </a:lnTo>
                  <a:lnTo>
                    <a:pt x="398" y="670"/>
                  </a:lnTo>
                  <a:lnTo>
                    <a:pt x="400" y="645"/>
                  </a:lnTo>
                  <a:lnTo>
                    <a:pt x="403" y="619"/>
                  </a:lnTo>
                  <a:lnTo>
                    <a:pt x="406" y="608"/>
                  </a:lnTo>
                  <a:lnTo>
                    <a:pt x="409" y="570"/>
                  </a:lnTo>
                  <a:lnTo>
                    <a:pt x="409" y="533"/>
                  </a:lnTo>
                  <a:lnTo>
                    <a:pt x="412" y="496"/>
                  </a:lnTo>
                  <a:lnTo>
                    <a:pt x="416" y="459"/>
                  </a:lnTo>
                  <a:lnTo>
                    <a:pt x="419" y="435"/>
                  </a:lnTo>
                  <a:lnTo>
                    <a:pt x="420" y="384"/>
                  </a:lnTo>
                  <a:lnTo>
                    <a:pt x="424" y="360"/>
                  </a:lnTo>
                  <a:lnTo>
                    <a:pt x="427" y="323"/>
                  </a:lnTo>
                  <a:lnTo>
                    <a:pt x="430" y="286"/>
                  </a:lnTo>
                  <a:lnTo>
                    <a:pt x="433" y="248"/>
                  </a:lnTo>
                  <a:lnTo>
                    <a:pt x="436" y="222"/>
                  </a:lnTo>
                  <a:lnTo>
                    <a:pt x="440" y="200"/>
                  </a:lnTo>
                  <a:lnTo>
                    <a:pt x="443" y="160"/>
                  </a:lnTo>
                  <a:lnTo>
                    <a:pt x="444" y="136"/>
                  </a:lnTo>
                  <a:lnTo>
                    <a:pt x="444" y="112"/>
                  </a:lnTo>
                  <a:lnTo>
                    <a:pt x="449" y="88"/>
                  </a:lnTo>
                  <a:lnTo>
                    <a:pt x="451" y="62"/>
                  </a:lnTo>
                  <a:lnTo>
                    <a:pt x="454" y="37"/>
                  </a:lnTo>
                  <a:lnTo>
                    <a:pt x="457" y="37"/>
                  </a:lnTo>
                  <a:lnTo>
                    <a:pt x="460" y="26"/>
                  </a:lnTo>
                  <a:lnTo>
                    <a:pt x="464" y="11"/>
                  </a:lnTo>
                  <a:lnTo>
                    <a:pt x="465" y="11"/>
                  </a:lnTo>
                  <a:lnTo>
                    <a:pt x="470" y="0"/>
                  </a:lnTo>
                  <a:lnTo>
                    <a:pt x="472" y="0"/>
                  </a:lnTo>
                  <a:lnTo>
                    <a:pt x="476" y="0"/>
                  </a:lnTo>
                  <a:lnTo>
                    <a:pt x="478" y="0"/>
                  </a:lnTo>
                  <a:lnTo>
                    <a:pt x="483" y="11"/>
                  </a:lnTo>
                  <a:lnTo>
                    <a:pt x="484" y="26"/>
                  </a:lnTo>
                  <a:lnTo>
                    <a:pt x="486" y="37"/>
                  </a:lnTo>
                  <a:lnTo>
                    <a:pt x="491" y="48"/>
                  </a:lnTo>
                  <a:lnTo>
                    <a:pt x="492" y="62"/>
                  </a:lnTo>
                  <a:lnTo>
                    <a:pt x="497" y="88"/>
                  </a:lnTo>
                  <a:lnTo>
                    <a:pt x="499" y="112"/>
                  </a:lnTo>
                  <a:lnTo>
                    <a:pt x="504" y="123"/>
                  </a:lnTo>
                  <a:lnTo>
                    <a:pt x="505" y="160"/>
                  </a:lnTo>
                  <a:lnTo>
                    <a:pt x="507" y="186"/>
                  </a:lnTo>
                  <a:lnTo>
                    <a:pt x="512" y="211"/>
                  </a:lnTo>
                  <a:lnTo>
                    <a:pt x="513" y="235"/>
                  </a:lnTo>
                  <a:lnTo>
                    <a:pt x="513" y="272"/>
                  </a:lnTo>
                  <a:lnTo>
                    <a:pt x="518" y="298"/>
                  </a:lnTo>
                  <a:lnTo>
                    <a:pt x="520" y="334"/>
                  </a:lnTo>
                  <a:lnTo>
                    <a:pt x="524" y="360"/>
                  </a:lnTo>
                  <a:lnTo>
                    <a:pt x="526" y="395"/>
                  </a:lnTo>
                  <a:lnTo>
                    <a:pt x="528" y="435"/>
                  </a:lnTo>
                  <a:lnTo>
                    <a:pt x="532" y="472"/>
                  </a:lnTo>
                  <a:lnTo>
                    <a:pt x="534" y="496"/>
                  </a:lnTo>
                  <a:lnTo>
                    <a:pt x="539" y="522"/>
                  </a:lnTo>
                  <a:lnTo>
                    <a:pt x="540" y="558"/>
                  </a:lnTo>
                  <a:lnTo>
                    <a:pt x="545" y="595"/>
                  </a:lnTo>
                  <a:lnTo>
                    <a:pt x="547" y="619"/>
                  </a:lnTo>
                  <a:lnTo>
                    <a:pt x="548" y="656"/>
                  </a:lnTo>
                  <a:lnTo>
                    <a:pt x="548" y="682"/>
                  </a:lnTo>
                  <a:lnTo>
                    <a:pt x="553" y="696"/>
                  </a:lnTo>
                  <a:lnTo>
                    <a:pt x="555" y="731"/>
                  </a:lnTo>
                  <a:lnTo>
                    <a:pt x="560" y="744"/>
                  </a:lnTo>
                  <a:lnTo>
                    <a:pt x="561" y="757"/>
                  </a:lnTo>
                  <a:lnTo>
                    <a:pt x="566" y="782"/>
                  </a:lnTo>
                  <a:lnTo>
                    <a:pt x="568" y="782"/>
                  </a:lnTo>
                  <a:lnTo>
                    <a:pt x="571" y="794"/>
                  </a:lnTo>
                  <a:lnTo>
                    <a:pt x="574" y="819"/>
                  </a:lnTo>
                  <a:lnTo>
                    <a:pt x="577" y="808"/>
                  </a:lnTo>
                  <a:lnTo>
                    <a:pt x="580" y="819"/>
                  </a:lnTo>
                  <a:lnTo>
                    <a:pt x="582" y="808"/>
                  </a:lnTo>
                  <a:lnTo>
                    <a:pt x="587" y="819"/>
                  </a:lnTo>
                  <a:lnTo>
                    <a:pt x="587" y="808"/>
                  </a:lnTo>
                  <a:lnTo>
                    <a:pt x="588" y="808"/>
                  </a:lnTo>
                  <a:lnTo>
                    <a:pt x="592" y="794"/>
                  </a:lnTo>
                  <a:lnTo>
                    <a:pt x="595" y="768"/>
                  </a:lnTo>
                  <a:lnTo>
                    <a:pt x="598" y="768"/>
                  </a:lnTo>
                  <a:lnTo>
                    <a:pt x="601" y="744"/>
                  </a:lnTo>
                  <a:lnTo>
                    <a:pt x="604" y="720"/>
                  </a:lnTo>
                  <a:lnTo>
                    <a:pt x="608" y="696"/>
                  </a:lnTo>
                  <a:lnTo>
                    <a:pt x="609" y="670"/>
                  </a:lnTo>
                  <a:lnTo>
                    <a:pt x="612" y="645"/>
                  </a:lnTo>
                  <a:lnTo>
                    <a:pt x="616" y="634"/>
                  </a:lnTo>
                  <a:lnTo>
                    <a:pt x="619" y="595"/>
                  </a:lnTo>
                  <a:lnTo>
                    <a:pt x="622" y="558"/>
                  </a:lnTo>
                  <a:lnTo>
                    <a:pt x="622" y="533"/>
                  </a:lnTo>
                  <a:lnTo>
                    <a:pt x="625" y="496"/>
                  </a:lnTo>
                  <a:lnTo>
                    <a:pt x="628" y="472"/>
                  </a:lnTo>
                  <a:lnTo>
                    <a:pt x="632" y="421"/>
                  </a:lnTo>
                  <a:lnTo>
                    <a:pt x="633" y="395"/>
                  </a:lnTo>
                  <a:lnTo>
                    <a:pt x="638" y="360"/>
                  </a:lnTo>
                  <a:lnTo>
                    <a:pt x="640" y="323"/>
                  </a:lnTo>
                  <a:lnTo>
                    <a:pt x="643" y="286"/>
                  </a:lnTo>
                  <a:lnTo>
                    <a:pt x="646" y="248"/>
                  </a:lnTo>
                  <a:lnTo>
                    <a:pt x="649" y="222"/>
                  </a:lnTo>
                  <a:lnTo>
                    <a:pt x="652" y="200"/>
                  </a:lnTo>
                  <a:lnTo>
                    <a:pt x="654" y="160"/>
                  </a:lnTo>
                  <a:lnTo>
                    <a:pt x="659" y="136"/>
                  </a:lnTo>
                  <a:lnTo>
                    <a:pt x="659" y="112"/>
                  </a:lnTo>
                  <a:lnTo>
                    <a:pt x="660" y="99"/>
                  </a:lnTo>
                  <a:lnTo>
                    <a:pt x="665" y="99"/>
                  </a:lnTo>
                  <a:lnTo>
                    <a:pt x="667" y="74"/>
                  </a:lnTo>
                  <a:lnTo>
                    <a:pt x="670" y="62"/>
                  </a:lnTo>
                  <a:lnTo>
                    <a:pt x="673" y="37"/>
                  </a:lnTo>
                  <a:lnTo>
                    <a:pt x="675" y="37"/>
                  </a:lnTo>
                  <a:lnTo>
                    <a:pt x="680" y="26"/>
                  </a:lnTo>
                  <a:lnTo>
                    <a:pt x="681" y="11"/>
                  </a:lnTo>
                  <a:lnTo>
                    <a:pt x="686" y="11"/>
                  </a:lnTo>
                  <a:lnTo>
                    <a:pt x="688" y="26"/>
                  </a:lnTo>
                  <a:lnTo>
                    <a:pt x="692" y="11"/>
                  </a:lnTo>
                  <a:lnTo>
                    <a:pt x="694" y="11"/>
                  </a:lnTo>
                  <a:lnTo>
                    <a:pt x="696" y="37"/>
                  </a:lnTo>
                  <a:lnTo>
                    <a:pt x="700" y="37"/>
                  </a:lnTo>
                  <a:lnTo>
                    <a:pt x="702" y="62"/>
                  </a:lnTo>
                  <a:lnTo>
                    <a:pt x="707" y="74"/>
                  </a:lnTo>
                  <a:lnTo>
                    <a:pt x="708" y="88"/>
                  </a:lnTo>
                  <a:lnTo>
                    <a:pt x="713" y="112"/>
                  </a:lnTo>
                  <a:lnTo>
                    <a:pt x="715" y="123"/>
                  </a:lnTo>
                  <a:lnTo>
                    <a:pt x="716" y="149"/>
                  </a:lnTo>
                  <a:lnTo>
                    <a:pt x="721" y="174"/>
                  </a:lnTo>
                  <a:lnTo>
                    <a:pt x="723" y="200"/>
                  </a:lnTo>
                  <a:lnTo>
                    <a:pt x="728" y="222"/>
                  </a:lnTo>
                  <a:lnTo>
                    <a:pt x="729" y="261"/>
                  </a:lnTo>
                  <a:lnTo>
                    <a:pt x="729" y="286"/>
                  </a:lnTo>
                  <a:lnTo>
                    <a:pt x="734" y="323"/>
                  </a:lnTo>
                  <a:lnTo>
                    <a:pt x="736" y="347"/>
                  </a:lnTo>
                  <a:lnTo>
                    <a:pt x="737" y="384"/>
                  </a:lnTo>
                  <a:lnTo>
                    <a:pt x="742" y="410"/>
                  </a:lnTo>
                  <a:lnTo>
                    <a:pt x="744" y="446"/>
                  </a:lnTo>
                  <a:lnTo>
                    <a:pt x="748" y="483"/>
                  </a:lnTo>
                  <a:lnTo>
                    <a:pt x="750" y="507"/>
                  </a:lnTo>
                  <a:lnTo>
                    <a:pt x="755" y="547"/>
                  </a:lnTo>
                  <a:lnTo>
                    <a:pt x="756" y="584"/>
                  </a:lnTo>
                  <a:lnTo>
                    <a:pt x="760" y="608"/>
                  </a:lnTo>
                  <a:lnTo>
                    <a:pt x="763" y="634"/>
                  </a:lnTo>
                  <a:lnTo>
                    <a:pt x="764" y="656"/>
                  </a:lnTo>
                  <a:lnTo>
                    <a:pt x="764" y="696"/>
                  </a:lnTo>
                  <a:lnTo>
                    <a:pt x="769" y="720"/>
                  </a:lnTo>
                  <a:lnTo>
                    <a:pt x="771" y="731"/>
                  </a:lnTo>
                  <a:lnTo>
                    <a:pt x="776" y="757"/>
                  </a:lnTo>
                  <a:lnTo>
                    <a:pt x="777" y="768"/>
                  </a:lnTo>
                  <a:lnTo>
                    <a:pt x="780" y="782"/>
                  </a:lnTo>
                  <a:lnTo>
                    <a:pt x="784" y="794"/>
                  </a:lnTo>
                  <a:lnTo>
                    <a:pt x="787" y="808"/>
                  </a:lnTo>
                  <a:lnTo>
                    <a:pt x="790" y="808"/>
                  </a:lnTo>
                  <a:lnTo>
                    <a:pt x="793" y="830"/>
                  </a:lnTo>
                  <a:lnTo>
                    <a:pt x="796" y="819"/>
                  </a:lnTo>
                  <a:lnTo>
                    <a:pt x="798" y="819"/>
                  </a:lnTo>
                  <a:lnTo>
                    <a:pt x="798" y="808"/>
                  </a:lnTo>
                  <a:lnTo>
                    <a:pt x="801" y="794"/>
                  </a:lnTo>
                  <a:lnTo>
                    <a:pt x="804" y="782"/>
                  </a:lnTo>
                  <a:lnTo>
                    <a:pt x="808" y="768"/>
                  </a:lnTo>
                  <a:lnTo>
                    <a:pt x="811" y="757"/>
                  </a:lnTo>
                  <a:lnTo>
                    <a:pt x="814" y="744"/>
                  </a:lnTo>
                  <a:lnTo>
                    <a:pt x="817" y="720"/>
                  </a:lnTo>
                  <a:lnTo>
                    <a:pt x="820" y="696"/>
                  </a:lnTo>
                  <a:lnTo>
                    <a:pt x="822" y="670"/>
                  </a:lnTo>
                  <a:lnTo>
                    <a:pt x="825" y="656"/>
                  </a:lnTo>
                  <a:lnTo>
                    <a:pt x="828" y="619"/>
                  </a:lnTo>
                  <a:lnTo>
                    <a:pt x="832" y="584"/>
                  </a:lnTo>
                  <a:lnTo>
                    <a:pt x="835" y="547"/>
                  </a:lnTo>
                  <a:lnTo>
                    <a:pt x="835" y="522"/>
                  </a:lnTo>
                  <a:lnTo>
                    <a:pt x="838" y="496"/>
                  </a:lnTo>
                  <a:lnTo>
                    <a:pt x="841" y="459"/>
                  </a:lnTo>
                  <a:lnTo>
                    <a:pt x="843" y="421"/>
                  </a:lnTo>
                  <a:lnTo>
                    <a:pt x="848" y="395"/>
                  </a:lnTo>
                  <a:lnTo>
                    <a:pt x="849" y="347"/>
                  </a:lnTo>
                  <a:lnTo>
                    <a:pt x="854" y="323"/>
                  </a:lnTo>
                  <a:lnTo>
                    <a:pt x="856" y="286"/>
                  </a:lnTo>
                  <a:lnTo>
                    <a:pt x="859" y="248"/>
                  </a:lnTo>
                  <a:lnTo>
                    <a:pt x="862" y="211"/>
                  </a:lnTo>
                  <a:lnTo>
                    <a:pt x="864" y="200"/>
                  </a:lnTo>
                  <a:lnTo>
                    <a:pt x="868" y="174"/>
                  </a:lnTo>
                  <a:lnTo>
                    <a:pt x="870" y="136"/>
                  </a:lnTo>
                  <a:lnTo>
                    <a:pt x="870" y="112"/>
                  </a:lnTo>
                  <a:lnTo>
                    <a:pt x="875" y="88"/>
                  </a:lnTo>
                  <a:lnTo>
                    <a:pt x="876" y="74"/>
                  </a:lnTo>
                  <a:lnTo>
                    <a:pt x="881" y="37"/>
                  </a:lnTo>
                  <a:lnTo>
                    <a:pt x="883" y="37"/>
                  </a:lnTo>
                  <a:lnTo>
                    <a:pt x="884" y="26"/>
                  </a:lnTo>
                  <a:lnTo>
                    <a:pt x="889" y="11"/>
                  </a:lnTo>
                  <a:lnTo>
                    <a:pt x="891" y="0"/>
                  </a:lnTo>
                  <a:lnTo>
                    <a:pt x="896" y="0"/>
                  </a:lnTo>
                  <a:lnTo>
                    <a:pt x="897" y="0"/>
                  </a:lnTo>
                  <a:lnTo>
                    <a:pt x="902" y="0"/>
                  </a:lnTo>
                  <a:lnTo>
                    <a:pt x="904" y="0"/>
                  </a:lnTo>
                  <a:lnTo>
                    <a:pt x="905" y="0"/>
                  </a:lnTo>
                  <a:lnTo>
                    <a:pt x="910" y="11"/>
                  </a:lnTo>
                  <a:lnTo>
                    <a:pt x="912" y="26"/>
                  </a:lnTo>
                  <a:lnTo>
                    <a:pt x="916" y="48"/>
                  </a:lnTo>
                  <a:lnTo>
                    <a:pt x="918" y="48"/>
                  </a:lnTo>
                  <a:lnTo>
                    <a:pt x="923" y="74"/>
                  </a:lnTo>
                  <a:lnTo>
                    <a:pt x="924" y="88"/>
                  </a:lnTo>
                  <a:lnTo>
                    <a:pt x="926" y="112"/>
                  </a:lnTo>
                  <a:lnTo>
                    <a:pt x="931" y="136"/>
                  </a:lnTo>
                  <a:lnTo>
                    <a:pt x="932" y="160"/>
                  </a:lnTo>
                  <a:lnTo>
                    <a:pt x="937" y="186"/>
                  </a:lnTo>
                  <a:lnTo>
                    <a:pt x="939" y="211"/>
                  </a:lnTo>
                  <a:lnTo>
                    <a:pt x="944" y="248"/>
                  </a:lnTo>
                  <a:lnTo>
                    <a:pt x="944" y="286"/>
                  </a:lnTo>
                  <a:lnTo>
                    <a:pt x="945" y="309"/>
                  </a:lnTo>
                  <a:lnTo>
                    <a:pt x="948" y="347"/>
                  </a:lnTo>
                  <a:lnTo>
                    <a:pt x="952" y="384"/>
                  </a:lnTo>
                  <a:lnTo>
                    <a:pt x="953" y="421"/>
                  </a:lnTo>
                  <a:lnTo>
                    <a:pt x="958" y="446"/>
                  </a:lnTo>
                  <a:lnTo>
                    <a:pt x="960" y="483"/>
                  </a:lnTo>
                  <a:lnTo>
                    <a:pt x="964" y="522"/>
                  </a:lnTo>
                  <a:lnTo>
                    <a:pt x="966" y="547"/>
                  </a:lnTo>
                  <a:lnTo>
                    <a:pt x="969" y="584"/>
                  </a:lnTo>
                  <a:lnTo>
                    <a:pt x="972" y="619"/>
                  </a:lnTo>
                  <a:lnTo>
                    <a:pt x="976" y="645"/>
                  </a:lnTo>
                  <a:lnTo>
                    <a:pt x="979" y="670"/>
                  </a:lnTo>
                  <a:lnTo>
                    <a:pt x="979" y="696"/>
                  </a:lnTo>
                  <a:lnTo>
                    <a:pt x="982" y="720"/>
                  </a:lnTo>
                  <a:lnTo>
                    <a:pt x="985" y="744"/>
                  </a:lnTo>
                  <a:lnTo>
                    <a:pt x="987" y="757"/>
                  </a:lnTo>
                  <a:lnTo>
                    <a:pt x="990" y="782"/>
                  </a:lnTo>
                  <a:lnTo>
                    <a:pt x="993" y="782"/>
                  </a:lnTo>
                  <a:lnTo>
                    <a:pt x="996" y="808"/>
                  </a:lnTo>
                  <a:lnTo>
                    <a:pt x="1000" y="808"/>
                  </a:lnTo>
                  <a:lnTo>
                    <a:pt x="1003" y="808"/>
                  </a:lnTo>
                  <a:lnTo>
                    <a:pt x="1006" y="819"/>
                  </a:lnTo>
                  <a:lnTo>
                    <a:pt x="1009" y="808"/>
                  </a:lnTo>
                  <a:lnTo>
                    <a:pt x="1011" y="819"/>
                  </a:lnTo>
                  <a:lnTo>
                    <a:pt x="1014" y="808"/>
                  </a:lnTo>
                  <a:lnTo>
                    <a:pt x="1014" y="794"/>
                  </a:lnTo>
                  <a:lnTo>
                    <a:pt x="1017" y="782"/>
                  </a:lnTo>
                  <a:lnTo>
                    <a:pt x="1020" y="782"/>
                  </a:lnTo>
                  <a:lnTo>
                    <a:pt x="1024" y="757"/>
                  </a:lnTo>
                  <a:lnTo>
                    <a:pt x="1027" y="744"/>
                  </a:lnTo>
                  <a:lnTo>
                    <a:pt x="1030" y="720"/>
                  </a:lnTo>
                  <a:lnTo>
                    <a:pt x="1032" y="707"/>
                  </a:lnTo>
                  <a:lnTo>
                    <a:pt x="1036" y="670"/>
                  </a:lnTo>
                  <a:lnTo>
                    <a:pt x="1038" y="645"/>
                  </a:lnTo>
                  <a:lnTo>
                    <a:pt x="1043" y="634"/>
                  </a:lnTo>
                  <a:lnTo>
                    <a:pt x="1044" y="584"/>
                  </a:lnTo>
                  <a:lnTo>
                    <a:pt x="1048" y="570"/>
                  </a:lnTo>
                  <a:lnTo>
                    <a:pt x="1051" y="533"/>
                  </a:lnTo>
                  <a:lnTo>
                    <a:pt x="1051" y="507"/>
                  </a:lnTo>
                  <a:lnTo>
                    <a:pt x="1052" y="472"/>
                  </a:lnTo>
                  <a:lnTo>
                    <a:pt x="1057" y="435"/>
                  </a:lnTo>
                  <a:lnTo>
                    <a:pt x="1059" y="395"/>
                  </a:lnTo>
                  <a:lnTo>
                    <a:pt x="1064" y="373"/>
                  </a:lnTo>
                  <a:lnTo>
                    <a:pt x="1065" y="323"/>
                  </a:lnTo>
                  <a:lnTo>
                    <a:pt x="1070" y="286"/>
                  </a:lnTo>
                  <a:lnTo>
                    <a:pt x="1072" y="261"/>
                  </a:lnTo>
                  <a:lnTo>
                    <a:pt x="1073" y="235"/>
                  </a:lnTo>
                  <a:lnTo>
                    <a:pt x="1078" y="200"/>
                  </a:lnTo>
                  <a:lnTo>
                    <a:pt x="1080" y="174"/>
                  </a:lnTo>
                  <a:lnTo>
                    <a:pt x="1084" y="136"/>
                  </a:lnTo>
                  <a:lnTo>
                    <a:pt x="1086" y="123"/>
                  </a:lnTo>
                  <a:lnTo>
                    <a:pt x="1086" y="99"/>
                  </a:lnTo>
                  <a:lnTo>
                    <a:pt x="1091" y="74"/>
                  </a:lnTo>
                  <a:lnTo>
                    <a:pt x="1092" y="48"/>
                  </a:lnTo>
                  <a:lnTo>
                    <a:pt x="1094" y="37"/>
                  </a:lnTo>
                  <a:lnTo>
                    <a:pt x="1099" y="37"/>
                  </a:lnTo>
                  <a:lnTo>
                    <a:pt x="1100" y="11"/>
                  </a:lnTo>
                  <a:lnTo>
                    <a:pt x="1105" y="11"/>
                  </a:lnTo>
                  <a:lnTo>
                    <a:pt x="1107" y="0"/>
                  </a:lnTo>
                  <a:lnTo>
                    <a:pt x="1112" y="0"/>
                  </a:lnTo>
                  <a:lnTo>
                    <a:pt x="1113" y="0"/>
                  </a:lnTo>
                  <a:lnTo>
                    <a:pt x="1115" y="0"/>
                  </a:lnTo>
                  <a:lnTo>
                    <a:pt x="1120" y="0"/>
                  </a:lnTo>
                  <a:lnTo>
                    <a:pt x="1121" y="26"/>
                  </a:lnTo>
                  <a:lnTo>
                    <a:pt x="1126" y="26"/>
                  </a:lnTo>
                  <a:lnTo>
                    <a:pt x="1128" y="37"/>
                  </a:lnTo>
                  <a:lnTo>
                    <a:pt x="1132" y="62"/>
                  </a:lnTo>
                  <a:lnTo>
                    <a:pt x="1134" y="74"/>
                  </a:lnTo>
                  <a:lnTo>
                    <a:pt x="1137" y="99"/>
                  </a:lnTo>
                  <a:lnTo>
                    <a:pt x="1140" y="112"/>
                  </a:lnTo>
                  <a:lnTo>
                    <a:pt x="1142" y="136"/>
                  </a:lnTo>
                  <a:lnTo>
                    <a:pt x="1147" y="160"/>
                  </a:lnTo>
                  <a:lnTo>
                    <a:pt x="1148" y="186"/>
                  </a:lnTo>
                  <a:lnTo>
                    <a:pt x="1153" y="222"/>
                  </a:lnTo>
                  <a:lnTo>
                    <a:pt x="1155" y="248"/>
                  </a:lnTo>
                  <a:lnTo>
                    <a:pt x="1155" y="298"/>
                  </a:lnTo>
                  <a:lnTo>
                    <a:pt x="1158" y="323"/>
                  </a:lnTo>
                  <a:lnTo>
                    <a:pt x="1161" y="360"/>
                  </a:lnTo>
                  <a:lnTo>
                    <a:pt x="1164" y="384"/>
                  </a:lnTo>
                  <a:lnTo>
                    <a:pt x="1168" y="421"/>
                  </a:lnTo>
                  <a:lnTo>
                    <a:pt x="1169" y="459"/>
                  </a:lnTo>
                  <a:lnTo>
                    <a:pt x="1174" y="496"/>
                  </a:lnTo>
                  <a:lnTo>
                    <a:pt x="1176" y="533"/>
                  </a:lnTo>
                  <a:lnTo>
                    <a:pt x="1179" y="570"/>
                  </a:lnTo>
                  <a:lnTo>
                    <a:pt x="1182" y="595"/>
                  </a:lnTo>
                  <a:lnTo>
                    <a:pt x="1185" y="619"/>
                  </a:lnTo>
                  <a:lnTo>
                    <a:pt x="1188" y="645"/>
                  </a:lnTo>
                  <a:lnTo>
                    <a:pt x="1192" y="670"/>
                  </a:lnTo>
                  <a:lnTo>
                    <a:pt x="1192" y="696"/>
                  </a:lnTo>
                  <a:lnTo>
                    <a:pt x="1195" y="720"/>
                  </a:lnTo>
                  <a:lnTo>
                    <a:pt x="1198" y="744"/>
                  </a:lnTo>
                  <a:lnTo>
                    <a:pt x="1200" y="757"/>
                  </a:lnTo>
                  <a:lnTo>
                    <a:pt x="1203" y="782"/>
                  </a:lnTo>
                  <a:lnTo>
                    <a:pt x="1206" y="794"/>
                  </a:lnTo>
                  <a:lnTo>
                    <a:pt x="1209" y="794"/>
                  </a:lnTo>
                  <a:lnTo>
                    <a:pt x="1212" y="808"/>
                  </a:lnTo>
                  <a:lnTo>
                    <a:pt x="1216" y="808"/>
                  </a:lnTo>
                  <a:lnTo>
                    <a:pt x="1219" y="794"/>
                  </a:lnTo>
                  <a:lnTo>
                    <a:pt x="1220" y="808"/>
                  </a:lnTo>
                  <a:lnTo>
                    <a:pt x="1225" y="808"/>
                  </a:lnTo>
                  <a:lnTo>
                    <a:pt x="1227" y="794"/>
                  </a:lnTo>
                  <a:lnTo>
                    <a:pt x="1227" y="782"/>
                  </a:lnTo>
                  <a:lnTo>
                    <a:pt x="1232" y="782"/>
                  </a:lnTo>
                  <a:lnTo>
                    <a:pt x="1233" y="757"/>
                  </a:lnTo>
                  <a:lnTo>
                    <a:pt x="1236" y="731"/>
                  </a:lnTo>
                  <a:lnTo>
                    <a:pt x="1240" y="720"/>
                  </a:lnTo>
                  <a:lnTo>
                    <a:pt x="1241" y="696"/>
                  </a:lnTo>
                  <a:lnTo>
                    <a:pt x="1246" y="670"/>
                  </a:lnTo>
                  <a:lnTo>
                    <a:pt x="1248" y="645"/>
                  </a:lnTo>
                  <a:lnTo>
                    <a:pt x="1252" y="619"/>
                  </a:lnTo>
                  <a:lnTo>
                    <a:pt x="1254" y="595"/>
                  </a:lnTo>
                  <a:lnTo>
                    <a:pt x="1259" y="570"/>
                  </a:lnTo>
                  <a:lnTo>
                    <a:pt x="1260" y="547"/>
                  </a:lnTo>
                  <a:lnTo>
                    <a:pt x="1262" y="496"/>
                  </a:lnTo>
                  <a:lnTo>
                    <a:pt x="1262" y="472"/>
                  </a:lnTo>
                  <a:lnTo>
                    <a:pt x="1267" y="435"/>
                  </a:lnTo>
                  <a:lnTo>
                    <a:pt x="1268" y="395"/>
                  </a:lnTo>
                  <a:lnTo>
                    <a:pt x="1273" y="373"/>
                  </a:lnTo>
                  <a:lnTo>
                    <a:pt x="1275" y="334"/>
                  </a:lnTo>
                  <a:lnTo>
                    <a:pt x="1280" y="298"/>
                  </a:lnTo>
                  <a:lnTo>
                    <a:pt x="1281" y="272"/>
                  </a:lnTo>
                  <a:lnTo>
                    <a:pt x="1283" y="222"/>
                  </a:lnTo>
                  <a:lnTo>
                    <a:pt x="1288" y="200"/>
                  </a:lnTo>
                  <a:lnTo>
                    <a:pt x="1289" y="174"/>
                  </a:lnTo>
                  <a:lnTo>
                    <a:pt x="1294" y="149"/>
                  </a:lnTo>
                  <a:lnTo>
                    <a:pt x="1296" y="112"/>
                  </a:lnTo>
                  <a:lnTo>
                    <a:pt x="1300" y="99"/>
                  </a:lnTo>
                  <a:lnTo>
                    <a:pt x="1300" y="74"/>
                  </a:lnTo>
                  <a:lnTo>
                    <a:pt x="1302" y="48"/>
                  </a:lnTo>
                  <a:lnTo>
                    <a:pt x="1304" y="37"/>
                  </a:lnTo>
                  <a:lnTo>
                    <a:pt x="1308" y="37"/>
                  </a:lnTo>
                  <a:lnTo>
                    <a:pt x="1310" y="26"/>
                  </a:lnTo>
                  <a:lnTo>
                    <a:pt x="1315" y="11"/>
                  </a:lnTo>
                  <a:lnTo>
                    <a:pt x="1316" y="11"/>
                  </a:lnTo>
                  <a:lnTo>
                    <a:pt x="1321" y="0"/>
                  </a:lnTo>
                  <a:lnTo>
                    <a:pt x="1323" y="0"/>
                  </a:lnTo>
                  <a:lnTo>
                    <a:pt x="1324" y="11"/>
                  </a:lnTo>
                  <a:lnTo>
                    <a:pt x="1329" y="0"/>
                  </a:lnTo>
                  <a:lnTo>
                    <a:pt x="1331" y="11"/>
                  </a:lnTo>
                  <a:lnTo>
                    <a:pt x="1336" y="26"/>
                  </a:lnTo>
                  <a:lnTo>
                    <a:pt x="1336" y="37"/>
                  </a:lnTo>
                  <a:lnTo>
                    <a:pt x="1337" y="48"/>
                  </a:lnTo>
                  <a:lnTo>
                    <a:pt x="1342" y="62"/>
                  </a:lnTo>
                  <a:lnTo>
                    <a:pt x="1344" y="74"/>
                  </a:lnTo>
                  <a:lnTo>
                    <a:pt x="1347" y="99"/>
                  </a:lnTo>
                  <a:lnTo>
                    <a:pt x="1350" y="123"/>
                  </a:lnTo>
                  <a:lnTo>
                    <a:pt x="1353" y="149"/>
                  </a:lnTo>
                  <a:lnTo>
                    <a:pt x="1356" y="174"/>
                  </a:lnTo>
                  <a:lnTo>
                    <a:pt x="1358" y="186"/>
                  </a:lnTo>
                  <a:lnTo>
                    <a:pt x="1363" y="222"/>
                  </a:lnTo>
                  <a:lnTo>
                    <a:pt x="1364" y="261"/>
                  </a:lnTo>
                  <a:lnTo>
                    <a:pt x="1368" y="286"/>
                  </a:lnTo>
                  <a:lnTo>
                    <a:pt x="1371" y="323"/>
                  </a:lnTo>
                  <a:lnTo>
                    <a:pt x="1371" y="360"/>
                  </a:lnTo>
                  <a:lnTo>
                    <a:pt x="1374" y="395"/>
                  </a:lnTo>
                  <a:lnTo>
                    <a:pt x="1377" y="421"/>
                  </a:lnTo>
                  <a:lnTo>
                    <a:pt x="1380" y="459"/>
                  </a:lnTo>
                  <a:lnTo>
                    <a:pt x="1384" y="496"/>
                  </a:lnTo>
                  <a:lnTo>
                    <a:pt x="1387" y="522"/>
                  </a:lnTo>
                  <a:lnTo>
                    <a:pt x="1388" y="558"/>
                  </a:lnTo>
                  <a:lnTo>
                    <a:pt x="1392" y="584"/>
                  </a:lnTo>
                  <a:lnTo>
                    <a:pt x="1395" y="619"/>
                  </a:lnTo>
                  <a:lnTo>
                    <a:pt x="1398" y="645"/>
                  </a:lnTo>
                  <a:lnTo>
                    <a:pt x="1401" y="67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" name="Group 248"/>
            <p:cNvGrpSpPr>
              <a:grpSpLocks/>
            </p:cNvGrpSpPr>
            <p:nvPr/>
          </p:nvGrpSpPr>
          <p:grpSpPr bwMode="auto">
            <a:xfrm>
              <a:off x="4151" y="2966"/>
              <a:ext cx="51" cy="356"/>
              <a:chOff x="4151" y="2966"/>
              <a:chExt cx="51" cy="356"/>
            </a:xfrm>
          </p:grpSpPr>
          <p:sp>
            <p:nvSpPr>
              <p:cNvPr id="60" name="Line 249"/>
              <p:cNvSpPr>
                <a:spLocks noChangeShapeType="1"/>
              </p:cNvSpPr>
              <p:nvPr/>
            </p:nvSpPr>
            <p:spPr bwMode="auto">
              <a:xfrm flipV="1">
                <a:off x="4176" y="2966"/>
                <a:ext cx="1" cy="35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250"/>
              <p:cNvSpPr>
                <a:spLocks/>
              </p:cNvSpPr>
              <p:nvPr/>
            </p:nvSpPr>
            <p:spPr bwMode="auto">
              <a:xfrm>
                <a:off x="4151" y="2966"/>
                <a:ext cx="51" cy="51"/>
              </a:xfrm>
              <a:custGeom>
                <a:avLst/>
                <a:gdLst>
                  <a:gd name="T0" fmla="*/ 101 w 101"/>
                  <a:gd name="T1" fmla="*/ 101 h 101"/>
                  <a:gd name="T2" fmla="*/ 50 w 101"/>
                  <a:gd name="T3" fmla="*/ 0 h 101"/>
                  <a:gd name="T4" fmla="*/ 0 w 101"/>
                  <a:gd name="T5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1" h="101">
                    <a:moveTo>
                      <a:pt x="101" y="101"/>
                    </a:moveTo>
                    <a:lnTo>
                      <a:pt x="50" y="0"/>
                    </a:lnTo>
                    <a:lnTo>
                      <a:pt x="0" y="101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" name="Group 251"/>
            <p:cNvGrpSpPr>
              <a:grpSpLocks/>
            </p:cNvGrpSpPr>
            <p:nvPr/>
          </p:nvGrpSpPr>
          <p:grpSpPr bwMode="auto">
            <a:xfrm>
              <a:off x="4075" y="2889"/>
              <a:ext cx="1018" cy="50"/>
              <a:chOff x="4075" y="2889"/>
              <a:chExt cx="1018" cy="50"/>
            </a:xfrm>
          </p:grpSpPr>
          <p:sp>
            <p:nvSpPr>
              <p:cNvPr id="58" name="Line 252"/>
              <p:cNvSpPr>
                <a:spLocks noChangeShapeType="1"/>
              </p:cNvSpPr>
              <p:nvPr/>
            </p:nvSpPr>
            <p:spPr bwMode="auto">
              <a:xfrm>
                <a:off x="4075" y="2914"/>
                <a:ext cx="970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253"/>
              <p:cNvSpPr>
                <a:spLocks/>
              </p:cNvSpPr>
              <p:nvPr/>
            </p:nvSpPr>
            <p:spPr bwMode="auto">
              <a:xfrm>
                <a:off x="5043" y="2889"/>
                <a:ext cx="50" cy="50"/>
              </a:xfrm>
              <a:custGeom>
                <a:avLst/>
                <a:gdLst>
                  <a:gd name="T0" fmla="*/ 0 w 100"/>
                  <a:gd name="T1" fmla="*/ 100 h 100"/>
                  <a:gd name="T2" fmla="*/ 100 w 100"/>
                  <a:gd name="T3" fmla="*/ 49 h 100"/>
                  <a:gd name="T4" fmla="*/ 0 w 100"/>
                  <a:gd name="T5" fmla="*/ 0 h 100"/>
                  <a:gd name="T6" fmla="*/ 0 w 100"/>
                  <a:gd name="T7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0" h="100">
                    <a:moveTo>
                      <a:pt x="0" y="100"/>
                    </a:moveTo>
                    <a:lnTo>
                      <a:pt x="100" y="49"/>
                    </a:lnTo>
                    <a:lnTo>
                      <a:pt x="0" y="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9" name="Group 254"/>
            <p:cNvGrpSpPr>
              <a:grpSpLocks/>
            </p:cNvGrpSpPr>
            <p:nvPr/>
          </p:nvGrpSpPr>
          <p:grpSpPr bwMode="auto">
            <a:xfrm>
              <a:off x="4050" y="2280"/>
              <a:ext cx="51" cy="634"/>
              <a:chOff x="4050" y="2280"/>
              <a:chExt cx="51" cy="634"/>
            </a:xfrm>
          </p:grpSpPr>
          <p:sp>
            <p:nvSpPr>
              <p:cNvPr id="56" name="Line 255"/>
              <p:cNvSpPr>
                <a:spLocks noChangeShapeType="1"/>
              </p:cNvSpPr>
              <p:nvPr/>
            </p:nvSpPr>
            <p:spPr bwMode="auto">
              <a:xfrm flipV="1">
                <a:off x="4075" y="2328"/>
                <a:ext cx="1" cy="58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256"/>
              <p:cNvSpPr>
                <a:spLocks/>
              </p:cNvSpPr>
              <p:nvPr/>
            </p:nvSpPr>
            <p:spPr bwMode="auto">
              <a:xfrm>
                <a:off x="4050" y="2280"/>
                <a:ext cx="51" cy="50"/>
              </a:xfrm>
              <a:custGeom>
                <a:avLst/>
                <a:gdLst>
                  <a:gd name="T0" fmla="*/ 101 w 101"/>
                  <a:gd name="T1" fmla="*/ 101 h 101"/>
                  <a:gd name="T2" fmla="*/ 49 w 101"/>
                  <a:gd name="T3" fmla="*/ 0 h 101"/>
                  <a:gd name="T4" fmla="*/ 0 w 101"/>
                  <a:gd name="T5" fmla="*/ 101 h 101"/>
                  <a:gd name="T6" fmla="*/ 101 w 101"/>
                  <a:gd name="T7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101">
                    <a:moveTo>
                      <a:pt x="101" y="101"/>
                    </a:moveTo>
                    <a:lnTo>
                      <a:pt x="49" y="0"/>
                    </a:lnTo>
                    <a:lnTo>
                      <a:pt x="0" y="101"/>
                    </a:lnTo>
                    <a:lnTo>
                      <a:pt x="101" y="1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0" name="Rectangle 257"/>
            <p:cNvSpPr>
              <a:spLocks noChangeArrowheads="1"/>
            </p:cNvSpPr>
            <p:nvPr/>
          </p:nvSpPr>
          <p:spPr bwMode="auto">
            <a:xfrm>
              <a:off x="3741" y="2251"/>
              <a:ext cx="305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Rectangle 258"/>
            <p:cNvSpPr>
              <a:spLocks noChangeArrowheads="1"/>
            </p:cNvSpPr>
            <p:nvPr/>
          </p:nvSpPr>
          <p:spPr bwMode="auto">
            <a:xfrm>
              <a:off x="3787" y="2283"/>
              <a:ext cx="20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400">
                  <a:solidFill>
                    <a:srgbClr val="000000"/>
                  </a:solidFill>
                </a:rPr>
                <a:t>Beat</a:t>
              </a:r>
              <a:endParaRPr lang="en-US" altLang="en-US" sz="2000"/>
            </a:p>
          </p:txBody>
        </p:sp>
        <p:sp>
          <p:nvSpPr>
            <p:cNvPr id="42" name="Rectangle 259"/>
            <p:cNvSpPr>
              <a:spLocks noChangeArrowheads="1"/>
            </p:cNvSpPr>
            <p:nvPr/>
          </p:nvSpPr>
          <p:spPr bwMode="auto">
            <a:xfrm>
              <a:off x="3787" y="2421"/>
              <a:ext cx="19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400">
                  <a:solidFill>
                    <a:srgbClr val="000000"/>
                  </a:solidFill>
                </a:rPr>
                <a:t>note</a:t>
              </a:r>
              <a:endParaRPr lang="en-US" altLang="en-US" sz="2000"/>
            </a:p>
          </p:txBody>
        </p:sp>
        <p:sp>
          <p:nvSpPr>
            <p:cNvPr id="43" name="Rectangle 260"/>
            <p:cNvSpPr>
              <a:spLocks noChangeArrowheads="1"/>
            </p:cNvSpPr>
            <p:nvPr/>
          </p:nvSpPr>
          <p:spPr bwMode="auto">
            <a:xfrm>
              <a:off x="4710" y="2894"/>
              <a:ext cx="299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Rectangle 261"/>
            <p:cNvSpPr>
              <a:spLocks noChangeArrowheads="1"/>
            </p:cNvSpPr>
            <p:nvPr/>
          </p:nvSpPr>
          <p:spPr bwMode="auto">
            <a:xfrm>
              <a:off x="4757" y="2926"/>
              <a:ext cx="19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400">
                  <a:solidFill>
                    <a:srgbClr val="000000"/>
                  </a:solidFill>
                </a:rPr>
                <a:t>time</a:t>
              </a:r>
              <a:endParaRPr lang="en-US" altLang="en-US" sz="2000"/>
            </a:p>
          </p:txBody>
        </p:sp>
        <p:sp>
          <p:nvSpPr>
            <p:cNvPr id="45" name="Line 262"/>
            <p:cNvSpPr>
              <a:spLocks noChangeShapeType="1"/>
            </p:cNvSpPr>
            <p:nvPr/>
          </p:nvSpPr>
          <p:spPr bwMode="auto">
            <a:xfrm>
              <a:off x="3166" y="3195"/>
              <a:ext cx="230" cy="23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263"/>
            <p:cNvSpPr>
              <a:spLocks/>
            </p:cNvSpPr>
            <p:nvPr/>
          </p:nvSpPr>
          <p:spPr bwMode="auto">
            <a:xfrm>
              <a:off x="2797" y="3228"/>
              <a:ext cx="166" cy="166"/>
            </a:xfrm>
            <a:custGeom>
              <a:avLst/>
              <a:gdLst>
                <a:gd name="T0" fmla="*/ 27 w 332"/>
                <a:gd name="T1" fmla="*/ 0 h 333"/>
                <a:gd name="T2" fmla="*/ 0 w 332"/>
                <a:gd name="T3" fmla="*/ 27 h 333"/>
                <a:gd name="T4" fmla="*/ 305 w 332"/>
                <a:gd name="T5" fmla="*/ 333 h 333"/>
                <a:gd name="T6" fmla="*/ 332 w 332"/>
                <a:gd name="T7" fmla="*/ 306 h 333"/>
                <a:gd name="T8" fmla="*/ 27 w 332"/>
                <a:gd name="T9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333">
                  <a:moveTo>
                    <a:pt x="27" y="0"/>
                  </a:moveTo>
                  <a:lnTo>
                    <a:pt x="0" y="27"/>
                  </a:lnTo>
                  <a:lnTo>
                    <a:pt x="305" y="333"/>
                  </a:lnTo>
                  <a:lnTo>
                    <a:pt x="332" y="30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264"/>
            <p:cNvSpPr>
              <a:spLocks/>
            </p:cNvSpPr>
            <p:nvPr/>
          </p:nvSpPr>
          <p:spPr bwMode="auto">
            <a:xfrm>
              <a:off x="2521" y="2866"/>
              <a:ext cx="166" cy="167"/>
            </a:xfrm>
            <a:custGeom>
              <a:avLst/>
              <a:gdLst>
                <a:gd name="T0" fmla="*/ 332 w 332"/>
                <a:gd name="T1" fmla="*/ 27 h 333"/>
                <a:gd name="T2" fmla="*/ 305 w 332"/>
                <a:gd name="T3" fmla="*/ 0 h 333"/>
                <a:gd name="T4" fmla="*/ 0 w 332"/>
                <a:gd name="T5" fmla="*/ 305 h 333"/>
                <a:gd name="T6" fmla="*/ 27 w 332"/>
                <a:gd name="T7" fmla="*/ 333 h 333"/>
                <a:gd name="T8" fmla="*/ 332 w 332"/>
                <a:gd name="T9" fmla="*/ 27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333">
                  <a:moveTo>
                    <a:pt x="332" y="27"/>
                  </a:moveTo>
                  <a:lnTo>
                    <a:pt x="305" y="0"/>
                  </a:lnTo>
                  <a:lnTo>
                    <a:pt x="0" y="305"/>
                  </a:lnTo>
                  <a:lnTo>
                    <a:pt x="27" y="333"/>
                  </a:lnTo>
                  <a:lnTo>
                    <a:pt x="332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265"/>
            <p:cNvSpPr>
              <a:spLocks/>
            </p:cNvSpPr>
            <p:nvPr/>
          </p:nvSpPr>
          <p:spPr bwMode="auto">
            <a:xfrm>
              <a:off x="2542" y="3224"/>
              <a:ext cx="166" cy="166"/>
            </a:xfrm>
            <a:custGeom>
              <a:avLst/>
              <a:gdLst>
                <a:gd name="T0" fmla="*/ 333 w 333"/>
                <a:gd name="T1" fmla="*/ 27 h 333"/>
                <a:gd name="T2" fmla="*/ 306 w 333"/>
                <a:gd name="T3" fmla="*/ 0 h 333"/>
                <a:gd name="T4" fmla="*/ 0 w 333"/>
                <a:gd name="T5" fmla="*/ 306 h 333"/>
                <a:gd name="T6" fmla="*/ 27 w 333"/>
                <a:gd name="T7" fmla="*/ 333 h 333"/>
                <a:gd name="T8" fmla="*/ 333 w 333"/>
                <a:gd name="T9" fmla="*/ 27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333">
                  <a:moveTo>
                    <a:pt x="333" y="27"/>
                  </a:moveTo>
                  <a:lnTo>
                    <a:pt x="306" y="0"/>
                  </a:lnTo>
                  <a:lnTo>
                    <a:pt x="0" y="306"/>
                  </a:lnTo>
                  <a:lnTo>
                    <a:pt x="27" y="333"/>
                  </a:lnTo>
                  <a:lnTo>
                    <a:pt x="333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266"/>
            <p:cNvSpPr>
              <a:spLocks/>
            </p:cNvSpPr>
            <p:nvPr/>
          </p:nvSpPr>
          <p:spPr bwMode="auto">
            <a:xfrm>
              <a:off x="2813" y="2874"/>
              <a:ext cx="166" cy="166"/>
            </a:xfrm>
            <a:custGeom>
              <a:avLst/>
              <a:gdLst>
                <a:gd name="T0" fmla="*/ 305 w 332"/>
                <a:gd name="T1" fmla="*/ 333 h 333"/>
                <a:gd name="T2" fmla="*/ 332 w 332"/>
                <a:gd name="T3" fmla="*/ 306 h 333"/>
                <a:gd name="T4" fmla="*/ 27 w 332"/>
                <a:gd name="T5" fmla="*/ 0 h 333"/>
                <a:gd name="T6" fmla="*/ 0 w 332"/>
                <a:gd name="T7" fmla="*/ 27 h 333"/>
                <a:gd name="T8" fmla="*/ 305 w 332"/>
                <a:gd name="T9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333">
                  <a:moveTo>
                    <a:pt x="305" y="333"/>
                  </a:moveTo>
                  <a:lnTo>
                    <a:pt x="332" y="306"/>
                  </a:lnTo>
                  <a:lnTo>
                    <a:pt x="27" y="0"/>
                  </a:lnTo>
                  <a:lnTo>
                    <a:pt x="0" y="27"/>
                  </a:lnTo>
                  <a:lnTo>
                    <a:pt x="305" y="3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267"/>
            <p:cNvSpPr>
              <a:spLocks/>
            </p:cNvSpPr>
            <p:nvPr/>
          </p:nvSpPr>
          <p:spPr bwMode="auto">
            <a:xfrm>
              <a:off x="3226" y="2526"/>
              <a:ext cx="167" cy="166"/>
            </a:xfrm>
            <a:custGeom>
              <a:avLst/>
              <a:gdLst>
                <a:gd name="T0" fmla="*/ 305 w 333"/>
                <a:gd name="T1" fmla="*/ 333 h 333"/>
                <a:gd name="T2" fmla="*/ 333 w 333"/>
                <a:gd name="T3" fmla="*/ 306 h 333"/>
                <a:gd name="T4" fmla="*/ 27 w 333"/>
                <a:gd name="T5" fmla="*/ 0 h 333"/>
                <a:gd name="T6" fmla="*/ 0 w 333"/>
                <a:gd name="T7" fmla="*/ 27 h 333"/>
                <a:gd name="T8" fmla="*/ 305 w 333"/>
                <a:gd name="T9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333">
                  <a:moveTo>
                    <a:pt x="305" y="333"/>
                  </a:moveTo>
                  <a:lnTo>
                    <a:pt x="333" y="306"/>
                  </a:lnTo>
                  <a:lnTo>
                    <a:pt x="27" y="0"/>
                  </a:lnTo>
                  <a:lnTo>
                    <a:pt x="0" y="27"/>
                  </a:lnTo>
                  <a:lnTo>
                    <a:pt x="305" y="3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Rectangle 268"/>
            <p:cNvSpPr>
              <a:spLocks noChangeArrowheads="1"/>
            </p:cNvSpPr>
            <p:nvPr/>
          </p:nvSpPr>
          <p:spPr bwMode="auto">
            <a:xfrm>
              <a:off x="2200" y="2658"/>
              <a:ext cx="20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Rectangle 269"/>
            <p:cNvSpPr>
              <a:spLocks noChangeArrowheads="1"/>
            </p:cNvSpPr>
            <p:nvPr/>
          </p:nvSpPr>
          <p:spPr bwMode="auto">
            <a:xfrm>
              <a:off x="2246" y="2691"/>
              <a:ext cx="110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900">
                  <a:solidFill>
                    <a:srgbClr val="000000"/>
                  </a:solidFill>
                </a:rPr>
                <a:t>A</a:t>
              </a:r>
              <a:endParaRPr lang="en-US" altLang="en-US" sz="2000"/>
            </a:p>
          </p:txBody>
        </p:sp>
        <p:sp>
          <p:nvSpPr>
            <p:cNvPr id="53" name="Rectangle 270"/>
            <p:cNvSpPr>
              <a:spLocks noChangeArrowheads="1"/>
            </p:cNvSpPr>
            <p:nvPr/>
          </p:nvSpPr>
          <p:spPr bwMode="auto">
            <a:xfrm>
              <a:off x="2219" y="336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Rectangle 271"/>
            <p:cNvSpPr>
              <a:spLocks noChangeArrowheads="1"/>
            </p:cNvSpPr>
            <p:nvPr/>
          </p:nvSpPr>
          <p:spPr bwMode="auto">
            <a:xfrm>
              <a:off x="2266" y="3395"/>
              <a:ext cx="10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900">
                  <a:solidFill>
                    <a:srgbClr val="000000"/>
                  </a:solidFill>
                </a:rPr>
                <a:t>B</a:t>
              </a:r>
              <a:endParaRPr lang="en-US" altLang="en-US" sz="2000"/>
            </a:p>
          </p:txBody>
        </p:sp>
        <p:sp>
          <p:nvSpPr>
            <p:cNvPr id="55" name="Rectangle 272"/>
            <p:cNvSpPr>
              <a:spLocks noChangeArrowheads="1"/>
            </p:cNvSpPr>
            <p:nvPr/>
          </p:nvSpPr>
          <p:spPr bwMode="auto">
            <a:xfrm>
              <a:off x="1330" y="2069"/>
              <a:ext cx="2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3" name="Group 274"/>
          <p:cNvGrpSpPr>
            <a:grpSpLocks/>
          </p:cNvGrpSpPr>
          <p:nvPr/>
        </p:nvGrpSpPr>
        <p:grpSpPr bwMode="auto">
          <a:xfrm>
            <a:off x="5167086" y="6019574"/>
            <a:ext cx="5372100" cy="1187450"/>
            <a:chOff x="203" y="3572"/>
            <a:chExt cx="3384" cy="748"/>
          </a:xfrm>
        </p:grpSpPr>
        <p:sp>
          <p:nvSpPr>
            <p:cNvPr id="274" name="Text Box 275"/>
            <p:cNvSpPr txBox="1">
              <a:spLocks noChangeArrowheads="1"/>
            </p:cNvSpPr>
            <p:nvPr/>
          </p:nvSpPr>
          <p:spPr bwMode="auto">
            <a:xfrm>
              <a:off x="203" y="3674"/>
              <a:ext cx="15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Coherence time = </a:t>
              </a:r>
            </a:p>
          </p:txBody>
        </p:sp>
        <p:sp>
          <p:nvSpPr>
            <p:cNvPr id="275" name="Text Box 276"/>
            <p:cNvSpPr txBox="1">
              <a:spLocks noChangeArrowheads="1"/>
            </p:cNvSpPr>
            <p:nvPr/>
          </p:nvSpPr>
          <p:spPr bwMode="auto">
            <a:xfrm>
              <a:off x="1706" y="3572"/>
              <a:ext cx="1881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                 1</a:t>
              </a:r>
            </a:p>
            <a:p>
              <a:r>
                <a:rPr lang="en-US" altLang="en-US"/>
                <a:t>bandwidth of beat note</a:t>
              </a:r>
            </a:p>
            <a:p>
              <a:endParaRPr lang="en-US" altLang="en-US"/>
            </a:p>
          </p:txBody>
        </p:sp>
        <p:sp>
          <p:nvSpPr>
            <p:cNvPr id="276" name="Line 277"/>
            <p:cNvSpPr>
              <a:spLocks noChangeShapeType="1"/>
            </p:cNvSpPr>
            <p:nvPr/>
          </p:nvSpPr>
          <p:spPr bwMode="auto">
            <a:xfrm>
              <a:off x="1728" y="3828"/>
              <a:ext cx="184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7" name="Text Box 278"/>
          <p:cNvSpPr txBox="1">
            <a:spLocks noChangeArrowheads="1"/>
          </p:cNvSpPr>
          <p:nvPr/>
        </p:nvSpPr>
        <p:spPr bwMode="auto">
          <a:xfrm>
            <a:off x="2187349" y="2500086"/>
            <a:ext cx="4602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both pulse trains at the same repetition rate.</a:t>
            </a:r>
          </a:p>
        </p:txBody>
      </p:sp>
      <p:sp>
        <p:nvSpPr>
          <p:cNvPr id="278" name="Text Box 279"/>
          <p:cNvSpPr txBox="1">
            <a:spLocks noChangeArrowheads="1"/>
          </p:cNvSpPr>
          <p:nvPr/>
        </p:nvSpPr>
        <p:spPr bwMode="auto">
          <a:xfrm>
            <a:off x="7486424" y="2976336"/>
            <a:ext cx="477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/>
              <a:t>  </a:t>
            </a:r>
            <a:r>
              <a:rPr lang="en-US" altLang="en-US" sz="2000" b="1" i="1"/>
              <a:t>f</a:t>
            </a:r>
            <a:r>
              <a:rPr lang="en-US" altLang="en-US" sz="2000" b="1" i="1" baseline="-25000"/>
              <a:t>0</a:t>
            </a:r>
            <a:endParaRPr lang="en-US" altLang="en-US" sz="2000"/>
          </a:p>
        </p:txBody>
      </p:sp>
      <p:sp>
        <p:nvSpPr>
          <p:cNvPr id="279" name="Text Box 280"/>
          <p:cNvSpPr txBox="1">
            <a:spLocks noChangeArrowheads="1"/>
          </p:cNvSpPr>
          <p:nvPr/>
        </p:nvSpPr>
        <p:spPr bwMode="auto">
          <a:xfrm>
            <a:off x="1915886" y="239486"/>
            <a:ext cx="304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0099"/>
                </a:solidFill>
                <a:ea typeface="ＭＳ Ｐゴシック" panose="020B0600070205080204" pitchFamily="34" charset="-128"/>
              </a:rPr>
              <a:t>Measurement of CEO</a:t>
            </a:r>
            <a:endParaRPr lang="fr-FR" altLang="en-US" b="1">
              <a:solidFill>
                <a:srgbClr val="000099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488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77" grpId="0"/>
      <p:bldP spid="27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Text Box 16"/>
          <p:cNvSpPr txBox="1">
            <a:spLocks noChangeArrowheads="1"/>
          </p:cNvSpPr>
          <p:nvPr/>
        </p:nvSpPr>
        <p:spPr bwMode="auto">
          <a:xfrm>
            <a:off x="3996871" y="1951947"/>
            <a:ext cx="63979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Pulse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parameters for high field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 – introducing the CEP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5" name="Text Box 18"/>
          <p:cNvSpPr txBox="1">
            <a:spLocks noChangeArrowheads="1"/>
          </p:cNvSpPr>
          <p:nvPr/>
        </p:nvSpPr>
        <p:spPr bwMode="auto">
          <a:xfrm>
            <a:off x="4012746" y="2358592"/>
            <a:ext cx="51261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Single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pulse --- the CEP and the uncertainty principle</a:t>
            </a:r>
          </a:p>
        </p:txBody>
      </p:sp>
      <p:sp>
        <p:nvSpPr>
          <p:cNvPr id="536" name="Text Box 19"/>
          <p:cNvSpPr txBox="1">
            <a:spLocks noChangeArrowheads="1"/>
          </p:cNvSpPr>
          <p:nvPr/>
        </p:nvSpPr>
        <p:spPr bwMode="auto">
          <a:xfrm>
            <a:off x="4823960" y="2791979"/>
            <a:ext cx="20697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Controlling the CEP</a:t>
            </a:r>
          </a:p>
        </p:txBody>
      </p:sp>
      <p:sp>
        <p:nvSpPr>
          <p:cNvPr id="537" name="Text Box 20"/>
          <p:cNvSpPr txBox="1">
            <a:spLocks noChangeArrowheads="1"/>
          </p:cNvSpPr>
          <p:nvPr/>
        </p:nvSpPr>
        <p:spPr bwMode="auto">
          <a:xfrm>
            <a:off x="4863646" y="3233304"/>
            <a:ext cx="18261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Defining the CEP</a:t>
            </a:r>
          </a:p>
        </p:txBody>
      </p:sp>
      <p:sp>
        <p:nvSpPr>
          <p:cNvPr id="538" name="Text Box 21"/>
          <p:cNvSpPr txBox="1">
            <a:spLocks noChangeArrowheads="1"/>
          </p:cNvSpPr>
          <p:nvPr/>
        </p:nvSpPr>
        <p:spPr bwMode="auto">
          <a:xfrm>
            <a:off x="4025446" y="4382409"/>
            <a:ext cx="34804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experimentalist definition</a:t>
            </a:r>
          </a:p>
        </p:txBody>
      </p:sp>
      <p:sp>
        <p:nvSpPr>
          <p:cNvPr id="539" name="Text Box 22"/>
          <p:cNvSpPr txBox="1">
            <a:spLocks noChangeArrowheads="1"/>
          </p:cNvSpPr>
          <p:nvPr/>
        </p:nvSpPr>
        <p:spPr bwMode="auto">
          <a:xfrm>
            <a:off x="4006396" y="4949147"/>
            <a:ext cx="47820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CEO be brought under control passively?</a:t>
            </a:r>
          </a:p>
        </p:txBody>
      </p:sp>
      <p:sp>
        <p:nvSpPr>
          <p:cNvPr id="540" name="TextBox 539"/>
          <p:cNvSpPr txBox="1"/>
          <p:nvPr/>
        </p:nvSpPr>
        <p:spPr>
          <a:xfrm>
            <a:off x="5093409" y="1215233"/>
            <a:ext cx="2584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Beyond the textbook</a:t>
            </a:r>
            <a:endParaRPr lang="en-US" b="1" dirty="0"/>
          </a:p>
        </p:txBody>
      </p:sp>
      <p:sp>
        <p:nvSpPr>
          <p:cNvPr id="541" name="Text Box 17"/>
          <p:cNvSpPr txBox="1">
            <a:spLocks noChangeArrowheads="1"/>
          </p:cNvSpPr>
          <p:nvPr/>
        </p:nvSpPr>
        <p:spPr bwMode="auto">
          <a:xfrm>
            <a:off x="3939356" y="3708149"/>
            <a:ext cx="46730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Description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pulse train --- defining the CEO</a:t>
            </a:r>
          </a:p>
        </p:txBody>
      </p:sp>
    </p:spTree>
    <p:extLst>
      <p:ext uri="{BB962C8B-B14F-4D97-AF65-F5344CB8AC3E}">
        <p14:creationId xmlns:p14="http://schemas.microsoft.com/office/powerpoint/2010/main" val="154623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6"/>
          <p:cNvSpPr txBox="1">
            <a:spLocks noChangeArrowheads="1"/>
          </p:cNvSpPr>
          <p:nvPr/>
        </p:nvSpPr>
        <p:spPr bwMode="auto">
          <a:xfrm>
            <a:off x="2364238" y="657985"/>
            <a:ext cx="4948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b="1">
                <a:solidFill>
                  <a:srgbClr val="1B0696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CEO: The experimentalist definition</a:t>
            </a:r>
            <a:endParaRPr lang="fr-FR" altLang="en-US" sz="2400" b="1">
              <a:solidFill>
                <a:srgbClr val="1B0696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Text Box 96"/>
          <p:cNvSpPr txBox="1">
            <a:spLocks noChangeArrowheads="1"/>
          </p:cNvSpPr>
          <p:nvPr/>
        </p:nvSpPr>
        <p:spPr bwMode="auto">
          <a:xfrm>
            <a:off x="2345188" y="1583498"/>
            <a:ext cx="61896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Given a mode-locked laser, how does one define the CEO?</a:t>
            </a:r>
          </a:p>
        </p:txBody>
      </p:sp>
      <p:sp>
        <p:nvSpPr>
          <p:cNvPr id="5" name="Text Box 97"/>
          <p:cNvSpPr txBox="1">
            <a:spLocks noChangeArrowheads="1"/>
          </p:cNvSpPr>
          <p:nvPr/>
        </p:nvSpPr>
        <p:spPr bwMode="auto">
          <a:xfrm>
            <a:off x="2402338" y="2307398"/>
            <a:ext cx="708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Does one extend the comb to find the zero frequency?  Too difficult</a:t>
            </a:r>
          </a:p>
        </p:txBody>
      </p:sp>
      <p:sp>
        <p:nvSpPr>
          <p:cNvPr id="6" name="Text Box 98"/>
          <p:cNvSpPr txBox="1">
            <a:spLocks noChangeArrowheads="1"/>
          </p:cNvSpPr>
          <p:nvPr/>
        </p:nvSpPr>
        <p:spPr bwMode="auto">
          <a:xfrm>
            <a:off x="2383288" y="3012248"/>
            <a:ext cx="797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Does one take the CEP of two successive pulses, and divide by the RT time?</a:t>
            </a:r>
          </a:p>
        </p:txBody>
      </p:sp>
      <p:sp>
        <p:nvSpPr>
          <p:cNvPr id="7" name="Text Box 99"/>
          <p:cNvSpPr txBox="1">
            <a:spLocks noChangeArrowheads="1"/>
          </p:cNvSpPr>
          <p:nvPr/>
        </p:nvSpPr>
        <p:spPr bwMode="auto">
          <a:xfrm>
            <a:off x="2440438" y="3659948"/>
            <a:ext cx="3678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Definition of CEP too fuzzy so far</a:t>
            </a:r>
          </a:p>
        </p:txBody>
      </p:sp>
      <p:sp>
        <p:nvSpPr>
          <p:cNvPr id="8" name="Text Box 100"/>
          <p:cNvSpPr txBox="1">
            <a:spLocks noChangeArrowheads="1"/>
          </p:cNvSpPr>
          <p:nvPr/>
        </p:nvSpPr>
        <p:spPr bwMode="auto">
          <a:xfrm>
            <a:off x="2421388" y="4402898"/>
            <a:ext cx="3311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Origin of the CEO in the laser:</a:t>
            </a:r>
          </a:p>
        </p:txBody>
      </p:sp>
      <p:pic>
        <p:nvPicPr>
          <p:cNvPr id="9" name="Picture 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426" y="5355398"/>
            <a:ext cx="45847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926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 flipH="1">
            <a:off x="5439488" y="6048375"/>
            <a:ext cx="102711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 flipH="1" flipV="1">
            <a:off x="3888501" y="5092700"/>
            <a:ext cx="5133975" cy="206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H="1">
            <a:off x="9020888" y="4781550"/>
            <a:ext cx="0" cy="6969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3872626" y="4756150"/>
            <a:ext cx="0" cy="6969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 flipH="1">
            <a:off x="7966788" y="5026025"/>
            <a:ext cx="508000" cy="179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908051" y="4960938"/>
            <a:ext cx="628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1400">
                <a:ea typeface="宋体" panose="02010600030101010101" pitchFamily="2" charset="-122"/>
              </a:rPr>
              <a:t>GAIN</a:t>
            </a:r>
            <a:endParaRPr lang="fr-FR" altLang="en-US" sz="1400"/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1610438" y="5634038"/>
            <a:ext cx="1247775" cy="1223962"/>
            <a:chOff x="3844" y="1693"/>
            <a:chExt cx="786" cy="771"/>
          </a:xfrm>
        </p:grpSpPr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3844" y="1693"/>
              <a:ext cx="786" cy="77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10"/>
            <p:cNvGrpSpPr>
              <a:grpSpLocks/>
            </p:cNvGrpSpPr>
            <p:nvPr/>
          </p:nvGrpSpPr>
          <p:grpSpPr bwMode="auto">
            <a:xfrm>
              <a:off x="3873" y="1914"/>
              <a:ext cx="728" cy="269"/>
              <a:chOff x="4091" y="3191"/>
              <a:chExt cx="816" cy="301"/>
            </a:xfrm>
          </p:grpSpPr>
          <p:sp>
            <p:nvSpPr>
              <p:cNvPr id="11" name="Line 11"/>
              <p:cNvSpPr>
                <a:spLocks noChangeShapeType="1"/>
              </p:cNvSpPr>
              <p:nvPr/>
            </p:nvSpPr>
            <p:spPr bwMode="auto">
              <a:xfrm>
                <a:off x="4091" y="3492"/>
                <a:ext cx="8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12"/>
              <p:cNvSpPr>
                <a:spLocks noChangeShapeType="1"/>
              </p:cNvSpPr>
              <p:nvPr/>
            </p:nvSpPr>
            <p:spPr bwMode="auto">
              <a:xfrm flipV="1">
                <a:off x="4091" y="3252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13"/>
              <p:cNvSpPr>
                <a:spLocks noChangeShapeType="1"/>
              </p:cNvSpPr>
              <p:nvPr/>
            </p:nvSpPr>
            <p:spPr bwMode="auto">
              <a:xfrm flipV="1">
                <a:off x="4139" y="3191"/>
                <a:ext cx="0" cy="30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14"/>
              <p:cNvSpPr>
                <a:spLocks noChangeShapeType="1"/>
              </p:cNvSpPr>
              <p:nvPr/>
            </p:nvSpPr>
            <p:spPr bwMode="auto">
              <a:xfrm flipV="1">
                <a:off x="4187" y="3204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15"/>
              <p:cNvSpPr>
                <a:spLocks noChangeShapeType="1"/>
              </p:cNvSpPr>
              <p:nvPr/>
            </p:nvSpPr>
            <p:spPr bwMode="auto">
              <a:xfrm flipV="1">
                <a:off x="4235" y="3252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6"/>
              <p:cNvSpPr>
                <a:spLocks noChangeShapeType="1"/>
              </p:cNvSpPr>
              <p:nvPr/>
            </p:nvSpPr>
            <p:spPr bwMode="auto">
              <a:xfrm flipV="1">
                <a:off x="4283" y="3300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7"/>
              <p:cNvSpPr>
                <a:spLocks noChangeShapeType="1"/>
              </p:cNvSpPr>
              <p:nvPr/>
            </p:nvSpPr>
            <p:spPr bwMode="auto">
              <a:xfrm flipV="1">
                <a:off x="4333" y="3336"/>
                <a:ext cx="0" cy="15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8"/>
              <p:cNvSpPr>
                <a:spLocks noChangeShapeType="1"/>
              </p:cNvSpPr>
              <p:nvPr/>
            </p:nvSpPr>
            <p:spPr bwMode="auto">
              <a:xfrm flipV="1">
                <a:off x="4379" y="334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 flipV="1">
                <a:off x="4429" y="3331"/>
                <a:ext cx="0" cy="15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 flipV="1">
                <a:off x="4475" y="3300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 flipV="1">
                <a:off x="4523" y="3252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22"/>
              <p:cNvSpPr>
                <a:spLocks noChangeShapeType="1"/>
              </p:cNvSpPr>
              <p:nvPr/>
            </p:nvSpPr>
            <p:spPr bwMode="auto">
              <a:xfrm flipV="1">
                <a:off x="4571" y="3223"/>
                <a:ext cx="0" cy="26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23"/>
              <p:cNvSpPr>
                <a:spLocks noChangeShapeType="1"/>
              </p:cNvSpPr>
              <p:nvPr/>
            </p:nvSpPr>
            <p:spPr bwMode="auto">
              <a:xfrm flipV="1">
                <a:off x="4619" y="3196"/>
                <a:ext cx="0" cy="2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24"/>
              <p:cNvSpPr>
                <a:spLocks noChangeShapeType="1"/>
              </p:cNvSpPr>
              <p:nvPr/>
            </p:nvSpPr>
            <p:spPr bwMode="auto">
              <a:xfrm flipV="1">
                <a:off x="4667" y="3212"/>
                <a:ext cx="0" cy="2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25"/>
              <p:cNvSpPr>
                <a:spLocks noChangeShapeType="1"/>
              </p:cNvSpPr>
              <p:nvPr/>
            </p:nvSpPr>
            <p:spPr bwMode="auto">
              <a:xfrm flipV="1">
                <a:off x="4715" y="3252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26"/>
              <p:cNvSpPr>
                <a:spLocks noChangeShapeType="1"/>
              </p:cNvSpPr>
              <p:nvPr/>
            </p:nvSpPr>
            <p:spPr bwMode="auto">
              <a:xfrm flipV="1">
                <a:off x="4763" y="3300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27"/>
              <p:cNvSpPr>
                <a:spLocks noChangeShapeType="1"/>
              </p:cNvSpPr>
              <p:nvPr/>
            </p:nvSpPr>
            <p:spPr bwMode="auto">
              <a:xfrm flipV="1">
                <a:off x="4811" y="3339"/>
                <a:ext cx="0" cy="15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28"/>
              <p:cNvSpPr>
                <a:spLocks noChangeShapeType="1"/>
              </p:cNvSpPr>
              <p:nvPr/>
            </p:nvSpPr>
            <p:spPr bwMode="auto">
              <a:xfrm flipV="1">
                <a:off x="4859" y="334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29"/>
              <p:cNvSpPr>
                <a:spLocks noChangeShapeType="1"/>
              </p:cNvSpPr>
              <p:nvPr/>
            </p:nvSpPr>
            <p:spPr bwMode="auto">
              <a:xfrm flipV="1">
                <a:off x="4907" y="3340"/>
                <a:ext cx="0" cy="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30"/>
              <p:cNvSpPr>
                <a:spLocks noChangeShapeType="1"/>
              </p:cNvSpPr>
              <p:nvPr/>
            </p:nvSpPr>
            <p:spPr bwMode="auto">
              <a:xfrm>
                <a:off x="4091" y="3492"/>
                <a:ext cx="8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31"/>
              <p:cNvSpPr>
                <a:spLocks noChangeShapeType="1"/>
              </p:cNvSpPr>
              <p:nvPr/>
            </p:nvSpPr>
            <p:spPr bwMode="auto">
              <a:xfrm flipV="1">
                <a:off x="4091" y="3252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32"/>
              <p:cNvSpPr>
                <a:spLocks noChangeShapeType="1"/>
              </p:cNvSpPr>
              <p:nvPr/>
            </p:nvSpPr>
            <p:spPr bwMode="auto">
              <a:xfrm flipV="1">
                <a:off x="4139" y="3191"/>
                <a:ext cx="0" cy="30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33"/>
              <p:cNvSpPr>
                <a:spLocks noChangeShapeType="1"/>
              </p:cNvSpPr>
              <p:nvPr/>
            </p:nvSpPr>
            <p:spPr bwMode="auto">
              <a:xfrm flipV="1">
                <a:off x="4187" y="3204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34"/>
              <p:cNvSpPr>
                <a:spLocks noChangeShapeType="1"/>
              </p:cNvSpPr>
              <p:nvPr/>
            </p:nvSpPr>
            <p:spPr bwMode="auto">
              <a:xfrm flipV="1">
                <a:off x="4235" y="3252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35"/>
              <p:cNvSpPr>
                <a:spLocks noChangeShapeType="1"/>
              </p:cNvSpPr>
              <p:nvPr/>
            </p:nvSpPr>
            <p:spPr bwMode="auto">
              <a:xfrm flipV="1">
                <a:off x="4283" y="3300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36"/>
              <p:cNvSpPr>
                <a:spLocks noChangeShapeType="1"/>
              </p:cNvSpPr>
              <p:nvPr/>
            </p:nvSpPr>
            <p:spPr bwMode="auto">
              <a:xfrm flipV="1">
                <a:off x="4333" y="3336"/>
                <a:ext cx="0" cy="15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37"/>
              <p:cNvSpPr>
                <a:spLocks noChangeShapeType="1"/>
              </p:cNvSpPr>
              <p:nvPr/>
            </p:nvSpPr>
            <p:spPr bwMode="auto">
              <a:xfrm flipV="1">
                <a:off x="4379" y="334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38"/>
              <p:cNvSpPr>
                <a:spLocks noChangeShapeType="1"/>
              </p:cNvSpPr>
              <p:nvPr/>
            </p:nvSpPr>
            <p:spPr bwMode="auto">
              <a:xfrm flipV="1">
                <a:off x="4429" y="3331"/>
                <a:ext cx="0" cy="15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39"/>
              <p:cNvSpPr>
                <a:spLocks noChangeShapeType="1"/>
              </p:cNvSpPr>
              <p:nvPr/>
            </p:nvSpPr>
            <p:spPr bwMode="auto">
              <a:xfrm flipV="1">
                <a:off x="4475" y="3300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40"/>
              <p:cNvSpPr>
                <a:spLocks noChangeShapeType="1"/>
              </p:cNvSpPr>
              <p:nvPr/>
            </p:nvSpPr>
            <p:spPr bwMode="auto">
              <a:xfrm flipV="1">
                <a:off x="4523" y="3252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41"/>
              <p:cNvSpPr>
                <a:spLocks noChangeShapeType="1"/>
              </p:cNvSpPr>
              <p:nvPr/>
            </p:nvSpPr>
            <p:spPr bwMode="auto">
              <a:xfrm flipV="1">
                <a:off x="4571" y="3223"/>
                <a:ext cx="0" cy="26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42"/>
              <p:cNvSpPr>
                <a:spLocks noChangeShapeType="1"/>
              </p:cNvSpPr>
              <p:nvPr/>
            </p:nvSpPr>
            <p:spPr bwMode="auto">
              <a:xfrm flipV="1">
                <a:off x="4619" y="3196"/>
                <a:ext cx="0" cy="2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43"/>
              <p:cNvSpPr>
                <a:spLocks noChangeShapeType="1"/>
              </p:cNvSpPr>
              <p:nvPr/>
            </p:nvSpPr>
            <p:spPr bwMode="auto">
              <a:xfrm flipV="1">
                <a:off x="4667" y="3212"/>
                <a:ext cx="0" cy="2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44"/>
              <p:cNvSpPr>
                <a:spLocks noChangeShapeType="1"/>
              </p:cNvSpPr>
              <p:nvPr/>
            </p:nvSpPr>
            <p:spPr bwMode="auto">
              <a:xfrm flipV="1">
                <a:off x="4715" y="3252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45"/>
              <p:cNvSpPr>
                <a:spLocks noChangeShapeType="1"/>
              </p:cNvSpPr>
              <p:nvPr/>
            </p:nvSpPr>
            <p:spPr bwMode="auto">
              <a:xfrm flipV="1">
                <a:off x="4763" y="3300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46"/>
              <p:cNvSpPr>
                <a:spLocks noChangeShapeType="1"/>
              </p:cNvSpPr>
              <p:nvPr/>
            </p:nvSpPr>
            <p:spPr bwMode="auto">
              <a:xfrm flipV="1">
                <a:off x="4811" y="3339"/>
                <a:ext cx="0" cy="15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47"/>
              <p:cNvSpPr>
                <a:spLocks noChangeShapeType="1"/>
              </p:cNvSpPr>
              <p:nvPr/>
            </p:nvSpPr>
            <p:spPr bwMode="auto">
              <a:xfrm flipV="1">
                <a:off x="4859" y="334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48"/>
              <p:cNvSpPr>
                <a:spLocks noChangeShapeType="1"/>
              </p:cNvSpPr>
              <p:nvPr/>
            </p:nvSpPr>
            <p:spPr bwMode="auto">
              <a:xfrm flipV="1">
                <a:off x="4907" y="3340"/>
                <a:ext cx="0" cy="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9" name="Line 49"/>
          <p:cNvSpPr>
            <a:spLocks noChangeShapeType="1"/>
          </p:cNvSpPr>
          <p:nvPr/>
        </p:nvSpPr>
        <p:spPr bwMode="auto">
          <a:xfrm flipH="1">
            <a:off x="6187201" y="4999038"/>
            <a:ext cx="230187" cy="2286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Rectangle 50"/>
          <p:cNvSpPr>
            <a:spLocks noChangeArrowheads="1"/>
          </p:cNvSpPr>
          <p:nvPr/>
        </p:nvSpPr>
        <p:spPr bwMode="auto">
          <a:xfrm>
            <a:off x="6172913" y="4646613"/>
            <a:ext cx="3857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en-US" sz="1400">
                <a:solidFill>
                  <a:srgbClr val="000000"/>
                </a:solidFill>
              </a:rPr>
              <a:t>delay</a:t>
            </a:r>
            <a:endParaRPr lang="fr-FR" altLang="en-US" sz="1400"/>
          </a:p>
        </p:txBody>
      </p:sp>
      <p:sp>
        <p:nvSpPr>
          <p:cNvPr id="51" name="Rectangle 51"/>
          <p:cNvSpPr>
            <a:spLocks noChangeArrowheads="1"/>
          </p:cNvSpPr>
          <p:nvPr/>
        </p:nvSpPr>
        <p:spPr bwMode="auto">
          <a:xfrm>
            <a:off x="6137988" y="4584700"/>
            <a:ext cx="422275" cy="300038"/>
          </a:xfrm>
          <a:prstGeom prst="rect">
            <a:avLst/>
          </a:prstGeom>
          <a:noFill/>
          <a:ln w="7938" cap="rnd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52"/>
          <p:cNvSpPr>
            <a:spLocks noChangeShapeType="1"/>
          </p:cNvSpPr>
          <p:nvPr/>
        </p:nvSpPr>
        <p:spPr bwMode="auto">
          <a:xfrm flipV="1">
            <a:off x="6301501" y="4892675"/>
            <a:ext cx="1587" cy="11525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 flipV="1">
            <a:off x="6460251" y="4878388"/>
            <a:ext cx="1587" cy="11668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54"/>
          <p:cNvSpPr>
            <a:spLocks noChangeShapeType="1"/>
          </p:cNvSpPr>
          <p:nvPr/>
        </p:nvSpPr>
        <p:spPr bwMode="auto">
          <a:xfrm flipH="1">
            <a:off x="6215776" y="5972175"/>
            <a:ext cx="158750" cy="15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55"/>
          <p:cNvSpPr>
            <a:spLocks noChangeShapeType="1"/>
          </p:cNvSpPr>
          <p:nvPr/>
        </p:nvSpPr>
        <p:spPr bwMode="auto">
          <a:xfrm flipH="1">
            <a:off x="6374526" y="591502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Text Box 56"/>
          <p:cNvSpPr txBox="1">
            <a:spLocks noChangeArrowheads="1"/>
          </p:cNvSpPr>
          <p:nvPr/>
        </p:nvSpPr>
        <p:spPr bwMode="auto">
          <a:xfrm>
            <a:off x="4948951" y="5872163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1800">
                <a:ea typeface="宋体" panose="02010600030101010101" pitchFamily="2" charset="-122"/>
              </a:rPr>
              <a:t>D</a:t>
            </a:r>
            <a:endParaRPr lang="fr-FR" altLang="en-US" sz="1800"/>
          </a:p>
        </p:txBody>
      </p:sp>
      <p:sp>
        <p:nvSpPr>
          <p:cNvPr id="57" name="Arc 57"/>
          <p:cNvSpPr>
            <a:spLocks/>
          </p:cNvSpPr>
          <p:nvPr/>
        </p:nvSpPr>
        <p:spPr bwMode="auto">
          <a:xfrm>
            <a:off x="5075951" y="5829300"/>
            <a:ext cx="357187" cy="4413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43199"/>
              <a:gd name="T2" fmla="*/ 176 w 21600"/>
              <a:gd name="T3" fmla="*/ 43199 h 43199"/>
              <a:gd name="T4" fmla="*/ 0 w 21600"/>
              <a:gd name="T5" fmla="*/ 21600 h 43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60"/>
                  <a:pt x="12036" y="43102"/>
                  <a:pt x="176" y="43199"/>
                </a:cubicBezTo>
              </a:path>
              <a:path w="21600" h="43199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60"/>
                  <a:pt x="12036" y="43102"/>
                  <a:pt x="176" y="43199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58"/>
          <p:cNvSpPr>
            <a:spLocks noChangeShapeType="1"/>
          </p:cNvSpPr>
          <p:nvPr/>
        </p:nvSpPr>
        <p:spPr bwMode="auto">
          <a:xfrm flipH="1">
            <a:off x="4907676" y="6270625"/>
            <a:ext cx="171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59"/>
          <p:cNvSpPr>
            <a:spLocks noChangeShapeType="1"/>
          </p:cNvSpPr>
          <p:nvPr/>
        </p:nvSpPr>
        <p:spPr bwMode="auto">
          <a:xfrm flipH="1">
            <a:off x="4902913" y="5829300"/>
            <a:ext cx="171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60"/>
          <p:cNvSpPr>
            <a:spLocks noChangeShapeType="1"/>
          </p:cNvSpPr>
          <p:nvPr/>
        </p:nvSpPr>
        <p:spPr bwMode="auto">
          <a:xfrm>
            <a:off x="4904501" y="5826125"/>
            <a:ext cx="0" cy="454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Line 61"/>
          <p:cNvSpPr>
            <a:spLocks noChangeShapeType="1"/>
          </p:cNvSpPr>
          <p:nvPr/>
        </p:nvSpPr>
        <p:spPr bwMode="auto">
          <a:xfrm flipH="1">
            <a:off x="2753438" y="6034088"/>
            <a:ext cx="2149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Rectangle 63"/>
          <p:cNvSpPr>
            <a:spLocks noChangeArrowheads="1"/>
          </p:cNvSpPr>
          <p:nvPr/>
        </p:nvSpPr>
        <p:spPr bwMode="auto">
          <a:xfrm>
            <a:off x="4925138" y="4959350"/>
            <a:ext cx="1082675" cy="2619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fr-FR" altLang="en-US" sz="1800"/>
          </a:p>
        </p:txBody>
      </p:sp>
      <p:sp>
        <p:nvSpPr>
          <p:cNvPr id="63" name="Text Box 64"/>
          <p:cNvSpPr txBox="1">
            <a:spLocks noChangeArrowheads="1"/>
          </p:cNvSpPr>
          <p:nvPr/>
        </p:nvSpPr>
        <p:spPr bwMode="auto">
          <a:xfrm>
            <a:off x="3491626" y="5345113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1400">
                <a:ea typeface="宋体" panose="02010600030101010101" pitchFamily="2" charset="-122"/>
              </a:rPr>
              <a:t>REF</a:t>
            </a:r>
            <a:endParaRPr lang="fr-FR" altLang="en-US" sz="1400"/>
          </a:p>
        </p:txBody>
      </p:sp>
      <p:sp>
        <p:nvSpPr>
          <p:cNvPr id="64" name="Text Box 67"/>
          <p:cNvSpPr txBox="1">
            <a:spLocks noChangeArrowheads="1"/>
          </p:cNvSpPr>
          <p:nvPr/>
        </p:nvSpPr>
        <p:spPr bwMode="auto">
          <a:xfrm>
            <a:off x="4910851" y="4940300"/>
            <a:ext cx="935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1400">
                <a:ea typeface="宋体" panose="02010600030101010101" pitchFamily="2" charset="-122"/>
              </a:rPr>
              <a:t>Modulator</a:t>
            </a:r>
            <a:endParaRPr lang="fr-FR" altLang="en-US" sz="1400"/>
          </a:p>
        </p:txBody>
      </p:sp>
      <p:grpSp>
        <p:nvGrpSpPr>
          <p:cNvPr id="65" name="Group 73"/>
          <p:cNvGrpSpPr>
            <a:grpSpLocks/>
          </p:cNvGrpSpPr>
          <p:nvPr/>
        </p:nvGrpSpPr>
        <p:grpSpPr bwMode="auto">
          <a:xfrm>
            <a:off x="8692276" y="4525963"/>
            <a:ext cx="479425" cy="412750"/>
            <a:chOff x="567" y="1267"/>
            <a:chExt cx="1103" cy="473"/>
          </a:xfrm>
        </p:grpSpPr>
        <p:sp>
          <p:nvSpPr>
            <p:cNvPr id="66" name="Freeform 74"/>
            <p:cNvSpPr>
              <a:spLocks/>
            </p:cNvSpPr>
            <p:nvPr/>
          </p:nvSpPr>
          <p:spPr bwMode="auto">
            <a:xfrm>
              <a:off x="567" y="1267"/>
              <a:ext cx="551" cy="410"/>
            </a:xfrm>
            <a:custGeom>
              <a:avLst/>
              <a:gdLst>
                <a:gd name="T0" fmla="*/ 23 w 1653"/>
                <a:gd name="T1" fmla="*/ 927 h 1642"/>
                <a:gd name="T2" fmla="*/ 50 w 1653"/>
                <a:gd name="T3" fmla="*/ 927 h 1642"/>
                <a:gd name="T4" fmla="*/ 76 w 1653"/>
                <a:gd name="T5" fmla="*/ 925 h 1642"/>
                <a:gd name="T6" fmla="*/ 103 w 1653"/>
                <a:gd name="T7" fmla="*/ 925 h 1642"/>
                <a:gd name="T8" fmla="*/ 129 w 1653"/>
                <a:gd name="T9" fmla="*/ 925 h 1642"/>
                <a:gd name="T10" fmla="*/ 155 w 1653"/>
                <a:gd name="T11" fmla="*/ 925 h 1642"/>
                <a:gd name="T12" fmla="*/ 182 w 1653"/>
                <a:gd name="T13" fmla="*/ 925 h 1642"/>
                <a:gd name="T14" fmla="*/ 209 w 1653"/>
                <a:gd name="T15" fmla="*/ 925 h 1642"/>
                <a:gd name="T16" fmla="*/ 235 w 1653"/>
                <a:gd name="T17" fmla="*/ 927 h 1642"/>
                <a:gd name="T18" fmla="*/ 261 w 1653"/>
                <a:gd name="T19" fmla="*/ 927 h 1642"/>
                <a:gd name="T20" fmla="*/ 288 w 1653"/>
                <a:gd name="T21" fmla="*/ 927 h 1642"/>
                <a:gd name="T22" fmla="*/ 315 w 1653"/>
                <a:gd name="T23" fmla="*/ 928 h 1642"/>
                <a:gd name="T24" fmla="*/ 341 w 1653"/>
                <a:gd name="T25" fmla="*/ 928 h 1642"/>
                <a:gd name="T26" fmla="*/ 367 w 1653"/>
                <a:gd name="T27" fmla="*/ 928 h 1642"/>
                <a:gd name="T28" fmla="*/ 394 w 1653"/>
                <a:gd name="T29" fmla="*/ 927 h 1642"/>
                <a:gd name="T30" fmla="*/ 421 w 1653"/>
                <a:gd name="T31" fmla="*/ 925 h 1642"/>
                <a:gd name="T32" fmla="*/ 447 w 1653"/>
                <a:gd name="T33" fmla="*/ 923 h 1642"/>
                <a:gd name="T34" fmla="*/ 473 w 1653"/>
                <a:gd name="T35" fmla="*/ 921 h 1642"/>
                <a:gd name="T36" fmla="*/ 499 w 1653"/>
                <a:gd name="T37" fmla="*/ 919 h 1642"/>
                <a:gd name="T38" fmla="*/ 527 w 1653"/>
                <a:gd name="T39" fmla="*/ 919 h 1642"/>
                <a:gd name="T40" fmla="*/ 553 w 1653"/>
                <a:gd name="T41" fmla="*/ 921 h 1642"/>
                <a:gd name="T42" fmla="*/ 579 w 1653"/>
                <a:gd name="T43" fmla="*/ 925 h 1642"/>
                <a:gd name="T44" fmla="*/ 605 w 1653"/>
                <a:gd name="T45" fmla="*/ 933 h 1642"/>
                <a:gd name="T46" fmla="*/ 633 w 1653"/>
                <a:gd name="T47" fmla="*/ 944 h 1642"/>
                <a:gd name="T48" fmla="*/ 659 w 1653"/>
                <a:gd name="T49" fmla="*/ 952 h 1642"/>
                <a:gd name="T50" fmla="*/ 685 w 1653"/>
                <a:gd name="T51" fmla="*/ 955 h 1642"/>
                <a:gd name="T52" fmla="*/ 711 w 1653"/>
                <a:gd name="T53" fmla="*/ 952 h 1642"/>
                <a:gd name="T54" fmla="*/ 739 w 1653"/>
                <a:gd name="T55" fmla="*/ 938 h 1642"/>
                <a:gd name="T56" fmla="*/ 765 w 1653"/>
                <a:gd name="T57" fmla="*/ 915 h 1642"/>
                <a:gd name="T58" fmla="*/ 791 w 1653"/>
                <a:gd name="T59" fmla="*/ 885 h 1642"/>
                <a:gd name="T60" fmla="*/ 817 w 1653"/>
                <a:gd name="T61" fmla="*/ 856 h 1642"/>
                <a:gd name="T62" fmla="*/ 845 w 1653"/>
                <a:gd name="T63" fmla="*/ 837 h 1642"/>
                <a:gd name="T64" fmla="*/ 871 w 1653"/>
                <a:gd name="T65" fmla="*/ 838 h 1642"/>
                <a:gd name="T66" fmla="*/ 897 w 1653"/>
                <a:gd name="T67" fmla="*/ 866 h 1642"/>
                <a:gd name="T68" fmla="*/ 923 w 1653"/>
                <a:gd name="T69" fmla="*/ 920 h 1642"/>
                <a:gd name="T70" fmla="*/ 951 w 1653"/>
                <a:gd name="T71" fmla="*/ 993 h 1642"/>
                <a:gd name="T72" fmla="*/ 977 w 1653"/>
                <a:gd name="T73" fmla="*/ 1070 h 1642"/>
                <a:gd name="T74" fmla="*/ 1003 w 1653"/>
                <a:gd name="T75" fmla="*/ 1130 h 1642"/>
                <a:gd name="T76" fmla="*/ 1029 w 1653"/>
                <a:gd name="T77" fmla="*/ 1151 h 1642"/>
                <a:gd name="T78" fmla="*/ 1057 w 1653"/>
                <a:gd name="T79" fmla="*/ 1113 h 1642"/>
                <a:gd name="T80" fmla="*/ 1083 w 1653"/>
                <a:gd name="T81" fmla="*/ 1015 h 1642"/>
                <a:gd name="T82" fmla="*/ 1109 w 1653"/>
                <a:gd name="T83" fmla="*/ 869 h 1642"/>
                <a:gd name="T84" fmla="*/ 1135 w 1653"/>
                <a:gd name="T85" fmla="*/ 704 h 1642"/>
                <a:gd name="T86" fmla="*/ 1163 w 1653"/>
                <a:gd name="T87" fmla="*/ 560 h 1642"/>
                <a:gd name="T88" fmla="*/ 1189 w 1653"/>
                <a:gd name="T89" fmla="*/ 484 h 1642"/>
                <a:gd name="T90" fmla="*/ 1215 w 1653"/>
                <a:gd name="T91" fmla="*/ 508 h 1642"/>
                <a:gd name="T92" fmla="*/ 1241 w 1653"/>
                <a:gd name="T93" fmla="*/ 645 h 1642"/>
                <a:gd name="T94" fmla="*/ 1269 w 1653"/>
                <a:gd name="T95" fmla="*/ 878 h 1642"/>
                <a:gd name="T96" fmla="*/ 1295 w 1653"/>
                <a:gd name="T97" fmla="*/ 1161 h 1642"/>
                <a:gd name="T98" fmla="*/ 1321 w 1653"/>
                <a:gd name="T99" fmla="*/ 1427 h 1642"/>
                <a:gd name="T100" fmla="*/ 1347 w 1653"/>
                <a:gd name="T101" fmla="*/ 1604 h 1642"/>
                <a:gd name="T102" fmla="*/ 1375 w 1653"/>
                <a:gd name="T103" fmla="*/ 1634 h 1642"/>
                <a:gd name="T104" fmla="*/ 1401 w 1653"/>
                <a:gd name="T105" fmla="*/ 1492 h 1642"/>
                <a:gd name="T106" fmla="*/ 1427 w 1653"/>
                <a:gd name="T107" fmla="*/ 1198 h 1642"/>
                <a:gd name="T108" fmla="*/ 1453 w 1653"/>
                <a:gd name="T109" fmla="*/ 810 h 1642"/>
                <a:gd name="T110" fmla="*/ 1481 w 1653"/>
                <a:gd name="T111" fmla="*/ 420 h 1642"/>
                <a:gd name="T112" fmla="*/ 1507 w 1653"/>
                <a:gd name="T113" fmla="*/ 123 h 1642"/>
                <a:gd name="T114" fmla="*/ 1533 w 1653"/>
                <a:gd name="T115" fmla="*/ 0 h 1642"/>
                <a:gd name="T116" fmla="*/ 1559 w 1653"/>
                <a:gd name="T117" fmla="*/ 91 h 1642"/>
                <a:gd name="T118" fmla="*/ 1586 w 1653"/>
                <a:gd name="T119" fmla="*/ 382 h 1642"/>
                <a:gd name="T120" fmla="*/ 1613 w 1653"/>
                <a:gd name="T121" fmla="*/ 808 h 1642"/>
                <a:gd name="T122" fmla="*/ 1639 w 1653"/>
                <a:gd name="T123" fmla="*/ 1269 h 1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53" h="1642">
                  <a:moveTo>
                    <a:pt x="0" y="927"/>
                  </a:moveTo>
                  <a:lnTo>
                    <a:pt x="3" y="927"/>
                  </a:lnTo>
                  <a:lnTo>
                    <a:pt x="7" y="927"/>
                  </a:lnTo>
                  <a:lnTo>
                    <a:pt x="10" y="927"/>
                  </a:lnTo>
                  <a:lnTo>
                    <a:pt x="14" y="927"/>
                  </a:lnTo>
                  <a:lnTo>
                    <a:pt x="16" y="927"/>
                  </a:lnTo>
                  <a:lnTo>
                    <a:pt x="19" y="927"/>
                  </a:lnTo>
                  <a:lnTo>
                    <a:pt x="23" y="927"/>
                  </a:lnTo>
                  <a:lnTo>
                    <a:pt x="26" y="927"/>
                  </a:lnTo>
                  <a:lnTo>
                    <a:pt x="30" y="927"/>
                  </a:lnTo>
                  <a:lnTo>
                    <a:pt x="33" y="927"/>
                  </a:lnTo>
                  <a:lnTo>
                    <a:pt x="36" y="927"/>
                  </a:lnTo>
                  <a:lnTo>
                    <a:pt x="40" y="927"/>
                  </a:lnTo>
                  <a:lnTo>
                    <a:pt x="43" y="927"/>
                  </a:lnTo>
                  <a:lnTo>
                    <a:pt x="47" y="927"/>
                  </a:lnTo>
                  <a:lnTo>
                    <a:pt x="50" y="927"/>
                  </a:lnTo>
                  <a:lnTo>
                    <a:pt x="54" y="927"/>
                  </a:lnTo>
                  <a:lnTo>
                    <a:pt x="56" y="927"/>
                  </a:lnTo>
                  <a:lnTo>
                    <a:pt x="59" y="927"/>
                  </a:lnTo>
                  <a:lnTo>
                    <a:pt x="63" y="925"/>
                  </a:lnTo>
                  <a:lnTo>
                    <a:pt x="66" y="925"/>
                  </a:lnTo>
                  <a:lnTo>
                    <a:pt x="70" y="925"/>
                  </a:lnTo>
                  <a:lnTo>
                    <a:pt x="73" y="925"/>
                  </a:lnTo>
                  <a:lnTo>
                    <a:pt x="76" y="925"/>
                  </a:lnTo>
                  <a:lnTo>
                    <a:pt x="80" y="925"/>
                  </a:lnTo>
                  <a:lnTo>
                    <a:pt x="83" y="925"/>
                  </a:lnTo>
                  <a:lnTo>
                    <a:pt x="87" y="925"/>
                  </a:lnTo>
                  <a:lnTo>
                    <a:pt x="89" y="925"/>
                  </a:lnTo>
                  <a:lnTo>
                    <a:pt x="92" y="925"/>
                  </a:lnTo>
                  <a:lnTo>
                    <a:pt x="96" y="925"/>
                  </a:lnTo>
                  <a:lnTo>
                    <a:pt x="99" y="925"/>
                  </a:lnTo>
                  <a:lnTo>
                    <a:pt x="103" y="925"/>
                  </a:lnTo>
                  <a:lnTo>
                    <a:pt x="106" y="925"/>
                  </a:lnTo>
                  <a:lnTo>
                    <a:pt x="109" y="925"/>
                  </a:lnTo>
                  <a:lnTo>
                    <a:pt x="113" y="925"/>
                  </a:lnTo>
                  <a:lnTo>
                    <a:pt x="116" y="925"/>
                  </a:lnTo>
                  <a:lnTo>
                    <a:pt x="120" y="925"/>
                  </a:lnTo>
                  <a:lnTo>
                    <a:pt x="122" y="925"/>
                  </a:lnTo>
                  <a:lnTo>
                    <a:pt x="125" y="925"/>
                  </a:lnTo>
                  <a:lnTo>
                    <a:pt x="129" y="925"/>
                  </a:lnTo>
                  <a:lnTo>
                    <a:pt x="132" y="925"/>
                  </a:lnTo>
                  <a:lnTo>
                    <a:pt x="136" y="925"/>
                  </a:lnTo>
                  <a:lnTo>
                    <a:pt x="139" y="925"/>
                  </a:lnTo>
                  <a:lnTo>
                    <a:pt x="142" y="925"/>
                  </a:lnTo>
                  <a:lnTo>
                    <a:pt x="146" y="925"/>
                  </a:lnTo>
                  <a:lnTo>
                    <a:pt x="149" y="925"/>
                  </a:lnTo>
                  <a:lnTo>
                    <a:pt x="153" y="925"/>
                  </a:lnTo>
                  <a:lnTo>
                    <a:pt x="155" y="925"/>
                  </a:lnTo>
                  <a:lnTo>
                    <a:pt x="160" y="925"/>
                  </a:lnTo>
                  <a:lnTo>
                    <a:pt x="162" y="925"/>
                  </a:lnTo>
                  <a:lnTo>
                    <a:pt x="165" y="925"/>
                  </a:lnTo>
                  <a:lnTo>
                    <a:pt x="169" y="925"/>
                  </a:lnTo>
                  <a:lnTo>
                    <a:pt x="172" y="925"/>
                  </a:lnTo>
                  <a:lnTo>
                    <a:pt x="176" y="925"/>
                  </a:lnTo>
                  <a:lnTo>
                    <a:pt x="179" y="925"/>
                  </a:lnTo>
                  <a:lnTo>
                    <a:pt x="182" y="925"/>
                  </a:lnTo>
                  <a:lnTo>
                    <a:pt x="186" y="925"/>
                  </a:lnTo>
                  <a:lnTo>
                    <a:pt x="188" y="925"/>
                  </a:lnTo>
                  <a:lnTo>
                    <a:pt x="193" y="925"/>
                  </a:lnTo>
                  <a:lnTo>
                    <a:pt x="195" y="925"/>
                  </a:lnTo>
                  <a:lnTo>
                    <a:pt x="198" y="925"/>
                  </a:lnTo>
                  <a:lnTo>
                    <a:pt x="202" y="925"/>
                  </a:lnTo>
                  <a:lnTo>
                    <a:pt x="205" y="925"/>
                  </a:lnTo>
                  <a:lnTo>
                    <a:pt x="209" y="925"/>
                  </a:lnTo>
                  <a:lnTo>
                    <a:pt x="212" y="925"/>
                  </a:lnTo>
                  <a:lnTo>
                    <a:pt x="215" y="925"/>
                  </a:lnTo>
                  <a:lnTo>
                    <a:pt x="219" y="925"/>
                  </a:lnTo>
                  <a:lnTo>
                    <a:pt x="222" y="925"/>
                  </a:lnTo>
                  <a:lnTo>
                    <a:pt x="226" y="925"/>
                  </a:lnTo>
                  <a:lnTo>
                    <a:pt x="228" y="925"/>
                  </a:lnTo>
                  <a:lnTo>
                    <a:pt x="231" y="925"/>
                  </a:lnTo>
                  <a:lnTo>
                    <a:pt x="235" y="927"/>
                  </a:lnTo>
                  <a:lnTo>
                    <a:pt x="238" y="927"/>
                  </a:lnTo>
                  <a:lnTo>
                    <a:pt x="242" y="927"/>
                  </a:lnTo>
                  <a:lnTo>
                    <a:pt x="245" y="927"/>
                  </a:lnTo>
                  <a:lnTo>
                    <a:pt x="248" y="927"/>
                  </a:lnTo>
                  <a:lnTo>
                    <a:pt x="252" y="927"/>
                  </a:lnTo>
                  <a:lnTo>
                    <a:pt x="255" y="927"/>
                  </a:lnTo>
                  <a:lnTo>
                    <a:pt x="259" y="927"/>
                  </a:lnTo>
                  <a:lnTo>
                    <a:pt x="261" y="927"/>
                  </a:lnTo>
                  <a:lnTo>
                    <a:pt x="266" y="927"/>
                  </a:lnTo>
                  <a:lnTo>
                    <a:pt x="268" y="927"/>
                  </a:lnTo>
                  <a:lnTo>
                    <a:pt x="271" y="927"/>
                  </a:lnTo>
                  <a:lnTo>
                    <a:pt x="275" y="927"/>
                  </a:lnTo>
                  <a:lnTo>
                    <a:pt x="278" y="927"/>
                  </a:lnTo>
                  <a:lnTo>
                    <a:pt x="282" y="927"/>
                  </a:lnTo>
                  <a:lnTo>
                    <a:pt x="285" y="927"/>
                  </a:lnTo>
                  <a:lnTo>
                    <a:pt x="288" y="927"/>
                  </a:lnTo>
                  <a:lnTo>
                    <a:pt x="292" y="927"/>
                  </a:lnTo>
                  <a:lnTo>
                    <a:pt x="294" y="927"/>
                  </a:lnTo>
                  <a:lnTo>
                    <a:pt x="299" y="927"/>
                  </a:lnTo>
                  <a:lnTo>
                    <a:pt x="301" y="927"/>
                  </a:lnTo>
                  <a:lnTo>
                    <a:pt x="304" y="928"/>
                  </a:lnTo>
                  <a:lnTo>
                    <a:pt x="308" y="928"/>
                  </a:lnTo>
                  <a:lnTo>
                    <a:pt x="311" y="928"/>
                  </a:lnTo>
                  <a:lnTo>
                    <a:pt x="315" y="928"/>
                  </a:lnTo>
                  <a:lnTo>
                    <a:pt x="318" y="928"/>
                  </a:lnTo>
                  <a:lnTo>
                    <a:pt x="321" y="928"/>
                  </a:lnTo>
                  <a:lnTo>
                    <a:pt x="325" y="928"/>
                  </a:lnTo>
                  <a:lnTo>
                    <a:pt x="327" y="928"/>
                  </a:lnTo>
                  <a:lnTo>
                    <a:pt x="332" y="928"/>
                  </a:lnTo>
                  <a:lnTo>
                    <a:pt x="334" y="928"/>
                  </a:lnTo>
                  <a:lnTo>
                    <a:pt x="337" y="928"/>
                  </a:lnTo>
                  <a:lnTo>
                    <a:pt x="341" y="928"/>
                  </a:lnTo>
                  <a:lnTo>
                    <a:pt x="344" y="928"/>
                  </a:lnTo>
                  <a:lnTo>
                    <a:pt x="348" y="928"/>
                  </a:lnTo>
                  <a:lnTo>
                    <a:pt x="351" y="928"/>
                  </a:lnTo>
                  <a:lnTo>
                    <a:pt x="354" y="928"/>
                  </a:lnTo>
                  <a:lnTo>
                    <a:pt x="358" y="928"/>
                  </a:lnTo>
                  <a:lnTo>
                    <a:pt x="360" y="928"/>
                  </a:lnTo>
                  <a:lnTo>
                    <a:pt x="365" y="928"/>
                  </a:lnTo>
                  <a:lnTo>
                    <a:pt x="367" y="928"/>
                  </a:lnTo>
                  <a:lnTo>
                    <a:pt x="371" y="928"/>
                  </a:lnTo>
                  <a:lnTo>
                    <a:pt x="374" y="928"/>
                  </a:lnTo>
                  <a:lnTo>
                    <a:pt x="377" y="928"/>
                  </a:lnTo>
                  <a:lnTo>
                    <a:pt x="381" y="928"/>
                  </a:lnTo>
                  <a:lnTo>
                    <a:pt x="384" y="927"/>
                  </a:lnTo>
                  <a:lnTo>
                    <a:pt x="388" y="927"/>
                  </a:lnTo>
                  <a:lnTo>
                    <a:pt x="391" y="927"/>
                  </a:lnTo>
                  <a:lnTo>
                    <a:pt x="394" y="927"/>
                  </a:lnTo>
                  <a:lnTo>
                    <a:pt x="398" y="927"/>
                  </a:lnTo>
                  <a:lnTo>
                    <a:pt x="400" y="927"/>
                  </a:lnTo>
                  <a:lnTo>
                    <a:pt x="405" y="927"/>
                  </a:lnTo>
                  <a:lnTo>
                    <a:pt x="407" y="925"/>
                  </a:lnTo>
                  <a:lnTo>
                    <a:pt x="410" y="925"/>
                  </a:lnTo>
                  <a:lnTo>
                    <a:pt x="414" y="925"/>
                  </a:lnTo>
                  <a:lnTo>
                    <a:pt x="417" y="925"/>
                  </a:lnTo>
                  <a:lnTo>
                    <a:pt x="421" y="925"/>
                  </a:lnTo>
                  <a:lnTo>
                    <a:pt x="424" y="924"/>
                  </a:lnTo>
                  <a:lnTo>
                    <a:pt x="427" y="924"/>
                  </a:lnTo>
                  <a:lnTo>
                    <a:pt x="431" y="924"/>
                  </a:lnTo>
                  <a:lnTo>
                    <a:pt x="433" y="924"/>
                  </a:lnTo>
                  <a:lnTo>
                    <a:pt x="438" y="924"/>
                  </a:lnTo>
                  <a:lnTo>
                    <a:pt x="440" y="923"/>
                  </a:lnTo>
                  <a:lnTo>
                    <a:pt x="443" y="923"/>
                  </a:lnTo>
                  <a:lnTo>
                    <a:pt x="447" y="923"/>
                  </a:lnTo>
                  <a:lnTo>
                    <a:pt x="450" y="922"/>
                  </a:lnTo>
                  <a:lnTo>
                    <a:pt x="454" y="922"/>
                  </a:lnTo>
                  <a:lnTo>
                    <a:pt x="457" y="922"/>
                  </a:lnTo>
                  <a:lnTo>
                    <a:pt x="460" y="922"/>
                  </a:lnTo>
                  <a:lnTo>
                    <a:pt x="464" y="921"/>
                  </a:lnTo>
                  <a:lnTo>
                    <a:pt x="466" y="921"/>
                  </a:lnTo>
                  <a:lnTo>
                    <a:pt x="471" y="921"/>
                  </a:lnTo>
                  <a:lnTo>
                    <a:pt x="473" y="921"/>
                  </a:lnTo>
                  <a:lnTo>
                    <a:pt x="477" y="920"/>
                  </a:lnTo>
                  <a:lnTo>
                    <a:pt x="480" y="920"/>
                  </a:lnTo>
                  <a:lnTo>
                    <a:pt x="483" y="920"/>
                  </a:lnTo>
                  <a:lnTo>
                    <a:pt x="487" y="920"/>
                  </a:lnTo>
                  <a:lnTo>
                    <a:pt x="490" y="920"/>
                  </a:lnTo>
                  <a:lnTo>
                    <a:pt x="494" y="919"/>
                  </a:lnTo>
                  <a:lnTo>
                    <a:pt x="497" y="919"/>
                  </a:lnTo>
                  <a:lnTo>
                    <a:pt x="499" y="919"/>
                  </a:lnTo>
                  <a:lnTo>
                    <a:pt x="504" y="919"/>
                  </a:lnTo>
                  <a:lnTo>
                    <a:pt x="506" y="919"/>
                  </a:lnTo>
                  <a:lnTo>
                    <a:pt x="510" y="919"/>
                  </a:lnTo>
                  <a:lnTo>
                    <a:pt x="513" y="919"/>
                  </a:lnTo>
                  <a:lnTo>
                    <a:pt x="516" y="919"/>
                  </a:lnTo>
                  <a:lnTo>
                    <a:pt x="520" y="919"/>
                  </a:lnTo>
                  <a:lnTo>
                    <a:pt x="523" y="919"/>
                  </a:lnTo>
                  <a:lnTo>
                    <a:pt x="527" y="919"/>
                  </a:lnTo>
                  <a:lnTo>
                    <a:pt x="530" y="919"/>
                  </a:lnTo>
                  <a:lnTo>
                    <a:pt x="532" y="919"/>
                  </a:lnTo>
                  <a:lnTo>
                    <a:pt x="537" y="919"/>
                  </a:lnTo>
                  <a:lnTo>
                    <a:pt x="539" y="919"/>
                  </a:lnTo>
                  <a:lnTo>
                    <a:pt x="543" y="920"/>
                  </a:lnTo>
                  <a:lnTo>
                    <a:pt x="546" y="920"/>
                  </a:lnTo>
                  <a:lnTo>
                    <a:pt x="549" y="920"/>
                  </a:lnTo>
                  <a:lnTo>
                    <a:pt x="553" y="921"/>
                  </a:lnTo>
                  <a:lnTo>
                    <a:pt x="556" y="921"/>
                  </a:lnTo>
                  <a:lnTo>
                    <a:pt x="560" y="922"/>
                  </a:lnTo>
                  <a:lnTo>
                    <a:pt x="563" y="922"/>
                  </a:lnTo>
                  <a:lnTo>
                    <a:pt x="566" y="923"/>
                  </a:lnTo>
                  <a:lnTo>
                    <a:pt x="570" y="923"/>
                  </a:lnTo>
                  <a:lnTo>
                    <a:pt x="572" y="924"/>
                  </a:lnTo>
                  <a:lnTo>
                    <a:pt x="577" y="925"/>
                  </a:lnTo>
                  <a:lnTo>
                    <a:pt x="579" y="925"/>
                  </a:lnTo>
                  <a:lnTo>
                    <a:pt x="583" y="927"/>
                  </a:lnTo>
                  <a:lnTo>
                    <a:pt x="586" y="928"/>
                  </a:lnTo>
                  <a:lnTo>
                    <a:pt x="589" y="929"/>
                  </a:lnTo>
                  <a:lnTo>
                    <a:pt x="593" y="930"/>
                  </a:lnTo>
                  <a:lnTo>
                    <a:pt x="596" y="931"/>
                  </a:lnTo>
                  <a:lnTo>
                    <a:pt x="600" y="931"/>
                  </a:lnTo>
                  <a:lnTo>
                    <a:pt x="603" y="932"/>
                  </a:lnTo>
                  <a:lnTo>
                    <a:pt x="605" y="933"/>
                  </a:lnTo>
                  <a:lnTo>
                    <a:pt x="610" y="935"/>
                  </a:lnTo>
                  <a:lnTo>
                    <a:pt x="612" y="936"/>
                  </a:lnTo>
                  <a:lnTo>
                    <a:pt x="616" y="938"/>
                  </a:lnTo>
                  <a:lnTo>
                    <a:pt x="619" y="939"/>
                  </a:lnTo>
                  <a:lnTo>
                    <a:pt x="622" y="940"/>
                  </a:lnTo>
                  <a:lnTo>
                    <a:pt x="626" y="942"/>
                  </a:lnTo>
                  <a:lnTo>
                    <a:pt x="629" y="943"/>
                  </a:lnTo>
                  <a:lnTo>
                    <a:pt x="633" y="944"/>
                  </a:lnTo>
                  <a:lnTo>
                    <a:pt x="636" y="945"/>
                  </a:lnTo>
                  <a:lnTo>
                    <a:pt x="638" y="946"/>
                  </a:lnTo>
                  <a:lnTo>
                    <a:pt x="643" y="947"/>
                  </a:lnTo>
                  <a:lnTo>
                    <a:pt x="645" y="948"/>
                  </a:lnTo>
                  <a:lnTo>
                    <a:pt x="649" y="950"/>
                  </a:lnTo>
                  <a:lnTo>
                    <a:pt x="652" y="950"/>
                  </a:lnTo>
                  <a:lnTo>
                    <a:pt x="655" y="951"/>
                  </a:lnTo>
                  <a:lnTo>
                    <a:pt x="659" y="952"/>
                  </a:lnTo>
                  <a:lnTo>
                    <a:pt x="662" y="953"/>
                  </a:lnTo>
                  <a:lnTo>
                    <a:pt x="666" y="953"/>
                  </a:lnTo>
                  <a:lnTo>
                    <a:pt x="669" y="954"/>
                  </a:lnTo>
                  <a:lnTo>
                    <a:pt x="673" y="954"/>
                  </a:lnTo>
                  <a:lnTo>
                    <a:pt x="676" y="955"/>
                  </a:lnTo>
                  <a:lnTo>
                    <a:pt x="678" y="955"/>
                  </a:lnTo>
                  <a:lnTo>
                    <a:pt x="682" y="955"/>
                  </a:lnTo>
                  <a:lnTo>
                    <a:pt x="685" y="955"/>
                  </a:lnTo>
                  <a:lnTo>
                    <a:pt x="689" y="955"/>
                  </a:lnTo>
                  <a:lnTo>
                    <a:pt x="692" y="955"/>
                  </a:lnTo>
                  <a:lnTo>
                    <a:pt x="695" y="955"/>
                  </a:lnTo>
                  <a:lnTo>
                    <a:pt x="699" y="955"/>
                  </a:lnTo>
                  <a:lnTo>
                    <a:pt x="702" y="954"/>
                  </a:lnTo>
                  <a:lnTo>
                    <a:pt x="706" y="954"/>
                  </a:lnTo>
                  <a:lnTo>
                    <a:pt x="709" y="953"/>
                  </a:lnTo>
                  <a:lnTo>
                    <a:pt x="711" y="952"/>
                  </a:lnTo>
                  <a:lnTo>
                    <a:pt x="715" y="951"/>
                  </a:lnTo>
                  <a:lnTo>
                    <a:pt x="718" y="950"/>
                  </a:lnTo>
                  <a:lnTo>
                    <a:pt x="722" y="948"/>
                  </a:lnTo>
                  <a:lnTo>
                    <a:pt x="725" y="946"/>
                  </a:lnTo>
                  <a:lnTo>
                    <a:pt x="728" y="945"/>
                  </a:lnTo>
                  <a:lnTo>
                    <a:pt x="732" y="943"/>
                  </a:lnTo>
                  <a:lnTo>
                    <a:pt x="735" y="940"/>
                  </a:lnTo>
                  <a:lnTo>
                    <a:pt x="739" y="938"/>
                  </a:lnTo>
                  <a:lnTo>
                    <a:pt x="742" y="936"/>
                  </a:lnTo>
                  <a:lnTo>
                    <a:pt x="744" y="933"/>
                  </a:lnTo>
                  <a:lnTo>
                    <a:pt x="749" y="930"/>
                  </a:lnTo>
                  <a:lnTo>
                    <a:pt x="751" y="928"/>
                  </a:lnTo>
                  <a:lnTo>
                    <a:pt x="755" y="924"/>
                  </a:lnTo>
                  <a:lnTo>
                    <a:pt x="758" y="921"/>
                  </a:lnTo>
                  <a:lnTo>
                    <a:pt x="761" y="919"/>
                  </a:lnTo>
                  <a:lnTo>
                    <a:pt x="765" y="915"/>
                  </a:lnTo>
                  <a:lnTo>
                    <a:pt x="768" y="912"/>
                  </a:lnTo>
                  <a:lnTo>
                    <a:pt x="772" y="907"/>
                  </a:lnTo>
                  <a:lnTo>
                    <a:pt x="775" y="904"/>
                  </a:lnTo>
                  <a:lnTo>
                    <a:pt x="779" y="900"/>
                  </a:lnTo>
                  <a:lnTo>
                    <a:pt x="782" y="897"/>
                  </a:lnTo>
                  <a:lnTo>
                    <a:pt x="784" y="892"/>
                  </a:lnTo>
                  <a:lnTo>
                    <a:pt x="788" y="889"/>
                  </a:lnTo>
                  <a:lnTo>
                    <a:pt x="791" y="885"/>
                  </a:lnTo>
                  <a:lnTo>
                    <a:pt x="795" y="881"/>
                  </a:lnTo>
                  <a:lnTo>
                    <a:pt x="798" y="877"/>
                  </a:lnTo>
                  <a:lnTo>
                    <a:pt x="801" y="874"/>
                  </a:lnTo>
                  <a:lnTo>
                    <a:pt x="805" y="870"/>
                  </a:lnTo>
                  <a:lnTo>
                    <a:pt x="808" y="867"/>
                  </a:lnTo>
                  <a:lnTo>
                    <a:pt x="812" y="862"/>
                  </a:lnTo>
                  <a:lnTo>
                    <a:pt x="815" y="860"/>
                  </a:lnTo>
                  <a:lnTo>
                    <a:pt x="817" y="856"/>
                  </a:lnTo>
                  <a:lnTo>
                    <a:pt x="821" y="853"/>
                  </a:lnTo>
                  <a:lnTo>
                    <a:pt x="824" y="850"/>
                  </a:lnTo>
                  <a:lnTo>
                    <a:pt x="828" y="847"/>
                  </a:lnTo>
                  <a:lnTo>
                    <a:pt x="831" y="845"/>
                  </a:lnTo>
                  <a:lnTo>
                    <a:pt x="834" y="843"/>
                  </a:lnTo>
                  <a:lnTo>
                    <a:pt x="838" y="840"/>
                  </a:lnTo>
                  <a:lnTo>
                    <a:pt x="841" y="839"/>
                  </a:lnTo>
                  <a:lnTo>
                    <a:pt x="845" y="837"/>
                  </a:lnTo>
                  <a:lnTo>
                    <a:pt x="848" y="836"/>
                  </a:lnTo>
                  <a:lnTo>
                    <a:pt x="850" y="836"/>
                  </a:lnTo>
                  <a:lnTo>
                    <a:pt x="854" y="835"/>
                  </a:lnTo>
                  <a:lnTo>
                    <a:pt x="857" y="835"/>
                  </a:lnTo>
                  <a:lnTo>
                    <a:pt x="861" y="835"/>
                  </a:lnTo>
                  <a:lnTo>
                    <a:pt x="864" y="836"/>
                  </a:lnTo>
                  <a:lnTo>
                    <a:pt x="867" y="837"/>
                  </a:lnTo>
                  <a:lnTo>
                    <a:pt x="871" y="838"/>
                  </a:lnTo>
                  <a:lnTo>
                    <a:pt x="874" y="840"/>
                  </a:lnTo>
                  <a:lnTo>
                    <a:pt x="878" y="843"/>
                  </a:lnTo>
                  <a:lnTo>
                    <a:pt x="881" y="845"/>
                  </a:lnTo>
                  <a:lnTo>
                    <a:pt x="885" y="848"/>
                  </a:lnTo>
                  <a:lnTo>
                    <a:pt x="887" y="852"/>
                  </a:lnTo>
                  <a:lnTo>
                    <a:pt x="890" y="856"/>
                  </a:lnTo>
                  <a:lnTo>
                    <a:pt x="894" y="860"/>
                  </a:lnTo>
                  <a:lnTo>
                    <a:pt x="897" y="866"/>
                  </a:lnTo>
                  <a:lnTo>
                    <a:pt x="901" y="870"/>
                  </a:lnTo>
                  <a:lnTo>
                    <a:pt x="904" y="876"/>
                  </a:lnTo>
                  <a:lnTo>
                    <a:pt x="907" y="883"/>
                  </a:lnTo>
                  <a:lnTo>
                    <a:pt x="911" y="890"/>
                  </a:lnTo>
                  <a:lnTo>
                    <a:pt x="914" y="897"/>
                  </a:lnTo>
                  <a:lnTo>
                    <a:pt x="918" y="904"/>
                  </a:lnTo>
                  <a:lnTo>
                    <a:pt x="921" y="912"/>
                  </a:lnTo>
                  <a:lnTo>
                    <a:pt x="923" y="920"/>
                  </a:lnTo>
                  <a:lnTo>
                    <a:pt x="927" y="928"/>
                  </a:lnTo>
                  <a:lnTo>
                    <a:pt x="930" y="937"/>
                  </a:lnTo>
                  <a:lnTo>
                    <a:pt x="934" y="945"/>
                  </a:lnTo>
                  <a:lnTo>
                    <a:pt x="937" y="954"/>
                  </a:lnTo>
                  <a:lnTo>
                    <a:pt x="940" y="965"/>
                  </a:lnTo>
                  <a:lnTo>
                    <a:pt x="944" y="974"/>
                  </a:lnTo>
                  <a:lnTo>
                    <a:pt x="947" y="983"/>
                  </a:lnTo>
                  <a:lnTo>
                    <a:pt x="951" y="993"/>
                  </a:lnTo>
                  <a:lnTo>
                    <a:pt x="954" y="1002"/>
                  </a:lnTo>
                  <a:lnTo>
                    <a:pt x="956" y="1013"/>
                  </a:lnTo>
                  <a:lnTo>
                    <a:pt x="960" y="1023"/>
                  </a:lnTo>
                  <a:lnTo>
                    <a:pt x="963" y="1032"/>
                  </a:lnTo>
                  <a:lnTo>
                    <a:pt x="967" y="1043"/>
                  </a:lnTo>
                  <a:lnTo>
                    <a:pt x="970" y="1052"/>
                  </a:lnTo>
                  <a:lnTo>
                    <a:pt x="973" y="1061"/>
                  </a:lnTo>
                  <a:lnTo>
                    <a:pt x="977" y="1070"/>
                  </a:lnTo>
                  <a:lnTo>
                    <a:pt x="980" y="1080"/>
                  </a:lnTo>
                  <a:lnTo>
                    <a:pt x="984" y="1089"/>
                  </a:lnTo>
                  <a:lnTo>
                    <a:pt x="987" y="1097"/>
                  </a:lnTo>
                  <a:lnTo>
                    <a:pt x="991" y="1105"/>
                  </a:lnTo>
                  <a:lnTo>
                    <a:pt x="993" y="1112"/>
                  </a:lnTo>
                  <a:lnTo>
                    <a:pt x="996" y="1119"/>
                  </a:lnTo>
                  <a:lnTo>
                    <a:pt x="1000" y="1124"/>
                  </a:lnTo>
                  <a:lnTo>
                    <a:pt x="1003" y="1130"/>
                  </a:lnTo>
                  <a:lnTo>
                    <a:pt x="1007" y="1136"/>
                  </a:lnTo>
                  <a:lnTo>
                    <a:pt x="1010" y="1140"/>
                  </a:lnTo>
                  <a:lnTo>
                    <a:pt x="1013" y="1144"/>
                  </a:lnTo>
                  <a:lnTo>
                    <a:pt x="1017" y="1146"/>
                  </a:lnTo>
                  <a:lnTo>
                    <a:pt x="1020" y="1148"/>
                  </a:lnTo>
                  <a:lnTo>
                    <a:pt x="1024" y="1151"/>
                  </a:lnTo>
                  <a:lnTo>
                    <a:pt x="1026" y="1151"/>
                  </a:lnTo>
                  <a:lnTo>
                    <a:pt x="1029" y="1151"/>
                  </a:lnTo>
                  <a:lnTo>
                    <a:pt x="1033" y="1150"/>
                  </a:lnTo>
                  <a:lnTo>
                    <a:pt x="1036" y="1147"/>
                  </a:lnTo>
                  <a:lnTo>
                    <a:pt x="1040" y="1144"/>
                  </a:lnTo>
                  <a:lnTo>
                    <a:pt x="1043" y="1139"/>
                  </a:lnTo>
                  <a:lnTo>
                    <a:pt x="1046" y="1135"/>
                  </a:lnTo>
                  <a:lnTo>
                    <a:pt x="1050" y="1129"/>
                  </a:lnTo>
                  <a:lnTo>
                    <a:pt x="1053" y="1121"/>
                  </a:lnTo>
                  <a:lnTo>
                    <a:pt x="1057" y="1113"/>
                  </a:lnTo>
                  <a:lnTo>
                    <a:pt x="1059" y="1105"/>
                  </a:lnTo>
                  <a:lnTo>
                    <a:pt x="1062" y="1094"/>
                  </a:lnTo>
                  <a:lnTo>
                    <a:pt x="1066" y="1084"/>
                  </a:lnTo>
                  <a:lnTo>
                    <a:pt x="1069" y="1071"/>
                  </a:lnTo>
                  <a:lnTo>
                    <a:pt x="1073" y="1059"/>
                  </a:lnTo>
                  <a:lnTo>
                    <a:pt x="1076" y="1045"/>
                  </a:lnTo>
                  <a:lnTo>
                    <a:pt x="1079" y="1031"/>
                  </a:lnTo>
                  <a:lnTo>
                    <a:pt x="1083" y="1015"/>
                  </a:lnTo>
                  <a:lnTo>
                    <a:pt x="1086" y="999"/>
                  </a:lnTo>
                  <a:lnTo>
                    <a:pt x="1090" y="983"/>
                  </a:lnTo>
                  <a:lnTo>
                    <a:pt x="1093" y="965"/>
                  </a:lnTo>
                  <a:lnTo>
                    <a:pt x="1097" y="946"/>
                  </a:lnTo>
                  <a:lnTo>
                    <a:pt x="1099" y="928"/>
                  </a:lnTo>
                  <a:lnTo>
                    <a:pt x="1102" y="908"/>
                  </a:lnTo>
                  <a:lnTo>
                    <a:pt x="1106" y="889"/>
                  </a:lnTo>
                  <a:lnTo>
                    <a:pt x="1109" y="869"/>
                  </a:lnTo>
                  <a:lnTo>
                    <a:pt x="1113" y="848"/>
                  </a:lnTo>
                  <a:lnTo>
                    <a:pt x="1116" y="828"/>
                  </a:lnTo>
                  <a:lnTo>
                    <a:pt x="1119" y="807"/>
                  </a:lnTo>
                  <a:lnTo>
                    <a:pt x="1123" y="786"/>
                  </a:lnTo>
                  <a:lnTo>
                    <a:pt x="1126" y="766"/>
                  </a:lnTo>
                  <a:lnTo>
                    <a:pt x="1130" y="744"/>
                  </a:lnTo>
                  <a:lnTo>
                    <a:pt x="1132" y="723"/>
                  </a:lnTo>
                  <a:lnTo>
                    <a:pt x="1135" y="704"/>
                  </a:lnTo>
                  <a:lnTo>
                    <a:pt x="1139" y="683"/>
                  </a:lnTo>
                  <a:lnTo>
                    <a:pt x="1142" y="663"/>
                  </a:lnTo>
                  <a:lnTo>
                    <a:pt x="1146" y="645"/>
                  </a:lnTo>
                  <a:lnTo>
                    <a:pt x="1149" y="627"/>
                  </a:lnTo>
                  <a:lnTo>
                    <a:pt x="1152" y="608"/>
                  </a:lnTo>
                  <a:lnTo>
                    <a:pt x="1156" y="591"/>
                  </a:lnTo>
                  <a:lnTo>
                    <a:pt x="1159" y="575"/>
                  </a:lnTo>
                  <a:lnTo>
                    <a:pt x="1163" y="560"/>
                  </a:lnTo>
                  <a:lnTo>
                    <a:pt x="1165" y="546"/>
                  </a:lnTo>
                  <a:lnTo>
                    <a:pt x="1168" y="533"/>
                  </a:lnTo>
                  <a:lnTo>
                    <a:pt x="1172" y="522"/>
                  </a:lnTo>
                  <a:lnTo>
                    <a:pt x="1175" y="512"/>
                  </a:lnTo>
                  <a:lnTo>
                    <a:pt x="1179" y="502"/>
                  </a:lnTo>
                  <a:lnTo>
                    <a:pt x="1182" y="494"/>
                  </a:lnTo>
                  <a:lnTo>
                    <a:pt x="1185" y="489"/>
                  </a:lnTo>
                  <a:lnTo>
                    <a:pt x="1189" y="484"/>
                  </a:lnTo>
                  <a:lnTo>
                    <a:pt x="1192" y="480"/>
                  </a:lnTo>
                  <a:lnTo>
                    <a:pt x="1196" y="479"/>
                  </a:lnTo>
                  <a:lnTo>
                    <a:pt x="1198" y="479"/>
                  </a:lnTo>
                  <a:lnTo>
                    <a:pt x="1203" y="482"/>
                  </a:lnTo>
                  <a:lnTo>
                    <a:pt x="1205" y="486"/>
                  </a:lnTo>
                  <a:lnTo>
                    <a:pt x="1208" y="491"/>
                  </a:lnTo>
                  <a:lnTo>
                    <a:pt x="1212" y="499"/>
                  </a:lnTo>
                  <a:lnTo>
                    <a:pt x="1215" y="508"/>
                  </a:lnTo>
                  <a:lnTo>
                    <a:pt x="1219" y="518"/>
                  </a:lnTo>
                  <a:lnTo>
                    <a:pt x="1222" y="532"/>
                  </a:lnTo>
                  <a:lnTo>
                    <a:pt x="1225" y="546"/>
                  </a:lnTo>
                  <a:lnTo>
                    <a:pt x="1229" y="562"/>
                  </a:lnTo>
                  <a:lnTo>
                    <a:pt x="1231" y="581"/>
                  </a:lnTo>
                  <a:lnTo>
                    <a:pt x="1236" y="600"/>
                  </a:lnTo>
                  <a:lnTo>
                    <a:pt x="1238" y="622"/>
                  </a:lnTo>
                  <a:lnTo>
                    <a:pt x="1241" y="645"/>
                  </a:lnTo>
                  <a:lnTo>
                    <a:pt x="1245" y="669"/>
                  </a:lnTo>
                  <a:lnTo>
                    <a:pt x="1248" y="695"/>
                  </a:lnTo>
                  <a:lnTo>
                    <a:pt x="1252" y="723"/>
                  </a:lnTo>
                  <a:lnTo>
                    <a:pt x="1255" y="752"/>
                  </a:lnTo>
                  <a:lnTo>
                    <a:pt x="1258" y="782"/>
                  </a:lnTo>
                  <a:lnTo>
                    <a:pt x="1262" y="813"/>
                  </a:lnTo>
                  <a:lnTo>
                    <a:pt x="1265" y="845"/>
                  </a:lnTo>
                  <a:lnTo>
                    <a:pt x="1269" y="878"/>
                  </a:lnTo>
                  <a:lnTo>
                    <a:pt x="1271" y="912"/>
                  </a:lnTo>
                  <a:lnTo>
                    <a:pt x="1274" y="946"/>
                  </a:lnTo>
                  <a:lnTo>
                    <a:pt x="1278" y="982"/>
                  </a:lnTo>
                  <a:lnTo>
                    <a:pt x="1281" y="1017"/>
                  </a:lnTo>
                  <a:lnTo>
                    <a:pt x="1285" y="1053"/>
                  </a:lnTo>
                  <a:lnTo>
                    <a:pt x="1288" y="1089"/>
                  </a:lnTo>
                  <a:lnTo>
                    <a:pt x="1291" y="1125"/>
                  </a:lnTo>
                  <a:lnTo>
                    <a:pt x="1295" y="1161"/>
                  </a:lnTo>
                  <a:lnTo>
                    <a:pt x="1298" y="1197"/>
                  </a:lnTo>
                  <a:lnTo>
                    <a:pt x="1302" y="1232"/>
                  </a:lnTo>
                  <a:lnTo>
                    <a:pt x="1304" y="1267"/>
                  </a:lnTo>
                  <a:lnTo>
                    <a:pt x="1309" y="1300"/>
                  </a:lnTo>
                  <a:lnTo>
                    <a:pt x="1311" y="1334"/>
                  </a:lnTo>
                  <a:lnTo>
                    <a:pt x="1314" y="1366"/>
                  </a:lnTo>
                  <a:lnTo>
                    <a:pt x="1318" y="1397"/>
                  </a:lnTo>
                  <a:lnTo>
                    <a:pt x="1321" y="1427"/>
                  </a:lnTo>
                  <a:lnTo>
                    <a:pt x="1325" y="1455"/>
                  </a:lnTo>
                  <a:lnTo>
                    <a:pt x="1328" y="1482"/>
                  </a:lnTo>
                  <a:lnTo>
                    <a:pt x="1331" y="1507"/>
                  </a:lnTo>
                  <a:lnTo>
                    <a:pt x="1335" y="1530"/>
                  </a:lnTo>
                  <a:lnTo>
                    <a:pt x="1337" y="1552"/>
                  </a:lnTo>
                  <a:lnTo>
                    <a:pt x="1342" y="1572"/>
                  </a:lnTo>
                  <a:lnTo>
                    <a:pt x="1344" y="1589"/>
                  </a:lnTo>
                  <a:lnTo>
                    <a:pt x="1347" y="1604"/>
                  </a:lnTo>
                  <a:lnTo>
                    <a:pt x="1351" y="1616"/>
                  </a:lnTo>
                  <a:lnTo>
                    <a:pt x="1354" y="1627"/>
                  </a:lnTo>
                  <a:lnTo>
                    <a:pt x="1358" y="1634"/>
                  </a:lnTo>
                  <a:lnTo>
                    <a:pt x="1361" y="1639"/>
                  </a:lnTo>
                  <a:lnTo>
                    <a:pt x="1364" y="1642"/>
                  </a:lnTo>
                  <a:lnTo>
                    <a:pt x="1368" y="1642"/>
                  </a:lnTo>
                  <a:lnTo>
                    <a:pt x="1370" y="1639"/>
                  </a:lnTo>
                  <a:lnTo>
                    <a:pt x="1375" y="1634"/>
                  </a:lnTo>
                  <a:lnTo>
                    <a:pt x="1377" y="1626"/>
                  </a:lnTo>
                  <a:lnTo>
                    <a:pt x="1380" y="1614"/>
                  </a:lnTo>
                  <a:lnTo>
                    <a:pt x="1384" y="1601"/>
                  </a:lnTo>
                  <a:lnTo>
                    <a:pt x="1387" y="1584"/>
                  </a:lnTo>
                  <a:lnTo>
                    <a:pt x="1391" y="1566"/>
                  </a:lnTo>
                  <a:lnTo>
                    <a:pt x="1394" y="1544"/>
                  </a:lnTo>
                  <a:lnTo>
                    <a:pt x="1398" y="1520"/>
                  </a:lnTo>
                  <a:lnTo>
                    <a:pt x="1401" y="1492"/>
                  </a:lnTo>
                  <a:lnTo>
                    <a:pt x="1403" y="1464"/>
                  </a:lnTo>
                  <a:lnTo>
                    <a:pt x="1408" y="1432"/>
                  </a:lnTo>
                  <a:lnTo>
                    <a:pt x="1410" y="1398"/>
                  </a:lnTo>
                  <a:lnTo>
                    <a:pt x="1414" y="1362"/>
                  </a:lnTo>
                  <a:lnTo>
                    <a:pt x="1417" y="1323"/>
                  </a:lnTo>
                  <a:lnTo>
                    <a:pt x="1420" y="1284"/>
                  </a:lnTo>
                  <a:lnTo>
                    <a:pt x="1424" y="1242"/>
                  </a:lnTo>
                  <a:lnTo>
                    <a:pt x="1427" y="1198"/>
                  </a:lnTo>
                  <a:lnTo>
                    <a:pt x="1431" y="1153"/>
                  </a:lnTo>
                  <a:lnTo>
                    <a:pt x="1434" y="1107"/>
                  </a:lnTo>
                  <a:lnTo>
                    <a:pt x="1437" y="1060"/>
                  </a:lnTo>
                  <a:lnTo>
                    <a:pt x="1441" y="1011"/>
                  </a:lnTo>
                  <a:lnTo>
                    <a:pt x="1443" y="962"/>
                  </a:lnTo>
                  <a:lnTo>
                    <a:pt x="1448" y="912"/>
                  </a:lnTo>
                  <a:lnTo>
                    <a:pt x="1450" y="861"/>
                  </a:lnTo>
                  <a:lnTo>
                    <a:pt x="1453" y="810"/>
                  </a:lnTo>
                  <a:lnTo>
                    <a:pt x="1457" y="760"/>
                  </a:lnTo>
                  <a:lnTo>
                    <a:pt x="1460" y="709"/>
                  </a:lnTo>
                  <a:lnTo>
                    <a:pt x="1464" y="659"/>
                  </a:lnTo>
                  <a:lnTo>
                    <a:pt x="1467" y="609"/>
                  </a:lnTo>
                  <a:lnTo>
                    <a:pt x="1470" y="560"/>
                  </a:lnTo>
                  <a:lnTo>
                    <a:pt x="1474" y="513"/>
                  </a:lnTo>
                  <a:lnTo>
                    <a:pt x="1476" y="466"/>
                  </a:lnTo>
                  <a:lnTo>
                    <a:pt x="1481" y="420"/>
                  </a:lnTo>
                  <a:lnTo>
                    <a:pt x="1483" y="376"/>
                  </a:lnTo>
                  <a:lnTo>
                    <a:pt x="1486" y="333"/>
                  </a:lnTo>
                  <a:lnTo>
                    <a:pt x="1490" y="292"/>
                  </a:lnTo>
                  <a:lnTo>
                    <a:pt x="1493" y="254"/>
                  </a:lnTo>
                  <a:lnTo>
                    <a:pt x="1497" y="217"/>
                  </a:lnTo>
                  <a:lnTo>
                    <a:pt x="1500" y="183"/>
                  </a:lnTo>
                  <a:lnTo>
                    <a:pt x="1504" y="152"/>
                  </a:lnTo>
                  <a:lnTo>
                    <a:pt x="1507" y="123"/>
                  </a:lnTo>
                  <a:lnTo>
                    <a:pt x="1509" y="96"/>
                  </a:lnTo>
                  <a:lnTo>
                    <a:pt x="1514" y="73"/>
                  </a:lnTo>
                  <a:lnTo>
                    <a:pt x="1516" y="53"/>
                  </a:lnTo>
                  <a:lnTo>
                    <a:pt x="1520" y="36"/>
                  </a:lnTo>
                  <a:lnTo>
                    <a:pt x="1523" y="22"/>
                  </a:lnTo>
                  <a:lnTo>
                    <a:pt x="1526" y="11"/>
                  </a:lnTo>
                  <a:lnTo>
                    <a:pt x="1530" y="4"/>
                  </a:lnTo>
                  <a:lnTo>
                    <a:pt x="1533" y="0"/>
                  </a:lnTo>
                  <a:lnTo>
                    <a:pt x="1537" y="0"/>
                  </a:lnTo>
                  <a:lnTo>
                    <a:pt x="1540" y="2"/>
                  </a:lnTo>
                  <a:lnTo>
                    <a:pt x="1542" y="9"/>
                  </a:lnTo>
                  <a:lnTo>
                    <a:pt x="1547" y="18"/>
                  </a:lnTo>
                  <a:lnTo>
                    <a:pt x="1549" y="32"/>
                  </a:lnTo>
                  <a:lnTo>
                    <a:pt x="1553" y="48"/>
                  </a:lnTo>
                  <a:lnTo>
                    <a:pt x="1556" y="68"/>
                  </a:lnTo>
                  <a:lnTo>
                    <a:pt x="1559" y="91"/>
                  </a:lnTo>
                  <a:lnTo>
                    <a:pt x="1563" y="117"/>
                  </a:lnTo>
                  <a:lnTo>
                    <a:pt x="1566" y="147"/>
                  </a:lnTo>
                  <a:lnTo>
                    <a:pt x="1570" y="179"/>
                  </a:lnTo>
                  <a:lnTo>
                    <a:pt x="1573" y="215"/>
                  </a:lnTo>
                  <a:lnTo>
                    <a:pt x="1575" y="253"/>
                  </a:lnTo>
                  <a:lnTo>
                    <a:pt x="1580" y="293"/>
                  </a:lnTo>
                  <a:lnTo>
                    <a:pt x="1582" y="337"/>
                  </a:lnTo>
                  <a:lnTo>
                    <a:pt x="1586" y="382"/>
                  </a:lnTo>
                  <a:lnTo>
                    <a:pt x="1589" y="430"/>
                  </a:lnTo>
                  <a:lnTo>
                    <a:pt x="1592" y="479"/>
                  </a:lnTo>
                  <a:lnTo>
                    <a:pt x="1596" y="531"/>
                  </a:lnTo>
                  <a:lnTo>
                    <a:pt x="1599" y="584"/>
                  </a:lnTo>
                  <a:lnTo>
                    <a:pt x="1603" y="638"/>
                  </a:lnTo>
                  <a:lnTo>
                    <a:pt x="1606" y="694"/>
                  </a:lnTo>
                  <a:lnTo>
                    <a:pt x="1610" y="751"/>
                  </a:lnTo>
                  <a:lnTo>
                    <a:pt x="1613" y="808"/>
                  </a:lnTo>
                  <a:lnTo>
                    <a:pt x="1615" y="867"/>
                  </a:lnTo>
                  <a:lnTo>
                    <a:pt x="1620" y="924"/>
                  </a:lnTo>
                  <a:lnTo>
                    <a:pt x="1622" y="983"/>
                  </a:lnTo>
                  <a:lnTo>
                    <a:pt x="1626" y="1042"/>
                  </a:lnTo>
                  <a:lnTo>
                    <a:pt x="1629" y="1099"/>
                  </a:lnTo>
                  <a:lnTo>
                    <a:pt x="1632" y="1157"/>
                  </a:lnTo>
                  <a:lnTo>
                    <a:pt x="1636" y="1213"/>
                  </a:lnTo>
                  <a:lnTo>
                    <a:pt x="1639" y="1269"/>
                  </a:lnTo>
                  <a:lnTo>
                    <a:pt x="1643" y="1323"/>
                  </a:lnTo>
                  <a:lnTo>
                    <a:pt x="1646" y="1376"/>
                  </a:lnTo>
                  <a:lnTo>
                    <a:pt x="1648" y="1428"/>
                  </a:lnTo>
                  <a:lnTo>
                    <a:pt x="1653" y="1477"/>
                  </a:lnTo>
                </a:path>
              </a:pathLst>
            </a:custGeom>
            <a:noFill/>
            <a:ln w="12700" cmpd="sng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75"/>
            <p:cNvSpPr>
              <a:spLocks/>
            </p:cNvSpPr>
            <p:nvPr/>
          </p:nvSpPr>
          <p:spPr bwMode="auto">
            <a:xfrm>
              <a:off x="1118" y="1295"/>
              <a:ext cx="551" cy="445"/>
            </a:xfrm>
            <a:custGeom>
              <a:avLst/>
              <a:gdLst>
                <a:gd name="T0" fmla="*/ 23 w 1652"/>
                <a:gd name="T1" fmla="*/ 1646 h 1783"/>
                <a:gd name="T2" fmla="*/ 49 w 1652"/>
                <a:gd name="T3" fmla="*/ 1781 h 1783"/>
                <a:gd name="T4" fmla="*/ 75 w 1652"/>
                <a:gd name="T5" fmla="*/ 1693 h 1783"/>
                <a:gd name="T6" fmla="*/ 101 w 1652"/>
                <a:gd name="T7" fmla="*/ 1407 h 1783"/>
                <a:gd name="T8" fmla="*/ 129 w 1652"/>
                <a:gd name="T9" fmla="*/ 998 h 1783"/>
                <a:gd name="T10" fmla="*/ 155 w 1652"/>
                <a:gd name="T11" fmla="*/ 567 h 1783"/>
                <a:gd name="T12" fmla="*/ 181 w 1652"/>
                <a:gd name="T13" fmla="*/ 217 h 1783"/>
                <a:gd name="T14" fmla="*/ 207 w 1652"/>
                <a:gd name="T15" fmla="*/ 25 h 1783"/>
                <a:gd name="T16" fmla="*/ 235 w 1652"/>
                <a:gd name="T17" fmla="*/ 23 h 1783"/>
                <a:gd name="T18" fmla="*/ 261 w 1652"/>
                <a:gd name="T19" fmla="*/ 199 h 1783"/>
                <a:gd name="T20" fmla="*/ 287 w 1652"/>
                <a:gd name="T21" fmla="*/ 495 h 1783"/>
                <a:gd name="T22" fmla="*/ 313 w 1652"/>
                <a:gd name="T23" fmla="*/ 829 h 1783"/>
                <a:gd name="T24" fmla="*/ 341 w 1652"/>
                <a:gd name="T25" fmla="*/ 1124 h 1783"/>
                <a:gd name="T26" fmla="*/ 367 w 1652"/>
                <a:gd name="T27" fmla="*/ 1313 h 1783"/>
                <a:gd name="T28" fmla="*/ 393 w 1652"/>
                <a:gd name="T29" fmla="*/ 1369 h 1783"/>
                <a:gd name="T30" fmla="*/ 419 w 1652"/>
                <a:gd name="T31" fmla="*/ 1294 h 1783"/>
                <a:gd name="T32" fmla="*/ 447 w 1652"/>
                <a:gd name="T33" fmla="*/ 1126 h 1783"/>
                <a:gd name="T34" fmla="*/ 473 w 1652"/>
                <a:gd name="T35" fmla="*/ 917 h 1783"/>
                <a:gd name="T36" fmla="*/ 499 w 1652"/>
                <a:gd name="T37" fmla="*/ 720 h 1783"/>
                <a:gd name="T38" fmla="*/ 525 w 1652"/>
                <a:gd name="T39" fmla="*/ 579 h 1783"/>
                <a:gd name="T40" fmla="*/ 553 w 1652"/>
                <a:gd name="T41" fmla="*/ 514 h 1783"/>
                <a:gd name="T42" fmla="*/ 579 w 1652"/>
                <a:gd name="T43" fmla="*/ 528 h 1783"/>
                <a:gd name="T44" fmla="*/ 605 w 1652"/>
                <a:gd name="T45" fmla="*/ 602 h 1783"/>
                <a:gd name="T46" fmla="*/ 631 w 1652"/>
                <a:gd name="T47" fmla="*/ 706 h 1783"/>
                <a:gd name="T48" fmla="*/ 659 w 1652"/>
                <a:gd name="T49" fmla="*/ 812 h 1783"/>
                <a:gd name="T50" fmla="*/ 685 w 1652"/>
                <a:gd name="T51" fmla="*/ 894 h 1783"/>
                <a:gd name="T52" fmla="*/ 711 w 1652"/>
                <a:gd name="T53" fmla="*/ 940 h 1783"/>
                <a:gd name="T54" fmla="*/ 737 w 1652"/>
                <a:gd name="T55" fmla="*/ 948 h 1783"/>
                <a:gd name="T56" fmla="*/ 765 w 1652"/>
                <a:gd name="T57" fmla="*/ 925 h 1783"/>
                <a:gd name="T58" fmla="*/ 791 w 1652"/>
                <a:gd name="T59" fmla="*/ 883 h 1783"/>
                <a:gd name="T60" fmla="*/ 817 w 1652"/>
                <a:gd name="T61" fmla="*/ 839 h 1783"/>
                <a:gd name="T62" fmla="*/ 843 w 1652"/>
                <a:gd name="T63" fmla="*/ 801 h 1783"/>
                <a:gd name="T64" fmla="*/ 871 w 1652"/>
                <a:gd name="T65" fmla="*/ 775 h 1783"/>
                <a:gd name="T66" fmla="*/ 897 w 1652"/>
                <a:gd name="T67" fmla="*/ 767 h 1783"/>
                <a:gd name="T68" fmla="*/ 923 w 1652"/>
                <a:gd name="T69" fmla="*/ 772 h 1783"/>
                <a:gd name="T70" fmla="*/ 949 w 1652"/>
                <a:gd name="T71" fmla="*/ 785 h 1783"/>
                <a:gd name="T72" fmla="*/ 976 w 1652"/>
                <a:gd name="T73" fmla="*/ 799 h 1783"/>
                <a:gd name="T74" fmla="*/ 1003 w 1652"/>
                <a:gd name="T75" fmla="*/ 813 h 1783"/>
                <a:gd name="T76" fmla="*/ 1029 w 1652"/>
                <a:gd name="T77" fmla="*/ 824 h 1783"/>
                <a:gd name="T78" fmla="*/ 1055 w 1652"/>
                <a:gd name="T79" fmla="*/ 828 h 1783"/>
                <a:gd name="T80" fmla="*/ 1082 w 1652"/>
                <a:gd name="T81" fmla="*/ 828 h 1783"/>
                <a:gd name="T82" fmla="*/ 1109 w 1652"/>
                <a:gd name="T83" fmla="*/ 826 h 1783"/>
                <a:gd name="T84" fmla="*/ 1135 w 1652"/>
                <a:gd name="T85" fmla="*/ 821 h 1783"/>
                <a:gd name="T86" fmla="*/ 1161 w 1652"/>
                <a:gd name="T87" fmla="*/ 817 h 1783"/>
                <a:gd name="T88" fmla="*/ 1188 w 1652"/>
                <a:gd name="T89" fmla="*/ 814 h 1783"/>
                <a:gd name="T90" fmla="*/ 1215 w 1652"/>
                <a:gd name="T91" fmla="*/ 812 h 1783"/>
                <a:gd name="T92" fmla="*/ 1241 w 1652"/>
                <a:gd name="T93" fmla="*/ 812 h 1783"/>
                <a:gd name="T94" fmla="*/ 1267 w 1652"/>
                <a:gd name="T95" fmla="*/ 812 h 1783"/>
                <a:gd name="T96" fmla="*/ 1294 w 1652"/>
                <a:gd name="T97" fmla="*/ 813 h 1783"/>
                <a:gd name="T98" fmla="*/ 1320 w 1652"/>
                <a:gd name="T99" fmla="*/ 814 h 1783"/>
                <a:gd name="T100" fmla="*/ 1347 w 1652"/>
                <a:gd name="T101" fmla="*/ 814 h 1783"/>
                <a:gd name="T102" fmla="*/ 1373 w 1652"/>
                <a:gd name="T103" fmla="*/ 816 h 1783"/>
                <a:gd name="T104" fmla="*/ 1400 w 1652"/>
                <a:gd name="T105" fmla="*/ 816 h 1783"/>
                <a:gd name="T106" fmla="*/ 1426 w 1652"/>
                <a:gd name="T107" fmla="*/ 816 h 1783"/>
                <a:gd name="T108" fmla="*/ 1453 w 1652"/>
                <a:gd name="T109" fmla="*/ 816 h 1783"/>
                <a:gd name="T110" fmla="*/ 1479 w 1652"/>
                <a:gd name="T111" fmla="*/ 816 h 1783"/>
                <a:gd name="T112" fmla="*/ 1506 w 1652"/>
                <a:gd name="T113" fmla="*/ 816 h 1783"/>
                <a:gd name="T114" fmla="*/ 1532 w 1652"/>
                <a:gd name="T115" fmla="*/ 814 h 1783"/>
                <a:gd name="T116" fmla="*/ 1559 w 1652"/>
                <a:gd name="T117" fmla="*/ 814 h 1783"/>
                <a:gd name="T118" fmla="*/ 1585 w 1652"/>
                <a:gd name="T119" fmla="*/ 814 h 1783"/>
                <a:gd name="T120" fmla="*/ 1612 w 1652"/>
                <a:gd name="T121" fmla="*/ 814 h 1783"/>
                <a:gd name="T122" fmla="*/ 1638 w 1652"/>
                <a:gd name="T123" fmla="*/ 814 h 1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52" h="1783">
                  <a:moveTo>
                    <a:pt x="0" y="1366"/>
                  </a:moveTo>
                  <a:lnTo>
                    <a:pt x="2" y="1413"/>
                  </a:lnTo>
                  <a:lnTo>
                    <a:pt x="6" y="1458"/>
                  </a:lnTo>
                  <a:lnTo>
                    <a:pt x="9" y="1501"/>
                  </a:lnTo>
                  <a:lnTo>
                    <a:pt x="12" y="1541"/>
                  </a:lnTo>
                  <a:lnTo>
                    <a:pt x="16" y="1579"/>
                  </a:lnTo>
                  <a:lnTo>
                    <a:pt x="19" y="1614"/>
                  </a:lnTo>
                  <a:lnTo>
                    <a:pt x="23" y="1646"/>
                  </a:lnTo>
                  <a:lnTo>
                    <a:pt x="26" y="1674"/>
                  </a:lnTo>
                  <a:lnTo>
                    <a:pt x="28" y="1700"/>
                  </a:lnTo>
                  <a:lnTo>
                    <a:pt x="33" y="1722"/>
                  </a:lnTo>
                  <a:lnTo>
                    <a:pt x="35" y="1741"/>
                  </a:lnTo>
                  <a:lnTo>
                    <a:pt x="39" y="1756"/>
                  </a:lnTo>
                  <a:lnTo>
                    <a:pt x="42" y="1768"/>
                  </a:lnTo>
                  <a:lnTo>
                    <a:pt x="45" y="1777"/>
                  </a:lnTo>
                  <a:lnTo>
                    <a:pt x="49" y="1781"/>
                  </a:lnTo>
                  <a:lnTo>
                    <a:pt x="52" y="1783"/>
                  </a:lnTo>
                  <a:lnTo>
                    <a:pt x="56" y="1780"/>
                  </a:lnTo>
                  <a:lnTo>
                    <a:pt x="59" y="1774"/>
                  </a:lnTo>
                  <a:lnTo>
                    <a:pt x="63" y="1764"/>
                  </a:lnTo>
                  <a:lnTo>
                    <a:pt x="66" y="1751"/>
                  </a:lnTo>
                  <a:lnTo>
                    <a:pt x="68" y="1735"/>
                  </a:lnTo>
                  <a:lnTo>
                    <a:pt x="72" y="1716"/>
                  </a:lnTo>
                  <a:lnTo>
                    <a:pt x="75" y="1693"/>
                  </a:lnTo>
                  <a:lnTo>
                    <a:pt x="79" y="1666"/>
                  </a:lnTo>
                  <a:lnTo>
                    <a:pt x="82" y="1638"/>
                  </a:lnTo>
                  <a:lnTo>
                    <a:pt x="85" y="1605"/>
                  </a:lnTo>
                  <a:lnTo>
                    <a:pt x="89" y="1571"/>
                  </a:lnTo>
                  <a:lnTo>
                    <a:pt x="92" y="1533"/>
                  </a:lnTo>
                  <a:lnTo>
                    <a:pt x="96" y="1494"/>
                  </a:lnTo>
                  <a:lnTo>
                    <a:pt x="99" y="1451"/>
                  </a:lnTo>
                  <a:lnTo>
                    <a:pt x="101" y="1407"/>
                  </a:lnTo>
                  <a:lnTo>
                    <a:pt x="105" y="1361"/>
                  </a:lnTo>
                  <a:lnTo>
                    <a:pt x="108" y="1312"/>
                  </a:lnTo>
                  <a:lnTo>
                    <a:pt x="112" y="1263"/>
                  </a:lnTo>
                  <a:lnTo>
                    <a:pt x="115" y="1212"/>
                  </a:lnTo>
                  <a:lnTo>
                    <a:pt x="118" y="1159"/>
                  </a:lnTo>
                  <a:lnTo>
                    <a:pt x="122" y="1106"/>
                  </a:lnTo>
                  <a:lnTo>
                    <a:pt x="125" y="1052"/>
                  </a:lnTo>
                  <a:lnTo>
                    <a:pt x="129" y="998"/>
                  </a:lnTo>
                  <a:lnTo>
                    <a:pt x="132" y="943"/>
                  </a:lnTo>
                  <a:lnTo>
                    <a:pt x="134" y="888"/>
                  </a:lnTo>
                  <a:lnTo>
                    <a:pt x="139" y="833"/>
                  </a:lnTo>
                  <a:lnTo>
                    <a:pt x="141" y="779"/>
                  </a:lnTo>
                  <a:lnTo>
                    <a:pt x="145" y="725"/>
                  </a:lnTo>
                  <a:lnTo>
                    <a:pt x="148" y="671"/>
                  </a:lnTo>
                  <a:lnTo>
                    <a:pt x="151" y="619"/>
                  </a:lnTo>
                  <a:lnTo>
                    <a:pt x="155" y="567"/>
                  </a:lnTo>
                  <a:lnTo>
                    <a:pt x="158" y="517"/>
                  </a:lnTo>
                  <a:lnTo>
                    <a:pt x="162" y="468"/>
                  </a:lnTo>
                  <a:lnTo>
                    <a:pt x="165" y="421"/>
                  </a:lnTo>
                  <a:lnTo>
                    <a:pt x="169" y="376"/>
                  </a:lnTo>
                  <a:lnTo>
                    <a:pt x="172" y="333"/>
                  </a:lnTo>
                  <a:lnTo>
                    <a:pt x="174" y="292"/>
                  </a:lnTo>
                  <a:lnTo>
                    <a:pt x="178" y="253"/>
                  </a:lnTo>
                  <a:lnTo>
                    <a:pt x="181" y="217"/>
                  </a:lnTo>
                  <a:lnTo>
                    <a:pt x="185" y="183"/>
                  </a:lnTo>
                  <a:lnTo>
                    <a:pt x="188" y="152"/>
                  </a:lnTo>
                  <a:lnTo>
                    <a:pt x="191" y="123"/>
                  </a:lnTo>
                  <a:lnTo>
                    <a:pt x="195" y="98"/>
                  </a:lnTo>
                  <a:lnTo>
                    <a:pt x="198" y="75"/>
                  </a:lnTo>
                  <a:lnTo>
                    <a:pt x="202" y="56"/>
                  </a:lnTo>
                  <a:lnTo>
                    <a:pt x="205" y="38"/>
                  </a:lnTo>
                  <a:lnTo>
                    <a:pt x="207" y="25"/>
                  </a:lnTo>
                  <a:lnTo>
                    <a:pt x="211" y="14"/>
                  </a:lnTo>
                  <a:lnTo>
                    <a:pt x="214" y="6"/>
                  </a:lnTo>
                  <a:lnTo>
                    <a:pt x="218" y="2"/>
                  </a:lnTo>
                  <a:lnTo>
                    <a:pt x="221" y="0"/>
                  </a:lnTo>
                  <a:lnTo>
                    <a:pt x="224" y="2"/>
                  </a:lnTo>
                  <a:lnTo>
                    <a:pt x="228" y="6"/>
                  </a:lnTo>
                  <a:lnTo>
                    <a:pt x="231" y="13"/>
                  </a:lnTo>
                  <a:lnTo>
                    <a:pt x="235" y="23"/>
                  </a:lnTo>
                  <a:lnTo>
                    <a:pt x="238" y="37"/>
                  </a:lnTo>
                  <a:lnTo>
                    <a:pt x="240" y="53"/>
                  </a:lnTo>
                  <a:lnTo>
                    <a:pt x="244" y="72"/>
                  </a:lnTo>
                  <a:lnTo>
                    <a:pt x="247" y="92"/>
                  </a:lnTo>
                  <a:lnTo>
                    <a:pt x="251" y="115"/>
                  </a:lnTo>
                  <a:lnTo>
                    <a:pt x="254" y="142"/>
                  </a:lnTo>
                  <a:lnTo>
                    <a:pt x="257" y="169"/>
                  </a:lnTo>
                  <a:lnTo>
                    <a:pt x="261" y="199"/>
                  </a:lnTo>
                  <a:lnTo>
                    <a:pt x="264" y="232"/>
                  </a:lnTo>
                  <a:lnTo>
                    <a:pt x="268" y="265"/>
                  </a:lnTo>
                  <a:lnTo>
                    <a:pt x="271" y="299"/>
                  </a:lnTo>
                  <a:lnTo>
                    <a:pt x="275" y="336"/>
                  </a:lnTo>
                  <a:lnTo>
                    <a:pt x="277" y="374"/>
                  </a:lnTo>
                  <a:lnTo>
                    <a:pt x="280" y="413"/>
                  </a:lnTo>
                  <a:lnTo>
                    <a:pt x="284" y="453"/>
                  </a:lnTo>
                  <a:lnTo>
                    <a:pt x="287" y="495"/>
                  </a:lnTo>
                  <a:lnTo>
                    <a:pt x="291" y="536"/>
                  </a:lnTo>
                  <a:lnTo>
                    <a:pt x="294" y="578"/>
                  </a:lnTo>
                  <a:lnTo>
                    <a:pt x="297" y="620"/>
                  </a:lnTo>
                  <a:lnTo>
                    <a:pt x="301" y="663"/>
                  </a:lnTo>
                  <a:lnTo>
                    <a:pt x="304" y="705"/>
                  </a:lnTo>
                  <a:lnTo>
                    <a:pt x="308" y="747"/>
                  </a:lnTo>
                  <a:lnTo>
                    <a:pt x="311" y="789"/>
                  </a:lnTo>
                  <a:lnTo>
                    <a:pt x="313" y="829"/>
                  </a:lnTo>
                  <a:lnTo>
                    <a:pt x="317" y="871"/>
                  </a:lnTo>
                  <a:lnTo>
                    <a:pt x="320" y="910"/>
                  </a:lnTo>
                  <a:lnTo>
                    <a:pt x="324" y="949"/>
                  </a:lnTo>
                  <a:lnTo>
                    <a:pt x="327" y="987"/>
                  </a:lnTo>
                  <a:lnTo>
                    <a:pt x="330" y="1023"/>
                  </a:lnTo>
                  <a:lnTo>
                    <a:pt x="334" y="1058"/>
                  </a:lnTo>
                  <a:lnTo>
                    <a:pt x="337" y="1092"/>
                  </a:lnTo>
                  <a:lnTo>
                    <a:pt x="341" y="1124"/>
                  </a:lnTo>
                  <a:lnTo>
                    <a:pt x="344" y="1154"/>
                  </a:lnTo>
                  <a:lnTo>
                    <a:pt x="346" y="1182"/>
                  </a:lnTo>
                  <a:lnTo>
                    <a:pt x="350" y="1209"/>
                  </a:lnTo>
                  <a:lnTo>
                    <a:pt x="353" y="1234"/>
                  </a:lnTo>
                  <a:lnTo>
                    <a:pt x="357" y="1257"/>
                  </a:lnTo>
                  <a:lnTo>
                    <a:pt x="360" y="1278"/>
                  </a:lnTo>
                  <a:lnTo>
                    <a:pt x="364" y="1296"/>
                  </a:lnTo>
                  <a:lnTo>
                    <a:pt x="367" y="1313"/>
                  </a:lnTo>
                  <a:lnTo>
                    <a:pt x="370" y="1327"/>
                  </a:lnTo>
                  <a:lnTo>
                    <a:pt x="374" y="1340"/>
                  </a:lnTo>
                  <a:lnTo>
                    <a:pt x="377" y="1350"/>
                  </a:lnTo>
                  <a:lnTo>
                    <a:pt x="381" y="1358"/>
                  </a:lnTo>
                  <a:lnTo>
                    <a:pt x="383" y="1364"/>
                  </a:lnTo>
                  <a:lnTo>
                    <a:pt x="386" y="1367"/>
                  </a:lnTo>
                  <a:lnTo>
                    <a:pt x="390" y="1369"/>
                  </a:lnTo>
                  <a:lnTo>
                    <a:pt x="393" y="1369"/>
                  </a:lnTo>
                  <a:lnTo>
                    <a:pt x="397" y="1365"/>
                  </a:lnTo>
                  <a:lnTo>
                    <a:pt x="400" y="1361"/>
                  </a:lnTo>
                  <a:lnTo>
                    <a:pt x="403" y="1354"/>
                  </a:lnTo>
                  <a:lnTo>
                    <a:pt x="407" y="1346"/>
                  </a:lnTo>
                  <a:lnTo>
                    <a:pt x="410" y="1335"/>
                  </a:lnTo>
                  <a:lnTo>
                    <a:pt x="414" y="1323"/>
                  </a:lnTo>
                  <a:lnTo>
                    <a:pt x="416" y="1309"/>
                  </a:lnTo>
                  <a:lnTo>
                    <a:pt x="419" y="1294"/>
                  </a:lnTo>
                  <a:lnTo>
                    <a:pt x="423" y="1277"/>
                  </a:lnTo>
                  <a:lnTo>
                    <a:pt x="426" y="1259"/>
                  </a:lnTo>
                  <a:lnTo>
                    <a:pt x="430" y="1240"/>
                  </a:lnTo>
                  <a:lnTo>
                    <a:pt x="433" y="1219"/>
                  </a:lnTo>
                  <a:lnTo>
                    <a:pt x="436" y="1197"/>
                  </a:lnTo>
                  <a:lnTo>
                    <a:pt x="440" y="1174"/>
                  </a:lnTo>
                  <a:lnTo>
                    <a:pt x="443" y="1150"/>
                  </a:lnTo>
                  <a:lnTo>
                    <a:pt x="447" y="1126"/>
                  </a:lnTo>
                  <a:lnTo>
                    <a:pt x="449" y="1101"/>
                  </a:lnTo>
                  <a:lnTo>
                    <a:pt x="452" y="1075"/>
                  </a:lnTo>
                  <a:lnTo>
                    <a:pt x="456" y="1049"/>
                  </a:lnTo>
                  <a:lnTo>
                    <a:pt x="459" y="1023"/>
                  </a:lnTo>
                  <a:lnTo>
                    <a:pt x="463" y="996"/>
                  </a:lnTo>
                  <a:lnTo>
                    <a:pt x="466" y="970"/>
                  </a:lnTo>
                  <a:lnTo>
                    <a:pt x="470" y="943"/>
                  </a:lnTo>
                  <a:lnTo>
                    <a:pt x="473" y="917"/>
                  </a:lnTo>
                  <a:lnTo>
                    <a:pt x="476" y="890"/>
                  </a:lnTo>
                  <a:lnTo>
                    <a:pt x="480" y="864"/>
                  </a:lnTo>
                  <a:lnTo>
                    <a:pt x="483" y="839"/>
                  </a:lnTo>
                  <a:lnTo>
                    <a:pt x="487" y="813"/>
                  </a:lnTo>
                  <a:lnTo>
                    <a:pt x="489" y="789"/>
                  </a:lnTo>
                  <a:lnTo>
                    <a:pt x="492" y="765"/>
                  </a:lnTo>
                  <a:lnTo>
                    <a:pt x="496" y="742"/>
                  </a:lnTo>
                  <a:lnTo>
                    <a:pt x="499" y="720"/>
                  </a:lnTo>
                  <a:lnTo>
                    <a:pt x="503" y="698"/>
                  </a:lnTo>
                  <a:lnTo>
                    <a:pt x="506" y="679"/>
                  </a:lnTo>
                  <a:lnTo>
                    <a:pt x="509" y="659"/>
                  </a:lnTo>
                  <a:lnTo>
                    <a:pt x="513" y="641"/>
                  </a:lnTo>
                  <a:lnTo>
                    <a:pt x="516" y="624"/>
                  </a:lnTo>
                  <a:lnTo>
                    <a:pt x="520" y="607"/>
                  </a:lnTo>
                  <a:lnTo>
                    <a:pt x="522" y="593"/>
                  </a:lnTo>
                  <a:lnTo>
                    <a:pt x="525" y="579"/>
                  </a:lnTo>
                  <a:lnTo>
                    <a:pt x="529" y="566"/>
                  </a:lnTo>
                  <a:lnTo>
                    <a:pt x="532" y="555"/>
                  </a:lnTo>
                  <a:lnTo>
                    <a:pt x="536" y="545"/>
                  </a:lnTo>
                  <a:lnTo>
                    <a:pt x="539" y="536"/>
                  </a:lnTo>
                  <a:lnTo>
                    <a:pt x="542" y="529"/>
                  </a:lnTo>
                  <a:lnTo>
                    <a:pt x="546" y="524"/>
                  </a:lnTo>
                  <a:lnTo>
                    <a:pt x="549" y="518"/>
                  </a:lnTo>
                  <a:lnTo>
                    <a:pt x="553" y="514"/>
                  </a:lnTo>
                  <a:lnTo>
                    <a:pt x="555" y="512"/>
                  </a:lnTo>
                  <a:lnTo>
                    <a:pt x="558" y="511"/>
                  </a:lnTo>
                  <a:lnTo>
                    <a:pt x="562" y="512"/>
                  </a:lnTo>
                  <a:lnTo>
                    <a:pt x="565" y="513"/>
                  </a:lnTo>
                  <a:lnTo>
                    <a:pt x="569" y="516"/>
                  </a:lnTo>
                  <a:lnTo>
                    <a:pt x="572" y="519"/>
                  </a:lnTo>
                  <a:lnTo>
                    <a:pt x="576" y="524"/>
                  </a:lnTo>
                  <a:lnTo>
                    <a:pt x="579" y="528"/>
                  </a:lnTo>
                  <a:lnTo>
                    <a:pt x="582" y="535"/>
                  </a:lnTo>
                  <a:lnTo>
                    <a:pt x="586" y="542"/>
                  </a:lnTo>
                  <a:lnTo>
                    <a:pt x="588" y="551"/>
                  </a:lnTo>
                  <a:lnTo>
                    <a:pt x="593" y="559"/>
                  </a:lnTo>
                  <a:lnTo>
                    <a:pt x="595" y="570"/>
                  </a:lnTo>
                  <a:lnTo>
                    <a:pt x="598" y="580"/>
                  </a:lnTo>
                  <a:lnTo>
                    <a:pt x="602" y="590"/>
                  </a:lnTo>
                  <a:lnTo>
                    <a:pt x="605" y="602"/>
                  </a:lnTo>
                  <a:lnTo>
                    <a:pt x="609" y="614"/>
                  </a:lnTo>
                  <a:lnTo>
                    <a:pt x="612" y="627"/>
                  </a:lnTo>
                  <a:lnTo>
                    <a:pt x="615" y="640"/>
                  </a:lnTo>
                  <a:lnTo>
                    <a:pt x="619" y="652"/>
                  </a:lnTo>
                  <a:lnTo>
                    <a:pt x="621" y="666"/>
                  </a:lnTo>
                  <a:lnTo>
                    <a:pt x="626" y="679"/>
                  </a:lnTo>
                  <a:lnTo>
                    <a:pt x="628" y="693"/>
                  </a:lnTo>
                  <a:lnTo>
                    <a:pt x="631" y="706"/>
                  </a:lnTo>
                  <a:lnTo>
                    <a:pt x="635" y="720"/>
                  </a:lnTo>
                  <a:lnTo>
                    <a:pt x="638" y="734"/>
                  </a:lnTo>
                  <a:lnTo>
                    <a:pt x="642" y="748"/>
                  </a:lnTo>
                  <a:lnTo>
                    <a:pt x="645" y="760"/>
                  </a:lnTo>
                  <a:lnTo>
                    <a:pt x="648" y="774"/>
                  </a:lnTo>
                  <a:lnTo>
                    <a:pt x="652" y="787"/>
                  </a:lnTo>
                  <a:lnTo>
                    <a:pt x="655" y="799"/>
                  </a:lnTo>
                  <a:lnTo>
                    <a:pt x="659" y="812"/>
                  </a:lnTo>
                  <a:lnTo>
                    <a:pt x="661" y="824"/>
                  </a:lnTo>
                  <a:lnTo>
                    <a:pt x="664" y="835"/>
                  </a:lnTo>
                  <a:lnTo>
                    <a:pt x="668" y="847"/>
                  </a:lnTo>
                  <a:lnTo>
                    <a:pt x="671" y="857"/>
                  </a:lnTo>
                  <a:lnTo>
                    <a:pt x="675" y="867"/>
                  </a:lnTo>
                  <a:lnTo>
                    <a:pt x="678" y="877"/>
                  </a:lnTo>
                  <a:lnTo>
                    <a:pt x="682" y="886"/>
                  </a:lnTo>
                  <a:lnTo>
                    <a:pt x="685" y="894"/>
                  </a:lnTo>
                  <a:lnTo>
                    <a:pt x="688" y="902"/>
                  </a:lnTo>
                  <a:lnTo>
                    <a:pt x="692" y="910"/>
                  </a:lnTo>
                  <a:lnTo>
                    <a:pt x="694" y="916"/>
                  </a:lnTo>
                  <a:lnTo>
                    <a:pt x="699" y="923"/>
                  </a:lnTo>
                  <a:lnTo>
                    <a:pt x="701" y="927"/>
                  </a:lnTo>
                  <a:lnTo>
                    <a:pt x="704" y="933"/>
                  </a:lnTo>
                  <a:lnTo>
                    <a:pt x="708" y="936"/>
                  </a:lnTo>
                  <a:lnTo>
                    <a:pt x="711" y="940"/>
                  </a:lnTo>
                  <a:lnTo>
                    <a:pt x="715" y="943"/>
                  </a:lnTo>
                  <a:lnTo>
                    <a:pt x="718" y="946"/>
                  </a:lnTo>
                  <a:lnTo>
                    <a:pt x="721" y="948"/>
                  </a:lnTo>
                  <a:lnTo>
                    <a:pt x="725" y="949"/>
                  </a:lnTo>
                  <a:lnTo>
                    <a:pt x="727" y="949"/>
                  </a:lnTo>
                  <a:lnTo>
                    <a:pt x="732" y="949"/>
                  </a:lnTo>
                  <a:lnTo>
                    <a:pt x="734" y="949"/>
                  </a:lnTo>
                  <a:lnTo>
                    <a:pt x="737" y="948"/>
                  </a:lnTo>
                  <a:lnTo>
                    <a:pt x="741" y="947"/>
                  </a:lnTo>
                  <a:lnTo>
                    <a:pt x="744" y="944"/>
                  </a:lnTo>
                  <a:lnTo>
                    <a:pt x="748" y="942"/>
                  </a:lnTo>
                  <a:lnTo>
                    <a:pt x="751" y="940"/>
                  </a:lnTo>
                  <a:lnTo>
                    <a:pt x="754" y="936"/>
                  </a:lnTo>
                  <a:lnTo>
                    <a:pt x="758" y="933"/>
                  </a:lnTo>
                  <a:lnTo>
                    <a:pt x="760" y="928"/>
                  </a:lnTo>
                  <a:lnTo>
                    <a:pt x="765" y="925"/>
                  </a:lnTo>
                  <a:lnTo>
                    <a:pt x="767" y="920"/>
                  </a:lnTo>
                  <a:lnTo>
                    <a:pt x="770" y="916"/>
                  </a:lnTo>
                  <a:lnTo>
                    <a:pt x="774" y="911"/>
                  </a:lnTo>
                  <a:lnTo>
                    <a:pt x="777" y="905"/>
                  </a:lnTo>
                  <a:lnTo>
                    <a:pt x="781" y="901"/>
                  </a:lnTo>
                  <a:lnTo>
                    <a:pt x="784" y="895"/>
                  </a:lnTo>
                  <a:lnTo>
                    <a:pt x="788" y="889"/>
                  </a:lnTo>
                  <a:lnTo>
                    <a:pt x="791" y="883"/>
                  </a:lnTo>
                  <a:lnTo>
                    <a:pt x="793" y="878"/>
                  </a:lnTo>
                  <a:lnTo>
                    <a:pt x="798" y="872"/>
                  </a:lnTo>
                  <a:lnTo>
                    <a:pt x="800" y="866"/>
                  </a:lnTo>
                  <a:lnTo>
                    <a:pt x="804" y="860"/>
                  </a:lnTo>
                  <a:lnTo>
                    <a:pt x="807" y="855"/>
                  </a:lnTo>
                  <a:lnTo>
                    <a:pt x="810" y="849"/>
                  </a:lnTo>
                  <a:lnTo>
                    <a:pt x="814" y="843"/>
                  </a:lnTo>
                  <a:lnTo>
                    <a:pt x="817" y="839"/>
                  </a:lnTo>
                  <a:lnTo>
                    <a:pt x="821" y="833"/>
                  </a:lnTo>
                  <a:lnTo>
                    <a:pt x="824" y="827"/>
                  </a:lnTo>
                  <a:lnTo>
                    <a:pt x="827" y="822"/>
                  </a:lnTo>
                  <a:lnTo>
                    <a:pt x="831" y="818"/>
                  </a:lnTo>
                  <a:lnTo>
                    <a:pt x="833" y="813"/>
                  </a:lnTo>
                  <a:lnTo>
                    <a:pt x="838" y="809"/>
                  </a:lnTo>
                  <a:lnTo>
                    <a:pt x="840" y="804"/>
                  </a:lnTo>
                  <a:lnTo>
                    <a:pt x="843" y="801"/>
                  </a:lnTo>
                  <a:lnTo>
                    <a:pt x="847" y="796"/>
                  </a:lnTo>
                  <a:lnTo>
                    <a:pt x="850" y="793"/>
                  </a:lnTo>
                  <a:lnTo>
                    <a:pt x="854" y="789"/>
                  </a:lnTo>
                  <a:lnTo>
                    <a:pt x="857" y="786"/>
                  </a:lnTo>
                  <a:lnTo>
                    <a:pt x="860" y="783"/>
                  </a:lnTo>
                  <a:lnTo>
                    <a:pt x="864" y="780"/>
                  </a:lnTo>
                  <a:lnTo>
                    <a:pt x="866" y="778"/>
                  </a:lnTo>
                  <a:lnTo>
                    <a:pt x="871" y="775"/>
                  </a:lnTo>
                  <a:lnTo>
                    <a:pt x="873" y="774"/>
                  </a:lnTo>
                  <a:lnTo>
                    <a:pt x="876" y="772"/>
                  </a:lnTo>
                  <a:lnTo>
                    <a:pt x="880" y="771"/>
                  </a:lnTo>
                  <a:lnTo>
                    <a:pt x="883" y="770"/>
                  </a:lnTo>
                  <a:lnTo>
                    <a:pt x="887" y="768"/>
                  </a:lnTo>
                  <a:lnTo>
                    <a:pt x="890" y="768"/>
                  </a:lnTo>
                  <a:lnTo>
                    <a:pt x="894" y="767"/>
                  </a:lnTo>
                  <a:lnTo>
                    <a:pt x="897" y="767"/>
                  </a:lnTo>
                  <a:lnTo>
                    <a:pt x="899" y="767"/>
                  </a:lnTo>
                  <a:lnTo>
                    <a:pt x="904" y="767"/>
                  </a:lnTo>
                  <a:lnTo>
                    <a:pt x="906" y="767"/>
                  </a:lnTo>
                  <a:lnTo>
                    <a:pt x="910" y="768"/>
                  </a:lnTo>
                  <a:lnTo>
                    <a:pt x="913" y="768"/>
                  </a:lnTo>
                  <a:lnTo>
                    <a:pt x="916" y="770"/>
                  </a:lnTo>
                  <a:lnTo>
                    <a:pt x="920" y="771"/>
                  </a:lnTo>
                  <a:lnTo>
                    <a:pt x="923" y="772"/>
                  </a:lnTo>
                  <a:lnTo>
                    <a:pt x="927" y="773"/>
                  </a:lnTo>
                  <a:lnTo>
                    <a:pt x="930" y="774"/>
                  </a:lnTo>
                  <a:lnTo>
                    <a:pt x="932" y="775"/>
                  </a:lnTo>
                  <a:lnTo>
                    <a:pt x="937" y="778"/>
                  </a:lnTo>
                  <a:lnTo>
                    <a:pt x="939" y="779"/>
                  </a:lnTo>
                  <a:lnTo>
                    <a:pt x="943" y="780"/>
                  </a:lnTo>
                  <a:lnTo>
                    <a:pt x="946" y="782"/>
                  </a:lnTo>
                  <a:lnTo>
                    <a:pt x="949" y="785"/>
                  </a:lnTo>
                  <a:lnTo>
                    <a:pt x="953" y="786"/>
                  </a:lnTo>
                  <a:lnTo>
                    <a:pt x="956" y="788"/>
                  </a:lnTo>
                  <a:lnTo>
                    <a:pt x="960" y="790"/>
                  </a:lnTo>
                  <a:lnTo>
                    <a:pt x="963" y="791"/>
                  </a:lnTo>
                  <a:lnTo>
                    <a:pt x="965" y="794"/>
                  </a:lnTo>
                  <a:lnTo>
                    <a:pt x="970" y="796"/>
                  </a:lnTo>
                  <a:lnTo>
                    <a:pt x="972" y="797"/>
                  </a:lnTo>
                  <a:lnTo>
                    <a:pt x="976" y="799"/>
                  </a:lnTo>
                  <a:lnTo>
                    <a:pt x="979" y="802"/>
                  </a:lnTo>
                  <a:lnTo>
                    <a:pt x="982" y="803"/>
                  </a:lnTo>
                  <a:lnTo>
                    <a:pt x="986" y="805"/>
                  </a:lnTo>
                  <a:lnTo>
                    <a:pt x="989" y="808"/>
                  </a:lnTo>
                  <a:lnTo>
                    <a:pt x="993" y="809"/>
                  </a:lnTo>
                  <a:lnTo>
                    <a:pt x="996" y="811"/>
                  </a:lnTo>
                  <a:lnTo>
                    <a:pt x="1000" y="812"/>
                  </a:lnTo>
                  <a:lnTo>
                    <a:pt x="1003" y="813"/>
                  </a:lnTo>
                  <a:lnTo>
                    <a:pt x="1005" y="816"/>
                  </a:lnTo>
                  <a:lnTo>
                    <a:pt x="1010" y="817"/>
                  </a:lnTo>
                  <a:lnTo>
                    <a:pt x="1012" y="818"/>
                  </a:lnTo>
                  <a:lnTo>
                    <a:pt x="1016" y="819"/>
                  </a:lnTo>
                  <a:lnTo>
                    <a:pt x="1019" y="820"/>
                  </a:lnTo>
                  <a:lnTo>
                    <a:pt x="1022" y="821"/>
                  </a:lnTo>
                  <a:lnTo>
                    <a:pt x="1026" y="822"/>
                  </a:lnTo>
                  <a:lnTo>
                    <a:pt x="1029" y="824"/>
                  </a:lnTo>
                  <a:lnTo>
                    <a:pt x="1033" y="825"/>
                  </a:lnTo>
                  <a:lnTo>
                    <a:pt x="1036" y="825"/>
                  </a:lnTo>
                  <a:lnTo>
                    <a:pt x="1038" y="826"/>
                  </a:lnTo>
                  <a:lnTo>
                    <a:pt x="1043" y="826"/>
                  </a:lnTo>
                  <a:lnTo>
                    <a:pt x="1045" y="827"/>
                  </a:lnTo>
                  <a:lnTo>
                    <a:pt x="1049" y="827"/>
                  </a:lnTo>
                  <a:lnTo>
                    <a:pt x="1052" y="828"/>
                  </a:lnTo>
                  <a:lnTo>
                    <a:pt x="1055" y="828"/>
                  </a:lnTo>
                  <a:lnTo>
                    <a:pt x="1059" y="828"/>
                  </a:lnTo>
                  <a:lnTo>
                    <a:pt x="1062" y="828"/>
                  </a:lnTo>
                  <a:lnTo>
                    <a:pt x="1066" y="828"/>
                  </a:lnTo>
                  <a:lnTo>
                    <a:pt x="1069" y="828"/>
                  </a:lnTo>
                  <a:lnTo>
                    <a:pt x="1071" y="828"/>
                  </a:lnTo>
                  <a:lnTo>
                    <a:pt x="1076" y="828"/>
                  </a:lnTo>
                  <a:lnTo>
                    <a:pt x="1078" y="828"/>
                  </a:lnTo>
                  <a:lnTo>
                    <a:pt x="1082" y="828"/>
                  </a:lnTo>
                  <a:lnTo>
                    <a:pt x="1085" y="828"/>
                  </a:lnTo>
                  <a:lnTo>
                    <a:pt x="1089" y="828"/>
                  </a:lnTo>
                  <a:lnTo>
                    <a:pt x="1092" y="827"/>
                  </a:lnTo>
                  <a:lnTo>
                    <a:pt x="1095" y="827"/>
                  </a:lnTo>
                  <a:lnTo>
                    <a:pt x="1099" y="827"/>
                  </a:lnTo>
                  <a:lnTo>
                    <a:pt x="1102" y="826"/>
                  </a:lnTo>
                  <a:lnTo>
                    <a:pt x="1106" y="826"/>
                  </a:lnTo>
                  <a:lnTo>
                    <a:pt x="1109" y="826"/>
                  </a:lnTo>
                  <a:lnTo>
                    <a:pt x="1111" y="825"/>
                  </a:lnTo>
                  <a:lnTo>
                    <a:pt x="1115" y="825"/>
                  </a:lnTo>
                  <a:lnTo>
                    <a:pt x="1118" y="824"/>
                  </a:lnTo>
                  <a:lnTo>
                    <a:pt x="1122" y="824"/>
                  </a:lnTo>
                  <a:lnTo>
                    <a:pt x="1125" y="822"/>
                  </a:lnTo>
                  <a:lnTo>
                    <a:pt x="1128" y="822"/>
                  </a:lnTo>
                  <a:lnTo>
                    <a:pt x="1132" y="821"/>
                  </a:lnTo>
                  <a:lnTo>
                    <a:pt x="1135" y="821"/>
                  </a:lnTo>
                  <a:lnTo>
                    <a:pt x="1139" y="821"/>
                  </a:lnTo>
                  <a:lnTo>
                    <a:pt x="1142" y="820"/>
                  </a:lnTo>
                  <a:lnTo>
                    <a:pt x="1144" y="820"/>
                  </a:lnTo>
                  <a:lnTo>
                    <a:pt x="1148" y="819"/>
                  </a:lnTo>
                  <a:lnTo>
                    <a:pt x="1151" y="819"/>
                  </a:lnTo>
                  <a:lnTo>
                    <a:pt x="1155" y="818"/>
                  </a:lnTo>
                  <a:lnTo>
                    <a:pt x="1158" y="818"/>
                  </a:lnTo>
                  <a:lnTo>
                    <a:pt x="1161" y="817"/>
                  </a:lnTo>
                  <a:lnTo>
                    <a:pt x="1165" y="817"/>
                  </a:lnTo>
                  <a:lnTo>
                    <a:pt x="1168" y="817"/>
                  </a:lnTo>
                  <a:lnTo>
                    <a:pt x="1172" y="816"/>
                  </a:lnTo>
                  <a:lnTo>
                    <a:pt x="1175" y="816"/>
                  </a:lnTo>
                  <a:lnTo>
                    <a:pt x="1177" y="816"/>
                  </a:lnTo>
                  <a:lnTo>
                    <a:pt x="1182" y="814"/>
                  </a:lnTo>
                  <a:lnTo>
                    <a:pt x="1184" y="814"/>
                  </a:lnTo>
                  <a:lnTo>
                    <a:pt x="1188" y="814"/>
                  </a:lnTo>
                  <a:lnTo>
                    <a:pt x="1191" y="813"/>
                  </a:lnTo>
                  <a:lnTo>
                    <a:pt x="1195" y="813"/>
                  </a:lnTo>
                  <a:lnTo>
                    <a:pt x="1198" y="813"/>
                  </a:lnTo>
                  <a:lnTo>
                    <a:pt x="1201" y="813"/>
                  </a:lnTo>
                  <a:lnTo>
                    <a:pt x="1205" y="813"/>
                  </a:lnTo>
                  <a:lnTo>
                    <a:pt x="1208" y="812"/>
                  </a:lnTo>
                  <a:lnTo>
                    <a:pt x="1212" y="812"/>
                  </a:lnTo>
                  <a:lnTo>
                    <a:pt x="1215" y="812"/>
                  </a:lnTo>
                  <a:lnTo>
                    <a:pt x="1217" y="812"/>
                  </a:lnTo>
                  <a:lnTo>
                    <a:pt x="1221" y="812"/>
                  </a:lnTo>
                  <a:lnTo>
                    <a:pt x="1224" y="812"/>
                  </a:lnTo>
                  <a:lnTo>
                    <a:pt x="1228" y="812"/>
                  </a:lnTo>
                  <a:lnTo>
                    <a:pt x="1231" y="812"/>
                  </a:lnTo>
                  <a:lnTo>
                    <a:pt x="1234" y="812"/>
                  </a:lnTo>
                  <a:lnTo>
                    <a:pt x="1238" y="812"/>
                  </a:lnTo>
                  <a:lnTo>
                    <a:pt x="1241" y="812"/>
                  </a:lnTo>
                  <a:lnTo>
                    <a:pt x="1245" y="812"/>
                  </a:lnTo>
                  <a:lnTo>
                    <a:pt x="1248" y="812"/>
                  </a:lnTo>
                  <a:lnTo>
                    <a:pt x="1250" y="812"/>
                  </a:lnTo>
                  <a:lnTo>
                    <a:pt x="1254" y="812"/>
                  </a:lnTo>
                  <a:lnTo>
                    <a:pt x="1257" y="812"/>
                  </a:lnTo>
                  <a:lnTo>
                    <a:pt x="1261" y="812"/>
                  </a:lnTo>
                  <a:lnTo>
                    <a:pt x="1264" y="812"/>
                  </a:lnTo>
                  <a:lnTo>
                    <a:pt x="1267" y="812"/>
                  </a:lnTo>
                  <a:lnTo>
                    <a:pt x="1271" y="812"/>
                  </a:lnTo>
                  <a:lnTo>
                    <a:pt x="1274" y="812"/>
                  </a:lnTo>
                  <a:lnTo>
                    <a:pt x="1278" y="812"/>
                  </a:lnTo>
                  <a:lnTo>
                    <a:pt x="1281" y="812"/>
                  </a:lnTo>
                  <a:lnTo>
                    <a:pt x="1283" y="813"/>
                  </a:lnTo>
                  <a:lnTo>
                    <a:pt x="1287" y="813"/>
                  </a:lnTo>
                  <a:lnTo>
                    <a:pt x="1290" y="813"/>
                  </a:lnTo>
                  <a:lnTo>
                    <a:pt x="1294" y="813"/>
                  </a:lnTo>
                  <a:lnTo>
                    <a:pt x="1297" y="813"/>
                  </a:lnTo>
                  <a:lnTo>
                    <a:pt x="1301" y="813"/>
                  </a:lnTo>
                  <a:lnTo>
                    <a:pt x="1304" y="813"/>
                  </a:lnTo>
                  <a:lnTo>
                    <a:pt x="1307" y="813"/>
                  </a:lnTo>
                  <a:lnTo>
                    <a:pt x="1311" y="813"/>
                  </a:lnTo>
                  <a:lnTo>
                    <a:pt x="1314" y="814"/>
                  </a:lnTo>
                  <a:lnTo>
                    <a:pt x="1318" y="814"/>
                  </a:lnTo>
                  <a:lnTo>
                    <a:pt x="1320" y="814"/>
                  </a:lnTo>
                  <a:lnTo>
                    <a:pt x="1323" y="814"/>
                  </a:lnTo>
                  <a:lnTo>
                    <a:pt x="1327" y="814"/>
                  </a:lnTo>
                  <a:lnTo>
                    <a:pt x="1330" y="814"/>
                  </a:lnTo>
                  <a:lnTo>
                    <a:pt x="1334" y="814"/>
                  </a:lnTo>
                  <a:lnTo>
                    <a:pt x="1337" y="814"/>
                  </a:lnTo>
                  <a:lnTo>
                    <a:pt x="1340" y="814"/>
                  </a:lnTo>
                  <a:lnTo>
                    <a:pt x="1344" y="814"/>
                  </a:lnTo>
                  <a:lnTo>
                    <a:pt x="1347" y="814"/>
                  </a:lnTo>
                  <a:lnTo>
                    <a:pt x="1351" y="814"/>
                  </a:lnTo>
                  <a:lnTo>
                    <a:pt x="1354" y="816"/>
                  </a:lnTo>
                  <a:lnTo>
                    <a:pt x="1356" y="816"/>
                  </a:lnTo>
                  <a:lnTo>
                    <a:pt x="1360" y="816"/>
                  </a:lnTo>
                  <a:lnTo>
                    <a:pt x="1363" y="816"/>
                  </a:lnTo>
                  <a:lnTo>
                    <a:pt x="1367" y="816"/>
                  </a:lnTo>
                  <a:lnTo>
                    <a:pt x="1370" y="816"/>
                  </a:lnTo>
                  <a:lnTo>
                    <a:pt x="1373" y="816"/>
                  </a:lnTo>
                  <a:lnTo>
                    <a:pt x="1377" y="816"/>
                  </a:lnTo>
                  <a:lnTo>
                    <a:pt x="1380" y="816"/>
                  </a:lnTo>
                  <a:lnTo>
                    <a:pt x="1384" y="816"/>
                  </a:lnTo>
                  <a:lnTo>
                    <a:pt x="1387" y="816"/>
                  </a:lnTo>
                  <a:lnTo>
                    <a:pt x="1389" y="816"/>
                  </a:lnTo>
                  <a:lnTo>
                    <a:pt x="1393" y="816"/>
                  </a:lnTo>
                  <a:lnTo>
                    <a:pt x="1396" y="816"/>
                  </a:lnTo>
                  <a:lnTo>
                    <a:pt x="1400" y="816"/>
                  </a:lnTo>
                  <a:lnTo>
                    <a:pt x="1403" y="816"/>
                  </a:lnTo>
                  <a:lnTo>
                    <a:pt x="1407" y="816"/>
                  </a:lnTo>
                  <a:lnTo>
                    <a:pt x="1410" y="816"/>
                  </a:lnTo>
                  <a:lnTo>
                    <a:pt x="1413" y="816"/>
                  </a:lnTo>
                  <a:lnTo>
                    <a:pt x="1417" y="816"/>
                  </a:lnTo>
                  <a:lnTo>
                    <a:pt x="1420" y="816"/>
                  </a:lnTo>
                  <a:lnTo>
                    <a:pt x="1424" y="816"/>
                  </a:lnTo>
                  <a:lnTo>
                    <a:pt x="1426" y="816"/>
                  </a:lnTo>
                  <a:lnTo>
                    <a:pt x="1429" y="816"/>
                  </a:lnTo>
                  <a:lnTo>
                    <a:pt x="1433" y="816"/>
                  </a:lnTo>
                  <a:lnTo>
                    <a:pt x="1436" y="816"/>
                  </a:lnTo>
                  <a:lnTo>
                    <a:pt x="1440" y="816"/>
                  </a:lnTo>
                  <a:lnTo>
                    <a:pt x="1443" y="816"/>
                  </a:lnTo>
                  <a:lnTo>
                    <a:pt x="1446" y="816"/>
                  </a:lnTo>
                  <a:lnTo>
                    <a:pt x="1450" y="816"/>
                  </a:lnTo>
                  <a:lnTo>
                    <a:pt x="1453" y="816"/>
                  </a:lnTo>
                  <a:lnTo>
                    <a:pt x="1457" y="816"/>
                  </a:lnTo>
                  <a:lnTo>
                    <a:pt x="1459" y="816"/>
                  </a:lnTo>
                  <a:lnTo>
                    <a:pt x="1462" y="816"/>
                  </a:lnTo>
                  <a:lnTo>
                    <a:pt x="1466" y="816"/>
                  </a:lnTo>
                  <a:lnTo>
                    <a:pt x="1469" y="816"/>
                  </a:lnTo>
                  <a:lnTo>
                    <a:pt x="1473" y="816"/>
                  </a:lnTo>
                  <a:lnTo>
                    <a:pt x="1476" y="816"/>
                  </a:lnTo>
                  <a:lnTo>
                    <a:pt x="1479" y="816"/>
                  </a:lnTo>
                  <a:lnTo>
                    <a:pt x="1483" y="816"/>
                  </a:lnTo>
                  <a:lnTo>
                    <a:pt x="1486" y="816"/>
                  </a:lnTo>
                  <a:lnTo>
                    <a:pt x="1490" y="816"/>
                  </a:lnTo>
                  <a:lnTo>
                    <a:pt x="1492" y="816"/>
                  </a:lnTo>
                  <a:lnTo>
                    <a:pt x="1495" y="816"/>
                  </a:lnTo>
                  <a:lnTo>
                    <a:pt x="1499" y="816"/>
                  </a:lnTo>
                  <a:lnTo>
                    <a:pt x="1502" y="816"/>
                  </a:lnTo>
                  <a:lnTo>
                    <a:pt x="1506" y="816"/>
                  </a:lnTo>
                  <a:lnTo>
                    <a:pt x="1509" y="816"/>
                  </a:lnTo>
                  <a:lnTo>
                    <a:pt x="1513" y="816"/>
                  </a:lnTo>
                  <a:lnTo>
                    <a:pt x="1516" y="816"/>
                  </a:lnTo>
                  <a:lnTo>
                    <a:pt x="1519" y="816"/>
                  </a:lnTo>
                  <a:lnTo>
                    <a:pt x="1523" y="816"/>
                  </a:lnTo>
                  <a:lnTo>
                    <a:pt x="1526" y="814"/>
                  </a:lnTo>
                  <a:lnTo>
                    <a:pt x="1530" y="814"/>
                  </a:lnTo>
                  <a:lnTo>
                    <a:pt x="1532" y="814"/>
                  </a:lnTo>
                  <a:lnTo>
                    <a:pt x="1535" y="814"/>
                  </a:lnTo>
                  <a:lnTo>
                    <a:pt x="1539" y="814"/>
                  </a:lnTo>
                  <a:lnTo>
                    <a:pt x="1542" y="814"/>
                  </a:lnTo>
                  <a:lnTo>
                    <a:pt x="1546" y="814"/>
                  </a:lnTo>
                  <a:lnTo>
                    <a:pt x="1549" y="814"/>
                  </a:lnTo>
                  <a:lnTo>
                    <a:pt x="1552" y="814"/>
                  </a:lnTo>
                  <a:lnTo>
                    <a:pt x="1556" y="814"/>
                  </a:lnTo>
                  <a:lnTo>
                    <a:pt x="1559" y="814"/>
                  </a:lnTo>
                  <a:lnTo>
                    <a:pt x="1563" y="814"/>
                  </a:lnTo>
                  <a:lnTo>
                    <a:pt x="1565" y="814"/>
                  </a:lnTo>
                  <a:lnTo>
                    <a:pt x="1568" y="814"/>
                  </a:lnTo>
                  <a:lnTo>
                    <a:pt x="1572" y="814"/>
                  </a:lnTo>
                  <a:lnTo>
                    <a:pt x="1575" y="814"/>
                  </a:lnTo>
                  <a:lnTo>
                    <a:pt x="1579" y="814"/>
                  </a:lnTo>
                  <a:lnTo>
                    <a:pt x="1582" y="814"/>
                  </a:lnTo>
                  <a:lnTo>
                    <a:pt x="1585" y="814"/>
                  </a:lnTo>
                  <a:lnTo>
                    <a:pt x="1589" y="814"/>
                  </a:lnTo>
                  <a:lnTo>
                    <a:pt x="1592" y="814"/>
                  </a:lnTo>
                  <a:lnTo>
                    <a:pt x="1596" y="814"/>
                  </a:lnTo>
                  <a:lnTo>
                    <a:pt x="1598" y="814"/>
                  </a:lnTo>
                  <a:lnTo>
                    <a:pt x="1601" y="814"/>
                  </a:lnTo>
                  <a:lnTo>
                    <a:pt x="1605" y="814"/>
                  </a:lnTo>
                  <a:lnTo>
                    <a:pt x="1608" y="814"/>
                  </a:lnTo>
                  <a:lnTo>
                    <a:pt x="1612" y="814"/>
                  </a:lnTo>
                  <a:lnTo>
                    <a:pt x="1615" y="814"/>
                  </a:lnTo>
                  <a:lnTo>
                    <a:pt x="1619" y="814"/>
                  </a:lnTo>
                  <a:lnTo>
                    <a:pt x="1622" y="814"/>
                  </a:lnTo>
                  <a:lnTo>
                    <a:pt x="1625" y="814"/>
                  </a:lnTo>
                  <a:lnTo>
                    <a:pt x="1629" y="814"/>
                  </a:lnTo>
                  <a:lnTo>
                    <a:pt x="1631" y="814"/>
                  </a:lnTo>
                  <a:lnTo>
                    <a:pt x="1636" y="814"/>
                  </a:lnTo>
                  <a:lnTo>
                    <a:pt x="1638" y="814"/>
                  </a:lnTo>
                  <a:lnTo>
                    <a:pt x="1641" y="814"/>
                  </a:lnTo>
                  <a:lnTo>
                    <a:pt x="1645" y="814"/>
                  </a:lnTo>
                  <a:lnTo>
                    <a:pt x="1648" y="814"/>
                  </a:lnTo>
                  <a:lnTo>
                    <a:pt x="1652" y="814"/>
                  </a:lnTo>
                </a:path>
              </a:pathLst>
            </a:custGeom>
            <a:noFill/>
            <a:ln w="12700" cmpd="sng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76"/>
            <p:cNvSpPr>
              <a:spLocks noChangeShapeType="1"/>
            </p:cNvSpPr>
            <p:nvPr/>
          </p:nvSpPr>
          <p:spPr bwMode="auto">
            <a:xfrm>
              <a:off x="1669" y="1498"/>
              <a:ext cx="1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" name="Group 77"/>
          <p:cNvGrpSpPr>
            <a:grpSpLocks/>
          </p:cNvGrpSpPr>
          <p:nvPr/>
        </p:nvGrpSpPr>
        <p:grpSpPr bwMode="auto">
          <a:xfrm>
            <a:off x="3737688" y="5129213"/>
            <a:ext cx="495300" cy="314325"/>
            <a:chOff x="567" y="1267"/>
            <a:chExt cx="1103" cy="473"/>
          </a:xfrm>
        </p:grpSpPr>
        <p:sp>
          <p:nvSpPr>
            <p:cNvPr id="70" name="Freeform 78"/>
            <p:cNvSpPr>
              <a:spLocks/>
            </p:cNvSpPr>
            <p:nvPr/>
          </p:nvSpPr>
          <p:spPr bwMode="auto">
            <a:xfrm>
              <a:off x="567" y="1267"/>
              <a:ext cx="551" cy="410"/>
            </a:xfrm>
            <a:custGeom>
              <a:avLst/>
              <a:gdLst>
                <a:gd name="T0" fmla="*/ 23 w 1653"/>
                <a:gd name="T1" fmla="*/ 927 h 1642"/>
                <a:gd name="T2" fmla="*/ 50 w 1653"/>
                <a:gd name="T3" fmla="*/ 927 h 1642"/>
                <a:gd name="T4" fmla="*/ 76 w 1653"/>
                <a:gd name="T5" fmla="*/ 925 h 1642"/>
                <a:gd name="T6" fmla="*/ 103 w 1653"/>
                <a:gd name="T7" fmla="*/ 925 h 1642"/>
                <a:gd name="T8" fmla="*/ 129 w 1653"/>
                <a:gd name="T9" fmla="*/ 925 h 1642"/>
                <a:gd name="T10" fmla="*/ 155 w 1653"/>
                <a:gd name="T11" fmla="*/ 925 h 1642"/>
                <a:gd name="T12" fmla="*/ 182 w 1653"/>
                <a:gd name="T13" fmla="*/ 925 h 1642"/>
                <a:gd name="T14" fmla="*/ 209 w 1653"/>
                <a:gd name="T15" fmla="*/ 925 h 1642"/>
                <a:gd name="T16" fmla="*/ 235 w 1653"/>
                <a:gd name="T17" fmla="*/ 927 h 1642"/>
                <a:gd name="T18" fmla="*/ 261 w 1653"/>
                <a:gd name="T19" fmla="*/ 927 h 1642"/>
                <a:gd name="T20" fmla="*/ 288 w 1653"/>
                <a:gd name="T21" fmla="*/ 927 h 1642"/>
                <a:gd name="T22" fmla="*/ 315 w 1653"/>
                <a:gd name="T23" fmla="*/ 928 h 1642"/>
                <a:gd name="T24" fmla="*/ 341 w 1653"/>
                <a:gd name="T25" fmla="*/ 928 h 1642"/>
                <a:gd name="T26" fmla="*/ 367 w 1653"/>
                <a:gd name="T27" fmla="*/ 928 h 1642"/>
                <a:gd name="T28" fmla="*/ 394 w 1653"/>
                <a:gd name="T29" fmla="*/ 927 h 1642"/>
                <a:gd name="T30" fmla="*/ 421 w 1653"/>
                <a:gd name="T31" fmla="*/ 925 h 1642"/>
                <a:gd name="T32" fmla="*/ 447 w 1653"/>
                <a:gd name="T33" fmla="*/ 923 h 1642"/>
                <a:gd name="T34" fmla="*/ 473 w 1653"/>
                <a:gd name="T35" fmla="*/ 921 h 1642"/>
                <a:gd name="T36" fmla="*/ 499 w 1653"/>
                <a:gd name="T37" fmla="*/ 919 h 1642"/>
                <a:gd name="T38" fmla="*/ 527 w 1653"/>
                <a:gd name="T39" fmla="*/ 919 h 1642"/>
                <a:gd name="T40" fmla="*/ 553 w 1653"/>
                <a:gd name="T41" fmla="*/ 921 h 1642"/>
                <a:gd name="T42" fmla="*/ 579 w 1653"/>
                <a:gd name="T43" fmla="*/ 925 h 1642"/>
                <a:gd name="T44" fmla="*/ 605 w 1653"/>
                <a:gd name="T45" fmla="*/ 933 h 1642"/>
                <a:gd name="T46" fmla="*/ 633 w 1653"/>
                <a:gd name="T47" fmla="*/ 944 h 1642"/>
                <a:gd name="T48" fmla="*/ 659 w 1653"/>
                <a:gd name="T49" fmla="*/ 952 h 1642"/>
                <a:gd name="T50" fmla="*/ 685 w 1653"/>
                <a:gd name="T51" fmla="*/ 955 h 1642"/>
                <a:gd name="T52" fmla="*/ 711 w 1653"/>
                <a:gd name="T53" fmla="*/ 952 h 1642"/>
                <a:gd name="T54" fmla="*/ 739 w 1653"/>
                <a:gd name="T55" fmla="*/ 938 h 1642"/>
                <a:gd name="T56" fmla="*/ 765 w 1653"/>
                <a:gd name="T57" fmla="*/ 915 h 1642"/>
                <a:gd name="T58" fmla="*/ 791 w 1653"/>
                <a:gd name="T59" fmla="*/ 885 h 1642"/>
                <a:gd name="T60" fmla="*/ 817 w 1653"/>
                <a:gd name="T61" fmla="*/ 856 h 1642"/>
                <a:gd name="T62" fmla="*/ 845 w 1653"/>
                <a:gd name="T63" fmla="*/ 837 h 1642"/>
                <a:gd name="T64" fmla="*/ 871 w 1653"/>
                <a:gd name="T65" fmla="*/ 838 h 1642"/>
                <a:gd name="T66" fmla="*/ 897 w 1653"/>
                <a:gd name="T67" fmla="*/ 866 h 1642"/>
                <a:gd name="T68" fmla="*/ 923 w 1653"/>
                <a:gd name="T69" fmla="*/ 920 h 1642"/>
                <a:gd name="T70" fmla="*/ 951 w 1653"/>
                <a:gd name="T71" fmla="*/ 993 h 1642"/>
                <a:gd name="T72" fmla="*/ 977 w 1653"/>
                <a:gd name="T73" fmla="*/ 1070 h 1642"/>
                <a:gd name="T74" fmla="*/ 1003 w 1653"/>
                <a:gd name="T75" fmla="*/ 1130 h 1642"/>
                <a:gd name="T76" fmla="*/ 1029 w 1653"/>
                <a:gd name="T77" fmla="*/ 1151 h 1642"/>
                <a:gd name="T78" fmla="*/ 1057 w 1653"/>
                <a:gd name="T79" fmla="*/ 1113 h 1642"/>
                <a:gd name="T80" fmla="*/ 1083 w 1653"/>
                <a:gd name="T81" fmla="*/ 1015 h 1642"/>
                <a:gd name="T82" fmla="*/ 1109 w 1653"/>
                <a:gd name="T83" fmla="*/ 869 h 1642"/>
                <a:gd name="T84" fmla="*/ 1135 w 1653"/>
                <a:gd name="T85" fmla="*/ 704 h 1642"/>
                <a:gd name="T86" fmla="*/ 1163 w 1653"/>
                <a:gd name="T87" fmla="*/ 560 h 1642"/>
                <a:gd name="T88" fmla="*/ 1189 w 1653"/>
                <a:gd name="T89" fmla="*/ 484 h 1642"/>
                <a:gd name="T90" fmla="*/ 1215 w 1653"/>
                <a:gd name="T91" fmla="*/ 508 h 1642"/>
                <a:gd name="T92" fmla="*/ 1241 w 1653"/>
                <a:gd name="T93" fmla="*/ 645 h 1642"/>
                <a:gd name="T94" fmla="*/ 1269 w 1653"/>
                <a:gd name="T95" fmla="*/ 878 h 1642"/>
                <a:gd name="T96" fmla="*/ 1295 w 1653"/>
                <a:gd name="T97" fmla="*/ 1161 h 1642"/>
                <a:gd name="T98" fmla="*/ 1321 w 1653"/>
                <a:gd name="T99" fmla="*/ 1427 h 1642"/>
                <a:gd name="T100" fmla="*/ 1347 w 1653"/>
                <a:gd name="T101" fmla="*/ 1604 h 1642"/>
                <a:gd name="T102" fmla="*/ 1375 w 1653"/>
                <a:gd name="T103" fmla="*/ 1634 h 1642"/>
                <a:gd name="T104" fmla="*/ 1401 w 1653"/>
                <a:gd name="T105" fmla="*/ 1492 h 1642"/>
                <a:gd name="T106" fmla="*/ 1427 w 1653"/>
                <a:gd name="T107" fmla="*/ 1198 h 1642"/>
                <a:gd name="T108" fmla="*/ 1453 w 1653"/>
                <a:gd name="T109" fmla="*/ 810 h 1642"/>
                <a:gd name="T110" fmla="*/ 1481 w 1653"/>
                <a:gd name="T111" fmla="*/ 420 h 1642"/>
                <a:gd name="T112" fmla="*/ 1507 w 1653"/>
                <a:gd name="T113" fmla="*/ 123 h 1642"/>
                <a:gd name="T114" fmla="*/ 1533 w 1653"/>
                <a:gd name="T115" fmla="*/ 0 h 1642"/>
                <a:gd name="T116" fmla="*/ 1559 w 1653"/>
                <a:gd name="T117" fmla="*/ 91 h 1642"/>
                <a:gd name="T118" fmla="*/ 1586 w 1653"/>
                <a:gd name="T119" fmla="*/ 382 h 1642"/>
                <a:gd name="T120" fmla="*/ 1613 w 1653"/>
                <a:gd name="T121" fmla="*/ 808 h 1642"/>
                <a:gd name="T122" fmla="*/ 1639 w 1653"/>
                <a:gd name="T123" fmla="*/ 1269 h 1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53" h="1642">
                  <a:moveTo>
                    <a:pt x="0" y="927"/>
                  </a:moveTo>
                  <a:lnTo>
                    <a:pt x="3" y="927"/>
                  </a:lnTo>
                  <a:lnTo>
                    <a:pt x="7" y="927"/>
                  </a:lnTo>
                  <a:lnTo>
                    <a:pt x="10" y="927"/>
                  </a:lnTo>
                  <a:lnTo>
                    <a:pt x="14" y="927"/>
                  </a:lnTo>
                  <a:lnTo>
                    <a:pt x="16" y="927"/>
                  </a:lnTo>
                  <a:lnTo>
                    <a:pt x="19" y="927"/>
                  </a:lnTo>
                  <a:lnTo>
                    <a:pt x="23" y="927"/>
                  </a:lnTo>
                  <a:lnTo>
                    <a:pt x="26" y="927"/>
                  </a:lnTo>
                  <a:lnTo>
                    <a:pt x="30" y="927"/>
                  </a:lnTo>
                  <a:lnTo>
                    <a:pt x="33" y="927"/>
                  </a:lnTo>
                  <a:lnTo>
                    <a:pt x="36" y="927"/>
                  </a:lnTo>
                  <a:lnTo>
                    <a:pt x="40" y="927"/>
                  </a:lnTo>
                  <a:lnTo>
                    <a:pt x="43" y="927"/>
                  </a:lnTo>
                  <a:lnTo>
                    <a:pt x="47" y="927"/>
                  </a:lnTo>
                  <a:lnTo>
                    <a:pt x="50" y="927"/>
                  </a:lnTo>
                  <a:lnTo>
                    <a:pt x="54" y="927"/>
                  </a:lnTo>
                  <a:lnTo>
                    <a:pt x="56" y="927"/>
                  </a:lnTo>
                  <a:lnTo>
                    <a:pt x="59" y="927"/>
                  </a:lnTo>
                  <a:lnTo>
                    <a:pt x="63" y="925"/>
                  </a:lnTo>
                  <a:lnTo>
                    <a:pt x="66" y="925"/>
                  </a:lnTo>
                  <a:lnTo>
                    <a:pt x="70" y="925"/>
                  </a:lnTo>
                  <a:lnTo>
                    <a:pt x="73" y="925"/>
                  </a:lnTo>
                  <a:lnTo>
                    <a:pt x="76" y="925"/>
                  </a:lnTo>
                  <a:lnTo>
                    <a:pt x="80" y="925"/>
                  </a:lnTo>
                  <a:lnTo>
                    <a:pt x="83" y="925"/>
                  </a:lnTo>
                  <a:lnTo>
                    <a:pt x="87" y="925"/>
                  </a:lnTo>
                  <a:lnTo>
                    <a:pt x="89" y="925"/>
                  </a:lnTo>
                  <a:lnTo>
                    <a:pt x="92" y="925"/>
                  </a:lnTo>
                  <a:lnTo>
                    <a:pt x="96" y="925"/>
                  </a:lnTo>
                  <a:lnTo>
                    <a:pt x="99" y="925"/>
                  </a:lnTo>
                  <a:lnTo>
                    <a:pt x="103" y="925"/>
                  </a:lnTo>
                  <a:lnTo>
                    <a:pt x="106" y="925"/>
                  </a:lnTo>
                  <a:lnTo>
                    <a:pt x="109" y="925"/>
                  </a:lnTo>
                  <a:lnTo>
                    <a:pt x="113" y="925"/>
                  </a:lnTo>
                  <a:lnTo>
                    <a:pt x="116" y="925"/>
                  </a:lnTo>
                  <a:lnTo>
                    <a:pt x="120" y="925"/>
                  </a:lnTo>
                  <a:lnTo>
                    <a:pt x="122" y="925"/>
                  </a:lnTo>
                  <a:lnTo>
                    <a:pt x="125" y="925"/>
                  </a:lnTo>
                  <a:lnTo>
                    <a:pt x="129" y="925"/>
                  </a:lnTo>
                  <a:lnTo>
                    <a:pt x="132" y="925"/>
                  </a:lnTo>
                  <a:lnTo>
                    <a:pt x="136" y="925"/>
                  </a:lnTo>
                  <a:lnTo>
                    <a:pt x="139" y="925"/>
                  </a:lnTo>
                  <a:lnTo>
                    <a:pt x="142" y="925"/>
                  </a:lnTo>
                  <a:lnTo>
                    <a:pt x="146" y="925"/>
                  </a:lnTo>
                  <a:lnTo>
                    <a:pt x="149" y="925"/>
                  </a:lnTo>
                  <a:lnTo>
                    <a:pt x="153" y="925"/>
                  </a:lnTo>
                  <a:lnTo>
                    <a:pt x="155" y="925"/>
                  </a:lnTo>
                  <a:lnTo>
                    <a:pt x="160" y="925"/>
                  </a:lnTo>
                  <a:lnTo>
                    <a:pt x="162" y="925"/>
                  </a:lnTo>
                  <a:lnTo>
                    <a:pt x="165" y="925"/>
                  </a:lnTo>
                  <a:lnTo>
                    <a:pt x="169" y="925"/>
                  </a:lnTo>
                  <a:lnTo>
                    <a:pt x="172" y="925"/>
                  </a:lnTo>
                  <a:lnTo>
                    <a:pt x="176" y="925"/>
                  </a:lnTo>
                  <a:lnTo>
                    <a:pt x="179" y="925"/>
                  </a:lnTo>
                  <a:lnTo>
                    <a:pt x="182" y="925"/>
                  </a:lnTo>
                  <a:lnTo>
                    <a:pt x="186" y="925"/>
                  </a:lnTo>
                  <a:lnTo>
                    <a:pt x="188" y="925"/>
                  </a:lnTo>
                  <a:lnTo>
                    <a:pt x="193" y="925"/>
                  </a:lnTo>
                  <a:lnTo>
                    <a:pt x="195" y="925"/>
                  </a:lnTo>
                  <a:lnTo>
                    <a:pt x="198" y="925"/>
                  </a:lnTo>
                  <a:lnTo>
                    <a:pt x="202" y="925"/>
                  </a:lnTo>
                  <a:lnTo>
                    <a:pt x="205" y="925"/>
                  </a:lnTo>
                  <a:lnTo>
                    <a:pt x="209" y="925"/>
                  </a:lnTo>
                  <a:lnTo>
                    <a:pt x="212" y="925"/>
                  </a:lnTo>
                  <a:lnTo>
                    <a:pt x="215" y="925"/>
                  </a:lnTo>
                  <a:lnTo>
                    <a:pt x="219" y="925"/>
                  </a:lnTo>
                  <a:lnTo>
                    <a:pt x="222" y="925"/>
                  </a:lnTo>
                  <a:lnTo>
                    <a:pt x="226" y="925"/>
                  </a:lnTo>
                  <a:lnTo>
                    <a:pt x="228" y="925"/>
                  </a:lnTo>
                  <a:lnTo>
                    <a:pt x="231" y="925"/>
                  </a:lnTo>
                  <a:lnTo>
                    <a:pt x="235" y="927"/>
                  </a:lnTo>
                  <a:lnTo>
                    <a:pt x="238" y="927"/>
                  </a:lnTo>
                  <a:lnTo>
                    <a:pt x="242" y="927"/>
                  </a:lnTo>
                  <a:lnTo>
                    <a:pt x="245" y="927"/>
                  </a:lnTo>
                  <a:lnTo>
                    <a:pt x="248" y="927"/>
                  </a:lnTo>
                  <a:lnTo>
                    <a:pt x="252" y="927"/>
                  </a:lnTo>
                  <a:lnTo>
                    <a:pt x="255" y="927"/>
                  </a:lnTo>
                  <a:lnTo>
                    <a:pt x="259" y="927"/>
                  </a:lnTo>
                  <a:lnTo>
                    <a:pt x="261" y="927"/>
                  </a:lnTo>
                  <a:lnTo>
                    <a:pt x="266" y="927"/>
                  </a:lnTo>
                  <a:lnTo>
                    <a:pt x="268" y="927"/>
                  </a:lnTo>
                  <a:lnTo>
                    <a:pt x="271" y="927"/>
                  </a:lnTo>
                  <a:lnTo>
                    <a:pt x="275" y="927"/>
                  </a:lnTo>
                  <a:lnTo>
                    <a:pt x="278" y="927"/>
                  </a:lnTo>
                  <a:lnTo>
                    <a:pt x="282" y="927"/>
                  </a:lnTo>
                  <a:lnTo>
                    <a:pt x="285" y="927"/>
                  </a:lnTo>
                  <a:lnTo>
                    <a:pt x="288" y="927"/>
                  </a:lnTo>
                  <a:lnTo>
                    <a:pt x="292" y="927"/>
                  </a:lnTo>
                  <a:lnTo>
                    <a:pt x="294" y="927"/>
                  </a:lnTo>
                  <a:lnTo>
                    <a:pt x="299" y="927"/>
                  </a:lnTo>
                  <a:lnTo>
                    <a:pt x="301" y="927"/>
                  </a:lnTo>
                  <a:lnTo>
                    <a:pt x="304" y="928"/>
                  </a:lnTo>
                  <a:lnTo>
                    <a:pt x="308" y="928"/>
                  </a:lnTo>
                  <a:lnTo>
                    <a:pt x="311" y="928"/>
                  </a:lnTo>
                  <a:lnTo>
                    <a:pt x="315" y="928"/>
                  </a:lnTo>
                  <a:lnTo>
                    <a:pt x="318" y="928"/>
                  </a:lnTo>
                  <a:lnTo>
                    <a:pt x="321" y="928"/>
                  </a:lnTo>
                  <a:lnTo>
                    <a:pt x="325" y="928"/>
                  </a:lnTo>
                  <a:lnTo>
                    <a:pt x="327" y="928"/>
                  </a:lnTo>
                  <a:lnTo>
                    <a:pt x="332" y="928"/>
                  </a:lnTo>
                  <a:lnTo>
                    <a:pt x="334" y="928"/>
                  </a:lnTo>
                  <a:lnTo>
                    <a:pt x="337" y="928"/>
                  </a:lnTo>
                  <a:lnTo>
                    <a:pt x="341" y="928"/>
                  </a:lnTo>
                  <a:lnTo>
                    <a:pt x="344" y="928"/>
                  </a:lnTo>
                  <a:lnTo>
                    <a:pt x="348" y="928"/>
                  </a:lnTo>
                  <a:lnTo>
                    <a:pt x="351" y="928"/>
                  </a:lnTo>
                  <a:lnTo>
                    <a:pt x="354" y="928"/>
                  </a:lnTo>
                  <a:lnTo>
                    <a:pt x="358" y="928"/>
                  </a:lnTo>
                  <a:lnTo>
                    <a:pt x="360" y="928"/>
                  </a:lnTo>
                  <a:lnTo>
                    <a:pt x="365" y="928"/>
                  </a:lnTo>
                  <a:lnTo>
                    <a:pt x="367" y="928"/>
                  </a:lnTo>
                  <a:lnTo>
                    <a:pt x="371" y="928"/>
                  </a:lnTo>
                  <a:lnTo>
                    <a:pt x="374" y="928"/>
                  </a:lnTo>
                  <a:lnTo>
                    <a:pt x="377" y="928"/>
                  </a:lnTo>
                  <a:lnTo>
                    <a:pt x="381" y="928"/>
                  </a:lnTo>
                  <a:lnTo>
                    <a:pt x="384" y="927"/>
                  </a:lnTo>
                  <a:lnTo>
                    <a:pt x="388" y="927"/>
                  </a:lnTo>
                  <a:lnTo>
                    <a:pt x="391" y="927"/>
                  </a:lnTo>
                  <a:lnTo>
                    <a:pt x="394" y="927"/>
                  </a:lnTo>
                  <a:lnTo>
                    <a:pt x="398" y="927"/>
                  </a:lnTo>
                  <a:lnTo>
                    <a:pt x="400" y="927"/>
                  </a:lnTo>
                  <a:lnTo>
                    <a:pt x="405" y="927"/>
                  </a:lnTo>
                  <a:lnTo>
                    <a:pt x="407" y="925"/>
                  </a:lnTo>
                  <a:lnTo>
                    <a:pt x="410" y="925"/>
                  </a:lnTo>
                  <a:lnTo>
                    <a:pt x="414" y="925"/>
                  </a:lnTo>
                  <a:lnTo>
                    <a:pt x="417" y="925"/>
                  </a:lnTo>
                  <a:lnTo>
                    <a:pt x="421" y="925"/>
                  </a:lnTo>
                  <a:lnTo>
                    <a:pt x="424" y="924"/>
                  </a:lnTo>
                  <a:lnTo>
                    <a:pt x="427" y="924"/>
                  </a:lnTo>
                  <a:lnTo>
                    <a:pt x="431" y="924"/>
                  </a:lnTo>
                  <a:lnTo>
                    <a:pt x="433" y="924"/>
                  </a:lnTo>
                  <a:lnTo>
                    <a:pt x="438" y="924"/>
                  </a:lnTo>
                  <a:lnTo>
                    <a:pt x="440" y="923"/>
                  </a:lnTo>
                  <a:lnTo>
                    <a:pt x="443" y="923"/>
                  </a:lnTo>
                  <a:lnTo>
                    <a:pt x="447" y="923"/>
                  </a:lnTo>
                  <a:lnTo>
                    <a:pt x="450" y="922"/>
                  </a:lnTo>
                  <a:lnTo>
                    <a:pt x="454" y="922"/>
                  </a:lnTo>
                  <a:lnTo>
                    <a:pt x="457" y="922"/>
                  </a:lnTo>
                  <a:lnTo>
                    <a:pt x="460" y="922"/>
                  </a:lnTo>
                  <a:lnTo>
                    <a:pt x="464" y="921"/>
                  </a:lnTo>
                  <a:lnTo>
                    <a:pt x="466" y="921"/>
                  </a:lnTo>
                  <a:lnTo>
                    <a:pt x="471" y="921"/>
                  </a:lnTo>
                  <a:lnTo>
                    <a:pt x="473" y="921"/>
                  </a:lnTo>
                  <a:lnTo>
                    <a:pt x="477" y="920"/>
                  </a:lnTo>
                  <a:lnTo>
                    <a:pt x="480" y="920"/>
                  </a:lnTo>
                  <a:lnTo>
                    <a:pt x="483" y="920"/>
                  </a:lnTo>
                  <a:lnTo>
                    <a:pt x="487" y="920"/>
                  </a:lnTo>
                  <a:lnTo>
                    <a:pt x="490" y="920"/>
                  </a:lnTo>
                  <a:lnTo>
                    <a:pt x="494" y="919"/>
                  </a:lnTo>
                  <a:lnTo>
                    <a:pt x="497" y="919"/>
                  </a:lnTo>
                  <a:lnTo>
                    <a:pt x="499" y="919"/>
                  </a:lnTo>
                  <a:lnTo>
                    <a:pt x="504" y="919"/>
                  </a:lnTo>
                  <a:lnTo>
                    <a:pt x="506" y="919"/>
                  </a:lnTo>
                  <a:lnTo>
                    <a:pt x="510" y="919"/>
                  </a:lnTo>
                  <a:lnTo>
                    <a:pt x="513" y="919"/>
                  </a:lnTo>
                  <a:lnTo>
                    <a:pt x="516" y="919"/>
                  </a:lnTo>
                  <a:lnTo>
                    <a:pt x="520" y="919"/>
                  </a:lnTo>
                  <a:lnTo>
                    <a:pt x="523" y="919"/>
                  </a:lnTo>
                  <a:lnTo>
                    <a:pt x="527" y="919"/>
                  </a:lnTo>
                  <a:lnTo>
                    <a:pt x="530" y="919"/>
                  </a:lnTo>
                  <a:lnTo>
                    <a:pt x="532" y="919"/>
                  </a:lnTo>
                  <a:lnTo>
                    <a:pt x="537" y="919"/>
                  </a:lnTo>
                  <a:lnTo>
                    <a:pt x="539" y="919"/>
                  </a:lnTo>
                  <a:lnTo>
                    <a:pt x="543" y="920"/>
                  </a:lnTo>
                  <a:lnTo>
                    <a:pt x="546" y="920"/>
                  </a:lnTo>
                  <a:lnTo>
                    <a:pt x="549" y="920"/>
                  </a:lnTo>
                  <a:lnTo>
                    <a:pt x="553" y="921"/>
                  </a:lnTo>
                  <a:lnTo>
                    <a:pt x="556" y="921"/>
                  </a:lnTo>
                  <a:lnTo>
                    <a:pt x="560" y="922"/>
                  </a:lnTo>
                  <a:lnTo>
                    <a:pt x="563" y="922"/>
                  </a:lnTo>
                  <a:lnTo>
                    <a:pt x="566" y="923"/>
                  </a:lnTo>
                  <a:lnTo>
                    <a:pt x="570" y="923"/>
                  </a:lnTo>
                  <a:lnTo>
                    <a:pt x="572" y="924"/>
                  </a:lnTo>
                  <a:lnTo>
                    <a:pt x="577" y="925"/>
                  </a:lnTo>
                  <a:lnTo>
                    <a:pt x="579" y="925"/>
                  </a:lnTo>
                  <a:lnTo>
                    <a:pt x="583" y="927"/>
                  </a:lnTo>
                  <a:lnTo>
                    <a:pt x="586" y="928"/>
                  </a:lnTo>
                  <a:lnTo>
                    <a:pt x="589" y="929"/>
                  </a:lnTo>
                  <a:lnTo>
                    <a:pt x="593" y="930"/>
                  </a:lnTo>
                  <a:lnTo>
                    <a:pt x="596" y="931"/>
                  </a:lnTo>
                  <a:lnTo>
                    <a:pt x="600" y="931"/>
                  </a:lnTo>
                  <a:lnTo>
                    <a:pt x="603" y="932"/>
                  </a:lnTo>
                  <a:lnTo>
                    <a:pt x="605" y="933"/>
                  </a:lnTo>
                  <a:lnTo>
                    <a:pt x="610" y="935"/>
                  </a:lnTo>
                  <a:lnTo>
                    <a:pt x="612" y="936"/>
                  </a:lnTo>
                  <a:lnTo>
                    <a:pt x="616" y="938"/>
                  </a:lnTo>
                  <a:lnTo>
                    <a:pt x="619" y="939"/>
                  </a:lnTo>
                  <a:lnTo>
                    <a:pt x="622" y="940"/>
                  </a:lnTo>
                  <a:lnTo>
                    <a:pt x="626" y="942"/>
                  </a:lnTo>
                  <a:lnTo>
                    <a:pt x="629" y="943"/>
                  </a:lnTo>
                  <a:lnTo>
                    <a:pt x="633" y="944"/>
                  </a:lnTo>
                  <a:lnTo>
                    <a:pt x="636" y="945"/>
                  </a:lnTo>
                  <a:lnTo>
                    <a:pt x="638" y="946"/>
                  </a:lnTo>
                  <a:lnTo>
                    <a:pt x="643" y="947"/>
                  </a:lnTo>
                  <a:lnTo>
                    <a:pt x="645" y="948"/>
                  </a:lnTo>
                  <a:lnTo>
                    <a:pt x="649" y="950"/>
                  </a:lnTo>
                  <a:lnTo>
                    <a:pt x="652" y="950"/>
                  </a:lnTo>
                  <a:lnTo>
                    <a:pt x="655" y="951"/>
                  </a:lnTo>
                  <a:lnTo>
                    <a:pt x="659" y="952"/>
                  </a:lnTo>
                  <a:lnTo>
                    <a:pt x="662" y="953"/>
                  </a:lnTo>
                  <a:lnTo>
                    <a:pt x="666" y="953"/>
                  </a:lnTo>
                  <a:lnTo>
                    <a:pt x="669" y="954"/>
                  </a:lnTo>
                  <a:lnTo>
                    <a:pt x="673" y="954"/>
                  </a:lnTo>
                  <a:lnTo>
                    <a:pt x="676" y="955"/>
                  </a:lnTo>
                  <a:lnTo>
                    <a:pt x="678" y="955"/>
                  </a:lnTo>
                  <a:lnTo>
                    <a:pt x="682" y="955"/>
                  </a:lnTo>
                  <a:lnTo>
                    <a:pt x="685" y="955"/>
                  </a:lnTo>
                  <a:lnTo>
                    <a:pt x="689" y="955"/>
                  </a:lnTo>
                  <a:lnTo>
                    <a:pt x="692" y="955"/>
                  </a:lnTo>
                  <a:lnTo>
                    <a:pt x="695" y="955"/>
                  </a:lnTo>
                  <a:lnTo>
                    <a:pt x="699" y="955"/>
                  </a:lnTo>
                  <a:lnTo>
                    <a:pt x="702" y="954"/>
                  </a:lnTo>
                  <a:lnTo>
                    <a:pt x="706" y="954"/>
                  </a:lnTo>
                  <a:lnTo>
                    <a:pt x="709" y="953"/>
                  </a:lnTo>
                  <a:lnTo>
                    <a:pt x="711" y="952"/>
                  </a:lnTo>
                  <a:lnTo>
                    <a:pt x="715" y="951"/>
                  </a:lnTo>
                  <a:lnTo>
                    <a:pt x="718" y="950"/>
                  </a:lnTo>
                  <a:lnTo>
                    <a:pt x="722" y="948"/>
                  </a:lnTo>
                  <a:lnTo>
                    <a:pt x="725" y="946"/>
                  </a:lnTo>
                  <a:lnTo>
                    <a:pt x="728" y="945"/>
                  </a:lnTo>
                  <a:lnTo>
                    <a:pt x="732" y="943"/>
                  </a:lnTo>
                  <a:lnTo>
                    <a:pt x="735" y="940"/>
                  </a:lnTo>
                  <a:lnTo>
                    <a:pt x="739" y="938"/>
                  </a:lnTo>
                  <a:lnTo>
                    <a:pt x="742" y="936"/>
                  </a:lnTo>
                  <a:lnTo>
                    <a:pt x="744" y="933"/>
                  </a:lnTo>
                  <a:lnTo>
                    <a:pt x="749" y="930"/>
                  </a:lnTo>
                  <a:lnTo>
                    <a:pt x="751" y="928"/>
                  </a:lnTo>
                  <a:lnTo>
                    <a:pt x="755" y="924"/>
                  </a:lnTo>
                  <a:lnTo>
                    <a:pt x="758" y="921"/>
                  </a:lnTo>
                  <a:lnTo>
                    <a:pt x="761" y="919"/>
                  </a:lnTo>
                  <a:lnTo>
                    <a:pt x="765" y="915"/>
                  </a:lnTo>
                  <a:lnTo>
                    <a:pt x="768" y="912"/>
                  </a:lnTo>
                  <a:lnTo>
                    <a:pt x="772" y="907"/>
                  </a:lnTo>
                  <a:lnTo>
                    <a:pt x="775" y="904"/>
                  </a:lnTo>
                  <a:lnTo>
                    <a:pt x="779" y="900"/>
                  </a:lnTo>
                  <a:lnTo>
                    <a:pt x="782" y="897"/>
                  </a:lnTo>
                  <a:lnTo>
                    <a:pt x="784" y="892"/>
                  </a:lnTo>
                  <a:lnTo>
                    <a:pt x="788" y="889"/>
                  </a:lnTo>
                  <a:lnTo>
                    <a:pt x="791" y="885"/>
                  </a:lnTo>
                  <a:lnTo>
                    <a:pt x="795" y="881"/>
                  </a:lnTo>
                  <a:lnTo>
                    <a:pt x="798" y="877"/>
                  </a:lnTo>
                  <a:lnTo>
                    <a:pt x="801" y="874"/>
                  </a:lnTo>
                  <a:lnTo>
                    <a:pt x="805" y="870"/>
                  </a:lnTo>
                  <a:lnTo>
                    <a:pt x="808" y="867"/>
                  </a:lnTo>
                  <a:lnTo>
                    <a:pt x="812" y="862"/>
                  </a:lnTo>
                  <a:lnTo>
                    <a:pt x="815" y="860"/>
                  </a:lnTo>
                  <a:lnTo>
                    <a:pt x="817" y="856"/>
                  </a:lnTo>
                  <a:lnTo>
                    <a:pt x="821" y="853"/>
                  </a:lnTo>
                  <a:lnTo>
                    <a:pt x="824" y="850"/>
                  </a:lnTo>
                  <a:lnTo>
                    <a:pt x="828" y="847"/>
                  </a:lnTo>
                  <a:lnTo>
                    <a:pt x="831" y="845"/>
                  </a:lnTo>
                  <a:lnTo>
                    <a:pt x="834" y="843"/>
                  </a:lnTo>
                  <a:lnTo>
                    <a:pt x="838" y="840"/>
                  </a:lnTo>
                  <a:lnTo>
                    <a:pt x="841" y="839"/>
                  </a:lnTo>
                  <a:lnTo>
                    <a:pt x="845" y="837"/>
                  </a:lnTo>
                  <a:lnTo>
                    <a:pt x="848" y="836"/>
                  </a:lnTo>
                  <a:lnTo>
                    <a:pt x="850" y="836"/>
                  </a:lnTo>
                  <a:lnTo>
                    <a:pt x="854" y="835"/>
                  </a:lnTo>
                  <a:lnTo>
                    <a:pt x="857" y="835"/>
                  </a:lnTo>
                  <a:lnTo>
                    <a:pt x="861" y="835"/>
                  </a:lnTo>
                  <a:lnTo>
                    <a:pt x="864" y="836"/>
                  </a:lnTo>
                  <a:lnTo>
                    <a:pt x="867" y="837"/>
                  </a:lnTo>
                  <a:lnTo>
                    <a:pt x="871" y="838"/>
                  </a:lnTo>
                  <a:lnTo>
                    <a:pt x="874" y="840"/>
                  </a:lnTo>
                  <a:lnTo>
                    <a:pt x="878" y="843"/>
                  </a:lnTo>
                  <a:lnTo>
                    <a:pt x="881" y="845"/>
                  </a:lnTo>
                  <a:lnTo>
                    <a:pt x="885" y="848"/>
                  </a:lnTo>
                  <a:lnTo>
                    <a:pt x="887" y="852"/>
                  </a:lnTo>
                  <a:lnTo>
                    <a:pt x="890" y="856"/>
                  </a:lnTo>
                  <a:lnTo>
                    <a:pt x="894" y="860"/>
                  </a:lnTo>
                  <a:lnTo>
                    <a:pt x="897" y="866"/>
                  </a:lnTo>
                  <a:lnTo>
                    <a:pt x="901" y="870"/>
                  </a:lnTo>
                  <a:lnTo>
                    <a:pt x="904" y="876"/>
                  </a:lnTo>
                  <a:lnTo>
                    <a:pt x="907" y="883"/>
                  </a:lnTo>
                  <a:lnTo>
                    <a:pt x="911" y="890"/>
                  </a:lnTo>
                  <a:lnTo>
                    <a:pt x="914" y="897"/>
                  </a:lnTo>
                  <a:lnTo>
                    <a:pt x="918" y="904"/>
                  </a:lnTo>
                  <a:lnTo>
                    <a:pt x="921" y="912"/>
                  </a:lnTo>
                  <a:lnTo>
                    <a:pt x="923" y="920"/>
                  </a:lnTo>
                  <a:lnTo>
                    <a:pt x="927" y="928"/>
                  </a:lnTo>
                  <a:lnTo>
                    <a:pt x="930" y="937"/>
                  </a:lnTo>
                  <a:lnTo>
                    <a:pt x="934" y="945"/>
                  </a:lnTo>
                  <a:lnTo>
                    <a:pt x="937" y="954"/>
                  </a:lnTo>
                  <a:lnTo>
                    <a:pt x="940" y="965"/>
                  </a:lnTo>
                  <a:lnTo>
                    <a:pt x="944" y="974"/>
                  </a:lnTo>
                  <a:lnTo>
                    <a:pt x="947" y="983"/>
                  </a:lnTo>
                  <a:lnTo>
                    <a:pt x="951" y="993"/>
                  </a:lnTo>
                  <a:lnTo>
                    <a:pt x="954" y="1002"/>
                  </a:lnTo>
                  <a:lnTo>
                    <a:pt x="956" y="1013"/>
                  </a:lnTo>
                  <a:lnTo>
                    <a:pt x="960" y="1023"/>
                  </a:lnTo>
                  <a:lnTo>
                    <a:pt x="963" y="1032"/>
                  </a:lnTo>
                  <a:lnTo>
                    <a:pt x="967" y="1043"/>
                  </a:lnTo>
                  <a:lnTo>
                    <a:pt x="970" y="1052"/>
                  </a:lnTo>
                  <a:lnTo>
                    <a:pt x="973" y="1061"/>
                  </a:lnTo>
                  <a:lnTo>
                    <a:pt x="977" y="1070"/>
                  </a:lnTo>
                  <a:lnTo>
                    <a:pt x="980" y="1080"/>
                  </a:lnTo>
                  <a:lnTo>
                    <a:pt x="984" y="1089"/>
                  </a:lnTo>
                  <a:lnTo>
                    <a:pt x="987" y="1097"/>
                  </a:lnTo>
                  <a:lnTo>
                    <a:pt x="991" y="1105"/>
                  </a:lnTo>
                  <a:lnTo>
                    <a:pt x="993" y="1112"/>
                  </a:lnTo>
                  <a:lnTo>
                    <a:pt x="996" y="1119"/>
                  </a:lnTo>
                  <a:lnTo>
                    <a:pt x="1000" y="1124"/>
                  </a:lnTo>
                  <a:lnTo>
                    <a:pt x="1003" y="1130"/>
                  </a:lnTo>
                  <a:lnTo>
                    <a:pt x="1007" y="1136"/>
                  </a:lnTo>
                  <a:lnTo>
                    <a:pt x="1010" y="1140"/>
                  </a:lnTo>
                  <a:lnTo>
                    <a:pt x="1013" y="1144"/>
                  </a:lnTo>
                  <a:lnTo>
                    <a:pt x="1017" y="1146"/>
                  </a:lnTo>
                  <a:lnTo>
                    <a:pt x="1020" y="1148"/>
                  </a:lnTo>
                  <a:lnTo>
                    <a:pt x="1024" y="1151"/>
                  </a:lnTo>
                  <a:lnTo>
                    <a:pt x="1026" y="1151"/>
                  </a:lnTo>
                  <a:lnTo>
                    <a:pt x="1029" y="1151"/>
                  </a:lnTo>
                  <a:lnTo>
                    <a:pt x="1033" y="1150"/>
                  </a:lnTo>
                  <a:lnTo>
                    <a:pt x="1036" y="1147"/>
                  </a:lnTo>
                  <a:lnTo>
                    <a:pt x="1040" y="1144"/>
                  </a:lnTo>
                  <a:lnTo>
                    <a:pt x="1043" y="1139"/>
                  </a:lnTo>
                  <a:lnTo>
                    <a:pt x="1046" y="1135"/>
                  </a:lnTo>
                  <a:lnTo>
                    <a:pt x="1050" y="1129"/>
                  </a:lnTo>
                  <a:lnTo>
                    <a:pt x="1053" y="1121"/>
                  </a:lnTo>
                  <a:lnTo>
                    <a:pt x="1057" y="1113"/>
                  </a:lnTo>
                  <a:lnTo>
                    <a:pt x="1059" y="1105"/>
                  </a:lnTo>
                  <a:lnTo>
                    <a:pt x="1062" y="1094"/>
                  </a:lnTo>
                  <a:lnTo>
                    <a:pt x="1066" y="1084"/>
                  </a:lnTo>
                  <a:lnTo>
                    <a:pt x="1069" y="1071"/>
                  </a:lnTo>
                  <a:lnTo>
                    <a:pt x="1073" y="1059"/>
                  </a:lnTo>
                  <a:lnTo>
                    <a:pt x="1076" y="1045"/>
                  </a:lnTo>
                  <a:lnTo>
                    <a:pt x="1079" y="1031"/>
                  </a:lnTo>
                  <a:lnTo>
                    <a:pt x="1083" y="1015"/>
                  </a:lnTo>
                  <a:lnTo>
                    <a:pt x="1086" y="999"/>
                  </a:lnTo>
                  <a:lnTo>
                    <a:pt x="1090" y="983"/>
                  </a:lnTo>
                  <a:lnTo>
                    <a:pt x="1093" y="965"/>
                  </a:lnTo>
                  <a:lnTo>
                    <a:pt x="1097" y="946"/>
                  </a:lnTo>
                  <a:lnTo>
                    <a:pt x="1099" y="928"/>
                  </a:lnTo>
                  <a:lnTo>
                    <a:pt x="1102" y="908"/>
                  </a:lnTo>
                  <a:lnTo>
                    <a:pt x="1106" y="889"/>
                  </a:lnTo>
                  <a:lnTo>
                    <a:pt x="1109" y="869"/>
                  </a:lnTo>
                  <a:lnTo>
                    <a:pt x="1113" y="848"/>
                  </a:lnTo>
                  <a:lnTo>
                    <a:pt x="1116" y="828"/>
                  </a:lnTo>
                  <a:lnTo>
                    <a:pt x="1119" y="807"/>
                  </a:lnTo>
                  <a:lnTo>
                    <a:pt x="1123" y="786"/>
                  </a:lnTo>
                  <a:lnTo>
                    <a:pt x="1126" y="766"/>
                  </a:lnTo>
                  <a:lnTo>
                    <a:pt x="1130" y="744"/>
                  </a:lnTo>
                  <a:lnTo>
                    <a:pt x="1132" y="723"/>
                  </a:lnTo>
                  <a:lnTo>
                    <a:pt x="1135" y="704"/>
                  </a:lnTo>
                  <a:lnTo>
                    <a:pt x="1139" y="683"/>
                  </a:lnTo>
                  <a:lnTo>
                    <a:pt x="1142" y="663"/>
                  </a:lnTo>
                  <a:lnTo>
                    <a:pt x="1146" y="645"/>
                  </a:lnTo>
                  <a:lnTo>
                    <a:pt x="1149" y="627"/>
                  </a:lnTo>
                  <a:lnTo>
                    <a:pt x="1152" y="608"/>
                  </a:lnTo>
                  <a:lnTo>
                    <a:pt x="1156" y="591"/>
                  </a:lnTo>
                  <a:lnTo>
                    <a:pt x="1159" y="575"/>
                  </a:lnTo>
                  <a:lnTo>
                    <a:pt x="1163" y="560"/>
                  </a:lnTo>
                  <a:lnTo>
                    <a:pt x="1165" y="546"/>
                  </a:lnTo>
                  <a:lnTo>
                    <a:pt x="1168" y="533"/>
                  </a:lnTo>
                  <a:lnTo>
                    <a:pt x="1172" y="522"/>
                  </a:lnTo>
                  <a:lnTo>
                    <a:pt x="1175" y="512"/>
                  </a:lnTo>
                  <a:lnTo>
                    <a:pt x="1179" y="502"/>
                  </a:lnTo>
                  <a:lnTo>
                    <a:pt x="1182" y="494"/>
                  </a:lnTo>
                  <a:lnTo>
                    <a:pt x="1185" y="489"/>
                  </a:lnTo>
                  <a:lnTo>
                    <a:pt x="1189" y="484"/>
                  </a:lnTo>
                  <a:lnTo>
                    <a:pt x="1192" y="480"/>
                  </a:lnTo>
                  <a:lnTo>
                    <a:pt x="1196" y="479"/>
                  </a:lnTo>
                  <a:lnTo>
                    <a:pt x="1198" y="479"/>
                  </a:lnTo>
                  <a:lnTo>
                    <a:pt x="1203" y="482"/>
                  </a:lnTo>
                  <a:lnTo>
                    <a:pt x="1205" y="486"/>
                  </a:lnTo>
                  <a:lnTo>
                    <a:pt x="1208" y="491"/>
                  </a:lnTo>
                  <a:lnTo>
                    <a:pt x="1212" y="499"/>
                  </a:lnTo>
                  <a:lnTo>
                    <a:pt x="1215" y="508"/>
                  </a:lnTo>
                  <a:lnTo>
                    <a:pt x="1219" y="518"/>
                  </a:lnTo>
                  <a:lnTo>
                    <a:pt x="1222" y="532"/>
                  </a:lnTo>
                  <a:lnTo>
                    <a:pt x="1225" y="546"/>
                  </a:lnTo>
                  <a:lnTo>
                    <a:pt x="1229" y="562"/>
                  </a:lnTo>
                  <a:lnTo>
                    <a:pt x="1231" y="581"/>
                  </a:lnTo>
                  <a:lnTo>
                    <a:pt x="1236" y="600"/>
                  </a:lnTo>
                  <a:lnTo>
                    <a:pt x="1238" y="622"/>
                  </a:lnTo>
                  <a:lnTo>
                    <a:pt x="1241" y="645"/>
                  </a:lnTo>
                  <a:lnTo>
                    <a:pt x="1245" y="669"/>
                  </a:lnTo>
                  <a:lnTo>
                    <a:pt x="1248" y="695"/>
                  </a:lnTo>
                  <a:lnTo>
                    <a:pt x="1252" y="723"/>
                  </a:lnTo>
                  <a:lnTo>
                    <a:pt x="1255" y="752"/>
                  </a:lnTo>
                  <a:lnTo>
                    <a:pt x="1258" y="782"/>
                  </a:lnTo>
                  <a:lnTo>
                    <a:pt x="1262" y="813"/>
                  </a:lnTo>
                  <a:lnTo>
                    <a:pt x="1265" y="845"/>
                  </a:lnTo>
                  <a:lnTo>
                    <a:pt x="1269" y="878"/>
                  </a:lnTo>
                  <a:lnTo>
                    <a:pt x="1271" y="912"/>
                  </a:lnTo>
                  <a:lnTo>
                    <a:pt x="1274" y="946"/>
                  </a:lnTo>
                  <a:lnTo>
                    <a:pt x="1278" y="982"/>
                  </a:lnTo>
                  <a:lnTo>
                    <a:pt x="1281" y="1017"/>
                  </a:lnTo>
                  <a:lnTo>
                    <a:pt x="1285" y="1053"/>
                  </a:lnTo>
                  <a:lnTo>
                    <a:pt x="1288" y="1089"/>
                  </a:lnTo>
                  <a:lnTo>
                    <a:pt x="1291" y="1125"/>
                  </a:lnTo>
                  <a:lnTo>
                    <a:pt x="1295" y="1161"/>
                  </a:lnTo>
                  <a:lnTo>
                    <a:pt x="1298" y="1197"/>
                  </a:lnTo>
                  <a:lnTo>
                    <a:pt x="1302" y="1232"/>
                  </a:lnTo>
                  <a:lnTo>
                    <a:pt x="1304" y="1267"/>
                  </a:lnTo>
                  <a:lnTo>
                    <a:pt x="1309" y="1300"/>
                  </a:lnTo>
                  <a:lnTo>
                    <a:pt x="1311" y="1334"/>
                  </a:lnTo>
                  <a:lnTo>
                    <a:pt x="1314" y="1366"/>
                  </a:lnTo>
                  <a:lnTo>
                    <a:pt x="1318" y="1397"/>
                  </a:lnTo>
                  <a:lnTo>
                    <a:pt x="1321" y="1427"/>
                  </a:lnTo>
                  <a:lnTo>
                    <a:pt x="1325" y="1455"/>
                  </a:lnTo>
                  <a:lnTo>
                    <a:pt x="1328" y="1482"/>
                  </a:lnTo>
                  <a:lnTo>
                    <a:pt x="1331" y="1507"/>
                  </a:lnTo>
                  <a:lnTo>
                    <a:pt x="1335" y="1530"/>
                  </a:lnTo>
                  <a:lnTo>
                    <a:pt x="1337" y="1552"/>
                  </a:lnTo>
                  <a:lnTo>
                    <a:pt x="1342" y="1572"/>
                  </a:lnTo>
                  <a:lnTo>
                    <a:pt x="1344" y="1589"/>
                  </a:lnTo>
                  <a:lnTo>
                    <a:pt x="1347" y="1604"/>
                  </a:lnTo>
                  <a:lnTo>
                    <a:pt x="1351" y="1616"/>
                  </a:lnTo>
                  <a:lnTo>
                    <a:pt x="1354" y="1627"/>
                  </a:lnTo>
                  <a:lnTo>
                    <a:pt x="1358" y="1634"/>
                  </a:lnTo>
                  <a:lnTo>
                    <a:pt x="1361" y="1639"/>
                  </a:lnTo>
                  <a:lnTo>
                    <a:pt x="1364" y="1642"/>
                  </a:lnTo>
                  <a:lnTo>
                    <a:pt x="1368" y="1642"/>
                  </a:lnTo>
                  <a:lnTo>
                    <a:pt x="1370" y="1639"/>
                  </a:lnTo>
                  <a:lnTo>
                    <a:pt x="1375" y="1634"/>
                  </a:lnTo>
                  <a:lnTo>
                    <a:pt x="1377" y="1626"/>
                  </a:lnTo>
                  <a:lnTo>
                    <a:pt x="1380" y="1614"/>
                  </a:lnTo>
                  <a:lnTo>
                    <a:pt x="1384" y="1601"/>
                  </a:lnTo>
                  <a:lnTo>
                    <a:pt x="1387" y="1584"/>
                  </a:lnTo>
                  <a:lnTo>
                    <a:pt x="1391" y="1566"/>
                  </a:lnTo>
                  <a:lnTo>
                    <a:pt x="1394" y="1544"/>
                  </a:lnTo>
                  <a:lnTo>
                    <a:pt x="1398" y="1520"/>
                  </a:lnTo>
                  <a:lnTo>
                    <a:pt x="1401" y="1492"/>
                  </a:lnTo>
                  <a:lnTo>
                    <a:pt x="1403" y="1464"/>
                  </a:lnTo>
                  <a:lnTo>
                    <a:pt x="1408" y="1432"/>
                  </a:lnTo>
                  <a:lnTo>
                    <a:pt x="1410" y="1398"/>
                  </a:lnTo>
                  <a:lnTo>
                    <a:pt x="1414" y="1362"/>
                  </a:lnTo>
                  <a:lnTo>
                    <a:pt x="1417" y="1323"/>
                  </a:lnTo>
                  <a:lnTo>
                    <a:pt x="1420" y="1284"/>
                  </a:lnTo>
                  <a:lnTo>
                    <a:pt x="1424" y="1242"/>
                  </a:lnTo>
                  <a:lnTo>
                    <a:pt x="1427" y="1198"/>
                  </a:lnTo>
                  <a:lnTo>
                    <a:pt x="1431" y="1153"/>
                  </a:lnTo>
                  <a:lnTo>
                    <a:pt x="1434" y="1107"/>
                  </a:lnTo>
                  <a:lnTo>
                    <a:pt x="1437" y="1060"/>
                  </a:lnTo>
                  <a:lnTo>
                    <a:pt x="1441" y="1011"/>
                  </a:lnTo>
                  <a:lnTo>
                    <a:pt x="1443" y="962"/>
                  </a:lnTo>
                  <a:lnTo>
                    <a:pt x="1448" y="912"/>
                  </a:lnTo>
                  <a:lnTo>
                    <a:pt x="1450" y="861"/>
                  </a:lnTo>
                  <a:lnTo>
                    <a:pt x="1453" y="810"/>
                  </a:lnTo>
                  <a:lnTo>
                    <a:pt x="1457" y="760"/>
                  </a:lnTo>
                  <a:lnTo>
                    <a:pt x="1460" y="709"/>
                  </a:lnTo>
                  <a:lnTo>
                    <a:pt x="1464" y="659"/>
                  </a:lnTo>
                  <a:lnTo>
                    <a:pt x="1467" y="609"/>
                  </a:lnTo>
                  <a:lnTo>
                    <a:pt x="1470" y="560"/>
                  </a:lnTo>
                  <a:lnTo>
                    <a:pt x="1474" y="513"/>
                  </a:lnTo>
                  <a:lnTo>
                    <a:pt x="1476" y="466"/>
                  </a:lnTo>
                  <a:lnTo>
                    <a:pt x="1481" y="420"/>
                  </a:lnTo>
                  <a:lnTo>
                    <a:pt x="1483" y="376"/>
                  </a:lnTo>
                  <a:lnTo>
                    <a:pt x="1486" y="333"/>
                  </a:lnTo>
                  <a:lnTo>
                    <a:pt x="1490" y="292"/>
                  </a:lnTo>
                  <a:lnTo>
                    <a:pt x="1493" y="254"/>
                  </a:lnTo>
                  <a:lnTo>
                    <a:pt x="1497" y="217"/>
                  </a:lnTo>
                  <a:lnTo>
                    <a:pt x="1500" y="183"/>
                  </a:lnTo>
                  <a:lnTo>
                    <a:pt x="1504" y="152"/>
                  </a:lnTo>
                  <a:lnTo>
                    <a:pt x="1507" y="123"/>
                  </a:lnTo>
                  <a:lnTo>
                    <a:pt x="1509" y="96"/>
                  </a:lnTo>
                  <a:lnTo>
                    <a:pt x="1514" y="73"/>
                  </a:lnTo>
                  <a:lnTo>
                    <a:pt x="1516" y="53"/>
                  </a:lnTo>
                  <a:lnTo>
                    <a:pt x="1520" y="36"/>
                  </a:lnTo>
                  <a:lnTo>
                    <a:pt x="1523" y="22"/>
                  </a:lnTo>
                  <a:lnTo>
                    <a:pt x="1526" y="11"/>
                  </a:lnTo>
                  <a:lnTo>
                    <a:pt x="1530" y="4"/>
                  </a:lnTo>
                  <a:lnTo>
                    <a:pt x="1533" y="0"/>
                  </a:lnTo>
                  <a:lnTo>
                    <a:pt x="1537" y="0"/>
                  </a:lnTo>
                  <a:lnTo>
                    <a:pt x="1540" y="2"/>
                  </a:lnTo>
                  <a:lnTo>
                    <a:pt x="1542" y="9"/>
                  </a:lnTo>
                  <a:lnTo>
                    <a:pt x="1547" y="18"/>
                  </a:lnTo>
                  <a:lnTo>
                    <a:pt x="1549" y="32"/>
                  </a:lnTo>
                  <a:lnTo>
                    <a:pt x="1553" y="48"/>
                  </a:lnTo>
                  <a:lnTo>
                    <a:pt x="1556" y="68"/>
                  </a:lnTo>
                  <a:lnTo>
                    <a:pt x="1559" y="91"/>
                  </a:lnTo>
                  <a:lnTo>
                    <a:pt x="1563" y="117"/>
                  </a:lnTo>
                  <a:lnTo>
                    <a:pt x="1566" y="147"/>
                  </a:lnTo>
                  <a:lnTo>
                    <a:pt x="1570" y="179"/>
                  </a:lnTo>
                  <a:lnTo>
                    <a:pt x="1573" y="215"/>
                  </a:lnTo>
                  <a:lnTo>
                    <a:pt x="1575" y="253"/>
                  </a:lnTo>
                  <a:lnTo>
                    <a:pt x="1580" y="293"/>
                  </a:lnTo>
                  <a:lnTo>
                    <a:pt x="1582" y="337"/>
                  </a:lnTo>
                  <a:lnTo>
                    <a:pt x="1586" y="382"/>
                  </a:lnTo>
                  <a:lnTo>
                    <a:pt x="1589" y="430"/>
                  </a:lnTo>
                  <a:lnTo>
                    <a:pt x="1592" y="479"/>
                  </a:lnTo>
                  <a:lnTo>
                    <a:pt x="1596" y="531"/>
                  </a:lnTo>
                  <a:lnTo>
                    <a:pt x="1599" y="584"/>
                  </a:lnTo>
                  <a:lnTo>
                    <a:pt x="1603" y="638"/>
                  </a:lnTo>
                  <a:lnTo>
                    <a:pt x="1606" y="694"/>
                  </a:lnTo>
                  <a:lnTo>
                    <a:pt x="1610" y="751"/>
                  </a:lnTo>
                  <a:lnTo>
                    <a:pt x="1613" y="808"/>
                  </a:lnTo>
                  <a:lnTo>
                    <a:pt x="1615" y="867"/>
                  </a:lnTo>
                  <a:lnTo>
                    <a:pt x="1620" y="924"/>
                  </a:lnTo>
                  <a:lnTo>
                    <a:pt x="1622" y="983"/>
                  </a:lnTo>
                  <a:lnTo>
                    <a:pt x="1626" y="1042"/>
                  </a:lnTo>
                  <a:lnTo>
                    <a:pt x="1629" y="1099"/>
                  </a:lnTo>
                  <a:lnTo>
                    <a:pt x="1632" y="1157"/>
                  </a:lnTo>
                  <a:lnTo>
                    <a:pt x="1636" y="1213"/>
                  </a:lnTo>
                  <a:lnTo>
                    <a:pt x="1639" y="1269"/>
                  </a:lnTo>
                  <a:lnTo>
                    <a:pt x="1643" y="1323"/>
                  </a:lnTo>
                  <a:lnTo>
                    <a:pt x="1646" y="1376"/>
                  </a:lnTo>
                  <a:lnTo>
                    <a:pt x="1648" y="1428"/>
                  </a:lnTo>
                  <a:lnTo>
                    <a:pt x="1653" y="1477"/>
                  </a:lnTo>
                </a:path>
              </a:pathLst>
            </a:custGeom>
            <a:noFill/>
            <a:ln w="127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79"/>
            <p:cNvSpPr>
              <a:spLocks/>
            </p:cNvSpPr>
            <p:nvPr/>
          </p:nvSpPr>
          <p:spPr bwMode="auto">
            <a:xfrm>
              <a:off x="1118" y="1295"/>
              <a:ext cx="551" cy="445"/>
            </a:xfrm>
            <a:custGeom>
              <a:avLst/>
              <a:gdLst>
                <a:gd name="T0" fmla="*/ 23 w 1652"/>
                <a:gd name="T1" fmla="*/ 1646 h 1783"/>
                <a:gd name="T2" fmla="*/ 49 w 1652"/>
                <a:gd name="T3" fmla="*/ 1781 h 1783"/>
                <a:gd name="T4" fmla="*/ 75 w 1652"/>
                <a:gd name="T5" fmla="*/ 1693 h 1783"/>
                <a:gd name="T6" fmla="*/ 101 w 1652"/>
                <a:gd name="T7" fmla="*/ 1407 h 1783"/>
                <a:gd name="T8" fmla="*/ 129 w 1652"/>
                <a:gd name="T9" fmla="*/ 998 h 1783"/>
                <a:gd name="T10" fmla="*/ 155 w 1652"/>
                <a:gd name="T11" fmla="*/ 567 h 1783"/>
                <a:gd name="T12" fmla="*/ 181 w 1652"/>
                <a:gd name="T13" fmla="*/ 217 h 1783"/>
                <a:gd name="T14" fmla="*/ 207 w 1652"/>
                <a:gd name="T15" fmla="*/ 25 h 1783"/>
                <a:gd name="T16" fmla="*/ 235 w 1652"/>
                <a:gd name="T17" fmla="*/ 23 h 1783"/>
                <a:gd name="T18" fmla="*/ 261 w 1652"/>
                <a:gd name="T19" fmla="*/ 199 h 1783"/>
                <a:gd name="T20" fmla="*/ 287 w 1652"/>
                <a:gd name="T21" fmla="*/ 495 h 1783"/>
                <a:gd name="T22" fmla="*/ 313 w 1652"/>
                <a:gd name="T23" fmla="*/ 829 h 1783"/>
                <a:gd name="T24" fmla="*/ 341 w 1652"/>
                <a:gd name="T25" fmla="*/ 1124 h 1783"/>
                <a:gd name="T26" fmla="*/ 367 w 1652"/>
                <a:gd name="T27" fmla="*/ 1313 h 1783"/>
                <a:gd name="T28" fmla="*/ 393 w 1652"/>
                <a:gd name="T29" fmla="*/ 1369 h 1783"/>
                <a:gd name="T30" fmla="*/ 419 w 1652"/>
                <a:gd name="T31" fmla="*/ 1294 h 1783"/>
                <a:gd name="T32" fmla="*/ 447 w 1652"/>
                <a:gd name="T33" fmla="*/ 1126 h 1783"/>
                <a:gd name="T34" fmla="*/ 473 w 1652"/>
                <a:gd name="T35" fmla="*/ 917 h 1783"/>
                <a:gd name="T36" fmla="*/ 499 w 1652"/>
                <a:gd name="T37" fmla="*/ 720 h 1783"/>
                <a:gd name="T38" fmla="*/ 525 w 1652"/>
                <a:gd name="T39" fmla="*/ 579 h 1783"/>
                <a:gd name="T40" fmla="*/ 553 w 1652"/>
                <a:gd name="T41" fmla="*/ 514 h 1783"/>
                <a:gd name="T42" fmla="*/ 579 w 1652"/>
                <a:gd name="T43" fmla="*/ 528 h 1783"/>
                <a:gd name="T44" fmla="*/ 605 w 1652"/>
                <a:gd name="T45" fmla="*/ 602 h 1783"/>
                <a:gd name="T46" fmla="*/ 631 w 1652"/>
                <a:gd name="T47" fmla="*/ 706 h 1783"/>
                <a:gd name="T48" fmla="*/ 659 w 1652"/>
                <a:gd name="T49" fmla="*/ 812 h 1783"/>
                <a:gd name="T50" fmla="*/ 685 w 1652"/>
                <a:gd name="T51" fmla="*/ 894 h 1783"/>
                <a:gd name="T52" fmla="*/ 711 w 1652"/>
                <a:gd name="T53" fmla="*/ 940 h 1783"/>
                <a:gd name="T54" fmla="*/ 737 w 1652"/>
                <a:gd name="T55" fmla="*/ 948 h 1783"/>
                <a:gd name="T56" fmla="*/ 765 w 1652"/>
                <a:gd name="T57" fmla="*/ 925 h 1783"/>
                <a:gd name="T58" fmla="*/ 791 w 1652"/>
                <a:gd name="T59" fmla="*/ 883 h 1783"/>
                <a:gd name="T60" fmla="*/ 817 w 1652"/>
                <a:gd name="T61" fmla="*/ 839 h 1783"/>
                <a:gd name="T62" fmla="*/ 843 w 1652"/>
                <a:gd name="T63" fmla="*/ 801 h 1783"/>
                <a:gd name="T64" fmla="*/ 871 w 1652"/>
                <a:gd name="T65" fmla="*/ 775 h 1783"/>
                <a:gd name="T66" fmla="*/ 897 w 1652"/>
                <a:gd name="T67" fmla="*/ 767 h 1783"/>
                <a:gd name="T68" fmla="*/ 923 w 1652"/>
                <a:gd name="T69" fmla="*/ 772 h 1783"/>
                <a:gd name="T70" fmla="*/ 949 w 1652"/>
                <a:gd name="T71" fmla="*/ 785 h 1783"/>
                <a:gd name="T72" fmla="*/ 976 w 1652"/>
                <a:gd name="T73" fmla="*/ 799 h 1783"/>
                <a:gd name="T74" fmla="*/ 1003 w 1652"/>
                <a:gd name="T75" fmla="*/ 813 h 1783"/>
                <a:gd name="T76" fmla="*/ 1029 w 1652"/>
                <a:gd name="T77" fmla="*/ 824 h 1783"/>
                <a:gd name="T78" fmla="*/ 1055 w 1652"/>
                <a:gd name="T79" fmla="*/ 828 h 1783"/>
                <a:gd name="T80" fmla="*/ 1082 w 1652"/>
                <a:gd name="T81" fmla="*/ 828 h 1783"/>
                <a:gd name="T82" fmla="*/ 1109 w 1652"/>
                <a:gd name="T83" fmla="*/ 826 h 1783"/>
                <a:gd name="T84" fmla="*/ 1135 w 1652"/>
                <a:gd name="T85" fmla="*/ 821 h 1783"/>
                <a:gd name="T86" fmla="*/ 1161 w 1652"/>
                <a:gd name="T87" fmla="*/ 817 h 1783"/>
                <a:gd name="T88" fmla="*/ 1188 w 1652"/>
                <a:gd name="T89" fmla="*/ 814 h 1783"/>
                <a:gd name="T90" fmla="*/ 1215 w 1652"/>
                <a:gd name="T91" fmla="*/ 812 h 1783"/>
                <a:gd name="T92" fmla="*/ 1241 w 1652"/>
                <a:gd name="T93" fmla="*/ 812 h 1783"/>
                <a:gd name="T94" fmla="*/ 1267 w 1652"/>
                <a:gd name="T95" fmla="*/ 812 h 1783"/>
                <a:gd name="T96" fmla="*/ 1294 w 1652"/>
                <a:gd name="T97" fmla="*/ 813 h 1783"/>
                <a:gd name="T98" fmla="*/ 1320 w 1652"/>
                <a:gd name="T99" fmla="*/ 814 h 1783"/>
                <a:gd name="T100" fmla="*/ 1347 w 1652"/>
                <a:gd name="T101" fmla="*/ 814 h 1783"/>
                <a:gd name="T102" fmla="*/ 1373 w 1652"/>
                <a:gd name="T103" fmla="*/ 816 h 1783"/>
                <a:gd name="T104" fmla="*/ 1400 w 1652"/>
                <a:gd name="T105" fmla="*/ 816 h 1783"/>
                <a:gd name="T106" fmla="*/ 1426 w 1652"/>
                <a:gd name="T107" fmla="*/ 816 h 1783"/>
                <a:gd name="T108" fmla="*/ 1453 w 1652"/>
                <a:gd name="T109" fmla="*/ 816 h 1783"/>
                <a:gd name="T110" fmla="*/ 1479 w 1652"/>
                <a:gd name="T111" fmla="*/ 816 h 1783"/>
                <a:gd name="T112" fmla="*/ 1506 w 1652"/>
                <a:gd name="T113" fmla="*/ 816 h 1783"/>
                <a:gd name="T114" fmla="*/ 1532 w 1652"/>
                <a:gd name="T115" fmla="*/ 814 h 1783"/>
                <a:gd name="T116" fmla="*/ 1559 w 1652"/>
                <a:gd name="T117" fmla="*/ 814 h 1783"/>
                <a:gd name="T118" fmla="*/ 1585 w 1652"/>
                <a:gd name="T119" fmla="*/ 814 h 1783"/>
                <a:gd name="T120" fmla="*/ 1612 w 1652"/>
                <a:gd name="T121" fmla="*/ 814 h 1783"/>
                <a:gd name="T122" fmla="*/ 1638 w 1652"/>
                <a:gd name="T123" fmla="*/ 814 h 1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52" h="1783">
                  <a:moveTo>
                    <a:pt x="0" y="1366"/>
                  </a:moveTo>
                  <a:lnTo>
                    <a:pt x="2" y="1413"/>
                  </a:lnTo>
                  <a:lnTo>
                    <a:pt x="6" y="1458"/>
                  </a:lnTo>
                  <a:lnTo>
                    <a:pt x="9" y="1501"/>
                  </a:lnTo>
                  <a:lnTo>
                    <a:pt x="12" y="1541"/>
                  </a:lnTo>
                  <a:lnTo>
                    <a:pt x="16" y="1579"/>
                  </a:lnTo>
                  <a:lnTo>
                    <a:pt x="19" y="1614"/>
                  </a:lnTo>
                  <a:lnTo>
                    <a:pt x="23" y="1646"/>
                  </a:lnTo>
                  <a:lnTo>
                    <a:pt x="26" y="1674"/>
                  </a:lnTo>
                  <a:lnTo>
                    <a:pt x="28" y="1700"/>
                  </a:lnTo>
                  <a:lnTo>
                    <a:pt x="33" y="1722"/>
                  </a:lnTo>
                  <a:lnTo>
                    <a:pt x="35" y="1741"/>
                  </a:lnTo>
                  <a:lnTo>
                    <a:pt x="39" y="1756"/>
                  </a:lnTo>
                  <a:lnTo>
                    <a:pt x="42" y="1768"/>
                  </a:lnTo>
                  <a:lnTo>
                    <a:pt x="45" y="1777"/>
                  </a:lnTo>
                  <a:lnTo>
                    <a:pt x="49" y="1781"/>
                  </a:lnTo>
                  <a:lnTo>
                    <a:pt x="52" y="1783"/>
                  </a:lnTo>
                  <a:lnTo>
                    <a:pt x="56" y="1780"/>
                  </a:lnTo>
                  <a:lnTo>
                    <a:pt x="59" y="1774"/>
                  </a:lnTo>
                  <a:lnTo>
                    <a:pt x="63" y="1764"/>
                  </a:lnTo>
                  <a:lnTo>
                    <a:pt x="66" y="1751"/>
                  </a:lnTo>
                  <a:lnTo>
                    <a:pt x="68" y="1735"/>
                  </a:lnTo>
                  <a:lnTo>
                    <a:pt x="72" y="1716"/>
                  </a:lnTo>
                  <a:lnTo>
                    <a:pt x="75" y="1693"/>
                  </a:lnTo>
                  <a:lnTo>
                    <a:pt x="79" y="1666"/>
                  </a:lnTo>
                  <a:lnTo>
                    <a:pt x="82" y="1638"/>
                  </a:lnTo>
                  <a:lnTo>
                    <a:pt x="85" y="1605"/>
                  </a:lnTo>
                  <a:lnTo>
                    <a:pt x="89" y="1571"/>
                  </a:lnTo>
                  <a:lnTo>
                    <a:pt x="92" y="1533"/>
                  </a:lnTo>
                  <a:lnTo>
                    <a:pt x="96" y="1494"/>
                  </a:lnTo>
                  <a:lnTo>
                    <a:pt x="99" y="1451"/>
                  </a:lnTo>
                  <a:lnTo>
                    <a:pt x="101" y="1407"/>
                  </a:lnTo>
                  <a:lnTo>
                    <a:pt x="105" y="1361"/>
                  </a:lnTo>
                  <a:lnTo>
                    <a:pt x="108" y="1312"/>
                  </a:lnTo>
                  <a:lnTo>
                    <a:pt x="112" y="1263"/>
                  </a:lnTo>
                  <a:lnTo>
                    <a:pt x="115" y="1212"/>
                  </a:lnTo>
                  <a:lnTo>
                    <a:pt x="118" y="1159"/>
                  </a:lnTo>
                  <a:lnTo>
                    <a:pt x="122" y="1106"/>
                  </a:lnTo>
                  <a:lnTo>
                    <a:pt x="125" y="1052"/>
                  </a:lnTo>
                  <a:lnTo>
                    <a:pt x="129" y="998"/>
                  </a:lnTo>
                  <a:lnTo>
                    <a:pt x="132" y="943"/>
                  </a:lnTo>
                  <a:lnTo>
                    <a:pt x="134" y="888"/>
                  </a:lnTo>
                  <a:lnTo>
                    <a:pt x="139" y="833"/>
                  </a:lnTo>
                  <a:lnTo>
                    <a:pt x="141" y="779"/>
                  </a:lnTo>
                  <a:lnTo>
                    <a:pt x="145" y="725"/>
                  </a:lnTo>
                  <a:lnTo>
                    <a:pt x="148" y="671"/>
                  </a:lnTo>
                  <a:lnTo>
                    <a:pt x="151" y="619"/>
                  </a:lnTo>
                  <a:lnTo>
                    <a:pt x="155" y="567"/>
                  </a:lnTo>
                  <a:lnTo>
                    <a:pt x="158" y="517"/>
                  </a:lnTo>
                  <a:lnTo>
                    <a:pt x="162" y="468"/>
                  </a:lnTo>
                  <a:lnTo>
                    <a:pt x="165" y="421"/>
                  </a:lnTo>
                  <a:lnTo>
                    <a:pt x="169" y="376"/>
                  </a:lnTo>
                  <a:lnTo>
                    <a:pt x="172" y="333"/>
                  </a:lnTo>
                  <a:lnTo>
                    <a:pt x="174" y="292"/>
                  </a:lnTo>
                  <a:lnTo>
                    <a:pt x="178" y="253"/>
                  </a:lnTo>
                  <a:lnTo>
                    <a:pt x="181" y="217"/>
                  </a:lnTo>
                  <a:lnTo>
                    <a:pt x="185" y="183"/>
                  </a:lnTo>
                  <a:lnTo>
                    <a:pt x="188" y="152"/>
                  </a:lnTo>
                  <a:lnTo>
                    <a:pt x="191" y="123"/>
                  </a:lnTo>
                  <a:lnTo>
                    <a:pt x="195" y="98"/>
                  </a:lnTo>
                  <a:lnTo>
                    <a:pt x="198" y="75"/>
                  </a:lnTo>
                  <a:lnTo>
                    <a:pt x="202" y="56"/>
                  </a:lnTo>
                  <a:lnTo>
                    <a:pt x="205" y="38"/>
                  </a:lnTo>
                  <a:lnTo>
                    <a:pt x="207" y="25"/>
                  </a:lnTo>
                  <a:lnTo>
                    <a:pt x="211" y="14"/>
                  </a:lnTo>
                  <a:lnTo>
                    <a:pt x="214" y="6"/>
                  </a:lnTo>
                  <a:lnTo>
                    <a:pt x="218" y="2"/>
                  </a:lnTo>
                  <a:lnTo>
                    <a:pt x="221" y="0"/>
                  </a:lnTo>
                  <a:lnTo>
                    <a:pt x="224" y="2"/>
                  </a:lnTo>
                  <a:lnTo>
                    <a:pt x="228" y="6"/>
                  </a:lnTo>
                  <a:lnTo>
                    <a:pt x="231" y="13"/>
                  </a:lnTo>
                  <a:lnTo>
                    <a:pt x="235" y="23"/>
                  </a:lnTo>
                  <a:lnTo>
                    <a:pt x="238" y="37"/>
                  </a:lnTo>
                  <a:lnTo>
                    <a:pt x="240" y="53"/>
                  </a:lnTo>
                  <a:lnTo>
                    <a:pt x="244" y="72"/>
                  </a:lnTo>
                  <a:lnTo>
                    <a:pt x="247" y="92"/>
                  </a:lnTo>
                  <a:lnTo>
                    <a:pt x="251" y="115"/>
                  </a:lnTo>
                  <a:lnTo>
                    <a:pt x="254" y="142"/>
                  </a:lnTo>
                  <a:lnTo>
                    <a:pt x="257" y="169"/>
                  </a:lnTo>
                  <a:lnTo>
                    <a:pt x="261" y="199"/>
                  </a:lnTo>
                  <a:lnTo>
                    <a:pt x="264" y="232"/>
                  </a:lnTo>
                  <a:lnTo>
                    <a:pt x="268" y="265"/>
                  </a:lnTo>
                  <a:lnTo>
                    <a:pt x="271" y="299"/>
                  </a:lnTo>
                  <a:lnTo>
                    <a:pt x="275" y="336"/>
                  </a:lnTo>
                  <a:lnTo>
                    <a:pt x="277" y="374"/>
                  </a:lnTo>
                  <a:lnTo>
                    <a:pt x="280" y="413"/>
                  </a:lnTo>
                  <a:lnTo>
                    <a:pt x="284" y="453"/>
                  </a:lnTo>
                  <a:lnTo>
                    <a:pt x="287" y="495"/>
                  </a:lnTo>
                  <a:lnTo>
                    <a:pt x="291" y="536"/>
                  </a:lnTo>
                  <a:lnTo>
                    <a:pt x="294" y="578"/>
                  </a:lnTo>
                  <a:lnTo>
                    <a:pt x="297" y="620"/>
                  </a:lnTo>
                  <a:lnTo>
                    <a:pt x="301" y="663"/>
                  </a:lnTo>
                  <a:lnTo>
                    <a:pt x="304" y="705"/>
                  </a:lnTo>
                  <a:lnTo>
                    <a:pt x="308" y="747"/>
                  </a:lnTo>
                  <a:lnTo>
                    <a:pt x="311" y="789"/>
                  </a:lnTo>
                  <a:lnTo>
                    <a:pt x="313" y="829"/>
                  </a:lnTo>
                  <a:lnTo>
                    <a:pt x="317" y="871"/>
                  </a:lnTo>
                  <a:lnTo>
                    <a:pt x="320" y="910"/>
                  </a:lnTo>
                  <a:lnTo>
                    <a:pt x="324" y="949"/>
                  </a:lnTo>
                  <a:lnTo>
                    <a:pt x="327" y="987"/>
                  </a:lnTo>
                  <a:lnTo>
                    <a:pt x="330" y="1023"/>
                  </a:lnTo>
                  <a:lnTo>
                    <a:pt x="334" y="1058"/>
                  </a:lnTo>
                  <a:lnTo>
                    <a:pt x="337" y="1092"/>
                  </a:lnTo>
                  <a:lnTo>
                    <a:pt x="341" y="1124"/>
                  </a:lnTo>
                  <a:lnTo>
                    <a:pt x="344" y="1154"/>
                  </a:lnTo>
                  <a:lnTo>
                    <a:pt x="346" y="1182"/>
                  </a:lnTo>
                  <a:lnTo>
                    <a:pt x="350" y="1209"/>
                  </a:lnTo>
                  <a:lnTo>
                    <a:pt x="353" y="1234"/>
                  </a:lnTo>
                  <a:lnTo>
                    <a:pt x="357" y="1257"/>
                  </a:lnTo>
                  <a:lnTo>
                    <a:pt x="360" y="1278"/>
                  </a:lnTo>
                  <a:lnTo>
                    <a:pt x="364" y="1296"/>
                  </a:lnTo>
                  <a:lnTo>
                    <a:pt x="367" y="1313"/>
                  </a:lnTo>
                  <a:lnTo>
                    <a:pt x="370" y="1327"/>
                  </a:lnTo>
                  <a:lnTo>
                    <a:pt x="374" y="1340"/>
                  </a:lnTo>
                  <a:lnTo>
                    <a:pt x="377" y="1350"/>
                  </a:lnTo>
                  <a:lnTo>
                    <a:pt x="381" y="1358"/>
                  </a:lnTo>
                  <a:lnTo>
                    <a:pt x="383" y="1364"/>
                  </a:lnTo>
                  <a:lnTo>
                    <a:pt x="386" y="1367"/>
                  </a:lnTo>
                  <a:lnTo>
                    <a:pt x="390" y="1369"/>
                  </a:lnTo>
                  <a:lnTo>
                    <a:pt x="393" y="1369"/>
                  </a:lnTo>
                  <a:lnTo>
                    <a:pt x="397" y="1365"/>
                  </a:lnTo>
                  <a:lnTo>
                    <a:pt x="400" y="1361"/>
                  </a:lnTo>
                  <a:lnTo>
                    <a:pt x="403" y="1354"/>
                  </a:lnTo>
                  <a:lnTo>
                    <a:pt x="407" y="1346"/>
                  </a:lnTo>
                  <a:lnTo>
                    <a:pt x="410" y="1335"/>
                  </a:lnTo>
                  <a:lnTo>
                    <a:pt x="414" y="1323"/>
                  </a:lnTo>
                  <a:lnTo>
                    <a:pt x="416" y="1309"/>
                  </a:lnTo>
                  <a:lnTo>
                    <a:pt x="419" y="1294"/>
                  </a:lnTo>
                  <a:lnTo>
                    <a:pt x="423" y="1277"/>
                  </a:lnTo>
                  <a:lnTo>
                    <a:pt x="426" y="1259"/>
                  </a:lnTo>
                  <a:lnTo>
                    <a:pt x="430" y="1240"/>
                  </a:lnTo>
                  <a:lnTo>
                    <a:pt x="433" y="1219"/>
                  </a:lnTo>
                  <a:lnTo>
                    <a:pt x="436" y="1197"/>
                  </a:lnTo>
                  <a:lnTo>
                    <a:pt x="440" y="1174"/>
                  </a:lnTo>
                  <a:lnTo>
                    <a:pt x="443" y="1150"/>
                  </a:lnTo>
                  <a:lnTo>
                    <a:pt x="447" y="1126"/>
                  </a:lnTo>
                  <a:lnTo>
                    <a:pt x="449" y="1101"/>
                  </a:lnTo>
                  <a:lnTo>
                    <a:pt x="452" y="1075"/>
                  </a:lnTo>
                  <a:lnTo>
                    <a:pt x="456" y="1049"/>
                  </a:lnTo>
                  <a:lnTo>
                    <a:pt x="459" y="1023"/>
                  </a:lnTo>
                  <a:lnTo>
                    <a:pt x="463" y="996"/>
                  </a:lnTo>
                  <a:lnTo>
                    <a:pt x="466" y="970"/>
                  </a:lnTo>
                  <a:lnTo>
                    <a:pt x="470" y="943"/>
                  </a:lnTo>
                  <a:lnTo>
                    <a:pt x="473" y="917"/>
                  </a:lnTo>
                  <a:lnTo>
                    <a:pt x="476" y="890"/>
                  </a:lnTo>
                  <a:lnTo>
                    <a:pt x="480" y="864"/>
                  </a:lnTo>
                  <a:lnTo>
                    <a:pt x="483" y="839"/>
                  </a:lnTo>
                  <a:lnTo>
                    <a:pt x="487" y="813"/>
                  </a:lnTo>
                  <a:lnTo>
                    <a:pt x="489" y="789"/>
                  </a:lnTo>
                  <a:lnTo>
                    <a:pt x="492" y="765"/>
                  </a:lnTo>
                  <a:lnTo>
                    <a:pt x="496" y="742"/>
                  </a:lnTo>
                  <a:lnTo>
                    <a:pt x="499" y="720"/>
                  </a:lnTo>
                  <a:lnTo>
                    <a:pt x="503" y="698"/>
                  </a:lnTo>
                  <a:lnTo>
                    <a:pt x="506" y="679"/>
                  </a:lnTo>
                  <a:lnTo>
                    <a:pt x="509" y="659"/>
                  </a:lnTo>
                  <a:lnTo>
                    <a:pt x="513" y="641"/>
                  </a:lnTo>
                  <a:lnTo>
                    <a:pt x="516" y="624"/>
                  </a:lnTo>
                  <a:lnTo>
                    <a:pt x="520" y="607"/>
                  </a:lnTo>
                  <a:lnTo>
                    <a:pt x="522" y="593"/>
                  </a:lnTo>
                  <a:lnTo>
                    <a:pt x="525" y="579"/>
                  </a:lnTo>
                  <a:lnTo>
                    <a:pt x="529" y="566"/>
                  </a:lnTo>
                  <a:lnTo>
                    <a:pt x="532" y="555"/>
                  </a:lnTo>
                  <a:lnTo>
                    <a:pt x="536" y="545"/>
                  </a:lnTo>
                  <a:lnTo>
                    <a:pt x="539" y="536"/>
                  </a:lnTo>
                  <a:lnTo>
                    <a:pt x="542" y="529"/>
                  </a:lnTo>
                  <a:lnTo>
                    <a:pt x="546" y="524"/>
                  </a:lnTo>
                  <a:lnTo>
                    <a:pt x="549" y="518"/>
                  </a:lnTo>
                  <a:lnTo>
                    <a:pt x="553" y="514"/>
                  </a:lnTo>
                  <a:lnTo>
                    <a:pt x="555" y="512"/>
                  </a:lnTo>
                  <a:lnTo>
                    <a:pt x="558" y="511"/>
                  </a:lnTo>
                  <a:lnTo>
                    <a:pt x="562" y="512"/>
                  </a:lnTo>
                  <a:lnTo>
                    <a:pt x="565" y="513"/>
                  </a:lnTo>
                  <a:lnTo>
                    <a:pt x="569" y="516"/>
                  </a:lnTo>
                  <a:lnTo>
                    <a:pt x="572" y="519"/>
                  </a:lnTo>
                  <a:lnTo>
                    <a:pt x="576" y="524"/>
                  </a:lnTo>
                  <a:lnTo>
                    <a:pt x="579" y="528"/>
                  </a:lnTo>
                  <a:lnTo>
                    <a:pt x="582" y="535"/>
                  </a:lnTo>
                  <a:lnTo>
                    <a:pt x="586" y="542"/>
                  </a:lnTo>
                  <a:lnTo>
                    <a:pt x="588" y="551"/>
                  </a:lnTo>
                  <a:lnTo>
                    <a:pt x="593" y="559"/>
                  </a:lnTo>
                  <a:lnTo>
                    <a:pt x="595" y="570"/>
                  </a:lnTo>
                  <a:lnTo>
                    <a:pt x="598" y="580"/>
                  </a:lnTo>
                  <a:lnTo>
                    <a:pt x="602" y="590"/>
                  </a:lnTo>
                  <a:lnTo>
                    <a:pt x="605" y="602"/>
                  </a:lnTo>
                  <a:lnTo>
                    <a:pt x="609" y="614"/>
                  </a:lnTo>
                  <a:lnTo>
                    <a:pt x="612" y="627"/>
                  </a:lnTo>
                  <a:lnTo>
                    <a:pt x="615" y="640"/>
                  </a:lnTo>
                  <a:lnTo>
                    <a:pt x="619" y="652"/>
                  </a:lnTo>
                  <a:lnTo>
                    <a:pt x="621" y="666"/>
                  </a:lnTo>
                  <a:lnTo>
                    <a:pt x="626" y="679"/>
                  </a:lnTo>
                  <a:lnTo>
                    <a:pt x="628" y="693"/>
                  </a:lnTo>
                  <a:lnTo>
                    <a:pt x="631" y="706"/>
                  </a:lnTo>
                  <a:lnTo>
                    <a:pt x="635" y="720"/>
                  </a:lnTo>
                  <a:lnTo>
                    <a:pt x="638" y="734"/>
                  </a:lnTo>
                  <a:lnTo>
                    <a:pt x="642" y="748"/>
                  </a:lnTo>
                  <a:lnTo>
                    <a:pt x="645" y="760"/>
                  </a:lnTo>
                  <a:lnTo>
                    <a:pt x="648" y="774"/>
                  </a:lnTo>
                  <a:lnTo>
                    <a:pt x="652" y="787"/>
                  </a:lnTo>
                  <a:lnTo>
                    <a:pt x="655" y="799"/>
                  </a:lnTo>
                  <a:lnTo>
                    <a:pt x="659" y="812"/>
                  </a:lnTo>
                  <a:lnTo>
                    <a:pt x="661" y="824"/>
                  </a:lnTo>
                  <a:lnTo>
                    <a:pt x="664" y="835"/>
                  </a:lnTo>
                  <a:lnTo>
                    <a:pt x="668" y="847"/>
                  </a:lnTo>
                  <a:lnTo>
                    <a:pt x="671" y="857"/>
                  </a:lnTo>
                  <a:lnTo>
                    <a:pt x="675" y="867"/>
                  </a:lnTo>
                  <a:lnTo>
                    <a:pt x="678" y="877"/>
                  </a:lnTo>
                  <a:lnTo>
                    <a:pt x="682" y="886"/>
                  </a:lnTo>
                  <a:lnTo>
                    <a:pt x="685" y="894"/>
                  </a:lnTo>
                  <a:lnTo>
                    <a:pt x="688" y="902"/>
                  </a:lnTo>
                  <a:lnTo>
                    <a:pt x="692" y="910"/>
                  </a:lnTo>
                  <a:lnTo>
                    <a:pt x="694" y="916"/>
                  </a:lnTo>
                  <a:lnTo>
                    <a:pt x="699" y="923"/>
                  </a:lnTo>
                  <a:lnTo>
                    <a:pt x="701" y="927"/>
                  </a:lnTo>
                  <a:lnTo>
                    <a:pt x="704" y="933"/>
                  </a:lnTo>
                  <a:lnTo>
                    <a:pt x="708" y="936"/>
                  </a:lnTo>
                  <a:lnTo>
                    <a:pt x="711" y="940"/>
                  </a:lnTo>
                  <a:lnTo>
                    <a:pt x="715" y="943"/>
                  </a:lnTo>
                  <a:lnTo>
                    <a:pt x="718" y="946"/>
                  </a:lnTo>
                  <a:lnTo>
                    <a:pt x="721" y="948"/>
                  </a:lnTo>
                  <a:lnTo>
                    <a:pt x="725" y="949"/>
                  </a:lnTo>
                  <a:lnTo>
                    <a:pt x="727" y="949"/>
                  </a:lnTo>
                  <a:lnTo>
                    <a:pt x="732" y="949"/>
                  </a:lnTo>
                  <a:lnTo>
                    <a:pt x="734" y="949"/>
                  </a:lnTo>
                  <a:lnTo>
                    <a:pt x="737" y="948"/>
                  </a:lnTo>
                  <a:lnTo>
                    <a:pt x="741" y="947"/>
                  </a:lnTo>
                  <a:lnTo>
                    <a:pt x="744" y="944"/>
                  </a:lnTo>
                  <a:lnTo>
                    <a:pt x="748" y="942"/>
                  </a:lnTo>
                  <a:lnTo>
                    <a:pt x="751" y="940"/>
                  </a:lnTo>
                  <a:lnTo>
                    <a:pt x="754" y="936"/>
                  </a:lnTo>
                  <a:lnTo>
                    <a:pt x="758" y="933"/>
                  </a:lnTo>
                  <a:lnTo>
                    <a:pt x="760" y="928"/>
                  </a:lnTo>
                  <a:lnTo>
                    <a:pt x="765" y="925"/>
                  </a:lnTo>
                  <a:lnTo>
                    <a:pt x="767" y="920"/>
                  </a:lnTo>
                  <a:lnTo>
                    <a:pt x="770" y="916"/>
                  </a:lnTo>
                  <a:lnTo>
                    <a:pt x="774" y="911"/>
                  </a:lnTo>
                  <a:lnTo>
                    <a:pt x="777" y="905"/>
                  </a:lnTo>
                  <a:lnTo>
                    <a:pt x="781" y="901"/>
                  </a:lnTo>
                  <a:lnTo>
                    <a:pt x="784" y="895"/>
                  </a:lnTo>
                  <a:lnTo>
                    <a:pt x="788" y="889"/>
                  </a:lnTo>
                  <a:lnTo>
                    <a:pt x="791" y="883"/>
                  </a:lnTo>
                  <a:lnTo>
                    <a:pt x="793" y="878"/>
                  </a:lnTo>
                  <a:lnTo>
                    <a:pt x="798" y="872"/>
                  </a:lnTo>
                  <a:lnTo>
                    <a:pt x="800" y="866"/>
                  </a:lnTo>
                  <a:lnTo>
                    <a:pt x="804" y="860"/>
                  </a:lnTo>
                  <a:lnTo>
                    <a:pt x="807" y="855"/>
                  </a:lnTo>
                  <a:lnTo>
                    <a:pt x="810" y="849"/>
                  </a:lnTo>
                  <a:lnTo>
                    <a:pt x="814" y="843"/>
                  </a:lnTo>
                  <a:lnTo>
                    <a:pt x="817" y="839"/>
                  </a:lnTo>
                  <a:lnTo>
                    <a:pt x="821" y="833"/>
                  </a:lnTo>
                  <a:lnTo>
                    <a:pt x="824" y="827"/>
                  </a:lnTo>
                  <a:lnTo>
                    <a:pt x="827" y="822"/>
                  </a:lnTo>
                  <a:lnTo>
                    <a:pt x="831" y="818"/>
                  </a:lnTo>
                  <a:lnTo>
                    <a:pt x="833" y="813"/>
                  </a:lnTo>
                  <a:lnTo>
                    <a:pt x="838" y="809"/>
                  </a:lnTo>
                  <a:lnTo>
                    <a:pt x="840" y="804"/>
                  </a:lnTo>
                  <a:lnTo>
                    <a:pt x="843" y="801"/>
                  </a:lnTo>
                  <a:lnTo>
                    <a:pt x="847" y="796"/>
                  </a:lnTo>
                  <a:lnTo>
                    <a:pt x="850" y="793"/>
                  </a:lnTo>
                  <a:lnTo>
                    <a:pt x="854" y="789"/>
                  </a:lnTo>
                  <a:lnTo>
                    <a:pt x="857" y="786"/>
                  </a:lnTo>
                  <a:lnTo>
                    <a:pt x="860" y="783"/>
                  </a:lnTo>
                  <a:lnTo>
                    <a:pt x="864" y="780"/>
                  </a:lnTo>
                  <a:lnTo>
                    <a:pt x="866" y="778"/>
                  </a:lnTo>
                  <a:lnTo>
                    <a:pt x="871" y="775"/>
                  </a:lnTo>
                  <a:lnTo>
                    <a:pt x="873" y="774"/>
                  </a:lnTo>
                  <a:lnTo>
                    <a:pt x="876" y="772"/>
                  </a:lnTo>
                  <a:lnTo>
                    <a:pt x="880" y="771"/>
                  </a:lnTo>
                  <a:lnTo>
                    <a:pt x="883" y="770"/>
                  </a:lnTo>
                  <a:lnTo>
                    <a:pt x="887" y="768"/>
                  </a:lnTo>
                  <a:lnTo>
                    <a:pt x="890" y="768"/>
                  </a:lnTo>
                  <a:lnTo>
                    <a:pt x="894" y="767"/>
                  </a:lnTo>
                  <a:lnTo>
                    <a:pt x="897" y="767"/>
                  </a:lnTo>
                  <a:lnTo>
                    <a:pt x="899" y="767"/>
                  </a:lnTo>
                  <a:lnTo>
                    <a:pt x="904" y="767"/>
                  </a:lnTo>
                  <a:lnTo>
                    <a:pt x="906" y="767"/>
                  </a:lnTo>
                  <a:lnTo>
                    <a:pt x="910" y="768"/>
                  </a:lnTo>
                  <a:lnTo>
                    <a:pt x="913" y="768"/>
                  </a:lnTo>
                  <a:lnTo>
                    <a:pt x="916" y="770"/>
                  </a:lnTo>
                  <a:lnTo>
                    <a:pt x="920" y="771"/>
                  </a:lnTo>
                  <a:lnTo>
                    <a:pt x="923" y="772"/>
                  </a:lnTo>
                  <a:lnTo>
                    <a:pt x="927" y="773"/>
                  </a:lnTo>
                  <a:lnTo>
                    <a:pt x="930" y="774"/>
                  </a:lnTo>
                  <a:lnTo>
                    <a:pt x="932" y="775"/>
                  </a:lnTo>
                  <a:lnTo>
                    <a:pt x="937" y="778"/>
                  </a:lnTo>
                  <a:lnTo>
                    <a:pt x="939" y="779"/>
                  </a:lnTo>
                  <a:lnTo>
                    <a:pt x="943" y="780"/>
                  </a:lnTo>
                  <a:lnTo>
                    <a:pt x="946" y="782"/>
                  </a:lnTo>
                  <a:lnTo>
                    <a:pt x="949" y="785"/>
                  </a:lnTo>
                  <a:lnTo>
                    <a:pt x="953" y="786"/>
                  </a:lnTo>
                  <a:lnTo>
                    <a:pt x="956" y="788"/>
                  </a:lnTo>
                  <a:lnTo>
                    <a:pt x="960" y="790"/>
                  </a:lnTo>
                  <a:lnTo>
                    <a:pt x="963" y="791"/>
                  </a:lnTo>
                  <a:lnTo>
                    <a:pt x="965" y="794"/>
                  </a:lnTo>
                  <a:lnTo>
                    <a:pt x="970" y="796"/>
                  </a:lnTo>
                  <a:lnTo>
                    <a:pt x="972" y="797"/>
                  </a:lnTo>
                  <a:lnTo>
                    <a:pt x="976" y="799"/>
                  </a:lnTo>
                  <a:lnTo>
                    <a:pt x="979" y="802"/>
                  </a:lnTo>
                  <a:lnTo>
                    <a:pt x="982" y="803"/>
                  </a:lnTo>
                  <a:lnTo>
                    <a:pt x="986" y="805"/>
                  </a:lnTo>
                  <a:lnTo>
                    <a:pt x="989" y="808"/>
                  </a:lnTo>
                  <a:lnTo>
                    <a:pt x="993" y="809"/>
                  </a:lnTo>
                  <a:lnTo>
                    <a:pt x="996" y="811"/>
                  </a:lnTo>
                  <a:lnTo>
                    <a:pt x="1000" y="812"/>
                  </a:lnTo>
                  <a:lnTo>
                    <a:pt x="1003" y="813"/>
                  </a:lnTo>
                  <a:lnTo>
                    <a:pt x="1005" y="816"/>
                  </a:lnTo>
                  <a:lnTo>
                    <a:pt x="1010" y="817"/>
                  </a:lnTo>
                  <a:lnTo>
                    <a:pt x="1012" y="818"/>
                  </a:lnTo>
                  <a:lnTo>
                    <a:pt x="1016" y="819"/>
                  </a:lnTo>
                  <a:lnTo>
                    <a:pt x="1019" y="820"/>
                  </a:lnTo>
                  <a:lnTo>
                    <a:pt x="1022" y="821"/>
                  </a:lnTo>
                  <a:lnTo>
                    <a:pt x="1026" y="822"/>
                  </a:lnTo>
                  <a:lnTo>
                    <a:pt x="1029" y="824"/>
                  </a:lnTo>
                  <a:lnTo>
                    <a:pt x="1033" y="825"/>
                  </a:lnTo>
                  <a:lnTo>
                    <a:pt x="1036" y="825"/>
                  </a:lnTo>
                  <a:lnTo>
                    <a:pt x="1038" y="826"/>
                  </a:lnTo>
                  <a:lnTo>
                    <a:pt x="1043" y="826"/>
                  </a:lnTo>
                  <a:lnTo>
                    <a:pt x="1045" y="827"/>
                  </a:lnTo>
                  <a:lnTo>
                    <a:pt x="1049" y="827"/>
                  </a:lnTo>
                  <a:lnTo>
                    <a:pt x="1052" y="828"/>
                  </a:lnTo>
                  <a:lnTo>
                    <a:pt x="1055" y="828"/>
                  </a:lnTo>
                  <a:lnTo>
                    <a:pt x="1059" y="828"/>
                  </a:lnTo>
                  <a:lnTo>
                    <a:pt x="1062" y="828"/>
                  </a:lnTo>
                  <a:lnTo>
                    <a:pt x="1066" y="828"/>
                  </a:lnTo>
                  <a:lnTo>
                    <a:pt x="1069" y="828"/>
                  </a:lnTo>
                  <a:lnTo>
                    <a:pt x="1071" y="828"/>
                  </a:lnTo>
                  <a:lnTo>
                    <a:pt x="1076" y="828"/>
                  </a:lnTo>
                  <a:lnTo>
                    <a:pt x="1078" y="828"/>
                  </a:lnTo>
                  <a:lnTo>
                    <a:pt x="1082" y="828"/>
                  </a:lnTo>
                  <a:lnTo>
                    <a:pt x="1085" y="828"/>
                  </a:lnTo>
                  <a:lnTo>
                    <a:pt x="1089" y="828"/>
                  </a:lnTo>
                  <a:lnTo>
                    <a:pt x="1092" y="827"/>
                  </a:lnTo>
                  <a:lnTo>
                    <a:pt x="1095" y="827"/>
                  </a:lnTo>
                  <a:lnTo>
                    <a:pt x="1099" y="827"/>
                  </a:lnTo>
                  <a:lnTo>
                    <a:pt x="1102" y="826"/>
                  </a:lnTo>
                  <a:lnTo>
                    <a:pt x="1106" y="826"/>
                  </a:lnTo>
                  <a:lnTo>
                    <a:pt x="1109" y="826"/>
                  </a:lnTo>
                  <a:lnTo>
                    <a:pt x="1111" y="825"/>
                  </a:lnTo>
                  <a:lnTo>
                    <a:pt x="1115" y="825"/>
                  </a:lnTo>
                  <a:lnTo>
                    <a:pt x="1118" y="824"/>
                  </a:lnTo>
                  <a:lnTo>
                    <a:pt x="1122" y="824"/>
                  </a:lnTo>
                  <a:lnTo>
                    <a:pt x="1125" y="822"/>
                  </a:lnTo>
                  <a:lnTo>
                    <a:pt x="1128" y="822"/>
                  </a:lnTo>
                  <a:lnTo>
                    <a:pt x="1132" y="821"/>
                  </a:lnTo>
                  <a:lnTo>
                    <a:pt x="1135" y="821"/>
                  </a:lnTo>
                  <a:lnTo>
                    <a:pt x="1139" y="821"/>
                  </a:lnTo>
                  <a:lnTo>
                    <a:pt x="1142" y="820"/>
                  </a:lnTo>
                  <a:lnTo>
                    <a:pt x="1144" y="820"/>
                  </a:lnTo>
                  <a:lnTo>
                    <a:pt x="1148" y="819"/>
                  </a:lnTo>
                  <a:lnTo>
                    <a:pt x="1151" y="819"/>
                  </a:lnTo>
                  <a:lnTo>
                    <a:pt x="1155" y="818"/>
                  </a:lnTo>
                  <a:lnTo>
                    <a:pt x="1158" y="818"/>
                  </a:lnTo>
                  <a:lnTo>
                    <a:pt x="1161" y="817"/>
                  </a:lnTo>
                  <a:lnTo>
                    <a:pt x="1165" y="817"/>
                  </a:lnTo>
                  <a:lnTo>
                    <a:pt x="1168" y="817"/>
                  </a:lnTo>
                  <a:lnTo>
                    <a:pt x="1172" y="816"/>
                  </a:lnTo>
                  <a:lnTo>
                    <a:pt x="1175" y="816"/>
                  </a:lnTo>
                  <a:lnTo>
                    <a:pt x="1177" y="816"/>
                  </a:lnTo>
                  <a:lnTo>
                    <a:pt x="1182" y="814"/>
                  </a:lnTo>
                  <a:lnTo>
                    <a:pt x="1184" y="814"/>
                  </a:lnTo>
                  <a:lnTo>
                    <a:pt x="1188" y="814"/>
                  </a:lnTo>
                  <a:lnTo>
                    <a:pt x="1191" y="813"/>
                  </a:lnTo>
                  <a:lnTo>
                    <a:pt x="1195" y="813"/>
                  </a:lnTo>
                  <a:lnTo>
                    <a:pt x="1198" y="813"/>
                  </a:lnTo>
                  <a:lnTo>
                    <a:pt x="1201" y="813"/>
                  </a:lnTo>
                  <a:lnTo>
                    <a:pt x="1205" y="813"/>
                  </a:lnTo>
                  <a:lnTo>
                    <a:pt x="1208" y="812"/>
                  </a:lnTo>
                  <a:lnTo>
                    <a:pt x="1212" y="812"/>
                  </a:lnTo>
                  <a:lnTo>
                    <a:pt x="1215" y="812"/>
                  </a:lnTo>
                  <a:lnTo>
                    <a:pt x="1217" y="812"/>
                  </a:lnTo>
                  <a:lnTo>
                    <a:pt x="1221" y="812"/>
                  </a:lnTo>
                  <a:lnTo>
                    <a:pt x="1224" y="812"/>
                  </a:lnTo>
                  <a:lnTo>
                    <a:pt x="1228" y="812"/>
                  </a:lnTo>
                  <a:lnTo>
                    <a:pt x="1231" y="812"/>
                  </a:lnTo>
                  <a:lnTo>
                    <a:pt x="1234" y="812"/>
                  </a:lnTo>
                  <a:lnTo>
                    <a:pt x="1238" y="812"/>
                  </a:lnTo>
                  <a:lnTo>
                    <a:pt x="1241" y="812"/>
                  </a:lnTo>
                  <a:lnTo>
                    <a:pt x="1245" y="812"/>
                  </a:lnTo>
                  <a:lnTo>
                    <a:pt x="1248" y="812"/>
                  </a:lnTo>
                  <a:lnTo>
                    <a:pt x="1250" y="812"/>
                  </a:lnTo>
                  <a:lnTo>
                    <a:pt x="1254" y="812"/>
                  </a:lnTo>
                  <a:lnTo>
                    <a:pt x="1257" y="812"/>
                  </a:lnTo>
                  <a:lnTo>
                    <a:pt x="1261" y="812"/>
                  </a:lnTo>
                  <a:lnTo>
                    <a:pt x="1264" y="812"/>
                  </a:lnTo>
                  <a:lnTo>
                    <a:pt x="1267" y="812"/>
                  </a:lnTo>
                  <a:lnTo>
                    <a:pt x="1271" y="812"/>
                  </a:lnTo>
                  <a:lnTo>
                    <a:pt x="1274" y="812"/>
                  </a:lnTo>
                  <a:lnTo>
                    <a:pt x="1278" y="812"/>
                  </a:lnTo>
                  <a:lnTo>
                    <a:pt x="1281" y="812"/>
                  </a:lnTo>
                  <a:lnTo>
                    <a:pt x="1283" y="813"/>
                  </a:lnTo>
                  <a:lnTo>
                    <a:pt x="1287" y="813"/>
                  </a:lnTo>
                  <a:lnTo>
                    <a:pt x="1290" y="813"/>
                  </a:lnTo>
                  <a:lnTo>
                    <a:pt x="1294" y="813"/>
                  </a:lnTo>
                  <a:lnTo>
                    <a:pt x="1297" y="813"/>
                  </a:lnTo>
                  <a:lnTo>
                    <a:pt x="1301" y="813"/>
                  </a:lnTo>
                  <a:lnTo>
                    <a:pt x="1304" y="813"/>
                  </a:lnTo>
                  <a:lnTo>
                    <a:pt x="1307" y="813"/>
                  </a:lnTo>
                  <a:lnTo>
                    <a:pt x="1311" y="813"/>
                  </a:lnTo>
                  <a:lnTo>
                    <a:pt x="1314" y="814"/>
                  </a:lnTo>
                  <a:lnTo>
                    <a:pt x="1318" y="814"/>
                  </a:lnTo>
                  <a:lnTo>
                    <a:pt x="1320" y="814"/>
                  </a:lnTo>
                  <a:lnTo>
                    <a:pt x="1323" y="814"/>
                  </a:lnTo>
                  <a:lnTo>
                    <a:pt x="1327" y="814"/>
                  </a:lnTo>
                  <a:lnTo>
                    <a:pt x="1330" y="814"/>
                  </a:lnTo>
                  <a:lnTo>
                    <a:pt x="1334" y="814"/>
                  </a:lnTo>
                  <a:lnTo>
                    <a:pt x="1337" y="814"/>
                  </a:lnTo>
                  <a:lnTo>
                    <a:pt x="1340" y="814"/>
                  </a:lnTo>
                  <a:lnTo>
                    <a:pt x="1344" y="814"/>
                  </a:lnTo>
                  <a:lnTo>
                    <a:pt x="1347" y="814"/>
                  </a:lnTo>
                  <a:lnTo>
                    <a:pt x="1351" y="814"/>
                  </a:lnTo>
                  <a:lnTo>
                    <a:pt x="1354" y="816"/>
                  </a:lnTo>
                  <a:lnTo>
                    <a:pt x="1356" y="816"/>
                  </a:lnTo>
                  <a:lnTo>
                    <a:pt x="1360" y="816"/>
                  </a:lnTo>
                  <a:lnTo>
                    <a:pt x="1363" y="816"/>
                  </a:lnTo>
                  <a:lnTo>
                    <a:pt x="1367" y="816"/>
                  </a:lnTo>
                  <a:lnTo>
                    <a:pt x="1370" y="816"/>
                  </a:lnTo>
                  <a:lnTo>
                    <a:pt x="1373" y="816"/>
                  </a:lnTo>
                  <a:lnTo>
                    <a:pt x="1377" y="816"/>
                  </a:lnTo>
                  <a:lnTo>
                    <a:pt x="1380" y="816"/>
                  </a:lnTo>
                  <a:lnTo>
                    <a:pt x="1384" y="816"/>
                  </a:lnTo>
                  <a:lnTo>
                    <a:pt x="1387" y="816"/>
                  </a:lnTo>
                  <a:lnTo>
                    <a:pt x="1389" y="816"/>
                  </a:lnTo>
                  <a:lnTo>
                    <a:pt x="1393" y="816"/>
                  </a:lnTo>
                  <a:lnTo>
                    <a:pt x="1396" y="816"/>
                  </a:lnTo>
                  <a:lnTo>
                    <a:pt x="1400" y="816"/>
                  </a:lnTo>
                  <a:lnTo>
                    <a:pt x="1403" y="816"/>
                  </a:lnTo>
                  <a:lnTo>
                    <a:pt x="1407" y="816"/>
                  </a:lnTo>
                  <a:lnTo>
                    <a:pt x="1410" y="816"/>
                  </a:lnTo>
                  <a:lnTo>
                    <a:pt x="1413" y="816"/>
                  </a:lnTo>
                  <a:lnTo>
                    <a:pt x="1417" y="816"/>
                  </a:lnTo>
                  <a:lnTo>
                    <a:pt x="1420" y="816"/>
                  </a:lnTo>
                  <a:lnTo>
                    <a:pt x="1424" y="816"/>
                  </a:lnTo>
                  <a:lnTo>
                    <a:pt x="1426" y="816"/>
                  </a:lnTo>
                  <a:lnTo>
                    <a:pt x="1429" y="816"/>
                  </a:lnTo>
                  <a:lnTo>
                    <a:pt x="1433" y="816"/>
                  </a:lnTo>
                  <a:lnTo>
                    <a:pt x="1436" y="816"/>
                  </a:lnTo>
                  <a:lnTo>
                    <a:pt x="1440" y="816"/>
                  </a:lnTo>
                  <a:lnTo>
                    <a:pt x="1443" y="816"/>
                  </a:lnTo>
                  <a:lnTo>
                    <a:pt x="1446" y="816"/>
                  </a:lnTo>
                  <a:lnTo>
                    <a:pt x="1450" y="816"/>
                  </a:lnTo>
                  <a:lnTo>
                    <a:pt x="1453" y="816"/>
                  </a:lnTo>
                  <a:lnTo>
                    <a:pt x="1457" y="816"/>
                  </a:lnTo>
                  <a:lnTo>
                    <a:pt x="1459" y="816"/>
                  </a:lnTo>
                  <a:lnTo>
                    <a:pt x="1462" y="816"/>
                  </a:lnTo>
                  <a:lnTo>
                    <a:pt x="1466" y="816"/>
                  </a:lnTo>
                  <a:lnTo>
                    <a:pt x="1469" y="816"/>
                  </a:lnTo>
                  <a:lnTo>
                    <a:pt x="1473" y="816"/>
                  </a:lnTo>
                  <a:lnTo>
                    <a:pt x="1476" y="816"/>
                  </a:lnTo>
                  <a:lnTo>
                    <a:pt x="1479" y="816"/>
                  </a:lnTo>
                  <a:lnTo>
                    <a:pt x="1483" y="816"/>
                  </a:lnTo>
                  <a:lnTo>
                    <a:pt x="1486" y="816"/>
                  </a:lnTo>
                  <a:lnTo>
                    <a:pt x="1490" y="816"/>
                  </a:lnTo>
                  <a:lnTo>
                    <a:pt x="1492" y="816"/>
                  </a:lnTo>
                  <a:lnTo>
                    <a:pt x="1495" y="816"/>
                  </a:lnTo>
                  <a:lnTo>
                    <a:pt x="1499" y="816"/>
                  </a:lnTo>
                  <a:lnTo>
                    <a:pt x="1502" y="816"/>
                  </a:lnTo>
                  <a:lnTo>
                    <a:pt x="1506" y="816"/>
                  </a:lnTo>
                  <a:lnTo>
                    <a:pt x="1509" y="816"/>
                  </a:lnTo>
                  <a:lnTo>
                    <a:pt x="1513" y="816"/>
                  </a:lnTo>
                  <a:lnTo>
                    <a:pt x="1516" y="816"/>
                  </a:lnTo>
                  <a:lnTo>
                    <a:pt x="1519" y="816"/>
                  </a:lnTo>
                  <a:lnTo>
                    <a:pt x="1523" y="816"/>
                  </a:lnTo>
                  <a:lnTo>
                    <a:pt x="1526" y="814"/>
                  </a:lnTo>
                  <a:lnTo>
                    <a:pt x="1530" y="814"/>
                  </a:lnTo>
                  <a:lnTo>
                    <a:pt x="1532" y="814"/>
                  </a:lnTo>
                  <a:lnTo>
                    <a:pt x="1535" y="814"/>
                  </a:lnTo>
                  <a:lnTo>
                    <a:pt x="1539" y="814"/>
                  </a:lnTo>
                  <a:lnTo>
                    <a:pt x="1542" y="814"/>
                  </a:lnTo>
                  <a:lnTo>
                    <a:pt x="1546" y="814"/>
                  </a:lnTo>
                  <a:lnTo>
                    <a:pt x="1549" y="814"/>
                  </a:lnTo>
                  <a:lnTo>
                    <a:pt x="1552" y="814"/>
                  </a:lnTo>
                  <a:lnTo>
                    <a:pt x="1556" y="814"/>
                  </a:lnTo>
                  <a:lnTo>
                    <a:pt x="1559" y="814"/>
                  </a:lnTo>
                  <a:lnTo>
                    <a:pt x="1563" y="814"/>
                  </a:lnTo>
                  <a:lnTo>
                    <a:pt x="1565" y="814"/>
                  </a:lnTo>
                  <a:lnTo>
                    <a:pt x="1568" y="814"/>
                  </a:lnTo>
                  <a:lnTo>
                    <a:pt x="1572" y="814"/>
                  </a:lnTo>
                  <a:lnTo>
                    <a:pt x="1575" y="814"/>
                  </a:lnTo>
                  <a:lnTo>
                    <a:pt x="1579" y="814"/>
                  </a:lnTo>
                  <a:lnTo>
                    <a:pt x="1582" y="814"/>
                  </a:lnTo>
                  <a:lnTo>
                    <a:pt x="1585" y="814"/>
                  </a:lnTo>
                  <a:lnTo>
                    <a:pt x="1589" y="814"/>
                  </a:lnTo>
                  <a:lnTo>
                    <a:pt x="1592" y="814"/>
                  </a:lnTo>
                  <a:lnTo>
                    <a:pt x="1596" y="814"/>
                  </a:lnTo>
                  <a:lnTo>
                    <a:pt x="1598" y="814"/>
                  </a:lnTo>
                  <a:lnTo>
                    <a:pt x="1601" y="814"/>
                  </a:lnTo>
                  <a:lnTo>
                    <a:pt x="1605" y="814"/>
                  </a:lnTo>
                  <a:lnTo>
                    <a:pt x="1608" y="814"/>
                  </a:lnTo>
                  <a:lnTo>
                    <a:pt x="1612" y="814"/>
                  </a:lnTo>
                  <a:lnTo>
                    <a:pt x="1615" y="814"/>
                  </a:lnTo>
                  <a:lnTo>
                    <a:pt x="1619" y="814"/>
                  </a:lnTo>
                  <a:lnTo>
                    <a:pt x="1622" y="814"/>
                  </a:lnTo>
                  <a:lnTo>
                    <a:pt x="1625" y="814"/>
                  </a:lnTo>
                  <a:lnTo>
                    <a:pt x="1629" y="814"/>
                  </a:lnTo>
                  <a:lnTo>
                    <a:pt x="1631" y="814"/>
                  </a:lnTo>
                  <a:lnTo>
                    <a:pt x="1636" y="814"/>
                  </a:lnTo>
                  <a:lnTo>
                    <a:pt x="1638" y="814"/>
                  </a:lnTo>
                  <a:lnTo>
                    <a:pt x="1641" y="814"/>
                  </a:lnTo>
                  <a:lnTo>
                    <a:pt x="1645" y="814"/>
                  </a:lnTo>
                  <a:lnTo>
                    <a:pt x="1648" y="814"/>
                  </a:lnTo>
                  <a:lnTo>
                    <a:pt x="1652" y="814"/>
                  </a:lnTo>
                </a:path>
              </a:pathLst>
            </a:custGeom>
            <a:noFill/>
            <a:ln w="127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80"/>
            <p:cNvSpPr>
              <a:spLocks noChangeShapeType="1"/>
            </p:cNvSpPr>
            <p:nvPr/>
          </p:nvSpPr>
          <p:spPr bwMode="auto">
            <a:xfrm>
              <a:off x="1669" y="1498"/>
              <a:ext cx="1" cy="1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4" name="Line 101"/>
          <p:cNvSpPr>
            <a:spLocks noChangeShapeType="1"/>
          </p:cNvSpPr>
          <p:nvPr/>
        </p:nvSpPr>
        <p:spPr bwMode="auto">
          <a:xfrm flipH="1" flipV="1">
            <a:off x="9028826" y="5118100"/>
            <a:ext cx="44608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Text Box 102"/>
          <p:cNvSpPr txBox="1">
            <a:spLocks noChangeArrowheads="1"/>
          </p:cNvSpPr>
          <p:nvPr/>
        </p:nvSpPr>
        <p:spPr bwMode="auto">
          <a:xfrm>
            <a:off x="9457451" y="4835525"/>
            <a:ext cx="5254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sz="2800" baseline="-25000"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fr-FR" altLang="en-US" sz="240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76" name="Group 103"/>
          <p:cNvGrpSpPr>
            <a:grpSpLocks/>
          </p:cNvGrpSpPr>
          <p:nvPr/>
        </p:nvGrpSpPr>
        <p:grpSpPr bwMode="auto">
          <a:xfrm rot="16200000" flipV="1">
            <a:off x="9361407" y="4907756"/>
            <a:ext cx="698500" cy="458788"/>
            <a:chOff x="1208" y="1596"/>
            <a:chExt cx="440" cy="300"/>
          </a:xfrm>
        </p:grpSpPr>
        <p:sp>
          <p:nvSpPr>
            <p:cNvPr id="77" name="Arc 104"/>
            <p:cNvSpPr>
              <a:spLocks/>
            </p:cNvSpPr>
            <p:nvPr/>
          </p:nvSpPr>
          <p:spPr bwMode="auto">
            <a:xfrm flipH="1">
              <a:off x="1208" y="1596"/>
              <a:ext cx="440" cy="300"/>
            </a:xfrm>
            <a:custGeom>
              <a:avLst/>
              <a:gdLst>
                <a:gd name="G0" fmla="+- 21582 0 0"/>
                <a:gd name="G1" fmla="+- 21600 0 0"/>
                <a:gd name="G2" fmla="+- 21600 0 0"/>
                <a:gd name="T0" fmla="*/ 0 w 43182"/>
                <a:gd name="T1" fmla="*/ 20721 h 21600"/>
                <a:gd name="T2" fmla="*/ 43182 w 43182"/>
                <a:gd name="T3" fmla="*/ 21600 h 21600"/>
                <a:gd name="T4" fmla="*/ 21582 w 4318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82" h="21600" fill="none" extrusionOk="0">
                  <a:moveTo>
                    <a:pt x="-1" y="20720"/>
                  </a:moveTo>
                  <a:cubicBezTo>
                    <a:pt x="471" y="9143"/>
                    <a:pt x="9994" y="0"/>
                    <a:pt x="21582" y="0"/>
                  </a:cubicBezTo>
                  <a:cubicBezTo>
                    <a:pt x="33511" y="0"/>
                    <a:pt x="43182" y="9670"/>
                    <a:pt x="43182" y="21600"/>
                  </a:cubicBezTo>
                </a:path>
                <a:path w="43182" h="21600" stroke="0" extrusionOk="0">
                  <a:moveTo>
                    <a:pt x="-1" y="20720"/>
                  </a:moveTo>
                  <a:cubicBezTo>
                    <a:pt x="471" y="9143"/>
                    <a:pt x="9994" y="0"/>
                    <a:pt x="21582" y="0"/>
                  </a:cubicBezTo>
                  <a:cubicBezTo>
                    <a:pt x="33511" y="0"/>
                    <a:pt x="43182" y="9670"/>
                    <a:pt x="43182" y="21600"/>
                  </a:cubicBezTo>
                  <a:lnTo>
                    <a:pt x="21582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Line 105"/>
            <p:cNvSpPr>
              <a:spLocks noChangeShapeType="1"/>
            </p:cNvSpPr>
            <p:nvPr/>
          </p:nvSpPr>
          <p:spPr bwMode="auto">
            <a:xfrm>
              <a:off x="1208" y="1892"/>
              <a:ext cx="4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9" name="Group 106"/>
          <p:cNvGrpSpPr>
            <a:grpSpLocks/>
          </p:cNvGrpSpPr>
          <p:nvPr/>
        </p:nvGrpSpPr>
        <p:grpSpPr bwMode="auto">
          <a:xfrm>
            <a:off x="9930526" y="3740150"/>
            <a:ext cx="541337" cy="747713"/>
            <a:chOff x="3390" y="2106"/>
            <a:chExt cx="354" cy="471"/>
          </a:xfrm>
        </p:grpSpPr>
        <p:sp>
          <p:nvSpPr>
            <p:cNvPr id="80" name="Text Box 107"/>
            <p:cNvSpPr txBox="1">
              <a:spLocks noChangeArrowheads="1"/>
            </p:cNvSpPr>
            <p:nvPr/>
          </p:nvSpPr>
          <p:spPr bwMode="auto">
            <a:xfrm>
              <a:off x="3539" y="229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1800"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endParaRPr lang="fr-FR" altLang="en-US" sz="1800"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1" name="Line 108"/>
            <p:cNvSpPr>
              <a:spLocks noChangeShapeType="1"/>
            </p:cNvSpPr>
            <p:nvPr/>
          </p:nvSpPr>
          <p:spPr bwMode="auto">
            <a:xfrm>
              <a:off x="3474" y="2412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Text Box 109"/>
            <p:cNvSpPr txBox="1">
              <a:spLocks noChangeArrowheads="1"/>
            </p:cNvSpPr>
            <p:nvPr/>
          </p:nvSpPr>
          <p:spPr bwMode="auto">
            <a:xfrm>
              <a:off x="3428" y="2193"/>
              <a:ext cx="1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3200"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endParaRPr lang="fr-FR" altLang="en-US" sz="3200"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3" name="Text Box 110"/>
            <p:cNvSpPr txBox="1">
              <a:spLocks noChangeArrowheads="1"/>
            </p:cNvSpPr>
            <p:nvPr/>
          </p:nvSpPr>
          <p:spPr bwMode="auto">
            <a:xfrm>
              <a:off x="3428" y="2106"/>
              <a:ext cx="1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3200"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endParaRPr lang="fr-FR" altLang="en-US" sz="3200"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4" name="Rectangle 111"/>
            <p:cNvSpPr>
              <a:spLocks noChangeArrowheads="1"/>
            </p:cNvSpPr>
            <p:nvPr/>
          </p:nvSpPr>
          <p:spPr bwMode="auto">
            <a:xfrm>
              <a:off x="3390" y="2286"/>
              <a:ext cx="354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5" name="AutoShape 112"/>
          <p:cNvSpPr>
            <a:spLocks noChangeArrowheads="1"/>
          </p:cNvSpPr>
          <p:nvPr/>
        </p:nvSpPr>
        <p:spPr bwMode="auto">
          <a:xfrm rot="16200000">
            <a:off x="6524545" y="3956843"/>
            <a:ext cx="1117600" cy="652463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endParaRPr lang="fr-FR" altLang="en-US" sz="1800">
              <a:cs typeface="Times New Roman" panose="02020603050405020304" pitchFamily="18" charset="0"/>
            </a:endParaRPr>
          </a:p>
        </p:txBody>
      </p:sp>
      <p:sp>
        <p:nvSpPr>
          <p:cNvPr id="86" name="Line 113"/>
          <p:cNvSpPr>
            <a:spLocks noChangeShapeType="1"/>
          </p:cNvSpPr>
          <p:nvPr/>
        </p:nvSpPr>
        <p:spPr bwMode="auto">
          <a:xfrm>
            <a:off x="7412751" y="4244975"/>
            <a:ext cx="630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Text Box 114"/>
          <p:cNvSpPr txBox="1">
            <a:spLocks noChangeArrowheads="1"/>
          </p:cNvSpPr>
          <p:nvPr/>
        </p:nvSpPr>
        <p:spPr bwMode="auto">
          <a:xfrm flipH="1">
            <a:off x="6888876" y="4033838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endParaRPr lang="fr-FR" altLang="en-US" sz="240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8" name="Line 115"/>
          <p:cNvSpPr>
            <a:spLocks noChangeShapeType="1"/>
          </p:cNvSpPr>
          <p:nvPr/>
        </p:nvSpPr>
        <p:spPr bwMode="auto">
          <a:xfrm flipH="1">
            <a:off x="5361701" y="4275138"/>
            <a:ext cx="1377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Line 116"/>
          <p:cNvSpPr>
            <a:spLocks noChangeShapeType="1"/>
          </p:cNvSpPr>
          <p:nvPr/>
        </p:nvSpPr>
        <p:spPr bwMode="auto">
          <a:xfrm>
            <a:off x="5390276" y="4275138"/>
            <a:ext cx="0" cy="700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Text Box 117"/>
          <p:cNvSpPr txBox="1">
            <a:spLocks noChangeArrowheads="1"/>
          </p:cNvSpPr>
          <p:nvPr/>
        </p:nvSpPr>
        <p:spPr bwMode="auto">
          <a:xfrm>
            <a:off x="8117601" y="4059238"/>
            <a:ext cx="1320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1800">
                <a:ea typeface="宋体" panose="02010600030101010101" pitchFamily="2" charset="-122"/>
                <a:cs typeface="Times New Roman" panose="02020603050405020304" pitchFamily="18" charset="0"/>
              </a:rPr>
              <a:t>Phase adjust</a:t>
            </a:r>
            <a:endParaRPr lang="fr-FR" altLang="en-US" sz="180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1" name="Rectangle 118"/>
          <p:cNvSpPr>
            <a:spLocks noChangeArrowheads="1"/>
          </p:cNvSpPr>
          <p:nvPr/>
        </p:nvSpPr>
        <p:spPr bwMode="auto">
          <a:xfrm>
            <a:off x="8066801" y="4006850"/>
            <a:ext cx="1385887" cy="465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Line 119"/>
          <p:cNvSpPr>
            <a:spLocks noChangeShapeType="1"/>
          </p:cNvSpPr>
          <p:nvPr/>
        </p:nvSpPr>
        <p:spPr bwMode="auto">
          <a:xfrm>
            <a:off x="9444751" y="4244975"/>
            <a:ext cx="45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Line 120"/>
          <p:cNvSpPr>
            <a:spLocks noChangeShapeType="1"/>
          </p:cNvSpPr>
          <p:nvPr/>
        </p:nvSpPr>
        <p:spPr bwMode="auto">
          <a:xfrm>
            <a:off x="10190876" y="4486275"/>
            <a:ext cx="0" cy="631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Line 121"/>
          <p:cNvSpPr>
            <a:spLocks noChangeShapeType="1"/>
          </p:cNvSpPr>
          <p:nvPr/>
        </p:nvSpPr>
        <p:spPr bwMode="auto">
          <a:xfrm flipH="1">
            <a:off x="9952751" y="5118100"/>
            <a:ext cx="238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5" name="Group 177"/>
          <p:cNvGrpSpPr>
            <a:grpSpLocks/>
          </p:cNvGrpSpPr>
          <p:nvPr/>
        </p:nvGrpSpPr>
        <p:grpSpPr bwMode="auto">
          <a:xfrm>
            <a:off x="6677738" y="4957763"/>
            <a:ext cx="642938" cy="304800"/>
            <a:chOff x="2274" y="3284"/>
            <a:chExt cx="645" cy="306"/>
          </a:xfrm>
        </p:grpSpPr>
        <p:sp>
          <p:nvSpPr>
            <p:cNvPr id="96" name="Line 178"/>
            <p:cNvSpPr>
              <a:spLocks noChangeShapeType="1"/>
            </p:cNvSpPr>
            <p:nvPr/>
          </p:nvSpPr>
          <p:spPr bwMode="auto">
            <a:xfrm rot="3993604">
              <a:off x="2592" y="3280"/>
              <a:ext cx="1" cy="312"/>
            </a:xfrm>
            <a:prstGeom prst="line">
              <a:avLst/>
            </a:prstGeom>
            <a:noFill/>
            <a:ln w="25400" cap="rnd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7" name="Group 179"/>
            <p:cNvGrpSpPr>
              <a:grpSpLocks/>
            </p:cNvGrpSpPr>
            <p:nvPr/>
          </p:nvGrpSpPr>
          <p:grpSpPr bwMode="auto">
            <a:xfrm>
              <a:off x="2274" y="3284"/>
              <a:ext cx="179" cy="303"/>
              <a:chOff x="2274" y="3284"/>
              <a:chExt cx="179" cy="303"/>
            </a:xfrm>
          </p:grpSpPr>
          <p:sp>
            <p:nvSpPr>
              <p:cNvPr id="101" name="Arc 180"/>
              <p:cNvSpPr>
                <a:spLocks/>
              </p:cNvSpPr>
              <p:nvPr/>
            </p:nvSpPr>
            <p:spPr bwMode="auto">
              <a:xfrm flipH="1">
                <a:off x="2274" y="3286"/>
                <a:ext cx="179" cy="301"/>
              </a:xfrm>
              <a:custGeom>
                <a:avLst/>
                <a:gdLst>
                  <a:gd name="G0" fmla="+- 0 0 0"/>
                  <a:gd name="G1" fmla="+- 16636 0 0"/>
                  <a:gd name="G2" fmla="+- 21600 0 0"/>
                  <a:gd name="T0" fmla="*/ 13777 w 21600"/>
                  <a:gd name="T1" fmla="*/ 0 h 33404"/>
                  <a:gd name="T2" fmla="*/ 13616 w 21600"/>
                  <a:gd name="T3" fmla="*/ 33404 h 33404"/>
                  <a:gd name="T4" fmla="*/ 0 w 21600"/>
                  <a:gd name="T5" fmla="*/ 16636 h 33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3404" fill="none" extrusionOk="0">
                    <a:moveTo>
                      <a:pt x="13776" y="0"/>
                    </a:moveTo>
                    <a:cubicBezTo>
                      <a:pt x="18732" y="4103"/>
                      <a:pt x="21600" y="10202"/>
                      <a:pt x="21600" y="16636"/>
                    </a:cubicBezTo>
                    <a:cubicBezTo>
                      <a:pt x="21600" y="23142"/>
                      <a:pt x="18666" y="29302"/>
                      <a:pt x="13615" y="33403"/>
                    </a:cubicBezTo>
                  </a:path>
                  <a:path w="21600" h="33404" stroke="0" extrusionOk="0">
                    <a:moveTo>
                      <a:pt x="13776" y="0"/>
                    </a:moveTo>
                    <a:cubicBezTo>
                      <a:pt x="18732" y="4103"/>
                      <a:pt x="21600" y="10202"/>
                      <a:pt x="21600" y="16636"/>
                    </a:cubicBezTo>
                    <a:cubicBezTo>
                      <a:pt x="21600" y="23142"/>
                      <a:pt x="18666" y="29302"/>
                      <a:pt x="13615" y="33403"/>
                    </a:cubicBezTo>
                    <a:lnTo>
                      <a:pt x="0" y="16636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Line 181"/>
              <p:cNvSpPr>
                <a:spLocks noChangeShapeType="1"/>
              </p:cNvSpPr>
              <p:nvPr/>
            </p:nvSpPr>
            <p:spPr bwMode="auto">
              <a:xfrm flipV="1">
                <a:off x="2342" y="3284"/>
                <a:ext cx="0" cy="300"/>
              </a:xfrm>
              <a:prstGeom prst="line">
                <a:avLst/>
              </a:prstGeom>
              <a:noFill/>
              <a:ln w="25400" cap="rnd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" name="Group 182"/>
            <p:cNvGrpSpPr>
              <a:grpSpLocks/>
            </p:cNvGrpSpPr>
            <p:nvPr/>
          </p:nvGrpSpPr>
          <p:grpSpPr bwMode="auto">
            <a:xfrm flipH="1">
              <a:off x="2740" y="3287"/>
              <a:ext cx="179" cy="303"/>
              <a:chOff x="2274" y="3284"/>
              <a:chExt cx="179" cy="303"/>
            </a:xfrm>
          </p:grpSpPr>
          <p:sp>
            <p:nvSpPr>
              <p:cNvPr id="99" name="Arc 183"/>
              <p:cNvSpPr>
                <a:spLocks/>
              </p:cNvSpPr>
              <p:nvPr/>
            </p:nvSpPr>
            <p:spPr bwMode="auto">
              <a:xfrm flipH="1">
                <a:off x="2274" y="3286"/>
                <a:ext cx="179" cy="301"/>
              </a:xfrm>
              <a:custGeom>
                <a:avLst/>
                <a:gdLst>
                  <a:gd name="G0" fmla="+- 0 0 0"/>
                  <a:gd name="G1" fmla="+- 16636 0 0"/>
                  <a:gd name="G2" fmla="+- 21600 0 0"/>
                  <a:gd name="T0" fmla="*/ 13777 w 21600"/>
                  <a:gd name="T1" fmla="*/ 0 h 33404"/>
                  <a:gd name="T2" fmla="*/ 13616 w 21600"/>
                  <a:gd name="T3" fmla="*/ 33404 h 33404"/>
                  <a:gd name="T4" fmla="*/ 0 w 21600"/>
                  <a:gd name="T5" fmla="*/ 16636 h 33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3404" fill="none" extrusionOk="0">
                    <a:moveTo>
                      <a:pt x="13776" y="0"/>
                    </a:moveTo>
                    <a:cubicBezTo>
                      <a:pt x="18732" y="4103"/>
                      <a:pt x="21600" y="10202"/>
                      <a:pt x="21600" y="16636"/>
                    </a:cubicBezTo>
                    <a:cubicBezTo>
                      <a:pt x="21600" y="23142"/>
                      <a:pt x="18666" y="29302"/>
                      <a:pt x="13615" y="33403"/>
                    </a:cubicBezTo>
                  </a:path>
                  <a:path w="21600" h="33404" stroke="0" extrusionOk="0">
                    <a:moveTo>
                      <a:pt x="13776" y="0"/>
                    </a:moveTo>
                    <a:cubicBezTo>
                      <a:pt x="18732" y="4103"/>
                      <a:pt x="21600" y="10202"/>
                      <a:pt x="21600" y="16636"/>
                    </a:cubicBezTo>
                    <a:cubicBezTo>
                      <a:pt x="21600" y="23142"/>
                      <a:pt x="18666" y="29302"/>
                      <a:pt x="13615" y="33403"/>
                    </a:cubicBezTo>
                    <a:lnTo>
                      <a:pt x="0" y="16636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Line 184"/>
              <p:cNvSpPr>
                <a:spLocks noChangeShapeType="1"/>
              </p:cNvSpPr>
              <p:nvPr/>
            </p:nvSpPr>
            <p:spPr bwMode="auto">
              <a:xfrm flipV="1">
                <a:off x="2342" y="3284"/>
                <a:ext cx="0" cy="300"/>
              </a:xfrm>
              <a:prstGeom prst="line">
                <a:avLst/>
              </a:prstGeom>
              <a:noFill/>
              <a:ln w="25400" cap="rnd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3" name="Group 185"/>
          <p:cNvGrpSpPr>
            <a:grpSpLocks/>
          </p:cNvGrpSpPr>
          <p:nvPr/>
        </p:nvGrpSpPr>
        <p:grpSpPr bwMode="auto">
          <a:xfrm>
            <a:off x="7455613" y="4872038"/>
            <a:ext cx="119063" cy="460375"/>
            <a:chOff x="3120" y="3204"/>
            <a:chExt cx="75" cy="470"/>
          </a:xfrm>
        </p:grpSpPr>
        <p:grpSp>
          <p:nvGrpSpPr>
            <p:cNvPr id="104" name="Group 186"/>
            <p:cNvGrpSpPr>
              <a:grpSpLocks/>
            </p:cNvGrpSpPr>
            <p:nvPr/>
          </p:nvGrpSpPr>
          <p:grpSpPr bwMode="auto">
            <a:xfrm>
              <a:off x="3120" y="3204"/>
              <a:ext cx="75" cy="209"/>
              <a:chOff x="3120" y="3192"/>
              <a:chExt cx="75" cy="209"/>
            </a:xfrm>
          </p:grpSpPr>
          <p:sp>
            <p:nvSpPr>
              <p:cNvPr id="108" name="Line 187"/>
              <p:cNvSpPr>
                <a:spLocks noChangeShapeType="1"/>
              </p:cNvSpPr>
              <p:nvPr/>
            </p:nvSpPr>
            <p:spPr bwMode="auto">
              <a:xfrm>
                <a:off x="3156" y="3192"/>
                <a:ext cx="0" cy="204"/>
              </a:xfrm>
              <a:prstGeom prst="line">
                <a:avLst/>
              </a:prstGeom>
              <a:noFill/>
              <a:ln w="25400" cap="rnd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188"/>
              <p:cNvSpPr>
                <a:spLocks noChangeShapeType="1"/>
              </p:cNvSpPr>
              <p:nvPr/>
            </p:nvSpPr>
            <p:spPr bwMode="auto">
              <a:xfrm>
                <a:off x="3120" y="3401"/>
                <a:ext cx="75" cy="0"/>
              </a:xfrm>
              <a:prstGeom prst="line">
                <a:avLst/>
              </a:prstGeom>
              <a:noFill/>
              <a:ln w="25400" cap="rnd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5" name="Group 189"/>
            <p:cNvGrpSpPr>
              <a:grpSpLocks/>
            </p:cNvGrpSpPr>
            <p:nvPr/>
          </p:nvGrpSpPr>
          <p:grpSpPr bwMode="auto">
            <a:xfrm flipV="1">
              <a:off x="3120" y="3465"/>
              <a:ext cx="75" cy="209"/>
              <a:chOff x="3120" y="3192"/>
              <a:chExt cx="75" cy="209"/>
            </a:xfrm>
          </p:grpSpPr>
          <p:sp>
            <p:nvSpPr>
              <p:cNvPr id="106" name="Line 190"/>
              <p:cNvSpPr>
                <a:spLocks noChangeShapeType="1"/>
              </p:cNvSpPr>
              <p:nvPr/>
            </p:nvSpPr>
            <p:spPr bwMode="auto">
              <a:xfrm>
                <a:off x="3156" y="3192"/>
                <a:ext cx="0" cy="204"/>
              </a:xfrm>
              <a:prstGeom prst="line">
                <a:avLst/>
              </a:prstGeom>
              <a:noFill/>
              <a:ln w="25400" cap="rnd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191"/>
              <p:cNvSpPr>
                <a:spLocks noChangeShapeType="1"/>
              </p:cNvSpPr>
              <p:nvPr/>
            </p:nvSpPr>
            <p:spPr bwMode="auto">
              <a:xfrm>
                <a:off x="3120" y="3401"/>
                <a:ext cx="75" cy="0"/>
              </a:xfrm>
              <a:prstGeom prst="line">
                <a:avLst/>
              </a:prstGeom>
              <a:noFill/>
              <a:ln w="25400" cap="rnd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2" name="Text Box 194"/>
          <p:cNvSpPr txBox="1">
            <a:spLocks noChangeArrowheads="1"/>
          </p:cNvSpPr>
          <p:nvPr/>
        </p:nvSpPr>
        <p:spPr bwMode="auto">
          <a:xfrm>
            <a:off x="6593601" y="4452938"/>
            <a:ext cx="6397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rgbClr val="000099"/>
                </a:solidFill>
                <a:ea typeface="宋体" panose="02010600030101010101" pitchFamily="2" charset="-122"/>
              </a:rPr>
              <a:t>MQW</a:t>
            </a:r>
          </a:p>
        </p:txBody>
      </p:sp>
      <p:sp>
        <p:nvSpPr>
          <p:cNvPr id="113" name="Text Box 196"/>
          <p:cNvSpPr txBox="1">
            <a:spLocks noChangeArrowheads="1"/>
          </p:cNvSpPr>
          <p:nvPr/>
        </p:nvSpPr>
        <p:spPr bwMode="auto">
          <a:xfrm>
            <a:off x="2026363" y="2071688"/>
            <a:ext cx="8170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Measurement of group delay</a:t>
            </a:r>
            <a:r>
              <a:rPr lang="en-US" altLang="en-US"/>
              <a:t>: </a:t>
            </a:r>
            <a:r>
              <a:rPr lang="en-US" altLang="en-US" sz="1800"/>
              <a:t>monitor the repetition rate with a frequency counter</a:t>
            </a:r>
          </a:p>
        </p:txBody>
      </p:sp>
      <p:sp>
        <p:nvSpPr>
          <p:cNvPr id="114" name="Text Box 197"/>
          <p:cNvSpPr txBox="1">
            <a:spLocks noChangeArrowheads="1"/>
          </p:cNvSpPr>
          <p:nvPr/>
        </p:nvSpPr>
        <p:spPr bwMode="auto">
          <a:xfrm>
            <a:off x="2069226" y="2503488"/>
            <a:ext cx="7588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on detector D1, while changing the cavity length with a PZT or dc on modulator.</a:t>
            </a:r>
          </a:p>
        </p:txBody>
      </p:sp>
      <p:sp>
        <p:nvSpPr>
          <p:cNvPr id="115" name="Text Box 198"/>
          <p:cNvSpPr txBox="1">
            <a:spLocks noChangeArrowheads="1"/>
          </p:cNvSpPr>
          <p:nvPr/>
        </p:nvSpPr>
        <p:spPr bwMode="auto">
          <a:xfrm>
            <a:off x="2064463" y="2967038"/>
            <a:ext cx="8154988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Measurement of phase</a:t>
            </a:r>
            <a:r>
              <a:rPr lang="en-US" altLang="en-US"/>
              <a:t>: </a:t>
            </a:r>
            <a:r>
              <a:rPr lang="en-US" altLang="en-US" sz="1800"/>
              <a:t>monitor the beat note on D, applying a difference of index </a:t>
            </a:r>
          </a:p>
          <a:p>
            <a:r>
              <a:rPr lang="en-US" altLang="en-US" sz="1800">
                <a:latin typeface="Symbol" panose="05050102010706020507" pitchFamily="18" charset="2"/>
              </a:rPr>
              <a:t>D</a:t>
            </a:r>
            <a:r>
              <a:rPr lang="en-US" altLang="en-US" sz="1800"/>
              <a:t>n seen by either pulse through the modulator.</a:t>
            </a:r>
            <a:endParaRPr lang="en-US" altLang="en-US" sz="1800">
              <a:latin typeface="Symbol" panose="05050102010706020507" pitchFamily="18" charset="2"/>
            </a:endParaRPr>
          </a:p>
        </p:txBody>
      </p:sp>
      <p:sp>
        <p:nvSpPr>
          <p:cNvPr id="116" name="Text Box 199"/>
          <p:cNvSpPr txBox="1">
            <a:spLocks noChangeArrowheads="1"/>
          </p:cNvSpPr>
          <p:nvPr/>
        </p:nvSpPr>
        <p:spPr bwMode="auto">
          <a:xfrm>
            <a:off x="1670763" y="155575"/>
            <a:ext cx="4940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000099"/>
                </a:solidFill>
              </a:rPr>
              <a:t>Measurement of the CEO in a cavity</a:t>
            </a:r>
          </a:p>
        </p:txBody>
      </p:sp>
      <p:pic>
        <p:nvPicPr>
          <p:cNvPr id="117" name="Picture 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163" y="704850"/>
            <a:ext cx="24511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" name="Text Box 201"/>
          <p:cNvSpPr txBox="1">
            <a:spLocks noChangeArrowheads="1"/>
          </p:cNvSpPr>
          <p:nvPr/>
        </p:nvSpPr>
        <p:spPr bwMode="auto">
          <a:xfrm>
            <a:off x="4787026" y="896938"/>
            <a:ext cx="2825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We need only to measure </a:t>
            </a:r>
          </a:p>
        </p:txBody>
      </p:sp>
      <p:pic>
        <p:nvPicPr>
          <p:cNvPr id="119" name="Picture 2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063" y="1003300"/>
            <a:ext cx="382588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" name="Picture 2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701" y="1031875"/>
            <a:ext cx="354012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" name="Text Box 204"/>
          <p:cNvSpPr txBox="1">
            <a:spLocks noChangeArrowheads="1"/>
          </p:cNvSpPr>
          <p:nvPr/>
        </p:nvSpPr>
        <p:spPr bwMode="auto">
          <a:xfrm>
            <a:off x="8089026" y="909638"/>
            <a:ext cx="614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and </a:t>
            </a:r>
          </a:p>
        </p:txBody>
      </p:sp>
      <p:sp>
        <p:nvSpPr>
          <p:cNvPr id="122" name="Text Box 205"/>
          <p:cNvSpPr txBox="1">
            <a:spLocks noChangeArrowheads="1"/>
          </p:cNvSpPr>
          <p:nvPr/>
        </p:nvSpPr>
        <p:spPr bwMode="auto">
          <a:xfrm>
            <a:off x="1939051" y="1485900"/>
            <a:ext cx="4359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Cavity with two pulses/cavity round-trip.</a:t>
            </a:r>
          </a:p>
        </p:txBody>
      </p:sp>
    </p:spTree>
    <p:extLst>
      <p:ext uri="{BB962C8B-B14F-4D97-AF65-F5344CB8AC3E}">
        <p14:creationId xmlns:p14="http://schemas.microsoft.com/office/powerpoint/2010/main" val="369530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868657" y="300038"/>
            <a:ext cx="3736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>
                <a:solidFill>
                  <a:srgbClr val="000099"/>
                </a:solidFill>
              </a:rPr>
              <a:t>Use MQW as saturable absorber</a:t>
            </a:r>
          </a:p>
        </p:txBody>
      </p:sp>
      <p:sp>
        <p:nvSpPr>
          <p:cNvPr id="3" name="Freeform 4"/>
          <p:cNvSpPr>
            <a:spLocks/>
          </p:cNvSpPr>
          <p:nvPr/>
        </p:nvSpPr>
        <p:spPr bwMode="auto">
          <a:xfrm>
            <a:off x="5381795" y="1506538"/>
            <a:ext cx="1196975" cy="808037"/>
          </a:xfrm>
          <a:custGeom>
            <a:avLst/>
            <a:gdLst>
              <a:gd name="T0" fmla="*/ 46 w 754"/>
              <a:gd name="T1" fmla="*/ 503 h 509"/>
              <a:gd name="T2" fmla="*/ 67 w 754"/>
              <a:gd name="T3" fmla="*/ 474 h 509"/>
              <a:gd name="T4" fmla="*/ 84 w 754"/>
              <a:gd name="T5" fmla="*/ 455 h 509"/>
              <a:gd name="T6" fmla="*/ 109 w 754"/>
              <a:gd name="T7" fmla="*/ 483 h 509"/>
              <a:gd name="T8" fmla="*/ 150 w 754"/>
              <a:gd name="T9" fmla="*/ 507 h 509"/>
              <a:gd name="T10" fmla="*/ 168 w 754"/>
              <a:gd name="T11" fmla="*/ 456 h 509"/>
              <a:gd name="T12" fmla="*/ 187 w 754"/>
              <a:gd name="T13" fmla="*/ 288 h 509"/>
              <a:gd name="T14" fmla="*/ 201 w 754"/>
              <a:gd name="T15" fmla="*/ 150 h 509"/>
              <a:gd name="T16" fmla="*/ 211 w 754"/>
              <a:gd name="T17" fmla="*/ 116 h 509"/>
              <a:gd name="T18" fmla="*/ 229 w 754"/>
              <a:gd name="T19" fmla="*/ 153 h 509"/>
              <a:gd name="T20" fmla="*/ 246 w 754"/>
              <a:gd name="T21" fmla="*/ 282 h 509"/>
              <a:gd name="T22" fmla="*/ 267 w 754"/>
              <a:gd name="T23" fmla="*/ 441 h 509"/>
              <a:gd name="T24" fmla="*/ 286 w 754"/>
              <a:gd name="T25" fmla="*/ 509 h 509"/>
              <a:gd name="T26" fmla="*/ 313 w 754"/>
              <a:gd name="T27" fmla="*/ 329 h 509"/>
              <a:gd name="T28" fmla="*/ 336 w 754"/>
              <a:gd name="T29" fmla="*/ 63 h 509"/>
              <a:gd name="T30" fmla="*/ 342 w 754"/>
              <a:gd name="T31" fmla="*/ 15 h 509"/>
              <a:gd name="T32" fmla="*/ 360 w 754"/>
              <a:gd name="T33" fmla="*/ 15 h 509"/>
              <a:gd name="T34" fmla="*/ 375 w 754"/>
              <a:gd name="T35" fmla="*/ 156 h 509"/>
              <a:gd name="T36" fmla="*/ 390 w 754"/>
              <a:gd name="T37" fmla="*/ 312 h 509"/>
              <a:gd name="T38" fmla="*/ 408 w 754"/>
              <a:gd name="T39" fmla="*/ 470 h 509"/>
              <a:gd name="T40" fmla="*/ 429 w 754"/>
              <a:gd name="T41" fmla="*/ 480 h 509"/>
              <a:gd name="T42" fmla="*/ 459 w 754"/>
              <a:gd name="T43" fmla="*/ 269 h 509"/>
              <a:gd name="T44" fmla="*/ 475 w 754"/>
              <a:gd name="T45" fmla="*/ 134 h 509"/>
              <a:gd name="T46" fmla="*/ 493 w 754"/>
              <a:gd name="T47" fmla="*/ 132 h 509"/>
              <a:gd name="T48" fmla="*/ 508 w 754"/>
              <a:gd name="T49" fmla="*/ 242 h 509"/>
              <a:gd name="T50" fmla="*/ 523 w 754"/>
              <a:gd name="T51" fmla="*/ 380 h 509"/>
              <a:gd name="T52" fmla="*/ 540 w 754"/>
              <a:gd name="T53" fmla="*/ 485 h 509"/>
              <a:gd name="T54" fmla="*/ 573 w 754"/>
              <a:gd name="T55" fmla="*/ 489 h 509"/>
              <a:gd name="T56" fmla="*/ 591 w 754"/>
              <a:gd name="T57" fmla="*/ 464 h 509"/>
              <a:gd name="T58" fmla="*/ 624 w 754"/>
              <a:gd name="T59" fmla="*/ 467 h 509"/>
              <a:gd name="T60" fmla="*/ 657 w 754"/>
              <a:gd name="T61" fmla="*/ 498 h 509"/>
              <a:gd name="T62" fmla="*/ 718 w 754"/>
              <a:gd name="T63" fmla="*/ 500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54" h="509">
                <a:moveTo>
                  <a:pt x="0" y="503"/>
                </a:moveTo>
                <a:lnTo>
                  <a:pt x="46" y="503"/>
                </a:lnTo>
                <a:lnTo>
                  <a:pt x="57" y="492"/>
                </a:lnTo>
                <a:lnTo>
                  <a:pt x="67" y="474"/>
                </a:lnTo>
                <a:lnTo>
                  <a:pt x="73" y="459"/>
                </a:lnTo>
                <a:lnTo>
                  <a:pt x="84" y="455"/>
                </a:lnTo>
                <a:lnTo>
                  <a:pt x="96" y="458"/>
                </a:lnTo>
                <a:lnTo>
                  <a:pt x="109" y="483"/>
                </a:lnTo>
                <a:lnTo>
                  <a:pt x="123" y="495"/>
                </a:lnTo>
                <a:lnTo>
                  <a:pt x="150" y="507"/>
                </a:lnTo>
                <a:lnTo>
                  <a:pt x="160" y="491"/>
                </a:lnTo>
                <a:lnTo>
                  <a:pt x="168" y="456"/>
                </a:lnTo>
                <a:lnTo>
                  <a:pt x="181" y="363"/>
                </a:lnTo>
                <a:lnTo>
                  <a:pt x="187" y="288"/>
                </a:lnTo>
                <a:lnTo>
                  <a:pt x="196" y="188"/>
                </a:lnTo>
                <a:lnTo>
                  <a:pt x="201" y="150"/>
                </a:lnTo>
                <a:lnTo>
                  <a:pt x="205" y="131"/>
                </a:lnTo>
                <a:lnTo>
                  <a:pt x="211" y="116"/>
                </a:lnTo>
                <a:lnTo>
                  <a:pt x="225" y="126"/>
                </a:lnTo>
                <a:lnTo>
                  <a:pt x="229" y="153"/>
                </a:lnTo>
                <a:lnTo>
                  <a:pt x="235" y="200"/>
                </a:lnTo>
                <a:lnTo>
                  <a:pt x="246" y="282"/>
                </a:lnTo>
                <a:lnTo>
                  <a:pt x="256" y="375"/>
                </a:lnTo>
                <a:lnTo>
                  <a:pt x="267" y="441"/>
                </a:lnTo>
                <a:lnTo>
                  <a:pt x="273" y="491"/>
                </a:lnTo>
                <a:lnTo>
                  <a:pt x="286" y="509"/>
                </a:lnTo>
                <a:lnTo>
                  <a:pt x="295" y="482"/>
                </a:lnTo>
                <a:lnTo>
                  <a:pt x="313" y="329"/>
                </a:lnTo>
                <a:lnTo>
                  <a:pt x="325" y="137"/>
                </a:lnTo>
                <a:lnTo>
                  <a:pt x="336" y="63"/>
                </a:lnTo>
                <a:lnTo>
                  <a:pt x="337" y="30"/>
                </a:lnTo>
                <a:lnTo>
                  <a:pt x="342" y="15"/>
                </a:lnTo>
                <a:lnTo>
                  <a:pt x="346" y="0"/>
                </a:lnTo>
                <a:lnTo>
                  <a:pt x="360" y="15"/>
                </a:lnTo>
                <a:lnTo>
                  <a:pt x="366" y="54"/>
                </a:lnTo>
                <a:lnTo>
                  <a:pt x="375" y="156"/>
                </a:lnTo>
                <a:lnTo>
                  <a:pt x="385" y="240"/>
                </a:lnTo>
                <a:lnTo>
                  <a:pt x="390" y="312"/>
                </a:lnTo>
                <a:lnTo>
                  <a:pt x="400" y="413"/>
                </a:lnTo>
                <a:lnTo>
                  <a:pt x="408" y="470"/>
                </a:lnTo>
                <a:lnTo>
                  <a:pt x="415" y="501"/>
                </a:lnTo>
                <a:lnTo>
                  <a:pt x="429" y="480"/>
                </a:lnTo>
                <a:lnTo>
                  <a:pt x="438" y="443"/>
                </a:lnTo>
                <a:lnTo>
                  <a:pt x="459" y="269"/>
                </a:lnTo>
                <a:lnTo>
                  <a:pt x="468" y="174"/>
                </a:lnTo>
                <a:lnTo>
                  <a:pt x="475" y="134"/>
                </a:lnTo>
                <a:lnTo>
                  <a:pt x="480" y="125"/>
                </a:lnTo>
                <a:lnTo>
                  <a:pt x="493" y="132"/>
                </a:lnTo>
                <a:lnTo>
                  <a:pt x="501" y="159"/>
                </a:lnTo>
                <a:lnTo>
                  <a:pt x="508" y="242"/>
                </a:lnTo>
                <a:lnTo>
                  <a:pt x="514" y="312"/>
                </a:lnTo>
                <a:lnTo>
                  <a:pt x="523" y="380"/>
                </a:lnTo>
                <a:lnTo>
                  <a:pt x="531" y="452"/>
                </a:lnTo>
                <a:lnTo>
                  <a:pt x="540" y="485"/>
                </a:lnTo>
                <a:lnTo>
                  <a:pt x="552" y="504"/>
                </a:lnTo>
                <a:lnTo>
                  <a:pt x="573" y="489"/>
                </a:lnTo>
                <a:lnTo>
                  <a:pt x="580" y="476"/>
                </a:lnTo>
                <a:lnTo>
                  <a:pt x="591" y="464"/>
                </a:lnTo>
                <a:lnTo>
                  <a:pt x="612" y="446"/>
                </a:lnTo>
                <a:lnTo>
                  <a:pt x="624" y="467"/>
                </a:lnTo>
                <a:lnTo>
                  <a:pt x="640" y="476"/>
                </a:lnTo>
                <a:lnTo>
                  <a:pt x="657" y="498"/>
                </a:lnTo>
                <a:lnTo>
                  <a:pt x="673" y="498"/>
                </a:lnTo>
                <a:lnTo>
                  <a:pt x="718" y="500"/>
                </a:lnTo>
                <a:lnTo>
                  <a:pt x="754" y="504"/>
                </a:ln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757532" y="849313"/>
            <a:ext cx="6503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000099"/>
                </a:solidFill>
                <a:ea typeface="宋体" panose="02010600030101010101" pitchFamily="2" charset="-122"/>
              </a:rPr>
              <a:t>Monitor the repetition rate as the cavity is being expanded</a:t>
            </a: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5492920" y="1258888"/>
            <a:ext cx="866775" cy="1304925"/>
            <a:chOff x="2600" y="2088"/>
            <a:chExt cx="546" cy="822"/>
          </a:xfrm>
        </p:grpSpPr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3146" y="2088"/>
              <a:ext cx="0" cy="804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3014" y="2091"/>
              <a:ext cx="0" cy="804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2882" y="2103"/>
              <a:ext cx="0" cy="804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2600" y="2100"/>
              <a:ext cx="0" cy="804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732" y="2106"/>
              <a:ext cx="0" cy="804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4029245" y="1489075"/>
            <a:ext cx="1168400" cy="814388"/>
            <a:chOff x="2920" y="3807"/>
            <a:chExt cx="736" cy="513"/>
          </a:xfrm>
        </p:grpSpPr>
        <p:sp>
          <p:nvSpPr>
            <p:cNvPr id="12" name="Freeform 13"/>
            <p:cNvSpPr>
              <a:spLocks/>
            </p:cNvSpPr>
            <p:nvPr/>
          </p:nvSpPr>
          <p:spPr bwMode="auto">
            <a:xfrm flipH="1">
              <a:off x="3282" y="3807"/>
              <a:ext cx="374" cy="513"/>
            </a:xfrm>
            <a:custGeom>
              <a:avLst/>
              <a:gdLst>
                <a:gd name="T0" fmla="*/ 0 w 357"/>
                <a:gd name="T1" fmla="*/ 513 h 513"/>
                <a:gd name="T2" fmla="*/ 63 w 357"/>
                <a:gd name="T3" fmla="*/ 498 h 513"/>
                <a:gd name="T4" fmla="*/ 128 w 357"/>
                <a:gd name="T5" fmla="*/ 435 h 513"/>
                <a:gd name="T6" fmla="*/ 180 w 357"/>
                <a:gd name="T7" fmla="*/ 303 h 513"/>
                <a:gd name="T8" fmla="*/ 216 w 357"/>
                <a:gd name="T9" fmla="*/ 144 h 513"/>
                <a:gd name="T10" fmla="*/ 245 w 357"/>
                <a:gd name="T11" fmla="*/ 60 h 513"/>
                <a:gd name="T12" fmla="*/ 264 w 357"/>
                <a:gd name="T13" fmla="*/ 30 h 513"/>
                <a:gd name="T14" fmla="*/ 299 w 357"/>
                <a:gd name="T15" fmla="*/ 9 h 513"/>
                <a:gd name="T16" fmla="*/ 332 w 357"/>
                <a:gd name="T17" fmla="*/ 0 h 513"/>
                <a:gd name="T18" fmla="*/ 357 w 357"/>
                <a:gd name="T19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7" h="513">
                  <a:moveTo>
                    <a:pt x="0" y="513"/>
                  </a:moveTo>
                  <a:lnTo>
                    <a:pt x="63" y="498"/>
                  </a:lnTo>
                  <a:lnTo>
                    <a:pt x="128" y="435"/>
                  </a:lnTo>
                  <a:lnTo>
                    <a:pt x="180" y="303"/>
                  </a:lnTo>
                  <a:lnTo>
                    <a:pt x="216" y="144"/>
                  </a:lnTo>
                  <a:lnTo>
                    <a:pt x="245" y="60"/>
                  </a:lnTo>
                  <a:lnTo>
                    <a:pt x="264" y="30"/>
                  </a:lnTo>
                  <a:lnTo>
                    <a:pt x="299" y="9"/>
                  </a:lnTo>
                  <a:lnTo>
                    <a:pt x="332" y="0"/>
                  </a:lnTo>
                  <a:lnTo>
                    <a:pt x="357" y="0"/>
                  </a:ln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2920" y="3807"/>
              <a:ext cx="374" cy="513"/>
            </a:xfrm>
            <a:custGeom>
              <a:avLst/>
              <a:gdLst>
                <a:gd name="T0" fmla="*/ 0 w 357"/>
                <a:gd name="T1" fmla="*/ 513 h 513"/>
                <a:gd name="T2" fmla="*/ 63 w 357"/>
                <a:gd name="T3" fmla="*/ 498 h 513"/>
                <a:gd name="T4" fmla="*/ 128 w 357"/>
                <a:gd name="T5" fmla="*/ 435 h 513"/>
                <a:gd name="T6" fmla="*/ 180 w 357"/>
                <a:gd name="T7" fmla="*/ 303 h 513"/>
                <a:gd name="T8" fmla="*/ 216 w 357"/>
                <a:gd name="T9" fmla="*/ 144 h 513"/>
                <a:gd name="T10" fmla="*/ 245 w 357"/>
                <a:gd name="T11" fmla="*/ 60 h 513"/>
                <a:gd name="T12" fmla="*/ 264 w 357"/>
                <a:gd name="T13" fmla="*/ 30 h 513"/>
                <a:gd name="T14" fmla="*/ 299 w 357"/>
                <a:gd name="T15" fmla="*/ 9 h 513"/>
                <a:gd name="T16" fmla="*/ 332 w 357"/>
                <a:gd name="T17" fmla="*/ 0 h 513"/>
                <a:gd name="T18" fmla="*/ 357 w 357"/>
                <a:gd name="T19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7" h="513">
                  <a:moveTo>
                    <a:pt x="0" y="513"/>
                  </a:moveTo>
                  <a:lnTo>
                    <a:pt x="63" y="498"/>
                  </a:lnTo>
                  <a:lnTo>
                    <a:pt x="128" y="435"/>
                  </a:lnTo>
                  <a:lnTo>
                    <a:pt x="180" y="303"/>
                  </a:lnTo>
                  <a:lnTo>
                    <a:pt x="216" y="144"/>
                  </a:lnTo>
                  <a:lnTo>
                    <a:pt x="245" y="60"/>
                  </a:lnTo>
                  <a:lnTo>
                    <a:pt x="264" y="30"/>
                  </a:lnTo>
                  <a:lnTo>
                    <a:pt x="299" y="9"/>
                  </a:lnTo>
                  <a:lnTo>
                    <a:pt x="332" y="0"/>
                  </a:lnTo>
                  <a:lnTo>
                    <a:pt x="357" y="0"/>
                  </a:ln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15"/>
          <p:cNvGrpSpPr>
            <a:grpSpLocks/>
          </p:cNvGrpSpPr>
          <p:nvPr/>
        </p:nvGrpSpPr>
        <p:grpSpPr bwMode="auto">
          <a:xfrm>
            <a:off x="6618457" y="1503363"/>
            <a:ext cx="1168400" cy="814387"/>
            <a:chOff x="2920" y="3807"/>
            <a:chExt cx="736" cy="513"/>
          </a:xfrm>
        </p:grpSpPr>
        <p:sp>
          <p:nvSpPr>
            <p:cNvPr id="15" name="Freeform 16"/>
            <p:cNvSpPr>
              <a:spLocks/>
            </p:cNvSpPr>
            <p:nvPr/>
          </p:nvSpPr>
          <p:spPr bwMode="auto">
            <a:xfrm flipH="1">
              <a:off x="3282" y="3807"/>
              <a:ext cx="374" cy="513"/>
            </a:xfrm>
            <a:custGeom>
              <a:avLst/>
              <a:gdLst>
                <a:gd name="T0" fmla="*/ 0 w 357"/>
                <a:gd name="T1" fmla="*/ 513 h 513"/>
                <a:gd name="T2" fmla="*/ 63 w 357"/>
                <a:gd name="T3" fmla="*/ 498 h 513"/>
                <a:gd name="T4" fmla="*/ 128 w 357"/>
                <a:gd name="T5" fmla="*/ 435 h 513"/>
                <a:gd name="T6" fmla="*/ 180 w 357"/>
                <a:gd name="T7" fmla="*/ 303 h 513"/>
                <a:gd name="T8" fmla="*/ 216 w 357"/>
                <a:gd name="T9" fmla="*/ 144 h 513"/>
                <a:gd name="T10" fmla="*/ 245 w 357"/>
                <a:gd name="T11" fmla="*/ 60 h 513"/>
                <a:gd name="T12" fmla="*/ 264 w 357"/>
                <a:gd name="T13" fmla="*/ 30 h 513"/>
                <a:gd name="T14" fmla="*/ 299 w 357"/>
                <a:gd name="T15" fmla="*/ 9 h 513"/>
                <a:gd name="T16" fmla="*/ 332 w 357"/>
                <a:gd name="T17" fmla="*/ 0 h 513"/>
                <a:gd name="T18" fmla="*/ 357 w 357"/>
                <a:gd name="T19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7" h="513">
                  <a:moveTo>
                    <a:pt x="0" y="513"/>
                  </a:moveTo>
                  <a:lnTo>
                    <a:pt x="63" y="498"/>
                  </a:lnTo>
                  <a:lnTo>
                    <a:pt x="128" y="435"/>
                  </a:lnTo>
                  <a:lnTo>
                    <a:pt x="180" y="303"/>
                  </a:lnTo>
                  <a:lnTo>
                    <a:pt x="216" y="144"/>
                  </a:lnTo>
                  <a:lnTo>
                    <a:pt x="245" y="60"/>
                  </a:lnTo>
                  <a:lnTo>
                    <a:pt x="264" y="30"/>
                  </a:lnTo>
                  <a:lnTo>
                    <a:pt x="299" y="9"/>
                  </a:lnTo>
                  <a:lnTo>
                    <a:pt x="332" y="0"/>
                  </a:lnTo>
                  <a:lnTo>
                    <a:pt x="357" y="0"/>
                  </a:ln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2920" y="3807"/>
              <a:ext cx="374" cy="513"/>
            </a:xfrm>
            <a:custGeom>
              <a:avLst/>
              <a:gdLst>
                <a:gd name="T0" fmla="*/ 0 w 357"/>
                <a:gd name="T1" fmla="*/ 513 h 513"/>
                <a:gd name="T2" fmla="*/ 63 w 357"/>
                <a:gd name="T3" fmla="*/ 498 h 513"/>
                <a:gd name="T4" fmla="*/ 128 w 357"/>
                <a:gd name="T5" fmla="*/ 435 h 513"/>
                <a:gd name="T6" fmla="*/ 180 w 357"/>
                <a:gd name="T7" fmla="*/ 303 h 513"/>
                <a:gd name="T8" fmla="*/ 216 w 357"/>
                <a:gd name="T9" fmla="*/ 144 h 513"/>
                <a:gd name="T10" fmla="*/ 245 w 357"/>
                <a:gd name="T11" fmla="*/ 60 h 513"/>
                <a:gd name="T12" fmla="*/ 264 w 357"/>
                <a:gd name="T13" fmla="*/ 30 h 513"/>
                <a:gd name="T14" fmla="*/ 299 w 357"/>
                <a:gd name="T15" fmla="*/ 9 h 513"/>
                <a:gd name="T16" fmla="*/ 332 w 357"/>
                <a:gd name="T17" fmla="*/ 0 h 513"/>
                <a:gd name="T18" fmla="*/ 357 w 357"/>
                <a:gd name="T19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7" h="513">
                  <a:moveTo>
                    <a:pt x="0" y="513"/>
                  </a:moveTo>
                  <a:lnTo>
                    <a:pt x="63" y="498"/>
                  </a:lnTo>
                  <a:lnTo>
                    <a:pt x="128" y="435"/>
                  </a:lnTo>
                  <a:lnTo>
                    <a:pt x="180" y="303"/>
                  </a:lnTo>
                  <a:lnTo>
                    <a:pt x="216" y="144"/>
                  </a:lnTo>
                  <a:lnTo>
                    <a:pt x="245" y="60"/>
                  </a:lnTo>
                  <a:lnTo>
                    <a:pt x="264" y="30"/>
                  </a:lnTo>
                  <a:lnTo>
                    <a:pt x="299" y="9"/>
                  </a:lnTo>
                  <a:lnTo>
                    <a:pt x="332" y="0"/>
                  </a:lnTo>
                  <a:lnTo>
                    <a:pt x="357" y="0"/>
                  </a:ln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1971845" y="1636713"/>
            <a:ext cx="1587" cy="1320800"/>
          </a:xfrm>
          <a:prstGeom prst="line">
            <a:avLst/>
          </a:prstGeom>
          <a:noFill/>
          <a:ln w="762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2006770" y="2303463"/>
            <a:ext cx="8128000" cy="1587"/>
          </a:xfrm>
          <a:prstGeom prst="line">
            <a:avLst/>
          </a:prstGeom>
          <a:noFill/>
          <a:ln w="57150" cap="rnd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5505620" y="2536825"/>
            <a:ext cx="833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MQW</a:t>
            </a:r>
          </a:p>
        </p:txBody>
      </p:sp>
      <p:grpSp>
        <p:nvGrpSpPr>
          <p:cNvPr id="20" name="Group 21"/>
          <p:cNvGrpSpPr>
            <a:grpSpLocks/>
          </p:cNvGrpSpPr>
          <p:nvPr/>
        </p:nvGrpSpPr>
        <p:grpSpPr bwMode="auto">
          <a:xfrm>
            <a:off x="9606132" y="1484313"/>
            <a:ext cx="555625" cy="1320800"/>
            <a:chOff x="5282" y="791"/>
            <a:chExt cx="350" cy="832"/>
          </a:xfrm>
        </p:grpSpPr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5282" y="791"/>
              <a:ext cx="0" cy="832"/>
            </a:xfrm>
            <a:prstGeom prst="line">
              <a:avLst/>
            </a:prstGeom>
            <a:noFill/>
            <a:ln w="762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5285" y="805"/>
              <a:ext cx="347" cy="7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cap="rnd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" name="Line 24"/>
          <p:cNvSpPr>
            <a:spLocks noChangeShapeType="1"/>
          </p:cNvSpPr>
          <p:nvPr/>
        </p:nvSpPr>
        <p:spPr bwMode="auto">
          <a:xfrm>
            <a:off x="9174332" y="3089275"/>
            <a:ext cx="812800" cy="1588"/>
          </a:xfrm>
          <a:prstGeom prst="line">
            <a:avLst/>
          </a:prstGeom>
          <a:noFill/>
          <a:ln w="38100" cap="rnd" cmpd="dbl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1714670" y="3146425"/>
            <a:ext cx="4006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MQW in the middle of a linear cavity</a:t>
            </a: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6053307" y="3127375"/>
            <a:ext cx="4162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Saturable absorber jet instead of MQW</a:t>
            </a:r>
          </a:p>
        </p:txBody>
      </p:sp>
      <p:grpSp>
        <p:nvGrpSpPr>
          <p:cNvPr id="26" name="Group 27"/>
          <p:cNvGrpSpPr>
            <a:grpSpLocks/>
          </p:cNvGrpSpPr>
          <p:nvPr/>
        </p:nvGrpSpPr>
        <p:grpSpPr bwMode="auto">
          <a:xfrm>
            <a:off x="1422570" y="3584575"/>
            <a:ext cx="4749800" cy="3259138"/>
            <a:chOff x="0" y="2267"/>
            <a:chExt cx="2992" cy="2053"/>
          </a:xfrm>
        </p:grpSpPr>
        <p:pic>
          <p:nvPicPr>
            <p:cNvPr id="27" name="Picture 28" descr="length_vs_time-90_motor_modifie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67"/>
              <a:ext cx="2992" cy="2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 Box 29"/>
            <p:cNvSpPr txBox="1">
              <a:spLocks noChangeArrowheads="1"/>
            </p:cNvSpPr>
            <p:nvPr/>
          </p:nvSpPr>
          <p:spPr bwMode="auto">
            <a:xfrm>
              <a:off x="543" y="3081"/>
              <a:ext cx="98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5400" cap="rnd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>
                  <a:solidFill>
                    <a:srgbClr val="000099"/>
                  </a:solidFill>
                  <a:ea typeface="宋体" panose="02010600030101010101" pitchFamily="2" charset="-122"/>
                </a:rPr>
                <a:t>Period of </a:t>
              </a:r>
              <a:r>
                <a:rPr lang="el-GR" altLang="zh-CN" b="1">
                  <a:solidFill>
                    <a:srgbClr val="000099"/>
                  </a:solidFill>
                </a:rPr>
                <a:t>λ</a:t>
              </a:r>
              <a:r>
                <a:rPr lang="en-US" altLang="zh-CN" b="1">
                  <a:solidFill>
                    <a:srgbClr val="000099"/>
                  </a:solidFill>
                  <a:ea typeface="宋体" panose="02010600030101010101" pitchFamily="2" charset="-122"/>
                </a:rPr>
                <a:t>/2</a:t>
              </a:r>
              <a:r>
                <a:rPr lang="en-US" altLang="zh-CN">
                  <a:solidFill>
                    <a:srgbClr val="000099"/>
                  </a:solidFill>
                  <a:ea typeface="宋体" panose="02010600030101010101" pitchFamily="2" charset="-122"/>
                </a:rPr>
                <a:t> </a:t>
              </a:r>
            </a:p>
          </p:txBody>
        </p:sp>
        <p:pic>
          <p:nvPicPr>
            <p:cNvPr id="29" name="Picture 3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" y="2534"/>
              <a:ext cx="653" cy="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AutoShape 31"/>
            <p:cNvSpPr>
              <a:spLocks noChangeArrowheads="1"/>
            </p:cNvSpPr>
            <p:nvPr/>
          </p:nvSpPr>
          <p:spPr bwMode="auto">
            <a:xfrm>
              <a:off x="868" y="2458"/>
              <a:ext cx="885" cy="630"/>
            </a:xfrm>
            <a:prstGeom prst="wedgeEllipseCallout">
              <a:avLst>
                <a:gd name="adj1" fmla="val 34856"/>
                <a:gd name="adj2" fmla="val 61745"/>
              </a:avLst>
            </a:prstGeom>
            <a:noFill/>
            <a:ln w="25400" cap="rnd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zh-CN" altLang="en-US">
                <a:ea typeface="宋体" panose="02010600030101010101" pitchFamily="2" charset="-122"/>
              </a:endParaRPr>
            </a:p>
          </p:txBody>
        </p:sp>
      </p:grpSp>
      <p:sp>
        <p:nvSpPr>
          <p:cNvPr id="31" name="Line 32"/>
          <p:cNvSpPr>
            <a:spLocks noChangeShapeType="1"/>
          </p:cNvSpPr>
          <p:nvPr/>
        </p:nvSpPr>
        <p:spPr bwMode="auto">
          <a:xfrm>
            <a:off x="5908845" y="3289300"/>
            <a:ext cx="0" cy="3440113"/>
          </a:xfrm>
          <a:prstGeom prst="line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2" name="Picture 33" descr="4_modifi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282" y="3571875"/>
            <a:ext cx="4789488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88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0.00046 L 0.14362 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023 L -0.13959 0.0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22222E-6 L 0.02357 -2.22222E-6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2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48148E-6 L 0.04909 -1.48148E-6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59 -0.00162 L -0.00469 -0.00162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63143" y="478971"/>
            <a:ext cx="3027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CONSERVATION</a:t>
            </a:r>
            <a:endParaRPr lang="en-US" dirty="0"/>
          </a:p>
        </p:txBody>
      </p:sp>
      <p:pic>
        <p:nvPicPr>
          <p:cNvPr id="3" name="Picture 2" descr="\documentclass{article}&#10;\usepackage{amsmath}&#10;\pagestyle{empty}&#10;\begin{document}&#10;Coherent superposition of modes: ${\cal E} = M {\cal E}_0$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638" y="1121227"/>
            <a:ext cx="4800000" cy="227048"/>
          </a:xfrm>
          <a:prstGeom prst="rect">
            <a:avLst/>
          </a:prstGeom>
        </p:spPr>
      </p:pic>
      <p:pic>
        <p:nvPicPr>
          <p:cNvPr id="5" name="Picture 4" descr="\documentclass{article}&#10;\usepackage{amsmath}&#10;\pagestyle{empty}&#10;\begin{document}&#10;Coherent superposition of modes: $I = M^2 I_0$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638" y="1785255"/>
            <a:ext cx="4865523" cy="257524"/>
          </a:xfrm>
          <a:prstGeom prst="rect">
            <a:avLst/>
          </a:prstGeom>
        </p:spPr>
      </p:pic>
      <p:pic>
        <p:nvPicPr>
          <p:cNvPr id="7" name="Picture 6" descr="\documentclass{article}&#10;\usepackage{amsmath}&#10;\pagestyle{empty}&#10;\begin{document}&#10;Modes not in phase: $I = M I_0$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305" y="2255759"/>
            <a:ext cx="3285333" cy="224000"/>
          </a:xfrm>
          <a:prstGeom prst="rect">
            <a:avLst/>
          </a:prstGeom>
        </p:spPr>
      </p:pic>
      <p:pic>
        <p:nvPicPr>
          <p:cNvPr id="9" name="Picture 8" descr="\documentclass{article}&#10;\usepackage{amsmath}&#10;\pagestyle{empty}&#10;\begin{document}&#10;Where did the energy go when putting the modes in phase?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557" y="3205000"/>
            <a:ext cx="6619428" cy="230095"/>
          </a:xfrm>
          <a:prstGeom prst="rect">
            <a:avLst/>
          </a:prstGeom>
        </p:spPr>
      </p:pic>
      <p:pic>
        <p:nvPicPr>
          <p:cNvPr id="12" name="Picture 11" descr="\documentclass{article}&#10;\usepackage{amsmath}&#10;\pagestyle{empty}&#10;\begin{document}&#10;The average power is the same mode-locked or not. &#10;(textbook concept)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953" y="4160336"/>
            <a:ext cx="7878093" cy="25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1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782458" y="3897313"/>
            <a:ext cx="5621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0099"/>
                </a:solidFill>
              </a:rPr>
              <a:t>Can the CEO be brought under control passively?</a:t>
            </a:r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2755596" y="1314450"/>
            <a:ext cx="1128712" cy="669925"/>
            <a:chOff x="2580" y="1392"/>
            <a:chExt cx="1740" cy="1030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2580" y="1392"/>
              <a:ext cx="960" cy="984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Arc 8"/>
            <p:cNvSpPr>
              <a:spLocks/>
            </p:cNvSpPr>
            <p:nvPr/>
          </p:nvSpPr>
          <p:spPr bwMode="auto">
            <a:xfrm flipH="1" flipV="1">
              <a:off x="2797" y="2052"/>
              <a:ext cx="498" cy="144"/>
            </a:xfrm>
            <a:custGeom>
              <a:avLst/>
              <a:gdLst>
                <a:gd name="G0" fmla="+- 21101 0 0"/>
                <a:gd name="G1" fmla="+- 21600 0 0"/>
                <a:gd name="G2" fmla="+- 21600 0 0"/>
                <a:gd name="T0" fmla="*/ 0 w 42701"/>
                <a:gd name="T1" fmla="*/ 16984 h 21600"/>
                <a:gd name="T2" fmla="*/ 42701 w 42701"/>
                <a:gd name="T3" fmla="*/ 21600 h 21600"/>
                <a:gd name="T4" fmla="*/ 21101 w 4270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701" h="21600" fill="none" extrusionOk="0">
                  <a:moveTo>
                    <a:pt x="-1" y="16983"/>
                  </a:moveTo>
                  <a:cubicBezTo>
                    <a:pt x="2169" y="7067"/>
                    <a:pt x="10950" y="0"/>
                    <a:pt x="21101" y="0"/>
                  </a:cubicBezTo>
                  <a:cubicBezTo>
                    <a:pt x="33030" y="0"/>
                    <a:pt x="42701" y="9670"/>
                    <a:pt x="42701" y="21600"/>
                  </a:cubicBezTo>
                </a:path>
                <a:path w="42701" h="21600" stroke="0" extrusionOk="0">
                  <a:moveTo>
                    <a:pt x="-1" y="16983"/>
                  </a:moveTo>
                  <a:cubicBezTo>
                    <a:pt x="2169" y="7067"/>
                    <a:pt x="10950" y="0"/>
                    <a:pt x="21101" y="0"/>
                  </a:cubicBezTo>
                  <a:cubicBezTo>
                    <a:pt x="33030" y="0"/>
                    <a:pt x="42701" y="9670"/>
                    <a:pt x="42701" y="21600"/>
                  </a:cubicBezTo>
                  <a:lnTo>
                    <a:pt x="21101" y="21600"/>
                  </a:lnTo>
                  <a:close/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2784" y="1680"/>
              <a:ext cx="1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>
              <a:off x="3192" y="1692"/>
              <a:ext cx="16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 rot="1818333">
              <a:off x="3064" y="2274"/>
              <a:ext cx="1256" cy="148"/>
            </a:xfrm>
            <a:custGeom>
              <a:avLst/>
              <a:gdLst>
                <a:gd name="T0" fmla="*/ 130 w 1630"/>
                <a:gd name="T1" fmla="*/ 96 h 192"/>
                <a:gd name="T2" fmla="*/ 442 w 1630"/>
                <a:gd name="T3" fmla="*/ 72 h 192"/>
                <a:gd name="T4" fmla="*/ 1174 w 1630"/>
                <a:gd name="T5" fmla="*/ 0 h 192"/>
                <a:gd name="T6" fmla="*/ 1570 w 1630"/>
                <a:gd name="T7" fmla="*/ 72 h 192"/>
                <a:gd name="T8" fmla="*/ 1534 w 1630"/>
                <a:gd name="T9" fmla="*/ 144 h 192"/>
                <a:gd name="T10" fmla="*/ 1402 w 1630"/>
                <a:gd name="T11" fmla="*/ 180 h 192"/>
                <a:gd name="T12" fmla="*/ 1162 w 1630"/>
                <a:gd name="T13" fmla="*/ 180 h 192"/>
                <a:gd name="T14" fmla="*/ 166 w 1630"/>
                <a:gd name="T15" fmla="*/ 180 h 192"/>
                <a:gd name="T16" fmla="*/ 130 w 1630"/>
                <a:gd name="T17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0" h="192">
                  <a:moveTo>
                    <a:pt x="130" y="96"/>
                  </a:moveTo>
                  <a:cubicBezTo>
                    <a:pt x="176" y="78"/>
                    <a:pt x="268" y="88"/>
                    <a:pt x="442" y="72"/>
                  </a:cubicBezTo>
                  <a:cubicBezTo>
                    <a:pt x="616" y="56"/>
                    <a:pt x="986" y="0"/>
                    <a:pt x="1174" y="0"/>
                  </a:cubicBezTo>
                  <a:cubicBezTo>
                    <a:pt x="1362" y="0"/>
                    <a:pt x="1510" y="48"/>
                    <a:pt x="1570" y="72"/>
                  </a:cubicBezTo>
                  <a:cubicBezTo>
                    <a:pt x="1630" y="96"/>
                    <a:pt x="1562" y="126"/>
                    <a:pt x="1534" y="144"/>
                  </a:cubicBezTo>
                  <a:cubicBezTo>
                    <a:pt x="1506" y="162"/>
                    <a:pt x="1464" y="174"/>
                    <a:pt x="1402" y="180"/>
                  </a:cubicBezTo>
                  <a:cubicBezTo>
                    <a:pt x="1340" y="186"/>
                    <a:pt x="1368" y="180"/>
                    <a:pt x="1162" y="180"/>
                  </a:cubicBezTo>
                  <a:cubicBezTo>
                    <a:pt x="956" y="180"/>
                    <a:pt x="332" y="192"/>
                    <a:pt x="166" y="180"/>
                  </a:cubicBezTo>
                  <a:cubicBezTo>
                    <a:pt x="0" y="168"/>
                    <a:pt x="84" y="114"/>
                    <a:pt x="130" y="96"/>
                  </a:cubicBezTo>
                  <a:close/>
                </a:path>
              </a:pathLst>
            </a:custGeom>
            <a:gradFill rotWithShape="1">
              <a:gsLst>
                <a:gs pos="0">
                  <a:srgbClr val="993300">
                    <a:gamma/>
                    <a:shade val="31765"/>
                    <a:invGamma/>
                  </a:srgbClr>
                </a:gs>
                <a:gs pos="100000">
                  <a:srgbClr val="993300"/>
                </a:gs>
              </a:gsLst>
              <a:lin ang="0" scaled="1"/>
            </a:gradFill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AutoShape 12"/>
            <p:cNvSpPr>
              <a:spLocks noChangeArrowheads="1"/>
            </p:cNvSpPr>
            <p:nvPr/>
          </p:nvSpPr>
          <p:spPr bwMode="auto">
            <a:xfrm>
              <a:off x="2952" y="1800"/>
              <a:ext cx="180" cy="216"/>
            </a:xfrm>
            <a:prstGeom prst="triangle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362"/>
          <p:cNvGrpSpPr>
            <a:grpSpLocks/>
          </p:cNvGrpSpPr>
          <p:nvPr/>
        </p:nvGrpSpPr>
        <p:grpSpPr bwMode="auto">
          <a:xfrm>
            <a:off x="2385708" y="633413"/>
            <a:ext cx="3587750" cy="2876550"/>
            <a:chOff x="1388" y="399"/>
            <a:chExt cx="2260" cy="1812"/>
          </a:xfrm>
        </p:grpSpPr>
        <p:grpSp>
          <p:nvGrpSpPr>
            <p:cNvPr id="12" name="Group 363"/>
            <p:cNvGrpSpPr>
              <a:grpSpLocks/>
            </p:cNvGrpSpPr>
            <p:nvPr/>
          </p:nvGrpSpPr>
          <p:grpSpPr bwMode="auto">
            <a:xfrm>
              <a:off x="1388" y="1200"/>
              <a:ext cx="1244" cy="798"/>
              <a:chOff x="1388" y="1200"/>
              <a:chExt cx="1244" cy="798"/>
            </a:xfrm>
          </p:grpSpPr>
          <p:sp>
            <p:nvSpPr>
              <p:cNvPr id="30" name="Freeform 364"/>
              <p:cNvSpPr>
                <a:spLocks/>
              </p:cNvSpPr>
              <p:nvPr/>
            </p:nvSpPr>
            <p:spPr bwMode="auto">
              <a:xfrm>
                <a:off x="1472" y="1208"/>
                <a:ext cx="424" cy="632"/>
              </a:xfrm>
              <a:custGeom>
                <a:avLst/>
                <a:gdLst>
                  <a:gd name="T0" fmla="*/ 236 w 424"/>
                  <a:gd name="T1" fmla="*/ 0 h 632"/>
                  <a:gd name="T2" fmla="*/ 236 w 424"/>
                  <a:gd name="T3" fmla="*/ 60 h 632"/>
                  <a:gd name="T4" fmla="*/ 0 w 424"/>
                  <a:gd name="T5" fmla="*/ 56 h 632"/>
                  <a:gd name="T6" fmla="*/ 0 w 424"/>
                  <a:gd name="T7" fmla="*/ 412 h 632"/>
                  <a:gd name="T8" fmla="*/ 408 w 424"/>
                  <a:gd name="T9" fmla="*/ 632 h 632"/>
                  <a:gd name="T10" fmla="*/ 400 w 424"/>
                  <a:gd name="T11" fmla="*/ 584 h 632"/>
                  <a:gd name="T12" fmla="*/ 424 w 424"/>
                  <a:gd name="T13" fmla="*/ 540 h 632"/>
                  <a:gd name="T14" fmla="*/ 156 w 424"/>
                  <a:gd name="T15" fmla="*/ 344 h 632"/>
                  <a:gd name="T16" fmla="*/ 148 w 424"/>
                  <a:gd name="T17" fmla="*/ 160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4" h="632">
                    <a:moveTo>
                      <a:pt x="236" y="0"/>
                    </a:moveTo>
                    <a:cubicBezTo>
                      <a:pt x="236" y="20"/>
                      <a:pt x="236" y="40"/>
                      <a:pt x="236" y="60"/>
                    </a:cubicBezTo>
                    <a:lnTo>
                      <a:pt x="0" y="56"/>
                    </a:lnTo>
                    <a:lnTo>
                      <a:pt x="0" y="412"/>
                    </a:lnTo>
                    <a:lnTo>
                      <a:pt x="408" y="632"/>
                    </a:lnTo>
                    <a:lnTo>
                      <a:pt x="400" y="584"/>
                    </a:lnTo>
                    <a:lnTo>
                      <a:pt x="424" y="540"/>
                    </a:lnTo>
                    <a:lnTo>
                      <a:pt x="156" y="344"/>
                    </a:lnTo>
                    <a:lnTo>
                      <a:pt x="148" y="160"/>
                    </a:lnTo>
                  </a:path>
                </a:pathLst>
              </a:custGeom>
              <a:noFill/>
              <a:ln w="952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365"/>
              <p:cNvSpPr>
                <a:spLocks/>
              </p:cNvSpPr>
              <p:nvPr/>
            </p:nvSpPr>
            <p:spPr bwMode="auto">
              <a:xfrm>
                <a:off x="1924" y="1200"/>
                <a:ext cx="480" cy="520"/>
              </a:xfrm>
              <a:custGeom>
                <a:avLst/>
                <a:gdLst>
                  <a:gd name="T0" fmla="*/ 0 w 480"/>
                  <a:gd name="T1" fmla="*/ 0 h 520"/>
                  <a:gd name="T2" fmla="*/ 0 w 480"/>
                  <a:gd name="T3" fmla="*/ 72 h 520"/>
                  <a:gd name="T4" fmla="*/ 148 w 480"/>
                  <a:gd name="T5" fmla="*/ 68 h 520"/>
                  <a:gd name="T6" fmla="*/ 180 w 480"/>
                  <a:gd name="T7" fmla="*/ 288 h 520"/>
                  <a:gd name="T8" fmla="*/ 284 w 480"/>
                  <a:gd name="T9" fmla="*/ 356 h 520"/>
                  <a:gd name="T10" fmla="*/ 480 w 480"/>
                  <a:gd name="T11" fmla="*/ 424 h 520"/>
                  <a:gd name="T12" fmla="*/ 456 w 480"/>
                  <a:gd name="T13" fmla="*/ 496 h 520"/>
                  <a:gd name="T14" fmla="*/ 456 w 480"/>
                  <a:gd name="T15" fmla="*/ 520 h 520"/>
                  <a:gd name="T16" fmla="*/ 60 w 480"/>
                  <a:gd name="T17" fmla="*/ 348 h 520"/>
                  <a:gd name="T18" fmla="*/ 48 w 480"/>
                  <a:gd name="T19" fmla="*/ 192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0" h="520">
                    <a:moveTo>
                      <a:pt x="0" y="0"/>
                    </a:moveTo>
                    <a:cubicBezTo>
                      <a:pt x="0" y="24"/>
                      <a:pt x="0" y="48"/>
                      <a:pt x="0" y="72"/>
                    </a:cubicBezTo>
                    <a:lnTo>
                      <a:pt x="148" y="68"/>
                    </a:lnTo>
                    <a:lnTo>
                      <a:pt x="180" y="288"/>
                    </a:lnTo>
                    <a:lnTo>
                      <a:pt x="284" y="356"/>
                    </a:lnTo>
                    <a:lnTo>
                      <a:pt x="480" y="424"/>
                    </a:lnTo>
                    <a:lnTo>
                      <a:pt x="456" y="496"/>
                    </a:lnTo>
                    <a:lnTo>
                      <a:pt x="456" y="520"/>
                    </a:lnTo>
                    <a:lnTo>
                      <a:pt x="60" y="348"/>
                    </a:lnTo>
                    <a:lnTo>
                      <a:pt x="48" y="192"/>
                    </a:lnTo>
                  </a:path>
                </a:pathLst>
              </a:custGeom>
              <a:noFill/>
              <a:ln w="952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2" name="Group 366"/>
              <p:cNvGrpSpPr>
                <a:grpSpLocks/>
              </p:cNvGrpSpPr>
              <p:nvPr/>
            </p:nvGrpSpPr>
            <p:grpSpPr bwMode="auto">
              <a:xfrm>
                <a:off x="2296" y="1590"/>
                <a:ext cx="136" cy="155"/>
                <a:chOff x="2308" y="1598"/>
                <a:chExt cx="124" cy="147"/>
              </a:xfrm>
            </p:grpSpPr>
            <p:sp>
              <p:nvSpPr>
                <p:cNvPr id="49" name="Oval 367"/>
                <p:cNvSpPr>
                  <a:spLocks noChangeArrowheads="1"/>
                </p:cNvSpPr>
                <p:nvPr/>
              </p:nvSpPr>
              <p:spPr bwMode="auto">
                <a:xfrm>
                  <a:off x="2376" y="1612"/>
                  <a:ext cx="56" cy="128"/>
                </a:xfrm>
                <a:prstGeom prst="ellipse">
                  <a:avLst/>
                </a:prstGeom>
                <a:noFill/>
                <a:ln w="25400" cap="rnd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Arc 368"/>
                <p:cNvSpPr>
                  <a:spLocks/>
                </p:cNvSpPr>
                <p:nvPr/>
              </p:nvSpPr>
              <p:spPr bwMode="auto">
                <a:xfrm flipH="1">
                  <a:off x="2308" y="1600"/>
                  <a:ext cx="56" cy="12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2864"/>
                    <a:gd name="T2" fmla="*/ 3797 w 21600"/>
                    <a:gd name="T3" fmla="*/ 42864 h 42864"/>
                    <a:gd name="T4" fmla="*/ 0 w 21600"/>
                    <a:gd name="T5" fmla="*/ 21600 h 42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864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064"/>
                        <a:pt x="14098" y="41024"/>
                        <a:pt x="3796" y="42863"/>
                      </a:cubicBezTo>
                    </a:path>
                    <a:path w="21600" h="42864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064"/>
                        <a:pt x="14098" y="41024"/>
                        <a:pt x="3796" y="42863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Line 369"/>
                <p:cNvSpPr>
                  <a:spLocks noChangeShapeType="1"/>
                </p:cNvSpPr>
                <p:nvPr/>
              </p:nvSpPr>
              <p:spPr bwMode="auto">
                <a:xfrm>
                  <a:off x="2361" y="1598"/>
                  <a:ext cx="41" cy="9"/>
                </a:xfrm>
                <a:prstGeom prst="line">
                  <a:avLst/>
                </a:pr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Line 370"/>
                <p:cNvSpPr>
                  <a:spLocks noChangeShapeType="1"/>
                </p:cNvSpPr>
                <p:nvPr/>
              </p:nvSpPr>
              <p:spPr bwMode="auto">
                <a:xfrm>
                  <a:off x="2351" y="1725"/>
                  <a:ext cx="43" cy="20"/>
                </a:xfrm>
                <a:prstGeom prst="line">
                  <a:avLst/>
                </a:pr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" name="Group 371"/>
              <p:cNvGrpSpPr>
                <a:grpSpLocks/>
              </p:cNvGrpSpPr>
              <p:nvPr/>
            </p:nvGrpSpPr>
            <p:grpSpPr bwMode="auto">
              <a:xfrm>
                <a:off x="1800" y="1706"/>
                <a:ext cx="136" cy="155"/>
                <a:chOff x="2308" y="1598"/>
                <a:chExt cx="124" cy="147"/>
              </a:xfrm>
            </p:grpSpPr>
            <p:sp>
              <p:nvSpPr>
                <p:cNvPr id="45" name="Oval 372"/>
                <p:cNvSpPr>
                  <a:spLocks noChangeArrowheads="1"/>
                </p:cNvSpPr>
                <p:nvPr/>
              </p:nvSpPr>
              <p:spPr bwMode="auto">
                <a:xfrm>
                  <a:off x="2376" y="1612"/>
                  <a:ext cx="56" cy="128"/>
                </a:xfrm>
                <a:prstGeom prst="ellipse">
                  <a:avLst/>
                </a:prstGeom>
                <a:noFill/>
                <a:ln w="25400" cap="rnd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Arc 373"/>
                <p:cNvSpPr>
                  <a:spLocks/>
                </p:cNvSpPr>
                <p:nvPr/>
              </p:nvSpPr>
              <p:spPr bwMode="auto">
                <a:xfrm flipH="1">
                  <a:off x="2308" y="1600"/>
                  <a:ext cx="56" cy="12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2864"/>
                    <a:gd name="T2" fmla="*/ 3797 w 21600"/>
                    <a:gd name="T3" fmla="*/ 42864 h 42864"/>
                    <a:gd name="T4" fmla="*/ 0 w 21600"/>
                    <a:gd name="T5" fmla="*/ 21600 h 42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864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064"/>
                        <a:pt x="14098" y="41024"/>
                        <a:pt x="3796" y="42863"/>
                      </a:cubicBezTo>
                    </a:path>
                    <a:path w="21600" h="42864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064"/>
                        <a:pt x="14098" y="41024"/>
                        <a:pt x="3796" y="42863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Line 374"/>
                <p:cNvSpPr>
                  <a:spLocks noChangeShapeType="1"/>
                </p:cNvSpPr>
                <p:nvPr/>
              </p:nvSpPr>
              <p:spPr bwMode="auto">
                <a:xfrm>
                  <a:off x="2361" y="1598"/>
                  <a:ext cx="41" cy="9"/>
                </a:xfrm>
                <a:prstGeom prst="line">
                  <a:avLst/>
                </a:pr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Line 375"/>
                <p:cNvSpPr>
                  <a:spLocks noChangeShapeType="1"/>
                </p:cNvSpPr>
                <p:nvPr/>
              </p:nvSpPr>
              <p:spPr bwMode="auto">
                <a:xfrm>
                  <a:off x="2351" y="1725"/>
                  <a:ext cx="43" cy="20"/>
                </a:xfrm>
                <a:prstGeom prst="line">
                  <a:avLst/>
                </a:pr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4" name="Line 376"/>
              <p:cNvSpPr>
                <a:spLocks noChangeShapeType="1"/>
              </p:cNvSpPr>
              <p:nvPr/>
            </p:nvSpPr>
            <p:spPr bwMode="auto">
              <a:xfrm>
                <a:off x="1388" y="1624"/>
                <a:ext cx="664" cy="372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377"/>
              <p:cNvSpPr>
                <a:spLocks noChangeShapeType="1"/>
              </p:cNvSpPr>
              <p:nvPr/>
            </p:nvSpPr>
            <p:spPr bwMode="auto">
              <a:xfrm flipV="1">
                <a:off x="2057" y="1929"/>
                <a:ext cx="182" cy="69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378"/>
              <p:cNvSpPr>
                <a:spLocks noChangeShapeType="1"/>
              </p:cNvSpPr>
              <p:nvPr/>
            </p:nvSpPr>
            <p:spPr bwMode="auto">
              <a:xfrm>
                <a:off x="1928" y="1744"/>
                <a:ext cx="300" cy="168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379"/>
              <p:cNvSpPr>
                <a:spLocks noChangeShapeType="1"/>
              </p:cNvSpPr>
              <p:nvPr/>
            </p:nvSpPr>
            <p:spPr bwMode="auto">
              <a:xfrm>
                <a:off x="1985" y="1567"/>
                <a:ext cx="462" cy="259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380"/>
              <p:cNvSpPr>
                <a:spLocks noChangeShapeType="1"/>
              </p:cNvSpPr>
              <p:nvPr/>
            </p:nvSpPr>
            <p:spPr bwMode="auto">
              <a:xfrm flipV="1">
                <a:off x="2450" y="1758"/>
                <a:ext cx="182" cy="69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381"/>
              <p:cNvSpPr>
                <a:spLocks noChangeShapeType="1"/>
              </p:cNvSpPr>
              <p:nvPr/>
            </p:nvSpPr>
            <p:spPr bwMode="auto">
              <a:xfrm>
                <a:off x="2165" y="1495"/>
                <a:ext cx="462" cy="259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382"/>
              <p:cNvSpPr>
                <a:spLocks noChangeShapeType="1"/>
              </p:cNvSpPr>
              <p:nvPr/>
            </p:nvSpPr>
            <p:spPr bwMode="auto">
              <a:xfrm>
                <a:off x="1389" y="1623"/>
                <a:ext cx="75" cy="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383"/>
              <p:cNvSpPr>
                <a:spLocks noChangeShapeType="1"/>
              </p:cNvSpPr>
              <p:nvPr/>
            </p:nvSpPr>
            <p:spPr bwMode="auto">
              <a:xfrm>
                <a:off x="2118" y="1494"/>
                <a:ext cx="51" cy="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384"/>
              <p:cNvSpPr>
                <a:spLocks/>
              </p:cNvSpPr>
              <p:nvPr/>
            </p:nvSpPr>
            <p:spPr bwMode="auto">
              <a:xfrm>
                <a:off x="1908" y="1758"/>
                <a:ext cx="152" cy="180"/>
              </a:xfrm>
              <a:custGeom>
                <a:avLst/>
                <a:gdLst>
                  <a:gd name="T0" fmla="*/ 0 w 152"/>
                  <a:gd name="T1" fmla="*/ 0 h 180"/>
                  <a:gd name="T2" fmla="*/ 69 w 152"/>
                  <a:gd name="T3" fmla="*/ 21 h 180"/>
                  <a:gd name="T4" fmla="*/ 93 w 152"/>
                  <a:gd name="T5" fmla="*/ 54 h 180"/>
                  <a:gd name="T6" fmla="*/ 144 w 152"/>
                  <a:gd name="T7" fmla="*/ 141 h 180"/>
                  <a:gd name="T8" fmla="*/ 144 w 152"/>
                  <a:gd name="T9" fmla="*/ 171 h 180"/>
                  <a:gd name="T10" fmla="*/ 105 w 152"/>
                  <a:gd name="T11" fmla="*/ 177 h 180"/>
                  <a:gd name="T12" fmla="*/ 60 w 152"/>
                  <a:gd name="T13" fmla="*/ 150 h 180"/>
                  <a:gd name="T14" fmla="*/ 36 w 152"/>
                  <a:gd name="T15" fmla="*/ 102 h 180"/>
                  <a:gd name="T16" fmla="*/ 3 w 152"/>
                  <a:gd name="T17" fmla="*/ 81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2" h="180">
                    <a:moveTo>
                      <a:pt x="0" y="0"/>
                    </a:moveTo>
                    <a:cubicBezTo>
                      <a:pt x="27" y="6"/>
                      <a:pt x="54" y="12"/>
                      <a:pt x="69" y="21"/>
                    </a:cubicBezTo>
                    <a:cubicBezTo>
                      <a:pt x="84" y="30"/>
                      <a:pt x="81" y="34"/>
                      <a:pt x="93" y="54"/>
                    </a:cubicBezTo>
                    <a:cubicBezTo>
                      <a:pt x="105" y="74"/>
                      <a:pt x="136" y="122"/>
                      <a:pt x="144" y="141"/>
                    </a:cubicBezTo>
                    <a:cubicBezTo>
                      <a:pt x="152" y="160"/>
                      <a:pt x="151" y="165"/>
                      <a:pt x="144" y="171"/>
                    </a:cubicBezTo>
                    <a:cubicBezTo>
                      <a:pt x="137" y="177"/>
                      <a:pt x="119" y="180"/>
                      <a:pt x="105" y="177"/>
                    </a:cubicBezTo>
                    <a:cubicBezTo>
                      <a:pt x="91" y="174"/>
                      <a:pt x="71" y="162"/>
                      <a:pt x="60" y="150"/>
                    </a:cubicBezTo>
                    <a:cubicBezTo>
                      <a:pt x="49" y="138"/>
                      <a:pt x="46" y="114"/>
                      <a:pt x="36" y="102"/>
                    </a:cubicBezTo>
                    <a:cubicBezTo>
                      <a:pt x="26" y="90"/>
                      <a:pt x="14" y="85"/>
                      <a:pt x="3" y="81"/>
                    </a:cubicBezTo>
                  </a:path>
                </a:pathLst>
              </a:custGeom>
              <a:noFill/>
              <a:ln w="952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385" descr="5%"/>
              <p:cNvSpPr>
                <a:spLocks/>
              </p:cNvSpPr>
              <p:nvPr/>
            </p:nvSpPr>
            <p:spPr bwMode="auto">
              <a:xfrm>
                <a:off x="1887" y="1763"/>
                <a:ext cx="171" cy="176"/>
              </a:xfrm>
              <a:custGeom>
                <a:avLst/>
                <a:gdLst>
                  <a:gd name="T0" fmla="*/ 20 w 171"/>
                  <a:gd name="T1" fmla="*/ 78 h 176"/>
                  <a:gd name="T2" fmla="*/ 14 w 171"/>
                  <a:gd name="T3" fmla="*/ 66 h 176"/>
                  <a:gd name="T4" fmla="*/ 8 w 171"/>
                  <a:gd name="T5" fmla="*/ 46 h 176"/>
                  <a:gd name="T6" fmla="*/ 6 w 171"/>
                  <a:gd name="T7" fmla="*/ 18 h 176"/>
                  <a:gd name="T8" fmla="*/ 14 w 171"/>
                  <a:gd name="T9" fmla="*/ 0 h 176"/>
                  <a:gd name="T10" fmla="*/ 89 w 171"/>
                  <a:gd name="T11" fmla="*/ 19 h 176"/>
                  <a:gd name="T12" fmla="*/ 110 w 171"/>
                  <a:gd name="T13" fmla="*/ 48 h 176"/>
                  <a:gd name="T14" fmla="*/ 158 w 171"/>
                  <a:gd name="T15" fmla="*/ 123 h 176"/>
                  <a:gd name="T16" fmla="*/ 171 w 171"/>
                  <a:gd name="T17" fmla="*/ 157 h 176"/>
                  <a:gd name="T18" fmla="*/ 161 w 171"/>
                  <a:gd name="T19" fmla="*/ 172 h 176"/>
                  <a:gd name="T20" fmla="*/ 122 w 171"/>
                  <a:gd name="T21" fmla="*/ 175 h 176"/>
                  <a:gd name="T22" fmla="*/ 102 w 171"/>
                  <a:gd name="T23" fmla="*/ 166 h 176"/>
                  <a:gd name="T24" fmla="*/ 72 w 171"/>
                  <a:gd name="T25" fmla="*/ 132 h 176"/>
                  <a:gd name="T26" fmla="*/ 60 w 171"/>
                  <a:gd name="T27" fmla="*/ 100 h 176"/>
                  <a:gd name="T28" fmla="*/ 38 w 171"/>
                  <a:gd name="T29" fmla="*/ 85 h 176"/>
                  <a:gd name="T30" fmla="*/ 20 w 171"/>
                  <a:gd name="T31" fmla="*/ 78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1" h="176">
                    <a:moveTo>
                      <a:pt x="20" y="78"/>
                    </a:moveTo>
                    <a:cubicBezTo>
                      <a:pt x="16" y="75"/>
                      <a:pt x="16" y="71"/>
                      <a:pt x="14" y="66"/>
                    </a:cubicBezTo>
                    <a:cubicBezTo>
                      <a:pt x="12" y="61"/>
                      <a:pt x="9" y="54"/>
                      <a:pt x="8" y="46"/>
                    </a:cubicBezTo>
                    <a:cubicBezTo>
                      <a:pt x="7" y="38"/>
                      <a:pt x="5" y="26"/>
                      <a:pt x="6" y="18"/>
                    </a:cubicBezTo>
                    <a:cubicBezTo>
                      <a:pt x="7" y="10"/>
                      <a:pt x="0" y="0"/>
                      <a:pt x="14" y="0"/>
                    </a:cubicBezTo>
                    <a:cubicBezTo>
                      <a:pt x="28" y="0"/>
                      <a:pt x="73" y="11"/>
                      <a:pt x="89" y="19"/>
                    </a:cubicBezTo>
                    <a:cubicBezTo>
                      <a:pt x="105" y="27"/>
                      <a:pt x="99" y="31"/>
                      <a:pt x="110" y="48"/>
                    </a:cubicBezTo>
                    <a:cubicBezTo>
                      <a:pt x="121" y="65"/>
                      <a:pt x="148" y="105"/>
                      <a:pt x="158" y="123"/>
                    </a:cubicBezTo>
                    <a:cubicBezTo>
                      <a:pt x="168" y="141"/>
                      <a:pt x="171" y="149"/>
                      <a:pt x="171" y="157"/>
                    </a:cubicBezTo>
                    <a:cubicBezTo>
                      <a:pt x="171" y="165"/>
                      <a:pt x="169" y="169"/>
                      <a:pt x="161" y="172"/>
                    </a:cubicBezTo>
                    <a:cubicBezTo>
                      <a:pt x="153" y="175"/>
                      <a:pt x="132" y="176"/>
                      <a:pt x="122" y="175"/>
                    </a:cubicBezTo>
                    <a:cubicBezTo>
                      <a:pt x="112" y="174"/>
                      <a:pt x="110" y="173"/>
                      <a:pt x="102" y="166"/>
                    </a:cubicBezTo>
                    <a:cubicBezTo>
                      <a:pt x="94" y="159"/>
                      <a:pt x="79" y="143"/>
                      <a:pt x="72" y="132"/>
                    </a:cubicBezTo>
                    <a:cubicBezTo>
                      <a:pt x="65" y="121"/>
                      <a:pt x="66" y="108"/>
                      <a:pt x="60" y="100"/>
                    </a:cubicBezTo>
                    <a:cubicBezTo>
                      <a:pt x="54" y="92"/>
                      <a:pt x="45" y="88"/>
                      <a:pt x="38" y="85"/>
                    </a:cubicBezTo>
                    <a:cubicBezTo>
                      <a:pt x="31" y="82"/>
                      <a:pt x="24" y="81"/>
                      <a:pt x="20" y="78"/>
                    </a:cubicBezTo>
                    <a:close/>
                  </a:path>
                </a:pathLst>
              </a:custGeom>
              <a:pattFill prst="pct5">
                <a:fgClr>
                  <a:srgbClr val="CCFFCC"/>
                </a:fgClr>
                <a:bgClr>
                  <a:schemeClr val="bg1"/>
                </a:bgClr>
              </a:pattFill>
              <a:ln w="952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386" descr="5%"/>
              <p:cNvSpPr>
                <a:spLocks/>
              </p:cNvSpPr>
              <p:nvPr/>
            </p:nvSpPr>
            <p:spPr bwMode="auto">
              <a:xfrm>
                <a:off x="2378" y="1636"/>
                <a:ext cx="171" cy="176"/>
              </a:xfrm>
              <a:custGeom>
                <a:avLst/>
                <a:gdLst>
                  <a:gd name="T0" fmla="*/ 20 w 171"/>
                  <a:gd name="T1" fmla="*/ 78 h 176"/>
                  <a:gd name="T2" fmla="*/ 14 w 171"/>
                  <a:gd name="T3" fmla="*/ 66 h 176"/>
                  <a:gd name="T4" fmla="*/ 8 w 171"/>
                  <a:gd name="T5" fmla="*/ 46 h 176"/>
                  <a:gd name="T6" fmla="*/ 6 w 171"/>
                  <a:gd name="T7" fmla="*/ 18 h 176"/>
                  <a:gd name="T8" fmla="*/ 14 w 171"/>
                  <a:gd name="T9" fmla="*/ 0 h 176"/>
                  <a:gd name="T10" fmla="*/ 89 w 171"/>
                  <a:gd name="T11" fmla="*/ 19 h 176"/>
                  <a:gd name="T12" fmla="*/ 110 w 171"/>
                  <a:gd name="T13" fmla="*/ 48 h 176"/>
                  <a:gd name="T14" fmla="*/ 158 w 171"/>
                  <a:gd name="T15" fmla="*/ 123 h 176"/>
                  <a:gd name="T16" fmla="*/ 171 w 171"/>
                  <a:gd name="T17" fmla="*/ 157 h 176"/>
                  <a:gd name="T18" fmla="*/ 161 w 171"/>
                  <a:gd name="T19" fmla="*/ 172 h 176"/>
                  <a:gd name="T20" fmla="*/ 122 w 171"/>
                  <a:gd name="T21" fmla="*/ 175 h 176"/>
                  <a:gd name="T22" fmla="*/ 102 w 171"/>
                  <a:gd name="T23" fmla="*/ 166 h 176"/>
                  <a:gd name="T24" fmla="*/ 72 w 171"/>
                  <a:gd name="T25" fmla="*/ 132 h 176"/>
                  <a:gd name="T26" fmla="*/ 60 w 171"/>
                  <a:gd name="T27" fmla="*/ 100 h 176"/>
                  <a:gd name="T28" fmla="*/ 38 w 171"/>
                  <a:gd name="T29" fmla="*/ 85 h 176"/>
                  <a:gd name="T30" fmla="*/ 20 w 171"/>
                  <a:gd name="T31" fmla="*/ 78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1" h="176">
                    <a:moveTo>
                      <a:pt x="20" y="78"/>
                    </a:moveTo>
                    <a:cubicBezTo>
                      <a:pt x="16" y="75"/>
                      <a:pt x="16" y="71"/>
                      <a:pt x="14" y="66"/>
                    </a:cubicBezTo>
                    <a:cubicBezTo>
                      <a:pt x="12" y="61"/>
                      <a:pt x="9" y="54"/>
                      <a:pt x="8" y="46"/>
                    </a:cubicBezTo>
                    <a:cubicBezTo>
                      <a:pt x="7" y="38"/>
                      <a:pt x="5" y="26"/>
                      <a:pt x="6" y="18"/>
                    </a:cubicBezTo>
                    <a:cubicBezTo>
                      <a:pt x="7" y="10"/>
                      <a:pt x="0" y="0"/>
                      <a:pt x="14" y="0"/>
                    </a:cubicBezTo>
                    <a:cubicBezTo>
                      <a:pt x="28" y="0"/>
                      <a:pt x="73" y="11"/>
                      <a:pt x="89" y="19"/>
                    </a:cubicBezTo>
                    <a:cubicBezTo>
                      <a:pt x="105" y="27"/>
                      <a:pt x="99" y="31"/>
                      <a:pt x="110" y="48"/>
                    </a:cubicBezTo>
                    <a:cubicBezTo>
                      <a:pt x="121" y="65"/>
                      <a:pt x="148" y="105"/>
                      <a:pt x="158" y="123"/>
                    </a:cubicBezTo>
                    <a:cubicBezTo>
                      <a:pt x="168" y="141"/>
                      <a:pt x="171" y="149"/>
                      <a:pt x="171" y="157"/>
                    </a:cubicBezTo>
                    <a:cubicBezTo>
                      <a:pt x="171" y="165"/>
                      <a:pt x="169" y="169"/>
                      <a:pt x="161" y="172"/>
                    </a:cubicBezTo>
                    <a:cubicBezTo>
                      <a:pt x="153" y="175"/>
                      <a:pt x="132" y="176"/>
                      <a:pt x="122" y="175"/>
                    </a:cubicBezTo>
                    <a:cubicBezTo>
                      <a:pt x="112" y="174"/>
                      <a:pt x="110" y="173"/>
                      <a:pt x="102" y="166"/>
                    </a:cubicBezTo>
                    <a:cubicBezTo>
                      <a:pt x="94" y="159"/>
                      <a:pt x="79" y="143"/>
                      <a:pt x="72" y="132"/>
                    </a:cubicBezTo>
                    <a:cubicBezTo>
                      <a:pt x="65" y="121"/>
                      <a:pt x="66" y="108"/>
                      <a:pt x="60" y="100"/>
                    </a:cubicBezTo>
                    <a:cubicBezTo>
                      <a:pt x="54" y="92"/>
                      <a:pt x="45" y="88"/>
                      <a:pt x="38" y="85"/>
                    </a:cubicBezTo>
                    <a:cubicBezTo>
                      <a:pt x="31" y="82"/>
                      <a:pt x="24" y="81"/>
                      <a:pt x="20" y="78"/>
                    </a:cubicBezTo>
                    <a:close/>
                  </a:path>
                </a:pathLst>
              </a:custGeom>
              <a:pattFill prst="pct5">
                <a:fgClr>
                  <a:srgbClr val="CCFFCC"/>
                </a:fgClr>
                <a:bgClr>
                  <a:schemeClr val="bg1"/>
                </a:bgClr>
              </a:pattFill>
              <a:ln w="952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" name="Freeform 387"/>
            <p:cNvSpPr>
              <a:spLocks/>
            </p:cNvSpPr>
            <p:nvPr/>
          </p:nvSpPr>
          <p:spPr bwMode="auto">
            <a:xfrm>
              <a:off x="2394" y="1269"/>
              <a:ext cx="885" cy="338"/>
            </a:xfrm>
            <a:custGeom>
              <a:avLst/>
              <a:gdLst>
                <a:gd name="T0" fmla="*/ 0 w 885"/>
                <a:gd name="T1" fmla="*/ 338 h 338"/>
                <a:gd name="T2" fmla="*/ 20 w 885"/>
                <a:gd name="T3" fmla="*/ 276 h 338"/>
                <a:gd name="T4" fmla="*/ 69 w 885"/>
                <a:gd name="T5" fmla="*/ 227 h 338"/>
                <a:gd name="T6" fmla="*/ 129 w 885"/>
                <a:gd name="T7" fmla="*/ 216 h 338"/>
                <a:gd name="T8" fmla="*/ 156 w 885"/>
                <a:gd name="T9" fmla="*/ 291 h 338"/>
                <a:gd name="T10" fmla="*/ 93 w 885"/>
                <a:gd name="T11" fmla="*/ 302 h 338"/>
                <a:gd name="T12" fmla="*/ 77 w 885"/>
                <a:gd name="T13" fmla="*/ 182 h 338"/>
                <a:gd name="T14" fmla="*/ 186 w 885"/>
                <a:gd name="T15" fmla="*/ 122 h 338"/>
                <a:gd name="T16" fmla="*/ 258 w 885"/>
                <a:gd name="T17" fmla="*/ 228 h 338"/>
                <a:gd name="T18" fmla="*/ 192 w 885"/>
                <a:gd name="T19" fmla="*/ 260 h 338"/>
                <a:gd name="T20" fmla="*/ 150 w 885"/>
                <a:gd name="T21" fmla="*/ 161 h 338"/>
                <a:gd name="T22" fmla="*/ 239 w 885"/>
                <a:gd name="T23" fmla="*/ 45 h 338"/>
                <a:gd name="T24" fmla="*/ 354 w 885"/>
                <a:gd name="T25" fmla="*/ 119 h 338"/>
                <a:gd name="T26" fmla="*/ 305 w 885"/>
                <a:gd name="T27" fmla="*/ 182 h 338"/>
                <a:gd name="T28" fmla="*/ 239 w 885"/>
                <a:gd name="T29" fmla="*/ 99 h 338"/>
                <a:gd name="T30" fmla="*/ 300 w 885"/>
                <a:gd name="T31" fmla="*/ 6 h 338"/>
                <a:gd name="T32" fmla="*/ 471 w 885"/>
                <a:gd name="T33" fmla="*/ 62 h 338"/>
                <a:gd name="T34" fmla="*/ 500 w 885"/>
                <a:gd name="T35" fmla="*/ 165 h 338"/>
                <a:gd name="T36" fmla="*/ 438 w 885"/>
                <a:gd name="T37" fmla="*/ 173 h 338"/>
                <a:gd name="T38" fmla="*/ 401 w 885"/>
                <a:gd name="T39" fmla="*/ 98 h 338"/>
                <a:gd name="T40" fmla="*/ 491 w 885"/>
                <a:gd name="T41" fmla="*/ 39 h 338"/>
                <a:gd name="T42" fmla="*/ 656 w 885"/>
                <a:gd name="T43" fmla="*/ 101 h 338"/>
                <a:gd name="T44" fmla="*/ 618 w 885"/>
                <a:gd name="T45" fmla="*/ 221 h 338"/>
                <a:gd name="T46" fmla="*/ 560 w 885"/>
                <a:gd name="T47" fmla="*/ 161 h 338"/>
                <a:gd name="T48" fmla="*/ 611 w 885"/>
                <a:gd name="T49" fmla="*/ 62 h 338"/>
                <a:gd name="T50" fmla="*/ 885 w 885"/>
                <a:gd name="T51" fmla="*/ 5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85" h="338">
                  <a:moveTo>
                    <a:pt x="0" y="338"/>
                  </a:moveTo>
                  <a:cubicBezTo>
                    <a:pt x="4" y="316"/>
                    <a:pt x="9" y="294"/>
                    <a:pt x="20" y="276"/>
                  </a:cubicBezTo>
                  <a:cubicBezTo>
                    <a:pt x="31" y="258"/>
                    <a:pt x="51" y="237"/>
                    <a:pt x="69" y="227"/>
                  </a:cubicBezTo>
                  <a:cubicBezTo>
                    <a:pt x="87" y="217"/>
                    <a:pt x="115" y="205"/>
                    <a:pt x="129" y="216"/>
                  </a:cubicBezTo>
                  <a:cubicBezTo>
                    <a:pt x="143" y="227"/>
                    <a:pt x="162" y="277"/>
                    <a:pt x="156" y="291"/>
                  </a:cubicBezTo>
                  <a:cubicBezTo>
                    <a:pt x="150" y="305"/>
                    <a:pt x="106" y="320"/>
                    <a:pt x="93" y="302"/>
                  </a:cubicBezTo>
                  <a:cubicBezTo>
                    <a:pt x="80" y="284"/>
                    <a:pt x="62" y="212"/>
                    <a:pt x="77" y="182"/>
                  </a:cubicBezTo>
                  <a:cubicBezTo>
                    <a:pt x="92" y="152"/>
                    <a:pt x="156" y="114"/>
                    <a:pt x="186" y="122"/>
                  </a:cubicBezTo>
                  <a:cubicBezTo>
                    <a:pt x="216" y="130"/>
                    <a:pt x="257" y="205"/>
                    <a:pt x="258" y="228"/>
                  </a:cubicBezTo>
                  <a:cubicBezTo>
                    <a:pt x="259" y="251"/>
                    <a:pt x="210" y="271"/>
                    <a:pt x="192" y="260"/>
                  </a:cubicBezTo>
                  <a:cubicBezTo>
                    <a:pt x="174" y="249"/>
                    <a:pt x="142" y="197"/>
                    <a:pt x="150" y="161"/>
                  </a:cubicBezTo>
                  <a:cubicBezTo>
                    <a:pt x="158" y="125"/>
                    <a:pt x="205" y="52"/>
                    <a:pt x="239" y="45"/>
                  </a:cubicBezTo>
                  <a:cubicBezTo>
                    <a:pt x="273" y="38"/>
                    <a:pt x="343" y="96"/>
                    <a:pt x="354" y="119"/>
                  </a:cubicBezTo>
                  <a:cubicBezTo>
                    <a:pt x="365" y="142"/>
                    <a:pt x="324" y="185"/>
                    <a:pt x="305" y="182"/>
                  </a:cubicBezTo>
                  <a:cubicBezTo>
                    <a:pt x="286" y="179"/>
                    <a:pt x="240" y="128"/>
                    <a:pt x="239" y="99"/>
                  </a:cubicBezTo>
                  <a:cubicBezTo>
                    <a:pt x="238" y="70"/>
                    <a:pt x="261" y="12"/>
                    <a:pt x="300" y="6"/>
                  </a:cubicBezTo>
                  <a:cubicBezTo>
                    <a:pt x="339" y="0"/>
                    <a:pt x="438" y="36"/>
                    <a:pt x="471" y="62"/>
                  </a:cubicBezTo>
                  <a:cubicBezTo>
                    <a:pt x="504" y="88"/>
                    <a:pt x="505" y="147"/>
                    <a:pt x="500" y="165"/>
                  </a:cubicBezTo>
                  <a:cubicBezTo>
                    <a:pt x="495" y="183"/>
                    <a:pt x="454" y="184"/>
                    <a:pt x="438" y="173"/>
                  </a:cubicBezTo>
                  <a:cubicBezTo>
                    <a:pt x="422" y="162"/>
                    <a:pt x="392" y="120"/>
                    <a:pt x="401" y="98"/>
                  </a:cubicBezTo>
                  <a:cubicBezTo>
                    <a:pt x="410" y="76"/>
                    <a:pt x="449" y="39"/>
                    <a:pt x="491" y="39"/>
                  </a:cubicBezTo>
                  <a:cubicBezTo>
                    <a:pt x="533" y="39"/>
                    <a:pt x="635" y="71"/>
                    <a:pt x="656" y="101"/>
                  </a:cubicBezTo>
                  <a:cubicBezTo>
                    <a:pt x="677" y="131"/>
                    <a:pt x="634" y="211"/>
                    <a:pt x="618" y="221"/>
                  </a:cubicBezTo>
                  <a:cubicBezTo>
                    <a:pt x="602" y="231"/>
                    <a:pt x="561" y="187"/>
                    <a:pt x="560" y="161"/>
                  </a:cubicBezTo>
                  <a:cubicBezTo>
                    <a:pt x="559" y="135"/>
                    <a:pt x="557" y="80"/>
                    <a:pt x="611" y="62"/>
                  </a:cubicBezTo>
                  <a:cubicBezTo>
                    <a:pt x="665" y="44"/>
                    <a:pt x="775" y="49"/>
                    <a:pt x="885" y="54"/>
                  </a:cubicBez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388"/>
            <p:cNvSpPr>
              <a:spLocks/>
            </p:cNvSpPr>
            <p:nvPr/>
          </p:nvSpPr>
          <p:spPr bwMode="auto">
            <a:xfrm>
              <a:off x="1750" y="1326"/>
              <a:ext cx="1568" cy="885"/>
            </a:xfrm>
            <a:custGeom>
              <a:avLst/>
              <a:gdLst>
                <a:gd name="T0" fmla="*/ 98 w 1568"/>
                <a:gd name="T1" fmla="*/ 480 h 885"/>
                <a:gd name="T2" fmla="*/ 44 w 1568"/>
                <a:gd name="T3" fmla="*/ 546 h 885"/>
                <a:gd name="T4" fmla="*/ 32 w 1568"/>
                <a:gd name="T5" fmla="*/ 678 h 885"/>
                <a:gd name="T6" fmla="*/ 236 w 1568"/>
                <a:gd name="T7" fmla="*/ 828 h 885"/>
                <a:gd name="T8" fmla="*/ 428 w 1568"/>
                <a:gd name="T9" fmla="*/ 834 h 885"/>
                <a:gd name="T10" fmla="*/ 554 w 1568"/>
                <a:gd name="T11" fmla="*/ 822 h 885"/>
                <a:gd name="T12" fmla="*/ 620 w 1568"/>
                <a:gd name="T13" fmla="*/ 780 h 885"/>
                <a:gd name="T14" fmla="*/ 632 w 1568"/>
                <a:gd name="T15" fmla="*/ 690 h 885"/>
                <a:gd name="T16" fmla="*/ 554 w 1568"/>
                <a:gd name="T17" fmla="*/ 660 h 885"/>
                <a:gd name="T18" fmla="*/ 506 w 1568"/>
                <a:gd name="T19" fmla="*/ 666 h 885"/>
                <a:gd name="T20" fmla="*/ 488 w 1568"/>
                <a:gd name="T21" fmla="*/ 798 h 885"/>
                <a:gd name="T22" fmla="*/ 638 w 1568"/>
                <a:gd name="T23" fmla="*/ 882 h 885"/>
                <a:gd name="T24" fmla="*/ 824 w 1568"/>
                <a:gd name="T25" fmla="*/ 780 h 885"/>
                <a:gd name="T26" fmla="*/ 938 w 1568"/>
                <a:gd name="T27" fmla="*/ 612 h 885"/>
                <a:gd name="T28" fmla="*/ 824 w 1568"/>
                <a:gd name="T29" fmla="*/ 570 h 885"/>
                <a:gd name="T30" fmla="*/ 764 w 1568"/>
                <a:gd name="T31" fmla="*/ 696 h 885"/>
                <a:gd name="T32" fmla="*/ 890 w 1568"/>
                <a:gd name="T33" fmla="*/ 810 h 885"/>
                <a:gd name="T34" fmla="*/ 1160 w 1568"/>
                <a:gd name="T35" fmla="*/ 618 h 885"/>
                <a:gd name="T36" fmla="*/ 1082 w 1568"/>
                <a:gd name="T37" fmla="*/ 510 h 885"/>
                <a:gd name="T38" fmla="*/ 998 w 1568"/>
                <a:gd name="T39" fmla="*/ 612 h 885"/>
                <a:gd name="T40" fmla="*/ 1208 w 1568"/>
                <a:gd name="T41" fmla="*/ 702 h 885"/>
                <a:gd name="T42" fmla="*/ 1346 w 1568"/>
                <a:gd name="T43" fmla="*/ 600 h 885"/>
                <a:gd name="T44" fmla="*/ 1334 w 1568"/>
                <a:gd name="T45" fmla="*/ 420 h 885"/>
                <a:gd name="T46" fmla="*/ 1262 w 1568"/>
                <a:gd name="T47" fmla="*/ 390 h 885"/>
                <a:gd name="T48" fmla="*/ 1190 w 1568"/>
                <a:gd name="T49" fmla="*/ 426 h 885"/>
                <a:gd name="T50" fmla="*/ 1244 w 1568"/>
                <a:gd name="T51" fmla="*/ 546 h 885"/>
                <a:gd name="T52" fmla="*/ 1430 w 1568"/>
                <a:gd name="T53" fmla="*/ 516 h 885"/>
                <a:gd name="T54" fmla="*/ 1568 w 1568"/>
                <a:gd name="T55" fmla="*/ 0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8" h="885">
                  <a:moveTo>
                    <a:pt x="98" y="480"/>
                  </a:moveTo>
                  <a:cubicBezTo>
                    <a:pt x="76" y="496"/>
                    <a:pt x="55" y="513"/>
                    <a:pt x="44" y="546"/>
                  </a:cubicBezTo>
                  <a:cubicBezTo>
                    <a:pt x="33" y="579"/>
                    <a:pt x="0" y="631"/>
                    <a:pt x="32" y="678"/>
                  </a:cubicBezTo>
                  <a:cubicBezTo>
                    <a:pt x="64" y="725"/>
                    <a:pt x="170" y="802"/>
                    <a:pt x="236" y="828"/>
                  </a:cubicBezTo>
                  <a:cubicBezTo>
                    <a:pt x="302" y="854"/>
                    <a:pt x="375" y="835"/>
                    <a:pt x="428" y="834"/>
                  </a:cubicBezTo>
                  <a:cubicBezTo>
                    <a:pt x="481" y="833"/>
                    <a:pt x="522" y="831"/>
                    <a:pt x="554" y="822"/>
                  </a:cubicBezTo>
                  <a:cubicBezTo>
                    <a:pt x="586" y="813"/>
                    <a:pt x="607" y="802"/>
                    <a:pt x="620" y="780"/>
                  </a:cubicBezTo>
                  <a:cubicBezTo>
                    <a:pt x="633" y="758"/>
                    <a:pt x="643" y="710"/>
                    <a:pt x="632" y="690"/>
                  </a:cubicBezTo>
                  <a:cubicBezTo>
                    <a:pt x="621" y="670"/>
                    <a:pt x="575" y="664"/>
                    <a:pt x="554" y="660"/>
                  </a:cubicBezTo>
                  <a:cubicBezTo>
                    <a:pt x="533" y="656"/>
                    <a:pt x="517" y="643"/>
                    <a:pt x="506" y="666"/>
                  </a:cubicBezTo>
                  <a:cubicBezTo>
                    <a:pt x="495" y="689"/>
                    <a:pt x="466" y="762"/>
                    <a:pt x="488" y="798"/>
                  </a:cubicBezTo>
                  <a:cubicBezTo>
                    <a:pt x="510" y="834"/>
                    <a:pt x="582" y="885"/>
                    <a:pt x="638" y="882"/>
                  </a:cubicBezTo>
                  <a:cubicBezTo>
                    <a:pt x="694" y="879"/>
                    <a:pt x="774" y="825"/>
                    <a:pt x="824" y="780"/>
                  </a:cubicBezTo>
                  <a:cubicBezTo>
                    <a:pt x="874" y="735"/>
                    <a:pt x="938" y="647"/>
                    <a:pt x="938" y="612"/>
                  </a:cubicBezTo>
                  <a:cubicBezTo>
                    <a:pt x="938" y="577"/>
                    <a:pt x="853" y="556"/>
                    <a:pt x="824" y="570"/>
                  </a:cubicBezTo>
                  <a:cubicBezTo>
                    <a:pt x="795" y="584"/>
                    <a:pt x="753" y="656"/>
                    <a:pt x="764" y="696"/>
                  </a:cubicBezTo>
                  <a:cubicBezTo>
                    <a:pt x="775" y="736"/>
                    <a:pt x="824" y="823"/>
                    <a:pt x="890" y="810"/>
                  </a:cubicBezTo>
                  <a:cubicBezTo>
                    <a:pt x="956" y="797"/>
                    <a:pt x="1128" y="668"/>
                    <a:pt x="1160" y="618"/>
                  </a:cubicBezTo>
                  <a:cubicBezTo>
                    <a:pt x="1192" y="568"/>
                    <a:pt x="1109" y="511"/>
                    <a:pt x="1082" y="510"/>
                  </a:cubicBezTo>
                  <a:cubicBezTo>
                    <a:pt x="1055" y="509"/>
                    <a:pt x="977" y="580"/>
                    <a:pt x="998" y="612"/>
                  </a:cubicBezTo>
                  <a:cubicBezTo>
                    <a:pt x="1019" y="644"/>
                    <a:pt x="1150" y="704"/>
                    <a:pt x="1208" y="702"/>
                  </a:cubicBezTo>
                  <a:cubicBezTo>
                    <a:pt x="1266" y="700"/>
                    <a:pt x="1325" y="647"/>
                    <a:pt x="1346" y="600"/>
                  </a:cubicBezTo>
                  <a:cubicBezTo>
                    <a:pt x="1367" y="553"/>
                    <a:pt x="1348" y="455"/>
                    <a:pt x="1334" y="420"/>
                  </a:cubicBezTo>
                  <a:cubicBezTo>
                    <a:pt x="1320" y="385"/>
                    <a:pt x="1286" y="389"/>
                    <a:pt x="1262" y="390"/>
                  </a:cubicBezTo>
                  <a:cubicBezTo>
                    <a:pt x="1238" y="391"/>
                    <a:pt x="1193" y="400"/>
                    <a:pt x="1190" y="426"/>
                  </a:cubicBezTo>
                  <a:cubicBezTo>
                    <a:pt x="1187" y="452"/>
                    <a:pt x="1204" y="531"/>
                    <a:pt x="1244" y="546"/>
                  </a:cubicBezTo>
                  <a:cubicBezTo>
                    <a:pt x="1284" y="561"/>
                    <a:pt x="1376" y="607"/>
                    <a:pt x="1430" y="516"/>
                  </a:cubicBezTo>
                  <a:cubicBezTo>
                    <a:pt x="1484" y="425"/>
                    <a:pt x="1526" y="212"/>
                    <a:pt x="1568" y="0"/>
                  </a:cubicBez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" name="Group 389"/>
            <p:cNvGrpSpPr>
              <a:grpSpLocks/>
            </p:cNvGrpSpPr>
            <p:nvPr/>
          </p:nvGrpSpPr>
          <p:grpSpPr bwMode="auto">
            <a:xfrm>
              <a:off x="2944" y="632"/>
              <a:ext cx="704" cy="688"/>
              <a:chOff x="2968" y="632"/>
              <a:chExt cx="704" cy="688"/>
            </a:xfrm>
          </p:grpSpPr>
          <p:sp>
            <p:nvSpPr>
              <p:cNvPr id="22" name="Line 390"/>
              <p:cNvSpPr>
                <a:spLocks noChangeShapeType="1"/>
              </p:cNvSpPr>
              <p:nvPr/>
            </p:nvSpPr>
            <p:spPr bwMode="auto">
              <a:xfrm>
                <a:off x="3216" y="1320"/>
                <a:ext cx="224" cy="0"/>
              </a:xfrm>
              <a:prstGeom prst="line">
                <a:avLst/>
              </a:prstGeom>
              <a:noFill/>
              <a:ln w="5715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391"/>
              <p:cNvSpPr>
                <a:spLocks noChangeShapeType="1"/>
              </p:cNvSpPr>
              <p:nvPr/>
            </p:nvSpPr>
            <p:spPr bwMode="auto">
              <a:xfrm>
                <a:off x="2992" y="1208"/>
                <a:ext cx="672" cy="0"/>
              </a:xfrm>
              <a:prstGeom prst="line">
                <a:avLst/>
              </a:prstGeom>
              <a:noFill/>
              <a:ln w="5715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92"/>
              <p:cNvSpPr>
                <a:spLocks noChangeShapeType="1"/>
              </p:cNvSpPr>
              <p:nvPr/>
            </p:nvSpPr>
            <p:spPr bwMode="auto">
              <a:xfrm>
                <a:off x="3216" y="1112"/>
                <a:ext cx="160" cy="0"/>
              </a:xfrm>
              <a:prstGeom prst="line">
                <a:avLst/>
              </a:prstGeom>
              <a:noFill/>
              <a:ln w="5715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93"/>
              <p:cNvSpPr>
                <a:spLocks noChangeShapeType="1"/>
              </p:cNvSpPr>
              <p:nvPr/>
            </p:nvSpPr>
            <p:spPr bwMode="auto">
              <a:xfrm>
                <a:off x="3000" y="1032"/>
                <a:ext cx="672" cy="0"/>
              </a:xfrm>
              <a:prstGeom prst="line">
                <a:avLst/>
              </a:prstGeom>
              <a:noFill/>
              <a:ln w="5715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394"/>
              <p:cNvSpPr>
                <a:spLocks noChangeShapeType="1"/>
              </p:cNvSpPr>
              <p:nvPr/>
            </p:nvSpPr>
            <p:spPr bwMode="auto">
              <a:xfrm>
                <a:off x="3192" y="920"/>
                <a:ext cx="224" cy="0"/>
              </a:xfrm>
              <a:prstGeom prst="line">
                <a:avLst/>
              </a:prstGeom>
              <a:noFill/>
              <a:ln w="5715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395"/>
              <p:cNvSpPr>
                <a:spLocks noChangeShapeType="1"/>
              </p:cNvSpPr>
              <p:nvPr/>
            </p:nvSpPr>
            <p:spPr bwMode="auto">
              <a:xfrm>
                <a:off x="2968" y="808"/>
                <a:ext cx="672" cy="0"/>
              </a:xfrm>
              <a:prstGeom prst="line">
                <a:avLst/>
              </a:prstGeom>
              <a:noFill/>
              <a:ln w="5715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396"/>
              <p:cNvSpPr>
                <a:spLocks noChangeShapeType="1"/>
              </p:cNvSpPr>
              <p:nvPr/>
            </p:nvSpPr>
            <p:spPr bwMode="auto">
              <a:xfrm>
                <a:off x="3192" y="712"/>
                <a:ext cx="160" cy="0"/>
              </a:xfrm>
              <a:prstGeom prst="line">
                <a:avLst/>
              </a:prstGeom>
              <a:noFill/>
              <a:ln w="5715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397"/>
              <p:cNvSpPr>
                <a:spLocks noChangeShapeType="1"/>
              </p:cNvSpPr>
              <p:nvPr/>
            </p:nvSpPr>
            <p:spPr bwMode="auto">
              <a:xfrm>
                <a:off x="2976" y="632"/>
                <a:ext cx="672" cy="0"/>
              </a:xfrm>
              <a:prstGeom prst="line">
                <a:avLst/>
              </a:prstGeom>
              <a:noFill/>
              <a:ln w="5715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398"/>
            <p:cNvGrpSpPr>
              <a:grpSpLocks/>
            </p:cNvGrpSpPr>
            <p:nvPr/>
          </p:nvGrpSpPr>
          <p:grpSpPr bwMode="auto">
            <a:xfrm>
              <a:off x="1527" y="750"/>
              <a:ext cx="574" cy="285"/>
              <a:chOff x="1527" y="750"/>
              <a:chExt cx="574" cy="285"/>
            </a:xfrm>
          </p:grpSpPr>
          <p:sp>
            <p:nvSpPr>
              <p:cNvPr id="18" name="Arc 399"/>
              <p:cNvSpPr>
                <a:spLocks/>
              </p:cNvSpPr>
              <p:nvPr/>
            </p:nvSpPr>
            <p:spPr bwMode="auto">
              <a:xfrm flipH="1">
                <a:off x="1609" y="816"/>
                <a:ext cx="413" cy="210"/>
              </a:xfrm>
              <a:custGeom>
                <a:avLst/>
                <a:gdLst>
                  <a:gd name="G0" fmla="+- 21498 0 0"/>
                  <a:gd name="G1" fmla="+- 21600 0 0"/>
                  <a:gd name="G2" fmla="+- 21600 0 0"/>
                  <a:gd name="T0" fmla="*/ 0 w 43098"/>
                  <a:gd name="T1" fmla="*/ 19501 h 21600"/>
                  <a:gd name="T2" fmla="*/ 43098 w 43098"/>
                  <a:gd name="T3" fmla="*/ 21600 h 21600"/>
                  <a:gd name="T4" fmla="*/ 21498 w 43098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098" h="21600" fill="none" extrusionOk="0">
                    <a:moveTo>
                      <a:pt x="0" y="19501"/>
                    </a:moveTo>
                    <a:cubicBezTo>
                      <a:pt x="1080" y="8437"/>
                      <a:pt x="10381" y="0"/>
                      <a:pt x="21498" y="0"/>
                    </a:cubicBezTo>
                    <a:cubicBezTo>
                      <a:pt x="33427" y="0"/>
                      <a:pt x="43098" y="9670"/>
                      <a:pt x="43098" y="21600"/>
                    </a:cubicBezTo>
                  </a:path>
                  <a:path w="43098" h="21600" stroke="0" extrusionOk="0">
                    <a:moveTo>
                      <a:pt x="0" y="19501"/>
                    </a:moveTo>
                    <a:cubicBezTo>
                      <a:pt x="1080" y="8437"/>
                      <a:pt x="10381" y="0"/>
                      <a:pt x="21498" y="0"/>
                    </a:cubicBezTo>
                    <a:cubicBezTo>
                      <a:pt x="33427" y="0"/>
                      <a:pt x="43098" y="9670"/>
                      <a:pt x="43098" y="21600"/>
                    </a:cubicBezTo>
                    <a:lnTo>
                      <a:pt x="21498" y="21600"/>
                    </a:lnTo>
                    <a:close/>
                  </a:path>
                </a:pathLst>
              </a:custGeom>
              <a:noFill/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Arc 400"/>
              <p:cNvSpPr>
                <a:spLocks/>
              </p:cNvSpPr>
              <p:nvPr/>
            </p:nvSpPr>
            <p:spPr bwMode="auto">
              <a:xfrm flipH="1">
                <a:off x="1527" y="750"/>
                <a:ext cx="574" cy="285"/>
              </a:xfrm>
              <a:custGeom>
                <a:avLst/>
                <a:gdLst>
                  <a:gd name="G0" fmla="+- 21421 0 0"/>
                  <a:gd name="G1" fmla="+- 21600 0 0"/>
                  <a:gd name="G2" fmla="+- 21600 0 0"/>
                  <a:gd name="T0" fmla="*/ 0 w 43021"/>
                  <a:gd name="T1" fmla="*/ 18824 h 21600"/>
                  <a:gd name="T2" fmla="*/ 43021 w 43021"/>
                  <a:gd name="T3" fmla="*/ 21600 h 21600"/>
                  <a:gd name="T4" fmla="*/ 21421 w 4302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021" h="21600" fill="none" extrusionOk="0">
                    <a:moveTo>
                      <a:pt x="0" y="18824"/>
                    </a:moveTo>
                    <a:cubicBezTo>
                      <a:pt x="1395" y="8057"/>
                      <a:pt x="10564" y="0"/>
                      <a:pt x="21421" y="0"/>
                    </a:cubicBezTo>
                    <a:cubicBezTo>
                      <a:pt x="33350" y="0"/>
                      <a:pt x="43021" y="9670"/>
                      <a:pt x="43021" y="21600"/>
                    </a:cubicBezTo>
                  </a:path>
                  <a:path w="43021" h="21600" stroke="0" extrusionOk="0">
                    <a:moveTo>
                      <a:pt x="0" y="18824"/>
                    </a:moveTo>
                    <a:cubicBezTo>
                      <a:pt x="1395" y="8057"/>
                      <a:pt x="10564" y="0"/>
                      <a:pt x="21421" y="0"/>
                    </a:cubicBezTo>
                    <a:cubicBezTo>
                      <a:pt x="33350" y="0"/>
                      <a:pt x="43021" y="9670"/>
                      <a:pt x="43021" y="21600"/>
                    </a:cubicBezTo>
                    <a:lnTo>
                      <a:pt x="21421" y="21600"/>
                    </a:lnTo>
                    <a:close/>
                  </a:path>
                </a:pathLst>
              </a:custGeom>
              <a:noFill/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Line 401"/>
              <p:cNvSpPr>
                <a:spLocks noChangeShapeType="1"/>
              </p:cNvSpPr>
              <p:nvPr/>
            </p:nvSpPr>
            <p:spPr bwMode="auto">
              <a:xfrm flipV="1">
                <a:off x="1527" y="1029"/>
                <a:ext cx="81" cy="6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402"/>
              <p:cNvSpPr>
                <a:spLocks noChangeShapeType="1"/>
              </p:cNvSpPr>
              <p:nvPr/>
            </p:nvSpPr>
            <p:spPr bwMode="auto">
              <a:xfrm>
                <a:off x="2019" y="1005"/>
                <a:ext cx="78" cy="3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Freeform 403"/>
            <p:cNvSpPr>
              <a:spLocks/>
            </p:cNvSpPr>
            <p:nvPr/>
          </p:nvSpPr>
          <p:spPr bwMode="auto">
            <a:xfrm>
              <a:off x="1848" y="399"/>
              <a:ext cx="1113" cy="377"/>
            </a:xfrm>
            <a:custGeom>
              <a:avLst/>
              <a:gdLst>
                <a:gd name="T0" fmla="*/ 2 w 1113"/>
                <a:gd name="T1" fmla="*/ 353 h 377"/>
                <a:gd name="T2" fmla="*/ 2 w 1113"/>
                <a:gd name="T3" fmla="*/ 336 h 377"/>
                <a:gd name="T4" fmla="*/ 15 w 1113"/>
                <a:gd name="T5" fmla="*/ 272 h 377"/>
                <a:gd name="T6" fmla="*/ 81 w 1113"/>
                <a:gd name="T7" fmla="*/ 153 h 377"/>
                <a:gd name="T8" fmla="*/ 188 w 1113"/>
                <a:gd name="T9" fmla="*/ 72 h 377"/>
                <a:gd name="T10" fmla="*/ 329 w 1113"/>
                <a:gd name="T11" fmla="*/ 23 h 377"/>
                <a:gd name="T12" fmla="*/ 398 w 1113"/>
                <a:gd name="T13" fmla="*/ 69 h 377"/>
                <a:gd name="T14" fmla="*/ 383 w 1113"/>
                <a:gd name="T15" fmla="*/ 162 h 377"/>
                <a:gd name="T16" fmla="*/ 353 w 1113"/>
                <a:gd name="T17" fmla="*/ 167 h 377"/>
                <a:gd name="T18" fmla="*/ 302 w 1113"/>
                <a:gd name="T19" fmla="*/ 101 h 377"/>
                <a:gd name="T20" fmla="*/ 359 w 1113"/>
                <a:gd name="T21" fmla="*/ 24 h 377"/>
                <a:gd name="T22" fmla="*/ 522 w 1113"/>
                <a:gd name="T23" fmla="*/ 33 h 377"/>
                <a:gd name="T24" fmla="*/ 579 w 1113"/>
                <a:gd name="T25" fmla="*/ 131 h 377"/>
                <a:gd name="T26" fmla="*/ 506 w 1113"/>
                <a:gd name="T27" fmla="*/ 198 h 377"/>
                <a:gd name="T28" fmla="*/ 477 w 1113"/>
                <a:gd name="T29" fmla="*/ 69 h 377"/>
                <a:gd name="T30" fmla="*/ 651 w 1113"/>
                <a:gd name="T31" fmla="*/ 23 h 377"/>
                <a:gd name="T32" fmla="*/ 825 w 1113"/>
                <a:gd name="T33" fmla="*/ 207 h 377"/>
                <a:gd name="T34" fmla="*/ 680 w 1113"/>
                <a:gd name="T35" fmla="*/ 305 h 377"/>
                <a:gd name="T36" fmla="*/ 689 w 1113"/>
                <a:gd name="T37" fmla="*/ 137 h 377"/>
                <a:gd name="T38" fmla="*/ 887 w 1113"/>
                <a:gd name="T39" fmla="*/ 126 h 377"/>
                <a:gd name="T40" fmla="*/ 989 w 1113"/>
                <a:gd name="T41" fmla="*/ 272 h 377"/>
                <a:gd name="T42" fmla="*/ 941 w 1113"/>
                <a:gd name="T43" fmla="*/ 360 h 377"/>
                <a:gd name="T44" fmla="*/ 884 w 1113"/>
                <a:gd name="T45" fmla="*/ 353 h 377"/>
                <a:gd name="T46" fmla="*/ 873 w 1113"/>
                <a:gd name="T47" fmla="*/ 218 h 377"/>
                <a:gd name="T48" fmla="*/ 1020 w 1113"/>
                <a:gd name="T49" fmla="*/ 141 h 377"/>
                <a:gd name="T50" fmla="*/ 1113 w 1113"/>
                <a:gd name="T51" fmla="*/ 20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13" h="377">
                  <a:moveTo>
                    <a:pt x="2" y="353"/>
                  </a:moveTo>
                  <a:cubicBezTo>
                    <a:pt x="1" y="351"/>
                    <a:pt x="0" y="349"/>
                    <a:pt x="2" y="336"/>
                  </a:cubicBezTo>
                  <a:cubicBezTo>
                    <a:pt x="4" y="323"/>
                    <a:pt x="2" y="302"/>
                    <a:pt x="15" y="272"/>
                  </a:cubicBezTo>
                  <a:cubicBezTo>
                    <a:pt x="28" y="242"/>
                    <a:pt x="52" y="186"/>
                    <a:pt x="81" y="153"/>
                  </a:cubicBezTo>
                  <a:cubicBezTo>
                    <a:pt x="110" y="120"/>
                    <a:pt x="147" y="94"/>
                    <a:pt x="188" y="72"/>
                  </a:cubicBezTo>
                  <a:cubicBezTo>
                    <a:pt x="229" y="50"/>
                    <a:pt x="294" y="23"/>
                    <a:pt x="329" y="23"/>
                  </a:cubicBezTo>
                  <a:cubicBezTo>
                    <a:pt x="364" y="23"/>
                    <a:pt x="389" y="46"/>
                    <a:pt x="398" y="69"/>
                  </a:cubicBezTo>
                  <a:cubicBezTo>
                    <a:pt x="407" y="92"/>
                    <a:pt x="390" y="146"/>
                    <a:pt x="383" y="162"/>
                  </a:cubicBezTo>
                  <a:cubicBezTo>
                    <a:pt x="376" y="178"/>
                    <a:pt x="366" y="177"/>
                    <a:pt x="353" y="167"/>
                  </a:cubicBezTo>
                  <a:cubicBezTo>
                    <a:pt x="340" y="157"/>
                    <a:pt x="301" y="125"/>
                    <a:pt x="302" y="101"/>
                  </a:cubicBezTo>
                  <a:cubicBezTo>
                    <a:pt x="303" y="77"/>
                    <a:pt x="322" y="35"/>
                    <a:pt x="359" y="24"/>
                  </a:cubicBezTo>
                  <a:cubicBezTo>
                    <a:pt x="396" y="13"/>
                    <a:pt x="485" y="15"/>
                    <a:pt x="522" y="33"/>
                  </a:cubicBezTo>
                  <a:cubicBezTo>
                    <a:pt x="559" y="51"/>
                    <a:pt x="582" y="103"/>
                    <a:pt x="579" y="131"/>
                  </a:cubicBezTo>
                  <a:cubicBezTo>
                    <a:pt x="576" y="159"/>
                    <a:pt x="523" y="208"/>
                    <a:pt x="506" y="198"/>
                  </a:cubicBezTo>
                  <a:cubicBezTo>
                    <a:pt x="489" y="188"/>
                    <a:pt x="453" y="98"/>
                    <a:pt x="477" y="69"/>
                  </a:cubicBezTo>
                  <a:cubicBezTo>
                    <a:pt x="501" y="40"/>
                    <a:pt x="593" y="0"/>
                    <a:pt x="651" y="23"/>
                  </a:cubicBezTo>
                  <a:cubicBezTo>
                    <a:pt x="709" y="46"/>
                    <a:pt x="820" y="160"/>
                    <a:pt x="825" y="207"/>
                  </a:cubicBezTo>
                  <a:cubicBezTo>
                    <a:pt x="830" y="254"/>
                    <a:pt x="703" y="317"/>
                    <a:pt x="680" y="305"/>
                  </a:cubicBezTo>
                  <a:cubicBezTo>
                    <a:pt x="657" y="293"/>
                    <a:pt x="655" y="167"/>
                    <a:pt x="689" y="137"/>
                  </a:cubicBezTo>
                  <a:cubicBezTo>
                    <a:pt x="723" y="107"/>
                    <a:pt x="837" y="104"/>
                    <a:pt x="887" y="126"/>
                  </a:cubicBezTo>
                  <a:cubicBezTo>
                    <a:pt x="937" y="148"/>
                    <a:pt x="980" y="233"/>
                    <a:pt x="989" y="272"/>
                  </a:cubicBezTo>
                  <a:cubicBezTo>
                    <a:pt x="998" y="311"/>
                    <a:pt x="958" y="347"/>
                    <a:pt x="941" y="360"/>
                  </a:cubicBezTo>
                  <a:cubicBezTo>
                    <a:pt x="924" y="373"/>
                    <a:pt x="895" y="377"/>
                    <a:pt x="884" y="353"/>
                  </a:cubicBezTo>
                  <a:cubicBezTo>
                    <a:pt x="873" y="329"/>
                    <a:pt x="850" y="253"/>
                    <a:pt x="873" y="218"/>
                  </a:cubicBezTo>
                  <a:cubicBezTo>
                    <a:pt x="896" y="183"/>
                    <a:pt x="980" y="143"/>
                    <a:pt x="1020" y="141"/>
                  </a:cubicBezTo>
                  <a:cubicBezTo>
                    <a:pt x="1060" y="139"/>
                    <a:pt x="1098" y="196"/>
                    <a:pt x="1113" y="207"/>
                  </a:cubicBez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" name="Text Box 404"/>
          <p:cNvSpPr txBox="1">
            <a:spLocks noChangeArrowheads="1"/>
          </p:cNvSpPr>
          <p:nvPr/>
        </p:nvSpPr>
        <p:spPr bwMode="auto">
          <a:xfrm>
            <a:off x="1849133" y="68263"/>
            <a:ext cx="4586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0099"/>
                </a:solidFill>
              </a:rPr>
              <a:t>Can the CEO be brought under control?</a:t>
            </a:r>
          </a:p>
        </p:txBody>
      </p:sp>
      <p:sp>
        <p:nvSpPr>
          <p:cNvPr id="54" name="Text Box 405"/>
          <p:cNvSpPr txBox="1">
            <a:spLocks noChangeArrowheads="1"/>
          </p:cNvSpPr>
          <p:nvPr/>
        </p:nvSpPr>
        <p:spPr bwMode="auto">
          <a:xfrm>
            <a:off x="6548133" y="1081088"/>
            <a:ext cx="2436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Traditional approach: </a:t>
            </a:r>
          </a:p>
        </p:txBody>
      </p:sp>
      <p:sp>
        <p:nvSpPr>
          <p:cNvPr id="55" name="Text Box 407"/>
          <p:cNvSpPr txBox="1">
            <a:spLocks noChangeArrowheads="1"/>
          </p:cNvSpPr>
          <p:nvPr/>
        </p:nvSpPr>
        <p:spPr bwMode="auto">
          <a:xfrm>
            <a:off x="6614808" y="1576388"/>
            <a:ext cx="3582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active control through electronics</a:t>
            </a:r>
          </a:p>
        </p:txBody>
      </p:sp>
      <p:grpSp>
        <p:nvGrpSpPr>
          <p:cNvPr id="56" name="Group 427"/>
          <p:cNvGrpSpPr>
            <a:grpSpLocks/>
          </p:cNvGrpSpPr>
          <p:nvPr/>
        </p:nvGrpSpPr>
        <p:grpSpPr bwMode="auto">
          <a:xfrm>
            <a:off x="2607958" y="688975"/>
            <a:ext cx="1243013" cy="631825"/>
            <a:chOff x="2172" y="3141"/>
            <a:chExt cx="783" cy="398"/>
          </a:xfrm>
        </p:grpSpPr>
        <p:sp>
          <p:nvSpPr>
            <p:cNvPr id="57" name="Freeform 409"/>
            <p:cNvSpPr>
              <a:spLocks/>
            </p:cNvSpPr>
            <p:nvPr/>
          </p:nvSpPr>
          <p:spPr bwMode="auto">
            <a:xfrm>
              <a:off x="2172" y="3261"/>
              <a:ext cx="65" cy="29"/>
            </a:xfrm>
            <a:custGeom>
              <a:avLst/>
              <a:gdLst>
                <a:gd name="T0" fmla="*/ 57 w 65"/>
                <a:gd name="T1" fmla="*/ 0 h 29"/>
                <a:gd name="T2" fmla="*/ 33 w 65"/>
                <a:gd name="T3" fmla="*/ 8 h 29"/>
                <a:gd name="T4" fmla="*/ 0 w 65"/>
                <a:gd name="T5" fmla="*/ 23 h 29"/>
                <a:gd name="T6" fmla="*/ 65 w 65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29">
                  <a:moveTo>
                    <a:pt x="57" y="0"/>
                  </a:moveTo>
                  <a:cubicBezTo>
                    <a:pt x="49" y="1"/>
                    <a:pt x="40" y="8"/>
                    <a:pt x="33" y="8"/>
                  </a:cubicBezTo>
                  <a:lnTo>
                    <a:pt x="0" y="23"/>
                  </a:lnTo>
                  <a:lnTo>
                    <a:pt x="65" y="29"/>
                  </a:ln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Arc 410"/>
            <p:cNvSpPr>
              <a:spLocks/>
            </p:cNvSpPr>
            <p:nvPr/>
          </p:nvSpPr>
          <p:spPr bwMode="auto">
            <a:xfrm>
              <a:off x="2242" y="3204"/>
              <a:ext cx="107" cy="56"/>
            </a:xfrm>
            <a:custGeom>
              <a:avLst/>
              <a:gdLst>
                <a:gd name="G0" fmla="+- 21114 0 0"/>
                <a:gd name="G1" fmla="+- 21600 0 0"/>
                <a:gd name="G2" fmla="+- 21600 0 0"/>
                <a:gd name="T0" fmla="*/ 0 w 41088"/>
                <a:gd name="T1" fmla="*/ 17046 h 21600"/>
                <a:gd name="T2" fmla="*/ 41088 w 41088"/>
                <a:gd name="T3" fmla="*/ 13377 h 21600"/>
                <a:gd name="T4" fmla="*/ 21114 w 4108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088" h="21600" fill="none" extrusionOk="0">
                  <a:moveTo>
                    <a:pt x="-1" y="17045"/>
                  </a:moveTo>
                  <a:cubicBezTo>
                    <a:pt x="2144" y="7100"/>
                    <a:pt x="10939" y="0"/>
                    <a:pt x="21114" y="0"/>
                  </a:cubicBezTo>
                  <a:cubicBezTo>
                    <a:pt x="29867" y="0"/>
                    <a:pt x="37755" y="5282"/>
                    <a:pt x="41087" y="13377"/>
                  </a:cubicBezTo>
                </a:path>
                <a:path w="41088" h="21600" stroke="0" extrusionOk="0">
                  <a:moveTo>
                    <a:pt x="-1" y="17045"/>
                  </a:moveTo>
                  <a:cubicBezTo>
                    <a:pt x="2144" y="7100"/>
                    <a:pt x="10939" y="0"/>
                    <a:pt x="21114" y="0"/>
                  </a:cubicBezTo>
                  <a:cubicBezTo>
                    <a:pt x="29867" y="0"/>
                    <a:pt x="37755" y="5282"/>
                    <a:pt x="41087" y="13377"/>
                  </a:cubicBezTo>
                  <a:lnTo>
                    <a:pt x="21114" y="21600"/>
                  </a:lnTo>
                  <a:close/>
                </a:path>
              </a:pathLst>
            </a:custGeom>
            <a:noFill/>
            <a:ln w="9525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411"/>
            <p:cNvSpPr>
              <a:spLocks noChangeArrowheads="1"/>
            </p:cNvSpPr>
            <p:nvPr/>
          </p:nvSpPr>
          <p:spPr bwMode="auto">
            <a:xfrm>
              <a:off x="2274" y="3247"/>
              <a:ext cx="29" cy="29"/>
            </a:xfrm>
            <a:prstGeom prst="ellipse">
              <a:avLst/>
            </a:prstGeom>
            <a:noFill/>
            <a:ln w="9525" cap="rnd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Freeform 412"/>
            <p:cNvSpPr>
              <a:spLocks/>
            </p:cNvSpPr>
            <p:nvPr/>
          </p:nvSpPr>
          <p:spPr bwMode="auto">
            <a:xfrm>
              <a:off x="2346" y="3155"/>
              <a:ext cx="510" cy="187"/>
            </a:xfrm>
            <a:custGeom>
              <a:avLst/>
              <a:gdLst>
                <a:gd name="T0" fmla="*/ 0 w 510"/>
                <a:gd name="T1" fmla="*/ 82 h 187"/>
                <a:gd name="T2" fmla="*/ 9 w 510"/>
                <a:gd name="T3" fmla="*/ 102 h 187"/>
                <a:gd name="T4" fmla="*/ 33 w 510"/>
                <a:gd name="T5" fmla="*/ 135 h 187"/>
                <a:gd name="T6" fmla="*/ 77 w 510"/>
                <a:gd name="T7" fmla="*/ 163 h 187"/>
                <a:gd name="T8" fmla="*/ 191 w 510"/>
                <a:gd name="T9" fmla="*/ 180 h 187"/>
                <a:gd name="T10" fmla="*/ 405 w 510"/>
                <a:gd name="T11" fmla="*/ 118 h 187"/>
                <a:gd name="T12" fmla="*/ 510 w 510"/>
                <a:gd name="T13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0" h="187">
                  <a:moveTo>
                    <a:pt x="0" y="82"/>
                  </a:moveTo>
                  <a:cubicBezTo>
                    <a:pt x="2" y="87"/>
                    <a:pt x="4" y="93"/>
                    <a:pt x="9" y="102"/>
                  </a:cubicBezTo>
                  <a:cubicBezTo>
                    <a:pt x="14" y="111"/>
                    <a:pt x="22" y="125"/>
                    <a:pt x="33" y="135"/>
                  </a:cubicBezTo>
                  <a:cubicBezTo>
                    <a:pt x="44" y="145"/>
                    <a:pt x="51" y="155"/>
                    <a:pt x="77" y="163"/>
                  </a:cubicBezTo>
                  <a:cubicBezTo>
                    <a:pt x="103" y="171"/>
                    <a:pt x="136" y="187"/>
                    <a:pt x="191" y="180"/>
                  </a:cubicBezTo>
                  <a:cubicBezTo>
                    <a:pt x="246" y="173"/>
                    <a:pt x="352" y="148"/>
                    <a:pt x="405" y="118"/>
                  </a:cubicBezTo>
                  <a:cubicBezTo>
                    <a:pt x="458" y="88"/>
                    <a:pt x="484" y="44"/>
                    <a:pt x="510" y="0"/>
                  </a:cubicBez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413"/>
            <p:cNvSpPr>
              <a:spLocks/>
            </p:cNvSpPr>
            <p:nvPr/>
          </p:nvSpPr>
          <p:spPr bwMode="auto">
            <a:xfrm>
              <a:off x="2249" y="3195"/>
              <a:ext cx="682" cy="344"/>
            </a:xfrm>
            <a:custGeom>
              <a:avLst/>
              <a:gdLst>
                <a:gd name="T0" fmla="*/ 0 w 682"/>
                <a:gd name="T1" fmla="*/ 101 h 344"/>
                <a:gd name="T2" fmla="*/ 6 w 682"/>
                <a:gd name="T3" fmla="*/ 131 h 344"/>
                <a:gd name="T4" fmla="*/ 22 w 682"/>
                <a:gd name="T5" fmla="*/ 183 h 344"/>
                <a:gd name="T6" fmla="*/ 90 w 682"/>
                <a:gd name="T7" fmla="*/ 287 h 344"/>
                <a:gd name="T8" fmla="*/ 241 w 682"/>
                <a:gd name="T9" fmla="*/ 344 h 344"/>
                <a:gd name="T10" fmla="*/ 448 w 682"/>
                <a:gd name="T11" fmla="*/ 288 h 344"/>
                <a:gd name="T12" fmla="*/ 555 w 682"/>
                <a:gd name="T13" fmla="*/ 114 h 344"/>
                <a:gd name="T14" fmla="*/ 682 w 682"/>
                <a:gd name="T15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2" h="344">
                  <a:moveTo>
                    <a:pt x="0" y="101"/>
                  </a:moveTo>
                  <a:cubicBezTo>
                    <a:pt x="1" y="109"/>
                    <a:pt x="2" y="117"/>
                    <a:pt x="6" y="131"/>
                  </a:cubicBezTo>
                  <a:cubicBezTo>
                    <a:pt x="10" y="145"/>
                    <a:pt x="8" y="157"/>
                    <a:pt x="22" y="183"/>
                  </a:cubicBezTo>
                  <a:cubicBezTo>
                    <a:pt x="36" y="209"/>
                    <a:pt x="54" y="260"/>
                    <a:pt x="90" y="287"/>
                  </a:cubicBezTo>
                  <a:cubicBezTo>
                    <a:pt x="126" y="314"/>
                    <a:pt x="181" y="344"/>
                    <a:pt x="241" y="344"/>
                  </a:cubicBezTo>
                  <a:cubicBezTo>
                    <a:pt x="301" y="344"/>
                    <a:pt x="396" y="326"/>
                    <a:pt x="448" y="288"/>
                  </a:cubicBezTo>
                  <a:cubicBezTo>
                    <a:pt x="500" y="250"/>
                    <a:pt x="516" y="162"/>
                    <a:pt x="555" y="114"/>
                  </a:cubicBezTo>
                  <a:cubicBezTo>
                    <a:pt x="594" y="66"/>
                    <a:pt x="638" y="33"/>
                    <a:pt x="682" y="0"/>
                  </a:cubicBez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414"/>
            <p:cNvSpPr>
              <a:spLocks/>
            </p:cNvSpPr>
            <p:nvPr/>
          </p:nvSpPr>
          <p:spPr bwMode="auto">
            <a:xfrm>
              <a:off x="2844" y="3141"/>
              <a:ext cx="111" cy="75"/>
            </a:xfrm>
            <a:custGeom>
              <a:avLst/>
              <a:gdLst>
                <a:gd name="T0" fmla="*/ 11 w 111"/>
                <a:gd name="T1" fmla="*/ 14 h 75"/>
                <a:gd name="T2" fmla="*/ 17 w 111"/>
                <a:gd name="T3" fmla="*/ 5 h 75"/>
                <a:gd name="T4" fmla="*/ 35 w 111"/>
                <a:gd name="T5" fmla="*/ 3 h 75"/>
                <a:gd name="T6" fmla="*/ 30 w 111"/>
                <a:gd name="T7" fmla="*/ 26 h 75"/>
                <a:gd name="T8" fmla="*/ 2 w 111"/>
                <a:gd name="T9" fmla="*/ 74 h 75"/>
                <a:gd name="T10" fmla="*/ 41 w 111"/>
                <a:gd name="T11" fmla="*/ 21 h 75"/>
                <a:gd name="T12" fmla="*/ 66 w 111"/>
                <a:gd name="T13" fmla="*/ 18 h 75"/>
                <a:gd name="T14" fmla="*/ 62 w 111"/>
                <a:gd name="T15" fmla="*/ 39 h 75"/>
                <a:gd name="T16" fmla="*/ 33 w 111"/>
                <a:gd name="T17" fmla="*/ 65 h 75"/>
                <a:gd name="T18" fmla="*/ 81 w 111"/>
                <a:gd name="T19" fmla="*/ 30 h 75"/>
                <a:gd name="T20" fmla="*/ 110 w 111"/>
                <a:gd name="T21" fmla="*/ 39 h 75"/>
                <a:gd name="T22" fmla="*/ 90 w 111"/>
                <a:gd name="T23" fmla="*/ 5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1" h="75">
                  <a:moveTo>
                    <a:pt x="11" y="14"/>
                  </a:moveTo>
                  <a:cubicBezTo>
                    <a:pt x="12" y="10"/>
                    <a:pt x="13" y="7"/>
                    <a:pt x="17" y="5"/>
                  </a:cubicBezTo>
                  <a:cubicBezTo>
                    <a:pt x="21" y="3"/>
                    <a:pt x="33" y="0"/>
                    <a:pt x="35" y="3"/>
                  </a:cubicBezTo>
                  <a:cubicBezTo>
                    <a:pt x="37" y="6"/>
                    <a:pt x="35" y="14"/>
                    <a:pt x="30" y="26"/>
                  </a:cubicBezTo>
                  <a:cubicBezTo>
                    <a:pt x="25" y="38"/>
                    <a:pt x="0" y="75"/>
                    <a:pt x="2" y="74"/>
                  </a:cubicBezTo>
                  <a:cubicBezTo>
                    <a:pt x="4" y="73"/>
                    <a:pt x="30" y="30"/>
                    <a:pt x="41" y="21"/>
                  </a:cubicBezTo>
                  <a:cubicBezTo>
                    <a:pt x="52" y="12"/>
                    <a:pt x="62" y="15"/>
                    <a:pt x="66" y="18"/>
                  </a:cubicBezTo>
                  <a:cubicBezTo>
                    <a:pt x="70" y="21"/>
                    <a:pt x="67" y="31"/>
                    <a:pt x="62" y="39"/>
                  </a:cubicBezTo>
                  <a:cubicBezTo>
                    <a:pt x="57" y="47"/>
                    <a:pt x="30" y="66"/>
                    <a:pt x="33" y="65"/>
                  </a:cubicBezTo>
                  <a:cubicBezTo>
                    <a:pt x="36" y="64"/>
                    <a:pt x="68" y="34"/>
                    <a:pt x="81" y="30"/>
                  </a:cubicBezTo>
                  <a:cubicBezTo>
                    <a:pt x="94" y="26"/>
                    <a:pt x="109" y="35"/>
                    <a:pt x="110" y="39"/>
                  </a:cubicBezTo>
                  <a:cubicBezTo>
                    <a:pt x="111" y="43"/>
                    <a:pt x="93" y="51"/>
                    <a:pt x="90" y="54"/>
                  </a:cubicBez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415"/>
            <p:cNvSpPr>
              <a:spLocks/>
            </p:cNvSpPr>
            <p:nvPr/>
          </p:nvSpPr>
          <p:spPr bwMode="auto">
            <a:xfrm>
              <a:off x="2205" y="3282"/>
              <a:ext cx="384" cy="189"/>
            </a:xfrm>
            <a:custGeom>
              <a:avLst/>
              <a:gdLst>
                <a:gd name="T0" fmla="*/ 5 w 384"/>
                <a:gd name="T1" fmla="*/ 0 h 189"/>
                <a:gd name="T2" fmla="*/ 33 w 384"/>
                <a:gd name="T3" fmla="*/ 75 h 189"/>
                <a:gd name="T4" fmla="*/ 204 w 384"/>
                <a:gd name="T5" fmla="*/ 174 h 189"/>
                <a:gd name="T6" fmla="*/ 384 w 384"/>
                <a:gd name="T7" fmla="*/ 16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4" h="189">
                  <a:moveTo>
                    <a:pt x="5" y="0"/>
                  </a:moveTo>
                  <a:cubicBezTo>
                    <a:pt x="2" y="23"/>
                    <a:pt x="0" y="46"/>
                    <a:pt x="33" y="75"/>
                  </a:cubicBezTo>
                  <a:cubicBezTo>
                    <a:pt x="66" y="104"/>
                    <a:pt x="146" y="159"/>
                    <a:pt x="204" y="174"/>
                  </a:cubicBezTo>
                  <a:cubicBezTo>
                    <a:pt x="262" y="189"/>
                    <a:pt x="323" y="178"/>
                    <a:pt x="384" y="167"/>
                  </a:cubicBez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416" descr="5%"/>
            <p:cNvSpPr>
              <a:spLocks/>
            </p:cNvSpPr>
            <p:nvPr/>
          </p:nvSpPr>
          <p:spPr bwMode="auto">
            <a:xfrm>
              <a:off x="2558" y="3413"/>
              <a:ext cx="95" cy="42"/>
            </a:xfrm>
            <a:custGeom>
              <a:avLst/>
              <a:gdLst>
                <a:gd name="T0" fmla="*/ 11 w 118"/>
                <a:gd name="T1" fmla="*/ 80 h 84"/>
                <a:gd name="T2" fmla="*/ 26 w 118"/>
                <a:gd name="T3" fmla="*/ 65 h 84"/>
                <a:gd name="T4" fmla="*/ 81 w 118"/>
                <a:gd name="T5" fmla="*/ 9 h 84"/>
                <a:gd name="T6" fmla="*/ 116 w 118"/>
                <a:gd name="T7" fmla="*/ 12 h 84"/>
                <a:gd name="T8" fmla="*/ 95 w 118"/>
                <a:gd name="T9" fmla="*/ 42 h 84"/>
                <a:gd name="T10" fmla="*/ 11 w 118"/>
                <a:gd name="T11" fmla="*/ 8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84">
                  <a:moveTo>
                    <a:pt x="11" y="80"/>
                  </a:moveTo>
                  <a:cubicBezTo>
                    <a:pt x="0" y="84"/>
                    <a:pt x="14" y="77"/>
                    <a:pt x="26" y="65"/>
                  </a:cubicBezTo>
                  <a:cubicBezTo>
                    <a:pt x="38" y="53"/>
                    <a:pt x="66" y="18"/>
                    <a:pt x="81" y="9"/>
                  </a:cubicBezTo>
                  <a:cubicBezTo>
                    <a:pt x="96" y="0"/>
                    <a:pt x="114" y="7"/>
                    <a:pt x="116" y="12"/>
                  </a:cubicBezTo>
                  <a:cubicBezTo>
                    <a:pt x="118" y="17"/>
                    <a:pt x="112" y="30"/>
                    <a:pt x="95" y="42"/>
                  </a:cubicBezTo>
                  <a:cubicBezTo>
                    <a:pt x="78" y="54"/>
                    <a:pt x="22" y="76"/>
                    <a:pt x="11" y="80"/>
                  </a:cubicBezTo>
                  <a:close/>
                </a:path>
              </a:pathLst>
            </a:custGeom>
            <a:pattFill prst="pct5">
              <a:fgClr>
                <a:srgbClr val="CCFFCC"/>
              </a:fgClr>
              <a:bgClr>
                <a:schemeClr val="bg1"/>
              </a:bgClr>
            </a:pattFill>
            <a:ln w="9525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417" descr="5%"/>
            <p:cNvSpPr>
              <a:spLocks/>
            </p:cNvSpPr>
            <p:nvPr/>
          </p:nvSpPr>
          <p:spPr bwMode="auto">
            <a:xfrm rot="2085912">
              <a:off x="2217" y="3317"/>
              <a:ext cx="95" cy="42"/>
            </a:xfrm>
            <a:custGeom>
              <a:avLst/>
              <a:gdLst>
                <a:gd name="T0" fmla="*/ 11 w 118"/>
                <a:gd name="T1" fmla="*/ 80 h 84"/>
                <a:gd name="T2" fmla="*/ 26 w 118"/>
                <a:gd name="T3" fmla="*/ 65 h 84"/>
                <a:gd name="T4" fmla="*/ 81 w 118"/>
                <a:gd name="T5" fmla="*/ 9 h 84"/>
                <a:gd name="T6" fmla="*/ 116 w 118"/>
                <a:gd name="T7" fmla="*/ 12 h 84"/>
                <a:gd name="T8" fmla="*/ 95 w 118"/>
                <a:gd name="T9" fmla="*/ 42 h 84"/>
                <a:gd name="T10" fmla="*/ 11 w 118"/>
                <a:gd name="T11" fmla="*/ 8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84">
                  <a:moveTo>
                    <a:pt x="11" y="80"/>
                  </a:moveTo>
                  <a:cubicBezTo>
                    <a:pt x="0" y="84"/>
                    <a:pt x="14" y="77"/>
                    <a:pt x="26" y="65"/>
                  </a:cubicBezTo>
                  <a:cubicBezTo>
                    <a:pt x="38" y="53"/>
                    <a:pt x="66" y="18"/>
                    <a:pt x="81" y="9"/>
                  </a:cubicBezTo>
                  <a:cubicBezTo>
                    <a:pt x="96" y="0"/>
                    <a:pt x="114" y="7"/>
                    <a:pt x="116" y="12"/>
                  </a:cubicBezTo>
                  <a:cubicBezTo>
                    <a:pt x="118" y="17"/>
                    <a:pt x="112" y="30"/>
                    <a:pt x="95" y="42"/>
                  </a:cubicBezTo>
                  <a:cubicBezTo>
                    <a:pt x="78" y="54"/>
                    <a:pt x="22" y="76"/>
                    <a:pt x="11" y="80"/>
                  </a:cubicBezTo>
                  <a:close/>
                </a:path>
              </a:pathLst>
            </a:custGeom>
            <a:pattFill prst="pct5">
              <a:fgClr>
                <a:srgbClr val="CCFFCC"/>
              </a:fgClr>
              <a:bgClr>
                <a:schemeClr val="bg1"/>
              </a:bgClr>
            </a:pattFill>
            <a:ln w="9525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418" descr="5%"/>
            <p:cNvSpPr>
              <a:spLocks/>
            </p:cNvSpPr>
            <p:nvPr/>
          </p:nvSpPr>
          <p:spPr bwMode="auto">
            <a:xfrm rot="1265839">
              <a:off x="2308" y="3380"/>
              <a:ext cx="95" cy="42"/>
            </a:xfrm>
            <a:custGeom>
              <a:avLst/>
              <a:gdLst>
                <a:gd name="T0" fmla="*/ 11 w 118"/>
                <a:gd name="T1" fmla="*/ 80 h 84"/>
                <a:gd name="T2" fmla="*/ 26 w 118"/>
                <a:gd name="T3" fmla="*/ 65 h 84"/>
                <a:gd name="T4" fmla="*/ 81 w 118"/>
                <a:gd name="T5" fmla="*/ 9 h 84"/>
                <a:gd name="T6" fmla="*/ 116 w 118"/>
                <a:gd name="T7" fmla="*/ 12 h 84"/>
                <a:gd name="T8" fmla="*/ 95 w 118"/>
                <a:gd name="T9" fmla="*/ 42 h 84"/>
                <a:gd name="T10" fmla="*/ 11 w 118"/>
                <a:gd name="T11" fmla="*/ 8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84">
                  <a:moveTo>
                    <a:pt x="11" y="80"/>
                  </a:moveTo>
                  <a:cubicBezTo>
                    <a:pt x="0" y="84"/>
                    <a:pt x="14" y="77"/>
                    <a:pt x="26" y="65"/>
                  </a:cubicBezTo>
                  <a:cubicBezTo>
                    <a:pt x="38" y="53"/>
                    <a:pt x="66" y="18"/>
                    <a:pt x="81" y="9"/>
                  </a:cubicBezTo>
                  <a:cubicBezTo>
                    <a:pt x="96" y="0"/>
                    <a:pt x="114" y="7"/>
                    <a:pt x="116" y="12"/>
                  </a:cubicBezTo>
                  <a:cubicBezTo>
                    <a:pt x="118" y="17"/>
                    <a:pt x="112" y="30"/>
                    <a:pt x="95" y="42"/>
                  </a:cubicBezTo>
                  <a:cubicBezTo>
                    <a:pt x="78" y="54"/>
                    <a:pt x="22" y="76"/>
                    <a:pt x="11" y="80"/>
                  </a:cubicBezTo>
                  <a:close/>
                </a:path>
              </a:pathLst>
            </a:custGeom>
            <a:pattFill prst="pct5">
              <a:fgClr>
                <a:srgbClr val="CCFFCC"/>
              </a:fgClr>
              <a:bgClr>
                <a:schemeClr val="bg1"/>
              </a:bgClr>
            </a:pattFill>
            <a:ln w="9525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419" descr="5%"/>
            <p:cNvSpPr>
              <a:spLocks/>
            </p:cNvSpPr>
            <p:nvPr/>
          </p:nvSpPr>
          <p:spPr bwMode="auto">
            <a:xfrm rot="2085912">
              <a:off x="2241" y="3349"/>
              <a:ext cx="95" cy="42"/>
            </a:xfrm>
            <a:custGeom>
              <a:avLst/>
              <a:gdLst>
                <a:gd name="T0" fmla="*/ 11 w 118"/>
                <a:gd name="T1" fmla="*/ 80 h 84"/>
                <a:gd name="T2" fmla="*/ 26 w 118"/>
                <a:gd name="T3" fmla="*/ 65 h 84"/>
                <a:gd name="T4" fmla="*/ 81 w 118"/>
                <a:gd name="T5" fmla="*/ 9 h 84"/>
                <a:gd name="T6" fmla="*/ 116 w 118"/>
                <a:gd name="T7" fmla="*/ 12 h 84"/>
                <a:gd name="T8" fmla="*/ 95 w 118"/>
                <a:gd name="T9" fmla="*/ 42 h 84"/>
                <a:gd name="T10" fmla="*/ 11 w 118"/>
                <a:gd name="T11" fmla="*/ 8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84">
                  <a:moveTo>
                    <a:pt x="11" y="80"/>
                  </a:moveTo>
                  <a:cubicBezTo>
                    <a:pt x="0" y="84"/>
                    <a:pt x="14" y="77"/>
                    <a:pt x="26" y="65"/>
                  </a:cubicBezTo>
                  <a:cubicBezTo>
                    <a:pt x="38" y="53"/>
                    <a:pt x="66" y="18"/>
                    <a:pt x="81" y="9"/>
                  </a:cubicBezTo>
                  <a:cubicBezTo>
                    <a:pt x="96" y="0"/>
                    <a:pt x="114" y="7"/>
                    <a:pt x="116" y="12"/>
                  </a:cubicBezTo>
                  <a:cubicBezTo>
                    <a:pt x="118" y="17"/>
                    <a:pt x="112" y="30"/>
                    <a:pt x="95" y="42"/>
                  </a:cubicBezTo>
                  <a:cubicBezTo>
                    <a:pt x="78" y="54"/>
                    <a:pt x="22" y="76"/>
                    <a:pt x="11" y="80"/>
                  </a:cubicBezTo>
                  <a:close/>
                </a:path>
              </a:pathLst>
            </a:custGeom>
            <a:pattFill prst="pct5">
              <a:fgClr>
                <a:srgbClr val="CCFFCC"/>
              </a:fgClr>
              <a:bgClr>
                <a:schemeClr val="bg1"/>
              </a:bgClr>
            </a:pattFill>
            <a:ln w="9525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420" descr="5%"/>
            <p:cNvSpPr>
              <a:spLocks/>
            </p:cNvSpPr>
            <p:nvPr/>
          </p:nvSpPr>
          <p:spPr bwMode="auto">
            <a:xfrm rot="5400000">
              <a:off x="2185" y="3351"/>
              <a:ext cx="95" cy="42"/>
            </a:xfrm>
            <a:custGeom>
              <a:avLst/>
              <a:gdLst>
                <a:gd name="T0" fmla="*/ 11 w 118"/>
                <a:gd name="T1" fmla="*/ 80 h 84"/>
                <a:gd name="T2" fmla="*/ 26 w 118"/>
                <a:gd name="T3" fmla="*/ 65 h 84"/>
                <a:gd name="T4" fmla="*/ 81 w 118"/>
                <a:gd name="T5" fmla="*/ 9 h 84"/>
                <a:gd name="T6" fmla="*/ 116 w 118"/>
                <a:gd name="T7" fmla="*/ 12 h 84"/>
                <a:gd name="T8" fmla="*/ 95 w 118"/>
                <a:gd name="T9" fmla="*/ 42 h 84"/>
                <a:gd name="T10" fmla="*/ 11 w 118"/>
                <a:gd name="T11" fmla="*/ 8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84">
                  <a:moveTo>
                    <a:pt x="11" y="80"/>
                  </a:moveTo>
                  <a:cubicBezTo>
                    <a:pt x="0" y="84"/>
                    <a:pt x="14" y="77"/>
                    <a:pt x="26" y="65"/>
                  </a:cubicBezTo>
                  <a:cubicBezTo>
                    <a:pt x="38" y="53"/>
                    <a:pt x="66" y="18"/>
                    <a:pt x="81" y="9"/>
                  </a:cubicBezTo>
                  <a:cubicBezTo>
                    <a:pt x="96" y="0"/>
                    <a:pt x="114" y="7"/>
                    <a:pt x="116" y="12"/>
                  </a:cubicBezTo>
                  <a:cubicBezTo>
                    <a:pt x="118" y="17"/>
                    <a:pt x="112" y="30"/>
                    <a:pt x="95" y="42"/>
                  </a:cubicBezTo>
                  <a:cubicBezTo>
                    <a:pt x="78" y="54"/>
                    <a:pt x="22" y="76"/>
                    <a:pt x="11" y="80"/>
                  </a:cubicBezTo>
                  <a:close/>
                </a:path>
              </a:pathLst>
            </a:custGeom>
            <a:pattFill prst="pct5">
              <a:fgClr>
                <a:srgbClr val="CCFFCC"/>
              </a:fgClr>
              <a:bgClr>
                <a:schemeClr val="bg1"/>
              </a:bgClr>
            </a:pattFill>
            <a:ln w="9525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421" descr="5%"/>
            <p:cNvSpPr>
              <a:spLocks/>
            </p:cNvSpPr>
            <p:nvPr/>
          </p:nvSpPr>
          <p:spPr bwMode="auto">
            <a:xfrm rot="4500886">
              <a:off x="2273" y="3415"/>
              <a:ext cx="95" cy="42"/>
            </a:xfrm>
            <a:custGeom>
              <a:avLst/>
              <a:gdLst>
                <a:gd name="T0" fmla="*/ 11 w 118"/>
                <a:gd name="T1" fmla="*/ 80 h 84"/>
                <a:gd name="T2" fmla="*/ 26 w 118"/>
                <a:gd name="T3" fmla="*/ 65 h 84"/>
                <a:gd name="T4" fmla="*/ 81 w 118"/>
                <a:gd name="T5" fmla="*/ 9 h 84"/>
                <a:gd name="T6" fmla="*/ 116 w 118"/>
                <a:gd name="T7" fmla="*/ 12 h 84"/>
                <a:gd name="T8" fmla="*/ 95 w 118"/>
                <a:gd name="T9" fmla="*/ 42 h 84"/>
                <a:gd name="T10" fmla="*/ 11 w 118"/>
                <a:gd name="T11" fmla="*/ 8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84">
                  <a:moveTo>
                    <a:pt x="11" y="80"/>
                  </a:moveTo>
                  <a:cubicBezTo>
                    <a:pt x="0" y="84"/>
                    <a:pt x="14" y="77"/>
                    <a:pt x="26" y="65"/>
                  </a:cubicBezTo>
                  <a:cubicBezTo>
                    <a:pt x="38" y="53"/>
                    <a:pt x="66" y="18"/>
                    <a:pt x="81" y="9"/>
                  </a:cubicBezTo>
                  <a:cubicBezTo>
                    <a:pt x="96" y="0"/>
                    <a:pt x="114" y="7"/>
                    <a:pt x="116" y="12"/>
                  </a:cubicBezTo>
                  <a:cubicBezTo>
                    <a:pt x="118" y="17"/>
                    <a:pt x="112" y="30"/>
                    <a:pt x="95" y="42"/>
                  </a:cubicBezTo>
                  <a:cubicBezTo>
                    <a:pt x="78" y="54"/>
                    <a:pt x="22" y="76"/>
                    <a:pt x="11" y="80"/>
                  </a:cubicBezTo>
                  <a:close/>
                </a:path>
              </a:pathLst>
            </a:custGeom>
            <a:pattFill prst="pct5">
              <a:fgClr>
                <a:srgbClr val="CCFFCC"/>
              </a:fgClr>
              <a:bgClr>
                <a:schemeClr val="bg1"/>
              </a:bgClr>
            </a:pattFill>
            <a:ln w="9525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422" descr="5%"/>
            <p:cNvSpPr>
              <a:spLocks/>
            </p:cNvSpPr>
            <p:nvPr/>
          </p:nvSpPr>
          <p:spPr bwMode="auto">
            <a:xfrm rot="3924012">
              <a:off x="2340" y="3448"/>
              <a:ext cx="95" cy="42"/>
            </a:xfrm>
            <a:custGeom>
              <a:avLst/>
              <a:gdLst>
                <a:gd name="T0" fmla="*/ 11 w 118"/>
                <a:gd name="T1" fmla="*/ 80 h 84"/>
                <a:gd name="T2" fmla="*/ 26 w 118"/>
                <a:gd name="T3" fmla="*/ 65 h 84"/>
                <a:gd name="T4" fmla="*/ 81 w 118"/>
                <a:gd name="T5" fmla="*/ 9 h 84"/>
                <a:gd name="T6" fmla="*/ 116 w 118"/>
                <a:gd name="T7" fmla="*/ 12 h 84"/>
                <a:gd name="T8" fmla="*/ 95 w 118"/>
                <a:gd name="T9" fmla="*/ 42 h 84"/>
                <a:gd name="T10" fmla="*/ 11 w 118"/>
                <a:gd name="T11" fmla="*/ 8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84">
                  <a:moveTo>
                    <a:pt x="11" y="80"/>
                  </a:moveTo>
                  <a:cubicBezTo>
                    <a:pt x="0" y="84"/>
                    <a:pt x="14" y="77"/>
                    <a:pt x="26" y="65"/>
                  </a:cubicBezTo>
                  <a:cubicBezTo>
                    <a:pt x="38" y="53"/>
                    <a:pt x="66" y="18"/>
                    <a:pt x="81" y="9"/>
                  </a:cubicBezTo>
                  <a:cubicBezTo>
                    <a:pt x="96" y="0"/>
                    <a:pt x="114" y="7"/>
                    <a:pt x="116" y="12"/>
                  </a:cubicBezTo>
                  <a:cubicBezTo>
                    <a:pt x="118" y="17"/>
                    <a:pt x="112" y="30"/>
                    <a:pt x="95" y="42"/>
                  </a:cubicBezTo>
                  <a:cubicBezTo>
                    <a:pt x="78" y="54"/>
                    <a:pt x="22" y="76"/>
                    <a:pt x="11" y="80"/>
                  </a:cubicBezTo>
                  <a:close/>
                </a:path>
              </a:pathLst>
            </a:custGeom>
            <a:pattFill prst="pct5">
              <a:fgClr>
                <a:srgbClr val="CCFFCC"/>
              </a:fgClr>
              <a:bgClr>
                <a:schemeClr val="bg1"/>
              </a:bgClr>
            </a:pattFill>
            <a:ln w="9525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423" descr="5%"/>
            <p:cNvSpPr>
              <a:spLocks/>
            </p:cNvSpPr>
            <p:nvPr/>
          </p:nvSpPr>
          <p:spPr bwMode="auto">
            <a:xfrm rot="1265839">
              <a:off x="2371" y="3413"/>
              <a:ext cx="95" cy="42"/>
            </a:xfrm>
            <a:custGeom>
              <a:avLst/>
              <a:gdLst>
                <a:gd name="T0" fmla="*/ 11 w 118"/>
                <a:gd name="T1" fmla="*/ 80 h 84"/>
                <a:gd name="T2" fmla="*/ 26 w 118"/>
                <a:gd name="T3" fmla="*/ 65 h 84"/>
                <a:gd name="T4" fmla="*/ 81 w 118"/>
                <a:gd name="T5" fmla="*/ 9 h 84"/>
                <a:gd name="T6" fmla="*/ 116 w 118"/>
                <a:gd name="T7" fmla="*/ 12 h 84"/>
                <a:gd name="T8" fmla="*/ 95 w 118"/>
                <a:gd name="T9" fmla="*/ 42 h 84"/>
                <a:gd name="T10" fmla="*/ 11 w 118"/>
                <a:gd name="T11" fmla="*/ 8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84">
                  <a:moveTo>
                    <a:pt x="11" y="80"/>
                  </a:moveTo>
                  <a:cubicBezTo>
                    <a:pt x="0" y="84"/>
                    <a:pt x="14" y="77"/>
                    <a:pt x="26" y="65"/>
                  </a:cubicBezTo>
                  <a:cubicBezTo>
                    <a:pt x="38" y="53"/>
                    <a:pt x="66" y="18"/>
                    <a:pt x="81" y="9"/>
                  </a:cubicBezTo>
                  <a:cubicBezTo>
                    <a:pt x="96" y="0"/>
                    <a:pt x="114" y="7"/>
                    <a:pt x="116" y="12"/>
                  </a:cubicBezTo>
                  <a:cubicBezTo>
                    <a:pt x="118" y="17"/>
                    <a:pt x="112" y="30"/>
                    <a:pt x="95" y="42"/>
                  </a:cubicBezTo>
                  <a:cubicBezTo>
                    <a:pt x="78" y="54"/>
                    <a:pt x="22" y="76"/>
                    <a:pt x="11" y="80"/>
                  </a:cubicBezTo>
                  <a:close/>
                </a:path>
              </a:pathLst>
            </a:custGeom>
            <a:pattFill prst="pct5">
              <a:fgClr>
                <a:srgbClr val="CCFFCC"/>
              </a:fgClr>
              <a:bgClr>
                <a:schemeClr val="bg1"/>
              </a:bgClr>
            </a:pattFill>
            <a:ln w="9525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424" descr="5%"/>
            <p:cNvSpPr>
              <a:spLocks/>
            </p:cNvSpPr>
            <p:nvPr/>
          </p:nvSpPr>
          <p:spPr bwMode="auto">
            <a:xfrm rot="484799">
              <a:off x="2461" y="3426"/>
              <a:ext cx="95" cy="42"/>
            </a:xfrm>
            <a:custGeom>
              <a:avLst/>
              <a:gdLst>
                <a:gd name="T0" fmla="*/ 11 w 118"/>
                <a:gd name="T1" fmla="*/ 80 h 84"/>
                <a:gd name="T2" fmla="*/ 26 w 118"/>
                <a:gd name="T3" fmla="*/ 65 h 84"/>
                <a:gd name="T4" fmla="*/ 81 w 118"/>
                <a:gd name="T5" fmla="*/ 9 h 84"/>
                <a:gd name="T6" fmla="*/ 116 w 118"/>
                <a:gd name="T7" fmla="*/ 12 h 84"/>
                <a:gd name="T8" fmla="*/ 95 w 118"/>
                <a:gd name="T9" fmla="*/ 42 h 84"/>
                <a:gd name="T10" fmla="*/ 11 w 118"/>
                <a:gd name="T11" fmla="*/ 8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84">
                  <a:moveTo>
                    <a:pt x="11" y="80"/>
                  </a:moveTo>
                  <a:cubicBezTo>
                    <a:pt x="0" y="84"/>
                    <a:pt x="14" y="77"/>
                    <a:pt x="26" y="65"/>
                  </a:cubicBezTo>
                  <a:cubicBezTo>
                    <a:pt x="38" y="53"/>
                    <a:pt x="66" y="18"/>
                    <a:pt x="81" y="9"/>
                  </a:cubicBezTo>
                  <a:cubicBezTo>
                    <a:pt x="96" y="0"/>
                    <a:pt x="114" y="7"/>
                    <a:pt x="116" y="12"/>
                  </a:cubicBezTo>
                  <a:cubicBezTo>
                    <a:pt x="118" y="17"/>
                    <a:pt x="112" y="30"/>
                    <a:pt x="95" y="42"/>
                  </a:cubicBezTo>
                  <a:cubicBezTo>
                    <a:pt x="78" y="54"/>
                    <a:pt x="22" y="76"/>
                    <a:pt x="11" y="80"/>
                  </a:cubicBezTo>
                  <a:close/>
                </a:path>
              </a:pathLst>
            </a:custGeom>
            <a:pattFill prst="pct5">
              <a:fgClr>
                <a:srgbClr val="CCFFCC"/>
              </a:fgClr>
              <a:bgClr>
                <a:schemeClr val="bg1"/>
              </a:bgClr>
            </a:pattFill>
            <a:ln w="9525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425" descr="5%"/>
            <p:cNvSpPr>
              <a:spLocks/>
            </p:cNvSpPr>
            <p:nvPr/>
          </p:nvSpPr>
          <p:spPr bwMode="auto">
            <a:xfrm rot="2426847">
              <a:off x="2428" y="3455"/>
              <a:ext cx="95" cy="42"/>
            </a:xfrm>
            <a:custGeom>
              <a:avLst/>
              <a:gdLst>
                <a:gd name="T0" fmla="*/ 11 w 118"/>
                <a:gd name="T1" fmla="*/ 80 h 84"/>
                <a:gd name="T2" fmla="*/ 26 w 118"/>
                <a:gd name="T3" fmla="*/ 65 h 84"/>
                <a:gd name="T4" fmla="*/ 81 w 118"/>
                <a:gd name="T5" fmla="*/ 9 h 84"/>
                <a:gd name="T6" fmla="*/ 116 w 118"/>
                <a:gd name="T7" fmla="*/ 12 h 84"/>
                <a:gd name="T8" fmla="*/ 95 w 118"/>
                <a:gd name="T9" fmla="*/ 42 h 84"/>
                <a:gd name="T10" fmla="*/ 11 w 118"/>
                <a:gd name="T11" fmla="*/ 8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84">
                  <a:moveTo>
                    <a:pt x="11" y="80"/>
                  </a:moveTo>
                  <a:cubicBezTo>
                    <a:pt x="0" y="84"/>
                    <a:pt x="14" y="77"/>
                    <a:pt x="26" y="65"/>
                  </a:cubicBezTo>
                  <a:cubicBezTo>
                    <a:pt x="38" y="53"/>
                    <a:pt x="66" y="18"/>
                    <a:pt x="81" y="9"/>
                  </a:cubicBezTo>
                  <a:cubicBezTo>
                    <a:pt x="96" y="0"/>
                    <a:pt x="114" y="7"/>
                    <a:pt x="116" y="12"/>
                  </a:cubicBezTo>
                  <a:cubicBezTo>
                    <a:pt x="118" y="17"/>
                    <a:pt x="112" y="30"/>
                    <a:pt x="95" y="42"/>
                  </a:cubicBezTo>
                  <a:cubicBezTo>
                    <a:pt x="78" y="54"/>
                    <a:pt x="22" y="76"/>
                    <a:pt x="11" y="80"/>
                  </a:cubicBezTo>
                  <a:close/>
                </a:path>
              </a:pathLst>
            </a:custGeom>
            <a:pattFill prst="pct5">
              <a:fgClr>
                <a:srgbClr val="CCFFCC"/>
              </a:fgClr>
              <a:bgClr>
                <a:schemeClr val="bg1"/>
              </a:bgClr>
            </a:pattFill>
            <a:ln w="9525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426" descr="5%"/>
            <p:cNvSpPr>
              <a:spLocks/>
            </p:cNvSpPr>
            <p:nvPr/>
          </p:nvSpPr>
          <p:spPr bwMode="auto">
            <a:xfrm rot="2426847">
              <a:off x="2527" y="3450"/>
              <a:ext cx="95" cy="42"/>
            </a:xfrm>
            <a:custGeom>
              <a:avLst/>
              <a:gdLst>
                <a:gd name="T0" fmla="*/ 11 w 118"/>
                <a:gd name="T1" fmla="*/ 80 h 84"/>
                <a:gd name="T2" fmla="*/ 26 w 118"/>
                <a:gd name="T3" fmla="*/ 65 h 84"/>
                <a:gd name="T4" fmla="*/ 81 w 118"/>
                <a:gd name="T5" fmla="*/ 9 h 84"/>
                <a:gd name="T6" fmla="*/ 116 w 118"/>
                <a:gd name="T7" fmla="*/ 12 h 84"/>
                <a:gd name="T8" fmla="*/ 95 w 118"/>
                <a:gd name="T9" fmla="*/ 42 h 84"/>
                <a:gd name="T10" fmla="*/ 11 w 118"/>
                <a:gd name="T11" fmla="*/ 8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84">
                  <a:moveTo>
                    <a:pt x="11" y="80"/>
                  </a:moveTo>
                  <a:cubicBezTo>
                    <a:pt x="0" y="84"/>
                    <a:pt x="14" y="77"/>
                    <a:pt x="26" y="65"/>
                  </a:cubicBezTo>
                  <a:cubicBezTo>
                    <a:pt x="38" y="53"/>
                    <a:pt x="66" y="18"/>
                    <a:pt x="81" y="9"/>
                  </a:cubicBezTo>
                  <a:cubicBezTo>
                    <a:pt x="96" y="0"/>
                    <a:pt x="114" y="7"/>
                    <a:pt x="116" y="12"/>
                  </a:cubicBezTo>
                  <a:cubicBezTo>
                    <a:pt x="118" y="17"/>
                    <a:pt x="112" y="30"/>
                    <a:pt x="95" y="42"/>
                  </a:cubicBezTo>
                  <a:cubicBezTo>
                    <a:pt x="78" y="54"/>
                    <a:pt x="22" y="76"/>
                    <a:pt x="11" y="80"/>
                  </a:cubicBezTo>
                  <a:close/>
                </a:path>
              </a:pathLst>
            </a:custGeom>
            <a:pattFill prst="pct5">
              <a:fgClr>
                <a:srgbClr val="CCFFCC"/>
              </a:fgClr>
              <a:bgClr>
                <a:schemeClr val="bg1"/>
              </a:bgClr>
            </a:pattFill>
            <a:ln w="9525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5" name="Freeform 428"/>
          <p:cNvSpPr>
            <a:spLocks/>
          </p:cNvSpPr>
          <p:nvPr/>
        </p:nvSpPr>
        <p:spPr bwMode="auto">
          <a:xfrm>
            <a:off x="9061146" y="5307013"/>
            <a:ext cx="1196975" cy="808037"/>
          </a:xfrm>
          <a:custGeom>
            <a:avLst/>
            <a:gdLst>
              <a:gd name="T0" fmla="*/ 46 w 754"/>
              <a:gd name="T1" fmla="*/ 503 h 509"/>
              <a:gd name="T2" fmla="*/ 67 w 754"/>
              <a:gd name="T3" fmla="*/ 474 h 509"/>
              <a:gd name="T4" fmla="*/ 84 w 754"/>
              <a:gd name="T5" fmla="*/ 455 h 509"/>
              <a:gd name="T6" fmla="*/ 109 w 754"/>
              <a:gd name="T7" fmla="*/ 483 h 509"/>
              <a:gd name="T8" fmla="*/ 150 w 754"/>
              <a:gd name="T9" fmla="*/ 507 h 509"/>
              <a:gd name="T10" fmla="*/ 168 w 754"/>
              <a:gd name="T11" fmla="*/ 456 h 509"/>
              <a:gd name="T12" fmla="*/ 187 w 754"/>
              <a:gd name="T13" fmla="*/ 288 h 509"/>
              <a:gd name="T14" fmla="*/ 201 w 754"/>
              <a:gd name="T15" fmla="*/ 150 h 509"/>
              <a:gd name="T16" fmla="*/ 211 w 754"/>
              <a:gd name="T17" fmla="*/ 116 h 509"/>
              <a:gd name="T18" fmla="*/ 229 w 754"/>
              <a:gd name="T19" fmla="*/ 153 h 509"/>
              <a:gd name="T20" fmla="*/ 246 w 754"/>
              <a:gd name="T21" fmla="*/ 282 h 509"/>
              <a:gd name="T22" fmla="*/ 267 w 754"/>
              <a:gd name="T23" fmla="*/ 441 h 509"/>
              <a:gd name="T24" fmla="*/ 286 w 754"/>
              <a:gd name="T25" fmla="*/ 509 h 509"/>
              <a:gd name="T26" fmla="*/ 313 w 754"/>
              <a:gd name="T27" fmla="*/ 329 h 509"/>
              <a:gd name="T28" fmla="*/ 336 w 754"/>
              <a:gd name="T29" fmla="*/ 63 h 509"/>
              <a:gd name="T30" fmla="*/ 342 w 754"/>
              <a:gd name="T31" fmla="*/ 15 h 509"/>
              <a:gd name="T32" fmla="*/ 360 w 754"/>
              <a:gd name="T33" fmla="*/ 15 h 509"/>
              <a:gd name="T34" fmla="*/ 375 w 754"/>
              <a:gd name="T35" fmla="*/ 156 h 509"/>
              <a:gd name="T36" fmla="*/ 390 w 754"/>
              <a:gd name="T37" fmla="*/ 312 h 509"/>
              <a:gd name="T38" fmla="*/ 408 w 754"/>
              <a:gd name="T39" fmla="*/ 470 h 509"/>
              <a:gd name="T40" fmla="*/ 429 w 754"/>
              <a:gd name="T41" fmla="*/ 480 h 509"/>
              <a:gd name="T42" fmla="*/ 459 w 754"/>
              <a:gd name="T43" fmla="*/ 269 h 509"/>
              <a:gd name="T44" fmla="*/ 475 w 754"/>
              <a:gd name="T45" fmla="*/ 134 h 509"/>
              <a:gd name="T46" fmla="*/ 493 w 754"/>
              <a:gd name="T47" fmla="*/ 132 h 509"/>
              <a:gd name="T48" fmla="*/ 508 w 754"/>
              <a:gd name="T49" fmla="*/ 242 h 509"/>
              <a:gd name="T50" fmla="*/ 523 w 754"/>
              <a:gd name="T51" fmla="*/ 380 h 509"/>
              <a:gd name="T52" fmla="*/ 540 w 754"/>
              <a:gd name="T53" fmla="*/ 485 h 509"/>
              <a:gd name="T54" fmla="*/ 573 w 754"/>
              <a:gd name="T55" fmla="*/ 489 h 509"/>
              <a:gd name="T56" fmla="*/ 591 w 754"/>
              <a:gd name="T57" fmla="*/ 464 h 509"/>
              <a:gd name="T58" fmla="*/ 624 w 754"/>
              <a:gd name="T59" fmla="*/ 467 h 509"/>
              <a:gd name="T60" fmla="*/ 657 w 754"/>
              <a:gd name="T61" fmla="*/ 498 h 509"/>
              <a:gd name="T62" fmla="*/ 718 w 754"/>
              <a:gd name="T63" fmla="*/ 500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54" h="509">
                <a:moveTo>
                  <a:pt x="0" y="503"/>
                </a:moveTo>
                <a:lnTo>
                  <a:pt x="46" y="503"/>
                </a:lnTo>
                <a:lnTo>
                  <a:pt x="57" y="492"/>
                </a:lnTo>
                <a:lnTo>
                  <a:pt x="67" y="474"/>
                </a:lnTo>
                <a:lnTo>
                  <a:pt x="73" y="459"/>
                </a:lnTo>
                <a:lnTo>
                  <a:pt x="84" y="455"/>
                </a:lnTo>
                <a:lnTo>
                  <a:pt x="96" y="458"/>
                </a:lnTo>
                <a:lnTo>
                  <a:pt x="109" y="483"/>
                </a:lnTo>
                <a:lnTo>
                  <a:pt x="123" y="495"/>
                </a:lnTo>
                <a:lnTo>
                  <a:pt x="150" y="507"/>
                </a:lnTo>
                <a:lnTo>
                  <a:pt x="160" y="491"/>
                </a:lnTo>
                <a:lnTo>
                  <a:pt x="168" y="456"/>
                </a:lnTo>
                <a:lnTo>
                  <a:pt x="181" y="363"/>
                </a:lnTo>
                <a:lnTo>
                  <a:pt x="187" y="288"/>
                </a:lnTo>
                <a:lnTo>
                  <a:pt x="196" y="188"/>
                </a:lnTo>
                <a:lnTo>
                  <a:pt x="201" y="150"/>
                </a:lnTo>
                <a:lnTo>
                  <a:pt x="205" y="131"/>
                </a:lnTo>
                <a:lnTo>
                  <a:pt x="211" y="116"/>
                </a:lnTo>
                <a:lnTo>
                  <a:pt x="225" y="126"/>
                </a:lnTo>
                <a:lnTo>
                  <a:pt x="229" y="153"/>
                </a:lnTo>
                <a:lnTo>
                  <a:pt x="235" y="200"/>
                </a:lnTo>
                <a:lnTo>
                  <a:pt x="246" y="282"/>
                </a:lnTo>
                <a:lnTo>
                  <a:pt x="256" y="375"/>
                </a:lnTo>
                <a:lnTo>
                  <a:pt x="267" y="441"/>
                </a:lnTo>
                <a:lnTo>
                  <a:pt x="273" y="491"/>
                </a:lnTo>
                <a:lnTo>
                  <a:pt x="286" y="509"/>
                </a:lnTo>
                <a:lnTo>
                  <a:pt x="295" y="482"/>
                </a:lnTo>
                <a:lnTo>
                  <a:pt x="313" y="329"/>
                </a:lnTo>
                <a:lnTo>
                  <a:pt x="325" y="137"/>
                </a:lnTo>
                <a:lnTo>
                  <a:pt x="336" y="63"/>
                </a:lnTo>
                <a:lnTo>
                  <a:pt x="337" y="30"/>
                </a:lnTo>
                <a:lnTo>
                  <a:pt x="342" y="15"/>
                </a:lnTo>
                <a:lnTo>
                  <a:pt x="346" y="0"/>
                </a:lnTo>
                <a:lnTo>
                  <a:pt x="360" y="15"/>
                </a:lnTo>
                <a:lnTo>
                  <a:pt x="366" y="54"/>
                </a:lnTo>
                <a:lnTo>
                  <a:pt x="375" y="156"/>
                </a:lnTo>
                <a:lnTo>
                  <a:pt x="385" y="240"/>
                </a:lnTo>
                <a:lnTo>
                  <a:pt x="390" y="312"/>
                </a:lnTo>
                <a:lnTo>
                  <a:pt x="400" y="413"/>
                </a:lnTo>
                <a:lnTo>
                  <a:pt x="408" y="470"/>
                </a:lnTo>
                <a:lnTo>
                  <a:pt x="415" y="501"/>
                </a:lnTo>
                <a:lnTo>
                  <a:pt x="429" y="480"/>
                </a:lnTo>
                <a:lnTo>
                  <a:pt x="438" y="443"/>
                </a:lnTo>
                <a:lnTo>
                  <a:pt x="459" y="269"/>
                </a:lnTo>
                <a:lnTo>
                  <a:pt x="468" y="174"/>
                </a:lnTo>
                <a:lnTo>
                  <a:pt x="475" y="134"/>
                </a:lnTo>
                <a:lnTo>
                  <a:pt x="480" y="125"/>
                </a:lnTo>
                <a:lnTo>
                  <a:pt x="493" y="132"/>
                </a:lnTo>
                <a:lnTo>
                  <a:pt x="501" y="159"/>
                </a:lnTo>
                <a:lnTo>
                  <a:pt x="508" y="242"/>
                </a:lnTo>
                <a:lnTo>
                  <a:pt x="514" y="312"/>
                </a:lnTo>
                <a:lnTo>
                  <a:pt x="523" y="380"/>
                </a:lnTo>
                <a:lnTo>
                  <a:pt x="531" y="452"/>
                </a:lnTo>
                <a:lnTo>
                  <a:pt x="540" y="485"/>
                </a:lnTo>
                <a:lnTo>
                  <a:pt x="552" y="504"/>
                </a:lnTo>
                <a:lnTo>
                  <a:pt x="573" y="489"/>
                </a:lnTo>
                <a:lnTo>
                  <a:pt x="580" y="476"/>
                </a:lnTo>
                <a:lnTo>
                  <a:pt x="591" y="464"/>
                </a:lnTo>
                <a:lnTo>
                  <a:pt x="612" y="446"/>
                </a:lnTo>
                <a:lnTo>
                  <a:pt x="624" y="467"/>
                </a:lnTo>
                <a:lnTo>
                  <a:pt x="640" y="476"/>
                </a:lnTo>
                <a:lnTo>
                  <a:pt x="657" y="498"/>
                </a:lnTo>
                <a:lnTo>
                  <a:pt x="673" y="498"/>
                </a:lnTo>
                <a:lnTo>
                  <a:pt x="718" y="500"/>
                </a:lnTo>
                <a:lnTo>
                  <a:pt x="754" y="504"/>
                </a:ln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6" name="Group 429"/>
          <p:cNvGrpSpPr>
            <a:grpSpLocks/>
          </p:cNvGrpSpPr>
          <p:nvPr/>
        </p:nvGrpSpPr>
        <p:grpSpPr bwMode="auto">
          <a:xfrm>
            <a:off x="9172271" y="5059363"/>
            <a:ext cx="866775" cy="1304925"/>
            <a:chOff x="2600" y="2088"/>
            <a:chExt cx="546" cy="822"/>
          </a:xfrm>
        </p:grpSpPr>
        <p:sp>
          <p:nvSpPr>
            <p:cNvPr id="77" name="Line 430"/>
            <p:cNvSpPr>
              <a:spLocks noChangeShapeType="1"/>
            </p:cNvSpPr>
            <p:nvPr/>
          </p:nvSpPr>
          <p:spPr bwMode="auto">
            <a:xfrm>
              <a:off x="3146" y="2088"/>
              <a:ext cx="0" cy="804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431"/>
            <p:cNvSpPr>
              <a:spLocks noChangeShapeType="1"/>
            </p:cNvSpPr>
            <p:nvPr/>
          </p:nvSpPr>
          <p:spPr bwMode="auto">
            <a:xfrm>
              <a:off x="3014" y="2091"/>
              <a:ext cx="0" cy="804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432"/>
            <p:cNvSpPr>
              <a:spLocks noChangeShapeType="1"/>
            </p:cNvSpPr>
            <p:nvPr/>
          </p:nvSpPr>
          <p:spPr bwMode="auto">
            <a:xfrm>
              <a:off x="2882" y="2103"/>
              <a:ext cx="0" cy="804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433"/>
            <p:cNvSpPr>
              <a:spLocks noChangeShapeType="1"/>
            </p:cNvSpPr>
            <p:nvPr/>
          </p:nvSpPr>
          <p:spPr bwMode="auto">
            <a:xfrm>
              <a:off x="2600" y="2100"/>
              <a:ext cx="0" cy="804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434"/>
            <p:cNvSpPr>
              <a:spLocks noChangeShapeType="1"/>
            </p:cNvSpPr>
            <p:nvPr/>
          </p:nvSpPr>
          <p:spPr bwMode="auto">
            <a:xfrm>
              <a:off x="2732" y="2106"/>
              <a:ext cx="0" cy="804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" name="Group 435"/>
          <p:cNvGrpSpPr>
            <a:grpSpLocks/>
          </p:cNvGrpSpPr>
          <p:nvPr/>
        </p:nvGrpSpPr>
        <p:grpSpPr bwMode="auto">
          <a:xfrm>
            <a:off x="7708596" y="5289550"/>
            <a:ext cx="1168400" cy="814388"/>
            <a:chOff x="2920" y="3807"/>
            <a:chExt cx="736" cy="513"/>
          </a:xfrm>
        </p:grpSpPr>
        <p:sp>
          <p:nvSpPr>
            <p:cNvPr id="83" name="Freeform 436"/>
            <p:cNvSpPr>
              <a:spLocks/>
            </p:cNvSpPr>
            <p:nvPr/>
          </p:nvSpPr>
          <p:spPr bwMode="auto">
            <a:xfrm flipH="1">
              <a:off x="3282" y="3807"/>
              <a:ext cx="374" cy="513"/>
            </a:xfrm>
            <a:custGeom>
              <a:avLst/>
              <a:gdLst>
                <a:gd name="T0" fmla="*/ 0 w 357"/>
                <a:gd name="T1" fmla="*/ 513 h 513"/>
                <a:gd name="T2" fmla="*/ 63 w 357"/>
                <a:gd name="T3" fmla="*/ 498 h 513"/>
                <a:gd name="T4" fmla="*/ 128 w 357"/>
                <a:gd name="T5" fmla="*/ 435 h 513"/>
                <a:gd name="T6" fmla="*/ 180 w 357"/>
                <a:gd name="T7" fmla="*/ 303 h 513"/>
                <a:gd name="T8" fmla="*/ 216 w 357"/>
                <a:gd name="T9" fmla="*/ 144 h 513"/>
                <a:gd name="T10" fmla="*/ 245 w 357"/>
                <a:gd name="T11" fmla="*/ 60 h 513"/>
                <a:gd name="T12" fmla="*/ 264 w 357"/>
                <a:gd name="T13" fmla="*/ 30 h 513"/>
                <a:gd name="T14" fmla="*/ 299 w 357"/>
                <a:gd name="T15" fmla="*/ 9 h 513"/>
                <a:gd name="T16" fmla="*/ 332 w 357"/>
                <a:gd name="T17" fmla="*/ 0 h 513"/>
                <a:gd name="T18" fmla="*/ 357 w 357"/>
                <a:gd name="T19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7" h="513">
                  <a:moveTo>
                    <a:pt x="0" y="513"/>
                  </a:moveTo>
                  <a:lnTo>
                    <a:pt x="63" y="498"/>
                  </a:lnTo>
                  <a:lnTo>
                    <a:pt x="128" y="435"/>
                  </a:lnTo>
                  <a:lnTo>
                    <a:pt x="180" y="303"/>
                  </a:lnTo>
                  <a:lnTo>
                    <a:pt x="216" y="144"/>
                  </a:lnTo>
                  <a:lnTo>
                    <a:pt x="245" y="60"/>
                  </a:lnTo>
                  <a:lnTo>
                    <a:pt x="264" y="30"/>
                  </a:lnTo>
                  <a:lnTo>
                    <a:pt x="299" y="9"/>
                  </a:lnTo>
                  <a:lnTo>
                    <a:pt x="332" y="0"/>
                  </a:lnTo>
                  <a:lnTo>
                    <a:pt x="357" y="0"/>
                  </a:ln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Freeform 437"/>
            <p:cNvSpPr>
              <a:spLocks/>
            </p:cNvSpPr>
            <p:nvPr/>
          </p:nvSpPr>
          <p:spPr bwMode="auto">
            <a:xfrm>
              <a:off x="2920" y="3807"/>
              <a:ext cx="374" cy="513"/>
            </a:xfrm>
            <a:custGeom>
              <a:avLst/>
              <a:gdLst>
                <a:gd name="T0" fmla="*/ 0 w 357"/>
                <a:gd name="T1" fmla="*/ 513 h 513"/>
                <a:gd name="T2" fmla="*/ 63 w 357"/>
                <a:gd name="T3" fmla="*/ 498 h 513"/>
                <a:gd name="T4" fmla="*/ 128 w 357"/>
                <a:gd name="T5" fmla="*/ 435 h 513"/>
                <a:gd name="T6" fmla="*/ 180 w 357"/>
                <a:gd name="T7" fmla="*/ 303 h 513"/>
                <a:gd name="T8" fmla="*/ 216 w 357"/>
                <a:gd name="T9" fmla="*/ 144 h 513"/>
                <a:gd name="T10" fmla="*/ 245 w 357"/>
                <a:gd name="T11" fmla="*/ 60 h 513"/>
                <a:gd name="T12" fmla="*/ 264 w 357"/>
                <a:gd name="T13" fmla="*/ 30 h 513"/>
                <a:gd name="T14" fmla="*/ 299 w 357"/>
                <a:gd name="T15" fmla="*/ 9 h 513"/>
                <a:gd name="T16" fmla="*/ 332 w 357"/>
                <a:gd name="T17" fmla="*/ 0 h 513"/>
                <a:gd name="T18" fmla="*/ 357 w 357"/>
                <a:gd name="T19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7" h="513">
                  <a:moveTo>
                    <a:pt x="0" y="513"/>
                  </a:moveTo>
                  <a:lnTo>
                    <a:pt x="63" y="498"/>
                  </a:lnTo>
                  <a:lnTo>
                    <a:pt x="128" y="435"/>
                  </a:lnTo>
                  <a:lnTo>
                    <a:pt x="180" y="303"/>
                  </a:lnTo>
                  <a:lnTo>
                    <a:pt x="216" y="144"/>
                  </a:lnTo>
                  <a:lnTo>
                    <a:pt x="245" y="60"/>
                  </a:lnTo>
                  <a:lnTo>
                    <a:pt x="264" y="30"/>
                  </a:lnTo>
                  <a:lnTo>
                    <a:pt x="299" y="9"/>
                  </a:lnTo>
                  <a:lnTo>
                    <a:pt x="332" y="0"/>
                  </a:lnTo>
                  <a:lnTo>
                    <a:pt x="357" y="0"/>
                  </a:ln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5" name="Line 438"/>
          <p:cNvSpPr>
            <a:spLocks noChangeShapeType="1"/>
          </p:cNvSpPr>
          <p:nvPr/>
        </p:nvSpPr>
        <p:spPr bwMode="auto">
          <a:xfrm>
            <a:off x="2422221" y="5422900"/>
            <a:ext cx="1587" cy="1320800"/>
          </a:xfrm>
          <a:prstGeom prst="line">
            <a:avLst/>
          </a:prstGeom>
          <a:noFill/>
          <a:ln w="762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Line 439"/>
          <p:cNvSpPr>
            <a:spLocks noChangeShapeType="1"/>
          </p:cNvSpPr>
          <p:nvPr/>
        </p:nvSpPr>
        <p:spPr bwMode="auto">
          <a:xfrm>
            <a:off x="2457146" y="6103938"/>
            <a:ext cx="8128000" cy="1587"/>
          </a:xfrm>
          <a:prstGeom prst="line">
            <a:avLst/>
          </a:prstGeom>
          <a:noFill/>
          <a:ln w="57150" cap="rnd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Text Box 440"/>
          <p:cNvSpPr txBox="1">
            <a:spLocks noChangeArrowheads="1"/>
          </p:cNvSpPr>
          <p:nvPr/>
        </p:nvSpPr>
        <p:spPr bwMode="auto">
          <a:xfrm>
            <a:off x="9184971" y="6337300"/>
            <a:ext cx="833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MQW</a:t>
            </a:r>
          </a:p>
        </p:txBody>
      </p:sp>
      <p:grpSp>
        <p:nvGrpSpPr>
          <p:cNvPr id="88" name="Group 441"/>
          <p:cNvGrpSpPr>
            <a:grpSpLocks/>
          </p:cNvGrpSpPr>
          <p:nvPr/>
        </p:nvGrpSpPr>
        <p:grpSpPr bwMode="auto">
          <a:xfrm>
            <a:off x="10056508" y="5284788"/>
            <a:ext cx="555625" cy="1320800"/>
            <a:chOff x="5282" y="791"/>
            <a:chExt cx="350" cy="832"/>
          </a:xfrm>
        </p:grpSpPr>
        <p:sp>
          <p:nvSpPr>
            <p:cNvPr id="89" name="Line 442"/>
            <p:cNvSpPr>
              <a:spLocks noChangeShapeType="1"/>
            </p:cNvSpPr>
            <p:nvPr/>
          </p:nvSpPr>
          <p:spPr bwMode="auto">
            <a:xfrm>
              <a:off x="5282" y="791"/>
              <a:ext cx="0" cy="832"/>
            </a:xfrm>
            <a:prstGeom prst="line">
              <a:avLst/>
            </a:prstGeom>
            <a:noFill/>
            <a:ln w="762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Rectangle 443"/>
            <p:cNvSpPr>
              <a:spLocks noChangeArrowheads="1"/>
            </p:cNvSpPr>
            <p:nvPr/>
          </p:nvSpPr>
          <p:spPr bwMode="auto">
            <a:xfrm>
              <a:off x="5285" y="805"/>
              <a:ext cx="347" cy="7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cap="rnd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1" name="Text Box 444"/>
          <p:cNvSpPr txBox="1">
            <a:spLocks noChangeArrowheads="1"/>
          </p:cNvSpPr>
          <p:nvPr/>
        </p:nvSpPr>
        <p:spPr bwMode="auto">
          <a:xfrm>
            <a:off x="2361896" y="4411663"/>
            <a:ext cx="7707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Locking amplitude and phase by colliding pulse with MQW at cavity end.</a:t>
            </a:r>
          </a:p>
        </p:txBody>
      </p:sp>
    </p:spTree>
    <p:extLst>
      <p:ext uri="{BB962C8B-B14F-4D97-AF65-F5344CB8AC3E}">
        <p14:creationId xmlns:p14="http://schemas.microsoft.com/office/powerpoint/2010/main" val="159431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0.00046 L 0.14362 0.0004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4" grpId="0"/>
      <p:bldP spid="55" grpId="0"/>
      <p:bldP spid="87" grpId="0"/>
      <p:bldP spid="9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2"/>
          <p:cNvGrpSpPr>
            <a:grpSpLocks/>
          </p:cNvGrpSpPr>
          <p:nvPr/>
        </p:nvGrpSpPr>
        <p:grpSpPr bwMode="auto">
          <a:xfrm>
            <a:off x="1719263" y="1460500"/>
            <a:ext cx="9798050" cy="4749800"/>
            <a:chOff x="0" y="512"/>
            <a:chExt cx="8710" cy="3400"/>
          </a:xfrm>
        </p:grpSpPr>
        <p:sp>
          <p:nvSpPr>
            <p:cNvPr id="16387" name="Freeform 3"/>
            <p:cNvSpPr>
              <a:spLocks/>
            </p:cNvSpPr>
            <p:nvPr/>
          </p:nvSpPr>
          <p:spPr bwMode="auto">
            <a:xfrm>
              <a:off x="116" y="2613"/>
              <a:ext cx="6799" cy="589"/>
            </a:xfrm>
            <a:custGeom>
              <a:avLst/>
              <a:gdLst>
                <a:gd name="T0" fmla="*/ 939 w 666"/>
                <a:gd name="T1" fmla="*/ 19 h 521"/>
                <a:gd name="T2" fmla="*/ 2083 w 666"/>
                <a:gd name="T3" fmla="*/ 80 h 521"/>
                <a:gd name="T4" fmla="*/ 3124 w 666"/>
                <a:gd name="T5" fmla="*/ 239 h 521"/>
                <a:gd name="T6" fmla="*/ 4165 w 666"/>
                <a:gd name="T7" fmla="*/ 448 h 521"/>
                <a:gd name="T8" fmla="*/ 5421 w 666"/>
                <a:gd name="T9" fmla="*/ 605 h 521"/>
                <a:gd name="T10" fmla="*/ 6462 w 666"/>
                <a:gd name="T11" fmla="*/ 665 h 521"/>
                <a:gd name="T12" fmla="*/ 7605 w 666"/>
                <a:gd name="T13" fmla="*/ 595 h 521"/>
                <a:gd name="T14" fmla="*/ 8647 w 666"/>
                <a:gd name="T15" fmla="*/ 407 h 521"/>
                <a:gd name="T16" fmla="*/ 9688 w 666"/>
                <a:gd name="T17" fmla="*/ 198 h 521"/>
                <a:gd name="T18" fmla="*/ 10842 w 666"/>
                <a:gd name="T19" fmla="*/ 40 h 521"/>
                <a:gd name="T20" fmla="*/ 12087 w 666"/>
                <a:gd name="T21" fmla="*/ 31 h 521"/>
                <a:gd name="T22" fmla="*/ 13128 w 666"/>
                <a:gd name="T23" fmla="*/ 129 h 521"/>
                <a:gd name="T24" fmla="*/ 14282 w 666"/>
                <a:gd name="T25" fmla="*/ 337 h 521"/>
                <a:gd name="T26" fmla="*/ 15323 w 666"/>
                <a:gd name="T27" fmla="*/ 546 h 521"/>
                <a:gd name="T28" fmla="*/ 16365 w 666"/>
                <a:gd name="T29" fmla="*/ 644 h 521"/>
                <a:gd name="T30" fmla="*/ 17610 w 666"/>
                <a:gd name="T31" fmla="*/ 635 h 521"/>
                <a:gd name="T32" fmla="*/ 18651 w 666"/>
                <a:gd name="T33" fmla="*/ 517 h 521"/>
                <a:gd name="T34" fmla="*/ 19805 w 666"/>
                <a:gd name="T35" fmla="*/ 297 h 521"/>
                <a:gd name="T36" fmla="*/ 20846 w 666"/>
                <a:gd name="T37" fmla="*/ 109 h 521"/>
                <a:gd name="T38" fmla="*/ 22092 w 666"/>
                <a:gd name="T39" fmla="*/ 10 h 521"/>
                <a:gd name="T40" fmla="*/ 23245 w 666"/>
                <a:gd name="T41" fmla="*/ 69 h 521"/>
                <a:gd name="T42" fmla="*/ 24287 w 666"/>
                <a:gd name="T43" fmla="*/ 218 h 521"/>
                <a:gd name="T44" fmla="*/ 25328 w 666"/>
                <a:gd name="T45" fmla="*/ 427 h 521"/>
                <a:gd name="T46" fmla="*/ 26573 w 666"/>
                <a:gd name="T47" fmla="*/ 605 h 521"/>
                <a:gd name="T48" fmla="*/ 27615 w 666"/>
                <a:gd name="T49" fmla="*/ 656 h 521"/>
                <a:gd name="T50" fmla="*/ 28768 w 666"/>
                <a:gd name="T51" fmla="*/ 586 h 521"/>
                <a:gd name="T52" fmla="*/ 29809 w 666"/>
                <a:gd name="T53" fmla="*/ 407 h 521"/>
                <a:gd name="T54" fmla="*/ 30851 w 666"/>
                <a:gd name="T55" fmla="*/ 188 h 521"/>
                <a:gd name="T56" fmla="*/ 31994 w 666"/>
                <a:gd name="T57" fmla="*/ 40 h 521"/>
                <a:gd name="T58" fmla="*/ 33035 w 666"/>
                <a:gd name="T59" fmla="*/ 10 h 521"/>
                <a:gd name="T60" fmla="*/ 34077 w 666"/>
                <a:gd name="T61" fmla="*/ 109 h 521"/>
                <a:gd name="T62" fmla="*/ 35332 w 666"/>
                <a:gd name="T63" fmla="*/ 287 h 521"/>
                <a:gd name="T64" fmla="*/ 36374 w 666"/>
                <a:gd name="T65" fmla="*/ 505 h 521"/>
                <a:gd name="T66" fmla="*/ 37517 w 666"/>
                <a:gd name="T67" fmla="*/ 635 h 521"/>
                <a:gd name="T68" fmla="*/ 38558 w 666"/>
                <a:gd name="T69" fmla="*/ 635 h 521"/>
                <a:gd name="T70" fmla="*/ 39600 w 666"/>
                <a:gd name="T71" fmla="*/ 496 h 521"/>
                <a:gd name="T72" fmla="*/ 40855 w 666"/>
                <a:gd name="T73" fmla="*/ 297 h 521"/>
                <a:gd name="T74" fmla="*/ 41897 w 666"/>
                <a:gd name="T75" fmla="*/ 99 h 521"/>
                <a:gd name="T76" fmla="*/ 43040 w 666"/>
                <a:gd name="T77" fmla="*/ 10 h 521"/>
                <a:gd name="T78" fmla="*/ 44296 w 666"/>
                <a:gd name="T79" fmla="*/ 60 h 521"/>
                <a:gd name="T80" fmla="*/ 45337 w 666"/>
                <a:gd name="T81" fmla="*/ 227 h 521"/>
                <a:gd name="T82" fmla="*/ 46480 w 666"/>
                <a:gd name="T83" fmla="*/ 448 h 521"/>
                <a:gd name="T84" fmla="*/ 47522 w 666"/>
                <a:gd name="T85" fmla="*/ 605 h 521"/>
                <a:gd name="T86" fmla="*/ 48665 w 666"/>
                <a:gd name="T87" fmla="*/ 644 h 521"/>
                <a:gd name="T88" fmla="*/ 49921 w 666"/>
                <a:gd name="T89" fmla="*/ 546 h 521"/>
                <a:gd name="T90" fmla="*/ 50962 w 666"/>
                <a:gd name="T91" fmla="*/ 346 h 521"/>
                <a:gd name="T92" fmla="*/ 52003 w 666"/>
                <a:gd name="T93" fmla="*/ 138 h 521"/>
                <a:gd name="T94" fmla="*/ 53147 w 666"/>
                <a:gd name="T95" fmla="*/ 19 h 521"/>
                <a:gd name="T96" fmla="*/ 54402 w 666"/>
                <a:gd name="T97" fmla="*/ 40 h 521"/>
                <a:gd name="T98" fmla="*/ 55443 w 666"/>
                <a:gd name="T99" fmla="*/ 179 h 521"/>
                <a:gd name="T100" fmla="*/ 56587 w 666"/>
                <a:gd name="T101" fmla="*/ 388 h 521"/>
                <a:gd name="T102" fmla="*/ 57628 w 666"/>
                <a:gd name="T103" fmla="*/ 575 h 521"/>
                <a:gd name="T104" fmla="*/ 58884 w 666"/>
                <a:gd name="T105" fmla="*/ 665 h 521"/>
                <a:gd name="T106" fmla="*/ 59925 w 666"/>
                <a:gd name="T107" fmla="*/ 605 h 521"/>
                <a:gd name="T108" fmla="*/ 60966 w 666"/>
                <a:gd name="T109" fmla="*/ 427 h 521"/>
                <a:gd name="T110" fmla="*/ 62110 w 666"/>
                <a:gd name="T111" fmla="*/ 218 h 521"/>
                <a:gd name="T112" fmla="*/ 63151 w 666"/>
                <a:gd name="T113" fmla="*/ 49 h 521"/>
                <a:gd name="T114" fmla="*/ 64203 w 666"/>
                <a:gd name="T115" fmla="*/ 19 h 521"/>
                <a:gd name="T116" fmla="*/ 65346 w 666"/>
                <a:gd name="T117" fmla="*/ 99 h 521"/>
                <a:gd name="T118" fmla="*/ 66387 w 666"/>
                <a:gd name="T119" fmla="*/ 277 h 521"/>
                <a:gd name="T120" fmla="*/ 67633 w 666"/>
                <a:gd name="T121" fmla="*/ 486 h 521"/>
                <a:gd name="T122" fmla="*/ 68684 w 666"/>
                <a:gd name="T123" fmla="*/ 635 h 5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66"/>
                <a:gd name="T187" fmla="*/ 0 h 521"/>
                <a:gd name="T188" fmla="*/ 666 w 666"/>
                <a:gd name="T189" fmla="*/ 521 h 5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66" h="521">
                  <a:moveTo>
                    <a:pt x="0" y="54"/>
                  </a:moveTo>
                  <a:lnTo>
                    <a:pt x="2" y="47"/>
                  </a:lnTo>
                  <a:lnTo>
                    <a:pt x="3" y="38"/>
                  </a:lnTo>
                  <a:lnTo>
                    <a:pt x="4" y="31"/>
                  </a:lnTo>
                  <a:lnTo>
                    <a:pt x="4" y="24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2" y="15"/>
                  </a:lnTo>
                  <a:lnTo>
                    <a:pt x="13" y="15"/>
                  </a:lnTo>
                  <a:lnTo>
                    <a:pt x="14" y="24"/>
                  </a:lnTo>
                  <a:lnTo>
                    <a:pt x="16" y="31"/>
                  </a:lnTo>
                  <a:lnTo>
                    <a:pt x="17" y="38"/>
                  </a:lnTo>
                  <a:lnTo>
                    <a:pt x="19" y="47"/>
                  </a:lnTo>
                  <a:lnTo>
                    <a:pt x="20" y="63"/>
                  </a:lnTo>
                  <a:lnTo>
                    <a:pt x="22" y="70"/>
                  </a:lnTo>
                  <a:lnTo>
                    <a:pt x="22" y="78"/>
                  </a:lnTo>
                  <a:lnTo>
                    <a:pt x="23" y="93"/>
                  </a:lnTo>
                  <a:lnTo>
                    <a:pt x="24" y="117"/>
                  </a:lnTo>
                  <a:lnTo>
                    <a:pt x="26" y="133"/>
                  </a:lnTo>
                  <a:lnTo>
                    <a:pt x="27" y="140"/>
                  </a:lnTo>
                  <a:lnTo>
                    <a:pt x="29" y="163"/>
                  </a:lnTo>
                  <a:lnTo>
                    <a:pt x="30" y="187"/>
                  </a:lnTo>
                  <a:lnTo>
                    <a:pt x="32" y="201"/>
                  </a:lnTo>
                  <a:lnTo>
                    <a:pt x="33" y="225"/>
                  </a:lnTo>
                  <a:lnTo>
                    <a:pt x="34" y="241"/>
                  </a:lnTo>
                  <a:lnTo>
                    <a:pt x="36" y="264"/>
                  </a:lnTo>
                  <a:lnTo>
                    <a:pt x="37" y="280"/>
                  </a:lnTo>
                  <a:lnTo>
                    <a:pt x="39" y="303"/>
                  </a:lnTo>
                  <a:lnTo>
                    <a:pt x="39" y="325"/>
                  </a:lnTo>
                  <a:lnTo>
                    <a:pt x="40" y="350"/>
                  </a:lnTo>
                  <a:lnTo>
                    <a:pt x="42" y="364"/>
                  </a:lnTo>
                  <a:lnTo>
                    <a:pt x="43" y="388"/>
                  </a:lnTo>
                  <a:lnTo>
                    <a:pt x="44" y="404"/>
                  </a:lnTo>
                  <a:lnTo>
                    <a:pt x="46" y="418"/>
                  </a:lnTo>
                  <a:lnTo>
                    <a:pt x="47" y="434"/>
                  </a:lnTo>
                  <a:lnTo>
                    <a:pt x="49" y="450"/>
                  </a:lnTo>
                  <a:lnTo>
                    <a:pt x="50" y="465"/>
                  </a:lnTo>
                  <a:lnTo>
                    <a:pt x="52" y="473"/>
                  </a:lnTo>
                  <a:lnTo>
                    <a:pt x="53" y="488"/>
                  </a:lnTo>
                  <a:lnTo>
                    <a:pt x="54" y="497"/>
                  </a:lnTo>
                  <a:lnTo>
                    <a:pt x="56" y="497"/>
                  </a:lnTo>
                  <a:lnTo>
                    <a:pt x="56" y="513"/>
                  </a:lnTo>
                  <a:lnTo>
                    <a:pt x="57" y="513"/>
                  </a:lnTo>
                  <a:lnTo>
                    <a:pt x="59" y="513"/>
                  </a:lnTo>
                  <a:lnTo>
                    <a:pt x="60" y="513"/>
                  </a:lnTo>
                  <a:lnTo>
                    <a:pt x="62" y="520"/>
                  </a:lnTo>
                  <a:lnTo>
                    <a:pt x="63" y="520"/>
                  </a:lnTo>
                  <a:lnTo>
                    <a:pt x="64" y="504"/>
                  </a:lnTo>
                  <a:lnTo>
                    <a:pt x="66" y="504"/>
                  </a:lnTo>
                  <a:lnTo>
                    <a:pt x="67" y="497"/>
                  </a:lnTo>
                  <a:lnTo>
                    <a:pt x="69" y="497"/>
                  </a:lnTo>
                  <a:lnTo>
                    <a:pt x="70" y="481"/>
                  </a:lnTo>
                  <a:lnTo>
                    <a:pt x="72" y="473"/>
                  </a:lnTo>
                  <a:lnTo>
                    <a:pt x="73" y="465"/>
                  </a:lnTo>
                  <a:lnTo>
                    <a:pt x="73" y="450"/>
                  </a:lnTo>
                  <a:lnTo>
                    <a:pt x="74" y="434"/>
                  </a:lnTo>
                  <a:lnTo>
                    <a:pt x="76" y="411"/>
                  </a:lnTo>
                  <a:lnTo>
                    <a:pt x="77" y="395"/>
                  </a:lnTo>
                  <a:lnTo>
                    <a:pt x="79" y="380"/>
                  </a:lnTo>
                  <a:lnTo>
                    <a:pt x="80" y="364"/>
                  </a:lnTo>
                  <a:lnTo>
                    <a:pt x="82" y="341"/>
                  </a:lnTo>
                  <a:lnTo>
                    <a:pt x="83" y="318"/>
                  </a:lnTo>
                  <a:lnTo>
                    <a:pt x="84" y="303"/>
                  </a:lnTo>
                  <a:lnTo>
                    <a:pt x="86" y="280"/>
                  </a:lnTo>
                  <a:lnTo>
                    <a:pt x="87" y="255"/>
                  </a:lnTo>
                  <a:lnTo>
                    <a:pt x="89" y="233"/>
                  </a:lnTo>
                  <a:lnTo>
                    <a:pt x="90" y="210"/>
                  </a:lnTo>
                  <a:lnTo>
                    <a:pt x="90" y="187"/>
                  </a:lnTo>
                  <a:lnTo>
                    <a:pt x="92" y="171"/>
                  </a:lnTo>
                  <a:lnTo>
                    <a:pt x="93" y="155"/>
                  </a:lnTo>
                  <a:lnTo>
                    <a:pt x="94" y="133"/>
                  </a:lnTo>
                  <a:lnTo>
                    <a:pt x="96" y="108"/>
                  </a:lnTo>
                  <a:lnTo>
                    <a:pt x="97" y="93"/>
                  </a:lnTo>
                  <a:lnTo>
                    <a:pt x="99" y="78"/>
                  </a:lnTo>
                  <a:lnTo>
                    <a:pt x="100" y="70"/>
                  </a:lnTo>
                  <a:lnTo>
                    <a:pt x="102" y="54"/>
                  </a:lnTo>
                  <a:lnTo>
                    <a:pt x="103" y="47"/>
                  </a:lnTo>
                  <a:lnTo>
                    <a:pt x="104" y="31"/>
                  </a:lnTo>
                  <a:lnTo>
                    <a:pt x="106" y="24"/>
                  </a:lnTo>
                  <a:lnTo>
                    <a:pt x="107" y="8"/>
                  </a:lnTo>
                  <a:lnTo>
                    <a:pt x="109" y="15"/>
                  </a:lnTo>
                  <a:lnTo>
                    <a:pt x="110" y="8"/>
                  </a:lnTo>
                  <a:lnTo>
                    <a:pt x="112" y="8"/>
                  </a:lnTo>
                  <a:lnTo>
                    <a:pt x="113" y="15"/>
                  </a:lnTo>
                  <a:lnTo>
                    <a:pt x="114" y="15"/>
                  </a:lnTo>
                  <a:lnTo>
                    <a:pt x="116" y="24"/>
                  </a:lnTo>
                  <a:lnTo>
                    <a:pt x="117" y="24"/>
                  </a:lnTo>
                  <a:lnTo>
                    <a:pt x="119" y="31"/>
                  </a:lnTo>
                  <a:lnTo>
                    <a:pt x="120" y="38"/>
                  </a:lnTo>
                  <a:lnTo>
                    <a:pt x="122" y="54"/>
                  </a:lnTo>
                  <a:lnTo>
                    <a:pt x="123" y="63"/>
                  </a:lnTo>
                  <a:lnTo>
                    <a:pt x="123" y="78"/>
                  </a:lnTo>
                  <a:lnTo>
                    <a:pt x="124" y="93"/>
                  </a:lnTo>
                  <a:lnTo>
                    <a:pt x="126" y="101"/>
                  </a:lnTo>
                  <a:lnTo>
                    <a:pt x="127" y="124"/>
                  </a:lnTo>
                  <a:lnTo>
                    <a:pt x="129" y="140"/>
                  </a:lnTo>
                  <a:lnTo>
                    <a:pt x="130" y="163"/>
                  </a:lnTo>
                  <a:lnTo>
                    <a:pt x="132" y="178"/>
                  </a:lnTo>
                  <a:lnTo>
                    <a:pt x="133" y="201"/>
                  </a:lnTo>
                  <a:lnTo>
                    <a:pt x="135" y="225"/>
                  </a:lnTo>
                  <a:lnTo>
                    <a:pt x="136" y="241"/>
                  </a:lnTo>
                  <a:lnTo>
                    <a:pt x="137" y="264"/>
                  </a:lnTo>
                  <a:lnTo>
                    <a:pt x="139" y="280"/>
                  </a:lnTo>
                  <a:lnTo>
                    <a:pt x="140" y="303"/>
                  </a:lnTo>
                  <a:lnTo>
                    <a:pt x="140" y="334"/>
                  </a:lnTo>
                  <a:lnTo>
                    <a:pt x="142" y="341"/>
                  </a:lnTo>
                  <a:lnTo>
                    <a:pt x="143" y="364"/>
                  </a:lnTo>
                  <a:lnTo>
                    <a:pt x="145" y="388"/>
                  </a:lnTo>
                  <a:lnTo>
                    <a:pt x="146" y="404"/>
                  </a:lnTo>
                  <a:lnTo>
                    <a:pt x="147" y="427"/>
                  </a:lnTo>
                  <a:lnTo>
                    <a:pt x="149" y="443"/>
                  </a:lnTo>
                  <a:lnTo>
                    <a:pt x="150" y="450"/>
                  </a:lnTo>
                  <a:lnTo>
                    <a:pt x="152" y="465"/>
                  </a:lnTo>
                  <a:lnTo>
                    <a:pt x="153" y="481"/>
                  </a:lnTo>
                  <a:lnTo>
                    <a:pt x="155" y="481"/>
                  </a:lnTo>
                  <a:lnTo>
                    <a:pt x="156" y="497"/>
                  </a:lnTo>
                  <a:lnTo>
                    <a:pt x="157" y="497"/>
                  </a:lnTo>
                  <a:lnTo>
                    <a:pt x="157" y="504"/>
                  </a:lnTo>
                  <a:lnTo>
                    <a:pt x="159" y="504"/>
                  </a:lnTo>
                  <a:lnTo>
                    <a:pt x="160" y="513"/>
                  </a:lnTo>
                  <a:lnTo>
                    <a:pt x="162" y="513"/>
                  </a:lnTo>
                  <a:lnTo>
                    <a:pt x="163" y="513"/>
                  </a:lnTo>
                  <a:lnTo>
                    <a:pt x="165" y="513"/>
                  </a:lnTo>
                  <a:lnTo>
                    <a:pt x="166" y="513"/>
                  </a:lnTo>
                  <a:lnTo>
                    <a:pt x="167" y="504"/>
                  </a:lnTo>
                  <a:lnTo>
                    <a:pt x="169" y="497"/>
                  </a:lnTo>
                  <a:lnTo>
                    <a:pt x="170" y="497"/>
                  </a:lnTo>
                  <a:lnTo>
                    <a:pt x="172" y="481"/>
                  </a:lnTo>
                  <a:lnTo>
                    <a:pt x="173" y="473"/>
                  </a:lnTo>
                  <a:lnTo>
                    <a:pt x="175" y="458"/>
                  </a:lnTo>
                  <a:lnTo>
                    <a:pt x="175" y="443"/>
                  </a:lnTo>
                  <a:lnTo>
                    <a:pt x="176" y="434"/>
                  </a:lnTo>
                  <a:lnTo>
                    <a:pt x="177" y="418"/>
                  </a:lnTo>
                  <a:lnTo>
                    <a:pt x="179" y="404"/>
                  </a:lnTo>
                  <a:lnTo>
                    <a:pt x="180" y="380"/>
                  </a:lnTo>
                  <a:lnTo>
                    <a:pt x="182" y="364"/>
                  </a:lnTo>
                  <a:lnTo>
                    <a:pt x="183" y="341"/>
                  </a:lnTo>
                  <a:lnTo>
                    <a:pt x="185" y="318"/>
                  </a:lnTo>
                  <a:lnTo>
                    <a:pt x="186" y="295"/>
                  </a:lnTo>
                  <a:lnTo>
                    <a:pt x="187" y="271"/>
                  </a:lnTo>
                  <a:lnTo>
                    <a:pt x="189" y="255"/>
                  </a:lnTo>
                  <a:lnTo>
                    <a:pt x="190" y="233"/>
                  </a:lnTo>
                  <a:lnTo>
                    <a:pt x="192" y="210"/>
                  </a:lnTo>
                  <a:lnTo>
                    <a:pt x="192" y="194"/>
                  </a:lnTo>
                  <a:lnTo>
                    <a:pt x="193" y="163"/>
                  </a:lnTo>
                  <a:lnTo>
                    <a:pt x="195" y="147"/>
                  </a:lnTo>
                  <a:lnTo>
                    <a:pt x="196" y="124"/>
                  </a:lnTo>
                  <a:lnTo>
                    <a:pt x="197" y="108"/>
                  </a:lnTo>
                  <a:lnTo>
                    <a:pt x="199" y="93"/>
                  </a:lnTo>
                  <a:lnTo>
                    <a:pt x="200" y="85"/>
                  </a:lnTo>
                  <a:lnTo>
                    <a:pt x="202" y="63"/>
                  </a:lnTo>
                  <a:lnTo>
                    <a:pt x="203" y="47"/>
                  </a:lnTo>
                  <a:lnTo>
                    <a:pt x="205" y="38"/>
                  </a:lnTo>
                  <a:lnTo>
                    <a:pt x="206" y="31"/>
                  </a:lnTo>
                  <a:lnTo>
                    <a:pt x="207" y="24"/>
                  </a:lnTo>
                  <a:lnTo>
                    <a:pt x="209" y="15"/>
                  </a:lnTo>
                  <a:lnTo>
                    <a:pt x="210" y="8"/>
                  </a:lnTo>
                  <a:lnTo>
                    <a:pt x="212" y="8"/>
                  </a:lnTo>
                  <a:lnTo>
                    <a:pt x="213" y="8"/>
                  </a:lnTo>
                  <a:lnTo>
                    <a:pt x="215" y="8"/>
                  </a:lnTo>
                  <a:lnTo>
                    <a:pt x="216" y="8"/>
                  </a:lnTo>
                  <a:lnTo>
                    <a:pt x="217" y="15"/>
                  </a:lnTo>
                  <a:lnTo>
                    <a:pt x="219" y="24"/>
                  </a:lnTo>
                  <a:lnTo>
                    <a:pt x="220" y="31"/>
                  </a:lnTo>
                  <a:lnTo>
                    <a:pt x="222" y="38"/>
                  </a:lnTo>
                  <a:lnTo>
                    <a:pt x="223" y="54"/>
                  </a:lnTo>
                  <a:lnTo>
                    <a:pt x="225" y="63"/>
                  </a:lnTo>
                  <a:lnTo>
                    <a:pt x="226" y="70"/>
                  </a:lnTo>
                  <a:lnTo>
                    <a:pt x="226" y="85"/>
                  </a:lnTo>
                  <a:lnTo>
                    <a:pt x="227" y="101"/>
                  </a:lnTo>
                  <a:lnTo>
                    <a:pt x="229" y="117"/>
                  </a:lnTo>
                  <a:lnTo>
                    <a:pt x="230" y="133"/>
                  </a:lnTo>
                  <a:lnTo>
                    <a:pt x="232" y="155"/>
                  </a:lnTo>
                  <a:lnTo>
                    <a:pt x="233" y="171"/>
                  </a:lnTo>
                  <a:lnTo>
                    <a:pt x="235" y="187"/>
                  </a:lnTo>
                  <a:lnTo>
                    <a:pt x="236" y="210"/>
                  </a:lnTo>
                  <a:lnTo>
                    <a:pt x="237" y="233"/>
                  </a:lnTo>
                  <a:lnTo>
                    <a:pt x="239" y="248"/>
                  </a:lnTo>
                  <a:lnTo>
                    <a:pt x="240" y="271"/>
                  </a:lnTo>
                  <a:lnTo>
                    <a:pt x="242" y="295"/>
                  </a:lnTo>
                  <a:lnTo>
                    <a:pt x="243" y="318"/>
                  </a:lnTo>
                  <a:lnTo>
                    <a:pt x="243" y="334"/>
                  </a:lnTo>
                  <a:lnTo>
                    <a:pt x="245" y="357"/>
                  </a:lnTo>
                  <a:lnTo>
                    <a:pt x="246" y="373"/>
                  </a:lnTo>
                  <a:lnTo>
                    <a:pt x="247" y="388"/>
                  </a:lnTo>
                  <a:lnTo>
                    <a:pt x="249" y="404"/>
                  </a:lnTo>
                  <a:lnTo>
                    <a:pt x="250" y="427"/>
                  </a:lnTo>
                  <a:lnTo>
                    <a:pt x="252" y="443"/>
                  </a:lnTo>
                  <a:lnTo>
                    <a:pt x="253" y="458"/>
                  </a:lnTo>
                  <a:lnTo>
                    <a:pt x="255" y="473"/>
                  </a:lnTo>
                  <a:lnTo>
                    <a:pt x="256" y="481"/>
                  </a:lnTo>
                  <a:lnTo>
                    <a:pt x="257" y="488"/>
                  </a:lnTo>
                  <a:lnTo>
                    <a:pt x="259" y="497"/>
                  </a:lnTo>
                  <a:lnTo>
                    <a:pt x="259" y="504"/>
                  </a:lnTo>
                  <a:lnTo>
                    <a:pt x="260" y="513"/>
                  </a:lnTo>
                  <a:lnTo>
                    <a:pt x="262" y="513"/>
                  </a:lnTo>
                  <a:lnTo>
                    <a:pt x="263" y="520"/>
                  </a:lnTo>
                  <a:lnTo>
                    <a:pt x="265" y="513"/>
                  </a:lnTo>
                  <a:lnTo>
                    <a:pt x="266" y="513"/>
                  </a:lnTo>
                  <a:lnTo>
                    <a:pt x="267" y="513"/>
                  </a:lnTo>
                  <a:lnTo>
                    <a:pt x="269" y="504"/>
                  </a:lnTo>
                  <a:lnTo>
                    <a:pt x="270" y="497"/>
                  </a:lnTo>
                  <a:lnTo>
                    <a:pt x="272" y="488"/>
                  </a:lnTo>
                  <a:lnTo>
                    <a:pt x="273" y="481"/>
                  </a:lnTo>
                  <a:lnTo>
                    <a:pt x="275" y="465"/>
                  </a:lnTo>
                  <a:lnTo>
                    <a:pt x="276" y="458"/>
                  </a:lnTo>
                  <a:lnTo>
                    <a:pt x="276" y="434"/>
                  </a:lnTo>
                  <a:lnTo>
                    <a:pt x="277" y="418"/>
                  </a:lnTo>
                  <a:lnTo>
                    <a:pt x="279" y="411"/>
                  </a:lnTo>
                  <a:lnTo>
                    <a:pt x="280" y="395"/>
                  </a:lnTo>
                  <a:lnTo>
                    <a:pt x="282" y="373"/>
                  </a:lnTo>
                  <a:lnTo>
                    <a:pt x="283" y="350"/>
                  </a:lnTo>
                  <a:lnTo>
                    <a:pt x="285" y="334"/>
                  </a:lnTo>
                  <a:lnTo>
                    <a:pt x="286" y="318"/>
                  </a:lnTo>
                  <a:lnTo>
                    <a:pt x="287" y="295"/>
                  </a:lnTo>
                  <a:lnTo>
                    <a:pt x="289" y="271"/>
                  </a:lnTo>
                  <a:lnTo>
                    <a:pt x="290" y="241"/>
                  </a:lnTo>
                  <a:lnTo>
                    <a:pt x="292" y="225"/>
                  </a:lnTo>
                  <a:lnTo>
                    <a:pt x="293" y="210"/>
                  </a:lnTo>
                  <a:lnTo>
                    <a:pt x="293" y="187"/>
                  </a:lnTo>
                  <a:lnTo>
                    <a:pt x="295" y="163"/>
                  </a:lnTo>
                  <a:lnTo>
                    <a:pt x="296" y="147"/>
                  </a:lnTo>
                  <a:lnTo>
                    <a:pt x="297" y="124"/>
                  </a:lnTo>
                  <a:lnTo>
                    <a:pt x="299" y="108"/>
                  </a:lnTo>
                  <a:lnTo>
                    <a:pt x="300" y="93"/>
                  </a:lnTo>
                  <a:lnTo>
                    <a:pt x="302" y="78"/>
                  </a:lnTo>
                  <a:lnTo>
                    <a:pt x="303" y="70"/>
                  </a:lnTo>
                  <a:lnTo>
                    <a:pt x="305" y="47"/>
                  </a:lnTo>
                  <a:lnTo>
                    <a:pt x="306" y="38"/>
                  </a:lnTo>
                  <a:lnTo>
                    <a:pt x="307" y="31"/>
                  </a:lnTo>
                  <a:lnTo>
                    <a:pt x="309" y="24"/>
                  </a:lnTo>
                  <a:lnTo>
                    <a:pt x="310" y="15"/>
                  </a:lnTo>
                  <a:lnTo>
                    <a:pt x="310" y="8"/>
                  </a:lnTo>
                  <a:lnTo>
                    <a:pt x="312" y="8"/>
                  </a:lnTo>
                  <a:lnTo>
                    <a:pt x="313" y="8"/>
                  </a:lnTo>
                  <a:lnTo>
                    <a:pt x="315" y="8"/>
                  </a:lnTo>
                  <a:lnTo>
                    <a:pt x="316" y="8"/>
                  </a:lnTo>
                  <a:lnTo>
                    <a:pt x="317" y="8"/>
                  </a:lnTo>
                  <a:lnTo>
                    <a:pt x="319" y="8"/>
                  </a:lnTo>
                  <a:lnTo>
                    <a:pt x="320" y="24"/>
                  </a:lnTo>
                  <a:lnTo>
                    <a:pt x="322" y="24"/>
                  </a:lnTo>
                  <a:lnTo>
                    <a:pt x="323" y="31"/>
                  </a:lnTo>
                  <a:lnTo>
                    <a:pt x="325" y="47"/>
                  </a:lnTo>
                  <a:lnTo>
                    <a:pt x="326" y="54"/>
                  </a:lnTo>
                  <a:lnTo>
                    <a:pt x="327" y="63"/>
                  </a:lnTo>
                  <a:lnTo>
                    <a:pt x="327" y="85"/>
                  </a:lnTo>
                  <a:lnTo>
                    <a:pt x="329" y="93"/>
                  </a:lnTo>
                  <a:lnTo>
                    <a:pt x="330" y="117"/>
                  </a:lnTo>
                  <a:lnTo>
                    <a:pt x="332" y="124"/>
                  </a:lnTo>
                  <a:lnTo>
                    <a:pt x="333" y="147"/>
                  </a:lnTo>
                  <a:lnTo>
                    <a:pt x="335" y="171"/>
                  </a:lnTo>
                  <a:lnTo>
                    <a:pt x="336" y="194"/>
                  </a:lnTo>
                  <a:lnTo>
                    <a:pt x="337" y="210"/>
                  </a:lnTo>
                  <a:lnTo>
                    <a:pt x="339" y="225"/>
                  </a:lnTo>
                  <a:lnTo>
                    <a:pt x="340" y="248"/>
                  </a:lnTo>
                  <a:lnTo>
                    <a:pt x="342" y="280"/>
                  </a:lnTo>
                  <a:lnTo>
                    <a:pt x="343" y="295"/>
                  </a:lnTo>
                  <a:lnTo>
                    <a:pt x="345" y="318"/>
                  </a:lnTo>
                  <a:lnTo>
                    <a:pt x="345" y="341"/>
                  </a:lnTo>
                  <a:lnTo>
                    <a:pt x="346" y="357"/>
                  </a:lnTo>
                  <a:lnTo>
                    <a:pt x="347" y="380"/>
                  </a:lnTo>
                  <a:lnTo>
                    <a:pt x="349" y="395"/>
                  </a:lnTo>
                  <a:lnTo>
                    <a:pt x="350" y="418"/>
                  </a:lnTo>
                  <a:lnTo>
                    <a:pt x="352" y="434"/>
                  </a:lnTo>
                  <a:lnTo>
                    <a:pt x="353" y="443"/>
                  </a:lnTo>
                  <a:lnTo>
                    <a:pt x="355" y="458"/>
                  </a:lnTo>
                  <a:lnTo>
                    <a:pt x="356" y="473"/>
                  </a:lnTo>
                  <a:lnTo>
                    <a:pt x="357" y="488"/>
                  </a:lnTo>
                  <a:lnTo>
                    <a:pt x="359" y="497"/>
                  </a:lnTo>
                  <a:lnTo>
                    <a:pt x="360" y="497"/>
                  </a:lnTo>
                  <a:lnTo>
                    <a:pt x="362" y="497"/>
                  </a:lnTo>
                  <a:lnTo>
                    <a:pt x="362" y="504"/>
                  </a:lnTo>
                  <a:lnTo>
                    <a:pt x="363" y="513"/>
                  </a:lnTo>
                  <a:lnTo>
                    <a:pt x="365" y="504"/>
                  </a:lnTo>
                  <a:lnTo>
                    <a:pt x="366" y="513"/>
                  </a:lnTo>
                  <a:lnTo>
                    <a:pt x="367" y="504"/>
                  </a:lnTo>
                  <a:lnTo>
                    <a:pt x="369" y="497"/>
                  </a:lnTo>
                  <a:lnTo>
                    <a:pt x="370" y="497"/>
                  </a:lnTo>
                  <a:lnTo>
                    <a:pt x="372" y="488"/>
                  </a:lnTo>
                  <a:lnTo>
                    <a:pt x="373" y="481"/>
                  </a:lnTo>
                  <a:lnTo>
                    <a:pt x="375" y="465"/>
                  </a:lnTo>
                  <a:lnTo>
                    <a:pt x="376" y="458"/>
                  </a:lnTo>
                  <a:lnTo>
                    <a:pt x="377" y="443"/>
                  </a:lnTo>
                  <a:lnTo>
                    <a:pt x="379" y="418"/>
                  </a:lnTo>
                  <a:lnTo>
                    <a:pt x="379" y="411"/>
                  </a:lnTo>
                  <a:lnTo>
                    <a:pt x="380" y="388"/>
                  </a:lnTo>
                  <a:lnTo>
                    <a:pt x="382" y="373"/>
                  </a:lnTo>
                  <a:lnTo>
                    <a:pt x="383" y="357"/>
                  </a:lnTo>
                  <a:lnTo>
                    <a:pt x="385" y="334"/>
                  </a:lnTo>
                  <a:lnTo>
                    <a:pt x="386" y="318"/>
                  </a:lnTo>
                  <a:lnTo>
                    <a:pt x="387" y="295"/>
                  </a:lnTo>
                  <a:lnTo>
                    <a:pt x="389" y="271"/>
                  </a:lnTo>
                  <a:lnTo>
                    <a:pt x="390" y="255"/>
                  </a:lnTo>
                  <a:lnTo>
                    <a:pt x="392" y="233"/>
                  </a:lnTo>
                  <a:lnTo>
                    <a:pt x="393" y="210"/>
                  </a:lnTo>
                  <a:lnTo>
                    <a:pt x="395" y="187"/>
                  </a:lnTo>
                  <a:lnTo>
                    <a:pt x="395" y="171"/>
                  </a:lnTo>
                  <a:lnTo>
                    <a:pt x="396" y="140"/>
                  </a:lnTo>
                  <a:lnTo>
                    <a:pt x="397" y="133"/>
                  </a:lnTo>
                  <a:lnTo>
                    <a:pt x="399" y="108"/>
                  </a:lnTo>
                  <a:lnTo>
                    <a:pt x="400" y="93"/>
                  </a:lnTo>
                  <a:lnTo>
                    <a:pt x="402" y="78"/>
                  </a:lnTo>
                  <a:lnTo>
                    <a:pt x="403" y="63"/>
                  </a:lnTo>
                  <a:lnTo>
                    <a:pt x="405" y="54"/>
                  </a:lnTo>
                  <a:lnTo>
                    <a:pt x="406" y="38"/>
                  </a:lnTo>
                  <a:lnTo>
                    <a:pt x="407" y="31"/>
                  </a:lnTo>
                  <a:lnTo>
                    <a:pt x="409" y="24"/>
                  </a:lnTo>
                  <a:lnTo>
                    <a:pt x="410" y="15"/>
                  </a:lnTo>
                  <a:lnTo>
                    <a:pt x="412" y="8"/>
                  </a:lnTo>
                  <a:lnTo>
                    <a:pt x="413" y="8"/>
                  </a:lnTo>
                  <a:lnTo>
                    <a:pt x="415" y="0"/>
                  </a:lnTo>
                  <a:lnTo>
                    <a:pt x="416" y="8"/>
                  </a:lnTo>
                  <a:lnTo>
                    <a:pt x="417" y="15"/>
                  </a:lnTo>
                  <a:lnTo>
                    <a:pt x="419" y="8"/>
                  </a:lnTo>
                  <a:lnTo>
                    <a:pt x="420" y="24"/>
                  </a:lnTo>
                  <a:lnTo>
                    <a:pt x="422" y="24"/>
                  </a:lnTo>
                  <a:lnTo>
                    <a:pt x="423" y="38"/>
                  </a:lnTo>
                  <a:lnTo>
                    <a:pt x="425" y="47"/>
                  </a:lnTo>
                  <a:lnTo>
                    <a:pt x="426" y="54"/>
                  </a:lnTo>
                  <a:lnTo>
                    <a:pt x="427" y="70"/>
                  </a:lnTo>
                  <a:lnTo>
                    <a:pt x="429" y="85"/>
                  </a:lnTo>
                  <a:lnTo>
                    <a:pt x="429" y="101"/>
                  </a:lnTo>
                  <a:lnTo>
                    <a:pt x="430" y="117"/>
                  </a:lnTo>
                  <a:lnTo>
                    <a:pt x="432" y="133"/>
                  </a:lnTo>
                  <a:lnTo>
                    <a:pt x="433" y="155"/>
                  </a:lnTo>
                  <a:lnTo>
                    <a:pt x="435" y="178"/>
                  </a:lnTo>
                  <a:lnTo>
                    <a:pt x="436" y="194"/>
                  </a:lnTo>
                  <a:lnTo>
                    <a:pt x="437" y="225"/>
                  </a:lnTo>
                  <a:lnTo>
                    <a:pt x="439" y="241"/>
                  </a:lnTo>
                  <a:lnTo>
                    <a:pt x="440" y="264"/>
                  </a:lnTo>
                  <a:lnTo>
                    <a:pt x="442" y="280"/>
                  </a:lnTo>
                  <a:lnTo>
                    <a:pt x="443" y="303"/>
                  </a:lnTo>
                  <a:lnTo>
                    <a:pt x="445" y="318"/>
                  </a:lnTo>
                  <a:lnTo>
                    <a:pt x="446" y="350"/>
                  </a:lnTo>
                  <a:lnTo>
                    <a:pt x="446" y="364"/>
                  </a:lnTo>
                  <a:lnTo>
                    <a:pt x="447" y="388"/>
                  </a:lnTo>
                  <a:lnTo>
                    <a:pt x="449" y="404"/>
                  </a:lnTo>
                  <a:lnTo>
                    <a:pt x="450" y="418"/>
                  </a:lnTo>
                  <a:lnTo>
                    <a:pt x="452" y="434"/>
                  </a:lnTo>
                  <a:lnTo>
                    <a:pt x="453" y="450"/>
                  </a:lnTo>
                  <a:lnTo>
                    <a:pt x="455" y="465"/>
                  </a:lnTo>
                  <a:lnTo>
                    <a:pt x="456" y="473"/>
                  </a:lnTo>
                  <a:lnTo>
                    <a:pt x="457" y="481"/>
                  </a:lnTo>
                  <a:lnTo>
                    <a:pt x="459" y="497"/>
                  </a:lnTo>
                  <a:lnTo>
                    <a:pt x="460" y="504"/>
                  </a:lnTo>
                  <a:lnTo>
                    <a:pt x="462" y="513"/>
                  </a:lnTo>
                  <a:lnTo>
                    <a:pt x="463" y="513"/>
                  </a:lnTo>
                  <a:lnTo>
                    <a:pt x="465" y="504"/>
                  </a:lnTo>
                  <a:lnTo>
                    <a:pt x="466" y="513"/>
                  </a:lnTo>
                  <a:lnTo>
                    <a:pt x="467" y="504"/>
                  </a:lnTo>
                  <a:lnTo>
                    <a:pt x="469" y="497"/>
                  </a:lnTo>
                  <a:lnTo>
                    <a:pt x="470" y="497"/>
                  </a:lnTo>
                  <a:lnTo>
                    <a:pt x="472" y="481"/>
                  </a:lnTo>
                  <a:lnTo>
                    <a:pt x="473" y="473"/>
                  </a:lnTo>
                  <a:lnTo>
                    <a:pt x="475" y="465"/>
                  </a:lnTo>
                  <a:lnTo>
                    <a:pt x="476" y="450"/>
                  </a:lnTo>
                  <a:lnTo>
                    <a:pt x="477" y="434"/>
                  </a:lnTo>
                  <a:lnTo>
                    <a:pt x="479" y="427"/>
                  </a:lnTo>
                  <a:lnTo>
                    <a:pt x="480" y="411"/>
                  </a:lnTo>
                  <a:lnTo>
                    <a:pt x="480" y="395"/>
                  </a:lnTo>
                  <a:lnTo>
                    <a:pt x="482" y="373"/>
                  </a:lnTo>
                  <a:lnTo>
                    <a:pt x="483" y="350"/>
                  </a:lnTo>
                  <a:lnTo>
                    <a:pt x="485" y="334"/>
                  </a:lnTo>
                  <a:lnTo>
                    <a:pt x="486" y="303"/>
                  </a:lnTo>
                  <a:lnTo>
                    <a:pt x="487" y="287"/>
                  </a:lnTo>
                  <a:lnTo>
                    <a:pt x="489" y="271"/>
                  </a:lnTo>
                  <a:lnTo>
                    <a:pt x="490" y="241"/>
                  </a:lnTo>
                  <a:lnTo>
                    <a:pt x="492" y="225"/>
                  </a:lnTo>
                  <a:lnTo>
                    <a:pt x="493" y="210"/>
                  </a:lnTo>
                  <a:lnTo>
                    <a:pt x="495" y="187"/>
                  </a:lnTo>
                  <a:lnTo>
                    <a:pt x="496" y="163"/>
                  </a:lnTo>
                  <a:lnTo>
                    <a:pt x="497" y="147"/>
                  </a:lnTo>
                  <a:lnTo>
                    <a:pt x="497" y="124"/>
                  </a:lnTo>
                  <a:lnTo>
                    <a:pt x="499" y="108"/>
                  </a:lnTo>
                  <a:lnTo>
                    <a:pt x="500" y="93"/>
                  </a:lnTo>
                  <a:lnTo>
                    <a:pt x="502" y="78"/>
                  </a:lnTo>
                  <a:lnTo>
                    <a:pt x="503" y="63"/>
                  </a:lnTo>
                  <a:lnTo>
                    <a:pt x="505" y="47"/>
                  </a:lnTo>
                  <a:lnTo>
                    <a:pt x="506" y="47"/>
                  </a:lnTo>
                  <a:lnTo>
                    <a:pt x="507" y="24"/>
                  </a:lnTo>
                  <a:lnTo>
                    <a:pt x="509" y="24"/>
                  </a:lnTo>
                  <a:lnTo>
                    <a:pt x="510" y="15"/>
                  </a:lnTo>
                  <a:lnTo>
                    <a:pt x="512" y="15"/>
                  </a:lnTo>
                  <a:lnTo>
                    <a:pt x="513" y="8"/>
                  </a:lnTo>
                  <a:lnTo>
                    <a:pt x="515" y="8"/>
                  </a:lnTo>
                  <a:lnTo>
                    <a:pt x="516" y="8"/>
                  </a:lnTo>
                  <a:lnTo>
                    <a:pt x="517" y="8"/>
                  </a:lnTo>
                  <a:lnTo>
                    <a:pt x="519" y="15"/>
                  </a:lnTo>
                  <a:lnTo>
                    <a:pt x="520" y="24"/>
                  </a:lnTo>
                  <a:lnTo>
                    <a:pt x="522" y="31"/>
                  </a:lnTo>
                  <a:lnTo>
                    <a:pt x="523" y="38"/>
                  </a:lnTo>
                  <a:lnTo>
                    <a:pt x="525" y="47"/>
                  </a:lnTo>
                  <a:lnTo>
                    <a:pt x="526" y="63"/>
                  </a:lnTo>
                  <a:lnTo>
                    <a:pt x="527" y="78"/>
                  </a:lnTo>
                  <a:lnTo>
                    <a:pt x="529" y="85"/>
                  </a:lnTo>
                  <a:lnTo>
                    <a:pt x="530" y="108"/>
                  </a:lnTo>
                  <a:lnTo>
                    <a:pt x="532" y="124"/>
                  </a:lnTo>
                  <a:lnTo>
                    <a:pt x="532" y="140"/>
                  </a:lnTo>
                  <a:lnTo>
                    <a:pt x="533" y="163"/>
                  </a:lnTo>
                  <a:lnTo>
                    <a:pt x="535" y="178"/>
                  </a:lnTo>
                  <a:lnTo>
                    <a:pt x="536" y="194"/>
                  </a:lnTo>
                  <a:lnTo>
                    <a:pt x="537" y="210"/>
                  </a:lnTo>
                  <a:lnTo>
                    <a:pt x="539" y="241"/>
                  </a:lnTo>
                  <a:lnTo>
                    <a:pt x="540" y="264"/>
                  </a:lnTo>
                  <a:lnTo>
                    <a:pt x="542" y="280"/>
                  </a:lnTo>
                  <a:lnTo>
                    <a:pt x="543" y="303"/>
                  </a:lnTo>
                  <a:lnTo>
                    <a:pt x="545" y="334"/>
                  </a:lnTo>
                  <a:lnTo>
                    <a:pt x="546" y="341"/>
                  </a:lnTo>
                  <a:lnTo>
                    <a:pt x="547" y="364"/>
                  </a:lnTo>
                  <a:lnTo>
                    <a:pt x="547" y="388"/>
                  </a:lnTo>
                  <a:lnTo>
                    <a:pt x="549" y="404"/>
                  </a:lnTo>
                  <a:lnTo>
                    <a:pt x="550" y="418"/>
                  </a:lnTo>
                  <a:lnTo>
                    <a:pt x="552" y="434"/>
                  </a:lnTo>
                  <a:lnTo>
                    <a:pt x="553" y="450"/>
                  </a:lnTo>
                  <a:lnTo>
                    <a:pt x="555" y="465"/>
                  </a:lnTo>
                  <a:lnTo>
                    <a:pt x="556" y="473"/>
                  </a:lnTo>
                  <a:lnTo>
                    <a:pt x="557" y="488"/>
                  </a:lnTo>
                  <a:lnTo>
                    <a:pt x="559" y="497"/>
                  </a:lnTo>
                  <a:lnTo>
                    <a:pt x="560" y="504"/>
                  </a:lnTo>
                  <a:lnTo>
                    <a:pt x="562" y="504"/>
                  </a:lnTo>
                  <a:lnTo>
                    <a:pt x="563" y="513"/>
                  </a:lnTo>
                  <a:lnTo>
                    <a:pt x="565" y="520"/>
                  </a:lnTo>
                  <a:lnTo>
                    <a:pt x="565" y="513"/>
                  </a:lnTo>
                  <a:lnTo>
                    <a:pt x="566" y="513"/>
                  </a:lnTo>
                  <a:lnTo>
                    <a:pt x="567" y="513"/>
                  </a:lnTo>
                  <a:lnTo>
                    <a:pt x="569" y="504"/>
                  </a:lnTo>
                  <a:lnTo>
                    <a:pt x="570" y="497"/>
                  </a:lnTo>
                  <a:lnTo>
                    <a:pt x="572" y="497"/>
                  </a:lnTo>
                  <a:lnTo>
                    <a:pt x="573" y="481"/>
                  </a:lnTo>
                  <a:lnTo>
                    <a:pt x="575" y="473"/>
                  </a:lnTo>
                  <a:lnTo>
                    <a:pt x="576" y="458"/>
                  </a:lnTo>
                  <a:lnTo>
                    <a:pt x="577" y="443"/>
                  </a:lnTo>
                  <a:lnTo>
                    <a:pt x="579" y="434"/>
                  </a:lnTo>
                  <a:lnTo>
                    <a:pt x="580" y="411"/>
                  </a:lnTo>
                  <a:lnTo>
                    <a:pt x="582" y="395"/>
                  </a:lnTo>
                  <a:lnTo>
                    <a:pt x="582" y="373"/>
                  </a:lnTo>
                  <a:lnTo>
                    <a:pt x="583" y="357"/>
                  </a:lnTo>
                  <a:lnTo>
                    <a:pt x="585" y="334"/>
                  </a:lnTo>
                  <a:lnTo>
                    <a:pt x="586" y="318"/>
                  </a:lnTo>
                  <a:lnTo>
                    <a:pt x="587" y="295"/>
                  </a:lnTo>
                  <a:lnTo>
                    <a:pt x="589" y="271"/>
                  </a:lnTo>
                  <a:lnTo>
                    <a:pt x="590" y="255"/>
                  </a:lnTo>
                  <a:lnTo>
                    <a:pt x="592" y="241"/>
                  </a:lnTo>
                  <a:lnTo>
                    <a:pt x="593" y="210"/>
                  </a:lnTo>
                  <a:lnTo>
                    <a:pt x="595" y="187"/>
                  </a:lnTo>
                  <a:lnTo>
                    <a:pt x="596" y="171"/>
                  </a:lnTo>
                  <a:lnTo>
                    <a:pt x="597" y="147"/>
                  </a:lnTo>
                  <a:lnTo>
                    <a:pt x="599" y="133"/>
                  </a:lnTo>
                  <a:lnTo>
                    <a:pt x="599" y="108"/>
                  </a:lnTo>
                  <a:lnTo>
                    <a:pt x="600" y="93"/>
                  </a:lnTo>
                  <a:lnTo>
                    <a:pt x="602" y="78"/>
                  </a:lnTo>
                  <a:lnTo>
                    <a:pt x="603" y="70"/>
                  </a:lnTo>
                  <a:lnTo>
                    <a:pt x="605" y="47"/>
                  </a:lnTo>
                  <a:lnTo>
                    <a:pt x="606" y="38"/>
                  </a:lnTo>
                  <a:lnTo>
                    <a:pt x="607" y="31"/>
                  </a:lnTo>
                  <a:lnTo>
                    <a:pt x="609" y="24"/>
                  </a:lnTo>
                  <a:lnTo>
                    <a:pt x="610" y="15"/>
                  </a:lnTo>
                  <a:lnTo>
                    <a:pt x="612" y="24"/>
                  </a:lnTo>
                  <a:lnTo>
                    <a:pt x="613" y="15"/>
                  </a:lnTo>
                  <a:lnTo>
                    <a:pt x="615" y="15"/>
                  </a:lnTo>
                  <a:lnTo>
                    <a:pt x="616" y="8"/>
                  </a:lnTo>
                  <a:lnTo>
                    <a:pt x="616" y="15"/>
                  </a:lnTo>
                  <a:lnTo>
                    <a:pt x="617" y="24"/>
                  </a:lnTo>
                  <a:lnTo>
                    <a:pt x="619" y="24"/>
                  </a:lnTo>
                  <a:lnTo>
                    <a:pt x="620" y="31"/>
                  </a:lnTo>
                  <a:lnTo>
                    <a:pt x="622" y="38"/>
                  </a:lnTo>
                  <a:lnTo>
                    <a:pt x="623" y="47"/>
                  </a:lnTo>
                  <a:lnTo>
                    <a:pt x="625" y="54"/>
                  </a:lnTo>
                  <a:lnTo>
                    <a:pt x="626" y="70"/>
                  </a:lnTo>
                  <a:lnTo>
                    <a:pt x="627" y="78"/>
                  </a:lnTo>
                  <a:lnTo>
                    <a:pt x="629" y="93"/>
                  </a:lnTo>
                  <a:lnTo>
                    <a:pt x="630" y="108"/>
                  </a:lnTo>
                  <a:lnTo>
                    <a:pt x="632" y="133"/>
                  </a:lnTo>
                  <a:lnTo>
                    <a:pt x="633" y="140"/>
                  </a:lnTo>
                  <a:lnTo>
                    <a:pt x="633" y="163"/>
                  </a:lnTo>
                  <a:lnTo>
                    <a:pt x="635" y="178"/>
                  </a:lnTo>
                  <a:lnTo>
                    <a:pt x="636" y="194"/>
                  </a:lnTo>
                  <a:lnTo>
                    <a:pt x="637" y="217"/>
                  </a:lnTo>
                  <a:lnTo>
                    <a:pt x="639" y="241"/>
                  </a:lnTo>
                  <a:lnTo>
                    <a:pt x="640" y="255"/>
                  </a:lnTo>
                  <a:lnTo>
                    <a:pt x="642" y="287"/>
                  </a:lnTo>
                  <a:lnTo>
                    <a:pt x="643" y="303"/>
                  </a:lnTo>
                  <a:lnTo>
                    <a:pt x="645" y="318"/>
                  </a:lnTo>
                  <a:lnTo>
                    <a:pt x="646" y="341"/>
                  </a:lnTo>
                  <a:lnTo>
                    <a:pt x="647" y="357"/>
                  </a:lnTo>
                  <a:lnTo>
                    <a:pt x="649" y="380"/>
                  </a:lnTo>
                  <a:lnTo>
                    <a:pt x="650" y="395"/>
                  </a:lnTo>
                  <a:lnTo>
                    <a:pt x="650" y="411"/>
                  </a:lnTo>
                  <a:lnTo>
                    <a:pt x="652" y="434"/>
                  </a:lnTo>
                  <a:lnTo>
                    <a:pt x="653" y="450"/>
                  </a:lnTo>
                  <a:lnTo>
                    <a:pt x="655" y="465"/>
                  </a:lnTo>
                  <a:lnTo>
                    <a:pt x="656" y="473"/>
                  </a:lnTo>
                  <a:lnTo>
                    <a:pt x="657" y="481"/>
                  </a:lnTo>
                  <a:lnTo>
                    <a:pt x="659" y="497"/>
                  </a:lnTo>
                  <a:lnTo>
                    <a:pt x="660" y="504"/>
                  </a:lnTo>
                  <a:lnTo>
                    <a:pt x="662" y="513"/>
                  </a:lnTo>
                  <a:lnTo>
                    <a:pt x="663" y="513"/>
                  </a:lnTo>
                  <a:lnTo>
                    <a:pt x="665" y="52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8" name="Freeform 4"/>
            <p:cNvSpPr>
              <a:spLocks/>
            </p:cNvSpPr>
            <p:nvPr/>
          </p:nvSpPr>
          <p:spPr bwMode="auto">
            <a:xfrm>
              <a:off x="228" y="2315"/>
              <a:ext cx="6067" cy="589"/>
            </a:xfrm>
            <a:custGeom>
              <a:avLst/>
              <a:gdLst>
                <a:gd name="T0" fmla="*/ 747 w 666"/>
                <a:gd name="T1" fmla="*/ 19 h 521"/>
                <a:gd name="T2" fmla="*/ 1658 w 666"/>
                <a:gd name="T3" fmla="*/ 80 h 521"/>
                <a:gd name="T4" fmla="*/ 2487 w 666"/>
                <a:gd name="T5" fmla="*/ 239 h 521"/>
                <a:gd name="T6" fmla="*/ 3316 w 666"/>
                <a:gd name="T7" fmla="*/ 448 h 521"/>
                <a:gd name="T8" fmla="*/ 4318 w 666"/>
                <a:gd name="T9" fmla="*/ 605 h 521"/>
                <a:gd name="T10" fmla="*/ 5147 w 666"/>
                <a:gd name="T11" fmla="*/ 665 h 521"/>
                <a:gd name="T12" fmla="*/ 6058 w 666"/>
                <a:gd name="T13" fmla="*/ 595 h 521"/>
                <a:gd name="T14" fmla="*/ 6887 w 666"/>
                <a:gd name="T15" fmla="*/ 407 h 521"/>
                <a:gd name="T16" fmla="*/ 7716 w 666"/>
                <a:gd name="T17" fmla="*/ 198 h 521"/>
                <a:gd name="T18" fmla="*/ 8627 w 666"/>
                <a:gd name="T19" fmla="*/ 40 h 521"/>
                <a:gd name="T20" fmla="*/ 9629 w 666"/>
                <a:gd name="T21" fmla="*/ 31 h 521"/>
                <a:gd name="T22" fmla="*/ 10458 w 666"/>
                <a:gd name="T23" fmla="*/ 129 h 521"/>
                <a:gd name="T24" fmla="*/ 11369 w 666"/>
                <a:gd name="T25" fmla="*/ 337 h 521"/>
                <a:gd name="T26" fmla="*/ 12198 w 666"/>
                <a:gd name="T27" fmla="*/ 546 h 521"/>
                <a:gd name="T28" fmla="*/ 13027 w 666"/>
                <a:gd name="T29" fmla="*/ 644 h 521"/>
                <a:gd name="T30" fmla="*/ 14029 w 666"/>
                <a:gd name="T31" fmla="*/ 635 h 521"/>
                <a:gd name="T32" fmla="*/ 14858 w 666"/>
                <a:gd name="T33" fmla="*/ 517 h 521"/>
                <a:gd name="T34" fmla="*/ 15769 w 666"/>
                <a:gd name="T35" fmla="*/ 297 h 521"/>
                <a:gd name="T36" fmla="*/ 16598 w 666"/>
                <a:gd name="T37" fmla="*/ 109 h 521"/>
                <a:gd name="T38" fmla="*/ 17591 w 666"/>
                <a:gd name="T39" fmla="*/ 10 h 521"/>
                <a:gd name="T40" fmla="*/ 18502 w 666"/>
                <a:gd name="T41" fmla="*/ 69 h 521"/>
                <a:gd name="T42" fmla="*/ 19340 w 666"/>
                <a:gd name="T43" fmla="*/ 218 h 521"/>
                <a:gd name="T44" fmla="*/ 20169 w 666"/>
                <a:gd name="T45" fmla="*/ 427 h 521"/>
                <a:gd name="T46" fmla="*/ 21162 w 666"/>
                <a:gd name="T47" fmla="*/ 605 h 521"/>
                <a:gd name="T48" fmla="*/ 21991 w 666"/>
                <a:gd name="T49" fmla="*/ 656 h 521"/>
                <a:gd name="T50" fmla="*/ 22902 w 666"/>
                <a:gd name="T51" fmla="*/ 586 h 521"/>
                <a:gd name="T52" fmla="*/ 23731 w 666"/>
                <a:gd name="T53" fmla="*/ 407 h 521"/>
                <a:gd name="T54" fmla="*/ 24560 w 666"/>
                <a:gd name="T55" fmla="*/ 188 h 521"/>
                <a:gd name="T56" fmla="*/ 25480 w 666"/>
                <a:gd name="T57" fmla="*/ 40 h 521"/>
                <a:gd name="T58" fmla="*/ 26309 w 666"/>
                <a:gd name="T59" fmla="*/ 10 h 521"/>
                <a:gd name="T60" fmla="*/ 27138 w 666"/>
                <a:gd name="T61" fmla="*/ 109 h 521"/>
                <a:gd name="T62" fmla="*/ 28130 w 666"/>
                <a:gd name="T63" fmla="*/ 287 h 521"/>
                <a:gd name="T64" fmla="*/ 28959 w 666"/>
                <a:gd name="T65" fmla="*/ 505 h 521"/>
                <a:gd name="T66" fmla="*/ 29870 w 666"/>
                <a:gd name="T67" fmla="*/ 635 h 521"/>
                <a:gd name="T68" fmla="*/ 30708 w 666"/>
                <a:gd name="T69" fmla="*/ 635 h 521"/>
                <a:gd name="T70" fmla="*/ 31537 w 666"/>
                <a:gd name="T71" fmla="*/ 496 h 521"/>
                <a:gd name="T72" fmla="*/ 32530 w 666"/>
                <a:gd name="T73" fmla="*/ 297 h 521"/>
                <a:gd name="T74" fmla="*/ 33359 w 666"/>
                <a:gd name="T75" fmla="*/ 99 h 521"/>
                <a:gd name="T76" fmla="*/ 34270 w 666"/>
                <a:gd name="T77" fmla="*/ 10 h 521"/>
                <a:gd name="T78" fmla="*/ 35272 w 666"/>
                <a:gd name="T79" fmla="*/ 60 h 521"/>
                <a:gd name="T80" fmla="*/ 36101 w 666"/>
                <a:gd name="T81" fmla="*/ 227 h 521"/>
                <a:gd name="T82" fmla="*/ 37012 w 666"/>
                <a:gd name="T83" fmla="*/ 448 h 521"/>
                <a:gd name="T84" fmla="*/ 37841 w 666"/>
                <a:gd name="T85" fmla="*/ 605 h 521"/>
                <a:gd name="T86" fmla="*/ 38752 w 666"/>
                <a:gd name="T87" fmla="*/ 644 h 521"/>
                <a:gd name="T88" fmla="*/ 39754 w 666"/>
                <a:gd name="T89" fmla="*/ 546 h 521"/>
                <a:gd name="T90" fmla="*/ 40583 w 666"/>
                <a:gd name="T91" fmla="*/ 346 h 521"/>
                <a:gd name="T92" fmla="*/ 41412 w 666"/>
                <a:gd name="T93" fmla="*/ 138 h 521"/>
                <a:gd name="T94" fmla="*/ 42323 w 666"/>
                <a:gd name="T95" fmla="*/ 19 h 521"/>
                <a:gd name="T96" fmla="*/ 43316 w 666"/>
                <a:gd name="T97" fmla="*/ 40 h 521"/>
                <a:gd name="T98" fmla="*/ 44145 w 666"/>
                <a:gd name="T99" fmla="*/ 179 h 521"/>
                <a:gd name="T100" fmla="*/ 45065 w 666"/>
                <a:gd name="T101" fmla="*/ 388 h 521"/>
                <a:gd name="T102" fmla="*/ 45894 w 666"/>
                <a:gd name="T103" fmla="*/ 575 h 521"/>
                <a:gd name="T104" fmla="*/ 46887 w 666"/>
                <a:gd name="T105" fmla="*/ 665 h 521"/>
                <a:gd name="T106" fmla="*/ 47716 w 666"/>
                <a:gd name="T107" fmla="*/ 605 h 521"/>
                <a:gd name="T108" fmla="*/ 48545 w 666"/>
                <a:gd name="T109" fmla="*/ 427 h 521"/>
                <a:gd name="T110" fmla="*/ 49456 w 666"/>
                <a:gd name="T111" fmla="*/ 218 h 521"/>
                <a:gd name="T112" fmla="*/ 50285 w 666"/>
                <a:gd name="T113" fmla="*/ 49 h 521"/>
                <a:gd name="T114" fmla="*/ 51123 w 666"/>
                <a:gd name="T115" fmla="*/ 19 h 521"/>
                <a:gd name="T116" fmla="*/ 52034 w 666"/>
                <a:gd name="T117" fmla="*/ 99 h 521"/>
                <a:gd name="T118" fmla="*/ 52863 w 666"/>
                <a:gd name="T119" fmla="*/ 277 h 521"/>
                <a:gd name="T120" fmla="*/ 53856 w 666"/>
                <a:gd name="T121" fmla="*/ 486 h 521"/>
                <a:gd name="T122" fmla="*/ 54685 w 666"/>
                <a:gd name="T123" fmla="*/ 635 h 5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66"/>
                <a:gd name="T187" fmla="*/ 0 h 521"/>
                <a:gd name="T188" fmla="*/ 666 w 666"/>
                <a:gd name="T189" fmla="*/ 521 h 5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66" h="521">
                  <a:moveTo>
                    <a:pt x="0" y="54"/>
                  </a:moveTo>
                  <a:lnTo>
                    <a:pt x="2" y="47"/>
                  </a:lnTo>
                  <a:lnTo>
                    <a:pt x="3" y="38"/>
                  </a:lnTo>
                  <a:lnTo>
                    <a:pt x="4" y="31"/>
                  </a:lnTo>
                  <a:lnTo>
                    <a:pt x="4" y="24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2" y="15"/>
                  </a:lnTo>
                  <a:lnTo>
                    <a:pt x="13" y="15"/>
                  </a:lnTo>
                  <a:lnTo>
                    <a:pt x="14" y="24"/>
                  </a:lnTo>
                  <a:lnTo>
                    <a:pt x="16" y="31"/>
                  </a:lnTo>
                  <a:lnTo>
                    <a:pt x="17" y="38"/>
                  </a:lnTo>
                  <a:lnTo>
                    <a:pt x="19" y="47"/>
                  </a:lnTo>
                  <a:lnTo>
                    <a:pt x="20" y="63"/>
                  </a:lnTo>
                  <a:lnTo>
                    <a:pt x="22" y="70"/>
                  </a:lnTo>
                  <a:lnTo>
                    <a:pt x="22" y="78"/>
                  </a:lnTo>
                  <a:lnTo>
                    <a:pt x="23" y="93"/>
                  </a:lnTo>
                  <a:lnTo>
                    <a:pt x="24" y="117"/>
                  </a:lnTo>
                  <a:lnTo>
                    <a:pt x="26" y="133"/>
                  </a:lnTo>
                  <a:lnTo>
                    <a:pt x="27" y="140"/>
                  </a:lnTo>
                  <a:lnTo>
                    <a:pt x="29" y="163"/>
                  </a:lnTo>
                  <a:lnTo>
                    <a:pt x="30" y="187"/>
                  </a:lnTo>
                  <a:lnTo>
                    <a:pt x="32" y="201"/>
                  </a:lnTo>
                  <a:lnTo>
                    <a:pt x="33" y="225"/>
                  </a:lnTo>
                  <a:lnTo>
                    <a:pt x="34" y="241"/>
                  </a:lnTo>
                  <a:lnTo>
                    <a:pt x="36" y="264"/>
                  </a:lnTo>
                  <a:lnTo>
                    <a:pt x="37" y="280"/>
                  </a:lnTo>
                  <a:lnTo>
                    <a:pt x="39" y="303"/>
                  </a:lnTo>
                  <a:lnTo>
                    <a:pt x="39" y="325"/>
                  </a:lnTo>
                  <a:lnTo>
                    <a:pt x="40" y="350"/>
                  </a:lnTo>
                  <a:lnTo>
                    <a:pt x="42" y="364"/>
                  </a:lnTo>
                  <a:lnTo>
                    <a:pt x="43" y="388"/>
                  </a:lnTo>
                  <a:lnTo>
                    <a:pt x="44" y="404"/>
                  </a:lnTo>
                  <a:lnTo>
                    <a:pt x="46" y="418"/>
                  </a:lnTo>
                  <a:lnTo>
                    <a:pt x="47" y="434"/>
                  </a:lnTo>
                  <a:lnTo>
                    <a:pt x="49" y="450"/>
                  </a:lnTo>
                  <a:lnTo>
                    <a:pt x="50" y="465"/>
                  </a:lnTo>
                  <a:lnTo>
                    <a:pt x="52" y="473"/>
                  </a:lnTo>
                  <a:lnTo>
                    <a:pt x="53" y="488"/>
                  </a:lnTo>
                  <a:lnTo>
                    <a:pt x="54" y="497"/>
                  </a:lnTo>
                  <a:lnTo>
                    <a:pt x="56" y="497"/>
                  </a:lnTo>
                  <a:lnTo>
                    <a:pt x="56" y="513"/>
                  </a:lnTo>
                  <a:lnTo>
                    <a:pt x="57" y="513"/>
                  </a:lnTo>
                  <a:lnTo>
                    <a:pt x="59" y="513"/>
                  </a:lnTo>
                  <a:lnTo>
                    <a:pt x="60" y="513"/>
                  </a:lnTo>
                  <a:lnTo>
                    <a:pt x="62" y="520"/>
                  </a:lnTo>
                  <a:lnTo>
                    <a:pt x="63" y="520"/>
                  </a:lnTo>
                  <a:lnTo>
                    <a:pt x="64" y="504"/>
                  </a:lnTo>
                  <a:lnTo>
                    <a:pt x="66" y="504"/>
                  </a:lnTo>
                  <a:lnTo>
                    <a:pt x="67" y="497"/>
                  </a:lnTo>
                  <a:lnTo>
                    <a:pt x="69" y="497"/>
                  </a:lnTo>
                  <a:lnTo>
                    <a:pt x="70" y="481"/>
                  </a:lnTo>
                  <a:lnTo>
                    <a:pt x="72" y="473"/>
                  </a:lnTo>
                  <a:lnTo>
                    <a:pt x="73" y="465"/>
                  </a:lnTo>
                  <a:lnTo>
                    <a:pt x="73" y="450"/>
                  </a:lnTo>
                  <a:lnTo>
                    <a:pt x="74" y="434"/>
                  </a:lnTo>
                  <a:lnTo>
                    <a:pt x="76" y="411"/>
                  </a:lnTo>
                  <a:lnTo>
                    <a:pt x="77" y="395"/>
                  </a:lnTo>
                  <a:lnTo>
                    <a:pt x="79" y="380"/>
                  </a:lnTo>
                  <a:lnTo>
                    <a:pt x="80" y="364"/>
                  </a:lnTo>
                  <a:lnTo>
                    <a:pt x="82" y="341"/>
                  </a:lnTo>
                  <a:lnTo>
                    <a:pt x="83" y="318"/>
                  </a:lnTo>
                  <a:lnTo>
                    <a:pt x="84" y="303"/>
                  </a:lnTo>
                  <a:lnTo>
                    <a:pt x="86" y="280"/>
                  </a:lnTo>
                  <a:lnTo>
                    <a:pt x="87" y="255"/>
                  </a:lnTo>
                  <a:lnTo>
                    <a:pt x="89" y="233"/>
                  </a:lnTo>
                  <a:lnTo>
                    <a:pt x="90" y="210"/>
                  </a:lnTo>
                  <a:lnTo>
                    <a:pt x="90" y="187"/>
                  </a:lnTo>
                  <a:lnTo>
                    <a:pt x="92" y="171"/>
                  </a:lnTo>
                  <a:lnTo>
                    <a:pt x="93" y="155"/>
                  </a:lnTo>
                  <a:lnTo>
                    <a:pt x="94" y="133"/>
                  </a:lnTo>
                  <a:lnTo>
                    <a:pt x="96" y="108"/>
                  </a:lnTo>
                  <a:lnTo>
                    <a:pt x="97" y="93"/>
                  </a:lnTo>
                  <a:lnTo>
                    <a:pt x="99" y="78"/>
                  </a:lnTo>
                  <a:lnTo>
                    <a:pt x="100" y="70"/>
                  </a:lnTo>
                  <a:lnTo>
                    <a:pt x="102" y="54"/>
                  </a:lnTo>
                  <a:lnTo>
                    <a:pt x="103" y="47"/>
                  </a:lnTo>
                  <a:lnTo>
                    <a:pt x="104" y="31"/>
                  </a:lnTo>
                  <a:lnTo>
                    <a:pt x="106" y="24"/>
                  </a:lnTo>
                  <a:lnTo>
                    <a:pt x="107" y="8"/>
                  </a:lnTo>
                  <a:lnTo>
                    <a:pt x="109" y="15"/>
                  </a:lnTo>
                  <a:lnTo>
                    <a:pt x="110" y="8"/>
                  </a:lnTo>
                  <a:lnTo>
                    <a:pt x="112" y="8"/>
                  </a:lnTo>
                  <a:lnTo>
                    <a:pt x="113" y="15"/>
                  </a:lnTo>
                  <a:lnTo>
                    <a:pt x="114" y="15"/>
                  </a:lnTo>
                  <a:lnTo>
                    <a:pt x="116" y="24"/>
                  </a:lnTo>
                  <a:lnTo>
                    <a:pt x="117" y="24"/>
                  </a:lnTo>
                  <a:lnTo>
                    <a:pt x="119" y="31"/>
                  </a:lnTo>
                  <a:lnTo>
                    <a:pt x="120" y="38"/>
                  </a:lnTo>
                  <a:lnTo>
                    <a:pt x="122" y="54"/>
                  </a:lnTo>
                  <a:lnTo>
                    <a:pt x="123" y="63"/>
                  </a:lnTo>
                  <a:lnTo>
                    <a:pt x="123" y="78"/>
                  </a:lnTo>
                  <a:lnTo>
                    <a:pt x="124" y="93"/>
                  </a:lnTo>
                  <a:lnTo>
                    <a:pt x="126" y="101"/>
                  </a:lnTo>
                  <a:lnTo>
                    <a:pt x="127" y="124"/>
                  </a:lnTo>
                  <a:lnTo>
                    <a:pt x="129" y="140"/>
                  </a:lnTo>
                  <a:lnTo>
                    <a:pt x="130" y="163"/>
                  </a:lnTo>
                  <a:lnTo>
                    <a:pt x="132" y="178"/>
                  </a:lnTo>
                  <a:lnTo>
                    <a:pt x="133" y="201"/>
                  </a:lnTo>
                  <a:lnTo>
                    <a:pt x="135" y="225"/>
                  </a:lnTo>
                  <a:lnTo>
                    <a:pt x="136" y="241"/>
                  </a:lnTo>
                  <a:lnTo>
                    <a:pt x="137" y="264"/>
                  </a:lnTo>
                  <a:lnTo>
                    <a:pt x="139" y="280"/>
                  </a:lnTo>
                  <a:lnTo>
                    <a:pt x="140" y="303"/>
                  </a:lnTo>
                  <a:lnTo>
                    <a:pt x="140" y="334"/>
                  </a:lnTo>
                  <a:lnTo>
                    <a:pt x="142" y="341"/>
                  </a:lnTo>
                  <a:lnTo>
                    <a:pt x="143" y="364"/>
                  </a:lnTo>
                  <a:lnTo>
                    <a:pt x="145" y="388"/>
                  </a:lnTo>
                  <a:lnTo>
                    <a:pt x="146" y="404"/>
                  </a:lnTo>
                  <a:lnTo>
                    <a:pt x="147" y="427"/>
                  </a:lnTo>
                  <a:lnTo>
                    <a:pt x="149" y="443"/>
                  </a:lnTo>
                  <a:lnTo>
                    <a:pt x="150" y="450"/>
                  </a:lnTo>
                  <a:lnTo>
                    <a:pt x="152" y="465"/>
                  </a:lnTo>
                  <a:lnTo>
                    <a:pt x="153" y="481"/>
                  </a:lnTo>
                  <a:lnTo>
                    <a:pt x="155" y="481"/>
                  </a:lnTo>
                  <a:lnTo>
                    <a:pt x="156" y="497"/>
                  </a:lnTo>
                  <a:lnTo>
                    <a:pt x="157" y="497"/>
                  </a:lnTo>
                  <a:lnTo>
                    <a:pt x="157" y="504"/>
                  </a:lnTo>
                  <a:lnTo>
                    <a:pt x="159" y="504"/>
                  </a:lnTo>
                  <a:lnTo>
                    <a:pt x="160" y="513"/>
                  </a:lnTo>
                  <a:lnTo>
                    <a:pt x="162" y="513"/>
                  </a:lnTo>
                  <a:lnTo>
                    <a:pt x="163" y="513"/>
                  </a:lnTo>
                  <a:lnTo>
                    <a:pt x="165" y="513"/>
                  </a:lnTo>
                  <a:lnTo>
                    <a:pt x="166" y="513"/>
                  </a:lnTo>
                  <a:lnTo>
                    <a:pt x="167" y="504"/>
                  </a:lnTo>
                  <a:lnTo>
                    <a:pt x="169" y="497"/>
                  </a:lnTo>
                  <a:lnTo>
                    <a:pt x="170" y="497"/>
                  </a:lnTo>
                  <a:lnTo>
                    <a:pt x="172" y="481"/>
                  </a:lnTo>
                  <a:lnTo>
                    <a:pt x="173" y="473"/>
                  </a:lnTo>
                  <a:lnTo>
                    <a:pt x="175" y="458"/>
                  </a:lnTo>
                  <a:lnTo>
                    <a:pt x="175" y="443"/>
                  </a:lnTo>
                  <a:lnTo>
                    <a:pt x="176" y="434"/>
                  </a:lnTo>
                  <a:lnTo>
                    <a:pt x="177" y="418"/>
                  </a:lnTo>
                  <a:lnTo>
                    <a:pt x="179" y="404"/>
                  </a:lnTo>
                  <a:lnTo>
                    <a:pt x="180" y="380"/>
                  </a:lnTo>
                  <a:lnTo>
                    <a:pt x="182" y="364"/>
                  </a:lnTo>
                  <a:lnTo>
                    <a:pt x="183" y="341"/>
                  </a:lnTo>
                  <a:lnTo>
                    <a:pt x="185" y="318"/>
                  </a:lnTo>
                  <a:lnTo>
                    <a:pt x="186" y="295"/>
                  </a:lnTo>
                  <a:lnTo>
                    <a:pt x="187" y="271"/>
                  </a:lnTo>
                  <a:lnTo>
                    <a:pt x="189" y="255"/>
                  </a:lnTo>
                  <a:lnTo>
                    <a:pt x="190" y="233"/>
                  </a:lnTo>
                  <a:lnTo>
                    <a:pt x="192" y="210"/>
                  </a:lnTo>
                  <a:lnTo>
                    <a:pt x="192" y="194"/>
                  </a:lnTo>
                  <a:lnTo>
                    <a:pt x="193" y="163"/>
                  </a:lnTo>
                  <a:lnTo>
                    <a:pt x="195" y="147"/>
                  </a:lnTo>
                  <a:lnTo>
                    <a:pt x="196" y="124"/>
                  </a:lnTo>
                  <a:lnTo>
                    <a:pt x="197" y="108"/>
                  </a:lnTo>
                  <a:lnTo>
                    <a:pt x="199" y="93"/>
                  </a:lnTo>
                  <a:lnTo>
                    <a:pt x="200" y="85"/>
                  </a:lnTo>
                  <a:lnTo>
                    <a:pt x="202" y="63"/>
                  </a:lnTo>
                  <a:lnTo>
                    <a:pt x="203" y="47"/>
                  </a:lnTo>
                  <a:lnTo>
                    <a:pt x="205" y="38"/>
                  </a:lnTo>
                  <a:lnTo>
                    <a:pt x="206" y="31"/>
                  </a:lnTo>
                  <a:lnTo>
                    <a:pt x="207" y="24"/>
                  </a:lnTo>
                  <a:lnTo>
                    <a:pt x="209" y="15"/>
                  </a:lnTo>
                  <a:lnTo>
                    <a:pt x="210" y="8"/>
                  </a:lnTo>
                  <a:lnTo>
                    <a:pt x="212" y="8"/>
                  </a:lnTo>
                  <a:lnTo>
                    <a:pt x="213" y="8"/>
                  </a:lnTo>
                  <a:lnTo>
                    <a:pt x="215" y="8"/>
                  </a:lnTo>
                  <a:lnTo>
                    <a:pt x="216" y="8"/>
                  </a:lnTo>
                  <a:lnTo>
                    <a:pt x="217" y="15"/>
                  </a:lnTo>
                  <a:lnTo>
                    <a:pt x="219" y="24"/>
                  </a:lnTo>
                  <a:lnTo>
                    <a:pt x="220" y="31"/>
                  </a:lnTo>
                  <a:lnTo>
                    <a:pt x="222" y="38"/>
                  </a:lnTo>
                  <a:lnTo>
                    <a:pt x="223" y="54"/>
                  </a:lnTo>
                  <a:lnTo>
                    <a:pt x="225" y="63"/>
                  </a:lnTo>
                  <a:lnTo>
                    <a:pt x="226" y="70"/>
                  </a:lnTo>
                  <a:lnTo>
                    <a:pt x="226" y="85"/>
                  </a:lnTo>
                  <a:lnTo>
                    <a:pt x="227" y="101"/>
                  </a:lnTo>
                  <a:lnTo>
                    <a:pt x="229" y="117"/>
                  </a:lnTo>
                  <a:lnTo>
                    <a:pt x="230" y="133"/>
                  </a:lnTo>
                  <a:lnTo>
                    <a:pt x="232" y="155"/>
                  </a:lnTo>
                  <a:lnTo>
                    <a:pt x="233" y="171"/>
                  </a:lnTo>
                  <a:lnTo>
                    <a:pt x="235" y="187"/>
                  </a:lnTo>
                  <a:lnTo>
                    <a:pt x="236" y="210"/>
                  </a:lnTo>
                  <a:lnTo>
                    <a:pt x="237" y="233"/>
                  </a:lnTo>
                  <a:lnTo>
                    <a:pt x="239" y="248"/>
                  </a:lnTo>
                  <a:lnTo>
                    <a:pt x="240" y="271"/>
                  </a:lnTo>
                  <a:lnTo>
                    <a:pt x="242" y="295"/>
                  </a:lnTo>
                  <a:lnTo>
                    <a:pt x="243" y="318"/>
                  </a:lnTo>
                  <a:lnTo>
                    <a:pt x="243" y="334"/>
                  </a:lnTo>
                  <a:lnTo>
                    <a:pt x="245" y="357"/>
                  </a:lnTo>
                  <a:lnTo>
                    <a:pt x="246" y="373"/>
                  </a:lnTo>
                  <a:lnTo>
                    <a:pt x="247" y="388"/>
                  </a:lnTo>
                  <a:lnTo>
                    <a:pt x="249" y="404"/>
                  </a:lnTo>
                  <a:lnTo>
                    <a:pt x="250" y="427"/>
                  </a:lnTo>
                  <a:lnTo>
                    <a:pt x="252" y="443"/>
                  </a:lnTo>
                  <a:lnTo>
                    <a:pt x="253" y="458"/>
                  </a:lnTo>
                  <a:lnTo>
                    <a:pt x="255" y="473"/>
                  </a:lnTo>
                  <a:lnTo>
                    <a:pt x="256" y="481"/>
                  </a:lnTo>
                  <a:lnTo>
                    <a:pt x="257" y="488"/>
                  </a:lnTo>
                  <a:lnTo>
                    <a:pt x="259" y="497"/>
                  </a:lnTo>
                  <a:lnTo>
                    <a:pt x="259" y="504"/>
                  </a:lnTo>
                  <a:lnTo>
                    <a:pt x="260" y="513"/>
                  </a:lnTo>
                  <a:lnTo>
                    <a:pt x="262" y="513"/>
                  </a:lnTo>
                  <a:lnTo>
                    <a:pt x="263" y="520"/>
                  </a:lnTo>
                  <a:lnTo>
                    <a:pt x="265" y="513"/>
                  </a:lnTo>
                  <a:lnTo>
                    <a:pt x="266" y="513"/>
                  </a:lnTo>
                  <a:lnTo>
                    <a:pt x="267" y="513"/>
                  </a:lnTo>
                  <a:lnTo>
                    <a:pt x="269" y="504"/>
                  </a:lnTo>
                  <a:lnTo>
                    <a:pt x="270" y="497"/>
                  </a:lnTo>
                  <a:lnTo>
                    <a:pt x="272" y="488"/>
                  </a:lnTo>
                  <a:lnTo>
                    <a:pt x="273" y="481"/>
                  </a:lnTo>
                  <a:lnTo>
                    <a:pt x="275" y="465"/>
                  </a:lnTo>
                  <a:lnTo>
                    <a:pt x="276" y="458"/>
                  </a:lnTo>
                  <a:lnTo>
                    <a:pt x="276" y="434"/>
                  </a:lnTo>
                  <a:lnTo>
                    <a:pt x="277" y="418"/>
                  </a:lnTo>
                  <a:lnTo>
                    <a:pt x="279" y="411"/>
                  </a:lnTo>
                  <a:lnTo>
                    <a:pt x="280" y="395"/>
                  </a:lnTo>
                  <a:lnTo>
                    <a:pt x="282" y="373"/>
                  </a:lnTo>
                  <a:lnTo>
                    <a:pt x="283" y="350"/>
                  </a:lnTo>
                  <a:lnTo>
                    <a:pt x="285" y="334"/>
                  </a:lnTo>
                  <a:lnTo>
                    <a:pt x="286" y="318"/>
                  </a:lnTo>
                  <a:lnTo>
                    <a:pt x="287" y="295"/>
                  </a:lnTo>
                  <a:lnTo>
                    <a:pt x="289" y="271"/>
                  </a:lnTo>
                  <a:lnTo>
                    <a:pt x="290" y="241"/>
                  </a:lnTo>
                  <a:lnTo>
                    <a:pt x="292" y="225"/>
                  </a:lnTo>
                  <a:lnTo>
                    <a:pt x="293" y="210"/>
                  </a:lnTo>
                  <a:lnTo>
                    <a:pt x="293" y="187"/>
                  </a:lnTo>
                  <a:lnTo>
                    <a:pt x="295" y="163"/>
                  </a:lnTo>
                  <a:lnTo>
                    <a:pt x="296" y="147"/>
                  </a:lnTo>
                  <a:lnTo>
                    <a:pt x="297" y="124"/>
                  </a:lnTo>
                  <a:lnTo>
                    <a:pt x="299" y="108"/>
                  </a:lnTo>
                  <a:lnTo>
                    <a:pt x="300" y="93"/>
                  </a:lnTo>
                  <a:lnTo>
                    <a:pt x="302" y="78"/>
                  </a:lnTo>
                  <a:lnTo>
                    <a:pt x="303" y="70"/>
                  </a:lnTo>
                  <a:lnTo>
                    <a:pt x="305" y="47"/>
                  </a:lnTo>
                  <a:lnTo>
                    <a:pt x="306" y="38"/>
                  </a:lnTo>
                  <a:lnTo>
                    <a:pt x="307" y="31"/>
                  </a:lnTo>
                  <a:lnTo>
                    <a:pt x="309" y="24"/>
                  </a:lnTo>
                  <a:lnTo>
                    <a:pt x="310" y="15"/>
                  </a:lnTo>
                  <a:lnTo>
                    <a:pt x="310" y="8"/>
                  </a:lnTo>
                  <a:lnTo>
                    <a:pt x="312" y="8"/>
                  </a:lnTo>
                  <a:lnTo>
                    <a:pt x="313" y="8"/>
                  </a:lnTo>
                  <a:lnTo>
                    <a:pt x="315" y="8"/>
                  </a:lnTo>
                  <a:lnTo>
                    <a:pt x="316" y="8"/>
                  </a:lnTo>
                  <a:lnTo>
                    <a:pt x="317" y="8"/>
                  </a:lnTo>
                  <a:lnTo>
                    <a:pt x="319" y="8"/>
                  </a:lnTo>
                  <a:lnTo>
                    <a:pt x="320" y="24"/>
                  </a:lnTo>
                  <a:lnTo>
                    <a:pt x="322" y="24"/>
                  </a:lnTo>
                  <a:lnTo>
                    <a:pt x="323" y="31"/>
                  </a:lnTo>
                  <a:lnTo>
                    <a:pt x="325" y="47"/>
                  </a:lnTo>
                  <a:lnTo>
                    <a:pt x="326" y="54"/>
                  </a:lnTo>
                  <a:lnTo>
                    <a:pt x="327" y="63"/>
                  </a:lnTo>
                  <a:lnTo>
                    <a:pt x="327" y="85"/>
                  </a:lnTo>
                  <a:lnTo>
                    <a:pt x="329" y="93"/>
                  </a:lnTo>
                  <a:lnTo>
                    <a:pt x="330" y="117"/>
                  </a:lnTo>
                  <a:lnTo>
                    <a:pt x="332" y="124"/>
                  </a:lnTo>
                  <a:lnTo>
                    <a:pt x="333" y="147"/>
                  </a:lnTo>
                  <a:lnTo>
                    <a:pt x="335" y="171"/>
                  </a:lnTo>
                  <a:lnTo>
                    <a:pt x="336" y="194"/>
                  </a:lnTo>
                  <a:lnTo>
                    <a:pt x="337" y="210"/>
                  </a:lnTo>
                  <a:lnTo>
                    <a:pt x="339" y="225"/>
                  </a:lnTo>
                  <a:lnTo>
                    <a:pt x="340" y="248"/>
                  </a:lnTo>
                  <a:lnTo>
                    <a:pt x="342" y="280"/>
                  </a:lnTo>
                  <a:lnTo>
                    <a:pt x="343" y="295"/>
                  </a:lnTo>
                  <a:lnTo>
                    <a:pt x="345" y="318"/>
                  </a:lnTo>
                  <a:lnTo>
                    <a:pt x="345" y="341"/>
                  </a:lnTo>
                  <a:lnTo>
                    <a:pt x="346" y="357"/>
                  </a:lnTo>
                  <a:lnTo>
                    <a:pt x="347" y="380"/>
                  </a:lnTo>
                  <a:lnTo>
                    <a:pt x="349" y="395"/>
                  </a:lnTo>
                  <a:lnTo>
                    <a:pt x="350" y="418"/>
                  </a:lnTo>
                  <a:lnTo>
                    <a:pt x="352" y="434"/>
                  </a:lnTo>
                  <a:lnTo>
                    <a:pt x="353" y="443"/>
                  </a:lnTo>
                  <a:lnTo>
                    <a:pt x="355" y="458"/>
                  </a:lnTo>
                  <a:lnTo>
                    <a:pt x="356" y="473"/>
                  </a:lnTo>
                  <a:lnTo>
                    <a:pt x="357" y="488"/>
                  </a:lnTo>
                  <a:lnTo>
                    <a:pt x="359" y="497"/>
                  </a:lnTo>
                  <a:lnTo>
                    <a:pt x="360" y="497"/>
                  </a:lnTo>
                  <a:lnTo>
                    <a:pt x="362" y="497"/>
                  </a:lnTo>
                  <a:lnTo>
                    <a:pt x="362" y="504"/>
                  </a:lnTo>
                  <a:lnTo>
                    <a:pt x="363" y="513"/>
                  </a:lnTo>
                  <a:lnTo>
                    <a:pt x="365" y="504"/>
                  </a:lnTo>
                  <a:lnTo>
                    <a:pt x="366" y="513"/>
                  </a:lnTo>
                  <a:lnTo>
                    <a:pt x="367" y="504"/>
                  </a:lnTo>
                  <a:lnTo>
                    <a:pt x="369" y="497"/>
                  </a:lnTo>
                  <a:lnTo>
                    <a:pt x="370" y="497"/>
                  </a:lnTo>
                  <a:lnTo>
                    <a:pt x="372" y="488"/>
                  </a:lnTo>
                  <a:lnTo>
                    <a:pt x="373" y="481"/>
                  </a:lnTo>
                  <a:lnTo>
                    <a:pt x="375" y="465"/>
                  </a:lnTo>
                  <a:lnTo>
                    <a:pt x="376" y="458"/>
                  </a:lnTo>
                  <a:lnTo>
                    <a:pt x="377" y="443"/>
                  </a:lnTo>
                  <a:lnTo>
                    <a:pt x="379" y="418"/>
                  </a:lnTo>
                  <a:lnTo>
                    <a:pt x="379" y="411"/>
                  </a:lnTo>
                  <a:lnTo>
                    <a:pt x="380" y="388"/>
                  </a:lnTo>
                  <a:lnTo>
                    <a:pt x="382" y="373"/>
                  </a:lnTo>
                  <a:lnTo>
                    <a:pt x="383" y="357"/>
                  </a:lnTo>
                  <a:lnTo>
                    <a:pt x="385" y="334"/>
                  </a:lnTo>
                  <a:lnTo>
                    <a:pt x="386" y="318"/>
                  </a:lnTo>
                  <a:lnTo>
                    <a:pt x="387" y="295"/>
                  </a:lnTo>
                  <a:lnTo>
                    <a:pt x="389" y="271"/>
                  </a:lnTo>
                  <a:lnTo>
                    <a:pt x="390" y="255"/>
                  </a:lnTo>
                  <a:lnTo>
                    <a:pt x="392" y="233"/>
                  </a:lnTo>
                  <a:lnTo>
                    <a:pt x="393" y="210"/>
                  </a:lnTo>
                  <a:lnTo>
                    <a:pt x="395" y="187"/>
                  </a:lnTo>
                  <a:lnTo>
                    <a:pt x="395" y="171"/>
                  </a:lnTo>
                  <a:lnTo>
                    <a:pt x="396" y="140"/>
                  </a:lnTo>
                  <a:lnTo>
                    <a:pt x="397" y="133"/>
                  </a:lnTo>
                  <a:lnTo>
                    <a:pt x="399" y="108"/>
                  </a:lnTo>
                  <a:lnTo>
                    <a:pt x="400" y="93"/>
                  </a:lnTo>
                  <a:lnTo>
                    <a:pt x="402" y="78"/>
                  </a:lnTo>
                  <a:lnTo>
                    <a:pt x="403" y="63"/>
                  </a:lnTo>
                  <a:lnTo>
                    <a:pt x="405" y="54"/>
                  </a:lnTo>
                  <a:lnTo>
                    <a:pt x="406" y="38"/>
                  </a:lnTo>
                  <a:lnTo>
                    <a:pt x="407" y="31"/>
                  </a:lnTo>
                  <a:lnTo>
                    <a:pt x="409" y="24"/>
                  </a:lnTo>
                  <a:lnTo>
                    <a:pt x="410" y="15"/>
                  </a:lnTo>
                  <a:lnTo>
                    <a:pt x="412" y="8"/>
                  </a:lnTo>
                  <a:lnTo>
                    <a:pt x="413" y="8"/>
                  </a:lnTo>
                  <a:lnTo>
                    <a:pt x="415" y="0"/>
                  </a:lnTo>
                  <a:lnTo>
                    <a:pt x="416" y="8"/>
                  </a:lnTo>
                  <a:lnTo>
                    <a:pt x="417" y="15"/>
                  </a:lnTo>
                  <a:lnTo>
                    <a:pt x="419" y="8"/>
                  </a:lnTo>
                  <a:lnTo>
                    <a:pt x="420" y="24"/>
                  </a:lnTo>
                  <a:lnTo>
                    <a:pt x="422" y="24"/>
                  </a:lnTo>
                  <a:lnTo>
                    <a:pt x="423" y="38"/>
                  </a:lnTo>
                  <a:lnTo>
                    <a:pt x="425" y="47"/>
                  </a:lnTo>
                  <a:lnTo>
                    <a:pt x="426" y="54"/>
                  </a:lnTo>
                  <a:lnTo>
                    <a:pt x="427" y="70"/>
                  </a:lnTo>
                  <a:lnTo>
                    <a:pt x="429" y="85"/>
                  </a:lnTo>
                  <a:lnTo>
                    <a:pt x="429" y="101"/>
                  </a:lnTo>
                  <a:lnTo>
                    <a:pt x="430" y="117"/>
                  </a:lnTo>
                  <a:lnTo>
                    <a:pt x="432" y="133"/>
                  </a:lnTo>
                  <a:lnTo>
                    <a:pt x="433" y="155"/>
                  </a:lnTo>
                  <a:lnTo>
                    <a:pt x="435" y="178"/>
                  </a:lnTo>
                  <a:lnTo>
                    <a:pt x="436" y="194"/>
                  </a:lnTo>
                  <a:lnTo>
                    <a:pt x="437" y="225"/>
                  </a:lnTo>
                  <a:lnTo>
                    <a:pt x="439" y="241"/>
                  </a:lnTo>
                  <a:lnTo>
                    <a:pt x="440" y="264"/>
                  </a:lnTo>
                  <a:lnTo>
                    <a:pt x="442" y="280"/>
                  </a:lnTo>
                  <a:lnTo>
                    <a:pt x="443" y="303"/>
                  </a:lnTo>
                  <a:lnTo>
                    <a:pt x="445" y="318"/>
                  </a:lnTo>
                  <a:lnTo>
                    <a:pt x="446" y="350"/>
                  </a:lnTo>
                  <a:lnTo>
                    <a:pt x="446" y="364"/>
                  </a:lnTo>
                  <a:lnTo>
                    <a:pt x="447" y="388"/>
                  </a:lnTo>
                  <a:lnTo>
                    <a:pt x="449" y="404"/>
                  </a:lnTo>
                  <a:lnTo>
                    <a:pt x="450" y="418"/>
                  </a:lnTo>
                  <a:lnTo>
                    <a:pt x="452" y="434"/>
                  </a:lnTo>
                  <a:lnTo>
                    <a:pt x="453" y="450"/>
                  </a:lnTo>
                  <a:lnTo>
                    <a:pt x="455" y="465"/>
                  </a:lnTo>
                  <a:lnTo>
                    <a:pt x="456" y="473"/>
                  </a:lnTo>
                  <a:lnTo>
                    <a:pt x="457" y="481"/>
                  </a:lnTo>
                  <a:lnTo>
                    <a:pt x="459" y="497"/>
                  </a:lnTo>
                  <a:lnTo>
                    <a:pt x="460" y="504"/>
                  </a:lnTo>
                  <a:lnTo>
                    <a:pt x="462" y="513"/>
                  </a:lnTo>
                  <a:lnTo>
                    <a:pt x="463" y="513"/>
                  </a:lnTo>
                  <a:lnTo>
                    <a:pt x="465" y="504"/>
                  </a:lnTo>
                  <a:lnTo>
                    <a:pt x="466" y="513"/>
                  </a:lnTo>
                  <a:lnTo>
                    <a:pt x="467" y="504"/>
                  </a:lnTo>
                  <a:lnTo>
                    <a:pt x="469" y="497"/>
                  </a:lnTo>
                  <a:lnTo>
                    <a:pt x="470" y="497"/>
                  </a:lnTo>
                  <a:lnTo>
                    <a:pt x="472" y="481"/>
                  </a:lnTo>
                  <a:lnTo>
                    <a:pt x="473" y="473"/>
                  </a:lnTo>
                  <a:lnTo>
                    <a:pt x="475" y="465"/>
                  </a:lnTo>
                  <a:lnTo>
                    <a:pt x="476" y="450"/>
                  </a:lnTo>
                  <a:lnTo>
                    <a:pt x="477" y="434"/>
                  </a:lnTo>
                  <a:lnTo>
                    <a:pt x="479" y="427"/>
                  </a:lnTo>
                  <a:lnTo>
                    <a:pt x="480" y="411"/>
                  </a:lnTo>
                  <a:lnTo>
                    <a:pt x="480" y="395"/>
                  </a:lnTo>
                  <a:lnTo>
                    <a:pt x="482" y="373"/>
                  </a:lnTo>
                  <a:lnTo>
                    <a:pt x="483" y="350"/>
                  </a:lnTo>
                  <a:lnTo>
                    <a:pt x="485" y="334"/>
                  </a:lnTo>
                  <a:lnTo>
                    <a:pt x="486" y="303"/>
                  </a:lnTo>
                  <a:lnTo>
                    <a:pt x="487" y="287"/>
                  </a:lnTo>
                  <a:lnTo>
                    <a:pt x="489" y="271"/>
                  </a:lnTo>
                  <a:lnTo>
                    <a:pt x="490" y="241"/>
                  </a:lnTo>
                  <a:lnTo>
                    <a:pt x="492" y="225"/>
                  </a:lnTo>
                  <a:lnTo>
                    <a:pt x="493" y="210"/>
                  </a:lnTo>
                  <a:lnTo>
                    <a:pt x="495" y="187"/>
                  </a:lnTo>
                  <a:lnTo>
                    <a:pt x="496" y="163"/>
                  </a:lnTo>
                  <a:lnTo>
                    <a:pt x="497" y="147"/>
                  </a:lnTo>
                  <a:lnTo>
                    <a:pt x="497" y="124"/>
                  </a:lnTo>
                  <a:lnTo>
                    <a:pt x="499" y="108"/>
                  </a:lnTo>
                  <a:lnTo>
                    <a:pt x="500" y="93"/>
                  </a:lnTo>
                  <a:lnTo>
                    <a:pt x="502" y="78"/>
                  </a:lnTo>
                  <a:lnTo>
                    <a:pt x="503" y="63"/>
                  </a:lnTo>
                  <a:lnTo>
                    <a:pt x="505" y="47"/>
                  </a:lnTo>
                  <a:lnTo>
                    <a:pt x="506" y="47"/>
                  </a:lnTo>
                  <a:lnTo>
                    <a:pt x="507" y="24"/>
                  </a:lnTo>
                  <a:lnTo>
                    <a:pt x="509" y="24"/>
                  </a:lnTo>
                  <a:lnTo>
                    <a:pt x="510" y="15"/>
                  </a:lnTo>
                  <a:lnTo>
                    <a:pt x="512" y="15"/>
                  </a:lnTo>
                  <a:lnTo>
                    <a:pt x="513" y="8"/>
                  </a:lnTo>
                  <a:lnTo>
                    <a:pt x="515" y="8"/>
                  </a:lnTo>
                  <a:lnTo>
                    <a:pt x="516" y="8"/>
                  </a:lnTo>
                  <a:lnTo>
                    <a:pt x="517" y="8"/>
                  </a:lnTo>
                  <a:lnTo>
                    <a:pt x="519" y="15"/>
                  </a:lnTo>
                  <a:lnTo>
                    <a:pt x="520" y="24"/>
                  </a:lnTo>
                  <a:lnTo>
                    <a:pt x="522" y="31"/>
                  </a:lnTo>
                  <a:lnTo>
                    <a:pt x="523" y="38"/>
                  </a:lnTo>
                  <a:lnTo>
                    <a:pt x="525" y="47"/>
                  </a:lnTo>
                  <a:lnTo>
                    <a:pt x="526" y="63"/>
                  </a:lnTo>
                  <a:lnTo>
                    <a:pt x="527" y="78"/>
                  </a:lnTo>
                  <a:lnTo>
                    <a:pt x="529" y="85"/>
                  </a:lnTo>
                  <a:lnTo>
                    <a:pt x="530" y="108"/>
                  </a:lnTo>
                  <a:lnTo>
                    <a:pt x="532" y="124"/>
                  </a:lnTo>
                  <a:lnTo>
                    <a:pt x="532" y="140"/>
                  </a:lnTo>
                  <a:lnTo>
                    <a:pt x="533" y="163"/>
                  </a:lnTo>
                  <a:lnTo>
                    <a:pt x="535" y="178"/>
                  </a:lnTo>
                  <a:lnTo>
                    <a:pt x="536" y="194"/>
                  </a:lnTo>
                  <a:lnTo>
                    <a:pt x="537" y="210"/>
                  </a:lnTo>
                  <a:lnTo>
                    <a:pt x="539" y="241"/>
                  </a:lnTo>
                  <a:lnTo>
                    <a:pt x="540" y="264"/>
                  </a:lnTo>
                  <a:lnTo>
                    <a:pt x="542" y="280"/>
                  </a:lnTo>
                  <a:lnTo>
                    <a:pt x="543" y="303"/>
                  </a:lnTo>
                  <a:lnTo>
                    <a:pt x="545" y="334"/>
                  </a:lnTo>
                  <a:lnTo>
                    <a:pt x="546" y="341"/>
                  </a:lnTo>
                  <a:lnTo>
                    <a:pt x="547" y="364"/>
                  </a:lnTo>
                  <a:lnTo>
                    <a:pt x="547" y="388"/>
                  </a:lnTo>
                  <a:lnTo>
                    <a:pt x="549" y="404"/>
                  </a:lnTo>
                  <a:lnTo>
                    <a:pt x="550" y="418"/>
                  </a:lnTo>
                  <a:lnTo>
                    <a:pt x="552" y="434"/>
                  </a:lnTo>
                  <a:lnTo>
                    <a:pt x="553" y="450"/>
                  </a:lnTo>
                  <a:lnTo>
                    <a:pt x="555" y="465"/>
                  </a:lnTo>
                  <a:lnTo>
                    <a:pt x="556" y="473"/>
                  </a:lnTo>
                  <a:lnTo>
                    <a:pt x="557" y="488"/>
                  </a:lnTo>
                  <a:lnTo>
                    <a:pt x="559" y="497"/>
                  </a:lnTo>
                  <a:lnTo>
                    <a:pt x="560" y="504"/>
                  </a:lnTo>
                  <a:lnTo>
                    <a:pt x="562" y="504"/>
                  </a:lnTo>
                  <a:lnTo>
                    <a:pt x="563" y="513"/>
                  </a:lnTo>
                  <a:lnTo>
                    <a:pt x="565" y="520"/>
                  </a:lnTo>
                  <a:lnTo>
                    <a:pt x="565" y="513"/>
                  </a:lnTo>
                  <a:lnTo>
                    <a:pt x="566" y="513"/>
                  </a:lnTo>
                  <a:lnTo>
                    <a:pt x="567" y="513"/>
                  </a:lnTo>
                  <a:lnTo>
                    <a:pt x="569" y="504"/>
                  </a:lnTo>
                  <a:lnTo>
                    <a:pt x="570" y="497"/>
                  </a:lnTo>
                  <a:lnTo>
                    <a:pt x="572" y="497"/>
                  </a:lnTo>
                  <a:lnTo>
                    <a:pt x="573" y="481"/>
                  </a:lnTo>
                  <a:lnTo>
                    <a:pt x="575" y="473"/>
                  </a:lnTo>
                  <a:lnTo>
                    <a:pt x="576" y="458"/>
                  </a:lnTo>
                  <a:lnTo>
                    <a:pt x="577" y="443"/>
                  </a:lnTo>
                  <a:lnTo>
                    <a:pt x="579" y="434"/>
                  </a:lnTo>
                  <a:lnTo>
                    <a:pt x="580" y="411"/>
                  </a:lnTo>
                  <a:lnTo>
                    <a:pt x="582" y="395"/>
                  </a:lnTo>
                  <a:lnTo>
                    <a:pt x="582" y="373"/>
                  </a:lnTo>
                  <a:lnTo>
                    <a:pt x="583" y="357"/>
                  </a:lnTo>
                  <a:lnTo>
                    <a:pt x="585" y="334"/>
                  </a:lnTo>
                  <a:lnTo>
                    <a:pt x="586" y="318"/>
                  </a:lnTo>
                  <a:lnTo>
                    <a:pt x="587" y="295"/>
                  </a:lnTo>
                  <a:lnTo>
                    <a:pt x="589" y="271"/>
                  </a:lnTo>
                  <a:lnTo>
                    <a:pt x="590" y="255"/>
                  </a:lnTo>
                  <a:lnTo>
                    <a:pt x="592" y="241"/>
                  </a:lnTo>
                  <a:lnTo>
                    <a:pt x="593" y="210"/>
                  </a:lnTo>
                  <a:lnTo>
                    <a:pt x="595" y="187"/>
                  </a:lnTo>
                  <a:lnTo>
                    <a:pt x="596" y="171"/>
                  </a:lnTo>
                  <a:lnTo>
                    <a:pt x="597" y="147"/>
                  </a:lnTo>
                  <a:lnTo>
                    <a:pt x="599" y="133"/>
                  </a:lnTo>
                  <a:lnTo>
                    <a:pt x="599" y="108"/>
                  </a:lnTo>
                  <a:lnTo>
                    <a:pt x="600" y="93"/>
                  </a:lnTo>
                  <a:lnTo>
                    <a:pt x="602" y="78"/>
                  </a:lnTo>
                  <a:lnTo>
                    <a:pt x="603" y="70"/>
                  </a:lnTo>
                  <a:lnTo>
                    <a:pt x="605" y="47"/>
                  </a:lnTo>
                  <a:lnTo>
                    <a:pt x="606" y="38"/>
                  </a:lnTo>
                  <a:lnTo>
                    <a:pt x="607" y="31"/>
                  </a:lnTo>
                  <a:lnTo>
                    <a:pt x="609" y="24"/>
                  </a:lnTo>
                  <a:lnTo>
                    <a:pt x="610" y="15"/>
                  </a:lnTo>
                  <a:lnTo>
                    <a:pt x="612" y="24"/>
                  </a:lnTo>
                  <a:lnTo>
                    <a:pt x="613" y="15"/>
                  </a:lnTo>
                  <a:lnTo>
                    <a:pt x="615" y="15"/>
                  </a:lnTo>
                  <a:lnTo>
                    <a:pt x="616" y="8"/>
                  </a:lnTo>
                  <a:lnTo>
                    <a:pt x="616" y="15"/>
                  </a:lnTo>
                  <a:lnTo>
                    <a:pt x="617" y="24"/>
                  </a:lnTo>
                  <a:lnTo>
                    <a:pt x="619" y="24"/>
                  </a:lnTo>
                  <a:lnTo>
                    <a:pt x="620" y="31"/>
                  </a:lnTo>
                  <a:lnTo>
                    <a:pt x="622" y="38"/>
                  </a:lnTo>
                  <a:lnTo>
                    <a:pt x="623" y="47"/>
                  </a:lnTo>
                  <a:lnTo>
                    <a:pt x="625" y="54"/>
                  </a:lnTo>
                  <a:lnTo>
                    <a:pt x="626" y="70"/>
                  </a:lnTo>
                  <a:lnTo>
                    <a:pt x="627" y="78"/>
                  </a:lnTo>
                  <a:lnTo>
                    <a:pt x="629" y="93"/>
                  </a:lnTo>
                  <a:lnTo>
                    <a:pt x="630" y="108"/>
                  </a:lnTo>
                  <a:lnTo>
                    <a:pt x="632" y="133"/>
                  </a:lnTo>
                  <a:lnTo>
                    <a:pt x="633" y="140"/>
                  </a:lnTo>
                  <a:lnTo>
                    <a:pt x="633" y="163"/>
                  </a:lnTo>
                  <a:lnTo>
                    <a:pt x="635" y="178"/>
                  </a:lnTo>
                  <a:lnTo>
                    <a:pt x="636" y="194"/>
                  </a:lnTo>
                  <a:lnTo>
                    <a:pt x="637" y="217"/>
                  </a:lnTo>
                  <a:lnTo>
                    <a:pt x="639" y="241"/>
                  </a:lnTo>
                  <a:lnTo>
                    <a:pt x="640" y="255"/>
                  </a:lnTo>
                  <a:lnTo>
                    <a:pt x="642" y="287"/>
                  </a:lnTo>
                  <a:lnTo>
                    <a:pt x="643" y="303"/>
                  </a:lnTo>
                  <a:lnTo>
                    <a:pt x="645" y="318"/>
                  </a:lnTo>
                  <a:lnTo>
                    <a:pt x="646" y="341"/>
                  </a:lnTo>
                  <a:lnTo>
                    <a:pt x="647" y="357"/>
                  </a:lnTo>
                  <a:lnTo>
                    <a:pt x="649" y="380"/>
                  </a:lnTo>
                  <a:lnTo>
                    <a:pt x="650" y="395"/>
                  </a:lnTo>
                  <a:lnTo>
                    <a:pt x="650" y="411"/>
                  </a:lnTo>
                  <a:lnTo>
                    <a:pt x="652" y="434"/>
                  </a:lnTo>
                  <a:lnTo>
                    <a:pt x="653" y="450"/>
                  </a:lnTo>
                  <a:lnTo>
                    <a:pt x="655" y="465"/>
                  </a:lnTo>
                  <a:lnTo>
                    <a:pt x="656" y="473"/>
                  </a:lnTo>
                  <a:lnTo>
                    <a:pt x="657" y="481"/>
                  </a:lnTo>
                  <a:lnTo>
                    <a:pt x="659" y="497"/>
                  </a:lnTo>
                  <a:lnTo>
                    <a:pt x="660" y="504"/>
                  </a:lnTo>
                  <a:lnTo>
                    <a:pt x="662" y="513"/>
                  </a:lnTo>
                  <a:lnTo>
                    <a:pt x="663" y="513"/>
                  </a:lnTo>
                  <a:lnTo>
                    <a:pt x="665" y="52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9" name="Line 5"/>
            <p:cNvSpPr>
              <a:spLocks noChangeShapeType="1"/>
            </p:cNvSpPr>
            <p:nvPr/>
          </p:nvSpPr>
          <p:spPr bwMode="auto">
            <a:xfrm>
              <a:off x="1234" y="727"/>
              <a:ext cx="0" cy="318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lg" len="lg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0" name="Freeform 6"/>
            <p:cNvSpPr>
              <a:spLocks/>
            </p:cNvSpPr>
            <p:nvPr/>
          </p:nvSpPr>
          <p:spPr bwMode="auto">
            <a:xfrm>
              <a:off x="346" y="2029"/>
              <a:ext cx="5347" cy="589"/>
            </a:xfrm>
            <a:custGeom>
              <a:avLst/>
              <a:gdLst>
                <a:gd name="T0" fmla="*/ 578 w 666"/>
                <a:gd name="T1" fmla="*/ 19 h 521"/>
                <a:gd name="T2" fmla="*/ 1293 w 666"/>
                <a:gd name="T3" fmla="*/ 80 h 521"/>
                <a:gd name="T4" fmla="*/ 1935 w 666"/>
                <a:gd name="T5" fmla="*/ 239 h 521"/>
                <a:gd name="T6" fmla="*/ 2577 w 666"/>
                <a:gd name="T7" fmla="*/ 448 h 521"/>
                <a:gd name="T8" fmla="*/ 3348 w 666"/>
                <a:gd name="T9" fmla="*/ 605 h 521"/>
                <a:gd name="T10" fmla="*/ 3998 w 666"/>
                <a:gd name="T11" fmla="*/ 665 h 521"/>
                <a:gd name="T12" fmla="*/ 4705 w 666"/>
                <a:gd name="T13" fmla="*/ 595 h 521"/>
                <a:gd name="T14" fmla="*/ 5347 w 666"/>
                <a:gd name="T15" fmla="*/ 407 h 521"/>
                <a:gd name="T16" fmla="*/ 5997 w 666"/>
                <a:gd name="T17" fmla="*/ 198 h 521"/>
                <a:gd name="T18" fmla="*/ 6704 w 666"/>
                <a:gd name="T19" fmla="*/ 40 h 521"/>
                <a:gd name="T20" fmla="*/ 7475 w 666"/>
                <a:gd name="T21" fmla="*/ 31 h 521"/>
                <a:gd name="T22" fmla="*/ 8125 w 666"/>
                <a:gd name="T23" fmla="*/ 129 h 521"/>
                <a:gd name="T24" fmla="*/ 8831 w 666"/>
                <a:gd name="T25" fmla="*/ 337 h 521"/>
                <a:gd name="T26" fmla="*/ 9474 w 666"/>
                <a:gd name="T27" fmla="*/ 546 h 521"/>
                <a:gd name="T28" fmla="*/ 10116 w 666"/>
                <a:gd name="T29" fmla="*/ 644 h 521"/>
                <a:gd name="T30" fmla="*/ 10895 w 666"/>
                <a:gd name="T31" fmla="*/ 635 h 521"/>
                <a:gd name="T32" fmla="*/ 11537 w 666"/>
                <a:gd name="T33" fmla="*/ 517 h 521"/>
                <a:gd name="T34" fmla="*/ 12244 w 666"/>
                <a:gd name="T35" fmla="*/ 297 h 521"/>
                <a:gd name="T36" fmla="*/ 12894 w 666"/>
                <a:gd name="T37" fmla="*/ 109 h 521"/>
                <a:gd name="T38" fmla="*/ 13665 w 666"/>
                <a:gd name="T39" fmla="*/ 10 h 521"/>
                <a:gd name="T40" fmla="*/ 14371 w 666"/>
                <a:gd name="T41" fmla="*/ 69 h 521"/>
                <a:gd name="T42" fmla="*/ 15021 w 666"/>
                <a:gd name="T43" fmla="*/ 218 h 521"/>
                <a:gd name="T44" fmla="*/ 15664 w 666"/>
                <a:gd name="T45" fmla="*/ 427 h 521"/>
                <a:gd name="T46" fmla="*/ 16434 w 666"/>
                <a:gd name="T47" fmla="*/ 605 h 521"/>
                <a:gd name="T48" fmla="*/ 17085 w 666"/>
                <a:gd name="T49" fmla="*/ 656 h 521"/>
                <a:gd name="T50" fmla="*/ 17791 w 666"/>
                <a:gd name="T51" fmla="*/ 586 h 521"/>
                <a:gd name="T52" fmla="*/ 18434 w 666"/>
                <a:gd name="T53" fmla="*/ 407 h 521"/>
                <a:gd name="T54" fmla="*/ 19076 w 666"/>
                <a:gd name="T55" fmla="*/ 188 h 521"/>
                <a:gd name="T56" fmla="*/ 19790 w 666"/>
                <a:gd name="T57" fmla="*/ 40 h 521"/>
                <a:gd name="T58" fmla="*/ 20433 w 666"/>
                <a:gd name="T59" fmla="*/ 10 h 521"/>
                <a:gd name="T60" fmla="*/ 21075 w 666"/>
                <a:gd name="T61" fmla="*/ 109 h 521"/>
                <a:gd name="T62" fmla="*/ 21854 w 666"/>
                <a:gd name="T63" fmla="*/ 287 h 521"/>
                <a:gd name="T64" fmla="*/ 22496 w 666"/>
                <a:gd name="T65" fmla="*/ 505 h 521"/>
                <a:gd name="T66" fmla="*/ 23202 w 666"/>
                <a:gd name="T67" fmla="*/ 635 h 521"/>
                <a:gd name="T68" fmla="*/ 23853 w 666"/>
                <a:gd name="T69" fmla="*/ 635 h 521"/>
                <a:gd name="T70" fmla="*/ 24495 w 666"/>
                <a:gd name="T71" fmla="*/ 496 h 521"/>
                <a:gd name="T72" fmla="*/ 25266 w 666"/>
                <a:gd name="T73" fmla="*/ 297 h 521"/>
                <a:gd name="T74" fmla="*/ 25908 w 666"/>
                <a:gd name="T75" fmla="*/ 99 h 521"/>
                <a:gd name="T76" fmla="*/ 26623 w 666"/>
                <a:gd name="T77" fmla="*/ 10 h 521"/>
                <a:gd name="T78" fmla="*/ 27393 w 666"/>
                <a:gd name="T79" fmla="*/ 60 h 521"/>
                <a:gd name="T80" fmla="*/ 28036 w 666"/>
                <a:gd name="T81" fmla="*/ 227 h 521"/>
                <a:gd name="T82" fmla="*/ 28750 w 666"/>
                <a:gd name="T83" fmla="*/ 448 h 521"/>
                <a:gd name="T84" fmla="*/ 29392 w 666"/>
                <a:gd name="T85" fmla="*/ 605 h 521"/>
                <a:gd name="T86" fmla="*/ 30099 w 666"/>
                <a:gd name="T87" fmla="*/ 644 h 521"/>
                <a:gd name="T88" fmla="*/ 30878 w 666"/>
                <a:gd name="T89" fmla="*/ 546 h 521"/>
                <a:gd name="T90" fmla="*/ 31520 w 666"/>
                <a:gd name="T91" fmla="*/ 346 h 521"/>
                <a:gd name="T92" fmla="*/ 32162 w 666"/>
                <a:gd name="T93" fmla="*/ 138 h 521"/>
                <a:gd name="T94" fmla="*/ 32877 w 666"/>
                <a:gd name="T95" fmla="*/ 19 h 521"/>
                <a:gd name="T96" fmla="*/ 33648 w 666"/>
                <a:gd name="T97" fmla="*/ 40 h 521"/>
                <a:gd name="T98" fmla="*/ 34290 w 666"/>
                <a:gd name="T99" fmla="*/ 179 h 521"/>
                <a:gd name="T100" fmla="*/ 34996 w 666"/>
                <a:gd name="T101" fmla="*/ 388 h 521"/>
                <a:gd name="T102" fmla="*/ 35647 w 666"/>
                <a:gd name="T103" fmla="*/ 575 h 521"/>
                <a:gd name="T104" fmla="*/ 36417 w 666"/>
                <a:gd name="T105" fmla="*/ 665 h 521"/>
                <a:gd name="T106" fmla="*/ 37060 w 666"/>
                <a:gd name="T107" fmla="*/ 605 h 521"/>
                <a:gd name="T108" fmla="*/ 37710 w 666"/>
                <a:gd name="T109" fmla="*/ 427 h 521"/>
                <a:gd name="T110" fmla="*/ 38417 w 666"/>
                <a:gd name="T111" fmla="*/ 218 h 521"/>
                <a:gd name="T112" fmla="*/ 39059 w 666"/>
                <a:gd name="T113" fmla="*/ 49 h 521"/>
                <a:gd name="T114" fmla="*/ 39709 w 666"/>
                <a:gd name="T115" fmla="*/ 19 h 521"/>
                <a:gd name="T116" fmla="*/ 40416 w 666"/>
                <a:gd name="T117" fmla="*/ 99 h 521"/>
                <a:gd name="T118" fmla="*/ 41058 w 666"/>
                <a:gd name="T119" fmla="*/ 277 h 521"/>
                <a:gd name="T120" fmla="*/ 41837 w 666"/>
                <a:gd name="T121" fmla="*/ 486 h 521"/>
                <a:gd name="T122" fmla="*/ 42479 w 666"/>
                <a:gd name="T123" fmla="*/ 635 h 5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66"/>
                <a:gd name="T187" fmla="*/ 0 h 521"/>
                <a:gd name="T188" fmla="*/ 666 w 666"/>
                <a:gd name="T189" fmla="*/ 521 h 5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66" h="521">
                  <a:moveTo>
                    <a:pt x="0" y="54"/>
                  </a:moveTo>
                  <a:lnTo>
                    <a:pt x="2" y="47"/>
                  </a:lnTo>
                  <a:lnTo>
                    <a:pt x="3" y="38"/>
                  </a:lnTo>
                  <a:lnTo>
                    <a:pt x="4" y="31"/>
                  </a:lnTo>
                  <a:lnTo>
                    <a:pt x="4" y="24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2" y="15"/>
                  </a:lnTo>
                  <a:lnTo>
                    <a:pt x="13" y="15"/>
                  </a:lnTo>
                  <a:lnTo>
                    <a:pt x="14" y="24"/>
                  </a:lnTo>
                  <a:lnTo>
                    <a:pt x="16" y="31"/>
                  </a:lnTo>
                  <a:lnTo>
                    <a:pt x="17" y="38"/>
                  </a:lnTo>
                  <a:lnTo>
                    <a:pt x="19" y="47"/>
                  </a:lnTo>
                  <a:lnTo>
                    <a:pt x="20" y="63"/>
                  </a:lnTo>
                  <a:lnTo>
                    <a:pt x="22" y="70"/>
                  </a:lnTo>
                  <a:lnTo>
                    <a:pt x="22" y="78"/>
                  </a:lnTo>
                  <a:lnTo>
                    <a:pt x="23" y="93"/>
                  </a:lnTo>
                  <a:lnTo>
                    <a:pt x="24" y="117"/>
                  </a:lnTo>
                  <a:lnTo>
                    <a:pt x="26" y="133"/>
                  </a:lnTo>
                  <a:lnTo>
                    <a:pt x="27" y="140"/>
                  </a:lnTo>
                  <a:lnTo>
                    <a:pt x="29" y="163"/>
                  </a:lnTo>
                  <a:lnTo>
                    <a:pt x="30" y="187"/>
                  </a:lnTo>
                  <a:lnTo>
                    <a:pt x="32" y="201"/>
                  </a:lnTo>
                  <a:lnTo>
                    <a:pt x="33" y="225"/>
                  </a:lnTo>
                  <a:lnTo>
                    <a:pt x="34" y="241"/>
                  </a:lnTo>
                  <a:lnTo>
                    <a:pt x="36" y="264"/>
                  </a:lnTo>
                  <a:lnTo>
                    <a:pt x="37" y="280"/>
                  </a:lnTo>
                  <a:lnTo>
                    <a:pt x="39" y="303"/>
                  </a:lnTo>
                  <a:lnTo>
                    <a:pt x="39" y="325"/>
                  </a:lnTo>
                  <a:lnTo>
                    <a:pt x="40" y="350"/>
                  </a:lnTo>
                  <a:lnTo>
                    <a:pt x="42" y="364"/>
                  </a:lnTo>
                  <a:lnTo>
                    <a:pt x="43" y="388"/>
                  </a:lnTo>
                  <a:lnTo>
                    <a:pt x="44" y="404"/>
                  </a:lnTo>
                  <a:lnTo>
                    <a:pt x="46" y="418"/>
                  </a:lnTo>
                  <a:lnTo>
                    <a:pt x="47" y="434"/>
                  </a:lnTo>
                  <a:lnTo>
                    <a:pt x="49" y="450"/>
                  </a:lnTo>
                  <a:lnTo>
                    <a:pt x="50" y="465"/>
                  </a:lnTo>
                  <a:lnTo>
                    <a:pt x="52" y="473"/>
                  </a:lnTo>
                  <a:lnTo>
                    <a:pt x="53" y="488"/>
                  </a:lnTo>
                  <a:lnTo>
                    <a:pt x="54" y="497"/>
                  </a:lnTo>
                  <a:lnTo>
                    <a:pt x="56" y="497"/>
                  </a:lnTo>
                  <a:lnTo>
                    <a:pt x="56" y="513"/>
                  </a:lnTo>
                  <a:lnTo>
                    <a:pt x="57" y="513"/>
                  </a:lnTo>
                  <a:lnTo>
                    <a:pt x="59" y="513"/>
                  </a:lnTo>
                  <a:lnTo>
                    <a:pt x="60" y="513"/>
                  </a:lnTo>
                  <a:lnTo>
                    <a:pt x="62" y="520"/>
                  </a:lnTo>
                  <a:lnTo>
                    <a:pt x="63" y="520"/>
                  </a:lnTo>
                  <a:lnTo>
                    <a:pt x="64" y="504"/>
                  </a:lnTo>
                  <a:lnTo>
                    <a:pt x="66" y="504"/>
                  </a:lnTo>
                  <a:lnTo>
                    <a:pt x="67" y="497"/>
                  </a:lnTo>
                  <a:lnTo>
                    <a:pt x="69" y="497"/>
                  </a:lnTo>
                  <a:lnTo>
                    <a:pt x="70" y="481"/>
                  </a:lnTo>
                  <a:lnTo>
                    <a:pt x="72" y="473"/>
                  </a:lnTo>
                  <a:lnTo>
                    <a:pt x="73" y="465"/>
                  </a:lnTo>
                  <a:lnTo>
                    <a:pt x="73" y="450"/>
                  </a:lnTo>
                  <a:lnTo>
                    <a:pt x="74" y="434"/>
                  </a:lnTo>
                  <a:lnTo>
                    <a:pt x="76" y="411"/>
                  </a:lnTo>
                  <a:lnTo>
                    <a:pt x="77" y="395"/>
                  </a:lnTo>
                  <a:lnTo>
                    <a:pt x="79" y="380"/>
                  </a:lnTo>
                  <a:lnTo>
                    <a:pt x="80" y="364"/>
                  </a:lnTo>
                  <a:lnTo>
                    <a:pt x="82" y="341"/>
                  </a:lnTo>
                  <a:lnTo>
                    <a:pt x="83" y="318"/>
                  </a:lnTo>
                  <a:lnTo>
                    <a:pt x="84" y="303"/>
                  </a:lnTo>
                  <a:lnTo>
                    <a:pt x="86" y="280"/>
                  </a:lnTo>
                  <a:lnTo>
                    <a:pt x="87" y="255"/>
                  </a:lnTo>
                  <a:lnTo>
                    <a:pt x="89" y="233"/>
                  </a:lnTo>
                  <a:lnTo>
                    <a:pt x="90" y="210"/>
                  </a:lnTo>
                  <a:lnTo>
                    <a:pt x="90" y="187"/>
                  </a:lnTo>
                  <a:lnTo>
                    <a:pt x="92" y="171"/>
                  </a:lnTo>
                  <a:lnTo>
                    <a:pt x="93" y="155"/>
                  </a:lnTo>
                  <a:lnTo>
                    <a:pt x="94" y="133"/>
                  </a:lnTo>
                  <a:lnTo>
                    <a:pt x="96" y="108"/>
                  </a:lnTo>
                  <a:lnTo>
                    <a:pt x="97" y="93"/>
                  </a:lnTo>
                  <a:lnTo>
                    <a:pt x="99" y="78"/>
                  </a:lnTo>
                  <a:lnTo>
                    <a:pt x="100" y="70"/>
                  </a:lnTo>
                  <a:lnTo>
                    <a:pt x="102" y="54"/>
                  </a:lnTo>
                  <a:lnTo>
                    <a:pt x="103" y="47"/>
                  </a:lnTo>
                  <a:lnTo>
                    <a:pt x="104" y="31"/>
                  </a:lnTo>
                  <a:lnTo>
                    <a:pt x="106" y="24"/>
                  </a:lnTo>
                  <a:lnTo>
                    <a:pt x="107" y="8"/>
                  </a:lnTo>
                  <a:lnTo>
                    <a:pt x="109" y="15"/>
                  </a:lnTo>
                  <a:lnTo>
                    <a:pt x="110" y="8"/>
                  </a:lnTo>
                  <a:lnTo>
                    <a:pt x="112" y="8"/>
                  </a:lnTo>
                  <a:lnTo>
                    <a:pt x="113" y="15"/>
                  </a:lnTo>
                  <a:lnTo>
                    <a:pt x="114" y="15"/>
                  </a:lnTo>
                  <a:lnTo>
                    <a:pt x="116" y="24"/>
                  </a:lnTo>
                  <a:lnTo>
                    <a:pt x="117" y="24"/>
                  </a:lnTo>
                  <a:lnTo>
                    <a:pt x="119" y="31"/>
                  </a:lnTo>
                  <a:lnTo>
                    <a:pt x="120" y="38"/>
                  </a:lnTo>
                  <a:lnTo>
                    <a:pt x="122" y="54"/>
                  </a:lnTo>
                  <a:lnTo>
                    <a:pt x="123" y="63"/>
                  </a:lnTo>
                  <a:lnTo>
                    <a:pt x="123" y="78"/>
                  </a:lnTo>
                  <a:lnTo>
                    <a:pt x="124" y="93"/>
                  </a:lnTo>
                  <a:lnTo>
                    <a:pt x="126" y="101"/>
                  </a:lnTo>
                  <a:lnTo>
                    <a:pt x="127" y="124"/>
                  </a:lnTo>
                  <a:lnTo>
                    <a:pt x="129" y="140"/>
                  </a:lnTo>
                  <a:lnTo>
                    <a:pt x="130" y="163"/>
                  </a:lnTo>
                  <a:lnTo>
                    <a:pt x="132" y="178"/>
                  </a:lnTo>
                  <a:lnTo>
                    <a:pt x="133" y="201"/>
                  </a:lnTo>
                  <a:lnTo>
                    <a:pt x="135" y="225"/>
                  </a:lnTo>
                  <a:lnTo>
                    <a:pt x="136" y="241"/>
                  </a:lnTo>
                  <a:lnTo>
                    <a:pt x="137" y="264"/>
                  </a:lnTo>
                  <a:lnTo>
                    <a:pt x="139" y="280"/>
                  </a:lnTo>
                  <a:lnTo>
                    <a:pt x="140" y="303"/>
                  </a:lnTo>
                  <a:lnTo>
                    <a:pt x="140" y="334"/>
                  </a:lnTo>
                  <a:lnTo>
                    <a:pt x="142" y="341"/>
                  </a:lnTo>
                  <a:lnTo>
                    <a:pt x="143" y="364"/>
                  </a:lnTo>
                  <a:lnTo>
                    <a:pt x="145" y="388"/>
                  </a:lnTo>
                  <a:lnTo>
                    <a:pt x="146" y="404"/>
                  </a:lnTo>
                  <a:lnTo>
                    <a:pt x="147" y="427"/>
                  </a:lnTo>
                  <a:lnTo>
                    <a:pt x="149" y="443"/>
                  </a:lnTo>
                  <a:lnTo>
                    <a:pt x="150" y="450"/>
                  </a:lnTo>
                  <a:lnTo>
                    <a:pt x="152" y="465"/>
                  </a:lnTo>
                  <a:lnTo>
                    <a:pt x="153" y="481"/>
                  </a:lnTo>
                  <a:lnTo>
                    <a:pt x="155" y="481"/>
                  </a:lnTo>
                  <a:lnTo>
                    <a:pt x="156" y="497"/>
                  </a:lnTo>
                  <a:lnTo>
                    <a:pt x="157" y="497"/>
                  </a:lnTo>
                  <a:lnTo>
                    <a:pt x="157" y="504"/>
                  </a:lnTo>
                  <a:lnTo>
                    <a:pt x="159" y="504"/>
                  </a:lnTo>
                  <a:lnTo>
                    <a:pt x="160" y="513"/>
                  </a:lnTo>
                  <a:lnTo>
                    <a:pt x="162" y="513"/>
                  </a:lnTo>
                  <a:lnTo>
                    <a:pt x="163" y="513"/>
                  </a:lnTo>
                  <a:lnTo>
                    <a:pt x="165" y="513"/>
                  </a:lnTo>
                  <a:lnTo>
                    <a:pt x="166" y="513"/>
                  </a:lnTo>
                  <a:lnTo>
                    <a:pt x="167" y="504"/>
                  </a:lnTo>
                  <a:lnTo>
                    <a:pt x="169" y="497"/>
                  </a:lnTo>
                  <a:lnTo>
                    <a:pt x="170" y="497"/>
                  </a:lnTo>
                  <a:lnTo>
                    <a:pt x="172" y="481"/>
                  </a:lnTo>
                  <a:lnTo>
                    <a:pt x="173" y="473"/>
                  </a:lnTo>
                  <a:lnTo>
                    <a:pt x="175" y="458"/>
                  </a:lnTo>
                  <a:lnTo>
                    <a:pt x="175" y="443"/>
                  </a:lnTo>
                  <a:lnTo>
                    <a:pt x="176" y="434"/>
                  </a:lnTo>
                  <a:lnTo>
                    <a:pt x="177" y="418"/>
                  </a:lnTo>
                  <a:lnTo>
                    <a:pt x="179" y="404"/>
                  </a:lnTo>
                  <a:lnTo>
                    <a:pt x="180" y="380"/>
                  </a:lnTo>
                  <a:lnTo>
                    <a:pt x="182" y="364"/>
                  </a:lnTo>
                  <a:lnTo>
                    <a:pt x="183" y="341"/>
                  </a:lnTo>
                  <a:lnTo>
                    <a:pt x="185" y="318"/>
                  </a:lnTo>
                  <a:lnTo>
                    <a:pt x="186" y="295"/>
                  </a:lnTo>
                  <a:lnTo>
                    <a:pt x="187" y="271"/>
                  </a:lnTo>
                  <a:lnTo>
                    <a:pt x="189" y="255"/>
                  </a:lnTo>
                  <a:lnTo>
                    <a:pt x="190" y="233"/>
                  </a:lnTo>
                  <a:lnTo>
                    <a:pt x="192" y="210"/>
                  </a:lnTo>
                  <a:lnTo>
                    <a:pt x="192" y="194"/>
                  </a:lnTo>
                  <a:lnTo>
                    <a:pt x="193" y="163"/>
                  </a:lnTo>
                  <a:lnTo>
                    <a:pt x="195" y="147"/>
                  </a:lnTo>
                  <a:lnTo>
                    <a:pt x="196" y="124"/>
                  </a:lnTo>
                  <a:lnTo>
                    <a:pt x="197" y="108"/>
                  </a:lnTo>
                  <a:lnTo>
                    <a:pt x="199" y="93"/>
                  </a:lnTo>
                  <a:lnTo>
                    <a:pt x="200" y="85"/>
                  </a:lnTo>
                  <a:lnTo>
                    <a:pt x="202" y="63"/>
                  </a:lnTo>
                  <a:lnTo>
                    <a:pt x="203" y="47"/>
                  </a:lnTo>
                  <a:lnTo>
                    <a:pt x="205" y="38"/>
                  </a:lnTo>
                  <a:lnTo>
                    <a:pt x="206" y="31"/>
                  </a:lnTo>
                  <a:lnTo>
                    <a:pt x="207" y="24"/>
                  </a:lnTo>
                  <a:lnTo>
                    <a:pt x="209" y="15"/>
                  </a:lnTo>
                  <a:lnTo>
                    <a:pt x="210" y="8"/>
                  </a:lnTo>
                  <a:lnTo>
                    <a:pt x="212" y="8"/>
                  </a:lnTo>
                  <a:lnTo>
                    <a:pt x="213" y="8"/>
                  </a:lnTo>
                  <a:lnTo>
                    <a:pt x="215" y="8"/>
                  </a:lnTo>
                  <a:lnTo>
                    <a:pt x="216" y="8"/>
                  </a:lnTo>
                  <a:lnTo>
                    <a:pt x="217" y="15"/>
                  </a:lnTo>
                  <a:lnTo>
                    <a:pt x="219" y="24"/>
                  </a:lnTo>
                  <a:lnTo>
                    <a:pt x="220" y="31"/>
                  </a:lnTo>
                  <a:lnTo>
                    <a:pt x="222" y="38"/>
                  </a:lnTo>
                  <a:lnTo>
                    <a:pt x="223" y="54"/>
                  </a:lnTo>
                  <a:lnTo>
                    <a:pt x="225" y="63"/>
                  </a:lnTo>
                  <a:lnTo>
                    <a:pt x="226" y="70"/>
                  </a:lnTo>
                  <a:lnTo>
                    <a:pt x="226" y="85"/>
                  </a:lnTo>
                  <a:lnTo>
                    <a:pt x="227" y="101"/>
                  </a:lnTo>
                  <a:lnTo>
                    <a:pt x="229" y="117"/>
                  </a:lnTo>
                  <a:lnTo>
                    <a:pt x="230" y="133"/>
                  </a:lnTo>
                  <a:lnTo>
                    <a:pt x="232" y="155"/>
                  </a:lnTo>
                  <a:lnTo>
                    <a:pt x="233" y="171"/>
                  </a:lnTo>
                  <a:lnTo>
                    <a:pt x="235" y="187"/>
                  </a:lnTo>
                  <a:lnTo>
                    <a:pt x="236" y="210"/>
                  </a:lnTo>
                  <a:lnTo>
                    <a:pt x="237" y="233"/>
                  </a:lnTo>
                  <a:lnTo>
                    <a:pt x="239" y="248"/>
                  </a:lnTo>
                  <a:lnTo>
                    <a:pt x="240" y="271"/>
                  </a:lnTo>
                  <a:lnTo>
                    <a:pt x="242" y="295"/>
                  </a:lnTo>
                  <a:lnTo>
                    <a:pt x="243" y="318"/>
                  </a:lnTo>
                  <a:lnTo>
                    <a:pt x="243" y="334"/>
                  </a:lnTo>
                  <a:lnTo>
                    <a:pt x="245" y="357"/>
                  </a:lnTo>
                  <a:lnTo>
                    <a:pt x="246" y="373"/>
                  </a:lnTo>
                  <a:lnTo>
                    <a:pt x="247" y="388"/>
                  </a:lnTo>
                  <a:lnTo>
                    <a:pt x="249" y="404"/>
                  </a:lnTo>
                  <a:lnTo>
                    <a:pt x="250" y="427"/>
                  </a:lnTo>
                  <a:lnTo>
                    <a:pt x="252" y="443"/>
                  </a:lnTo>
                  <a:lnTo>
                    <a:pt x="253" y="458"/>
                  </a:lnTo>
                  <a:lnTo>
                    <a:pt x="255" y="473"/>
                  </a:lnTo>
                  <a:lnTo>
                    <a:pt x="256" y="481"/>
                  </a:lnTo>
                  <a:lnTo>
                    <a:pt x="257" y="488"/>
                  </a:lnTo>
                  <a:lnTo>
                    <a:pt x="259" y="497"/>
                  </a:lnTo>
                  <a:lnTo>
                    <a:pt x="259" y="504"/>
                  </a:lnTo>
                  <a:lnTo>
                    <a:pt x="260" y="513"/>
                  </a:lnTo>
                  <a:lnTo>
                    <a:pt x="262" y="513"/>
                  </a:lnTo>
                  <a:lnTo>
                    <a:pt x="263" y="520"/>
                  </a:lnTo>
                  <a:lnTo>
                    <a:pt x="265" y="513"/>
                  </a:lnTo>
                  <a:lnTo>
                    <a:pt x="266" y="513"/>
                  </a:lnTo>
                  <a:lnTo>
                    <a:pt x="267" y="513"/>
                  </a:lnTo>
                  <a:lnTo>
                    <a:pt x="269" y="504"/>
                  </a:lnTo>
                  <a:lnTo>
                    <a:pt x="270" y="497"/>
                  </a:lnTo>
                  <a:lnTo>
                    <a:pt x="272" y="488"/>
                  </a:lnTo>
                  <a:lnTo>
                    <a:pt x="273" y="481"/>
                  </a:lnTo>
                  <a:lnTo>
                    <a:pt x="275" y="465"/>
                  </a:lnTo>
                  <a:lnTo>
                    <a:pt x="276" y="458"/>
                  </a:lnTo>
                  <a:lnTo>
                    <a:pt x="276" y="434"/>
                  </a:lnTo>
                  <a:lnTo>
                    <a:pt x="277" y="418"/>
                  </a:lnTo>
                  <a:lnTo>
                    <a:pt x="279" y="411"/>
                  </a:lnTo>
                  <a:lnTo>
                    <a:pt x="280" y="395"/>
                  </a:lnTo>
                  <a:lnTo>
                    <a:pt x="282" y="373"/>
                  </a:lnTo>
                  <a:lnTo>
                    <a:pt x="283" y="350"/>
                  </a:lnTo>
                  <a:lnTo>
                    <a:pt x="285" y="334"/>
                  </a:lnTo>
                  <a:lnTo>
                    <a:pt x="286" y="318"/>
                  </a:lnTo>
                  <a:lnTo>
                    <a:pt x="287" y="295"/>
                  </a:lnTo>
                  <a:lnTo>
                    <a:pt x="289" y="271"/>
                  </a:lnTo>
                  <a:lnTo>
                    <a:pt x="290" y="241"/>
                  </a:lnTo>
                  <a:lnTo>
                    <a:pt x="292" y="225"/>
                  </a:lnTo>
                  <a:lnTo>
                    <a:pt x="293" y="210"/>
                  </a:lnTo>
                  <a:lnTo>
                    <a:pt x="293" y="187"/>
                  </a:lnTo>
                  <a:lnTo>
                    <a:pt x="295" y="163"/>
                  </a:lnTo>
                  <a:lnTo>
                    <a:pt x="296" y="147"/>
                  </a:lnTo>
                  <a:lnTo>
                    <a:pt x="297" y="124"/>
                  </a:lnTo>
                  <a:lnTo>
                    <a:pt x="299" y="108"/>
                  </a:lnTo>
                  <a:lnTo>
                    <a:pt x="300" y="93"/>
                  </a:lnTo>
                  <a:lnTo>
                    <a:pt x="302" y="78"/>
                  </a:lnTo>
                  <a:lnTo>
                    <a:pt x="303" y="70"/>
                  </a:lnTo>
                  <a:lnTo>
                    <a:pt x="305" y="47"/>
                  </a:lnTo>
                  <a:lnTo>
                    <a:pt x="306" y="38"/>
                  </a:lnTo>
                  <a:lnTo>
                    <a:pt x="307" y="31"/>
                  </a:lnTo>
                  <a:lnTo>
                    <a:pt x="309" y="24"/>
                  </a:lnTo>
                  <a:lnTo>
                    <a:pt x="310" y="15"/>
                  </a:lnTo>
                  <a:lnTo>
                    <a:pt x="310" y="8"/>
                  </a:lnTo>
                  <a:lnTo>
                    <a:pt x="312" y="8"/>
                  </a:lnTo>
                  <a:lnTo>
                    <a:pt x="313" y="8"/>
                  </a:lnTo>
                  <a:lnTo>
                    <a:pt x="315" y="8"/>
                  </a:lnTo>
                  <a:lnTo>
                    <a:pt x="316" y="8"/>
                  </a:lnTo>
                  <a:lnTo>
                    <a:pt x="317" y="8"/>
                  </a:lnTo>
                  <a:lnTo>
                    <a:pt x="319" y="8"/>
                  </a:lnTo>
                  <a:lnTo>
                    <a:pt x="320" y="24"/>
                  </a:lnTo>
                  <a:lnTo>
                    <a:pt x="322" y="24"/>
                  </a:lnTo>
                  <a:lnTo>
                    <a:pt x="323" y="31"/>
                  </a:lnTo>
                  <a:lnTo>
                    <a:pt x="325" y="47"/>
                  </a:lnTo>
                  <a:lnTo>
                    <a:pt x="326" y="54"/>
                  </a:lnTo>
                  <a:lnTo>
                    <a:pt x="327" y="63"/>
                  </a:lnTo>
                  <a:lnTo>
                    <a:pt x="327" y="85"/>
                  </a:lnTo>
                  <a:lnTo>
                    <a:pt x="329" y="93"/>
                  </a:lnTo>
                  <a:lnTo>
                    <a:pt x="330" y="117"/>
                  </a:lnTo>
                  <a:lnTo>
                    <a:pt x="332" y="124"/>
                  </a:lnTo>
                  <a:lnTo>
                    <a:pt x="333" y="147"/>
                  </a:lnTo>
                  <a:lnTo>
                    <a:pt x="335" y="171"/>
                  </a:lnTo>
                  <a:lnTo>
                    <a:pt x="336" y="194"/>
                  </a:lnTo>
                  <a:lnTo>
                    <a:pt x="337" y="210"/>
                  </a:lnTo>
                  <a:lnTo>
                    <a:pt x="339" y="225"/>
                  </a:lnTo>
                  <a:lnTo>
                    <a:pt x="340" y="248"/>
                  </a:lnTo>
                  <a:lnTo>
                    <a:pt x="342" y="280"/>
                  </a:lnTo>
                  <a:lnTo>
                    <a:pt x="343" y="295"/>
                  </a:lnTo>
                  <a:lnTo>
                    <a:pt x="345" y="318"/>
                  </a:lnTo>
                  <a:lnTo>
                    <a:pt x="345" y="341"/>
                  </a:lnTo>
                  <a:lnTo>
                    <a:pt x="346" y="357"/>
                  </a:lnTo>
                  <a:lnTo>
                    <a:pt x="347" y="380"/>
                  </a:lnTo>
                  <a:lnTo>
                    <a:pt x="349" y="395"/>
                  </a:lnTo>
                  <a:lnTo>
                    <a:pt x="350" y="418"/>
                  </a:lnTo>
                  <a:lnTo>
                    <a:pt x="352" y="434"/>
                  </a:lnTo>
                  <a:lnTo>
                    <a:pt x="353" y="443"/>
                  </a:lnTo>
                  <a:lnTo>
                    <a:pt x="355" y="458"/>
                  </a:lnTo>
                  <a:lnTo>
                    <a:pt x="356" y="473"/>
                  </a:lnTo>
                  <a:lnTo>
                    <a:pt x="357" y="488"/>
                  </a:lnTo>
                  <a:lnTo>
                    <a:pt x="359" y="497"/>
                  </a:lnTo>
                  <a:lnTo>
                    <a:pt x="360" y="497"/>
                  </a:lnTo>
                  <a:lnTo>
                    <a:pt x="362" y="497"/>
                  </a:lnTo>
                  <a:lnTo>
                    <a:pt x="362" y="504"/>
                  </a:lnTo>
                  <a:lnTo>
                    <a:pt x="363" y="513"/>
                  </a:lnTo>
                  <a:lnTo>
                    <a:pt x="365" y="504"/>
                  </a:lnTo>
                  <a:lnTo>
                    <a:pt x="366" y="513"/>
                  </a:lnTo>
                  <a:lnTo>
                    <a:pt x="367" y="504"/>
                  </a:lnTo>
                  <a:lnTo>
                    <a:pt x="369" y="497"/>
                  </a:lnTo>
                  <a:lnTo>
                    <a:pt x="370" y="497"/>
                  </a:lnTo>
                  <a:lnTo>
                    <a:pt x="372" y="488"/>
                  </a:lnTo>
                  <a:lnTo>
                    <a:pt x="373" y="481"/>
                  </a:lnTo>
                  <a:lnTo>
                    <a:pt x="375" y="465"/>
                  </a:lnTo>
                  <a:lnTo>
                    <a:pt x="376" y="458"/>
                  </a:lnTo>
                  <a:lnTo>
                    <a:pt x="377" y="443"/>
                  </a:lnTo>
                  <a:lnTo>
                    <a:pt x="379" y="418"/>
                  </a:lnTo>
                  <a:lnTo>
                    <a:pt x="379" y="411"/>
                  </a:lnTo>
                  <a:lnTo>
                    <a:pt x="380" y="388"/>
                  </a:lnTo>
                  <a:lnTo>
                    <a:pt x="382" y="373"/>
                  </a:lnTo>
                  <a:lnTo>
                    <a:pt x="383" y="357"/>
                  </a:lnTo>
                  <a:lnTo>
                    <a:pt x="385" y="334"/>
                  </a:lnTo>
                  <a:lnTo>
                    <a:pt x="386" y="318"/>
                  </a:lnTo>
                  <a:lnTo>
                    <a:pt x="387" y="295"/>
                  </a:lnTo>
                  <a:lnTo>
                    <a:pt x="389" y="271"/>
                  </a:lnTo>
                  <a:lnTo>
                    <a:pt x="390" y="255"/>
                  </a:lnTo>
                  <a:lnTo>
                    <a:pt x="392" y="233"/>
                  </a:lnTo>
                  <a:lnTo>
                    <a:pt x="393" y="210"/>
                  </a:lnTo>
                  <a:lnTo>
                    <a:pt x="395" y="187"/>
                  </a:lnTo>
                  <a:lnTo>
                    <a:pt x="395" y="171"/>
                  </a:lnTo>
                  <a:lnTo>
                    <a:pt x="396" y="140"/>
                  </a:lnTo>
                  <a:lnTo>
                    <a:pt x="397" y="133"/>
                  </a:lnTo>
                  <a:lnTo>
                    <a:pt x="399" y="108"/>
                  </a:lnTo>
                  <a:lnTo>
                    <a:pt x="400" y="93"/>
                  </a:lnTo>
                  <a:lnTo>
                    <a:pt x="402" y="78"/>
                  </a:lnTo>
                  <a:lnTo>
                    <a:pt x="403" y="63"/>
                  </a:lnTo>
                  <a:lnTo>
                    <a:pt x="405" y="54"/>
                  </a:lnTo>
                  <a:lnTo>
                    <a:pt x="406" y="38"/>
                  </a:lnTo>
                  <a:lnTo>
                    <a:pt x="407" y="31"/>
                  </a:lnTo>
                  <a:lnTo>
                    <a:pt x="409" y="24"/>
                  </a:lnTo>
                  <a:lnTo>
                    <a:pt x="410" y="15"/>
                  </a:lnTo>
                  <a:lnTo>
                    <a:pt x="412" y="8"/>
                  </a:lnTo>
                  <a:lnTo>
                    <a:pt x="413" y="8"/>
                  </a:lnTo>
                  <a:lnTo>
                    <a:pt x="415" y="0"/>
                  </a:lnTo>
                  <a:lnTo>
                    <a:pt x="416" y="8"/>
                  </a:lnTo>
                  <a:lnTo>
                    <a:pt x="417" y="15"/>
                  </a:lnTo>
                  <a:lnTo>
                    <a:pt x="419" y="8"/>
                  </a:lnTo>
                  <a:lnTo>
                    <a:pt x="420" y="24"/>
                  </a:lnTo>
                  <a:lnTo>
                    <a:pt x="422" y="24"/>
                  </a:lnTo>
                  <a:lnTo>
                    <a:pt x="423" y="38"/>
                  </a:lnTo>
                  <a:lnTo>
                    <a:pt x="425" y="47"/>
                  </a:lnTo>
                  <a:lnTo>
                    <a:pt x="426" y="54"/>
                  </a:lnTo>
                  <a:lnTo>
                    <a:pt x="427" y="70"/>
                  </a:lnTo>
                  <a:lnTo>
                    <a:pt x="429" y="85"/>
                  </a:lnTo>
                  <a:lnTo>
                    <a:pt x="429" y="101"/>
                  </a:lnTo>
                  <a:lnTo>
                    <a:pt x="430" y="117"/>
                  </a:lnTo>
                  <a:lnTo>
                    <a:pt x="432" y="133"/>
                  </a:lnTo>
                  <a:lnTo>
                    <a:pt x="433" y="155"/>
                  </a:lnTo>
                  <a:lnTo>
                    <a:pt x="435" y="178"/>
                  </a:lnTo>
                  <a:lnTo>
                    <a:pt x="436" y="194"/>
                  </a:lnTo>
                  <a:lnTo>
                    <a:pt x="437" y="225"/>
                  </a:lnTo>
                  <a:lnTo>
                    <a:pt x="439" y="241"/>
                  </a:lnTo>
                  <a:lnTo>
                    <a:pt x="440" y="264"/>
                  </a:lnTo>
                  <a:lnTo>
                    <a:pt x="442" y="280"/>
                  </a:lnTo>
                  <a:lnTo>
                    <a:pt x="443" y="303"/>
                  </a:lnTo>
                  <a:lnTo>
                    <a:pt x="445" y="318"/>
                  </a:lnTo>
                  <a:lnTo>
                    <a:pt x="446" y="350"/>
                  </a:lnTo>
                  <a:lnTo>
                    <a:pt x="446" y="364"/>
                  </a:lnTo>
                  <a:lnTo>
                    <a:pt x="447" y="388"/>
                  </a:lnTo>
                  <a:lnTo>
                    <a:pt x="449" y="404"/>
                  </a:lnTo>
                  <a:lnTo>
                    <a:pt x="450" y="418"/>
                  </a:lnTo>
                  <a:lnTo>
                    <a:pt x="452" y="434"/>
                  </a:lnTo>
                  <a:lnTo>
                    <a:pt x="453" y="450"/>
                  </a:lnTo>
                  <a:lnTo>
                    <a:pt x="455" y="465"/>
                  </a:lnTo>
                  <a:lnTo>
                    <a:pt x="456" y="473"/>
                  </a:lnTo>
                  <a:lnTo>
                    <a:pt x="457" y="481"/>
                  </a:lnTo>
                  <a:lnTo>
                    <a:pt x="459" y="497"/>
                  </a:lnTo>
                  <a:lnTo>
                    <a:pt x="460" y="504"/>
                  </a:lnTo>
                  <a:lnTo>
                    <a:pt x="462" y="513"/>
                  </a:lnTo>
                  <a:lnTo>
                    <a:pt x="463" y="513"/>
                  </a:lnTo>
                  <a:lnTo>
                    <a:pt x="465" y="504"/>
                  </a:lnTo>
                  <a:lnTo>
                    <a:pt x="466" y="513"/>
                  </a:lnTo>
                  <a:lnTo>
                    <a:pt x="467" y="504"/>
                  </a:lnTo>
                  <a:lnTo>
                    <a:pt x="469" y="497"/>
                  </a:lnTo>
                  <a:lnTo>
                    <a:pt x="470" y="497"/>
                  </a:lnTo>
                  <a:lnTo>
                    <a:pt x="472" y="481"/>
                  </a:lnTo>
                  <a:lnTo>
                    <a:pt x="473" y="473"/>
                  </a:lnTo>
                  <a:lnTo>
                    <a:pt x="475" y="465"/>
                  </a:lnTo>
                  <a:lnTo>
                    <a:pt x="476" y="450"/>
                  </a:lnTo>
                  <a:lnTo>
                    <a:pt x="477" y="434"/>
                  </a:lnTo>
                  <a:lnTo>
                    <a:pt x="479" y="427"/>
                  </a:lnTo>
                  <a:lnTo>
                    <a:pt x="480" y="411"/>
                  </a:lnTo>
                  <a:lnTo>
                    <a:pt x="480" y="395"/>
                  </a:lnTo>
                  <a:lnTo>
                    <a:pt x="482" y="373"/>
                  </a:lnTo>
                  <a:lnTo>
                    <a:pt x="483" y="350"/>
                  </a:lnTo>
                  <a:lnTo>
                    <a:pt x="485" y="334"/>
                  </a:lnTo>
                  <a:lnTo>
                    <a:pt x="486" y="303"/>
                  </a:lnTo>
                  <a:lnTo>
                    <a:pt x="487" y="287"/>
                  </a:lnTo>
                  <a:lnTo>
                    <a:pt x="489" y="271"/>
                  </a:lnTo>
                  <a:lnTo>
                    <a:pt x="490" y="241"/>
                  </a:lnTo>
                  <a:lnTo>
                    <a:pt x="492" y="225"/>
                  </a:lnTo>
                  <a:lnTo>
                    <a:pt x="493" y="210"/>
                  </a:lnTo>
                  <a:lnTo>
                    <a:pt x="495" y="187"/>
                  </a:lnTo>
                  <a:lnTo>
                    <a:pt x="496" y="163"/>
                  </a:lnTo>
                  <a:lnTo>
                    <a:pt x="497" y="147"/>
                  </a:lnTo>
                  <a:lnTo>
                    <a:pt x="497" y="124"/>
                  </a:lnTo>
                  <a:lnTo>
                    <a:pt x="499" y="108"/>
                  </a:lnTo>
                  <a:lnTo>
                    <a:pt x="500" y="93"/>
                  </a:lnTo>
                  <a:lnTo>
                    <a:pt x="502" y="78"/>
                  </a:lnTo>
                  <a:lnTo>
                    <a:pt x="503" y="63"/>
                  </a:lnTo>
                  <a:lnTo>
                    <a:pt x="505" y="47"/>
                  </a:lnTo>
                  <a:lnTo>
                    <a:pt x="506" y="47"/>
                  </a:lnTo>
                  <a:lnTo>
                    <a:pt x="507" y="24"/>
                  </a:lnTo>
                  <a:lnTo>
                    <a:pt x="509" y="24"/>
                  </a:lnTo>
                  <a:lnTo>
                    <a:pt x="510" y="15"/>
                  </a:lnTo>
                  <a:lnTo>
                    <a:pt x="512" y="15"/>
                  </a:lnTo>
                  <a:lnTo>
                    <a:pt x="513" y="8"/>
                  </a:lnTo>
                  <a:lnTo>
                    <a:pt x="515" y="8"/>
                  </a:lnTo>
                  <a:lnTo>
                    <a:pt x="516" y="8"/>
                  </a:lnTo>
                  <a:lnTo>
                    <a:pt x="517" y="8"/>
                  </a:lnTo>
                  <a:lnTo>
                    <a:pt x="519" y="15"/>
                  </a:lnTo>
                  <a:lnTo>
                    <a:pt x="520" y="24"/>
                  </a:lnTo>
                  <a:lnTo>
                    <a:pt x="522" y="31"/>
                  </a:lnTo>
                  <a:lnTo>
                    <a:pt x="523" y="38"/>
                  </a:lnTo>
                  <a:lnTo>
                    <a:pt x="525" y="47"/>
                  </a:lnTo>
                  <a:lnTo>
                    <a:pt x="526" y="63"/>
                  </a:lnTo>
                  <a:lnTo>
                    <a:pt x="527" y="78"/>
                  </a:lnTo>
                  <a:lnTo>
                    <a:pt x="529" y="85"/>
                  </a:lnTo>
                  <a:lnTo>
                    <a:pt x="530" y="108"/>
                  </a:lnTo>
                  <a:lnTo>
                    <a:pt x="532" y="124"/>
                  </a:lnTo>
                  <a:lnTo>
                    <a:pt x="532" y="140"/>
                  </a:lnTo>
                  <a:lnTo>
                    <a:pt x="533" y="163"/>
                  </a:lnTo>
                  <a:lnTo>
                    <a:pt x="535" y="178"/>
                  </a:lnTo>
                  <a:lnTo>
                    <a:pt x="536" y="194"/>
                  </a:lnTo>
                  <a:lnTo>
                    <a:pt x="537" y="210"/>
                  </a:lnTo>
                  <a:lnTo>
                    <a:pt x="539" y="241"/>
                  </a:lnTo>
                  <a:lnTo>
                    <a:pt x="540" y="264"/>
                  </a:lnTo>
                  <a:lnTo>
                    <a:pt x="542" y="280"/>
                  </a:lnTo>
                  <a:lnTo>
                    <a:pt x="543" y="303"/>
                  </a:lnTo>
                  <a:lnTo>
                    <a:pt x="545" y="334"/>
                  </a:lnTo>
                  <a:lnTo>
                    <a:pt x="546" y="341"/>
                  </a:lnTo>
                  <a:lnTo>
                    <a:pt x="547" y="364"/>
                  </a:lnTo>
                  <a:lnTo>
                    <a:pt x="547" y="388"/>
                  </a:lnTo>
                  <a:lnTo>
                    <a:pt x="549" y="404"/>
                  </a:lnTo>
                  <a:lnTo>
                    <a:pt x="550" y="418"/>
                  </a:lnTo>
                  <a:lnTo>
                    <a:pt x="552" y="434"/>
                  </a:lnTo>
                  <a:lnTo>
                    <a:pt x="553" y="450"/>
                  </a:lnTo>
                  <a:lnTo>
                    <a:pt x="555" y="465"/>
                  </a:lnTo>
                  <a:lnTo>
                    <a:pt x="556" y="473"/>
                  </a:lnTo>
                  <a:lnTo>
                    <a:pt x="557" y="488"/>
                  </a:lnTo>
                  <a:lnTo>
                    <a:pt x="559" y="497"/>
                  </a:lnTo>
                  <a:lnTo>
                    <a:pt x="560" y="504"/>
                  </a:lnTo>
                  <a:lnTo>
                    <a:pt x="562" y="504"/>
                  </a:lnTo>
                  <a:lnTo>
                    <a:pt x="563" y="513"/>
                  </a:lnTo>
                  <a:lnTo>
                    <a:pt x="565" y="520"/>
                  </a:lnTo>
                  <a:lnTo>
                    <a:pt x="565" y="513"/>
                  </a:lnTo>
                  <a:lnTo>
                    <a:pt x="566" y="513"/>
                  </a:lnTo>
                  <a:lnTo>
                    <a:pt x="567" y="513"/>
                  </a:lnTo>
                  <a:lnTo>
                    <a:pt x="569" y="504"/>
                  </a:lnTo>
                  <a:lnTo>
                    <a:pt x="570" y="497"/>
                  </a:lnTo>
                  <a:lnTo>
                    <a:pt x="572" y="497"/>
                  </a:lnTo>
                  <a:lnTo>
                    <a:pt x="573" y="481"/>
                  </a:lnTo>
                  <a:lnTo>
                    <a:pt x="575" y="473"/>
                  </a:lnTo>
                  <a:lnTo>
                    <a:pt x="576" y="458"/>
                  </a:lnTo>
                  <a:lnTo>
                    <a:pt x="577" y="443"/>
                  </a:lnTo>
                  <a:lnTo>
                    <a:pt x="579" y="434"/>
                  </a:lnTo>
                  <a:lnTo>
                    <a:pt x="580" y="411"/>
                  </a:lnTo>
                  <a:lnTo>
                    <a:pt x="582" y="395"/>
                  </a:lnTo>
                  <a:lnTo>
                    <a:pt x="582" y="373"/>
                  </a:lnTo>
                  <a:lnTo>
                    <a:pt x="583" y="357"/>
                  </a:lnTo>
                  <a:lnTo>
                    <a:pt x="585" y="334"/>
                  </a:lnTo>
                  <a:lnTo>
                    <a:pt x="586" y="318"/>
                  </a:lnTo>
                  <a:lnTo>
                    <a:pt x="587" y="295"/>
                  </a:lnTo>
                  <a:lnTo>
                    <a:pt x="589" y="271"/>
                  </a:lnTo>
                  <a:lnTo>
                    <a:pt x="590" y="255"/>
                  </a:lnTo>
                  <a:lnTo>
                    <a:pt x="592" y="241"/>
                  </a:lnTo>
                  <a:lnTo>
                    <a:pt x="593" y="210"/>
                  </a:lnTo>
                  <a:lnTo>
                    <a:pt x="595" y="187"/>
                  </a:lnTo>
                  <a:lnTo>
                    <a:pt x="596" y="171"/>
                  </a:lnTo>
                  <a:lnTo>
                    <a:pt x="597" y="147"/>
                  </a:lnTo>
                  <a:lnTo>
                    <a:pt x="599" y="133"/>
                  </a:lnTo>
                  <a:lnTo>
                    <a:pt x="599" y="108"/>
                  </a:lnTo>
                  <a:lnTo>
                    <a:pt x="600" y="93"/>
                  </a:lnTo>
                  <a:lnTo>
                    <a:pt x="602" y="78"/>
                  </a:lnTo>
                  <a:lnTo>
                    <a:pt x="603" y="70"/>
                  </a:lnTo>
                  <a:lnTo>
                    <a:pt x="605" y="47"/>
                  </a:lnTo>
                  <a:lnTo>
                    <a:pt x="606" y="38"/>
                  </a:lnTo>
                  <a:lnTo>
                    <a:pt x="607" y="31"/>
                  </a:lnTo>
                  <a:lnTo>
                    <a:pt x="609" y="24"/>
                  </a:lnTo>
                  <a:lnTo>
                    <a:pt x="610" y="15"/>
                  </a:lnTo>
                  <a:lnTo>
                    <a:pt x="612" y="24"/>
                  </a:lnTo>
                  <a:lnTo>
                    <a:pt x="613" y="15"/>
                  </a:lnTo>
                  <a:lnTo>
                    <a:pt x="615" y="15"/>
                  </a:lnTo>
                  <a:lnTo>
                    <a:pt x="616" y="8"/>
                  </a:lnTo>
                  <a:lnTo>
                    <a:pt x="616" y="15"/>
                  </a:lnTo>
                  <a:lnTo>
                    <a:pt x="617" y="24"/>
                  </a:lnTo>
                  <a:lnTo>
                    <a:pt x="619" y="24"/>
                  </a:lnTo>
                  <a:lnTo>
                    <a:pt x="620" y="31"/>
                  </a:lnTo>
                  <a:lnTo>
                    <a:pt x="622" y="38"/>
                  </a:lnTo>
                  <a:lnTo>
                    <a:pt x="623" y="47"/>
                  </a:lnTo>
                  <a:lnTo>
                    <a:pt x="625" y="54"/>
                  </a:lnTo>
                  <a:lnTo>
                    <a:pt x="626" y="70"/>
                  </a:lnTo>
                  <a:lnTo>
                    <a:pt x="627" y="78"/>
                  </a:lnTo>
                  <a:lnTo>
                    <a:pt x="629" y="93"/>
                  </a:lnTo>
                  <a:lnTo>
                    <a:pt x="630" y="108"/>
                  </a:lnTo>
                  <a:lnTo>
                    <a:pt x="632" y="133"/>
                  </a:lnTo>
                  <a:lnTo>
                    <a:pt x="633" y="140"/>
                  </a:lnTo>
                  <a:lnTo>
                    <a:pt x="633" y="163"/>
                  </a:lnTo>
                  <a:lnTo>
                    <a:pt x="635" y="178"/>
                  </a:lnTo>
                  <a:lnTo>
                    <a:pt x="636" y="194"/>
                  </a:lnTo>
                  <a:lnTo>
                    <a:pt x="637" y="217"/>
                  </a:lnTo>
                  <a:lnTo>
                    <a:pt x="639" y="241"/>
                  </a:lnTo>
                  <a:lnTo>
                    <a:pt x="640" y="255"/>
                  </a:lnTo>
                  <a:lnTo>
                    <a:pt x="642" y="287"/>
                  </a:lnTo>
                  <a:lnTo>
                    <a:pt x="643" y="303"/>
                  </a:lnTo>
                  <a:lnTo>
                    <a:pt x="645" y="318"/>
                  </a:lnTo>
                  <a:lnTo>
                    <a:pt x="646" y="341"/>
                  </a:lnTo>
                  <a:lnTo>
                    <a:pt x="647" y="357"/>
                  </a:lnTo>
                  <a:lnTo>
                    <a:pt x="649" y="380"/>
                  </a:lnTo>
                  <a:lnTo>
                    <a:pt x="650" y="395"/>
                  </a:lnTo>
                  <a:lnTo>
                    <a:pt x="650" y="411"/>
                  </a:lnTo>
                  <a:lnTo>
                    <a:pt x="652" y="434"/>
                  </a:lnTo>
                  <a:lnTo>
                    <a:pt x="653" y="450"/>
                  </a:lnTo>
                  <a:lnTo>
                    <a:pt x="655" y="465"/>
                  </a:lnTo>
                  <a:lnTo>
                    <a:pt x="656" y="473"/>
                  </a:lnTo>
                  <a:lnTo>
                    <a:pt x="657" y="481"/>
                  </a:lnTo>
                  <a:lnTo>
                    <a:pt x="659" y="497"/>
                  </a:lnTo>
                  <a:lnTo>
                    <a:pt x="660" y="504"/>
                  </a:lnTo>
                  <a:lnTo>
                    <a:pt x="662" y="513"/>
                  </a:lnTo>
                  <a:lnTo>
                    <a:pt x="663" y="513"/>
                  </a:lnTo>
                  <a:lnTo>
                    <a:pt x="665" y="52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1" name="Freeform 7"/>
            <p:cNvSpPr>
              <a:spLocks/>
            </p:cNvSpPr>
            <p:nvPr/>
          </p:nvSpPr>
          <p:spPr bwMode="auto">
            <a:xfrm>
              <a:off x="0" y="2899"/>
              <a:ext cx="7519" cy="589"/>
            </a:xfrm>
            <a:custGeom>
              <a:avLst/>
              <a:gdLst>
                <a:gd name="T0" fmla="*/ 1152 w 666"/>
                <a:gd name="T1" fmla="*/ 19 h 521"/>
                <a:gd name="T2" fmla="*/ 2551 w 666"/>
                <a:gd name="T3" fmla="*/ 80 h 521"/>
                <a:gd name="T4" fmla="*/ 3827 w 666"/>
                <a:gd name="T5" fmla="*/ 239 h 521"/>
                <a:gd name="T6" fmla="*/ 5103 w 666"/>
                <a:gd name="T7" fmla="*/ 448 h 521"/>
                <a:gd name="T8" fmla="*/ 6627 w 666"/>
                <a:gd name="T9" fmla="*/ 605 h 521"/>
                <a:gd name="T10" fmla="*/ 7903 w 666"/>
                <a:gd name="T11" fmla="*/ 665 h 521"/>
                <a:gd name="T12" fmla="*/ 9303 w 666"/>
                <a:gd name="T13" fmla="*/ 595 h 521"/>
                <a:gd name="T14" fmla="*/ 10579 w 666"/>
                <a:gd name="T15" fmla="*/ 407 h 521"/>
                <a:gd name="T16" fmla="*/ 11854 w 666"/>
                <a:gd name="T17" fmla="*/ 198 h 521"/>
                <a:gd name="T18" fmla="*/ 13254 w 666"/>
                <a:gd name="T19" fmla="*/ 40 h 521"/>
                <a:gd name="T20" fmla="*/ 14790 w 666"/>
                <a:gd name="T21" fmla="*/ 31 h 521"/>
                <a:gd name="T22" fmla="*/ 16065 w 666"/>
                <a:gd name="T23" fmla="*/ 129 h 521"/>
                <a:gd name="T24" fmla="*/ 17465 w 666"/>
                <a:gd name="T25" fmla="*/ 337 h 521"/>
                <a:gd name="T26" fmla="*/ 18741 w 666"/>
                <a:gd name="T27" fmla="*/ 546 h 521"/>
                <a:gd name="T28" fmla="*/ 20006 w 666"/>
                <a:gd name="T29" fmla="*/ 644 h 521"/>
                <a:gd name="T30" fmla="*/ 21541 w 666"/>
                <a:gd name="T31" fmla="*/ 635 h 521"/>
                <a:gd name="T32" fmla="*/ 22817 w 666"/>
                <a:gd name="T33" fmla="*/ 517 h 521"/>
                <a:gd name="T34" fmla="*/ 24217 w 666"/>
                <a:gd name="T35" fmla="*/ 297 h 521"/>
                <a:gd name="T36" fmla="*/ 25492 w 666"/>
                <a:gd name="T37" fmla="*/ 109 h 521"/>
                <a:gd name="T38" fmla="*/ 27016 w 666"/>
                <a:gd name="T39" fmla="*/ 10 h 521"/>
                <a:gd name="T40" fmla="*/ 28428 w 666"/>
                <a:gd name="T41" fmla="*/ 69 h 521"/>
                <a:gd name="T42" fmla="*/ 29703 w 666"/>
                <a:gd name="T43" fmla="*/ 218 h 521"/>
                <a:gd name="T44" fmla="*/ 30968 w 666"/>
                <a:gd name="T45" fmla="*/ 427 h 521"/>
                <a:gd name="T46" fmla="*/ 32503 w 666"/>
                <a:gd name="T47" fmla="*/ 605 h 521"/>
                <a:gd name="T48" fmla="*/ 33779 w 666"/>
                <a:gd name="T49" fmla="*/ 656 h 521"/>
                <a:gd name="T50" fmla="*/ 35179 w 666"/>
                <a:gd name="T51" fmla="*/ 586 h 521"/>
                <a:gd name="T52" fmla="*/ 36455 w 666"/>
                <a:gd name="T53" fmla="*/ 407 h 521"/>
                <a:gd name="T54" fmla="*/ 37730 w 666"/>
                <a:gd name="T55" fmla="*/ 188 h 521"/>
                <a:gd name="T56" fmla="*/ 39130 w 666"/>
                <a:gd name="T57" fmla="*/ 40 h 521"/>
                <a:gd name="T58" fmla="*/ 40406 w 666"/>
                <a:gd name="T59" fmla="*/ 10 h 521"/>
                <a:gd name="T60" fmla="*/ 41682 w 666"/>
                <a:gd name="T61" fmla="*/ 109 h 521"/>
                <a:gd name="T62" fmla="*/ 43206 w 666"/>
                <a:gd name="T63" fmla="*/ 287 h 521"/>
                <a:gd name="T64" fmla="*/ 44482 w 666"/>
                <a:gd name="T65" fmla="*/ 505 h 521"/>
                <a:gd name="T66" fmla="*/ 45882 w 666"/>
                <a:gd name="T67" fmla="*/ 635 h 521"/>
                <a:gd name="T68" fmla="*/ 47157 w 666"/>
                <a:gd name="T69" fmla="*/ 635 h 521"/>
                <a:gd name="T70" fmla="*/ 48433 w 666"/>
                <a:gd name="T71" fmla="*/ 496 h 521"/>
                <a:gd name="T72" fmla="*/ 49969 w 666"/>
                <a:gd name="T73" fmla="*/ 297 h 521"/>
                <a:gd name="T74" fmla="*/ 51233 w 666"/>
                <a:gd name="T75" fmla="*/ 99 h 521"/>
                <a:gd name="T76" fmla="*/ 52644 w 666"/>
                <a:gd name="T77" fmla="*/ 10 h 521"/>
                <a:gd name="T78" fmla="*/ 54168 w 666"/>
                <a:gd name="T79" fmla="*/ 60 h 521"/>
                <a:gd name="T80" fmla="*/ 55444 w 666"/>
                <a:gd name="T81" fmla="*/ 227 h 521"/>
                <a:gd name="T82" fmla="*/ 56844 w 666"/>
                <a:gd name="T83" fmla="*/ 448 h 521"/>
                <a:gd name="T84" fmla="*/ 58120 w 666"/>
                <a:gd name="T85" fmla="*/ 605 h 521"/>
                <a:gd name="T86" fmla="*/ 59520 w 666"/>
                <a:gd name="T87" fmla="*/ 644 h 521"/>
                <a:gd name="T88" fmla="*/ 61055 w 666"/>
                <a:gd name="T89" fmla="*/ 546 h 521"/>
                <a:gd name="T90" fmla="*/ 62331 w 666"/>
                <a:gd name="T91" fmla="*/ 346 h 521"/>
                <a:gd name="T92" fmla="*/ 63607 w 666"/>
                <a:gd name="T93" fmla="*/ 138 h 521"/>
                <a:gd name="T94" fmla="*/ 65007 w 666"/>
                <a:gd name="T95" fmla="*/ 19 h 521"/>
                <a:gd name="T96" fmla="*/ 66531 w 666"/>
                <a:gd name="T97" fmla="*/ 40 h 521"/>
                <a:gd name="T98" fmla="*/ 67806 w 666"/>
                <a:gd name="T99" fmla="*/ 179 h 521"/>
                <a:gd name="T100" fmla="*/ 69206 w 666"/>
                <a:gd name="T101" fmla="*/ 388 h 521"/>
                <a:gd name="T102" fmla="*/ 70482 w 666"/>
                <a:gd name="T103" fmla="*/ 575 h 521"/>
                <a:gd name="T104" fmla="*/ 72018 w 666"/>
                <a:gd name="T105" fmla="*/ 665 h 521"/>
                <a:gd name="T106" fmla="*/ 73293 w 666"/>
                <a:gd name="T107" fmla="*/ 605 h 521"/>
                <a:gd name="T108" fmla="*/ 74569 w 666"/>
                <a:gd name="T109" fmla="*/ 427 h 521"/>
                <a:gd name="T110" fmla="*/ 75969 w 666"/>
                <a:gd name="T111" fmla="*/ 218 h 521"/>
                <a:gd name="T112" fmla="*/ 77245 w 666"/>
                <a:gd name="T113" fmla="*/ 49 h 521"/>
                <a:gd name="T114" fmla="*/ 78520 w 666"/>
                <a:gd name="T115" fmla="*/ 19 h 521"/>
                <a:gd name="T116" fmla="*/ 79920 w 666"/>
                <a:gd name="T117" fmla="*/ 99 h 521"/>
                <a:gd name="T118" fmla="*/ 81196 w 666"/>
                <a:gd name="T119" fmla="*/ 277 h 521"/>
                <a:gd name="T120" fmla="*/ 82720 w 666"/>
                <a:gd name="T121" fmla="*/ 486 h 521"/>
                <a:gd name="T122" fmla="*/ 83996 w 666"/>
                <a:gd name="T123" fmla="*/ 635 h 5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66"/>
                <a:gd name="T187" fmla="*/ 0 h 521"/>
                <a:gd name="T188" fmla="*/ 666 w 666"/>
                <a:gd name="T189" fmla="*/ 521 h 5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66" h="521">
                  <a:moveTo>
                    <a:pt x="0" y="54"/>
                  </a:moveTo>
                  <a:lnTo>
                    <a:pt x="2" y="47"/>
                  </a:lnTo>
                  <a:lnTo>
                    <a:pt x="3" y="38"/>
                  </a:lnTo>
                  <a:lnTo>
                    <a:pt x="4" y="31"/>
                  </a:lnTo>
                  <a:lnTo>
                    <a:pt x="4" y="24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2" y="15"/>
                  </a:lnTo>
                  <a:lnTo>
                    <a:pt x="13" y="15"/>
                  </a:lnTo>
                  <a:lnTo>
                    <a:pt x="14" y="24"/>
                  </a:lnTo>
                  <a:lnTo>
                    <a:pt x="16" y="31"/>
                  </a:lnTo>
                  <a:lnTo>
                    <a:pt x="17" y="38"/>
                  </a:lnTo>
                  <a:lnTo>
                    <a:pt x="19" y="47"/>
                  </a:lnTo>
                  <a:lnTo>
                    <a:pt x="20" y="63"/>
                  </a:lnTo>
                  <a:lnTo>
                    <a:pt x="22" y="70"/>
                  </a:lnTo>
                  <a:lnTo>
                    <a:pt x="22" y="78"/>
                  </a:lnTo>
                  <a:lnTo>
                    <a:pt x="23" y="93"/>
                  </a:lnTo>
                  <a:lnTo>
                    <a:pt x="24" y="117"/>
                  </a:lnTo>
                  <a:lnTo>
                    <a:pt x="26" y="133"/>
                  </a:lnTo>
                  <a:lnTo>
                    <a:pt x="27" y="140"/>
                  </a:lnTo>
                  <a:lnTo>
                    <a:pt x="29" y="163"/>
                  </a:lnTo>
                  <a:lnTo>
                    <a:pt x="30" y="187"/>
                  </a:lnTo>
                  <a:lnTo>
                    <a:pt x="32" y="201"/>
                  </a:lnTo>
                  <a:lnTo>
                    <a:pt x="33" y="225"/>
                  </a:lnTo>
                  <a:lnTo>
                    <a:pt x="34" y="241"/>
                  </a:lnTo>
                  <a:lnTo>
                    <a:pt x="36" y="264"/>
                  </a:lnTo>
                  <a:lnTo>
                    <a:pt x="37" y="280"/>
                  </a:lnTo>
                  <a:lnTo>
                    <a:pt x="39" y="303"/>
                  </a:lnTo>
                  <a:lnTo>
                    <a:pt x="39" y="325"/>
                  </a:lnTo>
                  <a:lnTo>
                    <a:pt x="40" y="350"/>
                  </a:lnTo>
                  <a:lnTo>
                    <a:pt x="42" y="364"/>
                  </a:lnTo>
                  <a:lnTo>
                    <a:pt x="43" y="388"/>
                  </a:lnTo>
                  <a:lnTo>
                    <a:pt x="44" y="404"/>
                  </a:lnTo>
                  <a:lnTo>
                    <a:pt x="46" y="418"/>
                  </a:lnTo>
                  <a:lnTo>
                    <a:pt x="47" y="434"/>
                  </a:lnTo>
                  <a:lnTo>
                    <a:pt x="49" y="450"/>
                  </a:lnTo>
                  <a:lnTo>
                    <a:pt x="50" y="465"/>
                  </a:lnTo>
                  <a:lnTo>
                    <a:pt x="52" y="473"/>
                  </a:lnTo>
                  <a:lnTo>
                    <a:pt x="53" y="488"/>
                  </a:lnTo>
                  <a:lnTo>
                    <a:pt x="54" y="497"/>
                  </a:lnTo>
                  <a:lnTo>
                    <a:pt x="56" y="497"/>
                  </a:lnTo>
                  <a:lnTo>
                    <a:pt x="56" y="513"/>
                  </a:lnTo>
                  <a:lnTo>
                    <a:pt x="57" y="513"/>
                  </a:lnTo>
                  <a:lnTo>
                    <a:pt x="59" y="513"/>
                  </a:lnTo>
                  <a:lnTo>
                    <a:pt x="60" y="513"/>
                  </a:lnTo>
                  <a:lnTo>
                    <a:pt x="62" y="520"/>
                  </a:lnTo>
                  <a:lnTo>
                    <a:pt x="63" y="520"/>
                  </a:lnTo>
                  <a:lnTo>
                    <a:pt x="64" y="504"/>
                  </a:lnTo>
                  <a:lnTo>
                    <a:pt x="66" y="504"/>
                  </a:lnTo>
                  <a:lnTo>
                    <a:pt x="67" y="497"/>
                  </a:lnTo>
                  <a:lnTo>
                    <a:pt x="69" y="497"/>
                  </a:lnTo>
                  <a:lnTo>
                    <a:pt x="70" y="481"/>
                  </a:lnTo>
                  <a:lnTo>
                    <a:pt x="72" y="473"/>
                  </a:lnTo>
                  <a:lnTo>
                    <a:pt x="73" y="465"/>
                  </a:lnTo>
                  <a:lnTo>
                    <a:pt x="73" y="450"/>
                  </a:lnTo>
                  <a:lnTo>
                    <a:pt x="74" y="434"/>
                  </a:lnTo>
                  <a:lnTo>
                    <a:pt x="76" y="411"/>
                  </a:lnTo>
                  <a:lnTo>
                    <a:pt x="77" y="395"/>
                  </a:lnTo>
                  <a:lnTo>
                    <a:pt x="79" y="380"/>
                  </a:lnTo>
                  <a:lnTo>
                    <a:pt x="80" y="364"/>
                  </a:lnTo>
                  <a:lnTo>
                    <a:pt x="82" y="341"/>
                  </a:lnTo>
                  <a:lnTo>
                    <a:pt x="83" y="318"/>
                  </a:lnTo>
                  <a:lnTo>
                    <a:pt x="84" y="303"/>
                  </a:lnTo>
                  <a:lnTo>
                    <a:pt x="86" y="280"/>
                  </a:lnTo>
                  <a:lnTo>
                    <a:pt x="87" y="255"/>
                  </a:lnTo>
                  <a:lnTo>
                    <a:pt x="89" y="233"/>
                  </a:lnTo>
                  <a:lnTo>
                    <a:pt x="90" y="210"/>
                  </a:lnTo>
                  <a:lnTo>
                    <a:pt x="90" y="187"/>
                  </a:lnTo>
                  <a:lnTo>
                    <a:pt x="92" y="171"/>
                  </a:lnTo>
                  <a:lnTo>
                    <a:pt x="93" y="155"/>
                  </a:lnTo>
                  <a:lnTo>
                    <a:pt x="94" y="133"/>
                  </a:lnTo>
                  <a:lnTo>
                    <a:pt x="96" y="108"/>
                  </a:lnTo>
                  <a:lnTo>
                    <a:pt x="97" y="93"/>
                  </a:lnTo>
                  <a:lnTo>
                    <a:pt x="99" y="78"/>
                  </a:lnTo>
                  <a:lnTo>
                    <a:pt x="100" y="70"/>
                  </a:lnTo>
                  <a:lnTo>
                    <a:pt x="102" y="54"/>
                  </a:lnTo>
                  <a:lnTo>
                    <a:pt x="103" y="47"/>
                  </a:lnTo>
                  <a:lnTo>
                    <a:pt x="104" y="31"/>
                  </a:lnTo>
                  <a:lnTo>
                    <a:pt x="106" y="24"/>
                  </a:lnTo>
                  <a:lnTo>
                    <a:pt x="107" y="8"/>
                  </a:lnTo>
                  <a:lnTo>
                    <a:pt x="109" y="15"/>
                  </a:lnTo>
                  <a:lnTo>
                    <a:pt x="110" y="8"/>
                  </a:lnTo>
                  <a:lnTo>
                    <a:pt x="112" y="8"/>
                  </a:lnTo>
                  <a:lnTo>
                    <a:pt x="113" y="15"/>
                  </a:lnTo>
                  <a:lnTo>
                    <a:pt x="114" y="15"/>
                  </a:lnTo>
                  <a:lnTo>
                    <a:pt x="116" y="24"/>
                  </a:lnTo>
                  <a:lnTo>
                    <a:pt x="117" y="24"/>
                  </a:lnTo>
                  <a:lnTo>
                    <a:pt x="119" y="31"/>
                  </a:lnTo>
                  <a:lnTo>
                    <a:pt x="120" y="38"/>
                  </a:lnTo>
                  <a:lnTo>
                    <a:pt x="122" y="54"/>
                  </a:lnTo>
                  <a:lnTo>
                    <a:pt x="123" y="63"/>
                  </a:lnTo>
                  <a:lnTo>
                    <a:pt x="123" y="78"/>
                  </a:lnTo>
                  <a:lnTo>
                    <a:pt x="124" y="93"/>
                  </a:lnTo>
                  <a:lnTo>
                    <a:pt x="126" y="101"/>
                  </a:lnTo>
                  <a:lnTo>
                    <a:pt x="127" y="124"/>
                  </a:lnTo>
                  <a:lnTo>
                    <a:pt x="129" y="140"/>
                  </a:lnTo>
                  <a:lnTo>
                    <a:pt x="130" y="163"/>
                  </a:lnTo>
                  <a:lnTo>
                    <a:pt x="132" y="178"/>
                  </a:lnTo>
                  <a:lnTo>
                    <a:pt x="133" y="201"/>
                  </a:lnTo>
                  <a:lnTo>
                    <a:pt x="135" y="225"/>
                  </a:lnTo>
                  <a:lnTo>
                    <a:pt x="136" y="241"/>
                  </a:lnTo>
                  <a:lnTo>
                    <a:pt x="137" y="264"/>
                  </a:lnTo>
                  <a:lnTo>
                    <a:pt x="139" y="280"/>
                  </a:lnTo>
                  <a:lnTo>
                    <a:pt x="140" y="303"/>
                  </a:lnTo>
                  <a:lnTo>
                    <a:pt x="140" y="334"/>
                  </a:lnTo>
                  <a:lnTo>
                    <a:pt x="142" y="341"/>
                  </a:lnTo>
                  <a:lnTo>
                    <a:pt x="143" y="364"/>
                  </a:lnTo>
                  <a:lnTo>
                    <a:pt x="145" y="388"/>
                  </a:lnTo>
                  <a:lnTo>
                    <a:pt x="146" y="404"/>
                  </a:lnTo>
                  <a:lnTo>
                    <a:pt x="147" y="427"/>
                  </a:lnTo>
                  <a:lnTo>
                    <a:pt x="149" y="443"/>
                  </a:lnTo>
                  <a:lnTo>
                    <a:pt x="150" y="450"/>
                  </a:lnTo>
                  <a:lnTo>
                    <a:pt x="152" y="465"/>
                  </a:lnTo>
                  <a:lnTo>
                    <a:pt x="153" y="481"/>
                  </a:lnTo>
                  <a:lnTo>
                    <a:pt x="155" y="481"/>
                  </a:lnTo>
                  <a:lnTo>
                    <a:pt x="156" y="497"/>
                  </a:lnTo>
                  <a:lnTo>
                    <a:pt x="157" y="497"/>
                  </a:lnTo>
                  <a:lnTo>
                    <a:pt x="157" y="504"/>
                  </a:lnTo>
                  <a:lnTo>
                    <a:pt x="159" y="504"/>
                  </a:lnTo>
                  <a:lnTo>
                    <a:pt x="160" y="513"/>
                  </a:lnTo>
                  <a:lnTo>
                    <a:pt x="162" y="513"/>
                  </a:lnTo>
                  <a:lnTo>
                    <a:pt x="163" y="513"/>
                  </a:lnTo>
                  <a:lnTo>
                    <a:pt x="165" y="513"/>
                  </a:lnTo>
                  <a:lnTo>
                    <a:pt x="166" y="513"/>
                  </a:lnTo>
                  <a:lnTo>
                    <a:pt x="167" y="504"/>
                  </a:lnTo>
                  <a:lnTo>
                    <a:pt x="169" y="497"/>
                  </a:lnTo>
                  <a:lnTo>
                    <a:pt x="170" y="497"/>
                  </a:lnTo>
                  <a:lnTo>
                    <a:pt x="172" y="481"/>
                  </a:lnTo>
                  <a:lnTo>
                    <a:pt x="173" y="473"/>
                  </a:lnTo>
                  <a:lnTo>
                    <a:pt x="175" y="458"/>
                  </a:lnTo>
                  <a:lnTo>
                    <a:pt x="175" y="443"/>
                  </a:lnTo>
                  <a:lnTo>
                    <a:pt x="176" y="434"/>
                  </a:lnTo>
                  <a:lnTo>
                    <a:pt x="177" y="418"/>
                  </a:lnTo>
                  <a:lnTo>
                    <a:pt x="179" y="404"/>
                  </a:lnTo>
                  <a:lnTo>
                    <a:pt x="180" y="380"/>
                  </a:lnTo>
                  <a:lnTo>
                    <a:pt x="182" y="364"/>
                  </a:lnTo>
                  <a:lnTo>
                    <a:pt x="183" y="341"/>
                  </a:lnTo>
                  <a:lnTo>
                    <a:pt x="185" y="318"/>
                  </a:lnTo>
                  <a:lnTo>
                    <a:pt x="186" y="295"/>
                  </a:lnTo>
                  <a:lnTo>
                    <a:pt x="187" y="271"/>
                  </a:lnTo>
                  <a:lnTo>
                    <a:pt x="189" y="255"/>
                  </a:lnTo>
                  <a:lnTo>
                    <a:pt x="190" y="233"/>
                  </a:lnTo>
                  <a:lnTo>
                    <a:pt x="192" y="210"/>
                  </a:lnTo>
                  <a:lnTo>
                    <a:pt x="192" y="194"/>
                  </a:lnTo>
                  <a:lnTo>
                    <a:pt x="193" y="163"/>
                  </a:lnTo>
                  <a:lnTo>
                    <a:pt x="195" y="147"/>
                  </a:lnTo>
                  <a:lnTo>
                    <a:pt x="196" y="124"/>
                  </a:lnTo>
                  <a:lnTo>
                    <a:pt x="197" y="108"/>
                  </a:lnTo>
                  <a:lnTo>
                    <a:pt x="199" y="93"/>
                  </a:lnTo>
                  <a:lnTo>
                    <a:pt x="200" y="85"/>
                  </a:lnTo>
                  <a:lnTo>
                    <a:pt x="202" y="63"/>
                  </a:lnTo>
                  <a:lnTo>
                    <a:pt x="203" y="47"/>
                  </a:lnTo>
                  <a:lnTo>
                    <a:pt x="205" y="38"/>
                  </a:lnTo>
                  <a:lnTo>
                    <a:pt x="206" y="31"/>
                  </a:lnTo>
                  <a:lnTo>
                    <a:pt x="207" y="24"/>
                  </a:lnTo>
                  <a:lnTo>
                    <a:pt x="209" y="15"/>
                  </a:lnTo>
                  <a:lnTo>
                    <a:pt x="210" y="8"/>
                  </a:lnTo>
                  <a:lnTo>
                    <a:pt x="212" y="8"/>
                  </a:lnTo>
                  <a:lnTo>
                    <a:pt x="213" y="8"/>
                  </a:lnTo>
                  <a:lnTo>
                    <a:pt x="215" y="8"/>
                  </a:lnTo>
                  <a:lnTo>
                    <a:pt x="216" y="8"/>
                  </a:lnTo>
                  <a:lnTo>
                    <a:pt x="217" y="15"/>
                  </a:lnTo>
                  <a:lnTo>
                    <a:pt x="219" y="24"/>
                  </a:lnTo>
                  <a:lnTo>
                    <a:pt x="220" y="31"/>
                  </a:lnTo>
                  <a:lnTo>
                    <a:pt x="222" y="38"/>
                  </a:lnTo>
                  <a:lnTo>
                    <a:pt x="223" y="54"/>
                  </a:lnTo>
                  <a:lnTo>
                    <a:pt x="225" y="63"/>
                  </a:lnTo>
                  <a:lnTo>
                    <a:pt x="226" y="70"/>
                  </a:lnTo>
                  <a:lnTo>
                    <a:pt x="226" y="85"/>
                  </a:lnTo>
                  <a:lnTo>
                    <a:pt x="227" y="101"/>
                  </a:lnTo>
                  <a:lnTo>
                    <a:pt x="229" y="117"/>
                  </a:lnTo>
                  <a:lnTo>
                    <a:pt x="230" y="133"/>
                  </a:lnTo>
                  <a:lnTo>
                    <a:pt x="232" y="155"/>
                  </a:lnTo>
                  <a:lnTo>
                    <a:pt x="233" y="171"/>
                  </a:lnTo>
                  <a:lnTo>
                    <a:pt x="235" y="187"/>
                  </a:lnTo>
                  <a:lnTo>
                    <a:pt x="236" y="210"/>
                  </a:lnTo>
                  <a:lnTo>
                    <a:pt x="237" y="233"/>
                  </a:lnTo>
                  <a:lnTo>
                    <a:pt x="239" y="248"/>
                  </a:lnTo>
                  <a:lnTo>
                    <a:pt x="240" y="271"/>
                  </a:lnTo>
                  <a:lnTo>
                    <a:pt x="242" y="295"/>
                  </a:lnTo>
                  <a:lnTo>
                    <a:pt x="243" y="318"/>
                  </a:lnTo>
                  <a:lnTo>
                    <a:pt x="243" y="334"/>
                  </a:lnTo>
                  <a:lnTo>
                    <a:pt x="245" y="357"/>
                  </a:lnTo>
                  <a:lnTo>
                    <a:pt x="246" y="373"/>
                  </a:lnTo>
                  <a:lnTo>
                    <a:pt x="247" y="388"/>
                  </a:lnTo>
                  <a:lnTo>
                    <a:pt x="249" y="404"/>
                  </a:lnTo>
                  <a:lnTo>
                    <a:pt x="250" y="427"/>
                  </a:lnTo>
                  <a:lnTo>
                    <a:pt x="252" y="443"/>
                  </a:lnTo>
                  <a:lnTo>
                    <a:pt x="253" y="458"/>
                  </a:lnTo>
                  <a:lnTo>
                    <a:pt x="255" y="473"/>
                  </a:lnTo>
                  <a:lnTo>
                    <a:pt x="256" y="481"/>
                  </a:lnTo>
                  <a:lnTo>
                    <a:pt x="257" y="488"/>
                  </a:lnTo>
                  <a:lnTo>
                    <a:pt x="259" y="497"/>
                  </a:lnTo>
                  <a:lnTo>
                    <a:pt x="259" y="504"/>
                  </a:lnTo>
                  <a:lnTo>
                    <a:pt x="260" y="513"/>
                  </a:lnTo>
                  <a:lnTo>
                    <a:pt x="262" y="513"/>
                  </a:lnTo>
                  <a:lnTo>
                    <a:pt x="263" y="520"/>
                  </a:lnTo>
                  <a:lnTo>
                    <a:pt x="265" y="513"/>
                  </a:lnTo>
                  <a:lnTo>
                    <a:pt x="266" y="513"/>
                  </a:lnTo>
                  <a:lnTo>
                    <a:pt x="267" y="513"/>
                  </a:lnTo>
                  <a:lnTo>
                    <a:pt x="269" y="504"/>
                  </a:lnTo>
                  <a:lnTo>
                    <a:pt x="270" y="497"/>
                  </a:lnTo>
                  <a:lnTo>
                    <a:pt x="272" y="488"/>
                  </a:lnTo>
                  <a:lnTo>
                    <a:pt x="273" y="481"/>
                  </a:lnTo>
                  <a:lnTo>
                    <a:pt x="275" y="465"/>
                  </a:lnTo>
                  <a:lnTo>
                    <a:pt x="276" y="458"/>
                  </a:lnTo>
                  <a:lnTo>
                    <a:pt x="276" y="434"/>
                  </a:lnTo>
                  <a:lnTo>
                    <a:pt x="277" y="418"/>
                  </a:lnTo>
                  <a:lnTo>
                    <a:pt x="279" y="411"/>
                  </a:lnTo>
                  <a:lnTo>
                    <a:pt x="280" y="395"/>
                  </a:lnTo>
                  <a:lnTo>
                    <a:pt x="282" y="373"/>
                  </a:lnTo>
                  <a:lnTo>
                    <a:pt x="283" y="350"/>
                  </a:lnTo>
                  <a:lnTo>
                    <a:pt x="285" y="334"/>
                  </a:lnTo>
                  <a:lnTo>
                    <a:pt x="286" y="318"/>
                  </a:lnTo>
                  <a:lnTo>
                    <a:pt x="287" y="295"/>
                  </a:lnTo>
                  <a:lnTo>
                    <a:pt x="289" y="271"/>
                  </a:lnTo>
                  <a:lnTo>
                    <a:pt x="290" y="241"/>
                  </a:lnTo>
                  <a:lnTo>
                    <a:pt x="292" y="225"/>
                  </a:lnTo>
                  <a:lnTo>
                    <a:pt x="293" y="210"/>
                  </a:lnTo>
                  <a:lnTo>
                    <a:pt x="293" y="187"/>
                  </a:lnTo>
                  <a:lnTo>
                    <a:pt x="295" y="163"/>
                  </a:lnTo>
                  <a:lnTo>
                    <a:pt x="296" y="147"/>
                  </a:lnTo>
                  <a:lnTo>
                    <a:pt x="297" y="124"/>
                  </a:lnTo>
                  <a:lnTo>
                    <a:pt x="299" y="108"/>
                  </a:lnTo>
                  <a:lnTo>
                    <a:pt x="300" y="93"/>
                  </a:lnTo>
                  <a:lnTo>
                    <a:pt x="302" y="78"/>
                  </a:lnTo>
                  <a:lnTo>
                    <a:pt x="303" y="70"/>
                  </a:lnTo>
                  <a:lnTo>
                    <a:pt x="305" y="47"/>
                  </a:lnTo>
                  <a:lnTo>
                    <a:pt x="306" y="38"/>
                  </a:lnTo>
                  <a:lnTo>
                    <a:pt x="307" y="31"/>
                  </a:lnTo>
                  <a:lnTo>
                    <a:pt x="309" y="24"/>
                  </a:lnTo>
                  <a:lnTo>
                    <a:pt x="310" y="15"/>
                  </a:lnTo>
                  <a:lnTo>
                    <a:pt x="310" y="8"/>
                  </a:lnTo>
                  <a:lnTo>
                    <a:pt x="312" y="8"/>
                  </a:lnTo>
                  <a:lnTo>
                    <a:pt x="313" y="8"/>
                  </a:lnTo>
                  <a:lnTo>
                    <a:pt x="315" y="8"/>
                  </a:lnTo>
                  <a:lnTo>
                    <a:pt x="316" y="8"/>
                  </a:lnTo>
                  <a:lnTo>
                    <a:pt x="317" y="8"/>
                  </a:lnTo>
                  <a:lnTo>
                    <a:pt x="319" y="8"/>
                  </a:lnTo>
                  <a:lnTo>
                    <a:pt x="320" y="24"/>
                  </a:lnTo>
                  <a:lnTo>
                    <a:pt x="322" y="24"/>
                  </a:lnTo>
                  <a:lnTo>
                    <a:pt x="323" y="31"/>
                  </a:lnTo>
                  <a:lnTo>
                    <a:pt x="325" y="47"/>
                  </a:lnTo>
                  <a:lnTo>
                    <a:pt x="326" y="54"/>
                  </a:lnTo>
                  <a:lnTo>
                    <a:pt x="327" y="63"/>
                  </a:lnTo>
                  <a:lnTo>
                    <a:pt x="327" y="85"/>
                  </a:lnTo>
                  <a:lnTo>
                    <a:pt x="329" y="93"/>
                  </a:lnTo>
                  <a:lnTo>
                    <a:pt x="330" y="117"/>
                  </a:lnTo>
                  <a:lnTo>
                    <a:pt x="332" y="124"/>
                  </a:lnTo>
                  <a:lnTo>
                    <a:pt x="333" y="147"/>
                  </a:lnTo>
                  <a:lnTo>
                    <a:pt x="335" y="171"/>
                  </a:lnTo>
                  <a:lnTo>
                    <a:pt x="336" y="194"/>
                  </a:lnTo>
                  <a:lnTo>
                    <a:pt x="337" y="210"/>
                  </a:lnTo>
                  <a:lnTo>
                    <a:pt x="339" y="225"/>
                  </a:lnTo>
                  <a:lnTo>
                    <a:pt x="340" y="248"/>
                  </a:lnTo>
                  <a:lnTo>
                    <a:pt x="342" y="280"/>
                  </a:lnTo>
                  <a:lnTo>
                    <a:pt x="343" y="295"/>
                  </a:lnTo>
                  <a:lnTo>
                    <a:pt x="345" y="318"/>
                  </a:lnTo>
                  <a:lnTo>
                    <a:pt x="345" y="341"/>
                  </a:lnTo>
                  <a:lnTo>
                    <a:pt x="346" y="357"/>
                  </a:lnTo>
                  <a:lnTo>
                    <a:pt x="347" y="380"/>
                  </a:lnTo>
                  <a:lnTo>
                    <a:pt x="349" y="395"/>
                  </a:lnTo>
                  <a:lnTo>
                    <a:pt x="350" y="418"/>
                  </a:lnTo>
                  <a:lnTo>
                    <a:pt x="352" y="434"/>
                  </a:lnTo>
                  <a:lnTo>
                    <a:pt x="353" y="443"/>
                  </a:lnTo>
                  <a:lnTo>
                    <a:pt x="355" y="458"/>
                  </a:lnTo>
                  <a:lnTo>
                    <a:pt x="356" y="473"/>
                  </a:lnTo>
                  <a:lnTo>
                    <a:pt x="357" y="488"/>
                  </a:lnTo>
                  <a:lnTo>
                    <a:pt x="359" y="497"/>
                  </a:lnTo>
                  <a:lnTo>
                    <a:pt x="360" y="497"/>
                  </a:lnTo>
                  <a:lnTo>
                    <a:pt x="362" y="497"/>
                  </a:lnTo>
                  <a:lnTo>
                    <a:pt x="362" y="504"/>
                  </a:lnTo>
                  <a:lnTo>
                    <a:pt x="363" y="513"/>
                  </a:lnTo>
                  <a:lnTo>
                    <a:pt x="365" y="504"/>
                  </a:lnTo>
                  <a:lnTo>
                    <a:pt x="366" y="513"/>
                  </a:lnTo>
                  <a:lnTo>
                    <a:pt x="367" y="504"/>
                  </a:lnTo>
                  <a:lnTo>
                    <a:pt x="369" y="497"/>
                  </a:lnTo>
                  <a:lnTo>
                    <a:pt x="370" y="497"/>
                  </a:lnTo>
                  <a:lnTo>
                    <a:pt x="372" y="488"/>
                  </a:lnTo>
                  <a:lnTo>
                    <a:pt x="373" y="481"/>
                  </a:lnTo>
                  <a:lnTo>
                    <a:pt x="375" y="465"/>
                  </a:lnTo>
                  <a:lnTo>
                    <a:pt x="376" y="458"/>
                  </a:lnTo>
                  <a:lnTo>
                    <a:pt x="377" y="443"/>
                  </a:lnTo>
                  <a:lnTo>
                    <a:pt x="379" y="418"/>
                  </a:lnTo>
                  <a:lnTo>
                    <a:pt x="379" y="411"/>
                  </a:lnTo>
                  <a:lnTo>
                    <a:pt x="380" y="388"/>
                  </a:lnTo>
                  <a:lnTo>
                    <a:pt x="382" y="373"/>
                  </a:lnTo>
                  <a:lnTo>
                    <a:pt x="383" y="357"/>
                  </a:lnTo>
                  <a:lnTo>
                    <a:pt x="385" y="334"/>
                  </a:lnTo>
                  <a:lnTo>
                    <a:pt x="386" y="318"/>
                  </a:lnTo>
                  <a:lnTo>
                    <a:pt x="387" y="295"/>
                  </a:lnTo>
                  <a:lnTo>
                    <a:pt x="389" y="271"/>
                  </a:lnTo>
                  <a:lnTo>
                    <a:pt x="390" y="255"/>
                  </a:lnTo>
                  <a:lnTo>
                    <a:pt x="392" y="233"/>
                  </a:lnTo>
                  <a:lnTo>
                    <a:pt x="393" y="210"/>
                  </a:lnTo>
                  <a:lnTo>
                    <a:pt x="395" y="187"/>
                  </a:lnTo>
                  <a:lnTo>
                    <a:pt x="395" y="171"/>
                  </a:lnTo>
                  <a:lnTo>
                    <a:pt x="396" y="140"/>
                  </a:lnTo>
                  <a:lnTo>
                    <a:pt x="397" y="133"/>
                  </a:lnTo>
                  <a:lnTo>
                    <a:pt x="399" y="108"/>
                  </a:lnTo>
                  <a:lnTo>
                    <a:pt x="400" y="93"/>
                  </a:lnTo>
                  <a:lnTo>
                    <a:pt x="402" y="78"/>
                  </a:lnTo>
                  <a:lnTo>
                    <a:pt x="403" y="63"/>
                  </a:lnTo>
                  <a:lnTo>
                    <a:pt x="405" y="54"/>
                  </a:lnTo>
                  <a:lnTo>
                    <a:pt x="406" y="38"/>
                  </a:lnTo>
                  <a:lnTo>
                    <a:pt x="407" y="31"/>
                  </a:lnTo>
                  <a:lnTo>
                    <a:pt x="409" y="24"/>
                  </a:lnTo>
                  <a:lnTo>
                    <a:pt x="410" y="15"/>
                  </a:lnTo>
                  <a:lnTo>
                    <a:pt x="412" y="8"/>
                  </a:lnTo>
                  <a:lnTo>
                    <a:pt x="413" y="8"/>
                  </a:lnTo>
                  <a:lnTo>
                    <a:pt x="415" y="0"/>
                  </a:lnTo>
                  <a:lnTo>
                    <a:pt x="416" y="8"/>
                  </a:lnTo>
                  <a:lnTo>
                    <a:pt x="417" y="15"/>
                  </a:lnTo>
                  <a:lnTo>
                    <a:pt x="419" y="8"/>
                  </a:lnTo>
                  <a:lnTo>
                    <a:pt x="420" y="24"/>
                  </a:lnTo>
                  <a:lnTo>
                    <a:pt x="422" y="24"/>
                  </a:lnTo>
                  <a:lnTo>
                    <a:pt x="423" y="38"/>
                  </a:lnTo>
                  <a:lnTo>
                    <a:pt x="425" y="47"/>
                  </a:lnTo>
                  <a:lnTo>
                    <a:pt x="426" y="54"/>
                  </a:lnTo>
                  <a:lnTo>
                    <a:pt x="427" y="70"/>
                  </a:lnTo>
                  <a:lnTo>
                    <a:pt x="429" y="85"/>
                  </a:lnTo>
                  <a:lnTo>
                    <a:pt x="429" y="101"/>
                  </a:lnTo>
                  <a:lnTo>
                    <a:pt x="430" y="117"/>
                  </a:lnTo>
                  <a:lnTo>
                    <a:pt x="432" y="133"/>
                  </a:lnTo>
                  <a:lnTo>
                    <a:pt x="433" y="155"/>
                  </a:lnTo>
                  <a:lnTo>
                    <a:pt x="435" y="178"/>
                  </a:lnTo>
                  <a:lnTo>
                    <a:pt x="436" y="194"/>
                  </a:lnTo>
                  <a:lnTo>
                    <a:pt x="437" y="225"/>
                  </a:lnTo>
                  <a:lnTo>
                    <a:pt x="439" y="241"/>
                  </a:lnTo>
                  <a:lnTo>
                    <a:pt x="440" y="264"/>
                  </a:lnTo>
                  <a:lnTo>
                    <a:pt x="442" y="280"/>
                  </a:lnTo>
                  <a:lnTo>
                    <a:pt x="443" y="303"/>
                  </a:lnTo>
                  <a:lnTo>
                    <a:pt x="445" y="318"/>
                  </a:lnTo>
                  <a:lnTo>
                    <a:pt x="446" y="350"/>
                  </a:lnTo>
                  <a:lnTo>
                    <a:pt x="446" y="364"/>
                  </a:lnTo>
                  <a:lnTo>
                    <a:pt x="447" y="388"/>
                  </a:lnTo>
                  <a:lnTo>
                    <a:pt x="449" y="404"/>
                  </a:lnTo>
                  <a:lnTo>
                    <a:pt x="450" y="418"/>
                  </a:lnTo>
                  <a:lnTo>
                    <a:pt x="452" y="434"/>
                  </a:lnTo>
                  <a:lnTo>
                    <a:pt x="453" y="450"/>
                  </a:lnTo>
                  <a:lnTo>
                    <a:pt x="455" y="465"/>
                  </a:lnTo>
                  <a:lnTo>
                    <a:pt x="456" y="473"/>
                  </a:lnTo>
                  <a:lnTo>
                    <a:pt x="457" y="481"/>
                  </a:lnTo>
                  <a:lnTo>
                    <a:pt x="459" y="497"/>
                  </a:lnTo>
                  <a:lnTo>
                    <a:pt x="460" y="504"/>
                  </a:lnTo>
                  <a:lnTo>
                    <a:pt x="462" y="513"/>
                  </a:lnTo>
                  <a:lnTo>
                    <a:pt x="463" y="513"/>
                  </a:lnTo>
                  <a:lnTo>
                    <a:pt x="465" y="504"/>
                  </a:lnTo>
                  <a:lnTo>
                    <a:pt x="466" y="513"/>
                  </a:lnTo>
                  <a:lnTo>
                    <a:pt x="467" y="504"/>
                  </a:lnTo>
                  <a:lnTo>
                    <a:pt x="469" y="497"/>
                  </a:lnTo>
                  <a:lnTo>
                    <a:pt x="470" y="497"/>
                  </a:lnTo>
                  <a:lnTo>
                    <a:pt x="472" y="481"/>
                  </a:lnTo>
                  <a:lnTo>
                    <a:pt x="473" y="473"/>
                  </a:lnTo>
                  <a:lnTo>
                    <a:pt x="475" y="465"/>
                  </a:lnTo>
                  <a:lnTo>
                    <a:pt x="476" y="450"/>
                  </a:lnTo>
                  <a:lnTo>
                    <a:pt x="477" y="434"/>
                  </a:lnTo>
                  <a:lnTo>
                    <a:pt x="479" y="427"/>
                  </a:lnTo>
                  <a:lnTo>
                    <a:pt x="480" y="411"/>
                  </a:lnTo>
                  <a:lnTo>
                    <a:pt x="480" y="395"/>
                  </a:lnTo>
                  <a:lnTo>
                    <a:pt x="482" y="373"/>
                  </a:lnTo>
                  <a:lnTo>
                    <a:pt x="483" y="350"/>
                  </a:lnTo>
                  <a:lnTo>
                    <a:pt x="485" y="334"/>
                  </a:lnTo>
                  <a:lnTo>
                    <a:pt x="486" y="303"/>
                  </a:lnTo>
                  <a:lnTo>
                    <a:pt x="487" y="287"/>
                  </a:lnTo>
                  <a:lnTo>
                    <a:pt x="489" y="271"/>
                  </a:lnTo>
                  <a:lnTo>
                    <a:pt x="490" y="241"/>
                  </a:lnTo>
                  <a:lnTo>
                    <a:pt x="492" y="225"/>
                  </a:lnTo>
                  <a:lnTo>
                    <a:pt x="493" y="210"/>
                  </a:lnTo>
                  <a:lnTo>
                    <a:pt x="495" y="187"/>
                  </a:lnTo>
                  <a:lnTo>
                    <a:pt x="496" y="163"/>
                  </a:lnTo>
                  <a:lnTo>
                    <a:pt x="497" y="147"/>
                  </a:lnTo>
                  <a:lnTo>
                    <a:pt x="497" y="124"/>
                  </a:lnTo>
                  <a:lnTo>
                    <a:pt x="499" y="108"/>
                  </a:lnTo>
                  <a:lnTo>
                    <a:pt x="500" y="93"/>
                  </a:lnTo>
                  <a:lnTo>
                    <a:pt x="502" y="78"/>
                  </a:lnTo>
                  <a:lnTo>
                    <a:pt x="503" y="63"/>
                  </a:lnTo>
                  <a:lnTo>
                    <a:pt x="505" y="47"/>
                  </a:lnTo>
                  <a:lnTo>
                    <a:pt x="506" y="47"/>
                  </a:lnTo>
                  <a:lnTo>
                    <a:pt x="507" y="24"/>
                  </a:lnTo>
                  <a:lnTo>
                    <a:pt x="509" y="24"/>
                  </a:lnTo>
                  <a:lnTo>
                    <a:pt x="510" y="15"/>
                  </a:lnTo>
                  <a:lnTo>
                    <a:pt x="512" y="15"/>
                  </a:lnTo>
                  <a:lnTo>
                    <a:pt x="513" y="8"/>
                  </a:lnTo>
                  <a:lnTo>
                    <a:pt x="515" y="8"/>
                  </a:lnTo>
                  <a:lnTo>
                    <a:pt x="516" y="8"/>
                  </a:lnTo>
                  <a:lnTo>
                    <a:pt x="517" y="8"/>
                  </a:lnTo>
                  <a:lnTo>
                    <a:pt x="519" y="15"/>
                  </a:lnTo>
                  <a:lnTo>
                    <a:pt x="520" y="24"/>
                  </a:lnTo>
                  <a:lnTo>
                    <a:pt x="522" y="31"/>
                  </a:lnTo>
                  <a:lnTo>
                    <a:pt x="523" y="38"/>
                  </a:lnTo>
                  <a:lnTo>
                    <a:pt x="525" y="47"/>
                  </a:lnTo>
                  <a:lnTo>
                    <a:pt x="526" y="63"/>
                  </a:lnTo>
                  <a:lnTo>
                    <a:pt x="527" y="78"/>
                  </a:lnTo>
                  <a:lnTo>
                    <a:pt x="529" y="85"/>
                  </a:lnTo>
                  <a:lnTo>
                    <a:pt x="530" y="108"/>
                  </a:lnTo>
                  <a:lnTo>
                    <a:pt x="532" y="124"/>
                  </a:lnTo>
                  <a:lnTo>
                    <a:pt x="532" y="140"/>
                  </a:lnTo>
                  <a:lnTo>
                    <a:pt x="533" y="163"/>
                  </a:lnTo>
                  <a:lnTo>
                    <a:pt x="535" y="178"/>
                  </a:lnTo>
                  <a:lnTo>
                    <a:pt x="536" y="194"/>
                  </a:lnTo>
                  <a:lnTo>
                    <a:pt x="537" y="210"/>
                  </a:lnTo>
                  <a:lnTo>
                    <a:pt x="539" y="241"/>
                  </a:lnTo>
                  <a:lnTo>
                    <a:pt x="540" y="264"/>
                  </a:lnTo>
                  <a:lnTo>
                    <a:pt x="542" y="280"/>
                  </a:lnTo>
                  <a:lnTo>
                    <a:pt x="543" y="303"/>
                  </a:lnTo>
                  <a:lnTo>
                    <a:pt x="545" y="334"/>
                  </a:lnTo>
                  <a:lnTo>
                    <a:pt x="546" y="341"/>
                  </a:lnTo>
                  <a:lnTo>
                    <a:pt x="547" y="364"/>
                  </a:lnTo>
                  <a:lnTo>
                    <a:pt x="547" y="388"/>
                  </a:lnTo>
                  <a:lnTo>
                    <a:pt x="549" y="404"/>
                  </a:lnTo>
                  <a:lnTo>
                    <a:pt x="550" y="418"/>
                  </a:lnTo>
                  <a:lnTo>
                    <a:pt x="552" y="434"/>
                  </a:lnTo>
                  <a:lnTo>
                    <a:pt x="553" y="450"/>
                  </a:lnTo>
                  <a:lnTo>
                    <a:pt x="555" y="465"/>
                  </a:lnTo>
                  <a:lnTo>
                    <a:pt x="556" y="473"/>
                  </a:lnTo>
                  <a:lnTo>
                    <a:pt x="557" y="488"/>
                  </a:lnTo>
                  <a:lnTo>
                    <a:pt x="559" y="497"/>
                  </a:lnTo>
                  <a:lnTo>
                    <a:pt x="560" y="504"/>
                  </a:lnTo>
                  <a:lnTo>
                    <a:pt x="562" y="504"/>
                  </a:lnTo>
                  <a:lnTo>
                    <a:pt x="563" y="513"/>
                  </a:lnTo>
                  <a:lnTo>
                    <a:pt x="565" y="520"/>
                  </a:lnTo>
                  <a:lnTo>
                    <a:pt x="565" y="513"/>
                  </a:lnTo>
                  <a:lnTo>
                    <a:pt x="566" y="513"/>
                  </a:lnTo>
                  <a:lnTo>
                    <a:pt x="567" y="513"/>
                  </a:lnTo>
                  <a:lnTo>
                    <a:pt x="569" y="504"/>
                  </a:lnTo>
                  <a:lnTo>
                    <a:pt x="570" y="497"/>
                  </a:lnTo>
                  <a:lnTo>
                    <a:pt x="572" y="497"/>
                  </a:lnTo>
                  <a:lnTo>
                    <a:pt x="573" y="481"/>
                  </a:lnTo>
                  <a:lnTo>
                    <a:pt x="575" y="473"/>
                  </a:lnTo>
                  <a:lnTo>
                    <a:pt x="576" y="458"/>
                  </a:lnTo>
                  <a:lnTo>
                    <a:pt x="577" y="443"/>
                  </a:lnTo>
                  <a:lnTo>
                    <a:pt x="579" y="434"/>
                  </a:lnTo>
                  <a:lnTo>
                    <a:pt x="580" y="411"/>
                  </a:lnTo>
                  <a:lnTo>
                    <a:pt x="582" y="395"/>
                  </a:lnTo>
                  <a:lnTo>
                    <a:pt x="582" y="373"/>
                  </a:lnTo>
                  <a:lnTo>
                    <a:pt x="583" y="357"/>
                  </a:lnTo>
                  <a:lnTo>
                    <a:pt x="585" y="334"/>
                  </a:lnTo>
                  <a:lnTo>
                    <a:pt x="586" y="318"/>
                  </a:lnTo>
                  <a:lnTo>
                    <a:pt x="587" y="295"/>
                  </a:lnTo>
                  <a:lnTo>
                    <a:pt x="589" y="271"/>
                  </a:lnTo>
                  <a:lnTo>
                    <a:pt x="590" y="255"/>
                  </a:lnTo>
                  <a:lnTo>
                    <a:pt x="592" y="241"/>
                  </a:lnTo>
                  <a:lnTo>
                    <a:pt x="593" y="210"/>
                  </a:lnTo>
                  <a:lnTo>
                    <a:pt x="595" y="187"/>
                  </a:lnTo>
                  <a:lnTo>
                    <a:pt x="596" y="171"/>
                  </a:lnTo>
                  <a:lnTo>
                    <a:pt x="597" y="147"/>
                  </a:lnTo>
                  <a:lnTo>
                    <a:pt x="599" y="133"/>
                  </a:lnTo>
                  <a:lnTo>
                    <a:pt x="599" y="108"/>
                  </a:lnTo>
                  <a:lnTo>
                    <a:pt x="600" y="93"/>
                  </a:lnTo>
                  <a:lnTo>
                    <a:pt x="602" y="78"/>
                  </a:lnTo>
                  <a:lnTo>
                    <a:pt x="603" y="70"/>
                  </a:lnTo>
                  <a:lnTo>
                    <a:pt x="605" y="47"/>
                  </a:lnTo>
                  <a:lnTo>
                    <a:pt x="606" y="38"/>
                  </a:lnTo>
                  <a:lnTo>
                    <a:pt x="607" y="31"/>
                  </a:lnTo>
                  <a:lnTo>
                    <a:pt x="609" y="24"/>
                  </a:lnTo>
                  <a:lnTo>
                    <a:pt x="610" y="15"/>
                  </a:lnTo>
                  <a:lnTo>
                    <a:pt x="612" y="24"/>
                  </a:lnTo>
                  <a:lnTo>
                    <a:pt x="613" y="15"/>
                  </a:lnTo>
                  <a:lnTo>
                    <a:pt x="615" y="15"/>
                  </a:lnTo>
                  <a:lnTo>
                    <a:pt x="616" y="8"/>
                  </a:lnTo>
                  <a:lnTo>
                    <a:pt x="616" y="15"/>
                  </a:lnTo>
                  <a:lnTo>
                    <a:pt x="617" y="24"/>
                  </a:lnTo>
                  <a:lnTo>
                    <a:pt x="619" y="24"/>
                  </a:lnTo>
                  <a:lnTo>
                    <a:pt x="620" y="31"/>
                  </a:lnTo>
                  <a:lnTo>
                    <a:pt x="622" y="38"/>
                  </a:lnTo>
                  <a:lnTo>
                    <a:pt x="623" y="47"/>
                  </a:lnTo>
                  <a:lnTo>
                    <a:pt x="625" y="54"/>
                  </a:lnTo>
                  <a:lnTo>
                    <a:pt x="626" y="70"/>
                  </a:lnTo>
                  <a:lnTo>
                    <a:pt x="627" y="78"/>
                  </a:lnTo>
                  <a:lnTo>
                    <a:pt x="629" y="93"/>
                  </a:lnTo>
                  <a:lnTo>
                    <a:pt x="630" y="108"/>
                  </a:lnTo>
                  <a:lnTo>
                    <a:pt x="632" y="133"/>
                  </a:lnTo>
                  <a:lnTo>
                    <a:pt x="633" y="140"/>
                  </a:lnTo>
                  <a:lnTo>
                    <a:pt x="633" y="163"/>
                  </a:lnTo>
                  <a:lnTo>
                    <a:pt x="635" y="178"/>
                  </a:lnTo>
                  <a:lnTo>
                    <a:pt x="636" y="194"/>
                  </a:lnTo>
                  <a:lnTo>
                    <a:pt x="637" y="217"/>
                  </a:lnTo>
                  <a:lnTo>
                    <a:pt x="639" y="241"/>
                  </a:lnTo>
                  <a:lnTo>
                    <a:pt x="640" y="255"/>
                  </a:lnTo>
                  <a:lnTo>
                    <a:pt x="642" y="287"/>
                  </a:lnTo>
                  <a:lnTo>
                    <a:pt x="643" y="303"/>
                  </a:lnTo>
                  <a:lnTo>
                    <a:pt x="645" y="318"/>
                  </a:lnTo>
                  <a:lnTo>
                    <a:pt x="646" y="341"/>
                  </a:lnTo>
                  <a:lnTo>
                    <a:pt x="647" y="357"/>
                  </a:lnTo>
                  <a:lnTo>
                    <a:pt x="649" y="380"/>
                  </a:lnTo>
                  <a:lnTo>
                    <a:pt x="650" y="395"/>
                  </a:lnTo>
                  <a:lnTo>
                    <a:pt x="650" y="411"/>
                  </a:lnTo>
                  <a:lnTo>
                    <a:pt x="652" y="434"/>
                  </a:lnTo>
                  <a:lnTo>
                    <a:pt x="653" y="450"/>
                  </a:lnTo>
                  <a:lnTo>
                    <a:pt x="655" y="465"/>
                  </a:lnTo>
                  <a:lnTo>
                    <a:pt x="656" y="473"/>
                  </a:lnTo>
                  <a:lnTo>
                    <a:pt x="657" y="481"/>
                  </a:lnTo>
                  <a:lnTo>
                    <a:pt x="659" y="497"/>
                  </a:lnTo>
                  <a:lnTo>
                    <a:pt x="660" y="504"/>
                  </a:lnTo>
                  <a:lnTo>
                    <a:pt x="662" y="513"/>
                  </a:lnTo>
                  <a:lnTo>
                    <a:pt x="663" y="513"/>
                  </a:lnTo>
                  <a:lnTo>
                    <a:pt x="665" y="52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2" name="Line 8"/>
            <p:cNvSpPr>
              <a:spLocks noChangeShapeType="1"/>
            </p:cNvSpPr>
            <p:nvPr/>
          </p:nvSpPr>
          <p:spPr bwMode="auto">
            <a:xfrm>
              <a:off x="4690" y="1932"/>
              <a:ext cx="3156" cy="15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3" name="Freeform 9"/>
            <p:cNvSpPr>
              <a:spLocks/>
            </p:cNvSpPr>
            <p:nvPr/>
          </p:nvSpPr>
          <p:spPr bwMode="auto">
            <a:xfrm>
              <a:off x="476" y="1739"/>
              <a:ext cx="4567" cy="589"/>
            </a:xfrm>
            <a:custGeom>
              <a:avLst/>
              <a:gdLst>
                <a:gd name="T0" fmla="*/ 425 w 666"/>
                <a:gd name="T1" fmla="*/ 19 h 521"/>
                <a:gd name="T2" fmla="*/ 939 w 666"/>
                <a:gd name="T3" fmla="*/ 80 h 521"/>
                <a:gd name="T4" fmla="*/ 1413 w 666"/>
                <a:gd name="T5" fmla="*/ 239 h 521"/>
                <a:gd name="T6" fmla="*/ 1879 w 666"/>
                <a:gd name="T7" fmla="*/ 448 h 521"/>
                <a:gd name="T8" fmla="*/ 2448 w 666"/>
                <a:gd name="T9" fmla="*/ 605 h 521"/>
                <a:gd name="T10" fmla="*/ 2914 w 666"/>
                <a:gd name="T11" fmla="*/ 665 h 521"/>
                <a:gd name="T12" fmla="*/ 3436 w 666"/>
                <a:gd name="T13" fmla="*/ 595 h 521"/>
                <a:gd name="T14" fmla="*/ 3902 w 666"/>
                <a:gd name="T15" fmla="*/ 407 h 521"/>
                <a:gd name="T16" fmla="*/ 4375 w 666"/>
                <a:gd name="T17" fmla="*/ 198 h 521"/>
                <a:gd name="T18" fmla="*/ 4889 w 666"/>
                <a:gd name="T19" fmla="*/ 40 h 521"/>
                <a:gd name="T20" fmla="*/ 5452 w 666"/>
                <a:gd name="T21" fmla="*/ 31 h 521"/>
                <a:gd name="T22" fmla="*/ 5925 w 666"/>
                <a:gd name="T23" fmla="*/ 129 h 521"/>
                <a:gd name="T24" fmla="*/ 6439 w 666"/>
                <a:gd name="T25" fmla="*/ 337 h 521"/>
                <a:gd name="T26" fmla="*/ 6912 w 666"/>
                <a:gd name="T27" fmla="*/ 546 h 521"/>
                <a:gd name="T28" fmla="*/ 7385 w 666"/>
                <a:gd name="T29" fmla="*/ 644 h 521"/>
                <a:gd name="T30" fmla="*/ 7948 w 666"/>
                <a:gd name="T31" fmla="*/ 635 h 521"/>
                <a:gd name="T32" fmla="*/ 8414 w 666"/>
                <a:gd name="T33" fmla="*/ 517 h 521"/>
                <a:gd name="T34" fmla="*/ 8935 w 666"/>
                <a:gd name="T35" fmla="*/ 297 h 521"/>
                <a:gd name="T36" fmla="*/ 9401 w 666"/>
                <a:gd name="T37" fmla="*/ 109 h 521"/>
                <a:gd name="T38" fmla="*/ 9971 w 666"/>
                <a:gd name="T39" fmla="*/ 10 h 521"/>
                <a:gd name="T40" fmla="*/ 10485 w 666"/>
                <a:gd name="T41" fmla="*/ 69 h 521"/>
                <a:gd name="T42" fmla="*/ 10958 w 666"/>
                <a:gd name="T43" fmla="*/ 218 h 521"/>
                <a:gd name="T44" fmla="*/ 11424 w 666"/>
                <a:gd name="T45" fmla="*/ 427 h 521"/>
                <a:gd name="T46" fmla="*/ 11994 w 666"/>
                <a:gd name="T47" fmla="*/ 605 h 521"/>
                <a:gd name="T48" fmla="*/ 12460 w 666"/>
                <a:gd name="T49" fmla="*/ 656 h 521"/>
                <a:gd name="T50" fmla="*/ 12981 w 666"/>
                <a:gd name="T51" fmla="*/ 586 h 521"/>
                <a:gd name="T52" fmla="*/ 13447 w 666"/>
                <a:gd name="T53" fmla="*/ 407 h 521"/>
                <a:gd name="T54" fmla="*/ 13920 w 666"/>
                <a:gd name="T55" fmla="*/ 188 h 521"/>
                <a:gd name="T56" fmla="*/ 14435 w 666"/>
                <a:gd name="T57" fmla="*/ 40 h 521"/>
                <a:gd name="T58" fmla="*/ 14908 w 666"/>
                <a:gd name="T59" fmla="*/ 10 h 521"/>
                <a:gd name="T60" fmla="*/ 15374 w 666"/>
                <a:gd name="T61" fmla="*/ 109 h 521"/>
                <a:gd name="T62" fmla="*/ 15943 w 666"/>
                <a:gd name="T63" fmla="*/ 287 h 521"/>
                <a:gd name="T64" fmla="*/ 16410 w 666"/>
                <a:gd name="T65" fmla="*/ 505 h 521"/>
                <a:gd name="T66" fmla="*/ 16931 w 666"/>
                <a:gd name="T67" fmla="*/ 635 h 521"/>
                <a:gd name="T68" fmla="*/ 17397 w 666"/>
                <a:gd name="T69" fmla="*/ 635 h 521"/>
                <a:gd name="T70" fmla="*/ 17870 w 666"/>
                <a:gd name="T71" fmla="*/ 496 h 521"/>
                <a:gd name="T72" fmla="*/ 18433 w 666"/>
                <a:gd name="T73" fmla="*/ 297 h 521"/>
                <a:gd name="T74" fmla="*/ 18906 w 666"/>
                <a:gd name="T75" fmla="*/ 99 h 521"/>
                <a:gd name="T76" fmla="*/ 19420 w 666"/>
                <a:gd name="T77" fmla="*/ 10 h 521"/>
                <a:gd name="T78" fmla="*/ 19982 w 666"/>
                <a:gd name="T79" fmla="*/ 60 h 521"/>
                <a:gd name="T80" fmla="*/ 20455 w 666"/>
                <a:gd name="T81" fmla="*/ 227 h 521"/>
                <a:gd name="T82" fmla="*/ 20970 w 666"/>
                <a:gd name="T83" fmla="*/ 448 h 521"/>
                <a:gd name="T84" fmla="*/ 21443 w 666"/>
                <a:gd name="T85" fmla="*/ 605 h 521"/>
                <a:gd name="T86" fmla="*/ 21957 w 666"/>
                <a:gd name="T87" fmla="*/ 644 h 521"/>
                <a:gd name="T88" fmla="*/ 22526 w 666"/>
                <a:gd name="T89" fmla="*/ 546 h 521"/>
                <a:gd name="T90" fmla="*/ 22993 w 666"/>
                <a:gd name="T91" fmla="*/ 346 h 521"/>
                <a:gd name="T92" fmla="*/ 23466 w 666"/>
                <a:gd name="T93" fmla="*/ 138 h 521"/>
                <a:gd name="T94" fmla="*/ 23980 w 666"/>
                <a:gd name="T95" fmla="*/ 19 h 521"/>
                <a:gd name="T96" fmla="*/ 24549 w 666"/>
                <a:gd name="T97" fmla="*/ 40 h 521"/>
                <a:gd name="T98" fmla="*/ 25016 w 666"/>
                <a:gd name="T99" fmla="*/ 179 h 521"/>
                <a:gd name="T100" fmla="*/ 25537 w 666"/>
                <a:gd name="T101" fmla="*/ 388 h 521"/>
                <a:gd name="T102" fmla="*/ 26003 w 666"/>
                <a:gd name="T103" fmla="*/ 575 h 521"/>
                <a:gd name="T104" fmla="*/ 26565 w 666"/>
                <a:gd name="T105" fmla="*/ 665 h 521"/>
                <a:gd name="T106" fmla="*/ 27039 w 666"/>
                <a:gd name="T107" fmla="*/ 605 h 521"/>
                <a:gd name="T108" fmla="*/ 27512 w 666"/>
                <a:gd name="T109" fmla="*/ 427 h 521"/>
                <a:gd name="T110" fmla="*/ 28026 w 666"/>
                <a:gd name="T111" fmla="*/ 218 h 521"/>
                <a:gd name="T112" fmla="*/ 28499 w 666"/>
                <a:gd name="T113" fmla="*/ 49 h 521"/>
                <a:gd name="T114" fmla="*/ 28965 w 666"/>
                <a:gd name="T115" fmla="*/ 19 h 521"/>
                <a:gd name="T116" fmla="*/ 29487 w 666"/>
                <a:gd name="T117" fmla="*/ 99 h 521"/>
                <a:gd name="T118" fmla="*/ 29953 w 666"/>
                <a:gd name="T119" fmla="*/ 277 h 521"/>
                <a:gd name="T120" fmla="*/ 30515 w 666"/>
                <a:gd name="T121" fmla="*/ 486 h 521"/>
                <a:gd name="T122" fmla="*/ 30988 w 666"/>
                <a:gd name="T123" fmla="*/ 635 h 5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66"/>
                <a:gd name="T187" fmla="*/ 0 h 521"/>
                <a:gd name="T188" fmla="*/ 666 w 666"/>
                <a:gd name="T189" fmla="*/ 521 h 5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66" h="521">
                  <a:moveTo>
                    <a:pt x="0" y="54"/>
                  </a:moveTo>
                  <a:lnTo>
                    <a:pt x="2" y="47"/>
                  </a:lnTo>
                  <a:lnTo>
                    <a:pt x="3" y="38"/>
                  </a:lnTo>
                  <a:lnTo>
                    <a:pt x="4" y="31"/>
                  </a:lnTo>
                  <a:lnTo>
                    <a:pt x="4" y="24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2" y="15"/>
                  </a:lnTo>
                  <a:lnTo>
                    <a:pt x="13" y="15"/>
                  </a:lnTo>
                  <a:lnTo>
                    <a:pt x="14" y="24"/>
                  </a:lnTo>
                  <a:lnTo>
                    <a:pt x="16" y="31"/>
                  </a:lnTo>
                  <a:lnTo>
                    <a:pt x="17" y="38"/>
                  </a:lnTo>
                  <a:lnTo>
                    <a:pt x="19" y="47"/>
                  </a:lnTo>
                  <a:lnTo>
                    <a:pt x="20" y="63"/>
                  </a:lnTo>
                  <a:lnTo>
                    <a:pt x="22" y="70"/>
                  </a:lnTo>
                  <a:lnTo>
                    <a:pt x="22" y="78"/>
                  </a:lnTo>
                  <a:lnTo>
                    <a:pt x="23" y="93"/>
                  </a:lnTo>
                  <a:lnTo>
                    <a:pt x="24" y="117"/>
                  </a:lnTo>
                  <a:lnTo>
                    <a:pt x="26" y="133"/>
                  </a:lnTo>
                  <a:lnTo>
                    <a:pt x="27" y="140"/>
                  </a:lnTo>
                  <a:lnTo>
                    <a:pt x="29" y="163"/>
                  </a:lnTo>
                  <a:lnTo>
                    <a:pt x="30" y="187"/>
                  </a:lnTo>
                  <a:lnTo>
                    <a:pt x="32" y="201"/>
                  </a:lnTo>
                  <a:lnTo>
                    <a:pt x="33" y="225"/>
                  </a:lnTo>
                  <a:lnTo>
                    <a:pt x="34" y="241"/>
                  </a:lnTo>
                  <a:lnTo>
                    <a:pt x="36" y="264"/>
                  </a:lnTo>
                  <a:lnTo>
                    <a:pt x="37" y="280"/>
                  </a:lnTo>
                  <a:lnTo>
                    <a:pt x="39" y="303"/>
                  </a:lnTo>
                  <a:lnTo>
                    <a:pt x="39" y="325"/>
                  </a:lnTo>
                  <a:lnTo>
                    <a:pt x="40" y="350"/>
                  </a:lnTo>
                  <a:lnTo>
                    <a:pt x="42" y="364"/>
                  </a:lnTo>
                  <a:lnTo>
                    <a:pt x="43" y="388"/>
                  </a:lnTo>
                  <a:lnTo>
                    <a:pt x="44" y="404"/>
                  </a:lnTo>
                  <a:lnTo>
                    <a:pt x="46" y="418"/>
                  </a:lnTo>
                  <a:lnTo>
                    <a:pt x="47" y="434"/>
                  </a:lnTo>
                  <a:lnTo>
                    <a:pt x="49" y="450"/>
                  </a:lnTo>
                  <a:lnTo>
                    <a:pt x="50" y="465"/>
                  </a:lnTo>
                  <a:lnTo>
                    <a:pt x="52" y="473"/>
                  </a:lnTo>
                  <a:lnTo>
                    <a:pt x="53" y="488"/>
                  </a:lnTo>
                  <a:lnTo>
                    <a:pt x="54" y="497"/>
                  </a:lnTo>
                  <a:lnTo>
                    <a:pt x="56" y="497"/>
                  </a:lnTo>
                  <a:lnTo>
                    <a:pt x="56" y="513"/>
                  </a:lnTo>
                  <a:lnTo>
                    <a:pt x="57" y="513"/>
                  </a:lnTo>
                  <a:lnTo>
                    <a:pt x="59" y="513"/>
                  </a:lnTo>
                  <a:lnTo>
                    <a:pt x="60" y="513"/>
                  </a:lnTo>
                  <a:lnTo>
                    <a:pt x="62" y="520"/>
                  </a:lnTo>
                  <a:lnTo>
                    <a:pt x="63" y="520"/>
                  </a:lnTo>
                  <a:lnTo>
                    <a:pt x="64" y="504"/>
                  </a:lnTo>
                  <a:lnTo>
                    <a:pt x="66" y="504"/>
                  </a:lnTo>
                  <a:lnTo>
                    <a:pt x="67" y="497"/>
                  </a:lnTo>
                  <a:lnTo>
                    <a:pt x="69" y="497"/>
                  </a:lnTo>
                  <a:lnTo>
                    <a:pt x="70" y="481"/>
                  </a:lnTo>
                  <a:lnTo>
                    <a:pt x="72" y="473"/>
                  </a:lnTo>
                  <a:lnTo>
                    <a:pt x="73" y="465"/>
                  </a:lnTo>
                  <a:lnTo>
                    <a:pt x="73" y="450"/>
                  </a:lnTo>
                  <a:lnTo>
                    <a:pt x="74" y="434"/>
                  </a:lnTo>
                  <a:lnTo>
                    <a:pt x="76" y="411"/>
                  </a:lnTo>
                  <a:lnTo>
                    <a:pt x="77" y="395"/>
                  </a:lnTo>
                  <a:lnTo>
                    <a:pt x="79" y="380"/>
                  </a:lnTo>
                  <a:lnTo>
                    <a:pt x="80" y="364"/>
                  </a:lnTo>
                  <a:lnTo>
                    <a:pt x="82" y="341"/>
                  </a:lnTo>
                  <a:lnTo>
                    <a:pt x="83" y="318"/>
                  </a:lnTo>
                  <a:lnTo>
                    <a:pt x="84" y="303"/>
                  </a:lnTo>
                  <a:lnTo>
                    <a:pt x="86" y="280"/>
                  </a:lnTo>
                  <a:lnTo>
                    <a:pt x="87" y="255"/>
                  </a:lnTo>
                  <a:lnTo>
                    <a:pt x="89" y="233"/>
                  </a:lnTo>
                  <a:lnTo>
                    <a:pt x="90" y="210"/>
                  </a:lnTo>
                  <a:lnTo>
                    <a:pt x="90" y="187"/>
                  </a:lnTo>
                  <a:lnTo>
                    <a:pt x="92" y="171"/>
                  </a:lnTo>
                  <a:lnTo>
                    <a:pt x="93" y="155"/>
                  </a:lnTo>
                  <a:lnTo>
                    <a:pt x="94" y="133"/>
                  </a:lnTo>
                  <a:lnTo>
                    <a:pt x="96" y="108"/>
                  </a:lnTo>
                  <a:lnTo>
                    <a:pt x="97" y="93"/>
                  </a:lnTo>
                  <a:lnTo>
                    <a:pt x="99" y="78"/>
                  </a:lnTo>
                  <a:lnTo>
                    <a:pt x="100" y="70"/>
                  </a:lnTo>
                  <a:lnTo>
                    <a:pt x="102" y="54"/>
                  </a:lnTo>
                  <a:lnTo>
                    <a:pt x="103" y="47"/>
                  </a:lnTo>
                  <a:lnTo>
                    <a:pt x="104" y="31"/>
                  </a:lnTo>
                  <a:lnTo>
                    <a:pt x="106" y="24"/>
                  </a:lnTo>
                  <a:lnTo>
                    <a:pt x="107" y="8"/>
                  </a:lnTo>
                  <a:lnTo>
                    <a:pt x="109" y="15"/>
                  </a:lnTo>
                  <a:lnTo>
                    <a:pt x="110" y="8"/>
                  </a:lnTo>
                  <a:lnTo>
                    <a:pt x="112" y="8"/>
                  </a:lnTo>
                  <a:lnTo>
                    <a:pt x="113" y="15"/>
                  </a:lnTo>
                  <a:lnTo>
                    <a:pt x="114" y="15"/>
                  </a:lnTo>
                  <a:lnTo>
                    <a:pt x="116" y="24"/>
                  </a:lnTo>
                  <a:lnTo>
                    <a:pt x="117" y="24"/>
                  </a:lnTo>
                  <a:lnTo>
                    <a:pt x="119" y="31"/>
                  </a:lnTo>
                  <a:lnTo>
                    <a:pt x="120" y="38"/>
                  </a:lnTo>
                  <a:lnTo>
                    <a:pt x="122" y="54"/>
                  </a:lnTo>
                  <a:lnTo>
                    <a:pt x="123" y="63"/>
                  </a:lnTo>
                  <a:lnTo>
                    <a:pt x="123" y="78"/>
                  </a:lnTo>
                  <a:lnTo>
                    <a:pt x="124" y="93"/>
                  </a:lnTo>
                  <a:lnTo>
                    <a:pt x="126" y="101"/>
                  </a:lnTo>
                  <a:lnTo>
                    <a:pt x="127" y="124"/>
                  </a:lnTo>
                  <a:lnTo>
                    <a:pt x="129" y="140"/>
                  </a:lnTo>
                  <a:lnTo>
                    <a:pt x="130" y="163"/>
                  </a:lnTo>
                  <a:lnTo>
                    <a:pt x="132" y="178"/>
                  </a:lnTo>
                  <a:lnTo>
                    <a:pt x="133" y="201"/>
                  </a:lnTo>
                  <a:lnTo>
                    <a:pt x="135" y="225"/>
                  </a:lnTo>
                  <a:lnTo>
                    <a:pt x="136" y="241"/>
                  </a:lnTo>
                  <a:lnTo>
                    <a:pt x="137" y="264"/>
                  </a:lnTo>
                  <a:lnTo>
                    <a:pt x="139" y="280"/>
                  </a:lnTo>
                  <a:lnTo>
                    <a:pt x="140" y="303"/>
                  </a:lnTo>
                  <a:lnTo>
                    <a:pt x="140" y="334"/>
                  </a:lnTo>
                  <a:lnTo>
                    <a:pt x="142" y="341"/>
                  </a:lnTo>
                  <a:lnTo>
                    <a:pt x="143" y="364"/>
                  </a:lnTo>
                  <a:lnTo>
                    <a:pt x="145" y="388"/>
                  </a:lnTo>
                  <a:lnTo>
                    <a:pt x="146" y="404"/>
                  </a:lnTo>
                  <a:lnTo>
                    <a:pt x="147" y="427"/>
                  </a:lnTo>
                  <a:lnTo>
                    <a:pt x="149" y="443"/>
                  </a:lnTo>
                  <a:lnTo>
                    <a:pt x="150" y="450"/>
                  </a:lnTo>
                  <a:lnTo>
                    <a:pt x="152" y="465"/>
                  </a:lnTo>
                  <a:lnTo>
                    <a:pt x="153" y="481"/>
                  </a:lnTo>
                  <a:lnTo>
                    <a:pt x="155" y="481"/>
                  </a:lnTo>
                  <a:lnTo>
                    <a:pt x="156" y="497"/>
                  </a:lnTo>
                  <a:lnTo>
                    <a:pt x="157" y="497"/>
                  </a:lnTo>
                  <a:lnTo>
                    <a:pt x="157" y="504"/>
                  </a:lnTo>
                  <a:lnTo>
                    <a:pt x="159" y="504"/>
                  </a:lnTo>
                  <a:lnTo>
                    <a:pt x="160" y="513"/>
                  </a:lnTo>
                  <a:lnTo>
                    <a:pt x="162" y="513"/>
                  </a:lnTo>
                  <a:lnTo>
                    <a:pt x="163" y="513"/>
                  </a:lnTo>
                  <a:lnTo>
                    <a:pt x="165" y="513"/>
                  </a:lnTo>
                  <a:lnTo>
                    <a:pt x="166" y="513"/>
                  </a:lnTo>
                  <a:lnTo>
                    <a:pt x="167" y="504"/>
                  </a:lnTo>
                  <a:lnTo>
                    <a:pt x="169" y="497"/>
                  </a:lnTo>
                  <a:lnTo>
                    <a:pt x="170" y="497"/>
                  </a:lnTo>
                  <a:lnTo>
                    <a:pt x="172" y="481"/>
                  </a:lnTo>
                  <a:lnTo>
                    <a:pt x="173" y="473"/>
                  </a:lnTo>
                  <a:lnTo>
                    <a:pt x="175" y="458"/>
                  </a:lnTo>
                  <a:lnTo>
                    <a:pt x="175" y="443"/>
                  </a:lnTo>
                  <a:lnTo>
                    <a:pt x="176" y="434"/>
                  </a:lnTo>
                  <a:lnTo>
                    <a:pt x="177" y="418"/>
                  </a:lnTo>
                  <a:lnTo>
                    <a:pt x="179" y="404"/>
                  </a:lnTo>
                  <a:lnTo>
                    <a:pt x="180" y="380"/>
                  </a:lnTo>
                  <a:lnTo>
                    <a:pt x="182" y="364"/>
                  </a:lnTo>
                  <a:lnTo>
                    <a:pt x="183" y="341"/>
                  </a:lnTo>
                  <a:lnTo>
                    <a:pt x="185" y="318"/>
                  </a:lnTo>
                  <a:lnTo>
                    <a:pt x="186" y="295"/>
                  </a:lnTo>
                  <a:lnTo>
                    <a:pt x="187" y="271"/>
                  </a:lnTo>
                  <a:lnTo>
                    <a:pt x="189" y="255"/>
                  </a:lnTo>
                  <a:lnTo>
                    <a:pt x="190" y="233"/>
                  </a:lnTo>
                  <a:lnTo>
                    <a:pt x="192" y="210"/>
                  </a:lnTo>
                  <a:lnTo>
                    <a:pt x="192" y="194"/>
                  </a:lnTo>
                  <a:lnTo>
                    <a:pt x="193" y="163"/>
                  </a:lnTo>
                  <a:lnTo>
                    <a:pt x="195" y="147"/>
                  </a:lnTo>
                  <a:lnTo>
                    <a:pt x="196" y="124"/>
                  </a:lnTo>
                  <a:lnTo>
                    <a:pt x="197" y="108"/>
                  </a:lnTo>
                  <a:lnTo>
                    <a:pt x="199" y="93"/>
                  </a:lnTo>
                  <a:lnTo>
                    <a:pt x="200" y="85"/>
                  </a:lnTo>
                  <a:lnTo>
                    <a:pt x="202" y="63"/>
                  </a:lnTo>
                  <a:lnTo>
                    <a:pt x="203" y="47"/>
                  </a:lnTo>
                  <a:lnTo>
                    <a:pt x="205" y="38"/>
                  </a:lnTo>
                  <a:lnTo>
                    <a:pt x="206" y="31"/>
                  </a:lnTo>
                  <a:lnTo>
                    <a:pt x="207" y="24"/>
                  </a:lnTo>
                  <a:lnTo>
                    <a:pt x="209" y="15"/>
                  </a:lnTo>
                  <a:lnTo>
                    <a:pt x="210" y="8"/>
                  </a:lnTo>
                  <a:lnTo>
                    <a:pt x="212" y="8"/>
                  </a:lnTo>
                  <a:lnTo>
                    <a:pt x="213" y="8"/>
                  </a:lnTo>
                  <a:lnTo>
                    <a:pt x="215" y="8"/>
                  </a:lnTo>
                  <a:lnTo>
                    <a:pt x="216" y="8"/>
                  </a:lnTo>
                  <a:lnTo>
                    <a:pt x="217" y="15"/>
                  </a:lnTo>
                  <a:lnTo>
                    <a:pt x="219" y="24"/>
                  </a:lnTo>
                  <a:lnTo>
                    <a:pt x="220" y="31"/>
                  </a:lnTo>
                  <a:lnTo>
                    <a:pt x="222" y="38"/>
                  </a:lnTo>
                  <a:lnTo>
                    <a:pt x="223" y="54"/>
                  </a:lnTo>
                  <a:lnTo>
                    <a:pt x="225" y="63"/>
                  </a:lnTo>
                  <a:lnTo>
                    <a:pt x="226" y="70"/>
                  </a:lnTo>
                  <a:lnTo>
                    <a:pt x="226" y="85"/>
                  </a:lnTo>
                  <a:lnTo>
                    <a:pt x="227" y="101"/>
                  </a:lnTo>
                  <a:lnTo>
                    <a:pt x="229" y="117"/>
                  </a:lnTo>
                  <a:lnTo>
                    <a:pt x="230" y="133"/>
                  </a:lnTo>
                  <a:lnTo>
                    <a:pt x="232" y="155"/>
                  </a:lnTo>
                  <a:lnTo>
                    <a:pt x="233" y="171"/>
                  </a:lnTo>
                  <a:lnTo>
                    <a:pt x="235" y="187"/>
                  </a:lnTo>
                  <a:lnTo>
                    <a:pt x="236" y="210"/>
                  </a:lnTo>
                  <a:lnTo>
                    <a:pt x="237" y="233"/>
                  </a:lnTo>
                  <a:lnTo>
                    <a:pt x="239" y="248"/>
                  </a:lnTo>
                  <a:lnTo>
                    <a:pt x="240" y="271"/>
                  </a:lnTo>
                  <a:lnTo>
                    <a:pt x="242" y="295"/>
                  </a:lnTo>
                  <a:lnTo>
                    <a:pt x="243" y="318"/>
                  </a:lnTo>
                  <a:lnTo>
                    <a:pt x="243" y="334"/>
                  </a:lnTo>
                  <a:lnTo>
                    <a:pt x="245" y="357"/>
                  </a:lnTo>
                  <a:lnTo>
                    <a:pt x="246" y="373"/>
                  </a:lnTo>
                  <a:lnTo>
                    <a:pt x="247" y="388"/>
                  </a:lnTo>
                  <a:lnTo>
                    <a:pt x="249" y="404"/>
                  </a:lnTo>
                  <a:lnTo>
                    <a:pt x="250" y="427"/>
                  </a:lnTo>
                  <a:lnTo>
                    <a:pt x="252" y="443"/>
                  </a:lnTo>
                  <a:lnTo>
                    <a:pt x="253" y="458"/>
                  </a:lnTo>
                  <a:lnTo>
                    <a:pt x="255" y="473"/>
                  </a:lnTo>
                  <a:lnTo>
                    <a:pt x="256" y="481"/>
                  </a:lnTo>
                  <a:lnTo>
                    <a:pt x="257" y="488"/>
                  </a:lnTo>
                  <a:lnTo>
                    <a:pt x="259" y="497"/>
                  </a:lnTo>
                  <a:lnTo>
                    <a:pt x="259" y="504"/>
                  </a:lnTo>
                  <a:lnTo>
                    <a:pt x="260" y="513"/>
                  </a:lnTo>
                  <a:lnTo>
                    <a:pt x="262" y="513"/>
                  </a:lnTo>
                  <a:lnTo>
                    <a:pt x="263" y="520"/>
                  </a:lnTo>
                  <a:lnTo>
                    <a:pt x="265" y="513"/>
                  </a:lnTo>
                  <a:lnTo>
                    <a:pt x="266" y="513"/>
                  </a:lnTo>
                  <a:lnTo>
                    <a:pt x="267" y="513"/>
                  </a:lnTo>
                  <a:lnTo>
                    <a:pt x="269" y="504"/>
                  </a:lnTo>
                  <a:lnTo>
                    <a:pt x="270" y="497"/>
                  </a:lnTo>
                  <a:lnTo>
                    <a:pt x="272" y="488"/>
                  </a:lnTo>
                  <a:lnTo>
                    <a:pt x="273" y="481"/>
                  </a:lnTo>
                  <a:lnTo>
                    <a:pt x="275" y="465"/>
                  </a:lnTo>
                  <a:lnTo>
                    <a:pt x="276" y="458"/>
                  </a:lnTo>
                  <a:lnTo>
                    <a:pt x="276" y="434"/>
                  </a:lnTo>
                  <a:lnTo>
                    <a:pt x="277" y="418"/>
                  </a:lnTo>
                  <a:lnTo>
                    <a:pt x="279" y="411"/>
                  </a:lnTo>
                  <a:lnTo>
                    <a:pt x="280" y="395"/>
                  </a:lnTo>
                  <a:lnTo>
                    <a:pt x="282" y="373"/>
                  </a:lnTo>
                  <a:lnTo>
                    <a:pt x="283" y="350"/>
                  </a:lnTo>
                  <a:lnTo>
                    <a:pt x="285" y="334"/>
                  </a:lnTo>
                  <a:lnTo>
                    <a:pt x="286" y="318"/>
                  </a:lnTo>
                  <a:lnTo>
                    <a:pt x="287" y="295"/>
                  </a:lnTo>
                  <a:lnTo>
                    <a:pt x="289" y="271"/>
                  </a:lnTo>
                  <a:lnTo>
                    <a:pt x="290" y="241"/>
                  </a:lnTo>
                  <a:lnTo>
                    <a:pt x="292" y="225"/>
                  </a:lnTo>
                  <a:lnTo>
                    <a:pt x="293" y="210"/>
                  </a:lnTo>
                  <a:lnTo>
                    <a:pt x="293" y="187"/>
                  </a:lnTo>
                  <a:lnTo>
                    <a:pt x="295" y="163"/>
                  </a:lnTo>
                  <a:lnTo>
                    <a:pt x="296" y="147"/>
                  </a:lnTo>
                  <a:lnTo>
                    <a:pt x="297" y="124"/>
                  </a:lnTo>
                  <a:lnTo>
                    <a:pt x="299" y="108"/>
                  </a:lnTo>
                  <a:lnTo>
                    <a:pt x="300" y="93"/>
                  </a:lnTo>
                  <a:lnTo>
                    <a:pt x="302" y="78"/>
                  </a:lnTo>
                  <a:lnTo>
                    <a:pt x="303" y="70"/>
                  </a:lnTo>
                  <a:lnTo>
                    <a:pt x="305" y="47"/>
                  </a:lnTo>
                  <a:lnTo>
                    <a:pt x="306" y="38"/>
                  </a:lnTo>
                  <a:lnTo>
                    <a:pt x="307" y="31"/>
                  </a:lnTo>
                  <a:lnTo>
                    <a:pt x="309" y="24"/>
                  </a:lnTo>
                  <a:lnTo>
                    <a:pt x="310" y="15"/>
                  </a:lnTo>
                  <a:lnTo>
                    <a:pt x="310" y="8"/>
                  </a:lnTo>
                  <a:lnTo>
                    <a:pt x="312" y="8"/>
                  </a:lnTo>
                  <a:lnTo>
                    <a:pt x="313" y="8"/>
                  </a:lnTo>
                  <a:lnTo>
                    <a:pt x="315" y="8"/>
                  </a:lnTo>
                  <a:lnTo>
                    <a:pt x="316" y="8"/>
                  </a:lnTo>
                  <a:lnTo>
                    <a:pt x="317" y="8"/>
                  </a:lnTo>
                  <a:lnTo>
                    <a:pt x="319" y="8"/>
                  </a:lnTo>
                  <a:lnTo>
                    <a:pt x="320" y="24"/>
                  </a:lnTo>
                  <a:lnTo>
                    <a:pt x="322" y="24"/>
                  </a:lnTo>
                  <a:lnTo>
                    <a:pt x="323" y="31"/>
                  </a:lnTo>
                  <a:lnTo>
                    <a:pt x="325" y="47"/>
                  </a:lnTo>
                  <a:lnTo>
                    <a:pt x="326" y="54"/>
                  </a:lnTo>
                  <a:lnTo>
                    <a:pt x="327" y="63"/>
                  </a:lnTo>
                  <a:lnTo>
                    <a:pt x="327" y="85"/>
                  </a:lnTo>
                  <a:lnTo>
                    <a:pt x="329" y="93"/>
                  </a:lnTo>
                  <a:lnTo>
                    <a:pt x="330" y="117"/>
                  </a:lnTo>
                  <a:lnTo>
                    <a:pt x="332" y="124"/>
                  </a:lnTo>
                  <a:lnTo>
                    <a:pt x="333" y="147"/>
                  </a:lnTo>
                  <a:lnTo>
                    <a:pt x="335" y="171"/>
                  </a:lnTo>
                  <a:lnTo>
                    <a:pt x="336" y="194"/>
                  </a:lnTo>
                  <a:lnTo>
                    <a:pt x="337" y="210"/>
                  </a:lnTo>
                  <a:lnTo>
                    <a:pt x="339" y="225"/>
                  </a:lnTo>
                  <a:lnTo>
                    <a:pt x="340" y="248"/>
                  </a:lnTo>
                  <a:lnTo>
                    <a:pt x="342" y="280"/>
                  </a:lnTo>
                  <a:lnTo>
                    <a:pt x="343" y="295"/>
                  </a:lnTo>
                  <a:lnTo>
                    <a:pt x="345" y="318"/>
                  </a:lnTo>
                  <a:lnTo>
                    <a:pt x="345" y="341"/>
                  </a:lnTo>
                  <a:lnTo>
                    <a:pt x="346" y="357"/>
                  </a:lnTo>
                  <a:lnTo>
                    <a:pt x="347" y="380"/>
                  </a:lnTo>
                  <a:lnTo>
                    <a:pt x="349" y="395"/>
                  </a:lnTo>
                  <a:lnTo>
                    <a:pt x="350" y="418"/>
                  </a:lnTo>
                  <a:lnTo>
                    <a:pt x="352" y="434"/>
                  </a:lnTo>
                  <a:lnTo>
                    <a:pt x="353" y="443"/>
                  </a:lnTo>
                  <a:lnTo>
                    <a:pt x="355" y="458"/>
                  </a:lnTo>
                  <a:lnTo>
                    <a:pt x="356" y="473"/>
                  </a:lnTo>
                  <a:lnTo>
                    <a:pt x="357" y="488"/>
                  </a:lnTo>
                  <a:lnTo>
                    <a:pt x="359" y="497"/>
                  </a:lnTo>
                  <a:lnTo>
                    <a:pt x="360" y="497"/>
                  </a:lnTo>
                  <a:lnTo>
                    <a:pt x="362" y="497"/>
                  </a:lnTo>
                  <a:lnTo>
                    <a:pt x="362" y="504"/>
                  </a:lnTo>
                  <a:lnTo>
                    <a:pt x="363" y="513"/>
                  </a:lnTo>
                  <a:lnTo>
                    <a:pt x="365" y="504"/>
                  </a:lnTo>
                  <a:lnTo>
                    <a:pt x="366" y="513"/>
                  </a:lnTo>
                  <a:lnTo>
                    <a:pt x="367" y="504"/>
                  </a:lnTo>
                  <a:lnTo>
                    <a:pt x="369" y="497"/>
                  </a:lnTo>
                  <a:lnTo>
                    <a:pt x="370" y="497"/>
                  </a:lnTo>
                  <a:lnTo>
                    <a:pt x="372" y="488"/>
                  </a:lnTo>
                  <a:lnTo>
                    <a:pt x="373" y="481"/>
                  </a:lnTo>
                  <a:lnTo>
                    <a:pt x="375" y="465"/>
                  </a:lnTo>
                  <a:lnTo>
                    <a:pt x="376" y="458"/>
                  </a:lnTo>
                  <a:lnTo>
                    <a:pt x="377" y="443"/>
                  </a:lnTo>
                  <a:lnTo>
                    <a:pt x="379" y="418"/>
                  </a:lnTo>
                  <a:lnTo>
                    <a:pt x="379" y="411"/>
                  </a:lnTo>
                  <a:lnTo>
                    <a:pt x="380" y="388"/>
                  </a:lnTo>
                  <a:lnTo>
                    <a:pt x="382" y="373"/>
                  </a:lnTo>
                  <a:lnTo>
                    <a:pt x="383" y="357"/>
                  </a:lnTo>
                  <a:lnTo>
                    <a:pt x="385" y="334"/>
                  </a:lnTo>
                  <a:lnTo>
                    <a:pt x="386" y="318"/>
                  </a:lnTo>
                  <a:lnTo>
                    <a:pt x="387" y="295"/>
                  </a:lnTo>
                  <a:lnTo>
                    <a:pt x="389" y="271"/>
                  </a:lnTo>
                  <a:lnTo>
                    <a:pt x="390" y="255"/>
                  </a:lnTo>
                  <a:lnTo>
                    <a:pt x="392" y="233"/>
                  </a:lnTo>
                  <a:lnTo>
                    <a:pt x="393" y="210"/>
                  </a:lnTo>
                  <a:lnTo>
                    <a:pt x="395" y="187"/>
                  </a:lnTo>
                  <a:lnTo>
                    <a:pt x="395" y="171"/>
                  </a:lnTo>
                  <a:lnTo>
                    <a:pt x="396" y="140"/>
                  </a:lnTo>
                  <a:lnTo>
                    <a:pt x="397" y="133"/>
                  </a:lnTo>
                  <a:lnTo>
                    <a:pt x="399" y="108"/>
                  </a:lnTo>
                  <a:lnTo>
                    <a:pt x="400" y="93"/>
                  </a:lnTo>
                  <a:lnTo>
                    <a:pt x="402" y="78"/>
                  </a:lnTo>
                  <a:lnTo>
                    <a:pt x="403" y="63"/>
                  </a:lnTo>
                  <a:lnTo>
                    <a:pt x="405" y="54"/>
                  </a:lnTo>
                  <a:lnTo>
                    <a:pt x="406" y="38"/>
                  </a:lnTo>
                  <a:lnTo>
                    <a:pt x="407" y="31"/>
                  </a:lnTo>
                  <a:lnTo>
                    <a:pt x="409" y="24"/>
                  </a:lnTo>
                  <a:lnTo>
                    <a:pt x="410" y="15"/>
                  </a:lnTo>
                  <a:lnTo>
                    <a:pt x="412" y="8"/>
                  </a:lnTo>
                  <a:lnTo>
                    <a:pt x="413" y="8"/>
                  </a:lnTo>
                  <a:lnTo>
                    <a:pt x="415" y="0"/>
                  </a:lnTo>
                  <a:lnTo>
                    <a:pt x="416" y="8"/>
                  </a:lnTo>
                  <a:lnTo>
                    <a:pt x="417" y="15"/>
                  </a:lnTo>
                  <a:lnTo>
                    <a:pt x="419" y="8"/>
                  </a:lnTo>
                  <a:lnTo>
                    <a:pt x="420" y="24"/>
                  </a:lnTo>
                  <a:lnTo>
                    <a:pt x="422" y="24"/>
                  </a:lnTo>
                  <a:lnTo>
                    <a:pt x="423" y="38"/>
                  </a:lnTo>
                  <a:lnTo>
                    <a:pt x="425" y="47"/>
                  </a:lnTo>
                  <a:lnTo>
                    <a:pt x="426" y="54"/>
                  </a:lnTo>
                  <a:lnTo>
                    <a:pt x="427" y="70"/>
                  </a:lnTo>
                  <a:lnTo>
                    <a:pt x="429" y="85"/>
                  </a:lnTo>
                  <a:lnTo>
                    <a:pt x="429" y="101"/>
                  </a:lnTo>
                  <a:lnTo>
                    <a:pt x="430" y="117"/>
                  </a:lnTo>
                  <a:lnTo>
                    <a:pt x="432" y="133"/>
                  </a:lnTo>
                  <a:lnTo>
                    <a:pt x="433" y="155"/>
                  </a:lnTo>
                  <a:lnTo>
                    <a:pt x="435" y="178"/>
                  </a:lnTo>
                  <a:lnTo>
                    <a:pt x="436" y="194"/>
                  </a:lnTo>
                  <a:lnTo>
                    <a:pt x="437" y="225"/>
                  </a:lnTo>
                  <a:lnTo>
                    <a:pt x="439" y="241"/>
                  </a:lnTo>
                  <a:lnTo>
                    <a:pt x="440" y="264"/>
                  </a:lnTo>
                  <a:lnTo>
                    <a:pt x="442" y="280"/>
                  </a:lnTo>
                  <a:lnTo>
                    <a:pt x="443" y="303"/>
                  </a:lnTo>
                  <a:lnTo>
                    <a:pt x="445" y="318"/>
                  </a:lnTo>
                  <a:lnTo>
                    <a:pt x="446" y="350"/>
                  </a:lnTo>
                  <a:lnTo>
                    <a:pt x="446" y="364"/>
                  </a:lnTo>
                  <a:lnTo>
                    <a:pt x="447" y="388"/>
                  </a:lnTo>
                  <a:lnTo>
                    <a:pt x="449" y="404"/>
                  </a:lnTo>
                  <a:lnTo>
                    <a:pt x="450" y="418"/>
                  </a:lnTo>
                  <a:lnTo>
                    <a:pt x="452" y="434"/>
                  </a:lnTo>
                  <a:lnTo>
                    <a:pt x="453" y="450"/>
                  </a:lnTo>
                  <a:lnTo>
                    <a:pt x="455" y="465"/>
                  </a:lnTo>
                  <a:lnTo>
                    <a:pt x="456" y="473"/>
                  </a:lnTo>
                  <a:lnTo>
                    <a:pt x="457" y="481"/>
                  </a:lnTo>
                  <a:lnTo>
                    <a:pt x="459" y="497"/>
                  </a:lnTo>
                  <a:lnTo>
                    <a:pt x="460" y="504"/>
                  </a:lnTo>
                  <a:lnTo>
                    <a:pt x="462" y="513"/>
                  </a:lnTo>
                  <a:lnTo>
                    <a:pt x="463" y="513"/>
                  </a:lnTo>
                  <a:lnTo>
                    <a:pt x="465" y="504"/>
                  </a:lnTo>
                  <a:lnTo>
                    <a:pt x="466" y="513"/>
                  </a:lnTo>
                  <a:lnTo>
                    <a:pt x="467" y="504"/>
                  </a:lnTo>
                  <a:lnTo>
                    <a:pt x="469" y="497"/>
                  </a:lnTo>
                  <a:lnTo>
                    <a:pt x="470" y="497"/>
                  </a:lnTo>
                  <a:lnTo>
                    <a:pt x="472" y="481"/>
                  </a:lnTo>
                  <a:lnTo>
                    <a:pt x="473" y="473"/>
                  </a:lnTo>
                  <a:lnTo>
                    <a:pt x="475" y="465"/>
                  </a:lnTo>
                  <a:lnTo>
                    <a:pt x="476" y="450"/>
                  </a:lnTo>
                  <a:lnTo>
                    <a:pt x="477" y="434"/>
                  </a:lnTo>
                  <a:lnTo>
                    <a:pt x="479" y="427"/>
                  </a:lnTo>
                  <a:lnTo>
                    <a:pt x="480" y="411"/>
                  </a:lnTo>
                  <a:lnTo>
                    <a:pt x="480" y="395"/>
                  </a:lnTo>
                  <a:lnTo>
                    <a:pt x="482" y="373"/>
                  </a:lnTo>
                  <a:lnTo>
                    <a:pt x="483" y="350"/>
                  </a:lnTo>
                  <a:lnTo>
                    <a:pt x="485" y="334"/>
                  </a:lnTo>
                  <a:lnTo>
                    <a:pt x="486" y="303"/>
                  </a:lnTo>
                  <a:lnTo>
                    <a:pt x="487" y="287"/>
                  </a:lnTo>
                  <a:lnTo>
                    <a:pt x="489" y="271"/>
                  </a:lnTo>
                  <a:lnTo>
                    <a:pt x="490" y="241"/>
                  </a:lnTo>
                  <a:lnTo>
                    <a:pt x="492" y="225"/>
                  </a:lnTo>
                  <a:lnTo>
                    <a:pt x="493" y="210"/>
                  </a:lnTo>
                  <a:lnTo>
                    <a:pt x="495" y="187"/>
                  </a:lnTo>
                  <a:lnTo>
                    <a:pt x="496" y="163"/>
                  </a:lnTo>
                  <a:lnTo>
                    <a:pt x="497" y="147"/>
                  </a:lnTo>
                  <a:lnTo>
                    <a:pt x="497" y="124"/>
                  </a:lnTo>
                  <a:lnTo>
                    <a:pt x="499" y="108"/>
                  </a:lnTo>
                  <a:lnTo>
                    <a:pt x="500" y="93"/>
                  </a:lnTo>
                  <a:lnTo>
                    <a:pt x="502" y="78"/>
                  </a:lnTo>
                  <a:lnTo>
                    <a:pt x="503" y="63"/>
                  </a:lnTo>
                  <a:lnTo>
                    <a:pt x="505" y="47"/>
                  </a:lnTo>
                  <a:lnTo>
                    <a:pt x="506" y="47"/>
                  </a:lnTo>
                  <a:lnTo>
                    <a:pt x="507" y="24"/>
                  </a:lnTo>
                  <a:lnTo>
                    <a:pt x="509" y="24"/>
                  </a:lnTo>
                  <a:lnTo>
                    <a:pt x="510" y="15"/>
                  </a:lnTo>
                  <a:lnTo>
                    <a:pt x="512" y="15"/>
                  </a:lnTo>
                  <a:lnTo>
                    <a:pt x="513" y="8"/>
                  </a:lnTo>
                  <a:lnTo>
                    <a:pt x="515" y="8"/>
                  </a:lnTo>
                  <a:lnTo>
                    <a:pt x="516" y="8"/>
                  </a:lnTo>
                  <a:lnTo>
                    <a:pt x="517" y="8"/>
                  </a:lnTo>
                  <a:lnTo>
                    <a:pt x="519" y="15"/>
                  </a:lnTo>
                  <a:lnTo>
                    <a:pt x="520" y="24"/>
                  </a:lnTo>
                  <a:lnTo>
                    <a:pt x="522" y="31"/>
                  </a:lnTo>
                  <a:lnTo>
                    <a:pt x="523" y="38"/>
                  </a:lnTo>
                  <a:lnTo>
                    <a:pt x="525" y="47"/>
                  </a:lnTo>
                  <a:lnTo>
                    <a:pt x="526" y="63"/>
                  </a:lnTo>
                  <a:lnTo>
                    <a:pt x="527" y="78"/>
                  </a:lnTo>
                  <a:lnTo>
                    <a:pt x="529" y="85"/>
                  </a:lnTo>
                  <a:lnTo>
                    <a:pt x="530" y="108"/>
                  </a:lnTo>
                  <a:lnTo>
                    <a:pt x="532" y="124"/>
                  </a:lnTo>
                  <a:lnTo>
                    <a:pt x="532" y="140"/>
                  </a:lnTo>
                  <a:lnTo>
                    <a:pt x="533" y="163"/>
                  </a:lnTo>
                  <a:lnTo>
                    <a:pt x="535" y="178"/>
                  </a:lnTo>
                  <a:lnTo>
                    <a:pt x="536" y="194"/>
                  </a:lnTo>
                  <a:lnTo>
                    <a:pt x="537" y="210"/>
                  </a:lnTo>
                  <a:lnTo>
                    <a:pt x="539" y="241"/>
                  </a:lnTo>
                  <a:lnTo>
                    <a:pt x="540" y="264"/>
                  </a:lnTo>
                  <a:lnTo>
                    <a:pt x="542" y="280"/>
                  </a:lnTo>
                  <a:lnTo>
                    <a:pt x="543" y="303"/>
                  </a:lnTo>
                  <a:lnTo>
                    <a:pt x="545" y="334"/>
                  </a:lnTo>
                  <a:lnTo>
                    <a:pt x="546" y="341"/>
                  </a:lnTo>
                  <a:lnTo>
                    <a:pt x="547" y="364"/>
                  </a:lnTo>
                  <a:lnTo>
                    <a:pt x="547" y="388"/>
                  </a:lnTo>
                  <a:lnTo>
                    <a:pt x="549" y="404"/>
                  </a:lnTo>
                  <a:lnTo>
                    <a:pt x="550" y="418"/>
                  </a:lnTo>
                  <a:lnTo>
                    <a:pt x="552" y="434"/>
                  </a:lnTo>
                  <a:lnTo>
                    <a:pt x="553" y="450"/>
                  </a:lnTo>
                  <a:lnTo>
                    <a:pt x="555" y="465"/>
                  </a:lnTo>
                  <a:lnTo>
                    <a:pt x="556" y="473"/>
                  </a:lnTo>
                  <a:lnTo>
                    <a:pt x="557" y="488"/>
                  </a:lnTo>
                  <a:lnTo>
                    <a:pt x="559" y="497"/>
                  </a:lnTo>
                  <a:lnTo>
                    <a:pt x="560" y="504"/>
                  </a:lnTo>
                  <a:lnTo>
                    <a:pt x="562" y="504"/>
                  </a:lnTo>
                  <a:lnTo>
                    <a:pt x="563" y="513"/>
                  </a:lnTo>
                  <a:lnTo>
                    <a:pt x="565" y="520"/>
                  </a:lnTo>
                  <a:lnTo>
                    <a:pt x="565" y="513"/>
                  </a:lnTo>
                  <a:lnTo>
                    <a:pt x="566" y="513"/>
                  </a:lnTo>
                  <a:lnTo>
                    <a:pt x="567" y="513"/>
                  </a:lnTo>
                  <a:lnTo>
                    <a:pt x="569" y="504"/>
                  </a:lnTo>
                  <a:lnTo>
                    <a:pt x="570" y="497"/>
                  </a:lnTo>
                  <a:lnTo>
                    <a:pt x="572" y="497"/>
                  </a:lnTo>
                  <a:lnTo>
                    <a:pt x="573" y="481"/>
                  </a:lnTo>
                  <a:lnTo>
                    <a:pt x="575" y="473"/>
                  </a:lnTo>
                  <a:lnTo>
                    <a:pt x="576" y="458"/>
                  </a:lnTo>
                  <a:lnTo>
                    <a:pt x="577" y="443"/>
                  </a:lnTo>
                  <a:lnTo>
                    <a:pt x="579" y="434"/>
                  </a:lnTo>
                  <a:lnTo>
                    <a:pt x="580" y="411"/>
                  </a:lnTo>
                  <a:lnTo>
                    <a:pt x="582" y="395"/>
                  </a:lnTo>
                  <a:lnTo>
                    <a:pt x="582" y="373"/>
                  </a:lnTo>
                  <a:lnTo>
                    <a:pt x="583" y="357"/>
                  </a:lnTo>
                  <a:lnTo>
                    <a:pt x="585" y="334"/>
                  </a:lnTo>
                  <a:lnTo>
                    <a:pt x="586" y="318"/>
                  </a:lnTo>
                  <a:lnTo>
                    <a:pt x="587" y="295"/>
                  </a:lnTo>
                  <a:lnTo>
                    <a:pt x="589" y="271"/>
                  </a:lnTo>
                  <a:lnTo>
                    <a:pt x="590" y="255"/>
                  </a:lnTo>
                  <a:lnTo>
                    <a:pt x="592" y="241"/>
                  </a:lnTo>
                  <a:lnTo>
                    <a:pt x="593" y="210"/>
                  </a:lnTo>
                  <a:lnTo>
                    <a:pt x="595" y="187"/>
                  </a:lnTo>
                  <a:lnTo>
                    <a:pt x="596" y="171"/>
                  </a:lnTo>
                  <a:lnTo>
                    <a:pt x="597" y="147"/>
                  </a:lnTo>
                  <a:lnTo>
                    <a:pt x="599" y="133"/>
                  </a:lnTo>
                  <a:lnTo>
                    <a:pt x="599" y="108"/>
                  </a:lnTo>
                  <a:lnTo>
                    <a:pt x="600" y="93"/>
                  </a:lnTo>
                  <a:lnTo>
                    <a:pt x="602" y="78"/>
                  </a:lnTo>
                  <a:lnTo>
                    <a:pt x="603" y="70"/>
                  </a:lnTo>
                  <a:lnTo>
                    <a:pt x="605" y="47"/>
                  </a:lnTo>
                  <a:lnTo>
                    <a:pt x="606" y="38"/>
                  </a:lnTo>
                  <a:lnTo>
                    <a:pt x="607" y="31"/>
                  </a:lnTo>
                  <a:lnTo>
                    <a:pt x="609" y="24"/>
                  </a:lnTo>
                  <a:lnTo>
                    <a:pt x="610" y="15"/>
                  </a:lnTo>
                  <a:lnTo>
                    <a:pt x="612" y="24"/>
                  </a:lnTo>
                  <a:lnTo>
                    <a:pt x="613" y="15"/>
                  </a:lnTo>
                  <a:lnTo>
                    <a:pt x="615" y="15"/>
                  </a:lnTo>
                  <a:lnTo>
                    <a:pt x="616" y="8"/>
                  </a:lnTo>
                  <a:lnTo>
                    <a:pt x="616" y="15"/>
                  </a:lnTo>
                  <a:lnTo>
                    <a:pt x="617" y="24"/>
                  </a:lnTo>
                  <a:lnTo>
                    <a:pt x="619" y="24"/>
                  </a:lnTo>
                  <a:lnTo>
                    <a:pt x="620" y="31"/>
                  </a:lnTo>
                  <a:lnTo>
                    <a:pt x="622" y="38"/>
                  </a:lnTo>
                  <a:lnTo>
                    <a:pt x="623" y="47"/>
                  </a:lnTo>
                  <a:lnTo>
                    <a:pt x="625" y="54"/>
                  </a:lnTo>
                  <a:lnTo>
                    <a:pt x="626" y="70"/>
                  </a:lnTo>
                  <a:lnTo>
                    <a:pt x="627" y="78"/>
                  </a:lnTo>
                  <a:lnTo>
                    <a:pt x="629" y="93"/>
                  </a:lnTo>
                  <a:lnTo>
                    <a:pt x="630" y="108"/>
                  </a:lnTo>
                  <a:lnTo>
                    <a:pt x="632" y="133"/>
                  </a:lnTo>
                  <a:lnTo>
                    <a:pt x="633" y="140"/>
                  </a:lnTo>
                  <a:lnTo>
                    <a:pt x="633" y="163"/>
                  </a:lnTo>
                  <a:lnTo>
                    <a:pt x="635" y="178"/>
                  </a:lnTo>
                  <a:lnTo>
                    <a:pt x="636" y="194"/>
                  </a:lnTo>
                  <a:lnTo>
                    <a:pt x="637" y="217"/>
                  </a:lnTo>
                  <a:lnTo>
                    <a:pt x="639" y="241"/>
                  </a:lnTo>
                  <a:lnTo>
                    <a:pt x="640" y="255"/>
                  </a:lnTo>
                  <a:lnTo>
                    <a:pt x="642" y="287"/>
                  </a:lnTo>
                  <a:lnTo>
                    <a:pt x="643" y="303"/>
                  </a:lnTo>
                  <a:lnTo>
                    <a:pt x="645" y="318"/>
                  </a:lnTo>
                  <a:lnTo>
                    <a:pt x="646" y="341"/>
                  </a:lnTo>
                  <a:lnTo>
                    <a:pt x="647" y="357"/>
                  </a:lnTo>
                  <a:lnTo>
                    <a:pt x="649" y="380"/>
                  </a:lnTo>
                  <a:lnTo>
                    <a:pt x="650" y="395"/>
                  </a:lnTo>
                  <a:lnTo>
                    <a:pt x="650" y="411"/>
                  </a:lnTo>
                  <a:lnTo>
                    <a:pt x="652" y="434"/>
                  </a:lnTo>
                  <a:lnTo>
                    <a:pt x="653" y="450"/>
                  </a:lnTo>
                  <a:lnTo>
                    <a:pt x="655" y="465"/>
                  </a:lnTo>
                  <a:lnTo>
                    <a:pt x="656" y="473"/>
                  </a:lnTo>
                  <a:lnTo>
                    <a:pt x="657" y="481"/>
                  </a:lnTo>
                  <a:lnTo>
                    <a:pt x="659" y="497"/>
                  </a:lnTo>
                  <a:lnTo>
                    <a:pt x="660" y="504"/>
                  </a:lnTo>
                  <a:lnTo>
                    <a:pt x="662" y="513"/>
                  </a:lnTo>
                  <a:lnTo>
                    <a:pt x="663" y="513"/>
                  </a:lnTo>
                  <a:lnTo>
                    <a:pt x="665" y="52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4" name="Line 10"/>
            <p:cNvSpPr>
              <a:spLocks noChangeShapeType="1"/>
            </p:cNvSpPr>
            <p:nvPr/>
          </p:nvSpPr>
          <p:spPr bwMode="auto">
            <a:xfrm>
              <a:off x="1054" y="3204"/>
              <a:ext cx="7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5" name="Line 11"/>
            <p:cNvSpPr>
              <a:spLocks noChangeShapeType="1"/>
            </p:cNvSpPr>
            <p:nvPr/>
          </p:nvSpPr>
          <p:spPr bwMode="auto">
            <a:xfrm>
              <a:off x="970" y="2904"/>
              <a:ext cx="77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6" name="Line 12"/>
            <p:cNvSpPr>
              <a:spLocks noChangeShapeType="1"/>
            </p:cNvSpPr>
            <p:nvPr/>
          </p:nvSpPr>
          <p:spPr bwMode="auto">
            <a:xfrm>
              <a:off x="1054" y="2628"/>
              <a:ext cx="74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7" name="Line 13"/>
            <p:cNvSpPr>
              <a:spLocks noChangeShapeType="1"/>
            </p:cNvSpPr>
            <p:nvPr/>
          </p:nvSpPr>
          <p:spPr bwMode="auto">
            <a:xfrm>
              <a:off x="934" y="2324"/>
              <a:ext cx="66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8" name="Line 14"/>
            <p:cNvSpPr>
              <a:spLocks noChangeShapeType="1"/>
            </p:cNvSpPr>
            <p:nvPr/>
          </p:nvSpPr>
          <p:spPr bwMode="auto">
            <a:xfrm>
              <a:off x="934" y="2016"/>
              <a:ext cx="6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9" name="Line 15"/>
            <p:cNvSpPr>
              <a:spLocks noChangeShapeType="1"/>
            </p:cNvSpPr>
            <p:nvPr/>
          </p:nvSpPr>
          <p:spPr bwMode="auto">
            <a:xfrm flipV="1">
              <a:off x="1482" y="1696"/>
              <a:ext cx="0" cy="15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0" name="Freeform 16"/>
            <p:cNvSpPr>
              <a:spLocks/>
            </p:cNvSpPr>
            <p:nvPr/>
          </p:nvSpPr>
          <p:spPr bwMode="auto">
            <a:xfrm>
              <a:off x="1234" y="1140"/>
              <a:ext cx="3188" cy="2434"/>
            </a:xfrm>
            <a:custGeom>
              <a:avLst/>
              <a:gdLst>
                <a:gd name="T0" fmla="*/ 0 w 3188"/>
                <a:gd name="T1" fmla="*/ 0 h 1439"/>
                <a:gd name="T2" fmla="*/ 60 w 3188"/>
                <a:gd name="T3" fmla="*/ 183 h 1439"/>
                <a:gd name="T4" fmla="*/ 136 w 3188"/>
                <a:gd name="T5" fmla="*/ 836 h 1439"/>
                <a:gd name="T6" fmla="*/ 248 w 3188"/>
                <a:gd name="T7" fmla="*/ 2517 h 1439"/>
                <a:gd name="T8" fmla="*/ 296 w 3188"/>
                <a:gd name="T9" fmla="*/ 3045 h 1439"/>
                <a:gd name="T10" fmla="*/ 392 w 3188"/>
                <a:gd name="T11" fmla="*/ 3753 h 1439"/>
                <a:gd name="T12" fmla="*/ 464 w 3188"/>
                <a:gd name="T13" fmla="*/ 4005 h 1439"/>
                <a:gd name="T14" fmla="*/ 580 w 3188"/>
                <a:gd name="T15" fmla="*/ 3890 h 1439"/>
                <a:gd name="T16" fmla="*/ 688 w 3188"/>
                <a:gd name="T17" fmla="*/ 2644 h 1439"/>
                <a:gd name="T18" fmla="*/ 716 w 3188"/>
                <a:gd name="T19" fmla="*/ 2163 h 1439"/>
                <a:gd name="T20" fmla="*/ 792 w 3188"/>
                <a:gd name="T21" fmla="*/ 1602 h 1439"/>
                <a:gd name="T22" fmla="*/ 948 w 3188"/>
                <a:gd name="T23" fmla="*/ 1568 h 1439"/>
                <a:gd name="T24" fmla="*/ 1188 w 3188"/>
                <a:gd name="T25" fmla="*/ 2541 h 1439"/>
                <a:gd name="T26" fmla="*/ 1348 w 3188"/>
                <a:gd name="T27" fmla="*/ 2918 h 1439"/>
                <a:gd name="T28" fmla="*/ 1632 w 3188"/>
                <a:gd name="T29" fmla="*/ 2495 h 1439"/>
                <a:gd name="T30" fmla="*/ 1952 w 3188"/>
                <a:gd name="T31" fmla="*/ 2346 h 1439"/>
                <a:gd name="T32" fmla="*/ 2140 w 3188"/>
                <a:gd name="T33" fmla="*/ 2552 h 1439"/>
                <a:gd name="T34" fmla="*/ 2372 w 3188"/>
                <a:gd name="T35" fmla="*/ 2586 h 1439"/>
                <a:gd name="T36" fmla="*/ 2544 w 3188"/>
                <a:gd name="T37" fmla="*/ 2495 h 1439"/>
                <a:gd name="T38" fmla="*/ 2812 w 3188"/>
                <a:gd name="T39" fmla="*/ 2370 h 1439"/>
                <a:gd name="T40" fmla="*/ 3040 w 3188"/>
                <a:gd name="T41" fmla="*/ 2541 h 1439"/>
                <a:gd name="T42" fmla="*/ 3188 w 3188"/>
                <a:gd name="T43" fmla="*/ 2586 h 14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188"/>
                <a:gd name="T67" fmla="*/ 0 h 1439"/>
                <a:gd name="T68" fmla="*/ 3188 w 3188"/>
                <a:gd name="T69" fmla="*/ 1439 h 143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188" h="1439">
                  <a:moveTo>
                    <a:pt x="0" y="0"/>
                  </a:moveTo>
                  <a:cubicBezTo>
                    <a:pt x="18" y="7"/>
                    <a:pt x="37" y="15"/>
                    <a:pt x="60" y="64"/>
                  </a:cubicBezTo>
                  <a:cubicBezTo>
                    <a:pt x="83" y="113"/>
                    <a:pt x="105" y="156"/>
                    <a:pt x="136" y="292"/>
                  </a:cubicBezTo>
                  <a:cubicBezTo>
                    <a:pt x="167" y="428"/>
                    <a:pt x="221" y="751"/>
                    <a:pt x="248" y="880"/>
                  </a:cubicBezTo>
                  <a:cubicBezTo>
                    <a:pt x="275" y="1009"/>
                    <a:pt x="272" y="992"/>
                    <a:pt x="296" y="1064"/>
                  </a:cubicBezTo>
                  <a:cubicBezTo>
                    <a:pt x="320" y="1136"/>
                    <a:pt x="364" y="1256"/>
                    <a:pt x="392" y="1312"/>
                  </a:cubicBezTo>
                  <a:cubicBezTo>
                    <a:pt x="420" y="1368"/>
                    <a:pt x="433" y="1392"/>
                    <a:pt x="464" y="1400"/>
                  </a:cubicBezTo>
                  <a:cubicBezTo>
                    <a:pt x="495" y="1408"/>
                    <a:pt x="543" y="1439"/>
                    <a:pt x="580" y="1360"/>
                  </a:cubicBezTo>
                  <a:cubicBezTo>
                    <a:pt x="617" y="1281"/>
                    <a:pt x="665" y="1025"/>
                    <a:pt x="688" y="924"/>
                  </a:cubicBezTo>
                  <a:cubicBezTo>
                    <a:pt x="711" y="823"/>
                    <a:pt x="699" y="817"/>
                    <a:pt x="716" y="756"/>
                  </a:cubicBezTo>
                  <a:cubicBezTo>
                    <a:pt x="733" y="695"/>
                    <a:pt x="753" y="595"/>
                    <a:pt x="792" y="560"/>
                  </a:cubicBezTo>
                  <a:cubicBezTo>
                    <a:pt x="831" y="525"/>
                    <a:pt x="882" y="493"/>
                    <a:pt x="948" y="548"/>
                  </a:cubicBezTo>
                  <a:cubicBezTo>
                    <a:pt x="1014" y="603"/>
                    <a:pt x="1121" y="809"/>
                    <a:pt x="1188" y="888"/>
                  </a:cubicBezTo>
                  <a:cubicBezTo>
                    <a:pt x="1255" y="967"/>
                    <a:pt x="1274" y="1023"/>
                    <a:pt x="1348" y="1020"/>
                  </a:cubicBezTo>
                  <a:cubicBezTo>
                    <a:pt x="1422" y="1017"/>
                    <a:pt x="1531" y="905"/>
                    <a:pt x="1632" y="872"/>
                  </a:cubicBezTo>
                  <a:cubicBezTo>
                    <a:pt x="1733" y="839"/>
                    <a:pt x="1867" y="817"/>
                    <a:pt x="1952" y="820"/>
                  </a:cubicBezTo>
                  <a:cubicBezTo>
                    <a:pt x="2037" y="823"/>
                    <a:pt x="2070" y="878"/>
                    <a:pt x="2140" y="892"/>
                  </a:cubicBezTo>
                  <a:cubicBezTo>
                    <a:pt x="2210" y="906"/>
                    <a:pt x="2305" y="907"/>
                    <a:pt x="2372" y="904"/>
                  </a:cubicBezTo>
                  <a:cubicBezTo>
                    <a:pt x="2439" y="901"/>
                    <a:pt x="2471" y="885"/>
                    <a:pt x="2544" y="872"/>
                  </a:cubicBezTo>
                  <a:cubicBezTo>
                    <a:pt x="2617" y="859"/>
                    <a:pt x="2729" y="825"/>
                    <a:pt x="2812" y="828"/>
                  </a:cubicBezTo>
                  <a:cubicBezTo>
                    <a:pt x="2895" y="831"/>
                    <a:pt x="2977" y="875"/>
                    <a:pt x="3040" y="888"/>
                  </a:cubicBezTo>
                  <a:cubicBezTo>
                    <a:pt x="3103" y="901"/>
                    <a:pt x="3145" y="902"/>
                    <a:pt x="3188" y="904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1" name="Line 17"/>
            <p:cNvSpPr>
              <a:spLocks noChangeShapeType="1"/>
            </p:cNvSpPr>
            <p:nvPr/>
          </p:nvSpPr>
          <p:spPr bwMode="auto">
            <a:xfrm>
              <a:off x="1142" y="2624"/>
              <a:ext cx="63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2" name="Text Box 18"/>
            <p:cNvSpPr txBox="1">
              <a:spLocks noChangeArrowheads="1"/>
            </p:cNvSpPr>
            <p:nvPr/>
          </p:nvSpPr>
          <p:spPr bwMode="auto">
            <a:xfrm>
              <a:off x="7155" y="2578"/>
              <a:ext cx="64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>
                  <a:latin typeface="Times New Roman" pitchFamily="18" charset="0"/>
                  <a:cs typeface="Times New Roman" pitchFamily="18" charset="0"/>
                </a:rPr>
                <a:t>time</a:t>
              </a:r>
            </a:p>
          </p:txBody>
        </p:sp>
        <p:sp>
          <p:nvSpPr>
            <p:cNvPr id="16403" name="Text Box 19"/>
            <p:cNvSpPr txBox="1">
              <a:spLocks noChangeArrowheads="1"/>
            </p:cNvSpPr>
            <p:nvPr/>
          </p:nvSpPr>
          <p:spPr bwMode="auto">
            <a:xfrm>
              <a:off x="1129" y="2597"/>
              <a:ext cx="299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16404" name="Text Box 20"/>
            <p:cNvSpPr txBox="1">
              <a:spLocks noChangeArrowheads="1"/>
            </p:cNvSpPr>
            <p:nvPr/>
          </p:nvSpPr>
          <p:spPr bwMode="auto">
            <a:xfrm>
              <a:off x="1329" y="512"/>
              <a:ext cx="1581" cy="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>
                  <a:latin typeface="Times New Roman" pitchFamily="18" charset="0"/>
                  <a:cs typeface="Times New Roman" pitchFamily="18" charset="0"/>
                </a:rPr>
                <a:t>Electric field</a:t>
              </a:r>
            </a:p>
            <a:p>
              <a:r>
                <a:rPr lang="en-US" altLang="en-US" sz="2400">
                  <a:latin typeface="Times New Roman" pitchFamily="18" charset="0"/>
                  <a:cs typeface="Times New Roman" pitchFamily="18" charset="0"/>
                </a:rPr>
                <a:t>amplitude</a:t>
              </a:r>
            </a:p>
          </p:txBody>
        </p:sp>
        <p:sp>
          <p:nvSpPr>
            <p:cNvPr id="16405" name="Line 21"/>
            <p:cNvSpPr>
              <a:spLocks noChangeShapeType="1"/>
            </p:cNvSpPr>
            <p:nvPr/>
          </p:nvSpPr>
          <p:spPr bwMode="auto">
            <a:xfrm flipV="1">
              <a:off x="1224" y="1116"/>
              <a:ext cx="0" cy="14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6" name="Freeform 22"/>
            <p:cNvSpPr>
              <a:spLocks/>
            </p:cNvSpPr>
            <p:nvPr/>
          </p:nvSpPr>
          <p:spPr bwMode="auto">
            <a:xfrm>
              <a:off x="1224" y="1128"/>
              <a:ext cx="2816" cy="1432"/>
            </a:xfrm>
            <a:custGeom>
              <a:avLst/>
              <a:gdLst>
                <a:gd name="T0" fmla="*/ 0 w 2816"/>
                <a:gd name="T1" fmla="*/ 0 h 1432"/>
                <a:gd name="T2" fmla="*/ 144 w 2816"/>
                <a:gd name="T3" fmla="*/ 28 h 1432"/>
                <a:gd name="T4" fmla="*/ 260 w 2816"/>
                <a:gd name="T5" fmla="*/ 152 h 1432"/>
                <a:gd name="T6" fmla="*/ 424 w 2816"/>
                <a:gd name="T7" fmla="*/ 428 h 1432"/>
                <a:gd name="T8" fmla="*/ 632 w 2816"/>
                <a:gd name="T9" fmla="*/ 660 h 1432"/>
                <a:gd name="T10" fmla="*/ 808 w 2816"/>
                <a:gd name="T11" fmla="*/ 816 h 1432"/>
                <a:gd name="T12" fmla="*/ 980 w 2816"/>
                <a:gd name="T13" fmla="*/ 912 h 1432"/>
                <a:gd name="T14" fmla="*/ 1464 w 2816"/>
                <a:gd name="T15" fmla="*/ 1208 h 1432"/>
                <a:gd name="T16" fmla="*/ 1992 w 2816"/>
                <a:gd name="T17" fmla="*/ 1396 h 1432"/>
                <a:gd name="T18" fmla="*/ 2816 w 2816"/>
                <a:gd name="T19" fmla="*/ 1424 h 14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16"/>
                <a:gd name="T31" fmla="*/ 0 h 1432"/>
                <a:gd name="T32" fmla="*/ 2816 w 2816"/>
                <a:gd name="T33" fmla="*/ 1432 h 14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16" h="1432">
                  <a:moveTo>
                    <a:pt x="0" y="0"/>
                  </a:moveTo>
                  <a:cubicBezTo>
                    <a:pt x="50" y="1"/>
                    <a:pt x="101" y="3"/>
                    <a:pt x="144" y="28"/>
                  </a:cubicBezTo>
                  <a:cubicBezTo>
                    <a:pt x="187" y="53"/>
                    <a:pt x="213" y="85"/>
                    <a:pt x="260" y="152"/>
                  </a:cubicBezTo>
                  <a:cubicBezTo>
                    <a:pt x="307" y="219"/>
                    <a:pt x="362" y="343"/>
                    <a:pt x="424" y="428"/>
                  </a:cubicBezTo>
                  <a:cubicBezTo>
                    <a:pt x="486" y="513"/>
                    <a:pt x="568" y="595"/>
                    <a:pt x="632" y="660"/>
                  </a:cubicBezTo>
                  <a:cubicBezTo>
                    <a:pt x="696" y="725"/>
                    <a:pt x="750" y="774"/>
                    <a:pt x="808" y="816"/>
                  </a:cubicBezTo>
                  <a:cubicBezTo>
                    <a:pt x="866" y="858"/>
                    <a:pt x="871" y="847"/>
                    <a:pt x="980" y="912"/>
                  </a:cubicBezTo>
                  <a:cubicBezTo>
                    <a:pt x="1089" y="977"/>
                    <a:pt x="1295" y="1127"/>
                    <a:pt x="1464" y="1208"/>
                  </a:cubicBezTo>
                  <a:cubicBezTo>
                    <a:pt x="1633" y="1289"/>
                    <a:pt x="1767" y="1360"/>
                    <a:pt x="1992" y="1396"/>
                  </a:cubicBezTo>
                  <a:cubicBezTo>
                    <a:pt x="2217" y="1432"/>
                    <a:pt x="2516" y="1428"/>
                    <a:pt x="2816" y="1424"/>
                  </a:cubicBezTo>
                </a:path>
              </a:pathLst>
            </a:custGeom>
            <a:noFill/>
            <a:ln w="38100" cap="flat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1741488" y="122238"/>
            <a:ext cx="43338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000099"/>
                </a:solidFill>
                <a:latin typeface="Times New Roman" pitchFamily="18" charset="0"/>
              </a:rPr>
              <a:t>Equally spaced modes in phase,</a:t>
            </a:r>
          </a:p>
          <a:p>
            <a:r>
              <a:rPr lang="en-US" altLang="en-US" sz="2400" b="1">
                <a:solidFill>
                  <a:srgbClr val="000099"/>
                </a:solidFill>
                <a:latin typeface="Times New Roman" pitchFamily="18" charset="0"/>
              </a:rPr>
              <a:t>make pulses periodic in time</a:t>
            </a:r>
            <a:endParaRPr lang="fr-FR" altLang="en-US" sz="2400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Text Box 16"/>
          <p:cNvSpPr txBox="1">
            <a:spLocks noChangeArrowheads="1"/>
          </p:cNvSpPr>
          <p:nvPr/>
        </p:nvSpPr>
        <p:spPr bwMode="auto">
          <a:xfrm>
            <a:off x="3996871" y="1951947"/>
            <a:ext cx="63979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Pulse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parameters for high field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 – introducing the CEP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5" name="Text Box 18"/>
          <p:cNvSpPr txBox="1">
            <a:spLocks noChangeArrowheads="1"/>
          </p:cNvSpPr>
          <p:nvPr/>
        </p:nvSpPr>
        <p:spPr bwMode="auto">
          <a:xfrm>
            <a:off x="4012746" y="2358592"/>
            <a:ext cx="51261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Single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pulse --- the CEP and the uncertainty principle</a:t>
            </a:r>
          </a:p>
        </p:txBody>
      </p:sp>
      <p:sp>
        <p:nvSpPr>
          <p:cNvPr id="536" name="Text Box 19"/>
          <p:cNvSpPr txBox="1">
            <a:spLocks noChangeArrowheads="1"/>
          </p:cNvSpPr>
          <p:nvPr/>
        </p:nvSpPr>
        <p:spPr bwMode="auto">
          <a:xfrm>
            <a:off x="4823960" y="2791979"/>
            <a:ext cx="20697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Controlling the CEP</a:t>
            </a:r>
          </a:p>
        </p:txBody>
      </p:sp>
      <p:sp>
        <p:nvSpPr>
          <p:cNvPr id="537" name="Text Box 20"/>
          <p:cNvSpPr txBox="1">
            <a:spLocks noChangeArrowheads="1"/>
          </p:cNvSpPr>
          <p:nvPr/>
        </p:nvSpPr>
        <p:spPr bwMode="auto">
          <a:xfrm>
            <a:off x="4863646" y="3233304"/>
            <a:ext cx="18261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Defining the CEP</a:t>
            </a:r>
          </a:p>
        </p:txBody>
      </p:sp>
      <p:sp>
        <p:nvSpPr>
          <p:cNvPr id="538" name="Text Box 21"/>
          <p:cNvSpPr txBox="1">
            <a:spLocks noChangeArrowheads="1"/>
          </p:cNvSpPr>
          <p:nvPr/>
        </p:nvSpPr>
        <p:spPr bwMode="auto">
          <a:xfrm>
            <a:off x="4025446" y="4382409"/>
            <a:ext cx="34804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experimentalist definition</a:t>
            </a:r>
          </a:p>
        </p:txBody>
      </p:sp>
      <p:sp>
        <p:nvSpPr>
          <p:cNvPr id="539" name="Text Box 22"/>
          <p:cNvSpPr txBox="1">
            <a:spLocks noChangeArrowheads="1"/>
          </p:cNvSpPr>
          <p:nvPr/>
        </p:nvSpPr>
        <p:spPr bwMode="auto">
          <a:xfrm>
            <a:off x="4006396" y="4949147"/>
            <a:ext cx="47820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CEO be brought under control passively?</a:t>
            </a:r>
          </a:p>
        </p:txBody>
      </p:sp>
      <p:sp>
        <p:nvSpPr>
          <p:cNvPr id="540" name="TextBox 539"/>
          <p:cNvSpPr txBox="1"/>
          <p:nvPr/>
        </p:nvSpPr>
        <p:spPr>
          <a:xfrm>
            <a:off x="5093409" y="1215233"/>
            <a:ext cx="2584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Beyond the textbook</a:t>
            </a:r>
            <a:endParaRPr lang="en-US" b="1" dirty="0"/>
          </a:p>
        </p:txBody>
      </p:sp>
      <p:sp>
        <p:nvSpPr>
          <p:cNvPr id="541" name="Text Box 17"/>
          <p:cNvSpPr txBox="1">
            <a:spLocks noChangeArrowheads="1"/>
          </p:cNvSpPr>
          <p:nvPr/>
        </p:nvSpPr>
        <p:spPr bwMode="auto">
          <a:xfrm>
            <a:off x="3939356" y="3708149"/>
            <a:ext cx="46730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Description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pulse train --- defining the CEO</a:t>
            </a:r>
          </a:p>
        </p:txBody>
      </p:sp>
    </p:spTree>
    <p:extLst>
      <p:ext uri="{BB962C8B-B14F-4D97-AF65-F5344CB8AC3E}">
        <p14:creationId xmlns:p14="http://schemas.microsoft.com/office/powerpoint/2010/main" val="195605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209801" y="168275"/>
            <a:ext cx="848946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rgbClr val="000099"/>
                </a:solidFill>
              </a:rPr>
              <a:t>Pulse parameters for high field </a:t>
            </a:r>
            <a:r>
              <a:rPr lang="en-US" altLang="en-US" sz="2400" b="1" dirty="0" smtClean="0">
                <a:solidFill>
                  <a:srgbClr val="000099"/>
                </a:solidFill>
              </a:rPr>
              <a:t>experiments: the CEP</a:t>
            </a:r>
            <a:endParaRPr lang="en-US" altLang="en-US" sz="2400" b="1" dirty="0">
              <a:solidFill>
                <a:srgbClr val="000099"/>
              </a:solidFill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574926" y="863600"/>
            <a:ext cx="309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Two pulses of 2.5 optical cycle.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876926" y="863600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The blue line is the electric field.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5915026" y="1308100"/>
            <a:ext cx="412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The green dotted line is the seventh power.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4" y="1909763"/>
            <a:ext cx="54991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7967664" y="2460625"/>
            <a:ext cx="111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Symbol" panose="05050102010706020507" pitchFamily="18" charset="2"/>
              </a:rPr>
              <a:t>w = 2p/</a:t>
            </a:r>
            <a:r>
              <a:rPr lang="en-US" altLang="en-US"/>
              <a:t>T</a:t>
            </a:r>
            <a:endParaRPr lang="en-US" altLang="en-US">
              <a:latin typeface="Symbol" panose="05050102010706020507" pitchFamily="18" charset="2"/>
            </a:endParaRPr>
          </a:p>
        </p:txBody>
      </p:sp>
      <p:pic>
        <p:nvPicPr>
          <p:cNvPr id="8" name="Picture 6" descr="shortpul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2752725"/>
            <a:ext cx="9144000" cy="399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\documentclass{article}&#10;\usepackage{amsmath}&#10;\pagestyle{empty}&#10;\begin{document}&#10;$\varphi_c$ is the CEP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176" y="2341704"/>
            <a:ext cx="1545143" cy="23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37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339066" y="1921328"/>
            <a:ext cx="8813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The spectrum of Gaussian pulses of a few optical cycles covers zero and negative frequencies.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554966" y="5567816"/>
            <a:ext cx="7175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We will assume in the following that such a situation does not occur,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402566" y="2259466"/>
            <a:ext cx="4111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Therefore, the energy would depend on </a:t>
            </a:r>
            <a:r>
              <a:rPr lang="en-US" altLang="en-US" sz="1800">
                <a:latin typeface="Symbol" panose="05050102010706020507" pitchFamily="18" charset="2"/>
              </a:rPr>
              <a:t>j</a:t>
            </a:r>
            <a:r>
              <a:rPr lang="en-US" altLang="en-US" sz="1800" baseline="-25000"/>
              <a:t>e</a:t>
            </a:r>
            <a:r>
              <a:rPr lang="en-US" altLang="en-US" sz="1800"/>
              <a:t> 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177141" y="756103"/>
            <a:ext cx="3984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000099"/>
                </a:solidFill>
              </a:rPr>
              <a:t>Problems with the definition: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404" y="1252991"/>
            <a:ext cx="54991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516866" y="2672216"/>
            <a:ext cx="1816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Is that possible?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542266" y="3064328"/>
            <a:ext cx="7912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Not in a traditional laser, because the low frequency components will diffract away. 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2351766" y="3737428"/>
            <a:ext cx="8597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Robin K. Bullough has found a “zero cycle” solution that propagates in a two-level medium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427966" y="4226378"/>
            <a:ext cx="8402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Solitons in nonlinear optics: a more accurate description of the 2</a:t>
            </a:r>
            <a:r>
              <a:rPr lang="en-US" altLang="en-US" sz="1600">
                <a:latin typeface="Symbol" panose="05050102010706020507" pitchFamily="18" charset="2"/>
              </a:rPr>
              <a:t>p</a:t>
            </a:r>
            <a:r>
              <a:rPr lang="en-US" altLang="en-US" sz="1600"/>
              <a:t> pulse in self-induced transparency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2554966" y="4561341"/>
            <a:ext cx="6724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i="1"/>
              <a:t>Journal of Physics A: Mathematical, Nuclear and General</a:t>
            </a:r>
            <a:r>
              <a:rPr lang="en-US" altLang="en-US" sz="1600"/>
              <a:t>, </a:t>
            </a:r>
            <a:r>
              <a:rPr lang="en-US" altLang="en-US" sz="1600" b="1"/>
              <a:t>6</a:t>
            </a:r>
            <a:r>
              <a:rPr lang="en-US" altLang="en-US" sz="1600"/>
              <a:t>:1337--1345, 1973.</a:t>
            </a:r>
          </a:p>
        </p:txBody>
      </p:sp>
    </p:spTree>
    <p:extLst>
      <p:ext uri="{BB962C8B-B14F-4D97-AF65-F5344CB8AC3E}">
        <p14:creationId xmlns:p14="http://schemas.microsoft.com/office/powerpoint/2010/main" val="367483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Text Box 16"/>
          <p:cNvSpPr txBox="1">
            <a:spLocks noChangeArrowheads="1"/>
          </p:cNvSpPr>
          <p:nvPr/>
        </p:nvSpPr>
        <p:spPr bwMode="auto">
          <a:xfrm>
            <a:off x="3996871" y="1951947"/>
            <a:ext cx="63979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Pulse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parameters for high field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 – introducing the CEP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5" name="Text Box 18"/>
          <p:cNvSpPr txBox="1">
            <a:spLocks noChangeArrowheads="1"/>
          </p:cNvSpPr>
          <p:nvPr/>
        </p:nvSpPr>
        <p:spPr bwMode="auto">
          <a:xfrm>
            <a:off x="4012746" y="2358592"/>
            <a:ext cx="51261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Single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pulse --- the CEP and the uncertainty principle</a:t>
            </a:r>
          </a:p>
        </p:txBody>
      </p:sp>
      <p:sp>
        <p:nvSpPr>
          <p:cNvPr id="536" name="Text Box 19"/>
          <p:cNvSpPr txBox="1">
            <a:spLocks noChangeArrowheads="1"/>
          </p:cNvSpPr>
          <p:nvPr/>
        </p:nvSpPr>
        <p:spPr bwMode="auto">
          <a:xfrm>
            <a:off x="4823960" y="2791979"/>
            <a:ext cx="20697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Controlling the CEP</a:t>
            </a:r>
          </a:p>
        </p:txBody>
      </p:sp>
      <p:sp>
        <p:nvSpPr>
          <p:cNvPr id="537" name="Text Box 20"/>
          <p:cNvSpPr txBox="1">
            <a:spLocks noChangeArrowheads="1"/>
          </p:cNvSpPr>
          <p:nvPr/>
        </p:nvSpPr>
        <p:spPr bwMode="auto">
          <a:xfrm>
            <a:off x="4863646" y="3233304"/>
            <a:ext cx="18261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Defining the CEP</a:t>
            </a:r>
          </a:p>
        </p:txBody>
      </p:sp>
      <p:sp>
        <p:nvSpPr>
          <p:cNvPr id="538" name="Text Box 21"/>
          <p:cNvSpPr txBox="1">
            <a:spLocks noChangeArrowheads="1"/>
          </p:cNvSpPr>
          <p:nvPr/>
        </p:nvSpPr>
        <p:spPr bwMode="auto">
          <a:xfrm>
            <a:off x="4025446" y="4382409"/>
            <a:ext cx="34804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experimentalist definition</a:t>
            </a:r>
          </a:p>
        </p:txBody>
      </p:sp>
      <p:sp>
        <p:nvSpPr>
          <p:cNvPr id="539" name="Text Box 22"/>
          <p:cNvSpPr txBox="1">
            <a:spLocks noChangeArrowheads="1"/>
          </p:cNvSpPr>
          <p:nvPr/>
        </p:nvSpPr>
        <p:spPr bwMode="auto">
          <a:xfrm>
            <a:off x="4006396" y="4949147"/>
            <a:ext cx="47820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CEO be brought under control passively?</a:t>
            </a:r>
          </a:p>
        </p:txBody>
      </p:sp>
      <p:sp>
        <p:nvSpPr>
          <p:cNvPr id="540" name="TextBox 539"/>
          <p:cNvSpPr txBox="1"/>
          <p:nvPr/>
        </p:nvSpPr>
        <p:spPr>
          <a:xfrm>
            <a:off x="5093409" y="1215233"/>
            <a:ext cx="2584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Beyond the textbook</a:t>
            </a:r>
            <a:endParaRPr lang="en-US" b="1" dirty="0"/>
          </a:p>
        </p:txBody>
      </p:sp>
      <p:sp>
        <p:nvSpPr>
          <p:cNvPr id="541" name="Text Box 17"/>
          <p:cNvSpPr txBox="1">
            <a:spLocks noChangeArrowheads="1"/>
          </p:cNvSpPr>
          <p:nvPr/>
        </p:nvSpPr>
        <p:spPr bwMode="auto">
          <a:xfrm>
            <a:off x="3939356" y="3708149"/>
            <a:ext cx="46730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Description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pulse train --- defining the CEO</a:t>
            </a:r>
          </a:p>
        </p:txBody>
      </p:sp>
    </p:spTree>
    <p:extLst>
      <p:ext uri="{BB962C8B-B14F-4D97-AF65-F5344CB8AC3E}">
        <p14:creationId xmlns:p14="http://schemas.microsoft.com/office/powerpoint/2010/main" val="119799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887991" y="25400"/>
            <a:ext cx="173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b="1">
                <a:solidFill>
                  <a:srgbClr val="000099"/>
                </a:solidFill>
                <a:ea typeface="ＭＳ Ｐゴシック" panose="020B0600070205080204" pitchFamily="34" charset="-128"/>
              </a:rPr>
              <a:t>Single pulse</a:t>
            </a:r>
            <a:endParaRPr lang="fr-FR" altLang="en-US" sz="2400" b="1">
              <a:solidFill>
                <a:srgbClr val="000099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153103" y="1423988"/>
            <a:ext cx="3400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Short pulse: what is the carrier?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496503" y="1423988"/>
            <a:ext cx="4325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Long pulse: what is the envelope center?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868941" y="577850"/>
            <a:ext cx="3062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b="1">
                <a:solidFill>
                  <a:srgbClr val="000099"/>
                </a:solidFill>
                <a:ea typeface="ＭＳ Ｐゴシック" panose="020B0600070205080204" pitchFamily="34" charset="-128"/>
              </a:rPr>
              <a:t>CEP: The uncertainty</a:t>
            </a:r>
            <a:endParaRPr lang="fr-FR" altLang="en-US" sz="2400" b="1">
              <a:solidFill>
                <a:srgbClr val="000099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028" y="935038"/>
            <a:ext cx="2816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7879216" y="2965450"/>
            <a:ext cx="1939925" cy="838200"/>
            <a:chOff x="710" y="4268"/>
            <a:chExt cx="3295" cy="528"/>
          </a:xfrm>
        </p:grpSpPr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710" y="4276"/>
              <a:ext cx="669" cy="520"/>
            </a:xfrm>
            <a:custGeom>
              <a:avLst/>
              <a:gdLst>
                <a:gd name="T0" fmla="*/ 8 w 669"/>
                <a:gd name="T1" fmla="*/ 93 h 520"/>
                <a:gd name="T2" fmla="*/ 20 w 669"/>
                <a:gd name="T3" fmla="*/ 7 h 520"/>
                <a:gd name="T4" fmla="*/ 31 w 669"/>
                <a:gd name="T5" fmla="*/ 23 h 520"/>
                <a:gd name="T6" fmla="*/ 42 w 669"/>
                <a:gd name="T7" fmla="*/ 125 h 520"/>
                <a:gd name="T8" fmla="*/ 52 w 669"/>
                <a:gd name="T9" fmla="*/ 302 h 520"/>
                <a:gd name="T10" fmla="*/ 62 w 669"/>
                <a:gd name="T11" fmla="*/ 450 h 520"/>
                <a:gd name="T12" fmla="*/ 74 w 669"/>
                <a:gd name="T13" fmla="*/ 496 h 520"/>
                <a:gd name="T14" fmla="*/ 85 w 669"/>
                <a:gd name="T15" fmla="*/ 450 h 520"/>
                <a:gd name="T16" fmla="*/ 95 w 669"/>
                <a:gd name="T17" fmla="*/ 302 h 520"/>
                <a:gd name="T18" fmla="*/ 107 w 669"/>
                <a:gd name="T19" fmla="*/ 132 h 520"/>
                <a:gd name="T20" fmla="*/ 117 w 669"/>
                <a:gd name="T21" fmla="*/ 23 h 520"/>
                <a:gd name="T22" fmla="*/ 128 w 669"/>
                <a:gd name="T23" fmla="*/ 16 h 520"/>
                <a:gd name="T24" fmla="*/ 140 w 669"/>
                <a:gd name="T25" fmla="*/ 100 h 520"/>
                <a:gd name="T26" fmla="*/ 150 w 669"/>
                <a:gd name="T27" fmla="*/ 263 h 520"/>
                <a:gd name="T28" fmla="*/ 161 w 669"/>
                <a:gd name="T29" fmla="*/ 410 h 520"/>
                <a:gd name="T30" fmla="*/ 171 w 669"/>
                <a:gd name="T31" fmla="*/ 496 h 520"/>
                <a:gd name="T32" fmla="*/ 182 w 669"/>
                <a:gd name="T33" fmla="*/ 480 h 520"/>
                <a:gd name="T34" fmla="*/ 194 w 669"/>
                <a:gd name="T35" fmla="*/ 380 h 520"/>
                <a:gd name="T36" fmla="*/ 204 w 669"/>
                <a:gd name="T37" fmla="*/ 202 h 520"/>
                <a:gd name="T38" fmla="*/ 214 w 669"/>
                <a:gd name="T39" fmla="*/ 55 h 520"/>
                <a:gd name="T40" fmla="*/ 225 w 669"/>
                <a:gd name="T41" fmla="*/ 0 h 520"/>
                <a:gd name="T42" fmla="*/ 237 w 669"/>
                <a:gd name="T43" fmla="*/ 55 h 520"/>
                <a:gd name="T44" fmla="*/ 247 w 669"/>
                <a:gd name="T45" fmla="*/ 186 h 520"/>
                <a:gd name="T46" fmla="*/ 258 w 669"/>
                <a:gd name="T47" fmla="*/ 349 h 520"/>
                <a:gd name="T48" fmla="*/ 268 w 669"/>
                <a:gd name="T49" fmla="*/ 473 h 520"/>
                <a:gd name="T50" fmla="*/ 280 w 669"/>
                <a:gd name="T51" fmla="*/ 512 h 520"/>
                <a:gd name="T52" fmla="*/ 290 w 669"/>
                <a:gd name="T53" fmla="*/ 435 h 520"/>
                <a:gd name="T54" fmla="*/ 300 w 669"/>
                <a:gd name="T55" fmla="*/ 295 h 520"/>
                <a:gd name="T56" fmla="*/ 311 w 669"/>
                <a:gd name="T57" fmla="*/ 125 h 520"/>
                <a:gd name="T58" fmla="*/ 321 w 669"/>
                <a:gd name="T59" fmla="*/ 23 h 520"/>
                <a:gd name="T60" fmla="*/ 332 w 669"/>
                <a:gd name="T61" fmla="*/ 23 h 520"/>
                <a:gd name="T62" fmla="*/ 344 w 669"/>
                <a:gd name="T63" fmla="*/ 109 h 520"/>
                <a:gd name="T64" fmla="*/ 354 w 669"/>
                <a:gd name="T65" fmla="*/ 256 h 520"/>
                <a:gd name="T66" fmla="*/ 365 w 669"/>
                <a:gd name="T67" fmla="*/ 410 h 520"/>
                <a:gd name="T68" fmla="*/ 375 w 669"/>
                <a:gd name="T69" fmla="*/ 505 h 520"/>
                <a:gd name="T70" fmla="*/ 385 w 669"/>
                <a:gd name="T71" fmla="*/ 480 h 520"/>
                <a:gd name="T72" fmla="*/ 397 w 669"/>
                <a:gd name="T73" fmla="*/ 365 h 520"/>
                <a:gd name="T74" fmla="*/ 407 w 669"/>
                <a:gd name="T75" fmla="*/ 202 h 520"/>
                <a:gd name="T76" fmla="*/ 417 w 669"/>
                <a:gd name="T77" fmla="*/ 55 h 520"/>
                <a:gd name="T78" fmla="*/ 428 w 669"/>
                <a:gd name="T79" fmla="*/ 0 h 520"/>
                <a:gd name="T80" fmla="*/ 440 w 669"/>
                <a:gd name="T81" fmla="*/ 46 h 520"/>
                <a:gd name="T82" fmla="*/ 450 w 669"/>
                <a:gd name="T83" fmla="*/ 179 h 520"/>
                <a:gd name="T84" fmla="*/ 461 w 669"/>
                <a:gd name="T85" fmla="*/ 342 h 520"/>
                <a:gd name="T86" fmla="*/ 471 w 669"/>
                <a:gd name="T87" fmla="*/ 473 h 520"/>
                <a:gd name="T88" fmla="*/ 482 w 669"/>
                <a:gd name="T89" fmla="*/ 512 h 520"/>
                <a:gd name="T90" fmla="*/ 492 w 669"/>
                <a:gd name="T91" fmla="*/ 442 h 520"/>
                <a:gd name="T92" fmla="*/ 502 w 669"/>
                <a:gd name="T93" fmla="*/ 295 h 520"/>
                <a:gd name="T94" fmla="*/ 514 w 669"/>
                <a:gd name="T95" fmla="*/ 125 h 520"/>
                <a:gd name="T96" fmla="*/ 524 w 669"/>
                <a:gd name="T97" fmla="*/ 23 h 520"/>
                <a:gd name="T98" fmla="*/ 535 w 669"/>
                <a:gd name="T99" fmla="*/ 16 h 520"/>
                <a:gd name="T100" fmla="*/ 547 w 669"/>
                <a:gd name="T101" fmla="*/ 100 h 520"/>
                <a:gd name="T102" fmla="*/ 557 w 669"/>
                <a:gd name="T103" fmla="*/ 263 h 520"/>
                <a:gd name="T104" fmla="*/ 568 w 669"/>
                <a:gd name="T105" fmla="*/ 419 h 520"/>
                <a:gd name="T106" fmla="*/ 578 w 669"/>
                <a:gd name="T107" fmla="*/ 505 h 520"/>
                <a:gd name="T108" fmla="*/ 588 w 669"/>
                <a:gd name="T109" fmla="*/ 473 h 520"/>
                <a:gd name="T110" fmla="*/ 600 w 669"/>
                <a:gd name="T111" fmla="*/ 356 h 520"/>
                <a:gd name="T112" fmla="*/ 610 w 669"/>
                <a:gd name="T113" fmla="*/ 186 h 520"/>
                <a:gd name="T114" fmla="*/ 620 w 669"/>
                <a:gd name="T115" fmla="*/ 46 h 520"/>
                <a:gd name="T116" fmla="*/ 631 w 669"/>
                <a:gd name="T117" fmla="*/ 0 h 520"/>
                <a:gd name="T118" fmla="*/ 641 w 669"/>
                <a:gd name="T119" fmla="*/ 46 h 520"/>
                <a:gd name="T120" fmla="*/ 652 w 669"/>
                <a:gd name="T121" fmla="*/ 179 h 520"/>
                <a:gd name="T122" fmla="*/ 662 w 669"/>
                <a:gd name="T123" fmla="*/ 349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69" h="520">
                  <a:moveTo>
                    <a:pt x="0" y="240"/>
                  </a:moveTo>
                  <a:lnTo>
                    <a:pt x="1" y="217"/>
                  </a:lnTo>
                  <a:lnTo>
                    <a:pt x="2" y="193"/>
                  </a:lnTo>
                  <a:lnTo>
                    <a:pt x="4" y="170"/>
                  </a:lnTo>
                  <a:lnTo>
                    <a:pt x="5" y="155"/>
                  </a:lnTo>
                  <a:lnTo>
                    <a:pt x="7" y="125"/>
                  </a:lnTo>
                  <a:lnTo>
                    <a:pt x="8" y="109"/>
                  </a:lnTo>
                  <a:lnTo>
                    <a:pt x="8" y="93"/>
                  </a:lnTo>
                  <a:lnTo>
                    <a:pt x="10" y="77"/>
                  </a:lnTo>
                  <a:lnTo>
                    <a:pt x="11" y="62"/>
                  </a:lnTo>
                  <a:lnTo>
                    <a:pt x="12" y="46"/>
                  </a:lnTo>
                  <a:lnTo>
                    <a:pt x="14" y="39"/>
                  </a:lnTo>
                  <a:lnTo>
                    <a:pt x="15" y="30"/>
                  </a:lnTo>
                  <a:lnTo>
                    <a:pt x="17" y="16"/>
                  </a:lnTo>
                  <a:lnTo>
                    <a:pt x="18" y="16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7" y="7"/>
                  </a:lnTo>
                  <a:lnTo>
                    <a:pt x="28" y="7"/>
                  </a:lnTo>
                  <a:lnTo>
                    <a:pt x="30" y="16"/>
                  </a:lnTo>
                  <a:lnTo>
                    <a:pt x="31" y="23"/>
                  </a:lnTo>
                  <a:lnTo>
                    <a:pt x="32" y="39"/>
                  </a:lnTo>
                  <a:lnTo>
                    <a:pt x="34" y="39"/>
                  </a:lnTo>
                  <a:lnTo>
                    <a:pt x="35" y="62"/>
                  </a:lnTo>
                  <a:lnTo>
                    <a:pt x="37" y="70"/>
                  </a:lnTo>
                  <a:lnTo>
                    <a:pt x="38" y="77"/>
                  </a:lnTo>
                  <a:lnTo>
                    <a:pt x="40" y="100"/>
                  </a:lnTo>
                  <a:lnTo>
                    <a:pt x="41" y="116"/>
                  </a:lnTo>
                  <a:lnTo>
                    <a:pt x="42" y="125"/>
                  </a:lnTo>
                  <a:lnTo>
                    <a:pt x="42" y="155"/>
                  </a:lnTo>
                  <a:lnTo>
                    <a:pt x="44" y="179"/>
                  </a:lnTo>
                  <a:lnTo>
                    <a:pt x="45" y="193"/>
                  </a:lnTo>
                  <a:lnTo>
                    <a:pt x="47" y="209"/>
                  </a:lnTo>
                  <a:lnTo>
                    <a:pt x="48" y="233"/>
                  </a:lnTo>
                  <a:lnTo>
                    <a:pt x="50" y="247"/>
                  </a:lnTo>
                  <a:lnTo>
                    <a:pt x="51" y="279"/>
                  </a:lnTo>
                  <a:lnTo>
                    <a:pt x="52" y="302"/>
                  </a:lnTo>
                  <a:lnTo>
                    <a:pt x="54" y="317"/>
                  </a:lnTo>
                  <a:lnTo>
                    <a:pt x="55" y="342"/>
                  </a:lnTo>
                  <a:lnTo>
                    <a:pt x="57" y="356"/>
                  </a:lnTo>
                  <a:lnTo>
                    <a:pt x="58" y="372"/>
                  </a:lnTo>
                  <a:lnTo>
                    <a:pt x="60" y="396"/>
                  </a:lnTo>
                  <a:lnTo>
                    <a:pt x="60" y="410"/>
                  </a:lnTo>
                  <a:lnTo>
                    <a:pt x="61" y="435"/>
                  </a:lnTo>
                  <a:lnTo>
                    <a:pt x="62" y="450"/>
                  </a:lnTo>
                  <a:lnTo>
                    <a:pt x="64" y="457"/>
                  </a:lnTo>
                  <a:lnTo>
                    <a:pt x="65" y="473"/>
                  </a:lnTo>
                  <a:lnTo>
                    <a:pt x="67" y="480"/>
                  </a:lnTo>
                  <a:lnTo>
                    <a:pt x="68" y="489"/>
                  </a:lnTo>
                  <a:lnTo>
                    <a:pt x="70" y="496"/>
                  </a:lnTo>
                  <a:lnTo>
                    <a:pt x="71" y="496"/>
                  </a:lnTo>
                  <a:lnTo>
                    <a:pt x="72" y="496"/>
                  </a:lnTo>
                  <a:lnTo>
                    <a:pt x="74" y="496"/>
                  </a:lnTo>
                  <a:lnTo>
                    <a:pt x="75" y="505"/>
                  </a:lnTo>
                  <a:lnTo>
                    <a:pt x="77" y="505"/>
                  </a:lnTo>
                  <a:lnTo>
                    <a:pt x="78" y="489"/>
                  </a:lnTo>
                  <a:lnTo>
                    <a:pt x="80" y="489"/>
                  </a:lnTo>
                  <a:lnTo>
                    <a:pt x="81" y="480"/>
                  </a:lnTo>
                  <a:lnTo>
                    <a:pt x="82" y="473"/>
                  </a:lnTo>
                  <a:lnTo>
                    <a:pt x="84" y="457"/>
                  </a:lnTo>
                  <a:lnTo>
                    <a:pt x="85" y="450"/>
                  </a:lnTo>
                  <a:lnTo>
                    <a:pt x="87" y="426"/>
                  </a:lnTo>
                  <a:lnTo>
                    <a:pt x="88" y="419"/>
                  </a:lnTo>
                  <a:lnTo>
                    <a:pt x="90" y="403"/>
                  </a:lnTo>
                  <a:lnTo>
                    <a:pt x="91" y="380"/>
                  </a:lnTo>
                  <a:lnTo>
                    <a:pt x="92" y="365"/>
                  </a:lnTo>
                  <a:lnTo>
                    <a:pt x="92" y="342"/>
                  </a:lnTo>
                  <a:lnTo>
                    <a:pt x="94" y="326"/>
                  </a:lnTo>
                  <a:lnTo>
                    <a:pt x="95" y="302"/>
                  </a:lnTo>
                  <a:lnTo>
                    <a:pt x="97" y="287"/>
                  </a:lnTo>
                  <a:lnTo>
                    <a:pt x="98" y="256"/>
                  </a:lnTo>
                  <a:lnTo>
                    <a:pt x="100" y="240"/>
                  </a:lnTo>
                  <a:lnTo>
                    <a:pt x="101" y="217"/>
                  </a:lnTo>
                  <a:lnTo>
                    <a:pt x="102" y="193"/>
                  </a:lnTo>
                  <a:lnTo>
                    <a:pt x="104" y="179"/>
                  </a:lnTo>
                  <a:lnTo>
                    <a:pt x="105" y="155"/>
                  </a:lnTo>
                  <a:lnTo>
                    <a:pt x="107" y="132"/>
                  </a:lnTo>
                  <a:lnTo>
                    <a:pt x="108" y="116"/>
                  </a:lnTo>
                  <a:lnTo>
                    <a:pt x="110" y="100"/>
                  </a:lnTo>
                  <a:lnTo>
                    <a:pt x="110" y="85"/>
                  </a:lnTo>
                  <a:lnTo>
                    <a:pt x="111" y="70"/>
                  </a:lnTo>
                  <a:lnTo>
                    <a:pt x="112" y="55"/>
                  </a:lnTo>
                  <a:lnTo>
                    <a:pt x="114" y="39"/>
                  </a:lnTo>
                  <a:lnTo>
                    <a:pt x="115" y="30"/>
                  </a:lnTo>
                  <a:lnTo>
                    <a:pt x="117" y="23"/>
                  </a:lnTo>
                  <a:lnTo>
                    <a:pt x="118" y="16"/>
                  </a:lnTo>
                  <a:lnTo>
                    <a:pt x="120" y="16"/>
                  </a:lnTo>
                  <a:lnTo>
                    <a:pt x="121" y="7"/>
                  </a:lnTo>
                  <a:lnTo>
                    <a:pt x="122" y="0"/>
                  </a:lnTo>
                  <a:lnTo>
                    <a:pt x="124" y="0"/>
                  </a:lnTo>
                  <a:lnTo>
                    <a:pt x="125" y="0"/>
                  </a:lnTo>
                  <a:lnTo>
                    <a:pt x="127" y="7"/>
                  </a:lnTo>
                  <a:lnTo>
                    <a:pt x="128" y="16"/>
                  </a:lnTo>
                  <a:lnTo>
                    <a:pt x="130" y="23"/>
                  </a:lnTo>
                  <a:lnTo>
                    <a:pt x="131" y="30"/>
                  </a:lnTo>
                  <a:lnTo>
                    <a:pt x="132" y="39"/>
                  </a:lnTo>
                  <a:lnTo>
                    <a:pt x="134" y="46"/>
                  </a:lnTo>
                  <a:lnTo>
                    <a:pt x="135" y="62"/>
                  </a:lnTo>
                  <a:lnTo>
                    <a:pt x="137" y="77"/>
                  </a:lnTo>
                  <a:lnTo>
                    <a:pt x="138" y="93"/>
                  </a:lnTo>
                  <a:lnTo>
                    <a:pt x="140" y="100"/>
                  </a:lnTo>
                  <a:lnTo>
                    <a:pt x="141" y="125"/>
                  </a:lnTo>
                  <a:lnTo>
                    <a:pt x="142" y="139"/>
                  </a:lnTo>
                  <a:lnTo>
                    <a:pt x="144" y="155"/>
                  </a:lnTo>
                  <a:lnTo>
                    <a:pt x="144" y="170"/>
                  </a:lnTo>
                  <a:lnTo>
                    <a:pt x="145" y="193"/>
                  </a:lnTo>
                  <a:lnTo>
                    <a:pt x="147" y="217"/>
                  </a:lnTo>
                  <a:lnTo>
                    <a:pt x="148" y="240"/>
                  </a:lnTo>
                  <a:lnTo>
                    <a:pt x="150" y="263"/>
                  </a:lnTo>
                  <a:lnTo>
                    <a:pt x="151" y="279"/>
                  </a:lnTo>
                  <a:lnTo>
                    <a:pt x="152" y="295"/>
                  </a:lnTo>
                  <a:lnTo>
                    <a:pt x="154" y="326"/>
                  </a:lnTo>
                  <a:lnTo>
                    <a:pt x="155" y="342"/>
                  </a:lnTo>
                  <a:lnTo>
                    <a:pt x="157" y="365"/>
                  </a:lnTo>
                  <a:lnTo>
                    <a:pt x="158" y="380"/>
                  </a:lnTo>
                  <a:lnTo>
                    <a:pt x="160" y="396"/>
                  </a:lnTo>
                  <a:lnTo>
                    <a:pt x="161" y="410"/>
                  </a:lnTo>
                  <a:lnTo>
                    <a:pt x="161" y="426"/>
                  </a:lnTo>
                  <a:lnTo>
                    <a:pt x="162" y="442"/>
                  </a:lnTo>
                  <a:lnTo>
                    <a:pt x="164" y="457"/>
                  </a:lnTo>
                  <a:lnTo>
                    <a:pt x="165" y="473"/>
                  </a:lnTo>
                  <a:lnTo>
                    <a:pt x="167" y="480"/>
                  </a:lnTo>
                  <a:lnTo>
                    <a:pt x="168" y="489"/>
                  </a:lnTo>
                  <a:lnTo>
                    <a:pt x="170" y="496"/>
                  </a:lnTo>
                  <a:lnTo>
                    <a:pt x="171" y="496"/>
                  </a:lnTo>
                  <a:lnTo>
                    <a:pt x="172" y="505"/>
                  </a:lnTo>
                  <a:lnTo>
                    <a:pt x="174" y="505"/>
                  </a:lnTo>
                  <a:lnTo>
                    <a:pt x="175" y="505"/>
                  </a:lnTo>
                  <a:lnTo>
                    <a:pt x="177" y="512"/>
                  </a:lnTo>
                  <a:lnTo>
                    <a:pt x="178" y="505"/>
                  </a:lnTo>
                  <a:lnTo>
                    <a:pt x="180" y="496"/>
                  </a:lnTo>
                  <a:lnTo>
                    <a:pt x="181" y="489"/>
                  </a:lnTo>
                  <a:lnTo>
                    <a:pt x="182" y="480"/>
                  </a:lnTo>
                  <a:lnTo>
                    <a:pt x="184" y="473"/>
                  </a:lnTo>
                  <a:lnTo>
                    <a:pt x="185" y="465"/>
                  </a:lnTo>
                  <a:lnTo>
                    <a:pt x="187" y="450"/>
                  </a:lnTo>
                  <a:lnTo>
                    <a:pt x="188" y="442"/>
                  </a:lnTo>
                  <a:lnTo>
                    <a:pt x="190" y="419"/>
                  </a:lnTo>
                  <a:lnTo>
                    <a:pt x="191" y="403"/>
                  </a:lnTo>
                  <a:lnTo>
                    <a:pt x="192" y="387"/>
                  </a:lnTo>
                  <a:lnTo>
                    <a:pt x="194" y="380"/>
                  </a:lnTo>
                  <a:lnTo>
                    <a:pt x="195" y="356"/>
                  </a:lnTo>
                  <a:lnTo>
                    <a:pt x="195" y="333"/>
                  </a:lnTo>
                  <a:lnTo>
                    <a:pt x="197" y="310"/>
                  </a:lnTo>
                  <a:lnTo>
                    <a:pt x="198" y="287"/>
                  </a:lnTo>
                  <a:lnTo>
                    <a:pt x="200" y="272"/>
                  </a:lnTo>
                  <a:lnTo>
                    <a:pt x="201" y="240"/>
                  </a:lnTo>
                  <a:lnTo>
                    <a:pt x="202" y="225"/>
                  </a:lnTo>
                  <a:lnTo>
                    <a:pt x="204" y="202"/>
                  </a:lnTo>
                  <a:lnTo>
                    <a:pt x="205" y="179"/>
                  </a:lnTo>
                  <a:lnTo>
                    <a:pt x="207" y="155"/>
                  </a:lnTo>
                  <a:lnTo>
                    <a:pt x="208" y="139"/>
                  </a:lnTo>
                  <a:lnTo>
                    <a:pt x="210" y="125"/>
                  </a:lnTo>
                  <a:lnTo>
                    <a:pt x="211" y="100"/>
                  </a:lnTo>
                  <a:lnTo>
                    <a:pt x="212" y="85"/>
                  </a:lnTo>
                  <a:lnTo>
                    <a:pt x="212" y="70"/>
                  </a:lnTo>
                  <a:lnTo>
                    <a:pt x="214" y="55"/>
                  </a:lnTo>
                  <a:lnTo>
                    <a:pt x="215" y="39"/>
                  </a:lnTo>
                  <a:lnTo>
                    <a:pt x="217" y="23"/>
                  </a:lnTo>
                  <a:lnTo>
                    <a:pt x="218" y="23"/>
                  </a:lnTo>
                  <a:lnTo>
                    <a:pt x="220" y="16"/>
                  </a:lnTo>
                  <a:lnTo>
                    <a:pt x="221" y="7"/>
                  </a:lnTo>
                  <a:lnTo>
                    <a:pt x="222" y="7"/>
                  </a:lnTo>
                  <a:lnTo>
                    <a:pt x="224" y="0"/>
                  </a:lnTo>
                  <a:lnTo>
                    <a:pt x="225" y="0"/>
                  </a:lnTo>
                  <a:lnTo>
                    <a:pt x="227" y="0"/>
                  </a:lnTo>
                  <a:lnTo>
                    <a:pt x="228" y="0"/>
                  </a:lnTo>
                  <a:lnTo>
                    <a:pt x="230" y="7"/>
                  </a:lnTo>
                  <a:lnTo>
                    <a:pt x="231" y="16"/>
                  </a:lnTo>
                  <a:lnTo>
                    <a:pt x="232" y="23"/>
                  </a:lnTo>
                  <a:lnTo>
                    <a:pt x="234" y="30"/>
                  </a:lnTo>
                  <a:lnTo>
                    <a:pt x="235" y="39"/>
                  </a:lnTo>
                  <a:lnTo>
                    <a:pt x="237" y="55"/>
                  </a:lnTo>
                  <a:lnTo>
                    <a:pt x="238" y="70"/>
                  </a:lnTo>
                  <a:lnTo>
                    <a:pt x="240" y="77"/>
                  </a:lnTo>
                  <a:lnTo>
                    <a:pt x="241" y="100"/>
                  </a:lnTo>
                  <a:lnTo>
                    <a:pt x="242" y="116"/>
                  </a:lnTo>
                  <a:lnTo>
                    <a:pt x="244" y="132"/>
                  </a:lnTo>
                  <a:lnTo>
                    <a:pt x="245" y="147"/>
                  </a:lnTo>
                  <a:lnTo>
                    <a:pt x="245" y="170"/>
                  </a:lnTo>
                  <a:lnTo>
                    <a:pt x="247" y="186"/>
                  </a:lnTo>
                  <a:lnTo>
                    <a:pt x="248" y="209"/>
                  </a:lnTo>
                  <a:lnTo>
                    <a:pt x="250" y="225"/>
                  </a:lnTo>
                  <a:lnTo>
                    <a:pt x="251" y="247"/>
                  </a:lnTo>
                  <a:lnTo>
                    <a:pt x="252" y="272"/>
                  </a:lnTo>
                  <a:lnTo>
                    <a:pt x="254" y="295"/>
                  </a:lnTo>
                  <a:lnTo>
                    <a:pt x="255" y="310"/>
                  </a:lnTo>
                  <a:lnTo>
                    <a:pt x="257" y="326"/>
                  </a:lnTo>
                  <a:lnTo>
                    <a:pt x="258" y="349"/>
                  </a:lnTo>
                  <a:lnTo>
                    <a:pt x="260" y="372"/>
                  </a:lnTo>
                  <a:lnTo>
                    <a:pt x="261" y="387"/>
                  </a:lnTo>
                  <a:lnTo>
                    <a:pt x="262" y="410"/>
                  </a:lnTo>
                  <a:lnTo>
                    <a:pt x="262" y="426"/>
                  </a:lnTo>
                  <a:lnTo>
                    <a:pt x="264" y="435"/>
                  </a:lnTo>
                  <a:lnTo>
                    <a:pt x="265" y="457"/>
                  </a:lnTo>
                  <a:lnTo>
                    <a:pt x="267" y="465"/>
                  </a:lnTo>
                  <a:lnTo>
                    <a:pt x="268" y="473"/>
                  </a:lnTo>
                  <a:lnTo>
                    <a:pt x="270" y="489"/>
                  </a:lnTo>
                  <a:lnTo>
                    <a:pt x="271" y="489"/>
                  </a:lnTo>
                  <a:lnTo>
                    <a:pt x="272" y="496"/>
                  </a:lnTo>
                  <a:lnTo>
                    <a:pt x="274" y="512"/>
                  </a:lnTo>
                  <a:lnTo>
                    <a:pt x="275" y="505"/>
                  </a:lnTo>
                  <a:lnTo>
                    <a:pt x="277" y="512"/>
                  </a:lnTo>
                  <a:lnTo>
                    <a:pt x="278" y="505"/>
                  </a:lnTo>
                  <a:lnTo>
                    <a:pt x="280" y="512"/>
                  </a:lnTo>
                  <a:lnTo>
                    <a:pt x="280" y="505"/>
                  </a:lnTo>
                  <a:lnTo>
                    <a:pt x="281" y="505"/>
                  </a:lnTo>
                  <a:lnTo>
                    <a:pt x="282" y="496"/>
                  </a:lnTo>
                  <a:lnTo>
                    <a:pt x="284" y="480"/>
                  </a:lnTo>
                  <a:lnTo>
                    <a:pt x="285" y="480"/>
                  </a:lnTo>
                  <a:lnTo>
                    <a:pt x="287" y="465"/>
                  </a:lnTo>
                  <a:lnTo>
                    <a:pt x="288" y="450"/>
                  </a:lnTo>
                  <a:lnTo>
                    <a:pt x="290" y="435"/>
                  </a:lnTo>
                  <a:lnTo>
                    <a:pt x="291" y="419"/>
                  </a:lnTo>
                  <a:lnTo>
                    <a:pt x="292" y="403"/>
                  </a:lnTo>
                  <a:lnTo>
                    <a:pt x="294" y="396"/>
                  </a:lnTo>
                  <a:lnTo>
                    <a:pt x="295" y="372"/>
                  </a:lnTo>
                  <a:lnTo>
                    <a:pt x="297" y="349"/>
                  </a:lnTo>
                  <a:lnTo>
                    <a:pt x="297" y="333"/>
                  </a:lnTo>
                  <a:lnTo>
                    <a:pt x="298" y="310"/>
                  </a:lnTo>
                  <a:lnTo>
                    <a:pt x="300" y="295"/>
                  </a:lnTo>
                  <a:lnTo>
                    <a:pt x="301" y="263"/>
                  </a:lnTo>
                  <a:lnTo>
                    <a:pt x="302" y="247"/>
                  </a:lnTo>
                  <a:lnTo>
                    <a:pt x="304" y="225"/>
                  </a:lnTo>
                  <a:lnTo>
                    <a:pt x="305" y="202"/>
                  </a:lnTo>
                  <a:lnTo>
                    <a:pt x="307" y="179"/>
                  </a:lnTo>
                  <a:lnTo>
                    <a:pt x="308" y="155"/>
                  </a:lnTo>
                  <a:lnTo>
                    <a:pt x="310" y="139"/>
                  </a:lnTo>
                  <a:lnTo>
                    <a:pt x="311" y="125"/>
                  </a:lnTo>
                  <a:lnTo>
                    <a:pt x="312" y="100"/>
                  </a:lnTo>
                  <a:lnTo>
                    <a:pt x="314" y="85"/>
                  </a:lnTo>
                  <a:lnTo>
                    <a:pt x="314" y="70"/>
                  </a:lnTo>
                  <a:lnTo>
                    <a:pt x="315" y="62"/>
                  </a:lnTo>
                  <a:lnTo>
                    <a:pt x="317" y="62"/>
                  </a:lnTo>
                  <a:lnTo>
                    <a:pt x="318" y="46"/>
                  </a:lnTo>
                  <a:lnTo>
                    <a:pt x="320" y="39"/>
                  </a:lnTo>
                  <a:lnTo>
                    <a:pt x="321" y="23"/>
                  </a:lnTo>
                  <a:lnTo>
                    <a:pt x="322" y="23"/>
                  </a:lnTo>
                  <a:lnTo>
                    <a:pt x="324" y="16"/>
                  </a:lnTo>
                  <a:lnTo>
                    <a:pt x="325" y="7"/>
                  </a:lnTo>
                  <a:lnTo>
                    <a:pt x="327" y="7"/>
                  </a:lnTo>
                  <a:lnTo>
                    <a:pt x="328" y="16"/>
                  </a:lnTo>
                  <a:lnTo>
                    <a:pt x="330" y="7"/>
                  </a:lnTo>
                  <a:lnTo>
                    <a:pt x="331" y="7"/>
                  </a:lnTo>
                  <a:lnTo>
                    <a:pt x="332" y="23"/>
                  </a:lnTo>
                  <a:lnTo>
                    <a:pt x="334" y="23"/>
                  </a:lnTo>
                  <a:lnTo>
                    <a:pt x="335" y="39"/>
                  </a:lnTo>
                  <a:lnTo>
                    <a:pt x="337" y="46"/>
                  </a:lnTo>
                  <a:lnTo>
                    <a:pt x="338" y="55"/>
                  </a:lnTo>
                  <a:lnTo>
                    <a:pt x="340" y="70"/>
                  </a:lnTo>
                  <a:lnTo>
                    <a:pt x="341" y="77"/>
                  </a:lnTo>
                  <a:lnTo>
                    <a:pt x="342" y="93"/>
                  </a:lnTo>
                  <a:lnTo>
                    <a:pt x="344" y="109"/>
                  </a:lnTo>
                  <a:lnTo>
                    <a:pt x="345" y="125"/>
                  </a:lnTo>
                  <a:lnTo>
                    <a:pt x="347" y="139"/>
                  </a:lnTo>
                  <a:lnTo>
                    <a:pt x="348" y="163"/>
                  </a:lnTo>
                  <a:lnTo>
                    <a:pt x="348" y="179"/>
                  </a:lnTo>
                  <a:lnTo>
                    <a:pt x="350" y="202"/>
                  </a:lnTo>
                  <a:lnTo>
                    <a:pt x="351" y="217"/>
                  </a:lnTo>
                  <a:lnTo>
                    <a:pt x="352" y="240"/>
                  </a:lnTo>
                  <a:lnTo>
                    <a:pt x="354" y="256"/>
                  </a:lnTo>
                  <a:lnTo>
                    <a:pt x="355" y="279"/>
                  </a:lnTo>
                  <a:lnTo>
                    <a:pt x="357" y="302"/>
                  </a:lnTo>
                  <a:lnTo>
                    <a:pt x="358" y="317"/>
                  </a:lnTo>
                  <a:lnTo>
                    <a:pt x="360" y="342"/>
                  </a:lnTo>
                  <a:lnTo>
                    <a:pt x="361" y="365"/>
                  </a:lnTo>
                  <a:lnTo>
                    <a:pt x="362" y="380"/>
                  </a:lnTo>
                  <a:lnTo>
                    <a:pt x="364" y="396"/>
                  </a:lnTo>
                  <a:lnTo>
                    <a:pt x="365" y="410"/>
                  </a:lnTo>
                  <a:lnTo>
                    <a:pt x="365" y="435"/>
                  </a:lnTo>
                  <a:lnTo>
                    <a:pt x="367" y="450"/>
                  </a:lnTo>
                  <a:lnTo>
                    <a:pt x="368" y="457"/>
                  </a:lnTo>
                  <a:lnTo>
                    <a:pt x="370" y="473"/>
                  </a:lnTo>
                  <a:lnTo>
                    <a:pt x="371" y="480"/>
                  </a:lnTo>
                  <a:lnTo>
                    <a:pt x="372" y="489"/>
                  </a:lnTo>
                  <a:lnTo>
                    <a:pt x="374" y="496"/>
                  </a:lnTo>
                  <a:lnTo>
                    <a:pt x="375" y="505"/>
                  </a:lnTo>
                  <a:lnTo>
                    <a:pt x="377" y="505"/>
                  </a:lnTo>
                  <a:lnTo>
                    <a:pt x="378" y="519"/>
                  </a:lnTo>
                  <a:lnTo>
                    <a:pt x="380" y="512"/>
                  </a:lnTo>
                  <a:lnTo>
                    <a:pt x="381" y="512"/>
                  </a:lnTo>
                  <a:lnTo>
                    <a:pt x="381" y="505"/>
                  </a:lnTo>
                  <a:lnTo>
                    <a:pt x="382" y="496"/>
                  </a:lnTo>
                  <a:lnTo>
                    <a:pt x="384" y="489"/>
                  </a:lnTo>
                  <a:lnTo>
                    <a:pt x="385" y="480"/>
                  </a:lnTo>
                  <a:lnTo>
                    <a:pt x="387" y="473"/>
                  </a:lnTo>
                  <a:lnTo>
                    <a:pt x="388" y="465"/>
                  </a:lnTo>
                  <a:lnTo>
                    <a:pt x="390" y="450"/>
                  </a:lnTo>
                  <a:lnTo>
                    <a:pt x="391" y="435"/>
                  </a:lnTo>
                  <a:lnTo>
                    <a:pt x="392" y="419"/>
                  </a:lnTo>
                  <a:lnTo>
                    <a:pt x="394" y="410"/>
                  </a:lnTo>
                  <a:lnTo>
                    <a:pt x="395" y="387"/>
                  </a:lnTo>
                  <a:lnTo>
                    <a:pt x="397" y="365"/>
                  </a:lnTo>
                  <a:lnTo>
                    <a:pt x="398" y="342"/>
                  </a:lnTo>
                  <a:lnTo>
                    <a:pt x="398" y="326"/>
                  </a:lnTo>
                  <a:lnTo>
                    <a:pt x="400" y="310"/>
                  </a:lnTo>
                  <a:lnTo>
                    <a:pt x="401" y="287"/>
                  </a:lnTo>
                  <a:lnTo>
                    <a:pt x="402" y="263"/>
                  </a:lnTo>
                  <a:lnTo>
                    <a:pt x="404" y="247"/>
                  </a:lnTo>
                  <a:lnTo>
                    <a:pt x="405" y="217"/>
                  </a:lnTo>
                  <a:lnTo>
                    <a:pt x="407" y="202"/>
                  </a:lnTo>
                  <a:lnTo>
                    <a:pt x="408" y="179"/>
                  </a:lnTo>
                  <a:lnTo>
                    <a:pt x="410" y="155"/>
                  </a:lnTo>
                  <a:lnTo>
                    <a:pt x="411" y="132"/>
                  </a:lnTo>
                  <a:lnTo>
                    <a:pt x="412" y="125"/>
                  </a:lnTo>
                  <a:lnTo>
                    <a:pt x="414" y="109"/>
                  </a:lnTo>
                  <a:lnTo>
                    <a:pt x="415" y="85"/>
                  </a:lnTo>
                  <a:lnTo>
                    <a:pt x="415" y="70"/>
                  </a:lnTo>
                  <a:lnTo>
                    <a:pt x="417" y="55"/>
                  </a:lnTo>
                  <a:lnTo>
                    <a:pt x="418" y="46"/>
                  </a:lnTo>
                  <a:lnTo>
                    <a:pt x="420" y="23"/>
                  </a:lnTo>
                  <a:lnTo>
                    <a:pt x="421" y="23"/>
                  </a:lnTo>
                  <a:lnTo>
                    <a:pt x="422" y="16"/>
                  </a:lnTo>
                  <a:lnTo>
                    <a:pt x="424" y="7"/>
                  </a:lnTo>
                  <a:lnTo>
                    <a:pt x="425" y="0"/>
                  </a:lnTo>
                  <a:lnTo>
                    <a:pt x="427" y="0"/>
                  </a:lnTo>
                  <a:lnTo>
                    <a:pt x="428" y="0"/>
                  </a:lnTo>
                  <a:lnTo>
                    <a:pt x="430" y="0"/>
                  </a:lnTo>
                  <a:lnTo>
                    <a:pt x="431" y="0"/>
                  </a:lnTo>
                  <a:lnTo>
                    <a:pt x="432" y="0"/>
                  </a:lnTo>
                  <a:lnTo>
                    <a:pt x="434" y="7"/>
                  </a:lnTo>
                  <a:lnTo>
                    <a:pt x="435" y="16"/>
                  </a:lnTo>
                  <a:lnTo>
                    <a:pt x="437" y="30"/>
                  </a:lnTo>
                  <a:lnTo>
                    <a:pt x="438" y="30"/>
                  </a:lnTo>
                  <a:lnTo>
                    <a:pt x="440" y="46"/>
                  </a:lnTo>
                  <a:lnTo>
                    <a:pt x="441" y="55"/>
                  </a:lnTo>
                  <a:lnTo>
                    <a:pt x="442" y="70"/>
                  </a:lnTo>
                  <a:lnTo>
                    <a:pt x="444" y="85"/>
                  </a:lnTo>
                  <a:lnTo>
                    <a:pt x="445" y="100"/>
                  </a:lnTo>
                  <a:lnTo>
                    <a:pt x="447" y="116"/>
                  </a:lnTo>
                  <a:lnTo>
                    <a:pt x="448" y="132"/>
                  </a:lnTo>
                  <a:lnTo>
                    <a:pt x="450" y="155"/>
                  </a:lnTo>
                  <a:lnTo>
                    <a:pt x="450" y="179"/>
                  </a:lnTo>
                  <a:lnTo>
                    <a:pt x="451" y="193"/>
                  </a:lnTo>
                  <a:lnTo>
                    <a:pt x="452" y="217"/>
                  </a:lnTo>
                  <a:lnTo>
                    <a:pt x="454" y="240"/>
                  </a:lnTo>
                  <a:lnTo>
                    <a:pt x="455" y="263"/>
                  </a:lnTo>
                  <a:lnTo>
                    <a:pt x="457" y="279"/>
                  </a:lnTo>
                  <a:lnTo>
                    <a:pt x="458" y="302"/>
                  </a:lnTo>
                  <a:lnTo>
                    <a:pt x="460" y="326"/>
                  </a:lnTo>
                  <a:lnTo>
                    <a:pt x="461" y="342"/>
                  </a:lnTo>
                  <a:lnTo>
                    <a:pt x="462" y="365"/>
                  </a:lnTo>
                  <a:lnTo>
                    <a:pt x="464" y="387"/>
                  </a:lnTo>
                  <a:lnTo>
                    <a:pt x="465" y="403"/>
                  </a:lnTo>
                  <a:lnTo>
                    <a:pt x="467" y="419"/>
                  </a:lnTo>
                  <a:lnTo>
                    <a:pt x="467" y="435"/>
                  </a:lnTo>
                  <a:lnTo>
                    <a:pt x="468" y="450"/>
                  </a:lnTo>
                  <a:lnTo>
                    <a:pt x="470" y="465"/>
                  </a:lnTo>
                  <a:lnTo>
                    <a:pt x="471" y="473"/>
                  </a:lnTo>
                  <a:lnTo>
                    <a:pt x="472" y="489"/>
                  </a:lnTo>
                  <a:lnTo>
                    <a:pt x="474" y="489"/>
                  </a:lnTo>
                  <a:lnTo>
                    <a:pt x="475" y="505"/>
                  </a:lnTo>
                  <a:lnTo>
                    <a:pt x="477" y="505"/>
                  </a:lnTo>
                  <a:lnTo>
                    <a:pt x="478" y="505"/>
                  </a:lnTo>
                  <a:lnTo>
                    <a:pt x="480" y="512"/>
                  </a:lnTo>
                  <a:lnTo>
                    <a:pt x="481" y="505"/>
                  </a:lnTo>
                  <a:lnTo>
                    <a:pt x="482" y="512"/>
                  </a:lnTo>
                  <a:lnTo>
                    <a:pt x="484" y="505"/>
                  </a:lnTo>
                  <a:lnTo>
                    <a:pt x="484" y="496"/>
                  </a:lnTo>
                  <a:lnTo>
                    <a:pt x="485" y="489"/>
                  </a:lnTo>
                  <a:lnTo>
                    <a:pt x="487" y="489"/>
                  </a:lnTo>
                  <a:lnTo>
                    <a:pt x="488" y="473"/>
                  </a:lnTo>
                  <a:lnTo>
                    <a:pt x="490" y="465"/>
                  </a:lnTo>
                  <a:lnTo>
                    <a:pt x="491" y="450"/>
                  </a:lnTo>
                  <a:lnTo>
                    <a:pt x="492" y="442"/>
                  </a:lnTo>
                  <a:lnTo>
                    <a:pt x="494" y="419"/>
                  </a:lnTo>
                  <a:lnTo>
                    <a:pt x="495" y="403"/>
                  </a:lnTo>
                  <a:lnTo>
                    <a:pt x="497" y="396"/>
                  </a:lnTo>
                  <a:lnTo>
                    <a:pt x="498" y="365"/>
                  </a:lnTo>
                  <a:lnTo>
                    <a:pt x="500" y="356"/>
                  </a:lnTo>
                  <a:lnTo>
                    <a:pt x="501" y="333"/>
                  </a:lnTo>
                  <a:lnTo>
                    <a:pt x="501" y="317"/>
                  </a:lnTo>
                  <a:lnTo>
                    <a:pt x="502" y="295"/>
                  </a:lnTo>
                  <a:lnTo>
                    <a:pt x="504" y="272"/>
                  </a:lnTo>
                  <a:lnTo>
                    <a:pt x="505" y="247"/>
                  </a:lnTo>
                  <a:lnTo>
                    <a:pt x="507" y="233"/>
                  </a:lnTo>
                  <a:lnTo>
                    <a:pt x="508" y="202"/>
                  </a:lnTo>
                  <a:lnTo>
                    <a:pt x="510" y="179"/>
                  </a:lnTo>
                  <a:lnTo>
                    <a:pt x="511" y="163"/>
                  </a:lnTo>
                  <a:lnTo>
                    <a:pt x="512" y="147"/>
                  </a:lnTo>
                  <a:lnTo>
                    <a:pt x="514" y="125"/>
                  </a:lnTo>
                  <a:lnTo>
                    <a:pt x="515" y="109"/>
                  </a:lnTo>
                  <a:lnTo>
                    <a:pt x="517" y="85"/>
                  </a:lnTo>
                  <a:lnTo>
                    <a:pt x="518" y="77"/>
                  </a:lnTo>
                  <a:lnTo>
                    <a:pt x="518" y="62"/>
                  </a:lnTo>
                  <a:lnTo>
                    <a:pt x="520" y="46"/>
                  </a:lnTo>
                  <a:lnTo>
                    <a:pt x="521" y="30"/>
                  </a:lnTo>
                  <a:lnTo>
                    <a:pt x="522" y="23"/>
                  </a:lnTo>
                  <a:lnTo>
                    <a:pt x="524" y="23"/>
                  </a:lnTo>
                  <a:lnTo>
                    <a:pt x="525" y="7"/>
                  </a:lnTo>
                  <a:lnTo>
                    <a:pt x="527" y="7"/>
                  </a:lnTo>
                  <a:lnTo>
                    <a:pt x="528" y="0"/>
                  </a:lnTo>
                  <a:lnTo>
                    <a:pt x="530" y="0"/>
                  </a:lnTo>
                  <a:lnTo>
                    <a:pt x="531" y="0"/>
                  </a:lnTo>
                  <a:lnTo>
                    <a:pt x="532" y="0"/>
                  </a:lnTo>
                  <a:lnTo>
                    <a:pt x="534" y="0"/>
                  </a:lnTo>
                  <a:lnTo>
                    <a:pt x="535" y="16"/>
                  </a:lnTo>
                  <a:lnTo>
                    <a:pt x="537" y="16"/>
                  </a:lnTo>
                  <a:lnTo>
                    <a:pt x="538" y="23"/>
                  </a:lnTo>
                  <a:lnTo>
                    <a:pt x="540" y="39"/>
                  </a:lnTo>
                  <a:lnTo>
                    <a:pt x="541" y="46"/>
                  </a:lnTo>
                  <a:lnTo>
                    <a:pt x="542" y="62"/>
                  </a:lnTo>
                  <a:lnTo>
                    <a:pt x="544" y="70"/>
                  </a:lnTo>
                  <a:lnTo>
                    <a:pt x="545" y="85"/>
                  </a:lnTo>
                  <a:lnTo>
                    <a:pt x="547" y="100"/>
                  </a:lnTo>
                  <a:lnTo>
                    <a:pt x="548" y="116"/>
                  </a:lnTo>
                  <a:lnTo>
                    <a:pt x="550" y="139"/>
                  </a:lnTo>
                  <a:lnTo>
                    <a:pt x="551" y="155"/>
                  </a:lnTo>
                  <a:lnTo>
                    <a:pt x="551" y="186"/>
                  </a:lnTo>
                  <a:lnTo>
                    <a:pt x="552" y="202"/>
                  </a:lnTo>
                  <a:lnTo>
                    <a:pt x="554" y="225"/>
                  </a:lnTo>
                  <a:lnTo>
                    <a:pt x="555" y="240"/>
                  </a:lnTo>
                  <a:lnTo>
                    <a:pt x="557" y="263"/>
                  </a:lnTo>
                  <a:lnTo>
                    <a:pt x="558" y="287"/>
                  </a:lnTo>
                  <a:lnTo>
                    <a:pt x="560" y="310"/>
                  </a:lnTo>
                  <a:lnTo>
                    <a:pt x="561" y="333"/>
                  </a:lnTo>
                  <a:lnTo>
                    <a:pt x="562" y="356"/>
                  </a:lnTo>
                  <a:lnTo>
                    <a:pt x="564" y="372"/>
                  </a:lnTo>
                  <a:lnTo>
                    <a:pt x="565" y="387"/>
                  </a:lnTo>
                  <a:lnTo>
                    <a:pt x="567" y="403"/>
                  </a:lnTo>
                  <a:lnTo>
                    <a:pt x="568" y="419"/>
                  </a:lnTo>
                  <a:lnTo>
                    <a:pt x="568" y="435"/>
                  </a:lnTo>
                  <a:lnTo>
                    <a:pt x="570" y="450"/>
                  </a:lnTo>
                  <a:lnTo>
                    <a:pt x="571" y="465"/>
                  </a:lnTo>
                  <a:lnTo>
                    <a:pt x="572" y="473"/>
                  </a:lnTo>
                  <a:lnTo>
                    <a:pt x="574" y="489"/>
                  </a:lnTo>
                  <a:lnTo>
                    <a:pt x="575" y="496"/>
                  </a:lnTo>
                  <a:lnTo>
                    <a:pt x="577" y="496"/>
                  </a:lnTo>
                  <a:lnTo>
                    <a:pt x="578" y="505"/>
                  </a:lnTo>
                  <a:lnTo>
                    <a:pt x="580" y="505"/>
                  </a:lnTo>
                  <a:lnTo>
                    <a:pt x="581" y="496"/>
                  </a:lnTo>
                  <a:lnTo>
                    <a:pt x="582" y="505"/>
                  </a:lnTo>
                  <a:lnTo>
                    <a:pt x="584" y="505"/>
                  </a:lnTo>
                  <a:lnTo>
                    <a:pt x="585" y="496"/>
                  </a:lnTo>
                  <a:lnTo>
                    <a:pt x="585" y="489"/>
                  </a:lnTo>
                  <a:lnTo>
                    <a:pt x="587" y="489"/>
                  </a:lnTo>
                  <a:lnTo>
                    <a:pt x="588" y="473"/>
                  </a:lnTo>
                  <a:lnTo>
                    <a:pt x="590" y="457"/>
                  </a:lnTo>
                  <a:lnTo>
                    <a:pt x="591" y="450"/>
                  </a:lnTo>
                  <a:lnTo>
                    <a:pt x="592" y="435"/>
                  </a:lnTo>
                  <a:lnTo>
                    <a:pt x="594" y="419"/>
                  </a:lnTo>
                  <a:lnTo>
                    <a:pt x="595" y="403"/>
                  </a:lnTo>
                  <a:lnTo>
                    <a:pt x="597" y="387"/>
                  </a:lnTo>
                  <a:lnTo>
                    <a:pt x="598" y="372"/>
                  </a:lnTo>
                  <a:lnTo>
                    <a:pt x="600" y="356"/>
                  </a:lnTo>
                  <a:lnTo>
                    <a:pt x="601" y="342"/>
                  </a:lnTo>
                  <a:lnTo>
                    <a:pt x="602" y="310"/>
                  </a:lnTo>
                  <a:lnTo>
                    <a:pt x="602" y="295"/>
                  </a:lnTo>
                  <a:lnTo>
                    <a:pt x="604" y="272"/>
                  </a:lnTo>
                  <a:lnTo>
                    <a:pt x="605" y="247"/>
                  </a:lnTo>
                  <a:lnTo>
                    <a:pt x="607" y="233"/>
                  </a:lnTo>
                  <a:lnTo>
                    <a:pt x="608" y="209"/>
                  </a:lnTo>
                  <a:lnTo>
                    <a:pt x="610" y="186"/>
                  </a:lnTo>
                  <a:lnTo>
                    <a:pt x="611" y="170"/>
                  </a:lnTo>
                  <a:lnTo>
                    <a:pt x="612" y="139"/>
                  </a:lnTo>
                  <a:lnTo>
                    <a:pt x="614" y="125"/>
                  </a:lnTo>
                  <a:lnTo>
                    <a:pt x="615" y="109"/>
                  </a:lnTo>
                  <a:lnTo>
                    <a:pt x="617" y="93"/>
                  </a:lnTo>
                  <a:lnTo>
                    <a:pt x="618" y="70"/>
                  </a:lnTo>
                  <a:lnTo>
                    <a:pt x="620" y="62"/>
                  </a:lnTo>
                  <a:lnTo>
                    <a:pt x="620" y="46"/>
                  </a:lnTo>
                  <a:lnTo>
                    <a:pt x="621" y="30"/>
                  </a:lnTo>
                  <a:lnTo>
                    <a:pt x="622" y="23"/>
                  </a:lnTo>
                  <a:lnTo>
                    <a:pt x="624" y="23"/>
                  </a:lnTo>
                  <a:lnTo>
                    <a:pt x="625" y="16"/>
                  </a:lnTo>
                  <a:lnTo>
                    <a:pt x="627" y="7"/>
                  </a:lnTo>
                  <a:lnTo>
                    <a:pt x="628" y="7"/>
                  </a:lnTo>
                  <a:lnTo>
                    <a:pt x="630" y="0"/>
                  </a:lnTo>
                  <a:lnTo>
                    <a:pt x="631" y="0"/>
                  </a:lnTo>
                  <a:lnTo>
                    <a:pt x="632" y="7"/>
                  </a:lnTo>
                  <a:lnTo>
                    <a:pt x="634" y="0"/>
                  </a:lnTo>
                  <a:lnTo>
                    <a:pt x="635" y="7"/>
                  </a:lnTo>
                  <a:lnTo>
                    <a:pt x="637" y="16"/>
                  </a:lnTo>
                  <a:lnTo>
                    <a:pt x="637" y="23"/>
                  </a:lnTo>
                  <a:lnTo>
                    <a:pt x="638" y="30"/>
                  </a:lnTo>
                  <a:lnTo>
                    <a:pt x="640" y="39"/>
                  </a:lnTo>
                  <a:lnTo>
                    <a:pt x="641" y="46"/>
                  </a:lnTo>
                  <a:lnTo>
                    <a:pt x="642" y="62"/>
                  </a:lnTo>
                  <a:lnTo>
                    <a:pt x="644" y="77"/>
                  </a:lnTo>
                  <a:lnTo>
                    <a:pt x="645" y="93"/>
                  </a:lnTo>
                  <a:lnTo>
                    <a:pt x="647" y="109"/>
                  </a:lnTo>
                  <a:lnTo>
                    <a:pt x="648" y="116"/>
                  </a:lnTo>
                  <a:lnTo>
                    <a:pt x="650" y="139"/>
                  </a:lnTo>
                  <a:lnTo>
                    <a:pt x="651" y="163"/>
                  </a:lnTo>
                  <a:lnTo>
                    <a:pt x="652" y="179"/>
                  </a:lnTo>
                  <a:lnTo>
                    <a:pt x="654" y="202"/>
                  </a:lnTo>
                  <a:lnTo>
                    <a:pt x="654" y="225"/>
                  </a:lnTo>
                  <a:lnTo>
                    <a:pt x="655" y="247"/>
                  </a:lnTo>
                  <a:lnTo>
                    <a:pt x="657" y="263"/>
                  </a:lnTo>
                  <a:lnTo>
                    <a:pt x="658" y="287"/>
                  </a:lnTo>
                  <a:lnTo>
                    <a:pt x="660" y="310"/>
                  </a:lnTo>
                  <a:lnTo>
                    <a:pt x="661" y="326"/>
                  </a:lnTo>
                  <a:lnTo>
                    <a:pt x="662" y="349"/>
                  </a:lnTo>
                  <a:lnTo>
                    <a:pt x="664" y="365"/>
                  </a:lnTo>
                  <a:lnTo>
                    <a:pt x="665" y="387"/>
                  </a:lnTo>
                  <a:lnTo>
                    <a:pt x="667" y="403"/>
                  </a:lnTo>
                  <a:lnTo>
                    <a:pt x="668" y="41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1378" y="4276"/>
              <a:ext cx="661" cy="520"/>
            </a:xfrm>
            <a:custGeom>
              <a:avLst/>
              <a:gdLst>
                <a:gd name="T0" fmla="*/ 9 w 661"/>
                <a:gd name="T1" fmla="*/ 496 h 520"/>
                <a:gd name="T2" fmla="*/ 19 w 661"/>
                <a:gd name="T3" fmla="*/ 489 h 520"/>
                <a:gd name="T4" fmla="*/ 30 w 661"/>
                <a:gd name="T5" fmla="*/ 380 h 520"/>
                <a:gd name="T6" fmla="*/ 40 w 661"/>
                <a:gd name="T7" fmla="*/ 209 h 520"/>
                <a:gd name="T8" fmla="*/ 52 w 661"/>
                <a:gd name="T9" fmla="*/ 62 h 520"/>
                <a:gd name="T10" fmla="*/ 62 w 661"/>
                <a:gd name="T11" fmla="*/ 7 h 520"/>
                <a:gd name="T12" fmla="*/ 72 w 661"/>
                <a:gd name="T13" fmla="*/ 46 h 520"/>
                <a:gd name="T14" fmla="*/ 83 w 661"/>
                <a:gd name="T15" fmla="*/ 170 h 520"/>
                <a:gd name="T16" fmla="*/ 93 w 661"/>
                <a:gd name="T17" fmla="*/ 333 h 520"/>
                <a:gd name="T18" fmla="*/ 104 w 661"/>
                <a:gd name="T19" fmla="*/ 465 h 520"/>
                <a:gd name="T20" fmla="*/ 114 w 661"/>
                <a:gd name="T21" fmla="*/ 512 h 520"/>
                <a:gd name="T22" fmla="*/ 124 w 661"/>
                <a:gd name="T23" fmla="*/ 473 h 520"/>
                <a:gd name="T24" fmla="*/ 136 w 661"/>
                <a:gd name="T25" fmla="*/ 333 h 520"/>
                <a:gd name="T26" fmla="*/ 146 w 661"/>
                <a:gd name="T27" fmla="*/ 163 h 520"/>
                <a:gd name="T28" fmla="*/ 156 w 661"/>
                <a:gd name="T29" fmla="*/ 30 h 520"/>
                <a:gd name="T30" fmla="*/ 167 w 661"/>
                <a:gd name="T31" fmla="*/ 7 h 520"/>
                <a:gd name="T32" fmla="*/ 177 w 661"/>
                <a:gd name="T33" fmla="*/ 70 h 520"/>
                <a:gd name="T34" fmla="*/ 189 w 661"/>
                <a:gd name="T35" fmla="*/ 217 h 520"/>
                <a:gd name="T36" fmla="*/ 199 w 661"/>
                <a:gd name="T37" fmla="*/ 380 h 520"/>
                <a:gd name="T38" fmla="*/ 209 w 661"/>
                <a:gd name="T39" fmla="*/ 489 h 520"/>
                <a:gd name="T40" fmla="*/ 220 w 661"/>
                <a:gd name="T41" fmla="*/ 505 h 520"/>
                <a:gd name="T42" fmla="*/ 232 w 661"/>
                <a:gd name="T43" fmla="*/ 410 h 520"/>
                <a:gd name="T44" fmla="*/ 242 w 661"/>
                <a:gd name="T45" fmla="*/ 256 h 520"/>
                <a:gd name="T46" fmla="*/ 253 w 661"/>
                <a:gd name="T47" fmla="*/ 100 h 520"/>
                <a:gd name="T48" fmla="*/ 263 w 661"/>
                <a:gd name="T49" fmla="*/ 0 h 520"/>
                <a:gd name="T50" fmla="*/ 274 w 661"/>
                <a:gd name="T51" fmla="*/ 23 h 520"/>
                <a:gd name="T52" fmla="*/ 284 w 661"/>
                <a:gd name="T53" fmla="*/ 116 h 520"/>
                <a:gd name="T54" fmla="*/ 294 w 661"/>
                <a:gd name="T55" fmla="*/ 272 h 520"/>
                <a:gd name="T56" fmla="*/ 306 w 661"/>
                <a:gd name="T57" fmla="*/ 419 h 520"/>
                <a:gd name="T58" fmla="*/ 316 w 661"/>
                <a:gd name="T59" fmla="*/ 505 h 520"/>
                <a:gd name="T60" fmla="*/ 326 w 661"/>
                <a:gd name="T61" fmla="*/ 489 h 520"/>
                <a:gd name="T62" fmla="*/ 337 w 661"/>
                <a:gd name="T63" fmla="*/ 365 h 520"/>
                <a:gd name="T64" fmla="*/ 347 w 661"/>
                <a:gd name="T65" fmla="*/ 202 h 520"/>
                <a:gd name="T66" fmla="*/ 359 w 661"/>
                <a:gd name="T67" fmla="*/ 55 h 520"/>
                <a:gd name="T68" fmla="*/ 369 w 661"/>
                <a:gd name="T69" fmla="*/ 7 h 520"/>
                <a:gd name="T70" fmla="*/ 379 w 661"/>
                <a:gd name="T71" fmla="*/ 39 h 520"/>
                <a:gd name="T72" fmla="*/ 390 w 661"/>
                <a:gd name="T73" fmla="*/ 163 h 520"/>
                <a:gd name="T74" fmla="*/ 400 w 661"/>
                <a:gd name="T75" fmla="*/ 333 h 520"/>
                <a:gd name="T76" fmla="*/ 410 w 661"/>
                <a:gd name="T77" fmla="*/ 465 h 520"/>
                <a:gd name="T78" fmla="*/ 422 w 661"/>
                <a:gd name="T79" fmla="*/ 512 h 520"/>
                <a:gd name="T80" fmla="*/ 432 w 661"/>
                <a:gd name="T81" fmla="*/ 442 h 520"/>
                <a:gd name="T82" fmla="*/ 443 w 661"/>
                <a:gd name="T83" fmla="*/ 302 h 520"/>
                <a:gd name="T84" fmla="*/ 453 w 661"/>
                <a:gd name="T85" fmla="*/ 139 h 520"/>
                <a:gd name="T86" fmla="*/ 463 w 661"/>
                <a:gd name="T87" fmla="*/ 23 h 520"/>
                <a:gd name="T88" fmla="*/ 474 w 661"/>
                <a:gd name="T89" fmla="*/ 0 h 520"/>
                <a:gd name="T90" fmla="*/ 484 w 661"/>
                <a:gd name="T91" fmla="*/ 77 h 520"/>
                <a:gd name="T92" fmla="*/ 494 w 661"/>
                <a:gd name="T93" fmla="*/ 233 h 520"/>
                <a:gd name="T94" fmla="*/ 506 w 661"/>
                <a:gd name="T95" fmla="*/ 403 h 520"/>
                <a:gd name="T96" fmla="*/ 516 w 661"/>
                <a:gd name="T97" fmla="*/ 489 h 520"/>
                <a:gd name="T98" fmla="*/ 527 w 661"/>
                <a:gd name="T99" fmla="*/ 489 h 520"/>
                <a:gd name="T100" fmla="*/ 537 w 661"/>
                <a:gd name="T101" fmla="*/ 380 h 520"/>
                <a:gd name="T102" fmla="*/ 547 w 661"/>
                <a:gd name="T103" fmla="*/ 217 h 520"/>
                <a:gd name="T104" fmla="*/ 559 w 661"/>
                <a:gd name="T105" fmla="*/ 70 h 520"/>
                <a:gd name="T106" fmla="*/ 569 w 661"/>
                <a:gd name="T107" fmla="*/ 7 h 520"/>
                <a:gd name="T108" fmla="*/ 580 w 661"/>
                <a:gd name="T109" fmla="*/ 55 h 520"/>
                <a:gd name="T110" fmla="*/ 590 w 661"/>
                <a:gd name="T111" fmla="*/ 209 h 520"/>
                <a:gd name="T112" fmla="*/ 600 w 661"/>
                <a:gd name="T113" fmla="*/ 356 h 520"/>
                <a:gd name="T114" fmla="*/ 612 w 661"/>
                <a:gd name="T115" fmla="*/ 480 h 520"/>
                <a:gd name="T116" fmla="*/ 623 w 661"/>
                <a:gd name="T117" fmla="*/ 512 h 520"/>
                <a:gd name="T118" fmla="*/ 633 w 661"/>
                <a:gd name="T119" fmla="*/ 426 h 520"/>
                <a:gd name="T120" fmla="*/ 644 w 661"/>
                <a:gd name="T121" fmla="*/ 272 h 520"/>
                <a:gd name="T122" fmla="*/ 654 w 661"/>
                <a:gd name="T123" fmla="*/ 109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61" h="520">
                  <a:moveTo>
                    <a:pt x="0" y="419"/>
                  </a:moveTo>
                  <a:lnTo>
                    <a:pt x="2" y="435"/>
                  </a:lnTo>
                  <a:lnTo>
                    <a:pt x="3" y="450"/>
                  </a:lnTo>
                  <a:lnTo>
                    <a:pt x="3" y="465"/>
                  </a:lnTo>
                  <a:lnTo>
                    <a:pt x="4" y="473"/>
                  </a:lnTo>
                  <a:lnTo>
                    <a:pt x="6" y="489"/>
                  </a:lnTo>
                  <a:lnTo>
                    <a:pt x="7" y="489"/>
                  </a:lnTo>
                  <a:lnTo>
                    <a:pt x="9" y="496"/>
                  </a:lnTo>
                  <a:lnTo>
                    <a:pt x="10" y="505"/>
                  </a:lnTo>
                  <a:lnTo>
                    <a:pt x="12" y="505"/>
                  </a:lnTo>
                  <a:lnTo>
                    <a:pt x="13" y="505"/>
                  </a:lnTo>
                  <a:lnTo>
                    <a:pt x="14" y="505"/>
                  </a:lnTo>
                  <a:lnTo>
                    <a:pt x="16" y="505"/>
                  </a:lnTo>
                  <a:lnTo>
                    <a:pt x="17" y="505"/>
                  </a:lnTo>
                  <a:lnTo>
                    <a:pt x="19" y="496"/>
                  </a:lnTo>
                  <a:lnTo>
                    <a:pt x="19" y="489"/>
                  </a:lnTo>
                  <a:lnTo>
                    <a:pt x="20" y="480"/>
                  </a:lnTo>
                  <a:lnTo>
                    <a:pt x="22" y="473"/>
                  </a:lnTo>
                  <a:lnTo>
                    <a:pt x="23" y="457"/>
                  </a:lnTo>
                  <a:lnTo>
                    <a:pt x="24" y="442"/>
                  </a:lnTo>
                  <a:lnTo>
                    <a:pt x="26" y="435"/>
                  </a:lnTo>
                  <a:lnTo>
                    <a:pt x="27" y="410"/>
                  </a:lnTo>
                  <a:lnTo>
                    <a:pt x="29" y="403"/>
                  </a:lnTo>
                  <a:lnTo>
                    <a:pt x="30" y="380"/>
                  </a:lnTo>
                  <a:lnTo>
                    <a:pt x="32" y="365"/>
                  </a:lnTo>
                  <a:lnTo>
                    <a:pt x="33" y="342"/>
                  </a:lnTo>
                  <a:lnTo>
                    <a:pt x="34" y="326"/>
                  </a:lnTo>
                  <a:lnTo>
                    <a:pt x="36" y="310"/>
                  </a:lnTo>
                  <a:lnTo>
                    <a:pt x="36" y="279"/>
                  </a:lnTo>
                  <a:lnTo>
                    <a:pt x="37" y="256"/>
                  </a:lnTo>
                  <a:lnTo>
                    <a:pt x="39" y="240"/>
                  </a:lnTo>
                  <a:lnTo>
                    <a:pt x="40" y="209"/>
                  </a:lnTo>
                  <a:lnTo>
                    <a:pt x="42" y="193"/>
                  </a:lnTo>
                  <a:lnTo>
                    <a:pt x="43" y="170"/>
                  </a:lnTo>
                  <a:lnTo>
                    <a:pt x="44" y="155"/>
                  </a:lnTo>
                  <a:lnTo>
                    <a:pt x="46" y="139"/>
                  </a:lnTo>
                  <a:lnTo>
                    <a:pt x="47" y="116"/>
                  </a:lnTo>
                  <a:lnTo>
                    <a:pt x="49" y="93"/>
                  </a:lnTo>
                  <a:lnTo>
                    <a:pt x="50" y="85"/>
                  </a:lnTo>
                  <a:lnTo>
                    <a:pt x="52" y="62"/>
                  </a:lnTo>
                  <a:lnTo>
                    <a:pt x="53" y="46"/>
                  </a:lnTo>
                  <a:lnTo>
                    <a:pt x="53" y="39"/>
                  </a:lnTo>
                  <a:lnTo>
                    <a:pt x="54" y="23"/>
                  </a:lnTo>
                  <a:lnTo>
                    <a:pt x="56" y="16"/>
                  </a:lnTo>
                  <a:lnTo>
                    <a:pt x="57" y="23"/>
                  </a:lnTo>
                  <a:lnTo>
                    <a:pt x="59" y="7"/>
                  </a:lnTo>
                  <a:lnTo>
                    <a:pt x="60" y="16"/>
                  </a:lnTo>
                  <a:lnTo>
                    <a:pt x="62" y="7"/>
                  </a:lnTo>
                  <a:lnTo>
                    <a:pt x="63" y="7"/>
                  </a:lnTo>
                  <a:lnTo>
                    <a:pt x="64" y="7"/>
                  </a:lnTo>
                  <a:lnTo>
                    <a:pt x="66" y="7"/>
                  </a:lnTo>
                  <a:lnTo>
                    <a:pt x="67" y="16"/>
                  </a:lnTo>
                  <a:lnTo>
                    <a:pt x="69" y="16"/>
                  </a:lnTo>
                  <a:lnTo>
                    <a:pt x="70" y="23"/>
                  </a:lnTo>
                  <a:lnTo>
                    <a:pt x="70" y="39"/>
                  </a:lnTo>
                  <a:lnTo>
                    <a:pt x="72" y="46"/>
                  </a:lnTo>
                  <a:lnTo>
                    <a:pt x="73" y="62"/>
                  </a:lnTo>
                  <a:lnTo>
                    <a:pt x="74" y="70"/>
                  </a:lnTo>
                  <a:lnTo>
                    <a:pt x="76" y="93"/>
                  </a:lnTo>
                  <a:lnTo>
                    <a:pt x="77" y="109"/>
                  </a:lnTo>
                  <a:lnTo>
                    <a:pt x="79" y="116"/>
                  </a:lnTo>
                  <a:lnTo>
                    <a:pt x="80" y="139"/>
                  </a:lnTo>
                  <a:lnTo>
                    <a:pt x="82" y="155"/>
                  </a:lnTo>
                  <a:lnTo>
                    <a:pt x="83" y="170"/>
                  </a:lnTo>
                  <a:lnTo>
                    <a:pt x="84" y="193"/>
                  </a:lnTo>
                  <a:lnTo>
                    <a:pt x="86" y="217"/>
                  </a:lnTo>
                  <a:lnTo>
                    <a:pt x="87" y="233"/>
                  </a:lnTo>
                  <a:lnTo>
                    <a:pt x="87" y="263"/>
                  </a:lnTo>
                  <a:lnTo>
                    <a:pt x="89" y="272"/>
                  </a:lnTo>
                  <a:lnTo>
                    <a:pt x="90" y="295"/>
                  </a:lnTo>
                  <a:lnTo>
                    <a:pt x="92" y="317"/>
                  </a:lnTo>
                  <a:lnTo>
                    <a:pt x="93" y="333"/>
                  </a:lnTo>
                  <a:lnTo>
                    <a:pt x="94" y="349"/>
                  </a:lnTo>
                  <a:lnTo>
                    <a:pt x="96" y="380"/>
                  </a:lnTo>
                  <a:lnTo>
                    <a:pt x="97" y="387"/>
                  </a:lnTo>
                  <a:lnTo>
                    <a:pt x="99" y="410"/>
                  </a:lnTo>
                  <a:lnTo>
                    <a:pt x="100" y="426"/>
                  </a:lnTo>
                  <a:lnTo>
                    <a:pt x="102" y="435"/>
                  </a:lnTo>
                  <a:lnTo>
                    <a:pt x="103" y="450"/>
                  </a:lnTo>
                  <a:lnTo>
                    <a:pt x="104" y="465"/>
                  </a:lnTo>
                  <a:lnTo>
                    <a:pt x="104" y="473"/>
                  </a:lnTo>
                  <a:lnTo>
                    <a:pt x="106" y="489"/>
                  </a:lnTo>
                  <a:lnTo>
                    <a:pt x="107" y="496"/>
                  </a:lnTo>
                  <a:lnTo>
                    <a:pt x="109" y="505"/>
                  </a:lnTo>
                  <a:lnTo>
                    <a:pt x="110" y="505"/>
                  </a:lnTo>
                  <a:lnTo>
                    <a:pt x="112" y="505"/>
                  </a:lnTo>
                  <a:lnTo>
                    <a:pt x="113" y="505"/>
                  </a:lnTo>
                  <a:lnTo>
                    <a:pt x="114" y="512"/>
                  </a:lnTo>
                  <a:lnTo>
                    <a:pt x="116" y="505"/>
                  </a:lnTo>
                  <a:lnTo>
                    <a:pt x="117" y="512"/>
                  </a:lnTo>
                  <a:lnTo>
                    <a:pt x="119" y="505"/>
                  </a:lnTo>
                  <a:lnTo>
                    <a:pt x="120" y="505"/>
                  </a:lnTo>
                  <a:lnTo>
                    <a:pt x="122" y="496"/>
                  </a:lnTo>
                  <a:lnTo>
                    <a:pt x="122" y="489"/>
                  </a:lnTo>
                  <a:lnTo>
                    <a:pt x="123" y="473"/>
                  </a:lnTo>
                  <a:lnTo>
                    <a:pt x="124" y="473"/>
                  </a:lnTo>
                  <a:lnTo>
                    <a:pt x="126" y="450"/>
                  </a:lnTo>
                  <a:lnTo>
                    <a:pt x="127" y="442"/>
                  </a:lnTo>
                  <a:lnTo>
                    <a:pt x="129" y="426"/>
                  </a:lnTo>
                  <a:lnTo>
                    <a:pt x="130" y="410"/>
                  </a:lnTo>
                  <a:lnTo>
                    <a:pt x="132" y="387"/>
                  </a:lnTo>
                  <a:lnTo>
                    <a:pt x="133" y="372"/>
                  </a:lnTo>
                  <a:lnTo>
                    <a:pt x="134" y="356"/>
                  </a:lnTo>
                  <a:lnTo>
                    <a:pt x="136" y="333"/>
                  </a:lnTo>
                  <a:lnTo>
                    <a:pt x="137" y="317"/>
                  </a:lnTo>
                  <a:lnTo>
                    <a:pt x="139" y="295"/>
                  </a:lnTo>
                  <a:lnTo>
                    <a:pt x="139" y="272"/>
                  </a:lnTo>
                  <a:lnTo>
                    <a:pt x="140" y="247"/>
                  </a:lnTo>
                  <a:lnTo>
                    <a:pt x="142" y="225"/>
                  </a:lnTo>
                  <a:lnTo>
                    <a:pt x="143" y="202"/>
                  </a:lnTo>
                  <a:lnTo>
                    <a:pt x="144" y="186"/>
                  </a:lnTo>
                  <a:lnTo>
                    <a:pt x="146" y="163"/>
                  </a:lnTo>
                  <a:lnTo>
                    <a:pt x="147" y="139"/>
                  </a:lnTo>
                  <a:lnTo>
                    <a:pt x="149" y="125"/>
                  </a:lnTo>
                  <a:lnTo>
                    <a:pt x="150" y="109"/>
                  </a:lnTo>
                  <a:lnTo>
                    <a:pt x="152" y="93"/>
                  </a:lnTo>
                  <a:lnTo>
                    <a:pt x="153" y="70"/>
                  </a:lnTo>
                  <a:lnTo>
                    <a:pt x="154" y="62"/>
                  </a:lnTo>
                  <a:lnTo>
                    <a:pt x="156" y="39"/>
                  </a:lnTo>
                  <a:lnTo>
                    <a:pt x="156" y="30"/>
                  </a:lnTo>
                  <a:lnTo>
                    <a:pt x="157" y="23"/>
                  </a:lnTo>
                  <a:lnTo>
                    <a:pt x="159" y="16"/>
                  </a:lnTo>
                  <a:lnTo>
                    <a:pt x="160" y="16"/>
                  </a:lnTo>
                  <a:lnTo>
                    <a:pt x="162" y="7"/>
                  </a:lnTo>
                  <a:lnTo>
                    <a:pt x="163" y="7"/>
                  </a:lnTo>
                  <a:lnTo>
                    <a:pt x="164" y="7"/>
                  </a:lnTo>
                  <a:lnTo>
                    <a:pt x="166" y="0"/>
                  </a:lnTo>
                  <a:lnTo>
                    <a:pt x="167" y="7"/>
                  </a:lnTo>
                  <a:lnTo>
                    <a:pt x="169" y="7"/>
                  </a:lnTo>
                  <a:lnTo>
                    <a:pt x="170" y="16"/>
                  </a:lnTo>
                  <a:lnTo>
                    <a:pt x="172" y="16"/>
                  </a:lnTo>
                  <a:lnTo>
                    <a:pt x="172" y="30"/>
                  </a:lnTo>
                  <a:lnTo>
                    <a:pt x="173" y="30"/>
                  </a:lnTo>
                  <a:lnTo>
                    <a:pt x="174" y="46"/>
                  </a:lnTo>
                  <a:lnTo>
                    <a:pt x="176" y="62"/>
                  </a:lnTo>
                  <a:lnTo>
                    <a:pt x="177" y="70"/>
                  </a:lnTo>
                  <a:lnTo>
                    <a:pt x="179" y="93"/>
                  </a:lnTo>
                  <a:lnTo>
                    <a:pt x="180" y="100"/>
                  </a:lnTo>
                  <a:lnTo>
                    <a:pt x="182" y="125"/>
                  </a:lnTo>
                  <a:lnTo>
                    <a:pt x="183" y="139"/>
                  </a:lnTo>
                  <a:lnTo>
                    <a:pt x="184" y="163"/>
                  </a:lnTo>
                  <a:lnTo>
                    <a:pt x="186" y="179"/>
                  </a:lnTo>
                  <a:lnTo>
                    <a:pt x="187" y="193"/>
                  </a:lnTo>
                  <a:lnTo>
                    <a:pt x="189" y="217"/>
                  </a:lnTo>
                  <a:lnTo>
                    <a:pt x="189" y="240"/>
                  </a:lnTo>
                  <a:lnTo>
                    <a:pt x="190" y="256"/>
                  </a:lnTo>
                  <a:lnTo>
                    <a:pt x="192" y="279"/>
                  </a:lnTo>
                  <a:lnTo>
                    <a:pt x="193" y="295"/>
                  </a:lnTo>
                  <a:lnTo>
                    <a:pt x="194" y="317"/>
                  </a:lnTo>
                  <a:lnTo>
                    <a:pt x="196" y="342"/>
                  </a:lnTo>
                  <a:lnTo>
                    <a:pt x="197" y="365"/>
                  </a:lnTo>
                  <a:lnTo>
                    <a:pt x="199" y="380"/>
                  </a:lnTo>
                  <a:lnTo>
                    <a:pt x="200" y="396"/>
                  </a:lnTo>
                  <a:lnTo>
                    <a:pt x="202" y="410"/>
                  </a:lnTo>
                  <a:lnTo>
                    <a:pt x="203" y="426"/>
                  </a:lnTo>
                  <a:lnTo>
                    <a:pt x="204" y="450"/>
                  </a:lnTo>
                  <a:lnTo>
                    <a:pt x="206" y="457"/>
                  </a:lnTo>
                  <a:lnTo>
                    <a:pt x="206" y="465"/>
                  </a:lnTo>
                  <a:lnTo>
                    <a:pt x="207" y="480"/>
                  </a:lnTo>
                  <a:lnTo>
                    <a:pt x="209" y="489"/>
                  </a:lnTo>
                  <a:lnTo>
                    <a:pt x="210" y="489"/>
                  </a:lnTo>
                  <a:lnTo>
                    <a:pt x="212" y="496"/>
                  </a:lnTo>
                  <a:lnTo>
                    <a:pt x="213" y="505"/>
                  </a:lnTo>
                  <a:lnTo>
                    <a:pt x="214" y="512"/>
                  </a:lnTo>
                  <a:lnTo>
                    <a:pt x="216" y="505"/>
                  </a:lnTo>
                  <a:lnTo>
                    <a:pt x="217" y="512"/>
                  </a:lnTo>
                  <a:lnTo>
                    <a:pt x="219" y="505"/>
                  </a:lnTo>
                  <a:lnTo>
                    <a:pt x="220" y="505"/>
                  </a:lnTo>
                  <a:lnTo>
                    <a:pt x="222" y="496"/>
                  </a:lnTo>
                  <a:lnTo>
                    <a:pt x="223" y="496"/>
                  </a:lnTo>
                  <a:lnTo>
                    <a:pt x="224" y="480"/>
                  </a:lnTo>
                  <a:lnTo>
                    <a:pt x="226" y="473"/>
                  </a:lnTo>
                  <a:lnTo>
                    <a:pt x="227" y="450"/>
                  </a:lnTo>
                  <a:lnTo>
                    <a:pt x="229" y="442"/>
                  </a:lnTo>
                  <a:lnTo>
                    <a:pt x="230" y="426"/>
                  </a:lnTo>
                  <a:lnTo>
                    <a:pt x="232" y="410"/>
                  </a:lnTo>
                  <a:lnTo>
                    <a:pt x="233" y="396"/>
                  </a:lnTo>
                  <a:lnTo>
                    <a:pt x="234" y="380"/>
                  </a:lnTo>
                  <a:lnTo>
                    <a:pt x="236" y="356"/>
                  </a:lnTo>
                  <a:lnTo>
                    <a:pt x="237" y="342"/>
                  </a:lnTo>
                  <a:lnTo>
                    <a:pt x="239" y="317"/>
                  </a:lnTo>
                  <a:lnTo>
                    <a:pt x="240" y="295"/>
                  </a:lnTo>
                  <a:lnTo>
                    <a:pt x="240" y="279"/>
                  </a:lnTo>
                  <a:lnTo>
                    <a:pt x="242" y="256"/>
                  </a:lnTo>
                  <a:lnTo>
                    <a:pt x="243" y="233"/>
                  </a:lnTo>
                  <a:lnTo>
                    <a:pt x="244" y="217"/>
                  </a:lnTo>
                  <a:lnTo>
                    <a:pt x="246" y="193"/>
                  </a:lnTo>
                  <a:lnTo>
                    <a:pt x="247" y="179"/>
                  </a:lnTo>
                  <a:lnTo>
                    <a:pt x="249" y="155"/>
                  </a:lnTo>
                  <a:lnTo>
                    <a:pt x="250" y="132"/>
                  </a:lnTo>
                  <a:lnTo>
                    <a:pt x="252" y="116"/>
                  </a:lnTo>
                  <a:lnTo>
                    <a:pt x="253" y="100"/>
                  </a:lnTo>
                  <a:lnTo>
                    <a:pt x="254" y="85"/>
                  </a:lnTo>
                  <a:lnTo>
                    <a:pt x="256" y="70"/>
                  </a:lnTo>
                  <a:lnTo>
                    <a:pt x="257" y="55"/>
                  </a:lnTo>
                  <a:lnTo>
                    <a:pt x="257" y="39"/>
                  </a:lnTo>
                  <a:lnTo>
                    <a:pt x="259" y="23"/>
                  </a:lnTo>
                  <a:lnTo>
                    <a:pt x="260" y="16"/>
                  </a:lnTo>
                  <a:lnTo>
                    <a:pt x="262" y="16"/>
                  </a:lnTo>
                  <a:lnTo>
                    <a:pt x="263" y="0"/>
                  </a:lnTo>
                  <a:lnTo>
                    <a:pt x="264" y="0"/>
                  </a:lnTo>
                  <a:lnTo>
                    <a:pt x="266" y="7"/>
                  </a:lnTo>
                  <a:lnTo>
                    <a:pt x="267" y="0"/>
                  </a:lnTo>
                  <a:lnTo>
                    <a:pt x="269" y="0"/>
                  </a:lnTo>
                  <a:lnTo>
                    <a:pt x="270" y="7"/>
                  </a:lnTo>
                  <a:lnTo>
                    <a:pt x="272" y="7"/>
                  </a:lnTo>
                  <a:lnTo>
                    <a:pt x="273" y="16"/>
                  </a:lnTo>
                  <a:lnTo>
                    <a:pt x="274" y="23"/>
                  </a:lnTo>
                  <a:lnTo>
                    <a:pt x="274" y="30"/>
                  </a:lnTo>
                  <a:lnTo>
                    <a:pt x="276" y="30"/>
                  </a:lnTo>
                  <a:lnTo>
                    <a:pt x="277" y="46"/>
                  </a:lnTo>
                  <a:lnTo>
                    <a:pt x="279" y="62"/>
                  </a:lnTo>
                  <a:lnTo>
                    <a:pt x="280" y="70"/>
                  </a:lnTo>
                  <a:lnTo>
                    <a:pt x="282" y="85"/>
                  </a:lnTo>
                  <a:lnTo>
                    <a:pt x="283" y="100"/>
                  </a:lnTo>
                  <a:lnTo>
                    <a:pt x="284" y="116"/>
                  </a:lnTo>
                  <a:lnTo>
                    <a:pt x="286" y="139"/>
                  </a:lnTo>
                  <a:lnTo>
                    <a:pt x="287" y="155"/>
                  </a:lnTo>
                  <a:lnTo>
                    <a:pt x="289" y="170"/>
                  </a:lnTo>
                  <a:lnTo>
                    <a:pt x="290" y="193"/>
                  </a:lnTo>
                  <a:lnTo>
                    <a:pt x="292" y="209"/>
                  </a:lnTo>
                  <a:lnTo>
                    <a:pt x="292" y="233"/>
                  </a:lnTo>
                  <a:lnTo>
                    <a:pt x="293" y="256"/>
                  </a:lnTo>
                  <a:lnTo>
                    <a:pt x="294" y="272"/>
                  </a:lnTo>
                  <a:lnTo>
                    <a:pt x="296" y="295"/>
                  </a:lnTo>
                  <a:lnTo>
                    <a:pt x="297" y="317"/>
                  </a:lnTo>
                  <a:lnTo>
                    <a:pt x="299" y="326"/>
                  </a:lnTo>
                  <a:lnTo>
                    <a:pt x="300" y="349"/>
                  </a:lnTo>
                  <a:lnTo>
                    <a:pt x="302" y="372"/>
                  </a:lnTo>
                  <a:lnTo>
                    <a:pt x="303" y="396"/>
                  </a:lnTo>
                  <a:lnTo>
                    <a:pt x="304" y="410"/>
                  </a:lnTo>
                  <a:lnTo>
                    <a:pt x="306" y="419"/>
                  </a:lnTo>
                  <a:lnTo>
                    <a:pt x="307" y="442"/>
                  </a:lnTo>
                  <a:lnTo>
                    <a:pt x="307" y="450"/>
                  </a:lnTo>
                  <a:lnTo>
                    <a:pt x="309" y="465"/>
                  </a:lnTo>
                  <a:lnTo>
                    <a:pt x="310" y="480"/>
                  </a:lnTo>
                  <a:lnTo>
                    <a:pt x="312" y="489"/>
                  </a:lnTo>
                  <a:lnTo>
                    <a:pt x="313" y="496"/>
                  </a:lnTo>
                  <a:lnTo>
                    <a:pt x="314" y="496"/>
                  </a:lnTo>
                  <a:lnTo>
                    <a:pt x="316" y="505"/>
                  </a:lnTo>
                  <a:lnTo>
                    <a:pt x="317" y="505"/>
                  </a:lnTo>
                  <a:lnTo>
                    <a:pt x="319" y="512"/>
                  </a:lnTo>
                  <a:lnTo>
                    <a:pt x="320" y="505"/>
                  </a:lnTo>
                  <a:lnTo>
                    <a:pt x="322" y="512"/>
                  </a:lnTo>
                  <a:lnTo>
                    <a:pt x="323" y="505"/>
                  </a:lnTo>
                  <a:lnTo>
                    <a:pt x="324" y="496"/>
                  </a:lnTo>
                  <a:lnTo>
                    <a:pt x="324" y="489"/>
                  </a:lnTo>
                  <a:lnTo>
                    <a:pt x="326" y="489"/>
                  </a:lnTo>
                  <a:lnTo>
                    <a:pt x="327" y="473"/>
                  </a:lnTo>
                  <a:lnTo>
                    <a:pt x="329" y="457"/>
                  </a:lnTo>
                  <a:lnTo>
                    <a:pt x="330" y="450"/>
                  </a:lnTo>
                  <a:lnTo>
                    <a:pt x="332" y="435"/>
                  </a:lnTo>
                  <a:lnTo>
                    <a:pt x="333" y="419"/>
                  </a:lnTo>
                  <a:lnTo>
                    <a:pt x="334" y="396"/>
                  </a:lnTo>
                  <a:lnTo>
                    <a:pt x="336" y="380"/>
                  </a:lnTo>
                  <a:lnTo>
                    <a:pt x="337" y="365"/>
                  </a:lnTo>
                  <a:lnTo>
                    <a:pt x="339" y="342"/>
                  </a:lnTo>
                  <a:lnTo>
                    <a:pt x="340" y="326"/>
                  </a:lnTo>
                  <a:lnTo>
                    <a:pt x="342" y="302"/>
                  </a:lnTo>
                  <a:lnTo>
                    <a:pt x="342" y="279"/>
                  </a:lnTo>
                  <a:lnTo>
                    <a:pt x="343" y="256"/>
                  </a:lnTo>
                  <a:lnTo>
                    <a:pt x="344" y="233"/>
                  </a:lnTo>
                  <a:lnTo>
                    <a:pt x="346" y="217"/>
                  </a:lnTo>
                  <a:lnTo>
                    <a:pt x="347" y="202"/>
                  </a:lnTo>
                  <a:lnTo>
                    <a:pt x="349" y="170"/>
                  </a:lnTo>
                  <a:lnTo>
                    <a:pt x="350" y="155"/>
                  </a:lnTo>
                  <a:lnTo>
                    <a:pt x="352" y="132"/>
                  </a:lnTo>
                  <a:lnTo>
                    <a:pt x="353" y="116"/>
                  </a:lnTo>
                  <a:lnTo>
                    <a:pt x="354" y="100"/>
                  </a:lnTo>
                  <a:lnTo>
                    <a:pt x="356" y="85"/>
                  </a:lnTo>
                  <a:lnTo>
                    <a:pt x="357" y="62"/>
                  </a:lnTo>
                  <a:lnTo>
                    <a:pt x="359" y="55"/>
                  </a:lnTo>
                  <a:lnTo>
                    <a:pt x="359" y="39"/>
                  </a:lnTo>
                  <a:lnTo>
                    <a:pt x="360" y="30"/>
                  </a:lnTo>
                  <a:lnTo>
                    <a:pt x="362" y="23"/>
                  </a:lnTo>
                  <a:lnTo>
                    <a:pt x="363" y="16"/>
                  </a:lnTo>
                  <a:lnTo>
                    <a:pt x="364" y="16"/>
                  </a:lnTo>
                  <a:lnTo>
                    <a:pt x="366" y="7"/>
                  </a:lnTo>
                  <a:lnTo>
                    <a:pt x="367" y="0"/>
                  </a:lnTo>
                  <a:lnTo>
                    <a:pt x="369" y="7"/>
                  </a:lnTo>
                  <a:lnTo>
                    <a:pt x="370" y="0"/>
                  </a:lnTo>
                  <a:lnTo>
                    <a:pt x="372" y="0"/>
                  </a:lnTo>
                  <a:lnTo>
                    <a:pt x="373" y="7"/>
                  </a:lnTo>
                  <a:lnTo>
                    <a:pt x="374" y="7"/>
                  </a:lnTo>
                  <a:lnTo>
                    <a:pt x="376" y="7"/>
                  </a:lnTo>
                  <a:lnTo>
                    <a:pt x="376" y="23"/>
                  </a:lnTo>
                  <a:lnTo>
                    <a:pt x="377" y="30"/>
                  </a:lnTo>
                  <a:lnTo>
                    <a:pt x="379" y="39"/>
                  </a:lnTo>
                  <a:lnTo>
                    <a:pt x="380" y="55"/>
                  </a:lnTo>
                  <a:lnTo>
                    <a:pt x="382" y="70"/>
                  </a:lnTo>
                  <a:lnTo>
                    <a:pt x="383" y="77"/>
                  </a:lnTo>
                  <a:lnTo>
                    <a:pt x="384" y="93"/>
                  </a:lnTo>
                  <a:lnTo>
                    <a:pt x="386" y="109"/>
                  </a:lnTo>
                  <a:lnTo>
                    <a:pt x="387" y="132"/>
                  </a:lnTo>
                  <a:lnTo>
                    <a:pt x="389" y="147"/>
                  </a:lnTo>
                  <a:lnTo>
                    <a:pt x="390" y="163"/>
                  </a:lnTo>
                  <a:lnTo>
                    <a:pt x="392" y="179"/>
                  </a:lnTo>
                  <a:lnTo>
                    <a:pt x="393" y="202"/>
                  </a:lnTo>
                  <a:lnTo>
                    <a:pt x="393" y="225"/>
                  </a:lnTo>
                  <a:lnTo>
                    <a:pt x="394" y="247"/>
                  </a:lnTo>
                  <a:lnTo>
                    <a:pt x="396" y="263"/>
                  </a:lnTo>
                  <a:lnTo>
                    <a:pt x="397" y="287"/>
                  </a:lnTo>
                  <a:lnTo>
                    <a:pt x="399" y="310"/>
                  </a:lnTo>
                  <a:lnTo>
                    <a:pt x="400" y="333"/>
                  </a:lnTo>
                  <a:lnTo>
                    <a:pt x="402" y="356"/>
                  </a:lnTo>
                  <a:lnTo>
                    <a:pt x="403" y="372"/>
                  </a:lnTo>
                  <a:lnTo>
                    <a:pt x="404" y="387"/>
                  </a:lnTo>
                  <a:lnTo>
                    <a:pt x="406" y="403"/>
                  </a:lnTo>
                  <a:lnTo>
                    <a:pt x="407" y="426"/>
                  </a:lnTo>
                  <a:lnTo>
                    <a:pt x="409" y="435"/>
                  </a:lnTo>
                  <a:lnTo>
                    <a:pt x="410" y="450"/>
                  </a:lnTo>
                  <a:lnTo>
                    <a:pt x="410" y="465"/>
                  </a:lnTo>
                  <a:lnTo>
                    <a:pt x="412" y="473"/>
                  </a:lnTo>
                  <a:lnTo>
                    <a:pt x="413" y="489"/>
                  </a:lnTo>
                  <a:lnTo>
                    <a:pt x="414" y="496"/>
                  </a:lnTo>
                  <a:lnTo>
                    <a:pt x="416" y="505"/>
                  </a:lnTo>
                  <a:lnTo>
                    <a:pt x="417" y="505"/>
                  </a:lnTo>
                  <a:lnTo>
                    <a:pt x="419" y="505"/>
                  </a:lnTo>
                  <a:lnTo>
                    <a:pt x="420" y="505"/>
                  </a:lnTo>
                  <a:lnTo>
                    <a:pt x="422" y="512"/>
                  </a:lnTo>
                  <a:lnTo>
                    <a:pt x="423" y="505"/>
                  </a:lnTo>
                  <a:lnTo>
                    <a:pt x="424" y="505"/>
                  </a:lnTo>
                  <a:lnTo>
                    <a:pt x="426" y="496"/>
                  </a:lnTo>
                  <a:lnTo>
                    <a:pt x="427" y="489"/>
                  </a:lnTo>
                  <a:lnTo>
                    <a:pt x="427" y="480"/>
                  </a:lnTo>
                  <a:lnTo>
                    <a:pt x="429" y="473"/>
                  </a:lnTo>
                  <a:lnTo>
                    <a:pt x="430" y="457"/>
                  </a:lnTo>
                  <a:lnTo>
                    <a:pt x="432" y="442"/>
                  </a:lnTo>
                  <a:lnTo>
                    <a:pt x="433" y="426"/>
                  </a:lnTo>
                  <a:lnTo>
                    <a:pt x="434" y="419"/>
                  </a:lnTo>
                  <a:lnTo>
                    <a:pt x="436" y="403"/>
                  </a:lnTo>
                  <a:lnTo>
                    <a:pt x="437" y="380"/>
                  </a:lnTo>
                  <a:lnTo>
                    <a:pt x="439" y="365"/>
                  </a:lnTo>
                  <a:lnTo>
                    <a:pt x="440" y="342"/>
                  </a:lnTo>
                  <a:lnTo>
                    <a:pt x="442" y="326"/>
                  </a:lnTo>
                  <a:lnTo>
                    <a:pt x="443" y="302"/>
                  </a:lnTo>
                  <a:lnTo>
                    <a:pt x="444" y="272"/>
                  </a:lnTo>
                  <a:lnTo>
                    <a:pt x="444" y="263"/>
                  </a:lnTo>
                  <a:lnTo>
                    <a:pt x="446" y="233"/>
                  </a:lnTo>
                  <a:lnTo>
                    <a:pt x="447" y="217"/>
                  </a:lnTo>
                  <a:lnTo>
                    <a:pt x="449" y="193"/>
                  </a:lnTo>
                  <a:lnTo>
                    <a:pt x="450" y="170"/>
                  </a:lnTo>
                  <a:lnTo>
                    <a:pt x="452" y="155"/>
                  </a:lnTo>
                  <a:lnTo>
                    <a:pt x="453" y="139"/>
                  </a:lnTo>
                  <a:lnTo>
                    <a:pt x="454" y="116"/>
                  </a:lnTo>
                  <a:lnTo>
                    <a:pt x="456" y="93"/>
                  </a:lnTo>
                  <a:lnTo>
                    <a:pt x="457" y="77"/>
                  </a:lnTo>
                  <a:lnTo>
                    <a:pt x="459" y="62"/>
                  </a:lnTo>
                  <a:lnTo>
                    <a:pt x="460" y="55"/>
                  </a:lnTo>
                  <a:lnTo>
                    <a:pt x="460" y="39"/>
                  </a:lnTo>
                  <a:lnTo>
                    <a:pt x="462" y="30"/>
                  </a:lnTo>
                  <a:lnTo>
                    <a:pt x="463" y="23"/>
                  </a:lnTo>
                  <a:lnTo>
                    <a:pt x="464" y="7"/>
                  </a:lnTo>
                  <a:lnTo>
                    <a:pt x="466" y="0"/>
                  </a:lnTo>
                  <a:lnTo>
                    <a:pt x="467" y="7"/>
                  </a:lnTo>
                  <a:lnTo>
                    <a:pt x="469" y="0"/>
                  </a:lnTo>
                  <a:lnTo>
                    <a:pt x="470" y="0"/>
                  </a:lnTo>
                  <a:lnTo>
                    <a:pt x="472" y="0"/>
                  </a:lnTo>
                  <a:lnTo>
                    <a:pt x="473" y="0"/>
                  </a:lnTo>
                  <a:lnTo>
                    <a:pt x="474" y="0"/>
                  </a:lnTo>
                  <a:lnTo>
                    <a:pt x="476" y="7"/>
                  </a:lnTo>
                  <a:lnTo>
                    <a:pt x="477" y="16"/>
                  </a:lnTo>
                  <a:lnTo>
                    <a:pt x="477" y="23"/>
                  </a:lnTo>
                  <a:lnTo>
                    <a:pt x="479" y="30"/>
                  </a:lnTo>
                  <a:lnTo>
                    <a:pt x="480" y="39"/>
                  </a:lnTo>
                  <a:lnTo>
                    <a:pt x="482" y="55"/>
                  </a:lnTo>
                  <a:lnTo>
                    <a:pt x="483" y="62"/>
                  </a:lnTo>
                  <a:lnTo>
                    <a:pt x="484" y="77"/>
                  </a:lnTo>
                  <a:lnTo>
                    <a:pt x="486" y="93"/>
                  </a:lnTo>
                  <a:lnTo>
                    <a:pt x="487" y="109"/>
                  </a:lnTo>
                  <a:lnTo>
                    <a:pt x="489" y="132"/>
                  </a:lnTo>
                  <a:lnTo>
                    <a:pt x="490" y="147"/>
                  </a:lnTo>
                  <a:lnTo>
                    <a:pt x="492" y="163"/>
                  </a:lnTo>
                  <a:lnTo>
                    <a:pt x="493" y="193"/>
                  </a:lnTo>
                  <a:lnTo>
                    <a:pt x="494" y="209"/>
                  </a:lnTo>
                  <a:lnTo>
                    <a:pt x="494" y="233"/>
                  </a:lnTo>
                  <a:lnTo>
                    <a:pt x="496" y="256"/>
                  </a:lnTo>
                  <a:lnTo>
                    <a:pt x="497" y="272"/>
                  </a:lnTo>
                  <a:lnTo>
                    <a:pt x="499" y="302"/>
                  </a:lnTo>
                  <a:lnTo>
                    <a:pt x="500" y="326"/>
                  </a:lnTo>
                  <a:lnTo>
                    <a:pt x="502" y="342"/>
                  </a:lnTo>
                  <a:lnTo>
                    <a:pt x="503" y="365"/>
                  </a:lnTo>
                  <a:lnTo>
                    <a:pt x="504" y="380"/>
                  </a:lnTo>
                  <a:lnTo>
                    <a:pt x="506" y="403"/>
                  </a:lnTo>
                  <a:lnTo>
                    <a:pt x="507" y="419"/>
                  </a:lnTo>
                  <a:lnTo>
                    <a:pt x="509" y="426"/>
                  </a:lnTo>
                  <a:lnTo>
                    <a:pt x="510" y="442"/>
                  </a:lnTo>
                  <a:lnTo>
                    <a:pt x="512" y="457"/>
                  </a:lnTo>
                  <a:lnTo>
                    <a:pt x="512" y="473"/>
                  </a:lnTo>
                  <a:lnTo>
                    <a:pt x="513" y="480"/>
                  </a:lnTo>
                  <a:lnTo>
                    <a:pt x="514" y="489"/>
                  </a:lnTo>
                  <a:lnTo>
                    <a:pt x="516" y="489"/>
                  </a:lnTo>
                  <a:lnTo>
                    <a:pt x="517" y="505"/>
                  </a:lnTo>
                  <a:lnTo>
                    <a:pt x="519" y="505"/>
                  </a:lnTo>
                  <a:lnTo>
                    <a:pt x="520" y="505"/>
                  </a:lnTo>
                  <a:lnTo>
                    <a:pt x="522" y="505"/>
                  </a:lnTo>
                  <a:lnTo>
                    <a:pt x="523" y="505"/>
                  </a:lnTo>
                  <a:lnTo>
                    <a:pt x="524" y="496"/>
                  </a:lnTo>
                  <a:lnTo>
                    <a:pt x="526" y="496"/>
                  </a:lnTo>
                  <a:lnTo>
                    <a:pt x="527" y="489"/>
                  </a:lnTo>
                  <a:lnTo>
                    <a:pt x="529" y="480"/>
                  </a:lnTo>
                  <a:lnTo>
                    <a:pt x="529" y="473"/>
                  </a:lnTo>
                  <a:lnTo>
                    <a:pt x="530" y="457"/>
                  </a:lnTo>
                  <a:lnTo>
                    <a:pt x="532" y="442"/>
                  </a:lnTo>
                  <a:lnTo>
                    <a:pt x="533" y="435"/>
                  </a:lnTo>
                  <a:lnTo>
                    <a:pt x="534" y="419"/>
                  </a:lnTo>
                  <a:lnTo>
                    <a:pt x="536" y="403"/>
                  </a:lnTo>
                  <a:lnTo>
                    <a:pt x="537" y="380"/>
                  </a:lnTo>
                  <a:lnTo>
                    <a:pt x="539" y="365"/>
                  </a:lnTo>
                  <a:lnTo>
                    <a:pt x="540" y="342"/>
                  </a:lnTo>
                  <a:lnTo>
                    <a:pt x="542" y="326"/>
                  </a:lnTo>
                  <a:lnTo>
                    <a:pt x="543" y="310"/>
                  </a:lnTo>
                  <a:lnTo>
                    <a:pt x="544" y="279"/>
                  </a:lnTo>
                  <a:lnTo>
                    <a:pt x="546" y="256"/>
                  </a:lnTo>
                  <a:lnTo>
                    <a:pt x="546" y="240"/>
                  </a:lnTo>
                  <a:lnTo>
                    <a:pt x="547" y="217"/>
                  </a:lnTo>
                  <a:lnTo>
                    <a:pt x="549" y="202"/>
                  </a:lnTo>
                  <a:lnTo>
                    <a:pt x="550" y="179"/>
                  </a:lnTo>
                  <a:lnTo>
                    <a:pt x="552" y="155"/>
                  </a:lnTo>
                  <a:lnTo>
                    <a:pt x="553" y="139"/>
                  </a:lnTo>
                  <a:lnTo>
                    <a:pt x="554" y="116"/>
                  </a:lnTo>
                  <a:lnTo>
                    <a:pt x="556" y="100"/>
                  </a:lnTo>
                  <a:lnTo>
                    <a:pt x="557" y="85"/>
                  </a:lnTo>
                  <a:lnTo>
                    <a:pt x="559" y="70"/>
                  </a:lnTo>
                  <a:lnTo>
                    <a:pt x="560" y="55"/>
                  </a:lnTo>
                  <a:lnTo>
                    <a:pt x="562" y="55"/>
                  </a:lnTo>
                  <a:lnTo>
                    <a:pt x="563" y="30"/>
                  </a:lnTo>
                  <a:lnTo>
                    <a:pt x="563" y="23"/>
                  </a:lnTo>
                  <a:lnTo>
                    <a:pt x="564" y="16"/>
                  </a:lnTo>
                  <a:lnTo>
                    <a:pt x="566" y="7"/>
                  </a:lnTo>
                  <a:lnTo>
                    <a:pt x="567" y="7"/>
                  </a:lnTo>
                  <a:lnTo>
                    <a:pt x="569" y="7"/>
                  </a:lnTo>
                  <a:lnTo>
                    <a:pt x="570" y="7"/>
                  </a:lnTo>
                  <a:lnTo>
                    <a:pt x="572" y="7"/>
                  </a:lnTo>
                  <a:lnTo>
                    <a:pt x="573" y="16"/>
                  </a:lnTo>
                  <a:lnTo>
                    <a:pt x="574" y="7"/>
                  </a:lnTo>
                  <a:lnTo>
                    <a:pt x="576" y="16"/>
                  </a:lnTo>
                  <a:lnTo>
                    <a:pt x="577" y="23"/>
                  </a:lnTo>
                  <a:lnTo>
                    <a:pt x="579" y="30"/>
                  </a:lnTo>
                  <a:lnTo>
                    <a:pt x="580" y="55"/>
                  </a:lnTo>
                  <a:lnTo>
                    <a:pt x="580" y="70"/>
                  </a:lnTo>
                  <a:lnTo>
                    <a:pt x="582" y="93"/>
                  </a:lnTo>
                  <a:lnTo>
                    <a:pt x="583" y="116"/>
                  </a:lnTo>
                  <a:lnTo>
                    <a:pt x="584" y="139"/>
                  </a:lnTo>
                  <a:lnTo>
                    <a:pt x="586" y="163"/>
                  </a:lnTo>
                  <a:lnTo>
                    <a:pt x="587" y="186"/>
                  </a:lnTo>
                  <a:lnTo>
                    <a:pt x="589" y="202"/>
                  </a:lnTo>
                  <a:lnTo>
                    <a:pt x="590" y="209"/>
                  </a:lnTo>
                  <a:lnTo>
                    <a:pt x="592" y="225"/>
                  </a:lnTo>
                  <a:lnTo>
                    <a:pt x="593" y="247"/>
                  </a:lnTo>
                  <a:lnTo>
                    <a:pt x="594" y="263"/>
                  </a:lnTo>
                  <a:lnTo>
                    <a:pt x="596" y="287"/>
                  </a:lnTo>
                  <a:lnTo>
                    <a:pt x="597" y="302"/>
                  </a:lnTo>
                  <a:lnTo>
                    <a:pt x="597" y="317"/>
                  </a:lnTo>
                  <a:lnTo>
                    <a:pt x="599" y="342"/>
                  </a:lnTo>
                  <a:lnTo>
                    <a:pt x="600" y="356"/>
                  </a:lnTo>
                  <a:lnTo>
                    <a:pt x="602" y="380"/>
                  </a:lnTo>
                  <a:lnTo>
                    <a:pt x="603" y="396"/>
                  </a:lnTo>
                  <a:lnTo>
                    <a:pt x="604" y="410"/>
                  </a:lnTo>
                  <a:lnTo>
                    <a:pt x="606" y="426"/>
                  </a:lnTo>
                  <a:lnTo>
                    <a:pt x="607" y="435"/>
                  </a:lnTo>
                  <a:lnTo>
                    <a:pt x="609" y="450"/>
                  </a:lnTo>
                  <a:lnTo>
                    <a:pt x="610" y="473"/>
                  </a:lnTo>
                  <a:lnTo>
                    <a:pt x="612" y="480"/>
                  </a:lnTo>
                  <a:lnTo>
                    <a:pt x="613" y="496"/>
                  </a:lnTo>
                  <a:lnTo>
                    <a:pt x="614" y="505"/>
                  </a:lnTo>
                  <a:lnTo>
                    <a:pt x="616" y="505"/>
                  </a:lnTo>
                  <a:lnTo>
                    <a:pt x="617" y="512"/>
                  </a:lnTo>
                  <a:lnTo>
                    <a:pt x="619" y="519"/>
                  </a:lnTo>
                  <a:lnTo>
                    <a:pt x="620" y="512"/>
                  </a:lnTo>
                  <a:lnTo>
                    <a:pt x="622" y="512"/>
                  </a:lnTo>
                  <a:lnTo>
                    <a:pt x="623" y="512"/>
                  </a:lnTo>
                  <a:lnTo>
                    <a:pt x="624" y="505"/>
                  </a:lnTo>
                  <a:lnTo>
                    <a:pt x="626" y="496"/>
                  </a:lnTo>
                  <a:lnTo>
                    <a:pt x="627" y="496"/>
                  </a:lnTo>
                  <a:lnTo>
                    <a:pt x="629" y="480"/>
                  </a:lnTo>
                  <a:lnTo>
                    <a:pt x="630" y="473"/>
                  </a:lnTo>
                  <a:lnTo>
                    <a:pt x="630" y="457"/>
                  </a:lnTo>
                  <a:lnTo>
                    <a:pt x="632" y="442"/>
                  </a:lnTo>
                  <a:lnTo>
                    <a:pt x="633" y="426"/>
                  </a:lnTo>
                  <a:lnTo>
                    <a:pt x="634" y="410"/>
                  </a:lnTo>
                  <a:lnTo>
                    <a:pt x="636" y="396"/>
                  </a:lnTo>
                  <a:lnTo>
                    <a:pt x="637" y="380"/>
                  </a:lnTo>
                  <a:lnTo>
                    <a:pt x="639" y="356"/>
                  </a:lnTo>
                  <a:lnTo>
                    <a:pt x="640" y="333"/>
                  </a:lnTo>
                  <a:lnTo>
                    <a:pt x="642" y="317"/>
                  </a:lnTo>
                  <a:lnTo>
                    <a:pt x="643" y="295"/>
                  </a:lnTo>
                  <a:lnTo>
                    <a:pt x="644" y="272"/>
                  </a:lnTo>
                  <a:lnTo>
                    <a:pt x="646" y="247"/>
                  </a:lnTo>
                  <a:lnTo>
                    <a:pt x="647" y="233"/>
                  </a:lnTo>
                  <a:lnTo>
                    <a:pt x="647" y="209"/>
                  </a:lnTo>
                  <a:lnTo>
                    <a:pt x="649" y="186"/>
                  </a:lnTo>
                  <a:lnTo>
                    <a:pt x="650" y="163"/>
                  </a:lnTo>
                  <a:lnTo>
                    <a:pt x="652" y="139"/>
                  </a:lnTo>
                  <a:lnTo>
                    <a:pt x="653" y="125"/>
                  </a:lnTo>
                  <a:lnTo>
                    <a:pt x="654" y="109"/>
                  </a:lnTo>
                  <a:lnTo>
                    <a:pt x="656" y="93"/>
                  </a:lnTo>
                  <a:lnTo>
                    <a:pt x="657" y="77"/>
                  </a:lnTo>
                  <a:lnTo>
                    <a:pt x="659" y="62"/>
                  </a:lnTo>
                  <a:lnTo>
                    <a:pt x="660" y="4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2038" y="4268"/>
              <a:ext cx="666" cy="521"/>
            </a:xfrm>
            <a:custGeom>
              <a:avLst/>
              <a:gdLst>
                <a:gd name="T0" fmla="*/ 9 w 666"/>
                <a:gd name="T1" fmla="*/ 15 h 521"/>
                <a:gd name="T2" fmla="*/ 20 w 666"/>
                <a:gd name="T3" fmla="*/ 63 h 521"/>
                <a:gd name="T4" fmla="*/ 30 w 666"/>
                <a:gd name="T5" fmla="*/ 187 h 521"/>
                <a:gd name="T6" fmla="*/ 40 w 666"/>
                <a:gd name="T7" fmla="*/ 350 h 521"/>
                <a:gd name="T8" fmla="*/ 52 w 666"/>
                <a:gd name="T9" fmla="*/ 473 h 521"/>
                <a:gd name="T10" fmla="*/ 62 w 666"/>
                <a:gd name="T11" fmla="*/ 520 h 521"/>
                <a:gd name="T12" fmla="*/ 73 w 666"/>
                <a:gd name="T13" fmla="*/ 465 h 521"/>
                <a:gd name="T14" fmla="*/ 83 w 666"/>
                <a:gd name="T15" fmla="*/ 318 h 521"/>
                <a:gd name="T16" fmla="*/ 93 w 666"/>
                <a:gd name="T17" fmla="*/ 155 h 521"/>
                <a:gd name="T18" fmla="*/ 104 w 666"/>
                <a:gd name="T19" fmla="*/ 31 h 521"/>
                <a:gd name="T20" fmla="*/ 116 w 666"/>
                <a:gd name="T21" fmla="*/ 24 h 521"/>
                <a:gd name="T22" fmla="*/ 126 w 666"/>
                <a:gd name="T23" fmla="*/ 101 h 521"/>
                <a:gd name="T24" fmla="*/ 137 w 666"/>
                <a:gd name="T25" fmla="*/ 264 h 521"/>
                <a:gd name="T26" fmla="*/ 147 w 666"/>
                <a:gd name="T27" fmla="*/ 427 h 521"/>
                <a:gd name="T28" fmla="*/ 157 w 666"/>
                <a:gd name="T29" fmla="*/ 504 h 521"/>
                <a:gd name="T30" fmla="*/ 169 w 666"/>
                <a:gd name="T31" fmla="*/ 497 h 521"/>
                <a:gd name="T32" fmla="*/ 179 w 666"/>
                <a:gd name="T33" fmla="*/ 404 h 521"/>
                <a:gd name="T34" fmla="*/ 190 w 666"/>
                <a:gd name="T35" fmla="*/ 233 h 521"/>
                <a:gd name="T36" fmla="*/ 200 w 666"/>
                <a:gd name="T37" fmla="*/ 85 h 521"/>
                <a:gd name="T38" fmla="*/ 212 w 666"/>
                <a:gd name="T39" fmla="*/ 8 h 521"/>
                <a:gd name="T40" fmla="*/ 223 w 666"/>
                <a:gd name="T41" fmla="*/ 54 h 521"/>
                <a:gd name="T42" fmla="*/ 233 w 666"/>
                <a:gd name="T43" fmla="*/ 171 h 521"/>
                <a:gd name="T44" fmla="*/ 243 w 666"/>
                <a:gd name="T45" fmla="*/ 334 h 521"/>
                <a:gd name="T46" fmla="*/ 255 w 666"/>
                <a:gd name="T47" fmla="*/ 473 h 521"/>
                <a:gd name="T48" fmla="*/ 265 w 666"/>
                <a:gd name="T49" fmla="*/ 513 h 521"/>
                <a:gd name="T50" fmla="*/ 276 w 666"/>
                <a:gd name="T51" fmla="*/ 458 h 521"/>
                <a:gd name="T52" fmla="*/ 286 w 666"/>
                <a:gd name="T53" fmla="*/ 318 h 521"/>
                <a:gd name="T54" fmla="*/ 296 w 666"/>
                <a:gd name="T55" fmla="*/ 147 h 521"/>
                <a:gd name="T56" fmla="*/ 307 w 666"/>
                <a:gd name="T57" fmla="*/ 31 h 521"/>
                <a:gd name="T58" fmla="*/ 317 w 666"/>
                <a:gd name="T59" fmla="*/ 8 h 521"/>
                <a:gd name="T60" fmla="*/ 327 w 666"/>
                <a:gd name="T61" fmla="*/ 85 h 521"/>
                <a:gd name="T62" fmla="*/ 339 w 666"/>
                <a:gd name="T63" fmla="*/ 225 h 521"/>
                <a:gd name="T64" fmla="*/ 349 w 666"/>
                <a:gd name="T65" fmla="*/ 395 h 521"/>
                <a:gd name="T66" fmla="*/ 360 w 666"/>
                <a:gd name="T67" fmla="*/ 497 h 521"/>
                <a:gd name="T68" fmla="*/ 370 w 666"/>
                <a:gd name="T69" fmla="*/ 497 h 521"/>
                <a:gd name="T70" fmla="*/ 380 w 666"/>
                <a:gd name="T71" fmla="*/ 388 h 521"/>
                <a:gd name="T72" fmla="*/ 392 w 666"/>
                <a:gd name="T73" fmla="*/ 233 h 521"/>
                <a:gd name="T74" fmla="*/ 402 w 666"/>
                <a:gd name="T75" fmla="*/ 78 h 521"/>
                <a:gd name="T76" fmla="*/ 413 w 666"/>
                <a:gd name="T77" fmla="*/ 8 h 521"/>
                <a:gd name="T78" fmla="*/ 425 w 666"/>
                <a:gd name="T79" fmla="*/ 47 h 521"/>
                <a:gd name="T80" fmla="*/ 435 w 666"/>
                <a:gd name="T81" fmla="*/ 178 h 521"/>
                <a:gd name="T82" fmla="*/ 446 w 666"/>
                <a:gd name="T83" fmla="*/ 350 h 521"/>
                <a:gd name="T84" fmla="*/ 456 w 666"/>
                <a:gd name="T85" fmla="*/ 473 h 521"/>
                <a:gd name="T86" fmla="*/ 467 w 666"/>
                <a:gd name="T87" fmla="*/ 504 h 521"/>
                <a:gd name="T88" fmla="*/ 479 w 666"/>
                <a:gd name="T89" fmla="*/ 427 h 521"/>
                <a:gd name="T90" fmla="*/ 489 w 666"/>
                <a:gd name="T91" fmla="*/ 271 h 521"/>
                <a:gd name="T92" fmla="*/ 499 w 666"/>
                <a:gd name="T93" fmla="*/ 108 h 521"/>
                <a:gd name="T94" fmla="*/ 510 w 666"/>
                <a:gd name="T95" fmla="*/ 15 h 521"/>
                <a:gd name="T96" fmla="*/ 522 w 666"/>
                <a:gd name="T97" fmla="*/ 31 h 521"/>
                <a:gd name="T98" fmla="*/ 532 w 666"/>
                <a:gd name="T99" fmla="*/ 140 h 521"/>
                <a:gd name="T100" fmla="*/ 543 w 666"/>
                <a:gd name="T101" fmla="*/ 303 h 521"/>
                <a:gd name="T102" fmla="*/ 553 w 666"/>
                <a:gd name="T103" fmla="*/ 450 h 521"/>
                <a:gd name="T104" fmla="*/ 565 w 666"/>
                <a:gd name="T105" fmla="*/ 520 h 521"/>
                <a:gd name="T106" fmla="*/ 575 w 666"/>
                <a:gd name="T107" fmla="*/ 473 h 521"/>
                <a:gd name="T108" fmla="*/ 585 w 666"/>
                <a:gd name="T109" fmla="*/ 334 h 521"/>
                <a:gd name="T110" fmla="*/ 596 w 666"/>
                <a:gd name="T111" fmla="*/ 171 h 521"/>
                <a:gd name="T112" fmla="*/ 606 w 666"/>
                <a:gd name="T113" fmla="*/ 38 h 521"/>
                <a:gd name="T114" fmla="*/ 616 w 666"/>
                <a:gd name="T115" fmla="*/ 15 h 521"/>
                <a:gd name="T116" fmla="*/ 627 w 666"/>
                <a:gd name="T117" fmla="*/ 78 h 521"/>
                <a:gd name="T118" fmla="*/ 637 w 666"/>
                <a:gd name="T119" fmla="*/ 217 h 521"/>
                <a:gd name="T120" fmla="*/ 649 w 666"/>
                <a:gd name="T121" fmla="*/ 380 h 521"/>
                <a:gd name="T122" fmla="*/ 659 w 666"/>
                <a:gd name="T123" fmla="*/ 497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66" h="521">
                  <a:moveTo>
                    <a:pt x="0" y="54"/>
                  </a:moveTo>
                  <a:lnTo>
                    <a:pt x="2" y="47"/>
                  </a:lnTo>
                  <a:lnTo>
                    <a:pt x="3" y="38"/>
                  </a:lnTo>
                  <a:lnTo>
                    <a:pt x="4" y="31"/>
                  </a:lnTo>
                  <a:lnTo>
                    <a:pt x="4" y="24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2" y="15"/>
                  </a:lnTo>
                  <a:lnTo>
                    <a:pt x="13" y="15"/>
                  </a:lnTo>
                  <a:lnTo>
                    <a:pt x="14" y="24"/>
                  </a:lnTo>
                  <a:lnTo>
                    <a:pt x="16" y="31"/>
                  </a:lnTo>
                  <a:lnTo>
                    <a:pt x="17" y="38"/>
                  </a:lnTo>
                  <a:lnTo>
                    <a:pt x="19" y="47"/>
                  </a:lnTo>
                  <a:lnTo>
                    <a:pt x="20" y="63"/>
                  </a:lnTo>
                  <a:lnTo>
                    <a:pt x="22" y="70"/>
                  </a:lnTo>
                  <a:lnTo>
                    <a:pt x="22" y="78"/>
                  </a:lnTo>
                  <a:lnTo>
                    <a:pt x="23" y="93"/>
                  </a:lnTo>
                  <a:lnTo>
                    <a:pt x="24" y="117"/>
                  </a:lnTo>
                  <a:lnTo>
                    <a:pt x="26" y="133"/>
                  </a:lnTo>
                  <a:lnTo>
                    <a:pt x="27" y="140"/>
                  </a:lnTo>
                  <a:lnTo>
                    <a:pt x="29" y="163"/>
                  </a:lnTo>
                  <a:lnTo>
                    <a:pt x="30" y="187"/>
                  </a:lnTo>
                  <a:lnTo>
                    <a:pt x="32" y="201"/>
                  </a:lnTo>
                  <a:lnTo>
                    <a:pt x="33" y="225"/>
                  </a:lnTo>
                  <a:lnTo>
                    <a:pt x="34" y="241"/>
                  </a:lnTo>
                  <a:lnTo>
                    <a:pt x="36" y="264"/>
                  </a:lnTo>
                  <a:lnTo>
                    <a:pt x="37" y="280"/>
                  </a:lnTo>
                  <a:lnTo>
                    <a:pt x="39" y="303"/>
                  </a:lnTo>
                  <a:lnTo>
                    <a:pt x="39" y="325"/>
                  </a:lnTo>
                  <a:lnTo>
                    <a:pt x="40" y="350"/>
                  </a:lnTo>
                  <a:lnTo>
                    <a:pt x="42" y="364"/>
                  </a:lnTo>
                  <a:lnTo>
                    <a:pt x="43" y="388"/>
                  </a:lnTo>
                  <a:lnTo>
                    <a:pt x="44" y="404"/>
                  </a:lnTo>
                  <a:lnTo>
                    <a:pt x="46" y="418"/>
                  </a:lnTo>
                  <a:lnTo>
                    <a:pt x="47" y="434"/>
                  </a:lnTo>
                  <a:lnTo>
                    <a:pt x="49" y="450"/>
                  </a:lnTo>
                  <a:lnTo>
                    <a:pt x="50" y="465"/>
                  </a:lnTo>
                  <a:lnTo>
                    <a:pt x="52" y="473"/>
                  </a:lnTo>
                  <a:lnTo>
                    <a:pt x="53" y="488"/>
                  </a:lnTo>
                  <a:lnTo>
                    <a:pt x="54" y="497"/>
                  </a:lnTo>
                  <a:lnTo>
                    <a:pt x="56" y="497"/>
                  </a:lnTo>
                  <a:lnTo>
                    <a:pt x="56" y="513"/>
                  </a:lnTo>
                  <a:lnTo>
                    <a:pt x="57" y="513"/>
                  </a:lnTo>
                  <a:lnTo>
                    <a:pt x="59" y="513"/>
                  </a:lnTo>
                  <a:lnTo>
                    <a:pt x="60" y="513"/>
                  </a:lnTo>
                  <a:lnTo>
                    <a:pt x="62" y="520"/>
                  </a:lnTo>
                  <a:lnTo>
                    <a:pt x="63" y="520"/>
                  </a:lnTo>
                  <a:lnTo>
                    <a:pt x="64" y="504"/>
                  </a:lnTo>
                  <a:lnTo>
                    <a:pt x="66" y="504"/>
                  </a:lnTo>
                  <a:lnTo>
                    <a:pt x="67" y="497"/>
                  </a:lnTo>
                  <a:lnTo>
                    <a:pt x="69" y="497"/>
                  </a:lnTo>
                  <a:lnTo>
                    <a:pt x="70" y="481"/>
                  </a:lnTo>
                  <a:lnTo>
                    <a:pt x="72" y="473"/>
                  </a:lnTo>
                  <a:lnTo>
                    <a:pt x="73" y="465"/>
                  </a:lnTo>
                  <a:lnTo>
                    <a:pt x="73" y="450"/>
                  </a:lnTo>
                  <a:lnTo>
                    <a:pt x="74" y="434"/>
                  </a:lnTo>
                  <a:lnTo>
                    <a:pt x="76" y="411"/>
                  </a:lnTo>
                  <a:lnTo>
                    <a:pt x="77" y="395"/>
                  </a:lnTo>
                  <a:lnTo>
                    <a:pt x="79" y="380"/>
                  </a:lnTo>
                  <a:lnTo>
                    <a:pt x="80" y="364"/>
                  </a:lnTo>
                  <a:lnTo>
                    <a:pt x="82" y="341"/>
                  </a:lnTo>
                  <a:lnTo>
                    <a:pt x="83" y="318"/>
                  </a:lnTo>
                  <a:lnTo>
                    <a:pt x="84" y="303"/>
                  </a:lnTo>
                  <a:lnTo>
                    <a:pt x="86" y="280"/>
                  </a:lnTo>
                  <a:lnTo>
                    <a:pt x="87" y="255"/>
                  </a:lnTo>
                  <a:lnTo>
                    <a:pt x="89" y="233"/>
                  </a:lnTo>
                  <a:lnTo>
                    <a:pt x="90" y="210"/>
                  </a:lnTo>
                  <a:lnTo>
                    <a:pt x="90" y="187"/>
                  </a:lnTo>
                  <a:lnTo>
                    <a:pt x="92" y="171"/>
                  </a:lnTo>
                  <a:lnTo>
                    <a:pt x="93" y="155"/>
                  </a:lnTo>
                  <a:lnTo>
                    <a:pt x="94" y="133"/>
                  </a:lnTo>
                  <a:lnTo>
                    <a:pt x="96" y="108"/>
                  </a:lnTo>
                  <a:lnTo>
                    <a:pt x="97" y="93"/>
                  </a:lnTo>
                  <a:lnTo>
                    <a:pt x="99" y="78"/>
                  </a:lnTo>
                  <a:lnTo>
                    <a:pt x="100" y="70"/>
                  </a:lnTo>
                  <a:lnTo>
                    <a:pt x="102" y="54"/>
                  </a:lnTo>
                  <a:lnTo>
                    <a:pt x="103" y="47"/>
                  </a:lnTo>
                  <a:lnTo>
                    <a:pt x="104" y="31"/>
                  </a:lnTo>
                  <a:lnTo>
                    <a:pt x="106" y="24"/>
                  </a:lnTo>
                  <a:lnTo>
                    <a:pt x="107" y="8"/>
                  </a:lnTo>
                  <a:lnTo>
                    <a:pt x="109" y="15"/>
                  </a:lnTo>
                  <a:lnTo>
                    <a:pt x="110" y="8"/>
                  </a:lnTo>
                  <a:lnTo>
                    <a:pt x="112" y="8"/>
                  </a:lnTo>
                  <a:lnTo>
                    <a:pt x="113" y="15"/>
                  </a:lnTo>
                  <a:lnTo>
                    <a:pt x="114" y="15"/>
                  </a:lnTo>
                  <a:lnTo>
                    <a:pt x="116" y="24"/>
                  </a:lnTo>
                  <a:lnTo>
                    <a:pt x="117" y="24"/>
                  </a:lnTo>
                  <a:lnTo>
                    <a:pt x="119" y="31"/>
                  </a:lnTo>
                  <a:lnTo>
                    <a:pt x="120" y="38"/>
                  </a:lnTo>
                  <a:lnTo>
                    <a:pt x="122" y="54"/>
                  </a:lnTo>
                  <a:lnTo>
                    <a:pt x="123" y="63"/>
                  </a:lnTo>
                  <a:lnTo>
                    <a:pt x="123" y="78"/>
                  </a:lnTo>
                  <a:lnTo>
                    <a:pt x="124" y="93"/>
                  </a:lnTo>
                  <a:lnTo>
                    <a:pt x="126" y="101"/>
                  </a:lnTo>
                  <a:lnTo>
                    <a:pt x="127" y="124"/>
                  </a:lnTo>
                  <a:lnTo>
                    <a:pt x="129" y="140"/>
                  </a:lnTo>
                  <a:lnTo>
                    <a:pt x="130" y="163"/>
                  </a:lnTo>
                  <a:lnTo>
                    <a:pt x="132" y="178"/>
                  </a:lnTo>
                  <a:lnTo>
                    <a:pt x="133" y="201"/>
                  </a:lnTo>
                  <a:lnTo>
                    <a:pt x="135" y="225"/>
                  </a:lnTo>
                  <a:lnTo>
                    <a:pt x="136" y="241"/>
                  </a:lnTo>
                  <a:lnTo>
                    <a:pt x="137" y="264"/>
                  </a:lnTo>
                  <a:lnTo>
                    <a:pt x="139" y="280"/>
                  </a:lnTo>
                  <a:lnTo>
                    <a:pt x="140" y="303"/>
                  </a:lnTo>
                  <a:lnTo>
                    <a:pt x="140" y="334"/>
                  </a:lnTo>
                  <a:lnTo>
                    <a:pt x="142" y="341"/>
                  </a:lnTo>
                  <a:lnTo>
                    <a:pt x="143" y="364"/>
                  </a:lnTo>
                  <a:lnTo>
                    <a:pt x="145" y="388"/>
                  </a:lnTo>
                  <a:lnTo>
                    <a:pt x="146" y="404"/>
                  </a:lnTo>
                  <a:lnTo>
                    <a:pt x="147" y="427"/>
                  </a:lnTo>
                  <a:lnTo>
                    <a:pt x="149" y="443"/>
                  </a:lnTo>
                  <a:lnTo>
                    <a:pt x="150" y="450"/>
                  </a:lnTo>
                  <a:lnTo>
                    <a:pt x="152" y="465"/>
                  </a:lnTo>
                  <a:lnTo>
                    <a:pt x="153" y="481"/>
                  </a:lnTo>
                  <a:lnTo>
                    <a:pt x="155" y="481"/>
                  </a:lnTo>
                  <a:lnTo>
                    <a:pt x="156" y="497"/>
                  </a:lnTo>
                  <a:lnTo>
                    <a:pt x="157" y="497"/>
                  </a:lnTo>
                  <a:lnTo>
                    <a:pt x="157" y="504"/>
                  </a:lnTo>
                  <a:lnTo>
                    <a:pt x="159" y="504"/>
                  </a:lnTo>
                  <a:lnTo>
                    <a:pt x="160" y="513"/>
                  </a:lnTo>
                  <a:lnTo>
                    <a:pt x="162" y="513"/>
                  </a:lnTo>
                  <a:lnTo>
                    <a:pt x="163" y="513"/>
                  </a:lnTo>
                  <a:lnTo>
                    <a:pt x="165" y="513"/>
                  </a:lnTo>
                  <a:lnTo>
                    <a:pt x="166" y="513"/>
                  </a:lnTo>
                  <a:lnTo>
                    <a:pt x="167" y="504"/>
                  </a:lnTo>
                  <a:lnTo>
                    <a:pt x="169" y="497"/>
                  </a:lnTo>
                  <a:lnTo>
                    <a:pt x="170" y="497"/>
                  </a:lnTo>
                  <a:lnTo>
                    <a:pt x="172" y="481"/>
                  </a:lnTo>
                  <a:lnTo>
                    <a:pt x="173" y="473"/>
                  </a:lnTo>
                  <a:lnTo>
                    <a:pt x="175" y="458"/>
                  </a:lnTo>
                  <a:lnTo>
                    <a:pt x="175" y="443"/>
                  </a:lnTo>
                  <a:lnTo>
                    <a:pt x="176" y="434"/>
                  </a:lnTo>
                  <a:lnTo>
                    <a:pt x="177" y="418"/>
                  </a:lnTo>
                  <a:lnTo>
                    <a:pt x="179" y="404"/>
                  </a:lnTo>
                  <a:lnTo>
                    <a:pt x="180" y="380"/>
                  </a:lnTo>
                  <a:lnTo>
                    <a:pt x="182" y="364"/>
                  </a:lnTo>
                  <a:lnTo>
                    <a:pt x="183" y="341"/>
                  </a:lnTo>
                  <a:lnTo>
                    <a:pt x="185" y="318"/>
                  </a:lnTo>
                  <a:lnTo>
                    <a:pt x="186" y="295"/>
                  </a:lnTo>
                  <a:lnTo>
                    <a:pt x="187" y="271"/>
                  </a:lnTo>
                  <a:lnTo>
                    <a:pt x="189" y="255"/>
                  </a:lnTo>
                  <a:lnTo>
                    <a:pt x="190" y="233"/>
                  </a:lnTo>
                  <a:lnTo>
                    <a:pt x="192" y="210"/>
                  </a:lnTo>
                  <a:lnTo>
                    <a:pt x="192" y="194"/>
                  </a:lnTo>
                  <a:lnTo>
                    <a:pt x="193" y="163"/>
                  </a:lnTo>
                  <a:lnTo>
                    <a:pt x="195" y="147"/>
                  </a:lnTo>
                  <a:lnTo>
                    <a:pt x="196" y="124"/>
                  </a:lnTo>
                  <a:lnTo>
                    <a:pt x="197" y="108"/>
                  </a:lnTo>
                  <a:lnTo>
                    <a:pt x="199" y="93"/>
                  </a:lnTo>
                  <a:lnTo>
                    <a:pt x="200" y="85"/>
                  </a:lnTo>
                  <a:lnTo>
                    <a:pt x="202" y="63"/>
                  </a:lnTo>
                  <a:lnTo>
                    <a:pt x="203" y="47"/>
                  </a:lnTo>
                  <a:lnTo>
                    <a:pt x="205" y="38"/>
                  </a:lnTo>
                  <a:lnTo>
                    <a:pt x="206" y="31"/>
                  </a:lnTo>
                  <a:lnTo>
                    <a:pt x="207" y="24"/>
                  </a:lnTo>
                  <a:lnTo>
                    <a:pt x="209" y="15"/>
                  </a:lnTo>
                  <a:lnTo>
                    <a:pt x="210" y="8"/>
                  </a:lnTo>
                  <a:lnTo>
                    <a:pt x="212" y="8"/>
                  </a:lnTo>
                  <a:lnTo>
                    <a:pt x="213" y="8"/>
                  </a:lnTo>
                  <a:lnTo>
                    <a:pt x="215" y="8"/>
                  </a:lnTo>
                  <a:lnTo>
                    <a:pt x="216" y="8"/>
                  </a:lnTo>
                  <a:lnTo>
                    <a:pt x="217" y="15"/>
                  </a:lnTo>
                  <a:lnTo>
                    <a:pt x="219" y="24"/>
                  </a:lnTo>
                  <a:lnTo>
                    <a:pt x="220" y="31"/>
                  </a:lnTo>
                  <a:lnTo>
                    <a:pt x="222" y="38"/>
                  </a:lnTo>
                  <a:lnTo>
                    <a:pt x="223" y="54"/>
                  </a:lnTo>
                  <a:lnTo>
                    <a:pt x="225" y="63"/>
                  </a:lnTo>
                  <a:lnTo>
                    <a:pt x="226" y="70"/>
                  </a:lnTo>
                  <a:lnTo>
                    <a:pt x="226" y="85"/>
                  </a:lnTo>
                  <a:lnTo>
                    <a:pt x="227" y="101"/>
                  </a:lnTo>
                  <a:lnTo>
                    <a:pt x="229" y="117"/>
                  </a:lnTo>
                  <a:lnTo>
                    <a:pt x="230" y="133"/>
                  </a:lnTo>
                  <a:lnTo>
                    <a:pt x="232" y="155"/>
                  </a:lnTo>
                  <a:lnTo>
                    <a:pt x="233" y="171"/>
                  </a:lnTo>
                  <a:lnTo>
                    <a:pt x="235" y="187"/>
                  </a:lnTo>
                  <a:lnTo>
                    <a:pt x="236" y="210"/>
                  </a:lnTo>
                  <a:lnTo>
                    <a:pt x="237" y="233"/>
                  </a:lnTo>
                  <a:lnTo>
                    <a:pt x="239" y="248"/>
                  </a:lnTo>
                  <a:lnTo>
                    <a:pt x="240" y="271"/>
                  </a:lnTo>
                  <a:lnTo>
                    <a:pt x="242" y="295"/>
                  </a:lnTo>
                  <a:lnTo>
                    <a:pt x="243" y="318"/>
                  </a:lnTo>
                  <a:lnTo>
                    <a:pt x="243" y="334"/>
                  </a:lnTo>
                  <a:lnTo>
                    <a:pt x="245" y="357"/>
                  </a:lnTo>
                  <a:lnTo>
                    <a:pt x="246" y="373"/>
                  </a:lnTo>
                  <a:lnTo>
                    <a:pt x="247" y="388"/>
                  </a:lnTo>
                  <a:lnTo>
                    <a:pt x="249" y="404"/>
                  </a:lnTo>
                  <a:lnTo>
                    <a:pt x="250" y="427"/>
                  </a:lnTo>
                  <a:lnTo>
                    <a:pt x="252" y="443"/>
                  </a:lnTo>
                  <a:lnTo>
                    <a:pt x="253" y="458"/>
                  </a:lnTo>
                  <a:lnTo>
                    <a:pt x="255" y="473"/>
                  </a:lnTo>
                  <a:lnTo>
                    <a:pt x="256" y="481"/>
                  </a:lnTo>
                  <a:lnTo>
                    <a:pt x="257" y="488"/>
                  </a:lnTo>
                  <a:lnTo>
                    <a:pt x="259" y="497"/>
                  </a:lnTo>
                  <a:lnTo>
                    <a:pt x="259" y="504"/>
                  </a:lnTo>
                  <a:lnTo>
                    <a:pt x="260" y="513"/>
                  </a:lnTo>
                  <a:lnTo>
                    <a:pt x="262" y="513"/>
                  </a:lnTo>
                  <a:lnTo>
                    <a:pt x="263" y="520"/>
                  </a:lnTo>
                  <a:lnTo>
                    <a:pt x="265" y="513"/>
                  </a:lnTo>
                  <a:lnTo>
                    <a:pt x="266" y="513"/>
                  </a:lnTo>
                  <a:lnTo>
                    <a:pt x="267" y="513"/>
                  </a:lnTo>
                  <a:lnTo>
                    <a:pt x="269" y="504"/>
                  </a:lnTo>
                  <a:lnTo>
                    <a:pt x="270" y="497"/>
                  </a:lnTo>
                  <a:lnTo>
                    <a:pt x="272" y="488"/>
                  </a:lnTo>
                  <a:lnTo>
                    <a:pt x="273" y="481"/>
                  </a:lnTo>
                  <a:lnTo>
                    <a:pt x="275" y="465"/>
                  </a:lnTo>
                  <a:lnTo>
                    <a:pt x="276" y="458"/>
                  </a:lnTo>
                  <a:lnTo>
                    <a:pt x="276" y="434"/>
                  </a:lnTo>
                  <a:lnTo>
                    <a:pt x="277" y="418"/>
                  </a:lnTo>
                  <a:lnTo>
                    <a:pt x="279" y="411"/>
                  </a:lnTo>
                  <a:lnTo>
                    <a:pt x="280" y="395"/>
                  </a:lnTo>
                  <a:lnTo>
                    <a:pt x="282" y="373"/>
                  </a:lnTo>
                  <a:lnTo>
                    <a:pt x="283" y="350"/>
                  </a:lnTo>
                  <a:lnTo>
                    <a:pt x="285" y="334"/>
                  </a:lnTo>
                  <a:lnTo>
                    <a:pt x="286" y="318"/>
                  </a:lnTo>
                  <a:lnTo>
                    <a:pt x="287" y="295"/>
                  </a:lnTo>
                  <a:lnTo>
                    <a:pt x="289" y="271"/>
                  </a:lnTo>
                  <a:lnTo>
                    <a:pt x="290" y="241"/>
                  </a:lnTo>
                  <a:lnTo>
                    <a:pt x="292" y="225"/>
                  </a:lnTo>
                  <a:lnTo>
                    <a:pt x="293" y="210"/>
                  </a:lnTo>
                  <a:lnTo>
                    <a:pt x="293" y="187"/>
                  </a:lnTo>
                  <a:lnTo>
                    <a:pt x="295" y="163"/>
                  </a:lnTo>
                  <a:lnTo>
                    <a:pt x="296" y="147"/>
                  </a:lnTo>
                  <a:lnTo>
                    <a:pt x="297" y="124"/>
                  </a:lnTo>
                  <a:lnTo>
                    <a:pt x="299" y="108"/>
                  </a:lnTo>
                  <a:lnTo>
                    <a:pt x="300" y="93"/>
                  </a:lnTo>
                  <a:lnTo>
                    <a:pt x="302" y="78"/>
                  </a:lnTo>
                  <a:lnTo>
                    <a:pt x="303" y="70"/>
                  </a:lnTo>
                  <a:lnTo>
                    <a:pt x="305" y="47"/>
                  </a:lnTo>
                  <a:lnTo>
                    <a:pt x="306" y="38"/>
                  </a:lnTo>
                  <a:lnTo>
                    <a:pt x="307" y="31"/>
                  </a:lnTo>
                  <a:lnTo>
                    <a:pt x="309" y="24"/>
                  </a:lnTo>
                  <a:lnTo>
                    <a:pt x="310" y="15"/>
                  </a:lnTo>
                  <a:lnTo>
                    <a:pt x="310" y="8"/>
                  </a:lnTo>
                  <a:lnTo>
                    <a:pt x="312" y="8"/>
                  </a:lnTo>
                  <a:lnTo>
                    <a:pt x="313" y="8"/>
                  </a:lnTo>
                  <a:lnTo>
                    <a:pt x="315" y="8"/>
                  </a:lnTo>
                  <a:lnTo>
                    <a:pt x="316" y="8"/>
                  </a:lnTo>
                  <a:lnTo>
                    <a:pt x="317" y="8"/>
                  </a:lnTo>
                  <a:lnTo>
                    <a:pt x="319" y="8"/>
                  </a:lnTo>
                  <a:lnTo>
                    <a:pt x="320" y="24"/>
                  </a:lnTo>
                  <a:lnTo>
                    <a:pt x="322" y="24"/>
                  </a:lnTo>
                  <a:lnTo>
                    <a:pt x="323" y="31"/>
                  </a:lnTo>
                  <a:lnTo>
                    <a:pt x="325" y="47"/>
                  </a:lnTo>
                  <a:lnTo>
                    <a:pt x="326" y="54"/>
                  </a:lnTo>
                  <a:lnTo>
                    <a:pt x="327" y="63"/>
                  </a:lnTo>
                  <a:lnTo>
                    <a:pt x="327" y="85"/>
                  </a:lnTo>
                  <a:lnTo>
                    <a:pt x="329" y="93"/>
                  </a:lnTo>
                  <a:lnTo>
                    <a:pt x="330" y="117"/>
                  </a:lnTo>
                  <a:lnTo>
                    <a:pt x="332" y="124"/>
                  </a:lnTo>
                  <a:lnTo>
                    <a:pt x="333" y="147"/>
                  </a:lnTo>
                  <a:lnTo>
                    <a:pt x="335" y="171"/>
                  </a:lnTo>
                  <a:lnTo>
                    <a:pt x="336" y="194"/>
                  </a:lnTo>
                  <a:lnTo>
                    <a:pt x="337" y="210"/>
                  </a:lnTo>
                  <a:lnTo>
                    <a:pt x="339" y="225"/>
                  </a:lnTo>
                  <a:lnTo>
                    <a:pt x="340" y="248"/>
                  </a:lnTo>
                  <a:lnTo>
                    <a:pt x="342" y="280"/>
                  </a:lnTo>
                  <a:lnTo>
                    <a:pt x="343" y="295"/>
                  </a:lnTo>
                  <a:lnTo>
                    <a:pt x="345" y="318"/>
                  </a:lnTo>
                  <a:lnTo>
                    <a:pt x="345" y="341"/>
                  </a:lnTo>
                  <a:lnTo>
                    <a:pt x="346" y="357"/>
                  </a:lnTo>
                  <a:lnTo>
                    <a:pt x="347" y="380"/>
                  </a:lnTo>
                  <a:lnTo>
                    <a:pt x="349" y="395"/>
                  </a:lnTo>
                  <a:lnTo>
                    <a:pt x="350" y="418"/>
                  </a:lnTo>
                  <a:lnTo>
                    <a:pt x="352" y="434"/>
                  </a:lnTo>
                  <a:lnTo>
                    <a:pt x="353" y="443"/>
                  </a:lnTo>
                  <a:lnTo>
                    <a:pt x="355" y="458"/>
                  </a:lnTo>
                  <a:lnTo>
                    <a:pt x="356" y="473"/>
                  </a:lnTo>
                  <a:lnTo>
                    <a:pt x="357" y="488"/>
                  </a:lnTo>
                  <a:lnTo>
                    <a:pt x="359" y="497"/>
                  </a:lnTo>
                  <a:lnTo>
                    <a:pt x="360" y="497"/>
                  </a:lnTo>
                  <a:lnTo>
                    <a:pt x="362" y="497"/>
                  </a:lnTo>
                  <a:lnTo>
                    <a:pt x="362" y="504"/>
                  </a:lnTo>
                  <a:lnTo>
                    <a:pt x="363" y="513"/>
                  </a:lnTo>
                  <a:lnTo>
                    <a:pt x="365" y="504"/>
                  </a:lnTo>
                  <a:lnTo>
                    <a:pt x="366" y="513"/>
                  </a:lnTo>
                  <a:lnTo>
                    <a:pt x="367" y="504"/>
                  </a:lnTo>
                  <a:lnTo>
                    <a:pt x="369" y="497"/>
                  </a:lnTo>
                  <a:lnTo>
                    <a:pt x="370" y="497"/>
                  </a:lnTo>
                  <a:lnTo>
                    <a:pt x="372" y="488"/>
                  </a:lnTo>
                  <a:lnTo>
                    <a:pt x="373" y="481"/>
                  </a:lnTo>
                  <a:lnTo>
                    <a:pt x="375" y="465"/>
                  </a:lnTo>
                  <a:lnTo>
                    <a:pt x="376" y="458"/>
                  </a:lnTo>
                  <a:lnTo>
                    <a:pt x="377" y="443"/>
                  </a:lnTo>
                  <a:lnTo>
                    <a:pt x="379" y="418"/>
                  </a:lnTo>
                  <a:lnTo>
                    <a:pt x="379" y="411"/>
                  </a:lnTo>
                  <a:lnTo>
                    <a:pt x="380" y="388"/>
                  </a:lnTo>
                  <a:lnTo>
                    <a:pt x="382" y="373"/>
                  </a:lnTo>
                  <a:lnTo>
                    <a:pt x="383" y="357"/>
                  </a:lnTo>
                  <a:lnTo>
                    <a:pt x="385" y="334"/>
                  </a:lnTo>
                  <a:lnTo>
                    <a:pt x="386" y="318"/>
                  </a:lnTo>
                  <a:lnTo>
                    <a:pt x="387" y="295"/>
                  </a:lnTo>
                  <a:lnTo>
                    <a:pt x="389" y="271"/>
                  </a:lnTo>
                  <a:lnTo>
                    <a:pt x="390" y="255"/>
                  </a:lnTo>
                  <a:lnTo>
                    <a:pt x="392" y="233"/>
                  </a:lnTo>
                  <a:lnTo>
                    <a:pt x="393" y="210"/>
                  </a:lnTo>
                  <a:lnTo>
                    <a:pt x="395" y="187"/>
                  </a:lnTo>
                  <a:lnTo>
                    <a:pt x="395" y="171"/>
                  </a:lnTo>
                  <a:lnTo>
                    <a:pt x="396" y="140"/>
                  </a:lnTo>
                  <a:lnTo>
                    <a:pt x="397" y="133"/>
                  </a:lnTo>
                  <a:lnTo>
                    <a:pt x="399" y="108"/>
                  </a:lnTo>
                  <a:lnTo>
                    <a:pt x="400" y="93"/>
                  </a:lnTo>
                  <a:lnTo>
                    <a:pt x="402" y="78"/>
                  </a:lnTo>
                  <a:lnTo>
                    <a:pt x="403" y="63"/>
                  </a:lnTo>
                  <a:lnTo>
                    <a:pt x="405" y="54"/>
                  </a:lnTo>
                  <a:lnTo>
                    <a:pt x="406" y="38"/>
                  </a:lnTo>
                  <a:lnTo>
                    <a:pt x="407" y="31"/>
                  </a:lnTo>
                  <a:lnTo>
                    <a:pt x="409" y="24"/>
                  </a:lnTo>
                  <a:lnTo>
                    <a:pt x="410" y="15"/>
                  </a:lnTo>
                  <a:lnTo>
                    <a:pt x="412" y="8"/>
                  </a:lnTo>
                  <a:lnTo>
                    <a:pt x="413" y="8"/>
                  </a:lnTo>
                  <a:lnTo>
                    <a:pt x="415" y="0"/>
                  </a:lnTo>
                  <a:lnTo>
                    <a:pt x="416" y="8"/>
                  </a:lnTo>
                  <a:lnTo>
                    <a:pt x="417" y="15"/>
                  </a:lnTo>
                  <a:lnTo>
                    <a:pt x="419" y="8"/>
                  </a:lnTo>
                  <a:lnTo>
                    <a:pt x="420" y="24"/>
                  </a:lnTo>
                  <a:lnTo>
                    <a:pt x="422" y="24"/>
                  </a:lnTo>
                  <a:lnTo>
                    <a:pt x="423" y="38"/>
                  </a:lnTo>
                  <a:lnTo>
                    <a:pt x="425" y="47"/>
                  </a:lnTo>
                  <a:lnTo>
                    <a:pt x="426" y="54"/>
                  </a:lnTo>
                  <a:lnTo>
                    <a:pt x="427" y="70"/>
                  </a:lnTo>
                  <a:lnTo>
                    <a:pt x="429" y="85"/>
                  </a:lnTo>
                  <a:lnTo>
                    <a:pt x="429" y="101"/>
                  </a:lnTo>
                  <a:lnTo>
                    <a:pt x="430" y="117"/>
                  </a:lnTo>
                  <a:lnTo>
                    <a:pt x="432" y="133"/>
                  </a:lnTo>
                  <a:lnTo>
                    <a:pt x="433" y="155"/>
                  </a:lnTo>
                  <a:lnTo>
                    <a:pt x="435" y="178"/>
                  </a:lnTo>
                  <a:lnTo>
                    <a:pt x="436" y="194"/>
                  </a:lnTo>
                  <a:lnTo>
                    <a:pt x="437" y="225"/>
                  </a:lnTo>
                  <a:lnTo>
                    <a:pt x="439" y="241"/>
                  </a:lnTo>
                  <a:lnTo>
                    <a:pt x="440" y="264"/>
                  </a:lnTo>
                  <a:lnTo>
                    <a:pt x="442" y="280"/>
                  </a:lnTo>
                  <a:lnTo>
                    <a:pt x="443" y="303"/>
                  </a:lnTo>
                  <a:lnTo>
                    <a:pt x="445" y="318"/>
                  </a:lnTo>
                  <a:lnTo>
                    <a:pt x="446" y="350"/>
                  </a:lnTo>
                  <a:lnTo>
                    <a:pt x="446" y="364"/>
                  </a:lnTo>
                  <a:lnTo>
                    <a:pt x="447" y="388"/>
                  </a:lnTo>
                  <a:lnTo>
                    <a:pt x="449" y="404"/>
                  </a:lnTo>
                  <a:lnTo>
                    <a:pt x="450" y="418"/>
                  </a:lnTo>
                  <a:lnTo>
                    <a:pt x="452" y="434"/>
                  </a:lnTo>
                  <a:lnTo>
                    <a:pt x="453" y="450"/>
                  </a:lnTo>
                  <a:lnTo>
                    <a:pt x="455" y="465"/>
                  </a:lnTo>
                  <a:lnTo>
                    <a:pt x="456" y="473"/>
                  </a:lnTo>
                  <a:lnTo>
                    <a:pt x="457" y="481"/>
                  </a:lnTo>
                  <a:lnTo>
                    <a:pt x="459" y="497"/>
                  </a:lnTo>
                  <a:lnTo>
                    <a:pt x="460" y="504"/>
                  </a:lnTo>
                  <a:lnTo>
                    <a:pt x="462" y="513"/>
                  </a:lnTo>
                  <a:lnTo>
                    <a:pt x="463" y="513"/>
                  </a:lnTo>
                  <a:lnTo>
                    <a:pt x="465" y="504"/>
                  </a:lnTo>
                  <a:lnTo>
                    <a:pt x="466" y="513"/>
                  </a:lnTo>
                  <a:lnTo>
                    <a:pt x="467" y="504"/>
                  </a:lnTo>
                  <a:lnTo>
                    <a:pt x="469" y="497"/>
                  </a:lnTo>
                  <a:lnTo>
                    <a:pt x="470" y="497"/>
                  </a:lnTo>
                  <a:lnTo>
                    <a:pt x="472" y="481"/>
                  </a:lnTo>
                  <a:lnTo>
                    <a:pt x="473" y="473"/>
                  </a:lnTo>
                  <a:lnTo>
                    <a:pt x="475" y="465"/>
                  </a:lnTo>
                  <a:lnTo>
                    <a:pt x="476" y="450"/>
                  </a:lnTo>
                  <a:lnTo>
                    <a:pt x="477" y="434"/>
                  </a:lnTo>
                  <a:lnTo>
                    <a:pt x="479" y="427"/>
                  </a:lnTo>
                  <a:lnTo>
                    <a:pt x="480" y="411"/>
                  </a:lnTo>
                  <a:lnTo>
                    <a:pt x="480" y="395"/>
                  </a:lnTo>
                  <a:lnTo>
                    <a:pt x="482" y="373"/>
                  </a:lnTo>
                  <a:lnTo>
                    <a:pt x="483" y="350"/>
                  </a:lnTo>
                  <a:lnTo>
                    <a:pt x="485" y="334"/>
                  </a:lnTo>
                  <a:lnTo>
                    <a:pt x="486" y="303"/>
                  </a:lnTo>
                  <a:lnTo>
                    <a:pt x="487" y="287"/>
                  </a:lnTo>
                  <a:lnTo>
                    <a:pt x="489" y="271"/>
                  </a:lnTo>
                  <a:lnTo>
                    <a:pt x="490" y="241"/>
                  </a:lnTo>
                  <a:lnTo>
                    <a:pt x="492" y="225"/>
                  </a:lnTo>
                  <a:lnTo>
                    <a:pt x="493" y="210"/>
                  </a:lnTo>
                  <a:lnTo>
                    <a:pt x="495" y="187"/>
                  </a:lnTo>
                  <a:lnTo>
                    <a:pt x="496" y="163"/>
                  </a:lnTo>
                  <a:lnTo>
                    <a:pt x="497" y="147"/>
                  </a:lnTo>
                  <a:lnTo>
                    <a:pt x="497" y="124"/>
                  </a:lnTo>
                  <a:lnTo>
                    <a:pt x="499" y="108"/>
                  </a:lnTo>
                  <a:lnTo>
                    <a:pt x="500" y="93"/>
                  </a:lnTo>
                  <a:lnTo>
                    <a:pt x="502" y="78"/>
                  </a:lnTo>
                  <a:lnTo>
                    <a:pt x="503" y="63"/>
                  </a:lnTo>
                  <a:lnTo>
                    <a:pt x="505" y="47"/>
                  </a:lnTo>
                  <a:lnTo>
                    <a:pt x="506" y="47"/>
                  </a:lnTo>
                  <a:lnTo>
                    <a:pt x="507" y="24"/>
                  </a:lnTo>
                  <a:lnTo>
                    <a:pt x="509" y="24"/>
                  </a:lnTo>
                  <a:lnTo>
                    <a:pt x="510" y="15"/>
                  </a:lnTo>
                  <a:lnTo>
                    <a:pt x="512" y="15"/>
                  </a:lnTo>
                  <a:lnTo>
                    <a:pt x="513" y="8"/>
                  </a:lnTo>
                  <a:lnTo>
                    <a:pt x="515" y="8"/>
                  </a:lnTo>
                  <a:lnTo>
                    <a:pt x="516" y="8"/>
                  </a:lnTo>
                  <a:lnTo>
                    <a:pt x="517" y="8"/>
                  </a:lnTo>
                  <a:lnTo>
                    <a:pt x="519" y="15"/>
                  </a:lnTo>
                  <a:lnTo>
                    <a:pt x="520" y="24"/>
                  </a:lnTo>
                  <a:lnTo>
                    <a:pt x="522" y="31"/>
                  </a:lnTo>
                  <a:lnTo>
                    <a:pt x="523" y="38"/>
                  </a:lnTo>
                  <a:lnTo>
                    <a:pt x="525" y="47"/>
                  </a:lnTo>
                  <a:lnTo>
                    <a:pt x="526" y="63"/>
                  </a:lnTo>
                  <a:lnTo>
                    <a:pt x="527" y="78"/>
                  </a:lnTo>
                  <a:lnTo>
                    <a:pt x="529" y="85"/>
                  </a:lnTo>
                  <a:lnTo>
                    <a:pt x="530" y="108"/>
                  </a:lnTo>
                  <a:lnTo>
                    <a:pt x="532" y="124"/>
                  </a:lnTo>
                  <a:lnTo>
                    <a:pt x="532" y="140"/>
                  </a:lnTo>
                  <a:lnTo>
                    <a:pt x="533" y="163"/>
                  </a:lnTo>
                  <a:lnTo>
                    <a:pt x="535" y="178"/>
                  </a:lnTo>
                  <a:lnTo>
                    <a:pt x="536" y="194"/>
                  </a:lnTo>
                  <a:lnTo>
                    <a:pt x="537" y="210"/>
                  </a:lnTo>
                  <a:lnTo>
                    <a:pt x="539" y="241"/>
                  </a:lnTo>
                  <a:lnTo>
                    <a:pt x="540" y="264"/>
                  </a:lnTo>
                  <a:lnTo>
                    <a:pt x="542" y="280"/>
                  </a:lnTo>
                  <a:lnTo>
                    <a:pt x="543" y="303"/>
                  </a:lnTo>
                  <a:lnTo>
                    <a:pt x="545" y="334"/>
                  </a:lnTo>
                  <a:lnTo>
                    <a:pt x="546" y="341"/>
                  </a:lnTo>
                  <a:lnTo>
                    <a:pt x="547" y="364"/>
                  </a:lnTo>
                  <a:lnTo>
                    <a:pt x="547" y="388"/>
                  </a:lnTo>
                  <a:lnTo>
                    <a:pt x="549" y="404"/>
                  </a:lnTo>
                  <a:lnTo>
                    <a:pt x="550" y="418"/>
                  </a:lnTo>
                  <a:lnTo>
                    <a:pt x="552" y="434"/>
                  </a:lnTo>
                  <a:lnTo>
                    <a:pt x="553" y="450"/>
                  </a:lnTo>
                  <a:lnTo>
                    <a:pt x="555" y="465"/>
                  </a:lnTo>
                  <a:lnTo>
                    <a:pt x="556" y="473"/>
                  </a:lnTo>
                  <a:lnTo>
                    <a:pt x="557" y="488"/>
                  </a:lnTo>
                  <a:lnTo>
                    <a:pt x="559" y="497"/>
                  </a:lnTo>
                  <a:lnTo>
                    <a:pt x="560" y="504"/>
                  </a:lnTo>
                  <a:lnTo>
                    <a:pt x="562" y="504"/>
                  </a:lnTo>
                  <a:lnTo>
                    <a:pt x="563" y="513"/>
                  </a:lnTo>
                  <a:lnTo>
                    <a:pt x="565" y="520"/>
                  </a:lnTo>
                  <a:lnTo>
                    <a:pt x="565" y="513"/>
                  </a:lnTo>
                  <a:lnTo>
                    <a:pt x="566" y="513"/>
                  </a:lnTo>
                  <a:lnTo>
                    <a:pt x="567" y="513"/>
                  </a:lnTo>
                  <a:lnTo>
                    <a:pt x="569" y="504"/>
                  </a:lnTo>
                  <a:lnTo>
                    <a:pt x="570" y="497"/>
                  </a:lnTo>
                  <a:lnTo>
                    <a:pt x="572" y="497"/>
                  </a:lnTo>
                  <a:lnTo>
                    <a:pt x="573" y="481"/>
                  </a:lnTo>
                  <a:lnTo>
                    <a:pt x="575" y="473"/>
                  </a:lnTo>
                  <a:lnTo>
                    <a:pt x="576" y="458"/>
                  </a:lnTo>
                  <a:lnTo>
                    <a:pt x="577" y="443"/>
                  </a:lnTo>
                  <a:lnTo>
                    <a:pt x="579" y="434"/>
                  </a:lnTo>
                  <a:lnTo>
                    <a:pt x="580" y="411"/>
                  </a:lnTo>
                  <a:lnTo>
                    <a:pt x="582" y="395"/>
                  </a:lnTo>
                  <a:lnTo>
                    <a:pt x="582" y="373"/>
                  </a:lnTo>
                  <a:lnTo>
                    <a:pt x="583" y="357"/>
                  </a:lnTo>
                  <a:lnTo>
                    <a:pt x="585" y="334"/>
                  </a:lnTo>
                  <a:lnTo>
                    <a:pt x="586" y="318"/>
                  </a:lnTo>
                  <a:lnTo>
                    <a:pt x="587" y="295"/>
                  </a:lnTo>
                  <a:lnTo>
                    <a:pt x="589" y="271"/>
                  </a:lnTo>
                  <a:lnTo>
                    <a:pt x="590" y="255"/>
                  </a:lnTo>
                  <a:lnTo>
                    <a:pt x="592" y="241"/>
                  </a:lnTo>
                  <a:lnTo>
                    <a:pt x="593" y="210"/>
                  </a:lnTo>
                  <a:lnTo>
                    <a:pt x="595" y="187"/>
                  </a:lnTo>
                  <a:lnTo>
                    <a:pt x="596" y="171"/>
                  </a:lnTo>
                  <a:lnTo>
                    <a:pt x="597" y="147"/>
                  </a:lnTo>
                  <a:lnTo>
                    <a:pt x="599" y="133"/>
                  </a:lnTo>
                  <a:lnTo>
                    <a:pt x="599" y="108"/>
                  </a:lnTo>
                  <a:lnTo>
                    <a:pt x="600" y="93"/>
                  </a:lnTo>
                  <a:lnTo>
                    <a:pt x="602" y="78"/>
                  </a:lnTo>
                  <a:lnTo>
                    <a:pt x="603" y="70"/>
                  </a:lnTo>
                  <a:lnTo>
                    <a:pt x="605" y="47"/>
                  </a:lnTo>
                  <a:lnTo>
                    <a:pt x="606" y="38"/>
                  </a:lnTo>
                  <a:lnTo>
                    <a:pt x="607" y="31"/>
                  </a:lnTo>
                  <a:lnTo>
                    <a:pt x="609" y="24"/>
                  </a:lnTo>
                  <a:lnTo>
                    <a:pt x="610" y="15"/>
                  </a:lnTo>
                  <a:lnTo>
                    <a:pt x="612" y="24"/>
                  </a:lnTo>
                  <a:lnTo>
                    <a:pt x="613" y="15"/>
                  </a:lnTo>
                  <a:lnTo>
                    <a:pt x="615" y="15"/>
                  </a:lnTo>
                  <a:lnTo>
                    <a:pt x="616" y="8"/>
                  </a:lnTo>
                  <a:lnTo>
                    <a:pt x="616" y="15"/>
                  </a:lnTo>
                  <a:lnTo>
                    <a:pt x="617" y="24"/>
                  </a:lnTo>
                  <a:lnTo>
                    <a:pt x="619" y="24"/>
                  </a:lnTo>
                  <a:lnTo>
                    <a:pt x="620" y="31"/>
                  </a:lnTo>
                  <a:lnTo>
                    <a:pt x="622" y="38"/>
                  </a:lnTo>
                  <a:lnTo>
                    <a:pt x="623" y="47"/>
                  </a:lnTo>
                  <a:lnTo>
                    <a:pt x="625" y="54"/>
                  </a:lnTo>
                  <a:lnTo>
                    <a:pt x="626" y="70"/>
                  </a:lnTo>
                  <a:lnTo>
                    <a:pt x="627" y="78"/>
                  </a:lnTo>
                  <a:lnTo>
                    <a:pt x="629" y="93"/>
                  </a:lnTo>
                  <a:lnTo>
                    <a:pt x="630" y="108"/>
                  </a:lnTo>
                  <a:lnTo>
                    <a:pt x="632" y="133"/>
                  </a:lnTo>
                  <a:lnTo>
                    <a:pt x="633" y="140"/>
                  </a:lnTo>
                  <a:lnTo>
                    <a:pt x="633" y="163"/>
                  </a:lnTo>
                  <a:lnTo>
                    <a:pt x="635" y="178"/>
                  </a:lnTo>
                  <a:lnTo>
                    <a:pt x="636" y="194"/>
                  </a:lnTo>
                  <a:lnTo>
                    <a:pt x="637" y="217"/>
                  </a:lnTo>
                  <a:lnTo>
                    <a:pt x="639" y="241"/>
                  </a:lnTo>
                  <a:lnTo>
                    <a:pt x="640" y="255"/>
                  </a:lnTo>
                  <a:lnTo>
                    <a:pt x="642" y="287"/>
                  </a:lnTo>
                  <a:lnTo>
                    <a:pt x="643" y="303"/>
                  </a:lnTo>
                  <a:lnTo>
                    <a:pt x="645" y="318"/>
                  </a:lnTo>
                  <a:lnTo>
                    <a:pt x="646" y="341"/>
                  </a:lnTo>
                  <a:lnTo>
                    <a:pt x="647" y="357"/>
                  </a:lnTo>
                  <a:lnTo>
                    <a:pt x="649" y="380"/>
                  </a:lnTo>
                  <a:lnTo>
                    <a:pt x="650" y="395"/>
                  </a:lnTo>
                  <a:lnTo>
                    <a:pt x="650" y="411"/>
                  </a:lnTo>
                  <a:lnTo>
                    <a:pt x="652" y="434"/>
                  </a:lnTo>
                  <a:lnTo>
                    <a:pt x="653" y="450"/>
                  </a:lnTo>
                  <a:lnTo>
                    <a:pt x="655" y="465"/>
                  </a:lnTo>
                  <a:lnTo>
                    <a:pt x="656" y="473"/>
                  </a:lnTo>
                  <a:lnTo>
                    <a:pt x="657" y="481"/>
                  </a:lnTo>
                  <a:lnTo>
                    <a:pt x="659" y="497"/>
                  </a:lnTo>
                  <a:lnTo>
                    <a:pt x="660" y="504"/>
                  </a:lnTo>
                  <a:lnTo>
                    <a:pt x="662" y="513"/>
                  </a:lnTo>
                  <a:lnTo>
                    <a:pt x="663" y="513"/>
                  </a:lnTo>
                  <a:lnTo>
                    <a:pt x="665" y="52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2703" y="4268"/>
              <a:ext cx="668" cy="521"/>
            </a:xfrm>
            <a:custGeom>
              <a:avLst/>
              <a:gdLst>
                <a:gd name="T0" fmla="*/ 8 w 668"/>
                <a:gd name="T1" fmla="*/ 488 h 521"/>
                <a:gd name="T2" fmla="*/ 20 w 668"/>
                <a:gd name="T3" fmla="*/ 373 h 521"/>
                <a:gd name="T4" fmla="*/ 30 w 668"/>
                <a:gd name="T5" fmla="*/ 210 h 521"/>
                <a:gd name="T6" fmla="*/ 40 w 668"/>
                <a:gd name="T7" fmla="*/ 63 h 521"/>
                <a:gd name="T8" fmla="*/ 51 w 668"/>
                <a:gd name="T9" fmla="*/ 8 h 521"/>
                <a:gd name="T10" fmla="*/ 62 w 668"/>
                <a:gd name="T11" fmla="*/ 63 h 521"/>
                <a:gd name="T12" fmla="*/ 72 w 668"/>
                <a:gd name="T13" fmla="*/ 194 h 521"/>
                <a:gd name="T14" fmla="*/ 84 w 668"/>
                <a:gd name="T15" fmla="*/ 357 h 521"/>
                <a:gd name="T16" fmla="*/ 94 w 668"/>
                <a:gd name="T17" fmla="*/ 481 h 521"/>
                <a:gd name="T18" fmla="*/ 105 w 668"/>
                <a:gd name="T19" fmla="*/ 520 h 521"/>
                <a:gd name="T20" fmla="*/ 117 w 668"/>
                <a:gd name="T21" fmla="*/ 443 h 521"/>
                <a:gd name="T22" fmla="*/ 127 w 668"/>
                <a:gd name="T23" fmla="*/ 287 h 521"/>
                <a:gd name="T24" fmla="*/ 138 w 668"/>
                <a:gd name="T25" fmla="*/ 117 h 521"/>
                <a:gd name="T26" fmla="*/ 148 w 668"/>
                <a:gd name="T27" fmla="*/ 15 h 521"/>
                <a:gd name="T28" fmla="*/ 160 w 668"/>
                <a:gd name="T29" fmla="*/ 24 h 521"/>
                <a:gd name="T30" fmla="*/ 171 w 668"/>
                <a:gd name="T31" fmla="*/ 124 h 521"/>
                <a:gd name="T32" fmla="*/ 181 w 668"/>
                <a:gd name="T33" fmla="*/ 280 h 521"/>
                <a:gd name="T34" fmla="*/ 191 w 668"/>
                <a:gd name="T35" fmla="*/ 427 h 521"/>
                <a:gd name="T36" fmla="*/ 202 w 668"/>
                <a:gd name="T37" fmla="*/ 513 h 521"/>
                <a:gd name="T38" fmla="*/ 214 w 668"/>
                <a:gd name="T39" fmla="*/ 473 h 521"/>
                <a:gd name="T40" fmla="*/ 224 w 668"/>
                <a:gd name="T41" fmla="*/ 341 h 521"/>
                <a:gd name="T42" fmla="*/ 235 w 668"/>
                <a:gd name="T43" fmla="*/ 178 h 521"/>
                <a:gd name="T44" fmla="*/ 245 w 668"/>
                <a:gd name="T45" fmla="*/ 47 h 521"/>
                <a:gd name="T46" fmla="*/ 257 w 668"/>
                <a:gd name="T47" fmla="*/ 8 h 521"/>
                <a:gd name="T48" fmla="*/ 268 w 668"/>
                <a:gd name="T49" fmla="*/ 70 h 521"/>
                <a:gd name="T50" fmla="*/ 278 w 668"/>
                <a:gd name="T51" fmla="*/ 217 h 521"/>
                <a:gd name="T52" fmla="*/ 290 w 668"/>
                <a:gd name="T53" fmla="*/ 388 h 521"/>
                <a:gd name="T54" fmla="*/ 300 w 668"/>
                <a:gd name="T55" fmla="*/ 488 h 521"/>
                <a:gd name="T56" fmla="*/ 310 w 668"/>
                <a:gd name="T57" fmla="*/ 504 h 521"/>
                <a:gd name="T58" fmla="*/ 321 w 668"/>
                <a:gd name="T59" fmla="*/ 418 h 521"/>
                <a:gd name="T60" fmla="*/ 331 w 668"/>
                <a:gd name="T61" fmla="*/ 248 h 521"/>
                <a:gd name="T62" fmla="*/ 341 w 668"/>
                <a:gd name="T63" fmla="*/ 101 h 521"/>
                <a:gd name="T64" fmla="*/ 352 w 668"/>
                <a:gd name="T65" fmla="*/ 8 h 521"/>
                <a:gd name="T66" fmla="*/ 362 w 668"/>
                <a:gd name="T67" fmla="*/ 31 h 521"/>
                <a:gd name="T68" fmla="*/ 374 w 668"/>
                <a:gd name="T69" fmla="*/ 124 h 521"/>
                <a:gd name="T70" fmla="*/ 384 w 668"/>
                <a:gd name="T71" fmla="*/ 295 h 521"/>
                <a:gd name="T72" fmla="*/ 394 w 668"/>
                <a:gd name="T73" fmla="*/ 450 h 521"/>
                <a:gd name="T74" fmla="*/ 405 w 668"/>
                <a:gd name="T75" fmla="*/ 513 h 521"/>
                <a:gd name="T76" fmla="*/ 415 w 668"/>
                <a:gd name="T77" fmla="*/ 473 h 521"/>
                <a:gd name="T78" fmla="*/ 427 w 668"/>
                <a:gd name="T79" fmla="*/ 350 h 521"/>
                <a:gd name="T80" fmla="*/ 437 w 668"/>
                <a:gd name="T81" fmla="*/ 210 h 521"/>
                <a:gd name="T82" fmla="*/ 447 w 668"/>
                <a:gd name="T83" fmla="*/ 70 h 521"/>
                <a:gd name="T84" fmla="*/ 458 w 668"/>
                <a:gd name="T85" fmla="*/ 15 h 521"/>
                <a:gd name="T86" fmla="*/ 470 w 668"/>
                <a:gd name="T87" fmla="*/ 78 h 521"/>
                <a:gd name="T88" fmla="*/ 480 w 668"/>
                <a:gd name="T89" fmla="*/ 217 h 521"/>
                <a:gd name="T90" fmla="*/ 491 w 668"/>
                <a:gd name="T91" fmla="*/ 380 h 521"/>
                <a:gd name="T92" fmla="*/ 501 w 668"/>
                <a:gd name="T93" fmla="*/ 488 h 521"/>
                <a:gd name="T94" fmla="*/ 511 w 668"/>
                <a:gd name="T95" fmla="*/ 504 h 521"/>
                <a:gd name="T96" fmla="*/ 522 w 668"/>
                <a:gd name="T97" fmla="*/ 427 h 521"/>
                <a:gd name="T98" fmla="*/ 532 w 668"/>
                <a:gd name="T99" fmla="*/ 255 h 521"/>
                <a:gd name="T100" fmla="*/ 544 w 668"/>
                <a:gd name="T101" fmla="*/ 108 h 521"/>
                <a:gd name="T102" fmla="*/ 554 w 668"/>
                <a:gd name="T103" fmla="*/ 24 h 521"/>
                <a:gd name="T104" fmla="*/ 564 w 668"/>
                <a:gd name="T105" fmla="*/ 38 h 521"/>
                <a:gd name="T106" fmla="*/ 575 w 668"/>
                <a:gd name="T107" fmla="*/ 140 h 521"/>
                <a:gd name="T108" fmla="*/ 585 w 668"/>
                <a:gd name="T109" fmla="*/ 295 h 521"/>
                <a:gd name="T110" fmla="*/ 597 w 668"/>
                <a:gd name="T111" fmla="*/ 443 h 521"/>
                <a:gd name="T112" fmla="*/ 607 w 668"/>
                <a:gd name="T113" fmla="*/ 520 h 521"/>
                <a:gd name="T114" fmla="*/ 618 w 668"/>
                <a:gd name="T115" fmla="*/ 488 h 521"/>
                <a:gd name="T116" fmla="*/ 630 w 668"/>
                <a:gd name="T117" fmla="*/ 357 h 521"/>
                <a:gd name="T118" fmla="*/ 640 w 668"/>
                <a:gd name="T119" fmla="*/ 187 h 521"/>
                <a:gd name="T120" fmla="*/ 650 w 668"/>
                <a:gd name="T121" fmla="*/ 54 h 521"/>
                <a:gd name="T122" fmla="*/ 661 w 668"/>
                <a:gd name="T123" fmla="*/ 8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68" h="521">
                  <a:moveTo>
                    <a:pt x="0" y="520"/>
                  </a:moveTo>
                  <a:lnTo>
                    <a:pt x="1" y="520"/>
                  </a:lnTo>
                  <a:lnTo>
                    <a:pt x="2" y="520"/>
                  </a:lnTo>
                  <a:lnTo>
                    <a:pt x="2" y="513"/>
                  </a:lnTo>
                  <a:lnTo>
                    <a:pt x="4" y="513"/>
                  </a:lnTo>
                  <a:lnTo>
                    <a:pt x="5" y="504"/>
                  </a:lnTo>
                  <a:lnTo>
                    <a:pt x="7" y="497"/>
                  </a:lnTo>
                  <a:lnTo>
                    <a:pt x="8" y="488"/>
                  </a:lnTo>
                  <a:lnTo>
                    <a:pt x="10" y="481"/>
                  </a:lnTo>
                  <a:lnTo>
                    <a:pt x="11" y="465"/>
                  </a:lnTo>
                  <a:lnTo>
                    <a:pt x="12" y="458"/>
                  </a:lnTo>
                  <a:lnTo>
                    <a:pt x="14" y="443"/>
                  </a:lnTo>
                  <a:lnTo>
                    <a:pt x="15" y="434"/>
                  </a:lnTo>
                  <a:lnTo>
                    <a:pt x="17" y="411"/>
                  </a:lnTo>
                  <a:lnTo>
                    <a:pt x="18" y="395"/>
                  </a:lnTo>
                  <a:lnTo>
                    <a:pt x="20" y="373"/>
                  </a:lnTo>
                  <a:lnTo>
                    <a:pt x="20" y="357"/>
                  </a:lnTo>
                  <a:lnTo>
                    <a:pt x="21" y="334"/>
                  </a:lnTo>
                  <a:lnTo>
                    <a:pt x="22" y="318"/>
                  </a:lnTo>
                  <a:lnTo>
                    <a:pt x="24" y="295"/>
                  </a:lnTo>
                  <a:lnTo>
                    <a:pt x="25" y="271"/>
                  </a:lnTo>
                  <a:lnTo>
                    <a:pt x="27" y="248"/>
                  </a:lnTo>
                  <a:lnTo>
                    <a:pt x="28" y="225"/>
                  </a:lnTo>
                  <a:lnTo>
                    <a:pt x="30" y="210"/>
                  </a:lnTo>
                  <a:lnTo>
                    <a:pt x="31" y="178"/>
                  </a:lnTo>
                  <a:lnTo>
                    <a:pt x="32" y="163"/>
                  </a:lnTo>
                  <a:lnTo>
                    <a:pt x="34" y="147"/>
                  </a:lnTo>
                  <a:lnTo>
                    <a:pt x="35" y="124"/>
                  </a:lnTo>
                  <a:lnTo>
                    <a:pt x="35" y="108"/>
                  </a:lnTo>
                  <a:lnTo>
                    <a:pt x="37" y="93"/>
                  </a:lnTo>
                  <a:lnTo>
                    <a:pt x="38" y="85"/>
                  </a:lnTo>
                  <a:lnTo>
                    <a:pt x="40" y="63"/>
                  </a:lnTo>
                  <a:lnTo>
                    <a:pt x="41" y="47"/>
                  </a:lnTo>
                  <a:lnTo>
                    <a:pt x="42" y="38"/>
                  </a:lnTo>
                  <a:lnTo>
                    <a:pt x="44" y="31"/>
                  </a:lnTo>
                  <a:lnTo>
                    <a:pt x="45" y="24"/>
                  </a:lnTo>
                  <a:lnTo>
                    <a:pt x="47" y="15"/>
                  </a:lnTo>
                  <a:lnTo>
                    <a:pt x="48" y="8"/>
                  </a:lnTo>
                  <a:lnTo>
                    <a:pt x="50" y="8"/>
                  </a:lnTo>
                  <a:lnTo>
                    <a:pt x="51" y="8"/>
                  </a:lnTo>
                  <a:lnTo>
                    <a:pt x="52" y="8"/>
                  </a:lnTo>
                  <a:lnTo>
                    <a:pt x="54" y="15"/>
                  </a:lnTo>
                  <a:lnTo>
                    <a:pt x="55" y="24"/>
                  </a:lnTo>
                  <a:lnTo>
                    <a:pt x="57" y="24"/>
                  </a:lnTo>
                  <a:lnTo>
                    <a:pt x="58" y="31"/>
                  </a:lnTo>
                  <a:lnTo>
                    <a:pt x="60" y="38"/>
                  </a:lnTo>
                  <a:lnTo>
                    <a:pt x="61" y="54"/>
                  </a:lnTo>
                  <a:lnTo>
                    <a:pt x="62" y="63"/>
                  </a:lnTo>
                  <a:lnTo>
                    <a:pt x="64" y="78"/>
                  </a:lnTo>
                  <a:lnTo>
                    <a:pt x="65" y="85"/>
                  </a:lnTo>
                  <a:lnTo>
                    <a:pt x="67" y="108"/>
                  </a:lnTo>
                  <a:lnTo>
                    <a:pt x="68" y="124"/>
                  </a:lnTo>
                  <a:lnTo>
                    <a:pt x="70" y="140"/>
                  </a:lnTo>
                  <a:lnTo>
                    <a:pt x="70" y="155"/>
                  </a:lnTo>
                  <a:lnTo>
                    <a:pt x="71" y="178"/>
                  </a:lnTo>
                  <a:lnTo>
                    <a:pt x="72" y="194"/>
                  </a:lnTo>
                  <a:lnTo>
                    <a:pt x="74" y="217"/>
                  </a:lnTo>
                  <a:lnTo>
                    <a:pt x="75" y="233"/>
                  </a:lnTo>
                  <a:lnTo>
                    <a:pt x="77" y="264"/>
                  </a:lnTo>
                  <a:lnTo>
                    <a:pt x="78" y="280"/>
                  </a:lnTo>
                  <a:lnTo>
                    <a:pt x="80" y="295"/>
                  </a:lnTo>
                  <a:lnTo>
                    <a:pt x="81" y="325"/>
                  </a:lnTo>
                  <a:lnTo>
                    <a:pt x="82" y="341"/>
                  </a:lnTo>
                  <a:lnTo>
                    <a:pt x="84" y="357"/>
                  </a:lnTo>
                  <a:lnTo>
                    <a:pt x="85" y="380"/>
                  </a:lnTo>
                  <a:lnTo>
                    <a:pt x="87" y="395"/>
                  </a:lnTo>
                  <a:lnTo>
                    <a:pt x="87" y="411"/>
                  </a:lnTo>
                  <a:lnTo>
                    <a:pt x="88" y="434"/>
                  </a:lnTo>
                  <a:lnTo>
                    <a:pt x="90" y="450"/>
                  </a:lnTo>
                  <a:lnTo>
                    <a:pt x="91" y="458"/>
                  </a:lnTo>
                  <a:lnTo>
                    <a:pt x="92" y="481"/>
                  </a:lnTo>
                  <a:lnTo>
                    <a:pt x="94" y="481"/>
                  </a:lnTo>
                  <a:lnTo>
                    <a:pt x="95" y="497"/>
                  </a:lnTo>
                  <a:lnTo>
                    <a:pt x="97" y="504"/>
                  </a:lnTo>
                  <a:lnTo>
                    <a:pt x="98" y="513"/>
                  </a:lnTo>
                  <a:lnTo>
                    <a:pt x="100" y="513"/>
                  </a:lnTo>
                  <a:lnTo>
                    <a:pt x="101" y="520"/>
                  </a:lnTo>
                  <a:lnTo>
                    <a:pt x="102" y="520"/>
                  </a:lnTo>
                  <a:lnTo>
                    <a:pt x="104" y="520"/>
                  </a:lnTo>
                  <a:lnTo>
                    <a:pt x="105" y="520"/>
                  </a:lnTo>
                  <a:lnTo>
                    <a:pt x="107" y="513"/>
                  </a:lnTo>
                  <a:lnTo>
                    <a:pt x="108" y="504"/>
                  </a:lnTo>
                  <a:lnTo>
                    <a:pt x="110" y="497"/>
                  </a:lnTo>
                  <a:lnTo>
                    <a:pt x="111" y="488"/>
                  </a:lnTo>
                  <a:lnTo>
                    <a:pt x="112" y="473"/>
                  </a:lnTo>
                  <a:lnTo>
                    <a:pt x="114" y="473"/>
                  </a:lnTo>
                  <a:lnTo>
                    <a:pt x="115" y="450"/>
                  </a:lnTo>
                  <a:lnTo>
                    <a:pt x="117" y="443"/>
                  </a:lnTo>
                  <a:lnTo>
                    <a:pt x="118" y="427"/>
                  </a:lnTo>
                  <a:lnTo>
                    <a:pt x="120" y="404"/>
                  </a:lnTo>
                  <a:lnTo>
                    <a:pt x="121" y="388"/>
                  </a:lnTo>
                  <a:lnTo>
                    <a:pt x="121" y="364"/>
                  </a:lnTo>
                  <a:lnTo>
                    <a:pt x="122" y="350"/>
                  </a:lnTo>
                  <a:lnTo>
                    <a:pt x="124" y="325"/>
                  </a:lnTo>
                  <a:lnTo>
                    <a:pt x="125" y="310"/>
                  </a:lnTo>
                  <a:lnTo>
                    <a:pt x="127" y="287"/>
                  </a:lnTo>
                  <a:lnTo>
                    <a:pt x="128" y="264"/>
                  </a:lnTo>
                  <a:lnTo>
                    <a:pt x="130" y="241"/>
                  </a:lnTo>
                  <a:lnTo>
                    <a:pt x="131" y="225"/>
                  </a:lnTo>
                  <a:lnTo>
                    <a:pt x="132" y="201"/>
                  </a:lnTo>
                  <a:lnTo>
                    <a:pt x="134" y="178"/>
                  </a:lnTo>
                  <a:lnTo>
                    <a:pt x="135" y="163"/>
                  </a:lnTo>
                  <a:lnTo>
                    <a:pt x="137" y="140"/>
                  </a:lnTo>
                  <a:lnTo>
                    <a:pt x="138" y="117"/>
                  </a:lnTo>
                  <a:lnTo>
                    <a:pt x="138" y="101"/>
                  </a:lnTo>
                  <a:lnTo>
                    <a:pt x="140" y="85"/>
                  </a:lnTo>
                  <a:lnTo>
                    <a:pt x="141" y="78"/>
                  </a:lnTo>
                  <a:lnTo>
                    <a:pt x="142" y="63"/>
                  </a:lnTo>
                  <a:lnTo>
                    <a:pt x="144" y="38"/>
                  </a:lnTo>
                  <a:lnTo>
                    <a:pt x="145" y="38"/>
                  </a:lnTo>
                  <a:lnTo>
                    <a:pt x="147" y="31"/>
                  </a:lnTo>
                  <a:lnTo>
                    <a:pt x="148" y="15"/>
                  </a:lnTo>
                  <a:lnTo>
                    <a:pt x="150" y="15"/>
                  </a:lnTo>
                  <a:lnTo>
                    <a:pt x="151" y="8"/>
                  </a:lnTo>
                  <a:lnTo>
                    <a:pt x="152" y="8"/>
                  </a:lnTo>
                  <a:lnTo>
                    <a:pt x="154" y="8"/>
                  </a:lnTo>
                  <a:lnTo>
                    <a:pt x="155" y="8"/>
                  </a:lnTo>
                  <a:lnTo>
                    <a:pt x="157" y="8"/>
                  </a:lnTo>
                  <a:lnTo>
                    <a:pt x="158" y="15"/>
                  </a:lnTo>
                  <a:lnTo>
                    <a:pt x="160" y="24"/>
                  </a:lnTo>
                  <a:lnTo>
                    <a:pt x="161" y="38"/>
                  </a:lnTo>
                  <a:lnTo>
                    <a:pt x="162" y="38"/>
                  </a:lnTo>
                  <a:lnTo>
                    <a:pt x="164" y="54"/>
                  </a:lnTo>
                  <a:lnTo>
                    <a:pt x="165" y="63"/>
                  </a:lnTo>
                  <a:lnTo>
                    <a:pt x="167" y="78"/>
                  </a:lnTo>
                  <a:lnTo>
                    <a:pt x="168" y="93"/>
                  </a:lnTo>
                  <a:lnTo>
                    <a:pt x="170" y="108"/>
                  </a:lnTo>
                  <a:lnTo>
                    <a:pt x="171" y="124"/>
                  </a:lnTo>
                  <a:lnTo>
                    <a:pt x="172" y="133"/>
                  </a:lnTo>
                  <a:lnTo>
                    <a:pt x="172" y="155"/>
                  </a:lnTo>
                  <a:lnTo>
                    <a:pt x="174" y="171"/>
                  </a:lnTo>
                  <a:lnTo>
                    <a:pt x="175" y="194"/>
                  </a:lnTo>
                  <a:lnTo>
                    <a:pt x="177" y="210"/>
                  </a:lnTo>
                  <a:lnTo>
                    <a:pt x="178" y="233"/>
                  </a:lnTo>
                  <a:lnTo>
                    <a:pt x="180" y="255"/>
                  </a:lnTo>
                  <a:lnTo>
                    <a:pt x="181" y="280"/>
                  </a:lnTo>
                  <a:lnTo>
                    <a:pt x="182" y="295"/>
                  </a:lnTo>
                  <a:lnTo>
                    <a:pt x="184" y="318"/>
                  </a:lnTo>
                  <a:lnTo>
                    <a:pt x="185" y="341"/>
                  </a:lnTo>
                  <a:lnTo>
                    <a:pt x="187" y="357"/>
                  </a:lnTo>
                  <a:lnTo>
                    <a:pt x="188" y="380"/>
                  </a:lnTo>
                  <a:lnTo>
                    <a:pt x="188" y="404"/>
                  </a:lnTo>
                  <a:lnTo>
                    <a:pt x="190" y="418"/>
                  </a:lnTo>
                  <a:lnTo>
                    <a:pt x="191" y="427"/>
                  </a:lnTo>
                  <a:lnTo>
                    <a:pt x="192" y="450"/>
                  </a:lnTo>
                  <a:lnTo>
                    <a:pt x="194" y="465"/>
                  </a:lnTo>
                  <a:lnTo>
                    <a:pt x="195" y="481"/>
                  </a:lnTo>
                  <a:lnTo>
                    <a:pt x="197" y="488"/>
                  </a:lnTo>
                  <a:lnTo>
                    <a:pt x="198" y="497"/>
                  </a:lnTo>
                  <a:lnTo>
                    <a:pt x="200" y="497"/>
                  </a:lnTo>
                  <a:lnTo>
                    <a:pt x="201" y="504"/>
                  </a:lnTo>
                  <a:lnTo>
                    <a:pt x="202" y="513"/>
                  </a:lnTo>
                  <a:lnTo>
                    <a:pt x="204" y="513"/>
                  </a:lnTo>
                  <a:lnTo>
                    <a:pt x="205" y="513"/>
                  </a:lnTo>
                  <a:lnTo>
                    <a:pt x="207" y="513"/>
                  </a:lnTo>
                  <a:lnTo>
                    <a:pt x="208" y="513"/>
                  </a:lnTo>
                  <a:lnTo>
                    <a:pt x="210" y="497"/>
                  </a:lnTo>
                  <a:lnTo>
                    <a:pt x="211" y="497"/>
                  </a:lnTo>
                  <a:lnTo>
                    <a:pt x="212" y="481"/>
                  </a:lnTo>
                  <a:lnTo>
                    <a:pt x="214" y="473"/>
                  </a:lnTo>
                  <a:lnTo>
                    <a:pt x="215" y="458"/>
                  </a:lnTo>
                  <a:lnTo>
                    <a:pt x="217" y="450"/>
                  </a:lnTo>
                  <a:lnTo>
                    <a:pt x="218" y="427"/>
                  </a:lnTo>
                  <a:lnTo>
                    <a:pt x="220" y="418"/>
                  </a:lnTo>
                  <a:lnTo>
                    <a:pt x="221" y="404"/>
                  </a:lnTo>
                  <a:lnTo>
                    <a:pt x="222" y="388"/>
                  </a:lnTo>
                  <a:lnTo>
                    <a:pt x="222" y="364"/>
                  </a:lnTo>
                  <a:lnTo>
                    <a:pt x="224" y="341"/>
                  </a:lnTo>
                  <a:lnTo>
                    <a:pt x="225" y="325"/>
                  </a:lnTo>
                  <a:lnTo>
                    <a:pt x="227" y="310"/>
                  </a:lnTo>
                  <a:lnTo>
                    <a:pt x="228" y="287"/>
                  </a:lnTo>
                  <a:lnTo>
                    <a:pt x="230" y="264"/>
                  </a:lnTo>
                  <a:lnTo>
                    <a:pt x="231" y="248"/>
                  </a:lnTo>
                  <a:lnTo>
                    <a:pt x="232" y="217"/>
                  </a:lnTo>
                  <a:lnTo>
                    <a:pt x="234" y="201"/>
                  </a:lnTo>
                  <a:lnTo>
                    <a:pt x="235" y="178"/>
                  </a:lnTo>
                  <a:lnTo>
                    <a:pt x="237" y="163"/>
                  </a:lnTo>
                  <a:lnTo>
                    <a:pt x="238" y="140"/>
                  </a:lnTo>
                  <a:lnTo>
                    <a:pt x="240" y="124"/>
                  </a:lnTo>
                  <a:lnTo>
                    <a:pt x="240" y="108"/>
                  </a:lnTo>
                  <a:lnTo>
                    <a:pt x="241" y="85"/>
                  </a:lnTo>
                  <a:lnTo>
                    <a:pt x="242" y="78"/>
                  </a:lnTo>
                  <a:lnTo>
                    <a:pt x="244" y="63"/>
                  </a:lnTo>
                  <a:lnTo>
                    <a:pt x="245" y="47"/>
                  </a:lnTo>
                  <a:lnTo>
                    <a:pt x="247" y="38"/>
                  </a:lnTo>
                  <a:lnTo>
                    <a:pt x="248" y="31"/>
                  </a:lnTo>
                  <a:lnTo>
                    <a:pt x="250" y="15"/>
                  </a:lnTo>
                  <a:lnTo>
                    <a:pt x="251" y="15"/>
                  </a:lnTo>
                  <a:lnTo>
                    <a:pt x="252" y="8"/>
                  </a:lnTo>
                  <a:lnTo>
                    <a:pt x="254" y="8"/>
                  </a:lnTo>
                  <a:lnTo>
                    <a:pt x="255" y="8"/>
                  </a:lnTo>
                  <a:lnTo>
                    <a:pt x="257" y="8"/>
                  </a:lnTo>
                  <a:lnTo>
                    <a:pt x="258" y="8"/>
                  </a:lnTo>
                  <a:lnTo>
                    <a:pt x="260" y="15"/>
                  </a:lnTo>
                  <a:lnTo>
                    <a:pt x="261" y="24"/>
                  </a:lnTo>
                  <a:lnTo>
                    <a:pt x="262" y="31"/>
                  </a:lnTo>
                  <a:lnTo>
                    <a:pt x="264" y="31"/>
                  </a:lnTo>
                  <a:lnTo>
                    <a:pt x="265" y="47"/>
                  </a:lnTo>
                  <a:lnTo>
                    <a:pt x="267" y="63"/>
                  </a:lnTo>
                  <a:lnTo>
                    <a:pt x="268" y="70"/>
                  </a:lnTo>
                  <a:lnTo>
                    <a:pt x="270" y="85"/>
                  </a:lnTo>
                  <a:lnTo>
                    <a:pt x="271" y="101"/>
                  </a:lnTo>
                  <a:lnTo>
                    <a:pt x="272" y="117"/>
                  </a:lnTo>
                  <a:lnTo>
                    <a:pt x="274" y="133"/>
                  </a:lnTo>
                  <a:lnTo>
                    <a:pt x="274" y="155"/>
                  </a:lnTo>
                  <a:lnTo>
                    <a:pt x="275" y="178"/>
                  </a:lnTo>
                  <a:lnTo>
                    <a:pt x="277" y="194"/>
                  </a:lnTo>
                  <a:lnTo>
                    <a:pt x="278" y="217"/>
                  </a:lnTo>
                  <a:lnTo>
                    <a:pt x="280" y="233"/>
                  </a:lnTo>
                  <a:lnTo>
                    <a:pt x="281" y="255"/>
                  </a:lnTo>
                  <a:lnTo>
                    <a:pt x="282" y="287"/>
                  </a:lnTo>
                  <a:lnTo>
                    <a:pt x="284" y="303"/>
                  </a:lnTo>
                  <a:lnTo>
                    <a:pt x="285" y="318"/>
                  </a:lnTo>
                  <a:lnTo>
                    <a:pt x="287" y="341"/>
                  </a:lnTo>
                  <a:lnTo>
                    <a:pt x="288" y="364"/>
                  </a:lnTo>
                  <a:lnTo>
                    <a:pt x="290" y="388"/>
                  </a:lnTo>
                  <a:lnTo>
                    <a:pt x="291" y="404"/>
                  </a:lnTo>
                  <a:lnTo>
                    <a:pt x="291" y="418"/>
                  </a:lnTo>
                  <a:lnTo>
                    <a:pt x="292" y="434"/>
                  </a:lnTo>
                  <a:lnTo>
                    <a:pt x="294" y="450"/>
                  </a:lnTo>
                  <a:lnTo>
                    <a:pt x="295" y="458"/>
                  </a:lnTo>
                  <a:lnTo>
                    <a:pt x="297" y="473"/>
                  </a:lnTo>
                  <a:lnTo>
                    <a:pt x="298" y="488"/>
                  </a:lnTo>
                  <a:lnTo>
                    <a:pt x="300" y="488"/>
                  </a:lnTo>
                  <a:lnTo>
                    <a:pt x="301" y="497"/>
                  </a:lnTo>
                  <a:lnTo>
                    <a:pt x="302" y="513"/>
                  </a:lnTo>
                  <a:lnTo>
                    <a:pt x="304" y="513"/>
                  </a:lnTo>
                  <a:lnTo>
                    <a:pt x="305" y="520"/>
                  </a:lnTo>
                  <a:lnTo>
                    <a:pt x="307" y="513"/>
                  </a:lnTo>
                  <a:lnTo>
                    <a:pt x="308" y="513"/>
                  </a:lnTo>
                  <a:lnTo>
                    <a:pt x="308" y="504"/>
                  </a:lnTo>
                  <a:lnTo>
                    <a:pt x="310" y="504"/>
                  </a:lnTo>
                  <a:lnTo>
                    <a:pt x="311" y="497"/>
                  </a:lnTo>
                  <a:lnTo>
                    <a:pt x="312" y="497"/>
                  </a:lnTo>
                  <a:lnTo>
                    <a:pt x="314" y="473"/>
                  </a:lnTo>
                  <a:lnTo>
                    <a:pt x="315" y="473"/>
                  </a:lnTo>
                  <a:lnTo>
                    <a:pt x="317" y="450"/>
                  </a:lnTo>
                  <a:lnTo>
                    <a:pt x="318" y="443"/>
                  </a:lnTo>
                  <a:lnTo>
                    <a:pt x="320" y="427"/>
                  </a:lnTo>
                  <a:lnTo>
                    <a:pt x="321" y="418"/>
                  </a:lnTo>
                  <a:lnTo>
                    <a:pt x="322" y="388"/>
                  </a:lnTo>
                  <a:lnTo>
                    <a:pt x="324" y="380"/>
                  </a:lnTo>
                  <a:lnTo>
                    <a:pt x="325" y="357"/>
                  </a:lnTo>
                  <a:lnTo>
                    <a:pt x="325" y="341"/>
                  </a:lnTo>
                  <a:lnTo>
                    <a:pt x="327" y="318"/>
                  </a:lnTo>
                  <a:lnTo>
                    <a:pt x="328" y="303"/>
                  </a:lnTo>
                  <a:lnTo>
                    <a:pt x="330" y="271"/>
                  </a:lnTo>
                  <a:lnTo>
                    <a:pt x="331" y="248"/>
                  </a:lnTo>
                  <a:lnTo>
                    <a:pt x="332" y="225"/>
                  </a:lnTo>
                  <a:lnTo>
                    <a:pt x="334" y="217"/>
                  </a:lnTo>
                  <a:lnTo>
                    <a:pt x="335" y="194"/>
                  </a:lnTo>
                  <a:lnTo>
                    <a:pt x="337" y="171"/>
                  </a:lnTo>
                  <a:lnTo>
                    <a:pt x="338" y="147"/>
                  </a:lnTo>
                  <a:lnTo>
                    <a:pt x="340" y="133"/>
                  </a:lnTo>
                  <a:lnTo>
                    <a:pt x="341" y="108"/>
                  </a:lnTo>
                  <a:lnTo>
                    <a:pt x="341" y="101"/>
                  </a:lnTo>
                  <a:lnTo>
                    <a:pt x="342" y="78"/>
                  </a:lnTo>
                  <a:lnTo>
                    <a:pt x="344" y="70"/>
                  </a:lnTo>
                  <a:lnTo>
                    <a:pt x="345" y="54"/>
                  </a:lnTo>
                  <a:lnTo>
                    <a:pt x="347" y="38"/>
                  </a:lnTo>
                  <a:lnTo>
                    <a:pt x="348" y="38"/>
                  </a:lnTo>
                  <a:lnTo>
                    <a:pt x="350" y="24"/>
                  </a:lnTo>
                  <a:lnTo>
                    <a:pt x="351" y="15"/>
                  </a:lnTo>
                  <a:lnTo>
                    <a:pt x="352" y="8"/>
                  </a:lnTo>
                  <a:lnTo>
                    <a:pt x="354" y="8"/>
                  </a:lnTo>
                  <a:lnTo>
                    <a:pt x="355" y="8"/>
                  </a:lnTo>
                  <a:lnTo>
                    <a:pt x="357" y="8"/>
                  </a:lnTo>
                  <a:lnTo>
                    <a:pt x="358" y="0"/>
                  </a:lnTo>
                  <a:lnTo>
                    <a:pt x="358" y="8"/>
                  </a:lnTo>
                  <a:lnTo>
                    <a:pt x="360" y="8"/>
                  </a:lnTo>
                  <a:lnTo>
                    <a:pt x="361" y="8"/>
                  </a:lnTo>
                  <a:lnTo>
                    <a:pt x="362" y="31"/>
                  </a:lnTo>
                  <a:lnTo>
                    <a:pt x="364" y="24"/>
                  </a:lnTo>
                  <a:lnTo>
                    <a:pt x="365" y="38"/>
                  </a:lnTo>
                  <a:lnTo>
                    <a:pt x="367" y="47"/>
                  </a:lnTo>
                  <a:lnTo>
                    <a:pt x="368" y="63"/>
                  </a:lnTo>
                  <a:lnTo>
                    <a:pt x="370" y="78"/>
                  </a:lnTo>
                  <a:lnTo>
                    <a:pt x="371" y="101"/>
                  </a:lnTo>
                  <a:lnTo>
                    <a:pt x="372" y="108"/>
                  </a:lnTo>
                  <a:lnTo>
                    <a:pt x="374" y="124"/>
                  </a:lnTo>
                  <a:lnTo>
                    <a:pt x="375" y="147"/>
                  </a:lnTo>
                  <a:lnTo>
                    <a:pt x="375" y="163"/>
                  </a:lnTo>
                  <a:lnTo>
                    <a:pt x="377" y="187"/>
                  </a:lnTo>
                  <a:lnTo>
                    <a:pt x="378" y="201"/>
                  </a:lnTo>
                  <a:lnTo>
                    <a:pt x="380" y="225"/>
                  </a:lnTo>
                  <a:lnTo>
                    <a:pt x="381" y="241"/>
                  </a:lnTo>
                  <a:lnTo>
                    <a:pt x="382" y="271"/>
                  </a:lnTo>
                  <a:lnTo>
                    <a:pt x="384" y="295"/>
                  </a:lnTo>
                  <a:lnTo>
                    <a:pt x="385" y="318"/>
                  </a:lnTo>
                  <a:lnTo>
                    <a:pt x="387" y="341"/>
                  </a:lnTo>
                  <a:lnTo>
                    <a:pt x="388" y="357"/>
                  </a:lnTo>
                  <a:lnTo>
                    <a:pt x="390" y="380"/>
                  </a:lnTo>
                  <a:lnTo>
                    <a:pt x="391" y="395"/>
                  </a:lnTo>
                  <a:lnTo>
                    <a:pt x="392" y="418"/>
                  </a:lnTo>
                  <a:lnTo>
                    <a:pt x="392" y="434"/>
                  </a:lnTo>
                  <a:lnTo>
                    <a:pt x="394" y="450"/>
                  </a:lnTo>
                  <a:lnTo>
                    <a:pt x="395" y="458"/>
                  </a:lnTo>
                  <a:lnTo>
                    <a:pt x="397" y="473"/>
                  </a:lnTo>
                  <a:lnTo>
                    <a:pt x="398" y="488"/>
                  </a:lnTo>
                  <a:lnTo>
                    <a:pt x="400" y="497"/>
                  </a:lnTo>
                  <a:lnTo>
                    <a:pt x="401" y="497"/>
                  </a:lnTo>
                  <a:lnTo>
                    <a:pt x="402" y="504"/>
                  </a:lnTo>
                  <a:lnTo>
                    <a:pt x="404" y="513"/>
                  </a:lnTo>
                  <a:lnTo>
                    <a:pt x="405" y="513"/>
                  </a:lnTo>
                  <a:lnTo>
                    <a:pt x="407" y="520"/>
                  </a:lnTo>
                  <a:lnTo>
                    <a:pt x="408" y="513"/>
                  </a:lnTo>
                  <a:lnTo>
                    <a:pt x="410" y="520"/>
                  </a:lnTo>
                  <a:lnTo>
                    <a:pt x="410" y="504"/>
                  </a:lnTo>
                  <a:lnTo>
                    <a:pt x="411" y="497"/>
                  </a:lnTo>
                  <a:lnTo>
                    <a:pt x="412" y="497"/>
                  </a:lnTo>
                  <a:lnTo>
                    <a:pt x="414" y="488"/>
                  </a:lnTo>
                  <a:lnTo>
                    <a:pt x="415" y="473"/>
                  </a:lnTo>
                  <a:lnTo>
                    <a:pt x="417" y="465"/>
                  </a:lnTo>
                  <a:lnTo>
                    <a:pt x="418" y="450"/>
                  </a:lnTo>
                  <a:lnTo>
                    <a:pt x="420" y="443"/>
                  </a:lnTo>
                  <a:lnTo>
                    <a:pt x="421" y="427"/>
                  </a:lnTo>
                  <a:lnTo>
                    <a:pt x="422" y="411"/>
                  </a:lnTo>
                  <a:lnTo>
                    <a:pt x="424" y="388"/>
                  </a:lnTo>
                  <a:lnTo>
                    <a:pt x="425" y="373"/>
                  </a:lnTo>
                  <a:lnTo>
                    <a:pt x="427" y="350"/>
                  </a:lnTo>
                  <a:lnTo>
                    <a:pt x="427" y="334"/>
                  </a:lnTo>
                  <a:lnTo>
                    <a:pt x="428" y="303"/>
                  </a:lnTo>
                  <a:lnTo>
                    <a:pt x="430" y="287"/>
                  </a:lnTo>
                  <a:lnTo>
                    <a:pt x="431" y="264"/>
                  </a:lnTo>
                  <a:lnTo>
                    <a:pt x="432" y="248"/>
                  </a:lnTo>
                  <a:lnTo>
                    <a:pt x="434" y="225"/>
                  </a:lnTo>
                  <a:lnTo>
                    <a:pt x="435" y="225"/>
                  </a:lnTo>
                  <a:lnTo>
                    <a:pt x="437" y="210"/>
                  </a:lnTo>
                  <a:lnTo>
                    <a:pt x="438" y="187"/>
                  </a:lnTo>
                  <a:lnTo>
                    <a:pt x="440" y="171"/>
                  </a:lnTo>
                  <a:lnTo>
                    <a:pt x="441" y="155"/>
                  </a:lnTo>
                  <a:lnTo>
                    <a:pt x="442" y="140"/>
                  </a:lnTo>
                  <a:lnTo>
                    <a:pt x="444" y="117"/>
                  </a:lnTo>
                  <a:lnTo>
                    <a:pt x="444" y="101"/>
                  </a:lnTo>
                  <a:lnTo>
                    <a:pt x="445" y="93"/>
                  </a:lnTo>
                  <a:lnTo>
                    <a:pt x="447" y="70"/>
                  </a:lnTo>
                  <a:lnTo>
                    <a:pt x="448" y="63"/>
                  </a:lnTo>
                  <a:lnTo>
                    <a:pt x="450" y="47"/>
                  </a:lnTo>
                  <a:lnTo>
                    <a:pt x="451" y="38"/>
                  </a:lnTo>
                  <a:lnTo>
                    <a:pt x="452" y="31"/>
                  </a:lnTo>
                  <a:lnTo>
                    <a:pt x="454" y="24"/>
                  </a:lnTo>
                  <a:lnTo>
                    <a:pt x="455" y="24"/>
                  </a:lnTo>
                  <a:lnTo>
                    <a:pt x="457" y="15"/>
                  </a:lnTo>
                  <a:lnTo>
                    <a:pt x="458" y="15"/>
                  </a:lnTo>
                  <a:lnTo>
                    <a:pt x="460" y="24"/>
                  </a:lnTo>
                  <a:lnTo>
                    <a:pt x="461" y="24"/>
                  </a:lnTo>
                  <a:lnTo>
                    <a:pt x="462" y="31"/>
                  </a:lnTo>
                  <a:lnTo>
                    <a:pt x="464" y="38"/>
                  </a:lnTo>
                  <a:lnTo>
                    <a:pt x="465" y="47"/>
                  </a:lnTo>
                  <a:lnTo>
                    <a:pt x="467" y="54"/>
                  </a:lnTo>
                  <a:lnTo>
                    <a:pt x="468" y="70"/>
                  </a:lnTo>
                  <a:lnTo>
                    <a:pt x="470" y="78"/>
                  </a:lnTo>
                  <a:lnTo>
                    <a:pt x="471" y="93"/>
                  </a:lnTo>
                  <a:lnTo>
                    <a:pt x="472" y="101"/>
                  </a:lnTo>
                  <a:lnTo>
                    <a:pt x="474" y="117"/>
                  </a:lnTo>
                  <a:lnTo>
                    <a:pt x="475" y="140"/>
                  </a:lnTo>
                  <a:lnTo>
                    <a:pt x="477" y="163"/>
                  </a:lnTo>
                  <a:lnTo>
                    <a:pt x="478" y="178"/>
                  </a:lnTo>
                  <a:lnTo>
                    <a:pt x="478" y="187"/>
                  </a:lnTo>
                  <a:lnTo>
                    <a:pt x="480" y="217"/>
                  </a:lnTo>
                  <a:lnTo>
                    <a:pt x="481" y="233"/>
                  </a:lnTo>
                  <a:lnTo>
                    <a:pt x="482" y="255"/>
                  </a:lnTo>
                  <a:lnTo>
                    <a:pt x="484" y="271"/>
                  </a:lnTo>
                  <a:lnTo>
                    <a:pt x="485" y="295"/>
                  </a:lnTo>
                  <a:lnTo>
                    <a:pt x="487" y="318"/>
                  </a:lnTo>
                  <a:lnTo>
                    <a:pt x="488" y="341"/>
                  </a:lnTo>
                  <a:lnTo>
                    <a:pt x="490" y="364"/>
                  </a:lnTo>
                  <a:lnTo>
                    <a:pt x="491" y="380"/>
                  </a:lnTo>
                  <a:lnTo>
                    <a:pt x="492" y="395"/>
                  </a:lnTo>
                  <a:lnTo>
                    <a:pt x="494" y="411"/>
                  </a:lnTo>
                  <a:lnTo>
                    <a:pt x="494" y="427"/>
                  </a:lnTo>
                  <a:lnTo>
                    <a:pt x="495" y="443"/>
                  </a:lnTo>
                  <a:lnTo>
                    <a:pt x="497" y="458"/>
                  </a:lnTo>
                  <a:lnTo>
                    <a:pt x="498" y="473"/>
                  </a:lnTo>
                  <a:lnTo>
                    <a:pt x="500" y="481"/>
                  </a:lnTo>
                  <a:lnTo>
                    <a:pt x="501" y="488"/>
                  </a:lnTo>
                  <a:lnTo>
                    <a:pt x="502" y="504"/>
                  </a:lnTo>
                  <a:lnTo>
                    <a:pt x="504" y="497"/>
                  </a:lnTo>
                  <a:lnTo>
                    <a:pt x="505" y="513"/>
                  </a:lnTo>
                  <a:lnTo>
                    <a:pt x="507" y="513"/>
                  </a:lnTo>
                  <a:lnTo>
                    <a:pt x="508" y="513"/>
                  </a:lnTo>
                  <a:lnTo>
                    <a:pt x="510" y="513"/>
                  </a:lnTo>
                  <a:lnTo>
                    <a:pt x="511" y="513"/>
                  </a:lnTo>
                  <a:lnTo>
                    <a:pt x="511" y="504"/>
                  </a:lnTo>
                  <a:lnTo>
                    <a:pt x="512" y="497"/>
                  </a:lnTo>
                  <a:lnTo>
                    <a:pt x="514" y="497"/>
                  </a:lnTo>
                  <a:lnTo>
                    <a:pt x="515" y="488"/>
                  </a:lnTo>
                  <a:lnTo>
                    <a:pt x="517" y="465"/>
                  </a:lnTo>
                  <a:lnTo>
                    <a:pt x="518" y="465"/>
                  </a:lnTo>
                  <a:lnTo>
                    <a:pt x="520" y="458"/>
                  </a:lnTo>
                  <a:lnTo>
                    <a:pt x="521" y="434"/>
                  </a:lnTo>
                  <a:lnTo>
                    <a:pt x="522" y="427"/>
                  </a:lnTo>
                  <a:lnTo>
                    <a:pt x="524" y="404"/>
                  </a:lnTo>
                  <a:lnTo>
                    <a:pt x="525" y="388"/>
                  </a:lnTo>
                  <a:lnTo>
                    <a:pt x="527" y="364"/>
                  </a:lnTo>
                  <a:lnTo>
                    <a:pt x="528" y="350"/>
                  </a:lnTo>
                  <a:lnTo>
                    <a:pt x="528" y="325"/>
                  </a:lnTo>
                  <a:lnTo>
                    <a:pt x="530" y="303"/>
                  </a:lnTo>
                  <a:lnTo>
                    <a:pt x="531" y="287"/>
                  </a:lnTo>
                  <a:lnTo>
                    <a:pt x="532" y="255"/>
                  </a:lnTo>
                  <a:lnTo>
                    <a:pt x="534" y="241"/>
                  </a:lnTo>
                  <a:lnTo>
                    <a:pt x="535" y="217"/>
                  </a:lnTo>
                  <a:lnTo>
                    <a:pt x="537" y="201"/>
                  </a:lnTo>
                  <a:lnTo>
                    <a:pt x="538" y="178"/>
                  </a:lnTo>
                  <a:lnTo>
                    <a:pt x="540" y="163"/>
                  </a:lnTo>
                  <a:lnTo>
                    <a:pt x="541" y="140"/>
                  </a:lnTo>
                  <a:lnTo>
                    <a:pt x="542" y="124"/>
                  </a:lnTo>
                  <a:lnTo>
                    <a:pt x="544" y="108"/>
                  </a:lnTo>
                  <a:lnTo>
                    <a:pt x="545" y="93"/>
                  </a:lnTo>
                  <a:lnTo>
                    <a:pt x="545" y="78"/>
                  </a:lnTo>
                  <a:lnTo>
                    <a:pt x="547" y="63"/>
                  </a:lnTo>
                  <a:lnTo>
                    <a:pt x="548" y="47"/>
                  </a:lnTo>
                  <a:lnTo>
                    <a:pt x="550" y="38"/>
                  </a:lnTo>
                  <a:lnTo>
                    <a:pt x="551" y="31"/>
                  </a:lnTo>
                  <a:lnTo>
                    <a:pt x="552" y="24"/>
                  </a:lnTo>
                  <a:lnTo>
                    <a:pt x="554" y="24"/>
                  </a:lnTo>
                  <a:lnTo>
                    <a:pt x="555" y="15"/>
                  </a:lnTo>
                  <a:lnTo>
                    <a:pt x="557" y="15"/>
                  </a:lnTo>
                  <a:lnTo>
                    <a:pt x="558" y="15"/>
                  </a:lnTo>
                  <a:lnTo>
                    <a:pt x="560" y="15"/>
                  </a:lnTo>
                  <a:lnTo>
                    <a:pt x="561" y="15"/>
                  </a:lnTo>
                  <a:lnTo>
                    <a:pt x="562" y="24"/>
                  </a:lnTo>
                  <a:lnTo>
                    <a:pt x="562" y="31"/>
                  </a:lnTo>
                  <a:lnTo>
                    <a:pt x="564" y="38"/>
                  </a:lnTo>
                  <a:lnTo>
                    <a:pt x="565" y="47"/>
                  </a:lnTo>
                  <a:lnTo>
                    <a:pt x="567" y="54"/>
                  </a:lnTo>
                  <a:lnTo>
                    <a:pt x="568" y="70"/>
                  </a:lnTo>
                  <a:lnTo>
                    <a:pt x="570" y="78"/>
                  </a:lnTo>
                  <a:lnTo>
                    <a:pt x="571" y="93"/>
                  </a:lnTo>
                  <a:lnTo>
                    <a:pt x="572" y="108"/>
                  </a:lnTo>
                  <a:lnTo>
                    <a:pt x="574" y="124"/>
                  </a:lnTo>
                  <a:lnTo>
                    <a:pt x="575" y="140"/>
                  </a:lnTo>
                  <a:lnTo>
                    <a:pt x="577" y="163"/>
                  </a:lnTo>
                  <a:lnTo>
                    <a:pt x="578" y="178"/>
                  </a:lnTo>
                  <a:lnTo>
                    <a:pt x="580" y="194"/>
                  </a:lnTo>
                  <a:lnTo>
                    <a:pt x="580" y="217"/>
                  </a:lnTo>
                  <a:lnTo>
                    <a:pt x="581" y="241"/>
                  </a:lnTo>
                  <a:lnTo>
                    <a:pt x="582" y="264"/>
                  </a:lnTo>
                  <a:lnTo>
                    <a:pt x="584" y="280"/>
                  </a:lnTo>
                  <a:lnTo>
                    <a:pt x="585" y="295"/>
                  </a:lnTo>
                  <a:lnTo>
                    <a:pt x="587" y="318"/>
                  </a:lnTo>
                  <a:lnTo>
                    <a:pt x="588" y="334"/>
                  </a:lnTo>
                  <a:lnTo>
                    <a:pt x="590" y="357"/>
                  </a:lnTo>
                  <a:lnTo>
                    <a:pt x="591" y="373"/>
                  </a:lnTo>
                  <a:lnTo>
                    <a:pt x="592" y="388"/>
                  </a:lnTo>
                  <a:lnTo>
                    <a:pt x="594" y="411"/>
                  </a:lnTo>
                  <a:lnTo>
                    <a:pt x="595" y="434"/>
                  </a:lnTo>
                  <a:lnTo>
                    <a:pt x="597" y="443"/>
                  </a:lnTo>
                  <a:lnTo>
                    <a:pt x="597" y="458"/>
                  </a:lnTo>
                  <a:lnTo>
                    <a:pt x="598" y="465"/>
                  </a:lnTo>
                  <a:lnTo>
                    <a:pt x="600" y="488"/>
                  </a:lnTo>
                  <a:lnTo>
                    <a:pt x="601" y="497"/>
                  </a:lnTo>
                  <a:lnTo>
                    <a:pt x="602" y="504"/>
                  </a:lnTo>
                  <a:lnTo>
                    <a:pt x="604" y="504"/>
                  </a:lnTo>
                  <a:lnTo>
                    <a:pt x="605" y="513"/>
                  </a:lnTo>
                  <a:lnTo>
                    <a:pt x="607" y="520"/>
                  </a:lnTo>
                  <a:lnTo>
                    <a:pt x="608" y="520"/>
                  </a:lnTo>
                  <a:lnTo>
                    <a:pt x="610" y="520"/>
                  </a:lnTo>
                  <a:lnTo>
                    <a:pt x="611" y="520"/>
                  </a:lnTo>
                  <a:lnTo>
                    <a:pt x="612" y="520"/>
                  </a:lnTo>
                  <a:lnTo>
                    <a:pt x="614" y="513"/>
                  </a:lnTo>
                  <a:lnTo>
                    <a:pt x="615" y="497"/>
                  </a:lnTo>
                  <a:lnTo>
                    <a:pt x="617" y="497"/>
                  </a:lnTo>
                  <a:lnTo>
                    <a:pt x="618" y="488"/>
                  </a:lnTo>
                  <a:lnTo>
                    <a:pt x="620" y="473"/>
                  </a:lnTo>
                  <a:lnTo>
                    <a:pt x="621" y="465"/>
                  </a:lnTo>
                  <a:lnTo>
                    <a:pt x="622" y="450"/>
                  </a:lnTo>
                  <a:lnTo>
                    <a:pt x="624" y="434"/>
                  </a:lnTo>
                  <a:lnTo>
                    <a:pt x="625" y="418"/>
                  </a:lnTo>
                  <a:lnTo>
                    <a:pt x="627" y="395"/>
                  </a:lnTo>
                  <a:lnTo>
                    <a:pt x="628" y="380"/>
                  </a:lnTo>
                  <a:lnTo>
                    <a:pt x="630" y="357"/>
                  </a:lnTo>
                  <a:lnTo>
                    <a:pt x="630" y="334"/>
                  </a:lnTo>
                  <a:lnTo>
                    <a:pt x="631" y="318"/>
                  </a:lnTo>
                  <a:lnTo>
                    <a:pt x="632" y="295"/>
                  </a:lnTo>
                  <a:lnTo>
                    <a:pt x="634" y="271"/>
                  </a:lnTo>
                  <a:lnTo>
                    <a:pt x="635" y="248"/>
                  </a:lnTo>
                  <a:lnTo>
                    <a:pt x="637" y="233"/>
                  </a:lnTo>
                  <a:lnTo>
                    <a:pt x="638" y="210"/>
                  </a:lnTo>
                  <a:lnTo>
                    <a:pt x="640" y="187"/>
                  </a:lnTo>
                  <a:lnTo>
                    <a:pt x="641" y="171"/>
                  </a:lnTo>
                  <a:lnTo>
                    <a:pt x="642" y="147"/>
                  </a:lnTo>
                  <a:lnTo>
                    <a:pt x="644" y="133"/>
                  </a:lnTo>
                  <a:lnTo>
                    <a:pt x="645" y="108"/>
                  </a:lnTo>
                  <a:lnTo>
                    <a:pt x="647" y="93"/>
                  </a:lnTo>
                  <a:lnTo>
                    <a:pt x="647" y="78"/>
                  </a:lnTo>
                  <a:lnTo>
                    <a:pt x="648" y="63"/>
                  </a:lnTo>
                  <a:lnTo>
                    <a:pt x="650" y="54"/>
                  </a:lnTo>
                  <a:lnTo>
                    <a:pt x="651" y="47"/>
                  </a:lnTo>
                  <a:lnTo>
                    <a:pt x="652" y="31"/>
                  </a:lnTo>
                  <a:lnTo>
                    <a:pt x="654" y="24"/>
                  </a:lnTo>
                  <a:lnTo>
                    <a:pt x="655" y="15"/>
                  </a:lnTo>
                  <a:lnTo>
                    <a:pt x="657" y="15"/>
                  </a:lnTo>
                  <a:lnTo>
                    <a:pt x="658" y="15"/>
                  </a:lnTo>
                  <a:lnTo>
                    <a:pt x="660" y="8"/>
                  </a:lnTo>
                  <a:lnTo>
                    <a:pt x="661" y="8"/>
                  </a:lnTo>
                  <a:lnTo>
                    <a:pt x="662" y="15"/>
                  </a:lnTo>
                  <a:lnTo>
                    <a:pt x="664" y="15"/>
                  </a:lnTo>
                  <a:lnTo>
                    <a:pt x="665" y="24"/>
                  </a:lnTo>
                  <a:lnTo>
                    <a:pt x="667" y="3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3370" y="4276"/>
              <a:ext cx="635" cy="513"/>
            </a:xfrm>
            <a:custGeom>
              <a:avLst/>
              <a:gdLst>
                <a:gd name="T0" fmla="*/ 10 w 635"/>
                <a:gd name="T1" fmla="*/ 116 h 513"/>
                <a:gd name="T2" fmla="*/ 20 w 635"/>
                <a:gd name="T3" fmla="*/ 279 h 513"/>
                <a:gd name="T4" fmla="*/ 31 w 635"/>
                <a:gd name="T5" fmla="*/ 426 h 513"/>
                <a:gd name="T6" fmla="*/ 41 w 635"/>
                <a:gd name="T7" fmla="*/ 505 h 513"/>
                <a:gd name="T8" fmla="*/ 51 w 635"/>
                <a:gd name="T9" fmla="*/ 489 h 513"/>
                <a:gd name="T10" fmla="*/ 63 w 635"/>
                <a:gd name="T11" fmla="*/ 387 h 513"/>
                <a:gd name="T12" fmla="*/ 73 w 635"/>
                <a:gd name="T13" fmla="*/ 225 h 513"/>
                <a:gd name="T14" fmla="*/ 83 w 635"/>
                <a:gd name="T15" fmla="*/ 62 h 513"/>
                <a:gd name="T16" fmla="*/ 94 w 635"/>
                <a:gd name="T17" fmla="*/ 0 h 513"/>
                <a:gd name="T18" fmla="*/ 104 w 635"/>
                <a:gd name="T19" fmla="*/ 39 h 513"/>
                <a:gd name="T20" fmla="*/ 115 w 635"/>
                <a:gd name="T21" fmla="*/ 147 h 513"/>
                <a:gd name="T22" fmla="*/ 125 w 635"/>
                <a:gd name="T23" fmla="*/ 317 h 513"/>
                <a:gd name="T24" fmla="*/ 135 w 635"/>
                <a:gd name="T25" fmla="*/ 457 h 513"/>
                <a:gd name="T26" fmla="*/ 147 w 635"/>
                <a:gd name="T27" fmla="*/ 512 h 513"/>
                <a:gd name="T28" fmla="*/ 157 w 635"/>
                <a:gd name="T29" fmla="*/ 450 h 513"/>
                <a:gd name="T30" fmla="*/ 167 w 635"/>
                <a:gd name="T31" fmla="*/ 317 h 513"/>
                <a:gd name="T32" fmla="*/ 178 w 635"/>
                <a:gd name="T33" fmla="*/ 147 h 513"/>
                <a:gd name="T34" fmla="*/ 188 w 635"/>
                <a:gd name="T35" fmla="*/ 23 h 513"/>
                <a:gd name="T36" fmla="*/ 200 w 635"/>
                <a:gd name="T37" fmla="*/ 7 h 513"/>
                <a:gd name="T38" fmla="*/ 210 w 635"/>
                <a:gd name="T39" fmla="*/ 70 h 513"/>
                <a:gd name="T40" fmla="*/ 220 w 635"/>
                <a:gd name="T41" fmla="*/ 209 h 513"/>
                <a:gd name="T42" fmla="*/ 231 w 635"/>
                <a:gd name="T43" fmla="*/ 380 h 513"/>
                <a:gd name="T44" fmla="*/ 241 w 635"/>
                <a:gd name="T45" fmla="*/ 489 h 513"/>
                <a:gd name="T46" fmla="*/ 253 w 635"/>
                <a:gd name="T47" fmla="*/ 505 h 513"/>
                <a:gd name="T48" fmla="*/ 263 w 635"/>
                <a:gd name="T49" fmla="*/ 403 h 513"/>
                <a:gd name="T50" fmla="*/ 273 w 635"/>
                <a:gd name="T51" fmla="*/ 240 h 513"/>
                <a:gd name="T52" fmla="*/ 284 w 635"/>
                <a:gd name="T53" fmla="*/ 77 h 513"/>
                <a:gd name="T54" fmla="*/ 294 w 635"/>
                <a:gd name="T55" fmla="*/ 7 h 513"/>
                <a:gd name="T56" fmla="*/ 304 w 635"/>
                <a:gd name="T57" fmla="*/ 16 h 513"/>
                <a:gd name="T58" fmla="*/ 315 w 635"/>
                <a:gd name="T59" fmla="*/ 132 h 513"/>
                <a:gd name="T60" fmla="*/ 325 w 635"/>
                <a:gd name="T61" fmla="*/ 295 h 513"/>
                <a:gd name="T62" fmla="*/ 337 w 635"/>
                <a:gd name="T63" fmla="*/ 442 h 513"/>
                <a:gd name="T64" fmla="*/ 347 w 635"/>
                <a:gd name="T65" fmla="*/ 505 h 513"/>
                <a:gd name="T66" fmla="*/ 357 w 635"/>
                <a:gd name="T67" fmla="*/ 473 h 513"/>
                <a:gd name="T68" fmla="*/ 368 w 635"/>
                <a:gd name="T69" fmla="*/ 342 h 513"/>
                <a:gd name="T70" fmla="*/ 378 w 635"/>
                <a:gd name="T71" fmla="*/ 163 h 513"/>
                <a:gd name="T72" fmla="*/ 388 w 635"/>
                <a:gd name="T73" fmla="*/ 39 h 513"/>
                <a:gd name="T74" fmla="*/ 400 w 635"/>
                <a:gd name="T75" fmla="*/ 7 h 513"/>
                <a:gd name="T76" fmla="*/ 410 w 635"/>
                <a:gd name="T77" fmla="*/ 62 h 513"/>
                <a:gd name="T78" fmla="*/ 421 w 635"/>
                <a:gd name="T79" fmla="*/ 193 h 513"/>
                <a:gd name="T80" fmla="*/ 431 w 635"/>
                <a:gd name="T81" fmla="*/ 356 h 513"/>
                <a:gd name="T82" fmla="*/ 441 w 635"/>
                <a:gd name="T83" fmla="*/ 480 h 513"/>
                <a:gd name="T84" fmla="*/ 453 w 635"/>
                <a:gd name="T85" fmla="*/ 505 h 513"/>
                <a:gd name="T86" fmla="*/ 463 w 635"/>
                <a:gd name="T87" fmla="*/ 435 h 513"/>
                <a:gd name="T88" fmla="*/ 473 w 635"/>
                <a:gd name="T89" fmla="*/ 287 h 513"/>
                <a:gd name="T90" fmla="*/ 484 w 635"/>
                <a:gd name="T91" fmla="*/ 116 h 513"/>
                <a:gd name="T92" fmla="*/ 494 w 635"/>
                <a:gd name="T93" fmla="*/ 16 h 513"/>
                <a:gd name="T94" fmla="*/ 505 w 635"/>
                <a:gd name="T95" fmla="*/ 16 h 513"/>
                <a:gd name="T96" fmla="*/ 515 w 635"/>
                <a:gd name="T97" fmla="*/ 109 h 513"/>
                <a:gd name="T98" fmla="*/ 525 w 635"/>
                <a:gd name="T99" fmla="*/ 263 h 513"/>
                <a:gd name="T100" fmla="*/ 537 w 635"/>
                <a:gd name="T101" fmla="*/ 410 h 513"/>
                <a:gd name="T102" fmla="*/ 547 w 635"/>
                <a:gd name="T103" fmla="*/ 496 h 513"/>
                <a:gd name="T104" fmla="*/ 558 w 635"/>
                <a:gd name="T105" fmla="*/ 489 h 513"/>
                <a:gd name="T106" fmla="*/ 568 w 635"/>
                <a:gd name="T107" fmla="*/ 396 h 513"/>
                <a:gd name="T108" fmla="*/ 578 w 635"/>
                <a:gd name="T109" fmla="*/ 233 h 513"/>
                <a:gd name="T110" fmla="*/ 590 w 635"/>
                <a:gd name="T111" fmla="*/ 70 h 513"/>
                <a:gd name="T112" fmla="*/ 600 w 635"/>
                <a:gd name="T113" fmla="*/ 0 h 513"/>
                <a:gd name="T114" fmla="*/ 610 w 635"/>
                <a:gd name="T115" fmla="*/ 30 h 513"/>
                <a:gd name="T116" fmla="*/ 621 w 635"/>
                <a:gd name="T117" fmla="*/ 147 h 513"/>
                <a:gd name="T118" fmla="*/ 631 w 635"/>
                <a:gd name="T119" fmla="*/ 31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5" h="513">
                  <a:moveTo>
                    <a:pt x="0" y="23"/>
                  </a:moveTo>
                  <a:lnTo>
                    <a:pt x="1" y="39"/>
                  </a:lnTo>
                  <a:lnTo>
                    <a:pt x="3" y="39"/>
                  </a:lnTo>
                  <a:lnTo>
                    <a:pt x="4" y="46"/>
                  </a:lnTo>
                  <a:lnTo>
                    <a:pt x="5" y="70"/>
                  </a:lnTo>
                  <a:lnTo>
                    <a:pt x="7" y="85"/>
                  </a:lnTo>
                  <a:lnTo>
                    <a:pt x="8" y="100"/>
                  </a:lnTo>
                  <a:lnTo>
                    <a:pt x="10" y="116"/>
                  </a:lnTo>
                  <a:lnTo>
                    <a:pt x="11" y="132"/>
                  </a:lnTo>
                  <a:lnTo>
                    <a:pt x="13" y="147"/>
                  </a:lnTo>
                  <a:lnTo>
                    <a:pt x="14" y="179"/>
                  </a:lnTo>
                  <a:lnTo>
                    <a:pt x="14" y="193"/>
                  </a:lnTo>
                  <a:lnTo>
                    <a:pt x="15" y="209"/>
                  </a:lnTo>
                  <a:lnTo>
                    <a:pt x="17" y="233"/>
                  </a:lnTo>
                  <a:lnTo>
                    <a:pt x="18" y="256"/>
                  </a:lnTo>
                  <a:lnTo>
                    <a:pt x="20" y="279"/>
                  </a:lnTo>
                  <a:lnTo>
                    <a:pt x="21" y="295"/>
                  </a:lnTo>
                  <a:lnTo>
                    <a:pt x="23" y="310"/>
                  </a:lnTo>
                  <a:lnTo>
                    <a:pt x="24" y="342"/>
                  </a:lnTo>
                  <a:lnTo>
                    <a:pt x="25" y="356"/>
                  </a:lnTo>
                  <a:lnTo>
                    <a:pt x="27" y="372"/>
                  </a:lnTo>
                  <a:lnTo>
                    <a:pt x="28" y="387"/>
                  </a:lnTo>
                  <a:lnTo>
                    <a:pt x="30" y="403"/>
                  </a:lnTo>
                  <a:lnTo>
                    <a:pt x="31" y="426"/>
                  </a:lnTo>
                  <a:lnTo>
                    <a:pt x="31" y="435"/>
                  </a:lnTo>
                  <a:lnTo>
                    <a:pt x="33" y="450"/>
                  </a:lnTo>
                  <a:lnTo>
                    <a:pt x="34" y="465"/>
                  </a:lnTo>
                  <a:lnTo>
                    <a:pt x="35" y="480"/>
                  </a:lnTo>
                  <a:lnTo>
                    <a:pt x="37" y="489"/>
                  </a:lnTo>
                  <a:lnTo>
                    <a:pt x="38" y="489"/>
                  </a:lnTo>
                  <a:lnTo>
                    <a:pt x="40" y="505"/>
                  </a:lnTo>
                  <a:lnTo>
                    <a:pt x="41" y="505"/>
                  </a:lnTo>
                  <a:lnTo>
                    <a:pt x="43" y="512"/>
                  </a:lnTo>
                  <a:lnTo>
                    <a:pt x="44" y="512"/>
                  </a:lnTo>
                  <a:lnTo>
                    <a:pt x="45" y="512"/>
                  </a:lnTo>
                  <a:lnTo>
                    <a:pt x="47" y="512"/>
                  </a:lnTo>
                  <a:lnTo>
                    <a:pt x="48" y="512"/>
                  </a:lnTo>
                  <a:lnTo>
                    <a:pt x="48" y="505"/>
                  </a:lnTo>
                  <a:lnTo>
                    <a:pt x="50" y="496"/>
                  </a:lnTo>
                  <a:lnTo>
                    <a:pt x="51" y="489"/>
                  </a:lnTo>
                  <a:lnTo>
                    <a:pt x="53" y="480"/>
                  </a:lnTo>
                  <a:lnTo>
                    <a:pt x="54" y="473"/>
                  </a:lnTo>
                  <a:lnTo>
                    <a:pt x="55" y="465"/>
                  </a:lnTo>
                  <a:lnTo>
                    <a:pt x="57" y="450"/>
                  </a:lnTo>
                  <a:lnTo>
                    <a:pt x="58" y="435"/>
                  </a:lnTo>
                  <a:lnTo>
                    <a:pt x="60" y="419"/>
                  </a:lnTo>
                  <a:lnTo>
                    <a:pt x="61" y="403"/>
                  </a:lnTo>
                  <a:lnTo>
                    <a:pt x="63" y="387"/>
                  </a:lnTo>
                  <a:lnTo>
                    <a:pt x="64" y="365"/>
                  </a:lnTo>
                  <a:lnTo>
                    <a:pt x="65" y="349"/>
                  </a:lnTo>
                  <a:lnTo>
                    <a:pt x="65" y="326"/>
                  </a:lnTo>
                  <a:lnTo>
                    <a:pt x="67" y="310"/>
                  </a:lnTo>
                  <a:lnTo>
                    <a:pt x="68" y="287"/>
                  </a:lnTo>
                  <a:lnTo>
                    <a:pt x="70" y="263"/>
                  </a:lnTo>
                  <a:lnTo>
                    <a:pt x="71" y="240"/>
                  </a:lnTo>
                  <a:lnTo>
                    <a:pt x="73" y="225"/>
                  </a:lnTo>
                  <a:lnTo>
                    <a:pt x="74" y="193"/>
                  </a:lnTo>
                  <a:lnTo>
                    <a:pt x="75" y="170"/>
                  </a:lnTo>
                  <a:lnTo>
                    <a:pt x="77" y="155"/>
                  </a:lnTo>
                  <a:lnTo>
                    <a:pt x="78" y="139"/>
                  </a:lnTo>
                  <a:lnTo>
                    <a:pt x="80" y="116"/>
                  </a:lnTo>
                  <a:lnTo>
                    <a:pt x="81" y="93"/>
                  </a:lnTo>
                  <a:lnTo>
                    <a:pt x="83" y="77"/>
                  </a:lnTo>
                  <a:lnTo>
                    <a:pt x="83" y="62"/>
                  </a:lnTo>
                  <a:lnTo>
                    <a:pt x="84" y="55"/>
                  </a:lnTo>
                  <a:lnTo>
                    <a:pt x="85" y="39"/>
                  </a:lnTo>
                  <a:lnTo>
                    <a:pt x="87" y="30"/>
                  </a:lnTo>
                  <a:lnTo>
                    <a:pt x="88" y="23"/>
                  </a:lnTo>
                  <a:lnTo>
                    <a:pt x="90" y="16"/>
                  </a:lnTo>
                  <a:lnTo>
                    <a:pt x="91" y="7"/>
                  </a:lnTo>
                  <a:lnTo>
                    <a:pt x="93" y="0"/>
                  </a:lnTo>
                  <a:lnTo>
                    <a:pt x="94" y="0"/>
                  </a:lnTo>
                  <a:lnTo>
                    <a:pt x="95" y="7"/>
                  </a:lnTo>
                  <a:lnTo>
                    <a:pt x="97" y="0"/>
                  </a:lnTo>
                  <a:lnTo>
                    <a:pt x="98" y="0"/>
                  </a:lnTo>
                  <a:lnTo>
                    <a:pt x="100" y="7"/>
                  </a:lnTo>
                  <a:lnTo>
                    <a:pt x="100" y="16"/>
                  </a:lnTo>
                  <a:lnTo>
                    <a:pt x="101" y="16"/>
                  </a:lnTo>
                  <a:lnTo>
                    <a:pt x="103" y="23"/>
                  </a:lnTo>
                  <a:lnTo>
                    <a:pt x="104" y="39"/>
                  </a:lnTo>
                  <a:lnTo>
                    <a:pt x="105" y="46"/>
                  </a:lnTo>
                  <a:lnTo>
                    <a:pt x="107" y="55"/>
                  </a:lnTo>
                  <a:lnTo>
                    <a:pt x="108" y="70"/>
                  </a:lnTo>
                  <a:lnTo>
                    <a:pt x="110" y="85"/>
                  </a:lnTo>
                  <a:lnTo>
                    <a:pt x="111" y="100"/>
                  </a:lnTo>
                  <a:lnTo>
                    <a:pt x="113" y="116"/>
                  </a:lnTo>
                  <a:lnTo>
                    <a:pt x="114" y="132"/>
                  </a:lnTo>
                  <a:lnTo>
                    <a:pt x="115" y="147"/>
                  </a:lnTo>
                  <a:lnTo>
                    <a:pt x="115" y="170"/>
                  </a:lnTo>
                  <a:lnTo>
                    <a:pt x="117" y="186"/>
                  </a:lnTo>
                  <a:lnTo>
                    <a:pt x="118" y="209"/>
                  </a:lnTo>
                  <a:lnTo>
                    <a:pt x="120" y="233"/>
                  </a:lnTo>
                  <a:lnTo>
                    <a:pt x="121" y="256"/>
                  </a:lnTo>
                  <a:lnTo>
                    <a:pt x="123" y="272"/>
                  </a:lnTo>
                  <a:lnTo>
                    <a:pt x="124" y="287"/>
                  </a:lnTo>
                  <a:lnTo>
                    <a:pt x="125" y="317"/>
                  </a:lnTo>
                  <a:lnTo>
                    <a:pt x="127" y="333"/>
                  </a:lnTo>
                  <a:lnTo>
                    <a:pt x="128" y="349"/>
                  </a:lnTo>
                  <a:lnTo>
                    <a:pt x="130" y="380"/>
                  </a:lnTo>
                  <a:lnTo>
                    <a:pt x="131" y="387"/>
                  </a:lnTo>
                  <a:lnTo>
                    <a:pt x="133" y="403"/>
                  </a:lnTo>
                  <a:lnTo>
                    <a:pt x="133" y="426"/>
                  </a:lnTo>
                  <a:lnTo>
                    <a:pt x="134" y="442"/>
                  </a:lnTo>
                  <a:lnTo>
                    <a:pt x="135" y="457"/>
                  </a:lnTo>
                  <a:lnTo>
                    <a:pt x="137" y="465"/>
                  </a:lnTo>
                  <a:lnTo>
                    <a:pt x="138" y="480"/>
                  </a:lnTo>
                  <a:lnTo>
                    <a:pt x="140" y="480"/>
                  </a:lnTo>
                  <a:lnTo>
                    <a:pt x="141" y="496"/>
                  </a:lnTo>
                  <a:lnTo>
                    <a:pt x="143" y="505"/>
                  </a:lnTo>
                  <a:lnTo>
                    <a:pt x="144" y="505"/>
                  </a:lnTo>
                  <a:lnTo>
                    <a:pt x="145" y="505"/>
                  </a:lnTo>
                  <a:lnTo>
                    <a:pt x="147" y="512"/>
                  </a:lnTo>
                  <a:lnTo>
                    <a:pt x="148" y="505"/>
                  </a:lnTo>
                  <a:lnTo>
                    <a:pt x="150" y="505"/>
                  </a:lnTo>
                  <a:lnTo>
                    <a:pt x="150" y="496"/>
                  </a:lnTo>
                  <a:lnTo>
                    <a:pt x="151" y="489"/>
                  </a:lnTo>
                  <a:lnTo>
                    <a:pt x="153" y="489"/>
                  </a:lnTo>
                  <a:lnTo>
                    <a:pt x="154" y="480"/>
                  </a:lnTo>
                  <a:lnTo>
                    <a:pt x="155" y="465"/>
                  </a:lnTo>
                  <a:lnTo>
                    <a:pt x="157" y="450"/>
                  </a:lnTo>
                  <a:lnTo>
                    <a:pt x="158" y="442"/>
                  </a:lnTo>
                  <a:lnTo>
                    <a:pt x="160" y="426"/>
                  </a:lnTo>
                  <a:lnTo>
                    <a:pt x="161" y="410"/>
                  </a:lnTo>
                  <a:lnTo>
                    <a:pt x="163" y="387"/>
                  </a:lnTo>
                  <a:lnTo>
                    <a:pt x="164" y="372"/>
                  </a:lnTo>
                  <a:lnTo>
                    <a:pt x="165" y="356"/>
                  </a:lnTo>
                  <a:lnTo>
                    <a:pt x="167" y="333"/>
                  </a:lnTo>
                  <a:lnTo>
                    <a:pt x="167" y="317"/>
                  </a:lnTo>
                  <a:lnTo>
                    <a:pt x="168" y="295"/>
                  </a:lnTo>
                  <a:lnTo>
                    <a:pt x="170" y="272"/>
                  </a:lnTo>
                  <a:lnTo>
                    <a:pt x="171" y="256"/>
                  </a:lnTo>
                  <a:lnTo>
                    <a:pt x="173" y="233"/>
                  </a:lnTo>
                  <a:lnTo>
                    <a:pt x="174" y="217"/>
                  </a:lnTo>
                  <a:lnTo>
                    <a:pt x="175" y="186"/>
                  </a:lnTo>
                  <a:lnTo>
                    <a:pt x="177" y="170"/>
                  </a:lnTo>
                  <a:lnTo>
                    <a:pt x="178" y="147"/>
                  </a:lnTo>
                  <a:lnTo>
                    <a:pt x="180" y="132"/>
                  </a:lnTo>
                  <a:lnTo>
                    <a:pt x="181" y="116"/>
                  </a:lnTo>
                  <a:lnTo>
                    <a:pt x="183" y="100"/>
                  </a:lnTo>
                  <a:lnTo>
                    <a:pt x="184" y="77"/>
                  </a:lnTo>
                  <a:lnTo>
                    <a:pt x="184" y="70"/>
                  </a:lnTo>
                  <a:lnTo>
                    <a:pt x="185" y="46"/>
                  </a:lnTo>
                  <a:lnTo>
                    <a:pt x="187" y="39"/>
                  </a:lnTo>
                  <a:lnTo>
                    <a:pt x="188" y="23"/>
                  </a:lnTo>
                  <a:lnTo>
                    <a:pt x="190" y="16"/>
                  </a:lnTo>
                  <a:lnTo>
                    <a:pt x="191" y="7"/>
                  </a:lnTo>
                  <a:lnTo>
                    <a:pt x="193" y="7"/>
                  </a:lnTo>
                  <a:lnTo>
                    <a:pt x="194" y="0"/>
                  </a:lnTo>
                  <a:lnTo>
                    <a:pt x="195" y="0"/>
                  </a:lnTo>
                  <a:lnTo>
                    <a:pt x="197" y="0"/>
                  </a:lnTo>
                  <a:lnTo>
                    <a:pt x="198" y="0"/>
                  </a:lnTo>
                  <a:lnTo>
                    <a:pt x="200" y="7"/>
                  </a:lnTo>
                  <a:lnTo>
                    <a:pt x="201" y="0"/>
                  </a:lnTo>
                  <a:lnTo>
                    <a:pt x="201" y="7"/>
                  </a:lnTo>
                  <a:lnTo>
                    <a:pt x="203" y="16"/>
                  </a:lnTo>
                  <a:lnTo>
                    <a:pt x="204" y="23"/>
                  </a:lnTo>
                  <a:lnTo>
                    <a:pt x="205" y="30"/>
                  </a:lnTo>
                  <a:lnTo>
                    <a:pt x="207" y="39"/>
                  </a:lnTo>
                  <a:lnTo>
                    <a:pt x="208" y="55"/>
                  </a:lnTo>
                  <a:lnTo>
                    <a:pt x="210" y="70"/>
                  </a:lnTo>
                  <a:lnTo>
                    <a:pt x="211" y="77"/>
                  </a:lnTo>
                  <a:lnTo>
                    <a:pt x="213" y="100"/>
                  </a:lnTo>
                  <a:lnTo>
                    <a:pt x="214" y="116"/>
                  </a:lnTo>
                  <a:lnTo>
                    <a:pt x="215" y="132"/>
                  </a:lnTo>
                  <a:lnTo>
                    <a:pt x="217" y="147"/>
                  </a:lnTo>
                  <a:lnTo>
                    <a:pt x="218" y="170"/>
                  </a:lnTo>
                  <a:lnTo>
                    <a:pt x="218" y="186"/>
                  </a:lnTo>
                  <a:lnTo>
                    <a:pt x="220" y="209"/>
                  </a:lnTo>
                  <a:lnTo>
                    <a:pt x="221" y="233"/>
                  </a:lnTo>
                  <a:lnTo>
                    <a:pt x="223" y="256"/>
                  </a:lnTo>
                  <a:lnTo>
                    <a:pt x="224" y="272"/>
                  </a:lnTo>
                  <a:lnTo>
                    <a:pt x="225" y="295"/>
                  </a:lnTo>
                  <a:lnTo>
                    <a:pt x="227" y="317"/>
                  </a:lnTo>
                  <a:lnTo>
                    <a:pt x="228" y="342"/>
                  </a:lnTo>
                  <a:lnTo>
                    <a:pt x="230" y="356"/>
                  </a:lnTo>
                  <a:lnTo>
                    <a:pt x="231" y="380"/>
                  </a:lnTo>
                  <a:lnTo>
                    <a:pt x="233" y="396"/>
                  </a:lnTo>
                  <a:lnTo>
                    <a:pt x="234" y="410"/>
                  </a:lnTo>
                  <a:lnTo>
                    <a:pt x="235" y="426"/>
                  </a:lnTo>
                  <a:lnTo>
                    <a:pt x="235" y="442"/>
                  </a:lnTo>
                  <a:lnTo>
                    <a:pt x="237" y="457"/>
                  </a:lnTo>
                  <a:lnTo>
                    <a:pt x="238" y="465"/>
                  </a:lnTo>
                  <a:lnTo>
                    <a:pt x="240" y="480"/>
                  </a:lnTo>
                  <a:lnTo>
                    <a:pt x="241" y="489"/>
                  </a:lnTo>
                  <a:lnTo>
                    <a:pt x="243" y="496"/>
                  </a:lnTo>
                  <a:lnTo>
                    <a:pt x="244" y="505"/>
                  </a:lnTo>
                  <a:lnTo>
                    <a:pt x="245" y="496"/>
                  </a:lnTo>
                  <a:lnTo>
                    <a:pt x="247" y="512"/>
                  </a:lnTo>
                  <a:lnTo>
                    <a:pt x="248" y="505"/>
                  </a:lnTo>
                  <a:lnTo>
                    <a:pt x="250" y="505"/>
                  </a:lnTo>
                  <a:lnTo>
                    <a:pt x="251" y="505"/>
                  </a:lnTo>
                  <a:lnTo>
                    <a:pt x="253" y="505"/>
                  </a:lnTo>
                  <a:lnTo>
                    <a:pt x="253" y="489"/>
                  </a:lnTo>
                  <a:lnTo>
                    <a:pt x="254" y="480"/>
                  </a:lnTo>
                  <a:lnTo>
                    <a:pt x="255" y="465"/>
                  </a:lnTo>
                  <a:lnTo>
                    <a:pt x="257" y="457"/>
                  </a:lnTo>
                  <a:lnTo>
                    <a:pt x="258" y="450"/>
                  </a:lnTo>
                  <a:lnTo>
                    <a:pt x="260" y="435"/>
                  </a:lnTo>
                  <a:lnTo>
                    <a:pt x="261" y="419"/>
                  </a:lnTo>
                  <a:lnTo>
                    <a:pt x="263" y="403"/>
                  </a:lnTo>
                  <a:lnTo>
                    <a:pt x="264" y="380"/>
                  </a:lnTo>
                  <a:lnTo>
                    <a:pt x="265" y="365"/>
                  </a:lnTo>
                  <a:lnTo>
                    <a:pt x="267" y="342"/>
                  </a:lnTo>
                  <a:lnTo>
                    <a:pt x="268" y="326"/>
                  </a:lnTo>
                  <a:lnTo>
                    <a:pt x="268" y="302"/>
                  </a:lnTo>
                  <a:lnTo>
                    <a:pt x="270" y="279"/>
                  </a:lnTo>
                  <a:lnTo>
                    <a:pt x="271" y="263"/>
                  </a:lnTo>
                  <a:lnTo>
                    <a:pt x="273" y="240"/>
                  </a:lnTo>
                  <a:lnTo>
                    <a:pt x="274" y="217"/>
                  </a:lnTo>
                  <a:lnTo>
                    <a:pt x="275" y="193"/>
                  </a:lnTo>
                  <a:lnTo>
                    <a:pt x="277" y="170"/>
                  </a:lnTo>
                  <a:lnTo>
                    <a:pt x="278" y="155"/>
                  </a:lnTo>
                  <a:lnTo>
                    <a:pt x="280" y="132"/>
                  </a:lnTo>
                  <a:lnTo>
                    <a:pt x="281" y="116"/>
                  </a:lnTo>
                  <a:lnTo>
                    <a:pt x="283" y="100"/>
                  </a:lnTo>
                  <a:lnTo>
                    <a:pt x="284" y="77"/>
                  </a:lnTo>
                  <a:lnTo>
                    <a:pt x="285" y="70"/>
                  </a:lnTo>
                  <a:lnTo>
                    <a:pt x="285" y="55"/>
                  </a:lnTo>
                  <a:lnTo>
                    <a:pt x="287" y="46"/>
                  </a:lnTo>
                  <a:lnTo>
                    <a:pt x="288" y="30"/>
                  </a:lnTo>
                  <a:lnTo>
                    <a:pt x="290" y="23"/>
                  </a:lnTo>
                  <a:lnTo>
                    <a:pt x="291" y="16"/>
                  </a:lnTo>
                  <a:lnTo>
                    <a:pt x="293" y="7"/>
                  </a:lnTo>
                  <a:lnTo>
                    <a:pt x="294" y="7"/>
                  </a:lnTo>
                  <a:lnTo>
                    <a:pt x="295" y="0"/>
                  </a:lnTo>
                  <a:lnTo>
                    <a:pt x="297" y="0"/>
                  </a:lnTo>
                  <a:lnTo>
                    <a:pt x="298" y="0"/>
                  </a:lnTo>
                  <a:lnTo>
                    <a:pt x="300" y="0"/>
                  </a:lnTo>
                  <a:lnTo>
                    <a:pt x="301" y="0"/>
                  </a:lnTo>
                  <a:lnTo>
                    <a:pt x="303" y="7"/>
                  </a:lnTo>
                  <a:lnTo>
                    <a:pt x="303" y="16"/>
                  </a:lnTo>
                  <a:lnTo>
                    <a:pt x="304" y="16"/>
                  </a:lnTo>
                  <a:lnTo>
                    <a:pt x="305" y="30"/>
                  </a:lnTo>
                  <a:lnTo>
                    <a:pt x="307" y="46"/>
                  </a:lnTo>
                  <a:lnTo>
                    <a:pt x="308" y="55"/>
                  </a:lnTo>
                  <a:lnTo>
                    <a:pt x="310" y="62"/>
                  </a:lnTo>
                  <a:lnTo>
                    <a:pt x="311" y="77"/>
                  </a:lnTo>
                  <a:lnTo>
                    <a:pt x="313" y="100"/>
                  </a:lnTo>
                  <a:lnTo>
                    <a:pt x="314" y="109"/>
                  </a:lnTo>
                  <a:lnTo>
                    <a:pt x="315" y="132"/>
                  </a:lnTo>
                  <a:lnTo>
                    <a:pt x="317" y="147"/>
                  </a:lnTo>
                  <a:lnTo>
                    <a:pt x="318" y="163"/>
                  </a:lnTo>
                  <a:lnTo>
                    <a:pt x="320" y="193"/>
                  </a:lnTo>
                  <a:lnTo>
                    <a:pt x="320" y="202"/>
                  </a:lnTo>
                  <a:lnTo>
                    <a:pt x="321" y="233"/>
                  </a:lnTo>
                  <a:lnTo>
                    <a:pt x="323" y="247"/>
                  </a:lnTo>
                  <a:lnTo>
                    <a:pt x="324" y="272"/>
                  </a:lnTo>
                  <a:lnTo>
                    <a:pt x="325" y="295"/>
                  </a:lnTo>
                  <a:lnTo>
                    <a:pt x="327" y="310"/>
                  </a:lnTo>
                  <a:lnTo>
                    <a:pt x="328" y="333"/>
                  </a:lnTo>
                  <a:lnTo>
                    <a:pt x="330" y="356"/>
                  </a:lnTo>
                  <a:lnTo>
                    <a:pt x="331" y="380"/>
                  </a:lnTo>
                  <a:lnTo>
                    <a:pt x="333" y="396"/>
                  </a:lnTo>
                  <a:lnTo>
                    <a:pt x="334" y="410"/>
                  </a:lnTo>
                  <a:lnTo>
                    <a:pt x="335" y="426"/>
                  </a:lnTo>
                  <a:lnTo>
                    <a:pt x="337" y="442"/>
                  </a:lnTo>
                  <a:lnTo>
                    <a:pt x="337" y="457"/>
                  </a:lnTo>
                  <a:lnTo>
                    <a:pt x="338" y="465"/>
                  </a:lnTo>
                  <a:lnTo>
                    <a:pt x="340" y="480"/>
                  </a:lnTo>
                  <a:lnTo>
                    <a:pt x="341" y="489"/>
                  </a:lnTo>
                  <a:lnTo>
                    <a:pt x="343" y="496"/>
                  </a:lnTo>
                  <a:lnTo>
                    <a:pt x="344" y="505"/>
                  </a:lnTo>
                  <a:lnTo>
                    <a:pt x="345" y="505"/>
                  </a:lnTo>
                  <a:lnTo>
                    <a:pt x="347" y="505"/>
                  </a:lnTo>
                  <a:lnTo>
                    <a:pt x="348" y="505"/>
                  </a:lnTo>
                  <a:lnTo>
                    <a:pt x="350" y="512"/>
                  </a:lnTo>
                  <a:lnTo>
                    <a:pt x="351" y="505"/>
                  </a:lnTo>
                  <a:lnTo>
                    <a:pt x="353" y="505"/>
                  </a:lnTo>
                  <a:lnTo>
                    <a:pt x="354" y="496"/>
                  </a:lnTo>
                  <a:lnTo>
                    <a:pt x="354" y="489"/>
                  </a:lnTo>
                  <a:lnTo>
                    <a:pt x="355" y="480"/>
                  </a:lnTo>
                  <a:lnTo>
                    <a:pt x="357" y="473"/>
                  </a:lnTo>
                  <a:lnTo>
                    <a:pt x="358" y="450"/>
                  </a:lnTo>
                  <a:lnTo>
                    <a:pt x="360" y="442"/>
                  </a:lnTo>
                  <a:lnTo>
                    <a:pt x="361" y="435"/>
                  </a:lnTo>
                  <a:lnTo>
                    <a:pt x="363" y="410"/>
                  </a:lnTo>
                  <a:lnTo>
                    <a:pt x="364" y="396"/>
                  </a:lnTo>
                  <a:lnTo>
                    <a:pt x="365" y="380"/>
                  </a:lnTo>
                  <a:lnTo>
                    <a:pt x="367" y="356"/>
                  </a:lnTo>
                  <a:lnTo>
                    <a:pt x="368" y="342"/>
                  </a:lnTo>
                  <a:lnTo>
                    <a:pt x="370" y="317"/>
                  </a:lnTo>
                  <a:lnTo>
                    <a:pt x="371" y="302"/>
                  </a:lnTo>
                  <a:lnTo>
                    <a:pt x="371" y="272"/>
                  </a:lnTo>
                  <a:lnTo>
                    <a:pt x="373" y="256"/>
                  </a:lnTo>
                  <a:lnTo>
                    <a:pt x="374" y="233"/>
                  </a:lnTo>
                  <a:lnTo>
                    <a:pt x="375" y="209"/>
                  </a:lnTo>
                  <a:lnTo>
                    <a:pt x="377" y="186"/>
                  </a:lnTo>
                  <a:lnTo>
                    <a:pt x="378" y="163"/>
                  </a:lnTo>
                  <a:lnTo>
                    <a:pt x="380" y="147"/>
                  </a:lnTo>
                  <a:lnTo>
                    <a:pt x="381" y="132"/>
                  </a:lnTo>
                  <a:lnTo>
                    <a:pt x="383" y="116"/>
                  </a:lnTo>
                  <a:lnTo>
                    <a:pt x="384" y="93"/>
                  </a:lnTo>
                  <a:lnTo>
                    <a:pt x="385" y="77"/>
                  </a:lnTo>
                  <a:lnTo>
                    <a:pt x="387" y="70"/>
                  </a:lnTo>
                  <a:lnTo>
                    <a:pt x="388" y="46"/>
                  </a:lnTo>
                  <a:lnTo>
                    <a:pt x="388" y="39"/>
                  </a:lnTo>
                  <a:lnTo>
                    <a:pt x="390" y="30"/>
                  </a:lnTo>
                  <a:lnTo>
                    <a:pt x="391" y="23"/>
                  </a:lnTo>
                  <a:lnTo>
                    <a:pt x="393" y="16"/>
                  </a:lnTo>
                  <a:lnTo>
                    <a:pt x="394" y="7"/>
                  </a:lnTo>
                  <a:lnTo>
                    <a:pt x="395" y="0"/>
                  </a:lnTo>
                  <a:lnTo>
                    <a:pt x="397" y="7"/>
                  </a:lnTo>
                  <a:lnTo>
                    <a:pt x="398" y="7"/>
                  </a:lnTo>
                  <a:lnTo>
                    <a:pt x="400" y="7"/>
                  </a:lnTo>
                  <a:lnTo>
                    <a:pt x="401" y="7"/>
                  </a:lnTo>
                  <a:lnTo>
                    <a:pt x="403" y="16"/>
                  </a:lnTo>
                  <a:lnTo>
                    <a:pt x="404" y="16"/>
                  </a:lnTo>
                  <a:lnTo>
                    <a:pt x="405" y="23"/>
                  </a:lnTo>
                  <a:lnTo>
                    <a:pt x="405" y="30"/>
                  </a:lnTo>
                  <a:lnTo>
                    <a:pt x="407" y="46"/>
                  </a:lnTo>
                  <a:lnTo>
                    <a:pt x="408" y="46"/>
                  </a:lnTo>
                  <a:lnTo>
                    <a:pt x="410" y="62"/>
                  </a:lnTo>
                  <a:lnTo>
                    <a:pt x="411" y="77"/>
                  </a:lnTo>
                  <a:lnTo>
                    <a:pt x="413" y="93"/>
                  </a:lnTo>
                  <a:lnTo>
                    <a:pt x="414" y="100"/>
                  </a:lnTo>
                  <a:lnTo>
                    <a:pt x="415" y="125"/>
                  </a:lnTo>
                  <a:lnTo>
                    <a:pt x="417" y="147"/>
                  </a:lnTo>
                  <a:lnTo>
                    <a:pt x="418" y="163"/>
                  </a:lnTo>
                  <a:lnTo>
                    <a:pt x="420" y="179"/>
                  </a:lnTo>
                  <a:lnTo>
                    <a:pt x="421" y="193"/>
                  </a:lnTo>
                  <a:lnTo>
                    <a:pt x="421" y="217"/>
                  </a:lnTo>
                  <a:lnTo>
                    <a:pt x="423" y="233"/>
                  </a:lnTo>
                  <a:lnTo>
                    <a:pt x="424" y="263"/>
                  </a:lnTo>
                  <a:lnTo>
                    <a:pt x="425" y="272"/>
                  </a:lnTo>
                  <a:lnTo>
                    <a:pt x="427" y="295"/>
                  </a:lnTo>
                  <a:lnTo>
                    <a:pt x="428" y="317"/>
                  </a:lnTo>
                  <a:lnTo>
                    <a:pt x="430" y="342"/>
                  </a:lnTo>
                  <a:lnTo>
                    <a:pt x="431" y="356"/>
                  </a:lnTo>
                  <a:lnTo>
                    <a:pt x="433" y="380"/>
                  </a:lnTo>
                  <a:lnTo>
                    <a:pt x="434" y="396"/>
                  </a:lnTo>
                  <a:lnTo>
                    <a:pt x="435" y="410"/>
                  </a:lnTo>
                  <a:lnTo>
                    <a:pt x="437" y="426"/>
                  </a:lnTo>
                  <a:lnTo>
                    <a:pt x="438" y="450"/>
                  </a:lnTo>
                  <a:lnTo>
                    <a:pt x="438" y="457"/>
                  </a:lnTo>
                  <a:lnTo>
                    <a:pt x="440" y="465"/>
                  </a:lnTo>
                  <a:lnTo>
                    <a:pt x="441" y="480"/>
                  </a:lnTo>
                  <a:lnTo>
                    <a:pt x="443" y="489"/>
                  </a:lnTo>
                  <a:lnTo>
                    <a:pt x="444" y="489"/>
                  </a:lnTo>
                  <a:lnTo>
                    <a:pt x="445" y="496"/>
                  </a:lnTo>
                  <a:lnTo>
                    <a:pt x="447" y="505"/>
                  </a:lnTo>
                  <a:lnTo>
                    <a:pt x="448" y="505"/>
                  </a:lnTo>
                  <a:lnTo>
                    <a:pt x="450" y="512"/>
                  </a:lnTo>
                  <a:lnTo>
                    <a:pt x="451" y="512"/>
                  </a:lnTo>
                  <a:lnTo>
                    <a:pt x="453" y="505"/>
                  </a:lnTo>
                  <a:lnTo>
                    <a:pt x="454" y="505"/>
                  </a:lnTo>
                  <a:lnTo>
                    <a:pt x="455" y="496"/>
                  </a:lnTo>
                  <a:lnTo>
                    <a:pt x="455" y="489"/>
                  </a:lnTo>
                  <a:lnTo>
                    <a:pt x="457" y="480"/>
                  </a:lnTo>
                  <a:lnTo>
                    <a:pt x="458" y="473"/>
                  </a:lnTo>
                  <a:lnTo>
                    <a:pt x="460" y="457"/>
                  </a:lnTo>
                  <a:lnTo>
                    <a:pt x="461" y="450"/>
                  </a:lnTo>
                  <a:lnTo>
                    <a:pt x="463" y="435"/>
                  </a:lnTo>
                  <a:lnTo>
                    <a:pt x="464" y="426"/>
                  </a:lnTo>
                  <a:lnTo>
                    <a:pt x="465" y="410"/>
                  </a:lnTo>
                  <a:lnTo>
                    <a:pt x="467" y="387"/>
                  </a:lnTo>
                  <a:lnTo>
                    <a:pt x="468" y="372"/>
                  </a:lnTo>
                  <a:lnTo>
                    <a:pt x="470" y="349"/>
                  </a:lnTo>
                  <a:lnTo>
                    <a:pt x="471" y="333"/>
                  </a:lnTo>
                  <a:lnTo>
                    <a:pt x="473" y="310"/>
                  </a:lnTo>
                  <a:lnTo>
                    <a:pt x="473" y="287"/>
                  </a:lnTo>
                  <a:lnTo>
                    <a:pt x="474" y="263"/>
                  </a:lnTo>
                  <a:lnTo>
                    <a:pt x="475" y="247"/>
                  </a:lnTo>
                  <a:lnTo>
                    <a:pt x="477" y="225"/>
                  </a:lnTo>
                  <a:lnTo>
                    <a:pt x="478" y="202"/>
                  </a:lnTo>
                  <a:lnTo>
                    <a:pt x="480" y="179"/>
                  </a:lnTo>
                  <a:lnTo>
                    <a:pt x="481" y="155"/>
                  </a:lnTo>
                  <a:lnTo>
                    <a:pt x="483" y="139"/>
                  </a:lnTo>
                  <a:lnTo>
                    <a:pt x="484" y="116"/>
                  </a:lnTo>
                  <a:lnTo>
                    <a:pt x="485" y="100"/>
                  </a:lnTo>
                  <a:lnTo>
                    <a:pt x="487" y="85"/>
                  </a:lnTo>
                  <a:lnTo>
                    <a:pt x="488" y="70"/>
                  </a:lnTo>
                  <a:lnTo>
                    <a:pt x="490" y="62"/>
                  </a:lnTo>
                  <a:lnTo>
                    <a:pt x="490" y="39"/>
                  </a:lnTo>
                  <a:lnTo>
                    <a:pt x="491" y="30"/>
                  </a:lnTo>
                  <a:lnTo>
                    <a:pt x="493" y="23"/>
                  </a:lnTo>
                  <a:lnTo>
                    <a:pt x="494" y="16"/>
                  </a:lnTo>
                  <a:lnTo>
                    <a:pt x="495" y="7"/>
                  </a:lnTo>
                  <a:lnTo>
                    <a:pt x="497" y="7"/>
                  </a:lnTo>
                  <a:lnTo>
                    <a:pt x="498" y="0"/>
                  </a:lnTo>
                  <a:lnTo>
                    <a:pt x="500" y="0"/>
                  </a:lnTo>
                  <a:lnTo>
                    <a:pt x="501" y="0"/>
                  </a:lnTo>
                  <a:lnTo>
                    <a:pt x="503" y="7"/>
                  </a:lnTo>
                  <a:lnTo>
                    <a:pt x="504" y="7"/>
                  </a:lnTo>
                  <a:lnTo>
                    <a:pt x="505" y="16"/>
                  </a:lnTo>
                  <a:lnTo>
                    <a:pt x="507" y="23"/>
                  </a:lnTo>
                  <a:lnTo>
                    <a:pt x="507" y="30"/>
                  </a:lnTo>
                  <a:lnTo>
                    <a:pt x="508" y="39"/>
                  </a:lnTo>
                  <a:lnTo>
                    <a:pt x="510" y="55"/>
                  </a:lnTo>
                  <a:lnTo>
                    <a:pt x="511" y="62"/>
                  </a:lnTo>
                  <a:lnTo>
                    <a:pt x="513" y="77"/>
                  </a:lnTo>
                  <a:lnTo>
                    <a:pt x="514" y="100"/>
                  </a:lnTo>
                  <a:lnTo>
                    <a:pt x="515" y="109"/>
                  </a:lnTo>
                  <a:lnTo>
                    <a:pt x="517" y="125"/>
                  </a:lnTo>
                  <a:lnTo>
                    <a:pt x="518" y="139"/>
                  </a:lnTo>
                  <a:lnTo>
                    <a:pt x="520" y="163"/>
                  </a:lnTo>
                  <a:lnTo>
                    <a:pt x="521" y="179"/>
                  </a:lnTo>
                  <a:lnTo>
                    <a:pt x="523" y="202"/>
                  </a:lnTo>
                  <a:lnTo>
                    <a:pt x="524" y="217"/>
                  </a:lnTo>
                  <a:lnTo>
                    <a:pt x="524" y="240"/>
                  </a:lnTo>
                  <a:lnTo>
                    <a:pt x="525" y="263"/>
                  </a:lnTo>
                  <a:lnTo>
                    <a:pt x="527" y="279"/>
                  </a:lnTo>
                  <a:lnTo>
                    <a:pt x="528" y="302"/>
                  </a:lnTo>
                  <a:lnTo>
                    <a:pt x="530" y="326"/>
                  </a:lnTo>
                  <a:lnTo>
                    <a:pt x="531" y="333"/>
                  </a:lnTo>
                  <a:lnTo>
                    <a:pt x="533" y="365"/>
                  </a:lnTo>
                  <a:lnTo>
                    <a:pt x="534" y="380"/>
                  </a:lnTo>
                  <a:lnTo>
                    <a:pt x="535" y="403"/>
                  </a:lnTo>
                  <a:lnTo>
                    <a:pt x="537" y="410"/>
                  </a:lnTo>
                  <a:lnTo>
                    <a:pt x="538" y="426"/>
                  </a:lnTo>
                  <a:lnTo>
                    <a:pt x="540" y="442"/>
                  </a:lnTo>
                  <a:lnTo>
                    <a:pt x="541" y="457"/>
                  </a:lnTo>
                  <a:lnTo>
                    <a:pt x="541" y="465"/>
                  </a:lnTo>
                  <a:lnTo>
                    <a:pt x="543" y="473"/>
                  </a:lnTo>
                  <a:lnTo>
                    <a:pt x="544" y="489"/>
                  </a:lnTo>
                  <a:lnTo>
                    <a:pt x="545" y="496"/>
                  </a:lnTo>
                  <a:lnTo>
                    <a:pt x="547" y="496"/>
                  </a:lnTo>
                  <a:lnTo>
                    <a:pt x="548" y="505"/>
                  </a:lnTo>
                  <a:lnTo>
                    <a:pt x="550" y="512"/>
                  </a:lnTo>
                  <a:lnTo>
                    <a:pt x="551" y="512"/>
                  </a:lnTo>
                  <a:lnTo>
                    <a:pt x="553" y="505"/>
                  </a:lnTo>
                  <a:lnTo>
                    <a:pt x="554" y="505"/>
                  </a:lnTo>
                  <a:lnTo>
                    <a:pt x="555" y="505"/>
                  </a:lnTo>
                  <a:lnTo>
                    <a:pt x="557" y="505"/>
                  </a:lnTo>
                  <a:lnTo>
                    <a:pt x="558" y="489"/>
                  </a:lnTo>
                  <a:lnTo>
                    <a:pt x="558" y="480"/>
                  </a:lnTo>
                  <a:lnTo>
                    <a:pt x="560" y="480"/>
                  </a:lnTo>
                  <a:lnTo>
                    <a:pt x="561" y="465"/>
                  </a:lnTo>
                  <a:lnTo>
                    <a:pt x="563" y="450"/>
                  </a:lnTo>
                  <a:lnTo>
                    <a:pt x="564" y="442"/>
                  </a:lnTo>
                  <a:lnTo>
                    <a:pt x="565" y="426"/>
                  </a:lnTo>
                  <a:lnTo>
                    <a:pt x="567" y="410"/>
                  </a:lnTo>
                  <a:lnTo>
                    <a:pt x="568" y="396"/>
                  </a:lnTo>
                  <a:lnTo>
                    <a:pt x="570" y="380"/>
                  </a:lnTo>
                  <a:lnTo>
                    <a:pt x="571" y="356"/>
                  </a:lnTo>
                  <a:lnTo>
                    <a:pt x="573" y="333"/>
                  </a:lnTo>
                  <a:lnTo>
                    <a:pt x="574" y="310"/>
                  </a:lnTo>
                  <a:lnTo>
                    <a:pt x="574" y="295"/>
                  </a:lnTo>
                  <a:lnTo>
                    <a:pt x="575" y="272"/>
                  </a:lnTo>
                  <a:lnTo>
                    <a:pt x="577" y="247"/>
                  </a:lnTo>
                  <a:lnTo>
                    <a:pt x="578" y="233"/>
                  </a:lnTo>
                  <a:lnTo>
                    <a:pt x="580" y="209"/>
                  </a:lnTo>
                  <a:lnTo>
                    <a:pt x="581" y="186"/>
                  </a:lnTo>
                  <a:lnTo>
                    <a:pt x="583" y="163"/>
                  </a:lnTo>
                  <a:lnTo>
                    <a:pt x="584" y="147"/>
                  </a:lnTo>
                  <a:lnTo>
                    <a:pt x="585" y="132"/>
                  </a:lnTo>
                  <a:lnTo>
                    <a:pt x="587" y="116"/>
                  </a:lnTo>
                  <a:lnTo>
                    <a:pt x="588" y="93"/>
                  </a:lnTo>
                  <a:lnTo>
                    <a:pt x="590" y="70"/>
                  </a:lnTo>
                  <a:lnTo>
                    <a:pt x="591" y="62"/>
                  </a:lnTo>
                  <a:lnTo>
                    <a:pt x="591" y="46"/>
                  </a:lnTo>
                  <a:lnTo>
                    <a:pt x="593" y="39"/>
                  </a:lnTo>
                  <a:lnTo>
                    <a:pt x="594" y="23"/>
                  </a:lnTo>
                  <a:lnTo>
                    <a:pt x="595" y="16"/>
                  </a:lnTo>
                  <a:lnTo>
                    <a:pt x="597" y="16"/>
                  </a:lnTo>
                  <a:lnTo>
                    <a:pt x="598" y="7"/>
                  </a:lnTo>
                  <a:lnTo>
                    <a:pt x="600" y="0"/>
                  </a:lnTo>
                  <a:lnTo>
                    <a:pt x="601" y="0"/>
                  </a:lnTo>
                  <a:lnTo>
                    <a:pt x="603" y="0"/>
                  </a:lnTo>
                  <a:lnTo>
                    <a:pt x="604" y="0"/>
                  </a:lnTo>
                  <a:lnTo>
                    <a:pt x="605" y="0"/>
                  </a:lnTo>
                  <a:lnTo>
                    <a:pt x="607" y="7"/>
                  </a:lnTo>
                  <a:lnTo>
                    <a:pt x="608" y="16"/>
                  </a:lnTo>
                  <a:lnTo>
                    <a:pt x="608" y="23"/>
                  </a:lnTo>
                  <a:lnTo>
                    <a:pt x="610" y="30"/>
                  </a:lnTo>
                  <a:lnTo>
                    <a:pt x="611" y="39"/>
                  </a:lnTo>
                  <a:lnTo>
                    <a:pt x="613" y="55"/>
                  </a:lnTo>
                  <a:lnTo>
                    <a:pt x="614" y="70"/>
                  </a:lnTo>
                  <a:lnTo>
                    <a:pt x="615" y="85"/>
                  </a:lnTo>
                  <a:lnTo>
                    <a:pt x="617" y="100"/>
                  </a:lnTo>
                  <a:lnTo>
                    <a:pt x="618" y="116"/>
                  </a:lnTo>
                  <a:lnTo>
                    <a:pt x="620" y="132"/>
                  </a:lnTo>
                  <a:lnTo>
                    <a:pt x="621" y="147"/>
                  </a:lnTo>
                  <a:lnTo>
                    <a:pt x="623" y="170"/>
                  </a:lnTo>
                  <a:lnTo>
                    <a:pt x="624" y="186"/>
                  </a:lnTo>
                  <a:lnTo>
                    <a:pt x="625" y="209"/>
                  </a:lnTo>
                  <a:lnTo>
                    <a:pt x="625" y="233"/>
                  </a:lnTo>
                  <a:lnTo>
                    <a:pt x="627" y="256"/>
                  </a:lnTo>
                  <a:lnTo>
                    <a:pt x="628" y="272"/>
                  </a:lnTo>
                  <a:lnTo>
                    <a:pt x="630" y="295"/>
                  </a:lnTo>
                  <a:lnTo>
                    <a:pt x="631" y="310"/>
                  </a:lnTo>
                  <a:lnTo>
                    <a:pt x="633" y="333"/>
                  </a:lnTo>
                  <a:lnTo>
                    <a:pt x="634" y="34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6"/>
          <p:cNvGrpSpPr>
            <a:grpSpLocks/>
          </p:cNvGrpSpPr>
          <p:nvPr/>
        </p:nvGrpSpPr>
        <p:grpSpPr bwMode="auto">
          <a:xfrm>
            <a:off x="7790316" y="2978150"/>
            <a:ext cx="1898650" cy="814388"/>
            <a:chOff x="2920" y="3807"/>
            <a:chExt cx="736" cy="513"/>
          </a:xfrm>
        </p:grpSpPr>
        <p:sp>
          <p:nvSpPr>
            <p:cNvPr id="15" name="Freeform 17"/>
            <p:cNvSpPr>
              <a:spLocks/>
            </p:cNvSpPr>
            <p:nvPr/>
          </p:nvSpPr>
          <p:spPr bwMode="auto">
            <a:xfrm flipH="1">
              <a:off x="3282" y="3807"/>
              <a:ext cx="374" cy="513"/>
            </a:xfrm>
            <a:custGeom>
              <a:avLst/>
              <a:gdLst>
                <a:gd name="T0" fmla="*/ 0 w 357"/>
                <a:gd name="T1" fmla="*/ 513 h 513"/>
                <a:gd name="T2" fmla="*/ 63 w 357"/>
                <a:gd name="T3" fmla="*/ 498 h 513"/>
                <a:gd name="T4" fmla="*/ 128 w 357"/>
                <a:gd name="T5" fmla="*/ 435 h 513"/>
                <a:gd name="T6" fmla="*/ 180 w 357"/>
                <a:gd name="T7" fmla="*/ 303 h 513"/>
                <a:gd name="T8" fmla="*/ 216 w 357"/>
                <a:gd name="T9" fmla="*/ 144 h 513"/>
                <a:gd name="T10" fmla="*/ 245 w 357"/>
                <a:gd name="T11" fmla="*/ 60 h 513"/>
                <a:gd name="T12" fmla="*/ 264 w 357"/>
                <a:gd name="T13" fmla="*/ 30 h 513"/>
                <a:gd name="T14" fmla="*/ 299 w 357"/>
                <a:gd name="T15" fmla="*/ 9 h 513"/>
                <a:gd name="T16" fmla="*/ 332 w 357"/>
                <a:gd name="T17" fmla="*/ 0 h 513"/>
                <a:gd name="T18" fmla="*/ 357 w 357"/>
                <a:gd name="T19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7" h="513">
                  <a:moveTo>
                    <a:pt x="0" y="513"/>
                  </a:moveTo>
                  <a:lnTo>
                    <a:pt x="63" y="498"/>
                  </a:lnTo>
                  <a:lnTo>
                    <a:pt x="128" y="435"/>
                  </a:lnTo>
                  <a:lnTo>
                    <a:pt x="180" y="303"/>
                  </a:lnTo>
                  <a:lnTo>
                    <a:pt x="216" y="144"/>
                  </a:lnTo>
                  <a:lnTo>
                    <a:pt x="245" y="60"/>
                  </a:lnTo>
                  <a:lnTo>
                    <a:pt x="264" y="30"/>
                  </a:lnTo>
                  <a:lnTo>
                    <a:pt x="299" y="9"/>
                  </a:lnTo>
                  <a:lnTo>
                    <a:pt x="332" y="0"/>
                  </a:lnTo>
                  <a:lnTo>
                    <a:pt x="357" y="0"/>
                  </a:lnTo>
                </a:path>
              </a:pathLst>
            </a:custGeom>
            <a:noFill/>
            <a:ln w="317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2920" y="3807"/>
              <a:ext cx="374" cy="513"/>
            </a:xfrm>
            <a:custGeom>
              <a:avLst/>
              <a:gdLst>
                <a:gd name="T0" fmla="*/ 0 w 357"/>
                <a:gd name="T1" fmla="*/ 513 h 513"/>
                <a:gd name="T2" fmla="*/ 63 w 357"/>
                <a:gd name="T3" fmla="*/ 498 h 513"/>
                <a:gd name="T4" fmla="*/ 128 w 357"/>
                <a:gd name="T5" fmla="*/ 435 h 513"/>
                <a:gd name="T6" fmla="*/ 180 w 357"/>
                <a:gd name="T7" fmla="*/ 303 h 513"/>
                <a:gd name="T8" fmla="*/ 216 w 357"/>
                <a:gd name="T9" fmla="*/ 144 h 513"/>
                <a:gd name="T10" fmla="*/ 245 w 357"/>
                <a:gd name="T11" fmla="*/ 60 h 513"/>
                <a:gd name="T12" fmla="*/ 264 w 357"/>
                <a:gd name="T13" fmla="*/ 30 h 513"/>
                <a:gd name="T14" fmla="*/ 299 w 357"/>
                <a:gd name="T15" fmla="*/ 9 h 513"/>
                <a:gd name="T16" fmla="*/ 332 w 357"/>
                <a:gd name="T17" fmla="*/ 0 h 513"/>
                <a:gd name="T18" fmla="*/ 357 w 357"/>
                <a:gd name="T19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7" h="513">
                  <a:moveTo>
                    <a:pt x="0" y="513"/>
                  </a:moveTo>
                  <a:lnTo>
                    <a:pt x="63" y="498"/>
                  </a:lnTo>
                  <a:lnTo>
                    <a:pt x="128" y="435"/>
                  </a:lnTo>
                  <a:lnTo>
                    <a:pt x="180" y="303"/>
                  </a:lnTo>
                  <a:lnTo>
                    <a:pt x="216" y="144"/>
                  </a:lnTo>
                  <a:lnTo>
                    <a:pt x="245" y="60"/>
                  </a:lnTo>
                  <a:lnTo>
                    <a:pt x="264" y="30"/>
                  </a:lnTo>
                  <a:lnTo>
                    <a:pt x="299" y="9"/>
                  </a:lnTo>
                  <a:lnTo>
                    <a:pt x="332" y="0"/>
                  </a:lnTo>
                  <a:lnTo>
                    <a:pt x="357" y="0"/>
                  </a:lnTo>
                </a:path>
              </a:pathLst>
            </a:custGeom>
            <a:noFill/>
            <a:ln w="317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19"/>
          <p:cNvGrpSpPr>
            <a:grpSpLocks/>
          </p:cNvGrpSpPr>
          <p:nvPr/>
        </p:nvGrpSpPr>
        <p:grpSpPr bwMode="auto">
          <a:xfrm>
            <a:off x="3218316" y="5249863"/>
            <a:ext cx="2316162" cy="814387"/>
            <a:chOff x="2920" y="3807"/>
            <a:chExt cx="736" cy="513"/>
          </a:xfrm>
        </p:grpSpPr>
        <p:sp>
          <p:nvSpPr>
            <p:cNvPr id="18" name="Freeform 20"/>
            <p:cNvSpPr>
              <a:spLocks/>
            </p:cNvSpPr>
            <p:nvPr/>
          </p:nvSpPr>
          <p:spPr bwMode="auto">
            <a:xfrm flipH="1">
              <a:off x="3282" y="3807"/>
              <a:ext cx="374" cy="513"/>
            </a:xfrm>
            <a:custGeom>
              <a:avLst/>
              <a:gdLst>
                <a:gd name="T0" fmla="*/ 0 w 357"/>
                <a:gd name="T1" fmla="*/ 513 h 513"/>
                <a:gd name="T2" fmla="*/ 63 w 357"/>
                <a:gd name="T3" fmla="*/ 498 h 513"/>
                <a:gd name="T4" fmla="*/ 128 w 357"/>
                <a:gd name="T5" fmla="*/ 435 h 513"/>
                <a:gd name="T6" fmla="*/ 180 w 357"/>
                <a:gd name="T7" fmla="*/ 303 h 513"/>
                <a:gd name="T8" fmla="*/ 216 w 357"/>
                <a:gd name="T9" fmla="*/ 144 h 513"/>
                <a:gd name="T10" fmla="*/ 245 w 357"/>
                <a:gd name="T11" fmla="*/ 60 h 513"/>
                <a:gd name="T12" fmla="*/ 264 w 357"/>
                <a:gd name="T13" fmla="*/ 30 h 513"/>
                <a:gd name="T14" fmla="*/ 299 w 357"/>
                <a:gd name="T15" fmla="*/ 9 h 513"/>
                <a:gd name="T16" fmla="*/ 332 w 357"/>
                <a:gd name="T17" fmla="*/ 0 h 513"/>
                <a:gd name="T18" fmla="*/ 357 w 357"/>
                <a:gd name="T19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7" h="513">
                  <a:moveTo>
                    <a:pt x="0" y="513"/>
                  </a:moveTo>
                  <a:lnTo>
                    <a:pt x="63" y="498"/>
                  </a:lnTo>
                  <a:lnTo>
                    <a:pt x="128" y="435"/>
                  </a:lnTo>
                  <a:lnTo>
                    <a:pt x="180" y="303"/>
                  </a:lnTo>
                  <a:lnTo>
                    <a:pt x="216" y="144"/>
                  </a:lnTo>
                  <a:lnTo>
                    <a:pt x="245" y="60"/>
                  </a:lnTo>
                  <a:lnTo>
                    <a:pt x="264" y="30"/>
                  </a:lnTo>
                  <a:lnTo>
                    <a:pt x="299" y="9"/>
                  </a:lnTo>
                  <a:lnTo>
                    <a:pt x="332" y="0"/>
                  </a:lnTo>
                  <a:lnTo>
                    <a:pt x="357" y="0"/>
                  </a:lnTo>
                </a:path>
              </a:pathLst>
            </a:custGeom>
            <a:noFill/>
            <a:ln w="317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2920" y="3807"/>
              <a:ext cx="374" cy="513"/>
            </a:xfrm>
            <a:custGeom>
              <a:avLst/>
              <a:gdLst>
                <a:gd name="T0" fmla="*/ 0 w 357"/>
                <a:gd name="T1" fmla="*/ 513 h 513"/>
                <a:gd name="T2" fmla="*/ 63 w 357"/>
                <a:gd name="T3" fmla="*/ 498 h 513"/>
                <a:gd name="T4" fmla="*/ 128 w 357"/>
                <a:gd name="T5" fmla="*/ 435 h 513"/>
                <a:gd name="T6" fmla="*/ 180 w 357"/>
                <a:gd name="T7" fmla="*/ 303 h 513"/>
                <a:gd name="T8" fmla="*/ 216 w 357"/>
                <a:gd name="T9" fmla="*/ 144 h 513"/>
                <a:gd name="T10" fmla="*/ 245 w 357"/>
                <a:gd name="T11" fmla="*/ 60 h 513"/>
                <a:gd name="T12" fmla="*/ 264 w 357"/>
                <a:gd name="T13" fmla="*/ 30 h 513"/>
                <a:gd name="T14" fmla="*/ 299 w 357"/>
                <a:gd name="T15" fmla="*/ 9 h 513"/>
                <a:gd name="T16" fmla="*/ 332 w 357"/>
                <a:gd name="T17" fmla="*/ 0 h 513"/>
                <a:gd name="T18" fmla="*/ 357 w 357"/>
                <a:gd name="T19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7" h="513">
                  <a:moveTo>
                    <a:pt x="0" y="513"/>
                  </a:moveTo>
                  <a:lnTo>
                    <a:pt x="63" y="498"/>
                  </a:lnTo>
                  <a:lnTo>
                    <a:pt x="128" y="435"/>
                  </a:lnTo>
                  <a:lnTo>
                    <a:pt x="180" y="303"/>
                  </a:lnTo>
                  <a:lnTo>
                    <a:pt x="216" y="144"/>
                  </a:lnTo>
                  <a:lnTo>
                    <a:pt x="245" y="60"/>
                  </a:lnTo>
                  <a:lnTo>
                    <a:pt x="264" y="30"/>
                  </a:lnTo>
                  <a:lnTo>
                    <a:pt x="299" y="9"/>
                  </a:lnTo>
                  <a:lnTo>
                    <a:pt x="332" y="0"/>
                  </a:lnTo>
                  <a:lnTo>
                    <a:pt x="357" y="0"/>
                  </a:lnTo>
                </a:path>
              </a:pathLst>
            </a:custGeom>
            <a:noFill/>
            <a:ln w="317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22"/>
          <p:cNvGrpSpPr>
            <a:grpSpLocks/>
          </p:cNvGrpSpPr>
          <p:nvPr/>
        </p:nvGrpSpPr>
        <p:grpSpPr bwMode="auto">
          <a:xfrm>
            <a:off x="4045403" y="2965450"/>
            <a:ext cx="298450" cy="814388"/>
            <a:chOff x="2920" y="3807"/>
            <a:chExt cx="736" cy="513"/>
          </a:xfrm>
        </p:grpSpPr>
        <p:sp>
          <p:nvSpPr>
            <p:cNvPr id="21" name="Freeform 23"/>
            <p:cNvSpPr>
              <a:spLocks/>
            </p:cNvSpPr>
            <p:nvPr/>
          </p:nvSpPr>
          <p:spPr bwMode="auto">
            <a:xfrm flipH="1">
              <a:off x="3282" y="3807"/>
              <a:ext cx="374" cy="513"/>
            </a:xfrm>
            <a:custGeom>
              <a:avLst/>
              <a:gdLst>
                <a:gd name="T0" fmla="*/ 0 w 357"/>
                <a:gd name="T1" fmla="*/ 513 h 513"/>
                <a:gd name="T2" fmla="*/ 63 w 357"/>
                <a:gd name="T3" fmla="*/ 498 h 513"/>
                <a:gd name="T4" fmla="*/ 128 w 357"/>
                <a:gd name="T5" fmla="*/ 435 h 513"/>
                <a:gd name="T6" fmla="*/ 180 w 357"/>
                <a:gd name="T7" fmla="*/ 303 h 513"/>
                <a:gd name="T8" fmla="*/ 216 w 357"/>
                <a:gd name="T9" fmla="*/ 144 h 513"/>
                <a:gd name="T10" fmla="*/ 245 w 357"/>
                <a:gd name="T11" fmla="*/ 60 h 513"/>
                <a:gd name="T12" fmla="*/ 264 w 357"/>
                <a:gd name="T13" fmla="*/ 30 h 513"/>
                <a:gd name="T14" fmla="*/ 299 w 357"/>
                <a:gd name="T15" fmla="*/ 9 h 513"/>
                <a:gd name="T16" fmla="*/ 332 w 357"/>
                <a:gd name="T17" fmla="*/ 0 h 513"/>
                <a:gd name="T18" fmla="*/ 357 w 357"/>
                <a:gd name="T19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7" h="513">
                  <a:moveTo>
                    <a:pt x="0" y="513"/>
                  </a:moveTo>
                  <a:lnTo>
                    <a:pt x="63" y="498"/>
                  </a:lnTo>
                  <a:lnTo>
                    <a:pt x="128" y="435"/>
                  </a:lnTo>
                  <a:lnTo>
                    <a:pt x="180" y="303"/>
                  </a:lnTo>
                  <a:lnTo>
                    <a:pt x="216" y="144"/>
                  </a:lnTo>
                  <a:lnTo>
                    <a:pt x="245" y="60"/>
                  </a:lnTo>
                  <a:lnTo>
                    <a:pt x="264" y="30"/>
                  </a:lnTo>
                  <a:lnTo>
                    <a:pt x="299" y="9"/>
                  </a:lnTo>
                  <a:lnTo>
                    <a:pt x="332" y="0"/>
                  </a:lnTo>
                  <a:lnTo>
                    <a:pt x="357" y="0"/>
                  </a:lnTo>
                </a:path>
              </a:pathLst>
            </a:custGeom>
            <a:noFill/>
            <a:ln w="317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2920" y="3807"/>
              <a:ext cx="374" cy="513"/>
            </a:xfrm>
            <a:custGeom>
              <a:avLst/>
              <a:gdLst>
                <a:gd name="T0" fmla="*/ 0 w 357"/>
                <a:gd name="T1" fmla="*/ 513 h 513"/>
                <a:gd name="T2" fmla="*/ 63 w 357"/>
                <a:gd name="T3" fmla="*/ 498 h 513"/>
                <a:gd name="T4" fmla="*/ 128 w 357"/>
                <a:gd name="T5" fmla="*/ 435 h 513"/>
                <a:gd name="T6" fmla="*/ 180 w 357"/>
                <a:gd name="T7" fmla="*/ 303 h 513"/>
                <a:gd name="T8" fmla="*/ 216 w 357"/>
                <a:gd name="T9" fmla="*/ 144 h 513"/>
                <a:gd name="T10" fmla="*/ 245 w 357"/>
                <a:gd name="T11" fmla="*/ 60 h 513"/>
                <a:gd name="T12" fmla="*/ 264 w 357"/>
                <a:gd name="T13" fmla="*/ 30 h 513"/>
                <a:gd name="T14" fmla="*/ 299 w 357"/>
                <a:gd name="T15" fmla="*/ 9 h 513"/>
                <a:gd name="T16" fmla="*/ 332 w 357"/>
                <a:gd name="T17" fmla="*/ 0 h 513"/>
                <a:gd name="T18" fmla="*/ 357 w 357"/>
                <a:gd name="T19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7" h="513">
                  <a:moveTo>
                    <a:pt x="0" y="513"/>
                  </a:moveTo>
                  <a:lnTo>
                    <a:pt x="63" y="498"/>
                  </a:lnTo>
                  <a:lnTo>
                    <a:pt x="128" y="435"/>
                  </a:lnTo>
                  <a:lnTo>
                    <a:pt x="180" y="303"/>
                  </a:lnTo>
                  <a:lnTo>
                    <a:pt x="216" y="144"/>
                  </a:lnTo>
                  <a:lnTo>
                    <a:pt x="245" y="60"/>
                  </a:lnTo>
                  <a:lnTo>
                    <a:pt x="264" y="30"/>
                  </a:lnTo>
                  <a:lnTo>
                    <a:pt x="299" y="9"/>
                  </a:lnTo>
                  <a:lnTo>
                    <a:pt x="332" y="0"/>
                  </a:lnTo>
                  <a:lnTo>
                    <a:pt x="357" y="0"/>
                  </a:lnTo>
                </a:path>
              </a:pathLst>
            </a:custGeom>
            <a:noFill/>
            <a:ln w="317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" name="Group 25"/>
          <p:cNvGrpSpPr>
            <a:grpSpLocks/>
          </p:cNvGrpSpPr>
          <p:nvPr/>
        </p:nvGrpSpPr>
        <p:grpSpPr bwMode="auto">
          <a:xfrm>
            <a:off x="8539616" y="5227638"/>
            <a:ext cx="327025" cy="814387"/>
            <a:chOff x="4044" y="318"/>
            <a:chExt cx="458" cy="513"/>
          </a:xfrm>
        </p:grpSpPr>
        <p:sp>
          <p:nvSpPr>
            <p:cNvPr id="24" name="Freeform 26"/>
            <p:cNvSpPr>
              <a:spLocks/>
            </p:cNvSpPr>
            <p:nvPr/>
          </p:nvSpPr>
          <p:spPr bwMode="auto">
            <a:xfrm flipH="1">
              <a:off x="4270" y="318"/>
              <a:ext cx="232" cy="513"/>
            </a:xfrm>
            <a:custGeom>
              <a:avLst/>
              <a:gdLst>
                <a:gd name="T0" fmla="*/ 0 w 357"/>
                <a:gd name="T1" fmla="*/ 513 h 513"/>
                <a:gd name="T2" fmla="*/ 63 w 357"/>
                <a:gd name="T3" fmla="*/ 498 h 513"/>
                <a:gd name="T4" fmla="*/ 128 w 357"/>
                <a:gd name="T5" fmla="*/ 435 h 513"/>
                <a:gd name="T6" fmla="*/ 180 w 357"/>
                <a:gd name="T7" fmla="*/ 303 h 513"/>
                <a:gd name="T8" fmla="*/ 216 w 357"/>
                <a:gd name="T9" fmla="*/ 144 h 513"/>
                <a:gd name="T10" fmla="*/ 245 w 357"/>
                <a:gd name="T11" fmla="*/ 60 h 513"/>
                <a:gd name="T12" fmla="*/ 264 w 357"/>
                <a:gd name="T13" fmla="*/ 30 h 513"/>
                <a:gd name="T14" fmla="*/ 299 w 357"/>
                <a:gd name="T15" fmla="*/ 9 h 513"/>
                <a:gd name="T16" fmla="*/ 332 w 357"/>
                <a:gd name="T17" fmla="*/ 0 h 513"/>
                <a:gd name="T18" fmla="*/ 357 w 357"/>
                <a:gd name="T19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7" h="513">
                  <a:moveTo>
                    <a:pt x="0" y="513"/>
                  </a:moveTo>
                  <a:lnTo>
                    <a:pt x="63" y="498"/>
                  </a:lnTo>
                  <a:lnTo>
                    <a:pt x="128" y="435"/>
                  </a:lnTo>
                  <a:lnTo>
                    <a:pt x="180" y="303"/>
                  </a:lnTo>
                  <a:lnTo>
                    <a:pt x="216" y="144"/>
                  </a:lnTo>
                  <a:lnTo>
                    <a:pt x="245" y="60"/>
                  </a:lnTo>
                  <a:lnTo>
                    <a:pt x="264" y="30"/>
                  </a:lnTo>
                  <a:lnTo>
                    <a:pt x="299" y="9"/>
                  </a:lnTo>
                  <a:lnTo>
                    <a:pt x="332" y="0"/>
                  </a:lnTo>
                  <a:lnTo>
                    <a:pt x="357" y="0"/>
                  </a:lnTo>
                </a:path>
              </a:pathLst>
            </a:custGeom>
            <a:noFill/>
            <a:ln w="317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4044" y="318"/>
              <a:ext cx="233" cy="513"/>
            </a:xfrm>
            <a:custGeom>
              <a:avLst/>
              <a:gdLst>
                <a:gd name="T0" fmla="*/ 0 w 357"/>
                <a:gd name="T1" fmla="*/ 513 h 513"/>
                <a:gd name="T2" fmla="*/ 63 w 357"/>
                <a:gd name="T3" fmla="*/ 498 h 513"/>
                <a:gd name="T4" fmla="*/ 128 w 357"/>
                <a:gd name="T5" fmla="*/ 435 h 513"/>
                <a:gd name="T6" fmla="*/ 180 w 357"/>
                <a:gd name="T7" fmla="*/ 303 h 513"/>
                <a:gd name="T8" fmla="*/ 216 w 357"/>
                <a:gd name="T9" fmla="*/ 144 h 513"/>
                <a:gd name="T10" fmla="*/ 245 w 357"/>
                <a:gd name="T11" fmla="*/ 60 h 513"/>
                <a:gd name="T12" fmla="*/ 264 w 357"/>
                <a:gd name="T13" fmla="*/ 30 h 513"/>
                <a:gd name="T14" fmla="*/ 299 w 357"/>
                <a:gd name="T15" fmla="*/ 9 h 513"/>
                <a:gd name="T16" fmla="*/ 332 w 357"/>
                <a:gd name="T17" fmla="*/ 0 h 513"/>
                <a:gd name="T18" fmla="*/ 357 w 357"/>
                <a:gd name="T19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7" h="513">
                  <a:moveTo>
                    <a:pt x="0" y="513"/>
                  </a:moveTo>
                  <a:lnTo>
                    <a:pt x="63" y="498"/>
                  </a:lnTo>
                  <a:lnTo>
                    <a:pt x="128" y="435"/>
                  </a:lnTo>
                  <a:lnTo>
                    <a:pt x="180" y="303"/>
                  </a:lnTo>
                  <a:lnTo>
                    <a:pt x="216" y="144"/>
                  </a:lnTo>
                  <a:lnTo>
                    <a:pt x="245" y="60"/>
                  </a:lnTo>
                  <a:lnTo>
                    <a:pt x="264" y="30"/>
                  </a:lnTo>
                  <a:lnTo>
                    <a:pt x="299" y="9"/>
                  </a:lnTo>
                  <a:lnTo>
                    <a:pt x="332" y="0"/>
                  </a:lnTo>
                  <a:lnTo>
                    <a:pt x="357" y="0"/>
                  </a:lnTo>
                </a:path>
              </a:pathLst>
            </a:custGeom>
            <a:noFill/>
            <a:ln w="317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" name="Group 49"/>
          <p:cNvGrpSpPr>
            <a:grpSpLocks/>
          </p:cNvGrpSpPr>
          <p:nvPr/>
        </p:nvGrpSpPr>
        <p:grpSpPr bwMode="auto">
          <a:xfrm>
            <a:off x="2618241" y="2152650"/>
            <a:ext cx="3236912" cy="2147888"/>
            <a:chOff x="511" y="1356"/>
            <a:chExt cx="2039" cy="1353"/>
          </a:xfrm>
        </p:grpSpPr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846" y="2400"/>
              <a:ext cx="153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V="1">
              <a:off x="840" y="1356"/>
              <a:ext cx="0" cy="105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30"/>
            <p:cNvSpPr txBox="1">
              <a:spLocks noChangeArrowheads="1"/>
            </p:cNvSpPr>
            <p:nvPr/>
          </p:nvSpPr>
          <p:spPr bwMode="auto">
            <a:xfrm rot="16200000">
              <a:off x="164" y="1722"/>
              <a:ext cx="9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>
                  <a:ea typeface="ＭＳ Ｐゴシック" panose="020B0600070205080204" pitchFamily="34" charset="-128"/>
                </a:rPr>
                <a:t>Electric field</a:t>
              </a:r>
            </a:p>
          </p:txBody>
        </p:sp>
        <p:sp>
          <p:nvSpPr>
            <p:cNvPr id="30" name="Text Box 31"/>
            <p:cNvSpPr txBox="1">
              <a:spLocks noChangeArrowheads="1"/>
            </p:cNvSpPr>
            <p:nvPr/>
          </p:nvSpPr>
          <p:spPr bwMode="auto">
            <a:xfrm>
              <a:off x="2130" y="2478"/>
              <a:ext cx="4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1800">
                  <a:ea typeface="ＭＳ Ｐゴシック" panose="020B0600070205080204" pitchFamily="34" charset="-128"/>
                </a:rPr>
                <a:t>Time</a:t>
              </a:r>
            </a:p>
          </p:txBody>
        </p:sp>
      </p:grpSp>
      <p:sp>
        <p:nvSpPr>
          <p:cNvPr id="31" name="Line 32"/>
          <p:cNvSpPr>
            <a:spLocks noChangeShapeType="1"/>
          </p:cNvSpPr>
          <p:nvPr/>
        </p:nvSpPr>
        <p:spPr bwMode="auto">
          <a:xfrm>
            <a:off x="8706303" y="4560888"/>
            <a:ext cx="0" cy="1774825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" name="Group 50"/>
          <p:cNvGrpSpPr>
            <a:grpSpLocks/>
          </p:cNvGrpSpPr>
          <p:nvPr/>
        </p:nvGrpSpPr>
        <p:grpSpPr bwMode="auto">
          <a:xfrm>
            <a:off x="2538866" y="4400550"/>
            <a:ext cx="3521075" cy="2173288"/>
            <a:chOff x="461" y="2772"/>
            <a:chExt cx="2218" cy="1369"/>
          </a:xfrm>
        </p:grpSpPr>
        <p:sp>
          <p:nvSpPr>
            <p:cNvPr id="33" name="Line 33"/>
            <p:cNvSpPr>
              <a:spLocks noChangeShapeType="1"/>
            </p:cNvSpPr>
            <p:nvPr/>
          </p:nvSpPr>
          <p:spPr bwMode="auto">
            <a:xfrm>
              <a:off x="823" y="3828"/>
              <a:ext cx="166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4"/>
            <p:cNvSpPr>
              <a:spLocks noChangeShapeType="1"/>
            </p:cNvSpPr>
            <p:nvPr/>
          </p:nvSpPr>
          <p:spPr bwMode="auto">
            <a:xfrm flipV="1">
              <a:off x="834" y="2772"/>
              <a:ext cx="0" cy="105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 Box 35"/>
            <p:cNvSpPr txBox="1">
              <a:spLocks noChangeArrowheads="1"/>
            </p:cNvSpPr>
            <p:nvPr/>
          </p:nvSpPr>
          <p:spPr bwMode="auto">
            <a:xfrm rot="16200000">
              <a:off x="114" y="3138"/>
              <a:ext cx="9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>
                  <a:ea typeface="ＭＳ Ｐゴシック" panose="020B0600070205080204" pitchFamily="34" charset="-128"/>
                </a:rPr>
                <a:t>Electric field</a:t>
              </a:r>
            </a:p>
          </p:txBody>
        </p:sp>
        <p:sp>
          <p:nvSpPr>
            <p:cNvPr id="36" name="Text Box 36"/>
            <p:cNvSpPr txBox="1">
              <a:spLocks noChangeArrowheads="1"/>
            </p:cNvSpPr>
            <p:nvPr/>
          </p:nvSpPr>
          <p:spPr bwMode="auto">
            <a:xfrm>
              <a:off x="1888" y="3891"/>
              <a:ext cx="79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>
                  <a:ea typeface="ＭＳ Ｐゴシック" panose="020B0600070205080204" pitchFamily="34" charset="-128"/>
                </a:rPr>
                <a:t>Frequency</a:t>
              </a:r>
            </a:p>
          </p:txBody>
        </p:sp>
      </p:grpSp>
      <p:sp>
        <p:nvSpPr>
          <p:cNvPr id="37" name="Line 37"/>
          <p:cNvSpPr>
            <a:spLocks noChangeShapeType="1"/>
          </p:cNvSpPr>
          <p:nvPr/>
        </p:nvSpPr>
        <p:spPr bwMode="auto">
          <a:xfrm>
            <a:off x="4196216" y="2547938"/>
            <a:ext cx="0" cy="1279525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38"/>
          <p:cNvSpPr>
            <a:spLocks/>
          </p:cNvSpPr>
          <p:nvPr/>
        </p:nvSpPr>
        <p:spPr bwMode="auto">
          <a:xfrm>
            <a:off x="3721553" y="2963863"/>
            <a:ext cx="812800" cy="825500"/>
          </a:xfrm>
          <a:custGeom>
            <a:avLst/>
            <a:gdLst>
              <a:gd name="T0" fmla="*/ 8 w 669"/>
              <a:gd name="T1" fmla="*/ 93 h 520"/>
              <a:gd name="T2" fmla="*/ 20 w 669"/>
              <a:gd name="T3" fmla="*/ 7 h 520"/>
              <a:gd name="T4" fmla="*/ 31 w 669"/>
              <a:gd name="T5" fmla="*/ 23 h 520"/>
              <a:gd name="T6" fmla="*/ 42 w 669"/>
              <a:gd name="T7" fmla="*/ 125 h 520"/>
              <a:gd name="T8" fmla="*/ 52 w 669"/>
              <a:gd name="T9" fmla="*/ 302 h 520"/>
              <a:gd name="T10" fmla="*/ 62 w 669"/>
              <a:gd name="T11" fmla="*/ 450 h 520"/>
              <a:gd name="T12" fmla="*/ 74 w 669"/>
              <a:gd name="T13" fmla="*/ 496 h 520"/>
              <a:gd name="T14" fmla="*/ 85 w 669"/>
              <a:gd name="T15" fmla="*/ 450 h 520"/>
              <a:gd name="T16" fmla="*/ 95 w 669"/>
              <a:gd name="T17" fmla="*/ 302 h 520"/>
              <a:gd name="T18" fmla="*/ 107 w 669"/>
              <a:gd name="T19" fmla="*/ 132 h 520"/>
              <a:gd name="T20" fmla="*/ 117 w 669"/>
              <a:gd name="T21" fmla="*/ 23 h 520"/>
              <a:gd name="T22" fmla="*/ 128 w 669"/>
              <a:gd name="T23" fmla="*/ 16 h 520"/>
              <a:gd name="T24" fmla="*/ 140 w 669"/>
              <a:gd name="T25" fmla="*/ 100 h 520"/>
              <a:gd name="T26" fmla="*/ 150 w 669"/>
              <a:gd name="T27" fmla="*/ 263 h 520"/>
              <a:gd name="T28" fmla="*/ 161 w 669"/>
              <a:gd name="T29" fmla="*/ 410 h 520"/>
              <a:gd name="T30" fmla="*/ 171 w 669"/>
              <a:gd name="T31" fmla="*/ 496 h 520"/>
              <a:gd name="T32" fmla="*/ 182 w 669"/>
              <a:gd name="T33" fmla="*/ 480 h 520"/>
              <a:gd name="T34" fmla="*/ 194 w 669"/>
              <a:gd name="T35" fmla="*/ 380 h 520"/>
              <a:gd name="T36" fmla="*/ 204 w 669"/>
              <a:gd name="T37" fmla="*/ 202 h 520"/>
              <a:gd name="T38" fmla="*/ 214 w 669"/>
              <a:gd name="T39" fmla="*/ 55 h 520"/>
              <a:gd name="T40" fmla="*/ 225 w 669"/>
              <a:gd name="T41" fmla="*/ 0 h 520"/>
              <a:gd name="T42" fmla="*/ 237 w 669"/>
              <a:gd name="T43" fmla="*/ 55 h 520"/>
              <a:gd name="T44" fmla="*/ 247 w 669"/>
              <a:gd name="T45" fmla="*/ 186 h 520"/>
              <a:gd name="T46" fmla="*/ 258 w 669"/>
              <a:gd name="T47" fmla="*/ 349 h 520"/>
              <a:gd name="T48" fmla="*/ 268 w 669"/>
              <a:gd name="T49" fmla="*/ 473 h 520"/>
              <a:gd name="T50" fmla="*/ 280 w 669"/>
              <a:gd name="T51" fmla="*/ 512 h 520"/>
              <a:gd name="T52" fmla="*/ 290 w 669"/>
              <a:gd name="T53" fmla="*/ 435 h 520"/>
              <a:gd name="T54" fmla="*/ 300 w 669"/>
              <a:gd name="T55" fmla="*/ 295 h 520"/>
              <a:gd name="T56" fmla="*/ 311 w 669"/>
              <a:gd name="T57" fmla="*/ 125 h 520"/>
              <a:gd name="T58" fmla="*/ 321 w 669"/>
              <a:gd name="T59" fmla="*/ 23 h 520"/>
              <a:gd name="T60" fmla="*/ 332 w 669"/>
              <a:gd name="T61" fmla="*/ 23 h 520"/>
              <a:gd name="T62" fmla="*/ 344 w 669"/>
              <a:gd name="T63" fmla="*/ 109 h 520"/>
              <a:gd name="T64" fmla="*/ 354 w 669"/>
              <a:gd name="T65" fmla="*/ 256 h 520"/>
              <a:gd name="T66" fmla="*/ 365 w 669"/>
              <a:gd name="T67" fmla="*/ 410 h 520"/>
              <a:gd name="T68" fmla="*/ 375 w 669"/>
              <a:gd name="T69" fmla="*/ 505 h 520"/>
              <a:gd name="T70" fmla="*/ 385 w 669"/>
              <a:gd name="T71" fmla="*/ 480 h 520"/>
              <a:gd name="T72" fmla="*/ 397 w 669"/>
              <a:gd name="T73" fmla="*/ 365 h 520"/>
              <a:gd name="T74" fmla="*/ 407 w 669"/>
              <a:gd name="T75" fmla="*/ 202 h 520"/>
              <a:gd name="T76" fmla="*/ 417 w 669"/>
              <a:gd name="T77" fmla="*/ 55 h 520"/>
              <a:gd name="T78" fmla="*/ 428 w 669"/>
              <a:gd name="T79" fmla="*/ 0 h 520"/>
              <a:gd name="T80" fmla="*/ 440 w 669"/>
              <a:gd name="T81" fmla="*/ 46 h 520"/>
              <a:gd name="T82" fmla="*/ 450 w 669"/>
              <a:gd name="T83" fmla="*/ 179 h 520"/>
              <a:gd name="T84" fmla="*/ 461 w 669"/>
              <a:gd name="T85" fmla="*/ 342 h 520"/>
              <a:gd name="T86" fmla="*/ 471 w 669"/>
              <a:gd name="T87" fmla="*/ 473 h 520"/>
              <a:gd name="T88" fmla="*/ 482 w 669"/>
              <a:gd name="T89" fmla="*/ 512 h 520"/>
              <a:gd name="T90" fmla="*/ 492 w 669"/>
              <a:gd name="T91" fmla="*/ 442 h 520"/>
              <a:gd name="T92" fmla="*/ 502 w 669"/>
              <a:gd name="T93" fmla="*/ 295 h 520"/>
              <a:gd name="T94" fmla="*/ 514 w 669"/>
              <a:gd name="T95" fmla="*/ 125 h 520"/>
              <a:gd name="T96" fmla="*/ 524 w 669"/>
              <a:gd name="T97" fmla="*/ 23 h 520"/>
              <a:gd name="T98" fmla="*/ 535 w 669"/>
              <a:gd name="T99" fmla="*/ 16 h 520"/>
              <a:gd name="T100" fmla="*/ 547 w 669"/>
              <a:gd name="T101" fmla="*/ 100 h 520"/>
              <a:gd name="T102" fmla="*/ 557 w 669"/>
              <a:gd name="T103" fmla="*/ 263 h 520"/>
              <a:gd name="T104" fmla="*/ 568 w 669"/>
              <a:gd name="T105" fmla="*/ 419 h 520"/>
              <a:gd name="T106" fmla="*/ 578 w 669"/>
              <a:gd name="T107" fmla="*/ 505 h 520"/>
              <a:gd name="T108" fmla="*/ 588 w 669"/>
              <a:gd name="T109" fmla="*/ 473 h 520"/>
              <a:gd name="T110" fmla="*/ 600 w 669"/>
              <a:gd name="T111" fmla="*/ 356 h 520"/>
              <a:gd name="T112" fmla="*/ 610 w 669"/>
              <a:gd name="T113" fmla="*/ 186 h 520"/>
              <a:gd name="T114" fmla="*/ 620 w 669"/>
              <a:gd name="T115" fmla="*/ 46 h 520"/>
              <a:gd name="T116" fmla="*/ 631 w 669"/>
              <a:gd name="T117" fmla="*/ 0 h 520"/>
              <a:gd name="T118" fmla="*/ 641 w 669"/>
              <a:gd name="T119" fmla="*/ 46 h 520"/>
              <a:gd name="T120" fmla="*/ 652 w 669"/>
              <a:gd name="T121" fmla="*/ 179 h 520"/>
              <a:gd name="T122" fmla="*/ 662 w 669"/>
              <a:gd name="T123" fmla="*/ 349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69" h="520">
                <a:moveTo>
                  <a:pt x="0" y="240"/>
                </a:moveTo>
                <a:lnTo>
                  <a:pt x="1" y="217"/>
                </a:lnTo>
                <a:lnTo>
                  <a:pt x="2" y="193"/>
                </a:lnTo>
                <a:lnTo>
                  <a:pt x="4" y="170"/>
                </a:lnTo>
                <a:lnTo>
                  <a:pt x="5" y="155"/>
                </a:lnTo>
                <a:lnTo>
                  <a:pt x="7" y="125"/>
                </a:lnTo>
                <a:lnTo>
                  <a:pt x="8" y="109"/>
                </a:lnTo>
                <a:lnTo>
                  <a:pt x="8" y="93"/>
                </a:lnTo>
                <a:lnTo>
                  <a:pt x="10" y="77"/>
                </a:lnTo>
                <a:lnTo>
                  <a:pt x="11" y="62"/>
                </a:lnTo>
                <a:lnTo>
                  <a:pt x="12" y="46"/>
                </a:lnTo>
                <a:lnTo>
                  <a:pt x="14" y="39"/>
                </a:lnTo>
                <a:lnTo>
                  <a:pt x="15" y="30"/>
                </a:lnTo>
                <a:lnTo>
                  <a:pt x="17" y="16"/>
                </a:lnTo>
                <a:lnTo>
                  <a:pt x="18" y="16"/>
                </a:lnTo>
                <a:lnTo>
                  <a:pt x="20" y="7"/>
                </a:lnTo>
                <a:lnTo>
                  <a:pt x="21" y="7"/>
                </a:lnTo>
                <a:lnTo>
                  <a:pt x="22" y="0"/>
                </a:lnTo>
                <a:lnTo>
                  <a:pt x="24" y="0"/>
                </a:lnTo>
                <a:lnTo>
                  <a:pt x="25" y="0"/>
                </a:lnTo>
                <a:lnTo>
                  <a:pt x="27" y="7"/>
                </a:lnTo>
                <a:lnTo>
                  <a:pt x="28" y="7"/>
                </a:lnTo>
                <a:lnTo>
                  <a:pt x="30" y="16"/>
                </a:lnTo>
                <a:lnTo>
                  <a:pt x="31" y="23"/>
                </a:lnTo>
                <a:lnTo>
                  <a:pt x="32" y="39"/>
                </a:lnTo>
                <a:lnTo>
                  <a:pt x="34" y="39"/>
                </a:lnTo>
                <a:lnTo>
                  <a:pt x="35" y="62"/>
                </a:lnTo>
                <a:lnTo>
                  <a:pt x="37" y="70"/>
                </a:lnTo>
                <a:lnTo>
                  <a:pt x="38" y="77"/>
                </a:lnTo>
                <a:lnTo>
                  <a:pt x="40" y="100"/>
                </a:lnTo>
                <a:lnTo>
                  <a:pt x="41" y="116"/>
                </a:lnTo>
                <a:lnTo>
                  <a:pt x="42" y="125"/>
                </a:lnTo>
                <a:lnTo>
                  <a:pt x="42" y="155"/>
                </a:lnTo>
                <a:lnTo>
                  <a:pt x="44" y="179"/>
                </a:lnTo>
                <a:lnTo>
                  <a:pt x="45" y="193"/>
                </a:lnTo>
                <a:lnTo>
                  <a:pt x="47" y="209"/>
                </a:lnTo>
                <a:lnTo>
                  <a:pt x="48" y="233"/>
                </a:lnTo>
                <a:lnTo>
                  <a:pt x="50" y="247"/>
                </a:lnTo>
                <a:lnTo>
                  <a:pt x="51" y="279"/>
                </a:lnTo>
                <a:lnTo>
                  <a:pt x="52" y="302"/>
                </a:lnTo>
                <a:lnTo>
                  <a:pt x="54" y="317"/>
                </a:lnTo>
                <a:lnTo>
                  <a:pt x="55" y="342"/>
                </a:lnTo>
                <a:lnTo>
                  <a:pt x="57" y="356"/>
                </a:lnTo>
                <a:lnTo>
                  <a:pt x="58" y="372"/>
                </a:lnTo>
                <a:lnTo>
                  <a:pt x="60" y="396"/>
                </a:lnTo>
                <a:lnTo>
                  <a:pt x="60" y="410"/>
                </a:lnTo>
                <a:lnTo>
                  <a:pt x="61" y="435"/>
                </a:lnTo>
                <a:lnTo>
                  <a:pt x="62" y="450"/>
                </a:lnTo>
                <a:lnTo>
                  <a:pt x="64" y="457"/>
                </a:lnTo>
                <a:lnTo>
                  <a:pt x="65" y="473"/>
                </a:lnTo>
                <a:lnTo>
                  <a:pt x="67" y="480"/>
                </a:lnTo>
                <a:lnTo>
                  <a:pt x="68" y="489"/>
                </a:lnTo>
                <a:lnTo>
                  <a:pt x="70" y="496"/>
                </a:lnTo>
                <a:lnTo>
                  <a:pt x="71" y="496"/>
                </a:lnTo>
                <a:lnTo>
                  <a:pt x="72" y="496"/>
                </a:lnTo>
                <a:lnTo>
                  <a:pt x="74" y="496"/>
                </a:lnTo>
                <a:lnTo>
                  <a:pt x="75" y="505"/>
                </a:lnTo>
                <a:lnTo>
                  <a:pt x="77" y="505"/>
                </a:lnTo>
                <a:lnTo>
                  <a:pt x="78" y="489"/>
                </a:lnTo>
                <a:lnTo>
                  <a:pt x="80" y="489"/>
                </a:lnTo>
                <a:lnTo>
                  <a:pt x="81" y="480"/>
                </a:lnTo>
                <a:lnTo>
                  <a:pt x="82" y="473"/>
                </a:lnTo>
                <a:lnTo>
                  <a:pt x="84" y="457"/>
                </a:lnTo>
                <a:lnTo>
                  <a:pt x="85" y="450"/>
                </a:lnTo>
                <a:lnTo>
                  <a:pt x="87" y="426"/>
                </a:lnTo>
                <a:lnTo>
                  <a:pt x="88" y="419"/>
                </a:lnTo>
                <a:lnTo>
                  <a:pt x="90" y="403"/>
                </a:lnTo>
                <a:lnTo>
                  <a:pt x="91" y="380"/>
                </a:lnTo>
                <a:lnTo>
                  <a:pt x="92" y="365"/>
                </a:lnTo>
                <a:lnTo>
                  <a:pt x="92" y="342"/>
                </a:lnTo>
                <a:lnTo>
                  <a:pt x="94" y="326"/>
                </a:lnTo>
                <a:lnTo>
                  <a:pt x="95" y="302"/>
                </a:lnTo>
                <a:lnTo>
                  <a:pt x="97" y="287"/>
                </a:lnTo>
                <a:lnTo>
                  <a:pt x="98" y="256"/>
                </a:lnTo>
                <a:lnTo>
                  <a:pt x="100" y="240"/>
                </a:lnTo>
                <a:lnTo>
                  <a:pt x="101" y="217"/>
                </a:lnTo>
                <a:lnTo>
                  <a:pt x="102" y="193"/>
                </a:lnTo>
                <a:lnTo>
                  <a:pt x="104" y="179"/>
                </a:lnTo>
                <a:lnTo>
                  <a:pt x="105" y="155"/>
                </a:lnTo>
                <a:lnTo>
                  <a:pt x="107" y="132"/>
                </a:lnTo>
                <a:lnTo>
                  <a:pt x="108" y="116"/>
                </a:lnTo>
                <a:lnTo>
                  <a:pt x="110" y="100"/>
                </a:lnTo>
                <a:lnTo>
                  <a:pt x="110" y="85"/>
                </a:lnTo>
                <a:lnTo>
                  <a:pt x="111" y="70"/>
                </a:lnTo>
                <a:lnTo>
                  <a:pt x="112" y="55"/>
                </a:lnTo>
                <a:lnTo>
                  <a:pt x="114" y="39"/>
                </a:lnTo>
                <a:lnTo>
                  <a:pt x="115" y="30"/>
                </a:lnTo>
                <a:lnTo>
                  <a:pt x="117" y="23"/>
                </a:lnTo>
                <a:lnTo>
                  <a:pt x="118" y="16"/>
                </a:lnTo>
                <a:lnTo>
                  <a:pt x="120" y="16"/>
                </a:lnTo>
                <a:lnTo>
                  <a:pt x="121" y="7"/>
                </a:lnTo>
                <a:lnTo>
                  <a:pt x="122" y="0"/>
                </a:lnTo>
                <a:lnTo>
                  <a:pt x="124" y="0"/>
                </a:lnTo>
                <a:lnTo>
                  <a:pt x="125" y="0"/>
                </a:lnTo>
                <a:lnTo>
                  <a:pt x="127" y="7"/>
                </a:lnTo>
                <a:lnTo>
                  <a:pt x="128" y="16"/>
                </a:lnTo>
                <a:lnTo>
                  <a:pt x="130" y="23"/>
                </a:lnTo>
                <a:lnTo>
                  <a:pt x="131" y="30"/>
                </a:lnTo>
                <a:lnTo>
                  <a:pt x="132" y="39"/>
                </a:lnTo>
                <a:lnTo>
                  <a:pt x="134" y="46"/>
                </a:lnTo>
                <a:lnTo>
                  <a:pt x="135" y="62"/>
                </a:lnTo>
                <a:lnTo>
                  <a:pt x="137" y="77"/>
                </a:lnTo>
                <a:lnTo>
                  <a:pt x="138" y="93"/>
                </a:lnTo>
                <a:lnTo>
                  <a:pt x="140" y="100"/>
                </a:lnTo>
                <a:lnTo>
                  <a:pt x="141" y="125"/>
                </a:lnTo>
                <a:lnTo>
                  <a:pt x="142" y="139"/>
                </a:lnTo>
                <a:lnTo>
                  <a:pt x="144" y="155"/>
                </a:lnTo>
                <a:lnTo>
                  <a:pt x="144" y="170"/>
                </a:lnTo>
                <a:lnTo>
                  <a:pt x="145" y="193"/>
                </a:lnTo>
                <a:lnTo>
                  <a:pt x="147" y="217"/>
                </a:lnTo>
                <a:lnTo>
                  <a:pt x="148" y="240"/>
                </a:lnTo>
                <a:lnTo>
                  <a:pt x="150" y="263"/>
                </a:lnTo>
                <a:lnTo>
                  <a:pt x="151" y="279"/>
                </a:lnTo>
                <a:lnTo>
                  <a:pt x="152" y="295"/>
                </a:lnTo>
                <a:lnTo>
                  <a:pt x="154" y="326"/>
                </a:lnTo>
                <a:lnTo>
                  <a:pt x="155" y="342"/>
                </a:lnTo>
                <a:lnTo>
                  <a:pt x="157" y="365"/>
                </a:lnTo>
                <a:lnTo>
                  <a:pt x="158" y="380"/>
                </a:lnTo>
                <a:lnTo>
                  <a:pt x="160" y="396"/>
                </a:lnTo>
                <a:lnTo>
                  <a:pt x="161" y="410"/>
                </a:lnTo>
                <a:lnTo>
                  <a:pt x="161" y="426"/>
                </a:lnTo>
                <a:lnTo>
                  <a:pt x="162" y="442"/>
                </a:lnTo>
                <a:lnTo>
                  <a:pt x="164" y="457"/>
                </a:lnTo>
                <a:lnTo>
                  <a:pt x="165" y="473"/>
                </a:lnTo>
                <a:lnTo>
                  <a:pt x="167" y="480"/>
                </a:lnTo>
                <a:lnTo>
                  <a:pt x="168" y="489"/>
                </a:lnTo>
                <a:lnTo>
                  <a:pt x="170" y="496"/>
                </a:lnTo>
                <a:lnTo>
                  <a:pt x="171" y="496"/>
                </a:lnTo>
                <a:lnTo>
                  <a:pt x="172" y="505"/>
                </a:lnTo>
                <a:lnTo>
                  <a:pt x="174" y="505"/>
                </a:lnTo>
                <a:lnTo>
                  <a:pt x="175" y="505"/>
                </a:lnTo>
                <a:lnTo>
                  <a:pt x="177" y="512"/>
                </a:lnTo>
                <a:lnTo>
                  <a:pt x="178" y="505"/>
                </a:lnTo>
                <a:lnTo>
                  <a:pt x="180" y="496"/>
                </a:lnTo>
                <a:lnTo>
                  <a:pt x="181" y="489"/>
                </a:lnTo>
                <a:lnTo>
                  <a:pt x="182" y="480"/>
                </a:lnTo>
                <a:lnTo>
                  <a:pt x="184" y="473"/>
                </a:lnTo>
                <a:lnTo>
                  <a:pt x="185" y="465"/>
                </a:lnTo>
                <a:lnTo>
                  <a:pt x="187" y="450"/>
                </a:lnTo>
                <a:lnTo>
                  <a:pt x="188" y="442"/>
                </a:lnTo>
                <a:lnTo>
                  <a:pt x="190" y="419"/>
                </a:lnTo>
                <a:lnTo>
                  <a:pt x="191" y="403"/>
                </a:lnTo>
                <a:lnTo>
                  <a:pt x="192" y="387"/>
                </a:lnTo>
                <a:lnTo>
                  <a:pt x="194" y="380"/>
                </a:lnTo>
                <a:lnTo>
                  <a:pt x="195" y="356"/>
                </a:lnTo>
                <a:lnTo>
                  <a:pt x="195" y="333"/>
                </a:lnTo>
                <a:lnTo>
                  <a:pt x="197" y="310"/>
                </a:lnTo>
                <a:lnTo>
                  <a:pt x="198" y="287"/>
                </a:lnTo>
                <a:lnTo>
                  <a:pt x="200" y="272"/>
                </a:lnTo>
                <a:lnTo>
                  <a:pt x="201" y="240"/>
                </a:lnTo>
                <a:lnTo>
                  <a:pt x="202" y="225"/>
                </a:lnTo>
                <a:lnTo>
                  <a:pt x="204" y="202"/>
                </a:lnTo>
                <a:lnTo>
                  <a:pt x="205" y="179"/>
                </a:lnTo>
                <a:lnTo>
                  <a:pt x="207" y="155"/>
                </a:lnTo>
                <a:lnTo>
                  <a:pt x="208" y="139"/>
                </a:lnTo>
                <a:lnTo>
                  <a:pt x="210" y="125"/>
                </a:lnTo>
                <a:lnTo>
                  <a:pt x="211" y="100"/>
                </a:lnTo>
                <a:lnTo>
                  <a:pt x="212" y="85"/>
                </a:lnTo>
                <a:lnTo>
                  <a:pt x="212" y="70"/>
                </a:lnTo>
                <a:lnTo>
                  <a:pt x="214" y="55"/>
                </a:lnTo>
                <a:lnTo>
                  <a:pt x="215" y="39"/>
                </a:lnTo>
                <a:lnTo>
                  <a:pt x="217" y="23"/>
                </a:lnTo>
                <a:lnTo>
                  <a:pt x="218" y="23"/>
                </a:lnTo>
                <a:lnTo>
                  <a:pt x="220" y="16"/>
                </a:lnTo>
                <a:lnTo>
                  <a:pt x="221" y="7"/>
                </a:lnTo>
                <a:lnTo>
                  <a:pt x="222" y="7"/>
                </a:lnTo>
                <a:lnTo>
                  <a:pt x="224" y="0"/>
                </a:lnTo>
                <a:lnTo>
                  <a:pt x="225" y="0"/>
                </a:lnTo>
                <a:lnTo>
                  <a:pt x="227" y="0"/>
                </a:lnTo>
                <a:lnTo>
                  <a:pt x="228" y="0"/>
                </a:lnTo>
                <a:lnTo>
                  <a:pt x="230" y="7"/>
                </a:lnTo>
                <a:lnTo>
                  <a:pt x="231" y="16"/>
                </a:lnTo>
                <a:lnTo>
                  <a:pt x="232" y="23"/>
                </a:lnTo>
                <a:lnTo>
                  <a:pt x="234" y="30"/>
                </a:lnTo>
                <a:lnTo>
                  <a:pt x="235" y="39"/>
                </a:lnTo>
                <a:lnTo>
                  <a:pt x="237" y="55"/>
                </a:lnTo>
                <a:lnTo>
                  <a:pt x="238" y="70"/>
                </a:lnTo>
                <a:lnTo>
                  <a:pt x="240" y="77"/>
                </a:lnTo>
                <a:lnTo>
                  <a:pt x="241" y="100"/>
                </a:lnTo>
                <a:lnTo>
                  <a:pt x="242" y="116"/>
                </a:lnTo>
                <a:lnTo>
                  <a:pt x="244" y="132"/>
                </a:lnTo>
                <a:lnTo>
                  <a:pt x="245" y="147"/>
                </a:lnTo>
                <a:lnTo>
                  <a:pt x="245" y="170"/>
                </a:lnTo>
                <a:lnTo>
                  <a:pt x="247" y="186"/>
                </a:lnTo>
                <a:lnTo>
                  <a:pt x="248" y="209"/>
                </a:lnTo>
                <a:lnTo>
                  <a:pt x="250" y="225"/>
                </a:lnTo>
                <a:lnTo>
                  <a:pt x="251" y="247"/>
                </a:lnTo>
                <a:lnTo>
                  <a:pt x="252" y="272"/>
                </a:lnTo>
                <a:lnTo>
                  <a:pt x="254" y="295"/>
                </a:lnTo>
                <a:lnTo>
                  <a:pt x="255" y="310"/>
                </a:lnTo>
                <a:lnTo>
                  <a:pt x="257" y="326"/>
                </a:lnTo>
                <a:lnTo>
                  <a:pt x="258" y="349"/>
                </a:lnTo>
                <a:lnTo>
                  <a:pt x="260" y="372"/>
                </a:lnTo>
                <a:lnTo>
                  <a:pt x="261" y="387"/>
                </a:lnTo>
                <a:lnTo>
                  <a:pt x="262" y="410"/>
                </a:lnTo>
                <a:lnTo>
                  <a:pt x="262" y="426"/>
                </a:lnTo>
                <a:lnTo>
                  <a:pt x="264" y="435"/>
                </a:lnTo>
                <a:lnTo>
                  <a:pt x="265" y="457"/>
                </a:lnTo>
                <a:lnTo>
                  <a:pt x="267" y="465"/>
                </a:lnTo>
                <a:lnTo>
                  <a:pt x="268" y="473"/>
                </a:lnTo>
                <a:lnTo>
                  <a:pt x="270" y="489"/>
                </a:lnTo>
                <a:lnTo>
                  <a:pt x="271" y="489"/>
                </a:lnTo>
                <a:lnTo>
                  <a:pt x="272" y="496"/>
                </a:lnTo>
                <a:lnTo>
                  <a:pt x="274" y="512"/>
                </a:lnTo>
                <a:lnTo>
                  <a:pt x="275" y="505"/>
                </a:lnTo>
                <a:lnTo>
                  <a:pt x="277" y="512"/>
                </a:lnTo>
                <a:lnTo>
                  <a:pt x="278" y="505"/>
                </a:lnTo>
                <a:lnTo>
                  <a:pt x="280" y="512"/>
                </a:lnTo>
                <a:lnTo>
                  <a:pt x="280" y="505"/>
                </a:lnTo>
                <a:lnTo>
                  <a:pt x="281" y="505"/>
                </a:lnTo>
                <a:lnTo>
                  <a:pt x="282" y="496"/>
                </a:lnTo>
                <a:lnTo>
                  <a:pt x="284" y="480"/>
                </a:lnTo>
                <a:lnTo>
                  <a:pt x="285" y="480"/>
                </a:lnTo>
                <a:lnTo>
                  <a:pt x="287" y="465"/>
                </a:lnTo>
                <a:lnTo>
                  <a:pt x="288" y="450"/>
                </a:lnTo>
                <a:lnTo>
                  <a:pt x="290" y="435"/>
                </a:lnTo>
                <a:lnTo>
                  <a:pt x="291" y="419"/>
                </a:lnTo>
                <a:lnTo>
                  <a:pt x="292" y="403"/>
                </a:lnTo>
                <a:lnTo>
                  <a:pt x="294" y="396"/>
                </a:lnTo>
                <a:lnTo>
                  <a:pt x="295" y="372"/>
                </a:lnTo>
                <a:lnTo>
                  <a:pt x="297" y="349"/>
                </a:lnTo>
                <a:lnTo>
                  <a:pt x="297" y="333"/>
                </a:lnTo>
                <a:lnTo>
                  <a:pt x="298" y="310"/>
                </a:lnTo>
                <a:lnTo>
                  <a:pt x="300" y="295"/>
                </a:lnTo>
                <a:lnTo>
                  <a:pt x="301" y="263"/>
                </a:lnTo>
                <a:lnTo>
                  <a:pt x="302" y="247"/>
                </a:lnTo>
                <a:lnTo>
                  <a:pt x="304" y="225"/>
                </a:lnTo>
                <a:lnTo>
                  <a:pt x="305" y="202"/>
                </a:lnTo>
                <a:lnTo>
                  <a:pt x="307" y="179"/>
                </a:lnTo>
                <a:lnTo>
                  <a:pt x="308" y="155"/>
                </a:lnTo>
                <a:lnTo>
                  <a:pt x="310" y="139"/>
                </a:lnTo>
                <a:lnTo>
                  <a:pt x="311" y="125"/>
                </a:lnTo>
                <a:lnTo>
                  <a:pt x="312" y="100"/>
                </a:lnTo>
                <a:lnTo>
                  <a:pt x="314" y="85"/>
                </a:lnTo>
                <a:lnTo>
                  <a:pt x="314" y="70"/>
                </a:lnTo>
                <a:lnTo>
                  <a:pt x="315" y="62"/>
                </a:lnTo>
                <a:lnTo>
                  <a:pt x="317" y="62"/>
                </a:lnTo>
                <a:lnTo>
                  <a:pt x="318" y="46"/>
                </a:lnTo>
                <a:lnTo>
                  <a:pt x="320" y="39"/>
                </a:lnTo>
                <a:lnTo>
                  <a:pt x="321" y="23"/>
                </a:lnTo>
                <a:lnTo>
                  <a:pt x="322" y="23"/>
                </a:lnTo>
                <a:lnTo>
                  <a:pt x="324" y="16"/>
                </a:lnTo>
                <a:lnTo>
                  <a:pt x="325" y="7"/>
                </a:lnTo>
                <a:lnTo>
                  <a:pt x="327" y="7"/>
                </a:lnTo>
                <a:lnTo>
                  <a:pt x="328" y="16"/>
                </a:lnTo>
                <a:lnTo>
                  <a:pt x="330" y="7"/>
                </a:lnTo>
                <a:lnTo>
                  <a:pt x="331" y="7"/>
                </a:lnTo>
                <a:lnTo>
                  <a:pt x="332" y="23"/>
                </a:lnTo>
                <a:lnTo>
                  <a:pt x="334" y="23"/>
                </a:lnTo>
                <a:lnTo>
                  <a:pt x="335" y="39"/>
                </a:lnTo>
                <a:lnTo>
                  <a:pt x="337" y="46"/>
                </a:lnTo>
                <a:lnTo>
                  <a:pt x="338" y="55"/>
                </a:lnTo>
                <a:lnTo>
                  <a:pt x="340" y="70"/>
                </a:lnTo>
                <a:lnTo>
                  <a:pt x="341" y="77"/>
                </a:lnTo>
                <a:lnTo>
                  <a:pt x="342" y="93"/>
                </a:lnTo>
                <a:lnTo>
                  <a:pt x="344" y="109"/>
                </a:lnTo>
                <a:lnTo>
                  <a:pt x="345" y="125"/>
                </a:lnTo>
                <a:lnTo>
                  <a:pt x="347" y="139"/>
                </a:lnTo>
                <a:lnTo>
                  <a:pt x="348" y="163"/>
                </a:lnTo>
                <a:lnTo>
                  <a:pt x="348" y="179"/>
                </a:lnTo>
                <a:lnTo>
                  <a:pt x="350" y="202"/>
                </a:lnTo>
                <a:lnTo>
                  <a:pt x="351" y="217"/>
                </a:lnTo>
                <a:lnTo>
                  <a:pt x="352" y="240"/>
                </a:lnTo>
                <a:lnTo>
                  <a:pt x="354" y="256"/>
                </a:lnTo>
                <a:lnTo>
                  <a:pt x="355" y="279"/>
                </a:lnTo>
                <a:lnTo>
                  <a:pt x="357" y="302"/>
                </a:lnTo>
                <a:lnTo>
                  <a:pt x="358" y="317"/>
                </a:lnTo>
                <a:lnTo>
                  <a:pt x="360" y="342"/>
                </a:lnTo>
                <a:lnTo>
                  <a:pt x="361" y="365"/>
                </a:lnTo>
                <a:lnTo>
                  <a:pt x="362" y="380"/>
                </a:lnTo>
                <a:lnTo>
                  <a:pt x="364" y="396"/>
                </a:lnTo>
                <a:lnTo>
                  <a:pt x="365" y="410"/>
                </a:lnTo>
                <a:lnTo>
                  <a:pt x="365" y="435"/>
                </a:lnTo>
                <a:lnTo>
                  <a:pt x="367" y="450"/>
                </a:lnTo>
                <a:lnTo>
                  <a:pt x="368" y="457"/>
                </a:lnTo>
                <a:lnTo>
                  <a:pt x="370" y="473"/>
                </a:lnTo>
                <a:lnTo>
                  <a:pt x="371" y="480"/>
                </a:lnTo>
                <a:lnTo>
                  <a:pt x="372" y="489"/>
                </a:lnTo>
                <a:lnTo>
                  <a:pt x="374" y="496"/>
                </a:lnTo>
                <a:lnTo>
                  <a:pt x="375" y="505"/>
                </a:lnTo>
                <a:lnTo>
                  <a:pt x="377" y="505"/>
                </a:lnTo>
                <a:lnTo>
                  <a:pt x="378" y="519"/>
                </a:lnTo>
                <a:lnTo>
                  <a:pt x="380" y="512"/>
                </a:lnTo>
                <a:lnTo>
                  <a:pt x="381" y="512"/>
                </a:lnTo>
                <a:lnTo>
                  <a:pt x="381" y="505"/>
                </a:lnTo>
                <a:lnTo>
                  <a:pt x="382" y="496"/>
                </a:lnTo>
                <a:lnTo>
                  <a:pt x="384" y="489"/>
                </a:lnTo>
                <a:lnTo>
                  <a:pt x="385" y="480"/>
                </a:lnTo>
                <a:lnTo>
                  <a:pt x="387" y="473"/>
                </a:lnTo>
                <a:lnTo>
                  <a:pt x="388" y="465"/>
                </a:lnTo>
                <a:lnTo>
                  <a:pt x="390" y="450"/>
                </a:lnTo>
                <a:lnTo>
                  <a:pt x="391" y="435"/>
                </a:lnTo>
                <a:lnTo>
                  <a:pt x="392" y="419"/>
                </a:lnTo>
                <a:lnTo>
                  <a:pt x="394" y="410"/>
                </a:lnTo>
                <a:lnTo>
                  <a:pt x="395" y="387"/>
                </a:lnTo>
                <a:lnTo>
                  <a:pt x="397" y="365"/>
                </a:lnTo>
                <a:lnTo>
                  <a:pt x="398" y="342"/>
                </a:lnTo>
                <a:lnTo>
                  <a:pt x="398" y="326"/>
                </a:lnTo>
                <a:lnTo>
                  <a:pt x="400" y="310"/>
                </a:lnTo>
                <a:lnTo>
                  <a:pt x="401" y="287"/>
                </a:lnTo>
                <a:lnTo>
                  <a:pt x="402" y="263"/>
                </a:lnTo>
                <a:lnTo>
                  <a:pt x="404" y="247"/>
                </a:lnTo>
                <a:lnTo>
                  <a:pt x="405" y="217"/>
                </a:lnTo>
                <a:lnTo>
                  <a:pt x="407" y="202"/>
                </a:lnTo>
                <a:lnTo>
                  <a:pt x="408" y="179"/>
                </a:lnTo>
                <a:lnTo>
                  <a:pt x="410" y="155"/>
                </a:lnTo>
                <a:lnTo>
                  <a:pt x="411" y="132"/>
                </a:lnTo>
                <a:lnTo>
                  <a:pt x="412" y="125"/>
                </a:lnTo>
                <a:lnTo>
                  <a:pt x="414" y="109"/>
                </a:lnTo>
                <a:lnTo>
                  <a:pt x="415" y="85"/>
                </a:lnTo>
                <a:lnTo>
                  <a:pt x="415" y="70"/>
                </a:lnTo>
                <a:lnTo>
                  <a:pt x="417" y="55"/>
                </a:lnTo>
                <a:lnTo>
                  <a:pt x="418" y="46"/>
                </a:lnTo>
                <a:lnTo>
                  <a:pt x="420" y="23"/>
                </a:lnTo>
                <a:lnTo>
                  <a:pt x="421" y="23"/>
                </a:lnTo>
                <a:lnTo>
                  <a:pt x="422" y="16"/>
                </a:lnTo>
                <a:lnTo>
                  <a:pt x="424" y="7"/>
                </a:lnTo>
                <a:lnTo>
                  <a:pt x="425" y="0"/>
                </a:lnTo>
                <a:lnTo>
                  <a:pt x="427" y="0"/>
                </a:lnTo>
                <a:lnTo>
                  <a:pt x="428" y="0"/>
                </a:lnTo>
                <a:lnTo>
                  <a:pt x="430" y="0"/>
                </a:lnTo>
                <a:lnTo>
                  <a:pt x="431" y="0"/>
                </a:lnTo>
                <a:lnTo>
                  <a:pt x="432" y="0"/>
                </a:lnTo>
                <a:lnTo>
                  <a:pt x="434" y="7"/>
                </a:lnTo>
                <a:lnTo>
                  <a:pt x="435" y="16"/>
                </a:lnTo>
                <a:lnTo>
                  <a:pt x="437" y="30"/>
                </a:lnTo>
                <a:lnTo>
                  <a:pt x="438" y="30"/>
                </a:lnTo>
                <a:lnTo>
                  <a:pt x="440" y="46"/>
                </a:lnTo>
                <a:lnTo>
                  <a:pt x="441" y="55"/>
                </a:lnTo>
                <a:lnTo>
                  <a:pt x="442" y="70"/>
                </a:lnTo>
                <a:lnTo>
                  <a:pt x="444" y="85"/>
                </a:lnTo>
                <a:lnTo>
                  <a:pt x="445" y="100"/>
                </a:lnTo>
                <a:lnTo>
                  <a:pt x="447" y="116"/>
                </a:lnTo>
                <a:lnTo>
                  <a:pt x="448" y="132"/>
                </a:lnTo>
                <a:lnTo>
                  <a:pt x="450" y="155"/>
                </a:lnTo>
                <a:lnTo>
                  <a:pt x="450" y="179"/>
                </a:lnTo>
                <a:lnTo>
                  <a:pt x="451" y="193"/>
                </a:lnTo>
                <a:lnTo>
                  <a:pt x="452" y="217"/>
                </a:lnTo>
                <a:lnTo>
                  <a:pt x="454" y="240"/>
                </a:lnTo>
                <a:lnTo>
                  <a:pt x="455" y="263"/>
                </a:lnTo>
                <a:lnTo>
                  <a:pt x="457" y="279"/>
                </a:lnTo>
                <a:lnTo>
                  <a:pt x="458" y="302"/>
                </a:lnTo>
                <a:lnTo>
                  <a:pt x="460" y="326"/>
                </a:lnTo>
                <a:lnTo>
                  <a:pt x="461" y="342"/>
                </a:lnTo>
                <a:lnTo>
                  <a:pt x="462" y="365"/>
                </a:lnTo>
                <a:lnTo>
                  <a:pt x="464" y="387"/>
                </a:lnTo>
                <a:lnTo>
                  <a:pt x="465" y="403"/>
                </a:lnTo>
                <a:lnTo>
                  <a:pt x="467" y="419"/>
                </a:lnTo>
                <a:lnTo>
                  <a:pt x="467" y="435"/>
                </a:lnTo>
                <a:lnTo>
                  <a:pt x="468" y="450"/>
                </a:lnTo>
                <a:lnTo>
                  <a:pt x="470" y="465"/>
                </a:lnTo>
                <a:lnTo>
                  <a:pt x="471" y="473"/>
                </a:lnTo>
                <a:lnTo>
                  <a:pt x="472" y="489"/>
                </a:lnTo>
                <a:lnTo>
                  <a:pt x="474" y="489"/>
                </a:lnTo>
                <a:lnTo>
                  <a:pt x="475" y="505"/>
                </a:lnTo>
                <a:lnTo>
                  <a:pt x="477" y="505"/>
                </a:lnTo>
                <a:lnTo>
                  <a:pt x="478" y="505"/>
                </a:lnTo>
                <a:lnTo>
                  <a:pt x="480" y="512"/>
                </a:lnTo>
                <a:lnTo>
                  <a:pt x="481" y="505"/>
                </a:lnTo>
                <a:lnTo>
                  <a:pt x="482" y="512"/>
                </a:lnTo>
                <a:lnTo>
                  <a:pt x="484" y="505"/>
                </a:lnTo>
                <a:lnTo>
                  <a:pt x="484" y="496"/>
                </a:lnTo>
                <a:lnTo>
                  <a:pt x="485" y="489"/>
                </a:lnTo>
                <a:lnTo>
                  <a:pt x="487" y="489"/>
                </a:lnTo>
                <a:lnTo>
                  <a:pt x="488" y="473"/>
                </a:lnTo>
                <a:lnTo>
                  <a:pt x="490" y="465"/>
                </a:lnTo>
                <a:lnTo>
                  <a:pt x="491" y="450"/>
                </a:lnTo>
                <a:lnTo>
                  <a:pt x="492" y="442"/>
                </a:lnTo>
                <a:lnTo>
                  <a:pt x="494" y="419"/>
                </a:lnTo>
                <a:lnTo>
                  <a:pt x="495" y="403"/>
                </a:lnTo>
                <a:lnTo>
                  <a:pt x="497" y="396"/>
                </a:lnTo>
                <a:lnTo>
                  <a:pt x="498" y="365"/>
                </a:lnTo>
                <a:lnTo>
                  <a:pt x="500" y="356"/>
                </a:lnTo>
                <a:lnTo>
                  <a:pt x="501" y="333"/>
                </a:lnTo>
                <a:lnTo>
                  <a:pt x="501" y="317"/>
                </a:lnTo>
                <a:lnTo>
                  <a:pt x="502" y="295"/>
                </a:lnTo>
                <a:lnTo>
                  <a:pt x="504" y="272"/>
                </a:lnTo>
                <a:lnTo>
                  <a:pt x="505" y="247"/>
                </a:lnTo>
                <a:lnTo>
                  <a:pt x="507" y="233"/>
                </a:lnTo>
                <a:lnTo>
                  <a:pt x="508" y="202"/>
                </a:lnTo>
                <a:lnTo>
                  <a:pt x="510" y="179"/>
                </a:lnTo>
                <a:lnTo>
                  <a:pt x="511" y="163"/>
                </a:lnTo>
                <a:lnTo>
                  <a:pt x="512" y="147"/>
                </a:lnTo>
                <a:lnTo>
                  <a:pt x="514" y="125"/>
                </a:lnTo>
                <a:lnTo>
                  <a:pt x="515" y="109"/>
                </a:lnTo>
                <a:lnTo>
                  <a:pt x="517" y="85"/>
                </a:lnTo>
                <a:lnTo>
                  <a:pt x="518" y="77"/>
                </a:lnTo>
                <a:lnTo>
                  <a:pt x="518" y="62"/>
                </a:lnTo>
                <a:lnTo>
                  <a:pt x="520" y="46"/>
                </a:lnTo>
                <a:lnTo>
                  <a:pt x="521" y="30"/>
                </a:lnTo>
                <a:lnTo>
                  <a:pt x="522" y="23"/>
                </a:lnTo>
                <a:lnTo>
                  <a:pt x="524" y="23"/>
                </a:lnTo>
                <a:lnTo>
                  <a:pt x="525" y="7"/>
                </a:lnTo>
                <a:lnTo>
                  <a:pt x="527" y="7"/>
                </a:lnTo>
                <a:lnTo>
                  <a:pt x="528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4" y="0"/>
                </a:lnTo>
                <a:lnTo>
                  <a:pt x="535" y="16"/>
                </a:lnTo>
                <a:lnTo>
                  <a:pt x="537" y="16"/>
                </a:lnTo>
                <a:lnTo>
                  <a:pt x="538" y="23"/>
                </a:lnTo>
                <a:lnTo>
                  <a:pt x="540" y="39"/>
                </a:lnTo>
                <a:lnTo>
                  <a:pt x="541" y="46"/>
                </a:lnTo>
                <a:lnTo>
                  <a:pt x="542" y="62"/>
                </a:lnTo>
                <a:lnTo>
                  <a:pt x="544" y="70"/>
                </a:lnTo>
                <a:lnTo>
                  <a:pt x="545" y="85"/>
                </a:lnTo>
                <a:lnTo>
                  <a:pt x="547" y="100"/>
                </a:lnTo>
                <a:lnTo>
                  <a:pt x="548" y="116"/>
                </a:lnTo>
                <a:lnTo>
                  <a:pt x="550" y="139"/>
                </a:lnTo>
                <a:lnTo>
                  <a:pt x="551" y="155"/>
                </a:lnTo>
                <a:lnTo>
                  <a:pt x="551" y="186"/>
                </a:lnTo>
                <a:lnTo>
                  <a:pt x="552" y="202"/>
                </a:lnTo>
                <a:lnTo>
                  <a:pt x="554" y="225"/>
                </a:lnTo>
                <a:lnTo>
                  <a:pt x="555" y="240"/>
                </a:lnTo>
                <a:lnTo>
                  <a:pt x="557" y="263"/>
                </a:lnTo>
                <a:lnTo>
                  <a:pt x="558" y="287"/>
                </a:lnTo>
                <a:lnTo>
                  <a:pt x="560" y="310"/>
                </a:lnTo>
                <a:lnTo>
                  <a:pt x="561" y="333"/>
                </a:lnTo>
                <a:lnTo>
                  <a:pt x="562" y="356"/>
                </a:lnTo>
                <a:lnTo>
                  <a:pt x="564" y="372"/>
                </a:lnTo>
                <a:lnTo>
                  <a:pt x="565" y="387"/>
                </a:lnTo>
                <a:lnTo>
                  <a:pt x="567" y="403"/>
                </a:lnTo>
                <a:lnTo>
                  <a:pt x="568" y="419"/>
                </a:lnTo>
                <a:lnTo>
                  <a:pt x="568" y="435"/>
                </a:lnTo>
                <a:lnTo>
                  <a:pt x="570" y="450"/>
                </a:lnTo>
                <a:lnTo>
                  <a:pt x="571" y="465"/>
                </a:lnTo>
                <a:lnTo>
                  <a:pt x="572" y="473"/>
                </a:lnTo>
                <a:lnTo>
                  <a:pt x="574" y="489"/>
                </a:lnTo>
                <a:lnTo>
                  <a:pt x="575" y="496"/>
                </a:lnTo>
                <a:lnTo>
                  <a:pt x="577" y="496"/>
                </a:lnTo>
                <a:lnTo>
                  <a:pt x="578" y="505"/>
                </a:lnTo>
                <a:lnTo>
                  <a:pt x="580" y="505"/>
                </a:lnTo>
                <a:lnTo>
                  <a:pt x="581" y="496"/>
                </a:lnTo>
                <a:lnTo>
                  <a:pt x="582" y="505"/>
                </a:lnTo>
                <a:lnTo>
                  <a:pt x="584" y="505"/>
                </a:lnTo>
                <a:lnTo>
                  <a:pt x="585" y="496"/>
                </a:lnTo>
                <a:lnTo>
                  <a:pt x="585" y="489"/>
                </a:lnTo>
                <a:lnTo>
                  <a:pt x="587" y="489"/>
                </a:lnTo>
                <a:lnTo>
                  <a:pt x="588" y="473"/>
                </a:lnTo>
                <a:lnTo>
                  <a:pt x="590" y="457"/>
                </a:lnTo>
                <a:lnTo>
                  <a:pt x="591" y="450"/>
                </a:lnTo>
                <a:lnTo>
                  <a:pt x="592" y="435"/>
                </a:lnTo>
                <a:lnTo>
                  <a:pt x="594" y="419"/>
                </a:lnTo>
                <a:lnTo>
                  <a:pt x="595" y="403"/>
                </a:lnTo>
                <a:lnTo>
                  <a:pt x="597" y="387"/>
                </a:lnTo>
                <a:lnTo>
                  <a:pt x="598" y="372"/>
                </a:lnTo>
                <a:lnTo>
                  <a:pt x="600" y="356"/>
                </a:lnTo>
                <a:lnTo>
                  <a:pt x="601" y="342"/>
                </a:lnTo>
                <a:lnTo>
                  <a:pt x="602" y="310"/>
                </a:lnTo>
                <a:lnTo>
                  <a:pt x="602" y="295"/>
                </a:lnTo>
                <a:lnTo>
                  <a:pt x="604" y="272"/>
                </a:lnTo>
                <a:lnTo>
                  <a:pt x="605" y="247"/>
                </a:lnTo>
                <a:lnTo>
                  <a:pt x="607" y="233"/>
                </a:lnTo>
                <a:lnTo>
                  <a:pt x="608" y="209"/>
                </a:lnTo>
                <a:lnTo>
                  <a:pt x="610" y="186"/>
                </a:lnTo>
                <a:lnTo>
                  <a:pt x="611" y="170"/>
                </a:lnTo>
                <a:lnTo>
                  <a:pt x="612" y="139"/>
                </a:lnTo>
                <a:lnTo>
                  <a:pt x="614" y="125"/>
                </a:lnTo>
                <a:lnTo>
                  <a:pt x="615" y="109"/>
                </a:lnTo>
                <a:lnTo>
                  <a:pt x="617" y="93"/>
                </a:lnTo>
                <a:lnTo>
                  <a:pt x="618" y="70"/>
                </a:lnTo>
                <a:lnTo>
                  <a:pt x="620" y="62"/>
                </a:lnTo>
                <a:lnTo>
                  <a:pt x="620" y="46"/>
                </a:lnTo>
                <a:lnTo>
                  <a:pt x="621" y="30"/>
                </a:lnTo>
                <a:lnTo>
                  <a:pt x="622" y="23"/>
                </a:lnTo>
                <a:lnTo>
                  <a:pt x="624" y="23"/>
                </a:lnTo>
                <a:lnTo>
                  <a:pt x="625" y="16"/>
                </a:lnTo>
                <a:lnTo>
                  <a:pt x="627" y="7"/>
                </a:lnTo>
                <a:lnTo>
                  <a:pt x="628" y="7"/>
                </a:lnTo>
                <a:lnTo>
                  <a:pt x="630" y="0"/>
                </a:lnTo>
                <a:lnTo>
                  <a:pt x="631" y="0"/>
                </a:lnTo>
                <a:lnTo>
                  <a:pt x="632" y="7"/>
                </a:lnTo>
                <a:lnTo>
                  <a:pt x="634" y="0"/>
                </a:lnTo>
                <a:lnTo>
                  <a:pt x="635" y="7"/>
                </a:lnTo>
                <a:lnTo>
                  <a:pt x="637" y="16"/>
                </a:lnTo>
                <a:lnTo>
                  <a:pt x="637" y="23"/>
                </a:lnTo>
                <a:lnTo>
                  <a:pt x="638" y="30"/>
                </a:lnTo>
                <a:lnTo>
                  <a:pt x="640" y="39"/>
                </a:lnTo>
                <a:lnTo>
                  <a:pt x="641" y="46"/>
                </a:lnTo>
                <a:lnTo>
                  <a:pt x="642" y="62"/>
                </a:lnTo>
                <a:lnTo>
                  <a:pt x="644" y="77"/>
                </a:lnTo>
                <a:lnTo>
                  <a:pt x="645" y="93"/>
                </a:lnTo>
                <a:lnTo>
                  <a:pt x="647" y="109"/>
                </a:lnTo>
                <a:lnTo>
                  <a:pt x="648" y="116"/>
                </a:lnTo>
                <a:lnTo>
                  <a:pt x="650" y="139"/>
                </a:lnTo>
                <a:lnTo>
                  <a:pt x="651" y="163"/>
                </a:lnTo>
                <a:lnTo>
                  <a:pt x="652" y="179"/>
                </a:lnTo>
                <a:lnTo>
                  <a:pt x="654" y="202"/>
                </a:lnTo>
                <a:lnTo>
                  <a:pt x="654" y="225"/>
                </a:lnTo>
                <a:lnTo>
                  <a:pt x="655" y="247"/>
                </a:lnTo>
                <a:lnTo>
                  <a:pt x="657" y="263"/>
                </a:lnTo>
                <a:lnTo>
                  <a:pt x="658" y="287"/>
                </a:lnTo>
                <a:lnTo>
                  <a:pt x="660" y="310"/>
                </a:lnTo>
                <a:lnTo>
                  <a:pt x="661" y="326"/>
                </a:lnTo>
                <a:lnTo>
                  <a:pt x="662" y="349"/>
                </a:lnTo>
                <a:lnTo>
                  <a:pt x="664" y="365"/>
                </a:lnTo>
                <a:lnTo>
                  <a:pt x="665" y="387"/>
                </a:lnTo>
                <a:lnTo>
                  <a:pt x="667" y="403"/>
                </a:lnTo>
                <a:lnTo>
                  <a:pt x="668" y="41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9" name="Group 51"/>
          <p:cNvGrpSpPr>
            <a:grpSpLocks/>
          </p:cNvGrpSpPr>
          <p:nvPr/>
        </p:nvGrpSpPr>
        <p:grpSpPr bwMode="auto">
          <a:xfrm>
            <a:off x="7218816" y="2152650"/>
            <a:ext cx="3236912" cy="2147888"/>
            <a:chOff x="3409" y="1356"/>
            <a:chExt cx="2039" cy="1353"/>
          </a:xfrm>
        </p:grpSpPr>
        <p:sp>
          <p:nvSpPr>
            <p:cNvPr id="40" name="Line 39"/>
            <p:cNvSpPr>
              <a:spLocks noChangeShapeType="1"/>
            </p:cNvSpPr>
            <p:nvPr/>
          </p:nvSpPr>
          <p:spPr bwMode="auto">
            <a:xfrm>
              <a:off x="3744" y="2400"/>
              <a:ext cx="153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40"/>
            <p:cNvSpPr>
              <a:spLocks noChangeShapeType="1"/>
            </p:cNvSpPr>
            <p:nvPr/>
          </p:nvSpPr>
          <p:spPr bwMode="auto">
            <a:xfrm flipV="1">
              <a:off x="3738" y="1356"/>
              <a:ext cx="0" cy="105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Text Box 41"/>
            <p:cNvSpPr txBox="1">
              <a:spLocks noChangeArrowheads="1"/>
            </p:cNvSpPr>
            <p:nvPr/>
          </p:nvSpPr>
          <p:spPr bwMode="auto">
            <a:xfrm rot="16200000">
              <a:off x="3062" y="1722"/>
              <a:ext cx="9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>
                  <a:ea typeface="ＭＳ Ｐゴシック" panose="020B0600070205080204" pitchFamily="34" charset="-128"/>
                </a:rPr>
                <a:t>Electric field</a:t>
              </a:r>
            </a:p>
          </p:txBody>
        </p:sp>
        <p:sp>
          <p:nvSpPr>
            <p:cNvPr id="43" name="Text Box 42"/>
            <p:cNvSpPr txBox="1">
              <a:spLocks noChangeArrowheads="1"/>
            </p:cNvSpPr>
            <p:nvPr/>
          </p:nvSpPr>
          <p:spPr bwMode="auto">
            <a:xfrm>
              <a:off x="5028" y="2478"/>
              <a:ext cx="4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1800">
                  <a:ea typeface="ＭＳ Ｐゴシック" panose="020B0600070205080204" pitchFamily="34" charset="-128"/>
                </a:rPr>
                <a:t>Time</a:t>
              </a:r>
            </a:p>
          </p:txBody>
        </p:sp>
      </p:grpSp>
      <p:grpSp>
        <p:nvGrpSpPr>
          <p:cNvPr id="44" name="Group 52"/>
          <p:cNvGrpSpPr>
            <a:grpSpLocks/>
          </p:cNvGrpSpPr>
          <p:nvPr/>
        </p:nvGrpSpPr>
        <p:grpSpPr bwMode="auto">
          <a:xfrm>
            <a:off x="7225166" y="4410075"/>
            <a:ext cx="3521075" cy="2173288"/>
            <a:chOff x="3413" y="2778"/>
            <a:chExt cx="2218" cy="1369"/>
          </a:xfrm>
        </p:grpSpPr>
        <p:sp>
          <p:nvSpPr>
            <p:cNvPr id="45" name="Line 43"/>
            <p:cNvSpPr>
              <a:spLocks noChangeShapeType="1"/>
            </p:cNvSpPr>
            <p:nvPr/>
          </p:nvSpPr>
          <p:spPr bwMode="auto">
            <a:xfrm>
              <a:off x="3775" y="3834"/>
              <a:ext cx="166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auto">
            <a:xfrm flipV="1">
              <a:off x="3786" y="2778"/>
              <a:ext cx="0" cy="105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 Box 45"/>
            <p:cNvSpPr txBox="1">
              <a:spLocks noChangeArrowheads="1"/>
            </p:cNvSpPr>
            <p:nvPr/>
          </p:nvSpPr>
          <p:spPr bwMode="auto">
            <a:xfrm rot="16200000">
              <a:off x="3066" y="3144"/>
              <a:ext cx="9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>
                  <a:ea typeface="ＭＳ Ｐゴシック" panose="020B0600070205080204" pitchFamily="34" charset="-128"/>
                </a:rPr>
                <a:t>Electric field</a:t>
              </a:r>
            </a:p>
          </p:txBody>
        </p:sp>
        <p:sp>
          <p:nvSpPr>
            <p:cNvPr id="48" name="Text Box 46"/>
            <p:cNvSpPr txBox="1">
              <a:spLocks noChangeArrowheads="1"/>
            </p:cNvSpPr>
            <p:nvPr/>
          </p:nvSpPr>
          <p:spPr bwMode="auto">
            <a:xfrm>
              <a:off x="4840" y="3897"/>
              <a:ext cx="79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>
                  <a:ea typeface="ＭＳ Ｐゴシック" panose="020B0600070205080204" pitchFamily="34" charset="-128"/>
                </a:rPr>
                <a:t>Frequency</a:t>
              </a:r>
            </a:p>
          </p:txBody>
        </p:sp>
      </p:grpSp>
      <p:sp>
        <p:nvSpPr>
          <p:cNvPr id="49" name="Line 47"/>
          <p:cNvSpPr>
            <a:spLocks noChangeShapeType="1"/>
          </p:cNvSpPr>
          <p:nvPr/>
        </p:nvSpPr>
        <p:spPr bwMode="auto">
          <a:xfrm>
            <a:off x="4370841" y="5030788"/>
            <a:ext cx="0" cy="1279525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Text Box 48"/>
          <p:cNvSpPr txBox="1">
            <a:spLocks noChangeArrowheads="1"/>
          </p:cNvSpPr>
          <p:nvPr/>
        </p:nvSpPr>
        <p:spPr bwMode="auto">
          <a:xfrm>
            <a:off x="4197803" y="53943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/>
              <a:t>?</a:t>
            </a:r>
          </a:p>
        </p:txBody>
      </p:sp>
      <p:sp>
        <p:nvSpPr>
          <p:cNvPr id="51" name="Line 53"/>
          <p:cNvSpPr>
            <a:spLocks noChangeShapeType="1"/>
          </p:cNvSpPr>
          <p:nvPr/>
        </p:nvSpPr>
        <p:spPr bwMode="auto">
          <a:xfrm>
            <a:off x="8730116" y="2452688"/>
            <a:ext cx="0" cy="1698625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Text Box 54"/>
          <p:cNvSpPr txBox="1">
            <a:spLocks noChangeArrowheads="1"/>
          </p:cNvSpPr>
          <p:nvPr/>
        </p:nvSpPr>
        <p:spPr bwMode="auto">
          <a:xfrm>
            <a:off x="8587241" y="228123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1945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0" grpId="0"/>
      <p:bldP spid="52" grpId="0"/>
      <p:bldP spid="5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6.6816"/>
  <p:tag name="ORIGINALWIDTH" val="2858.643"/>
  <p:tag name="OUTPUTTYPE" val="PNG"/>
  <p:tag name="IGUANATEXVERSION" val="160"/>
  <p:tag name="LATEXADDIN" val="\documentclass{article}&#10;\usepackage{amsmath}&#10;\pagestyle{empty}&#10;\begin{document}&#10;Resonant frequencies:&#10;$$\nu = \frac{c}{2nL}\left[N +\frac{1}{2\pi}&#10;\arctan (2L/\rho_0) \right ]$$&#10;\end{document}"/>
  <p:tag name="IGUANATEXSIZE" val="20"/>
  <p:tag name="IGUANATEXCURSOR" val="81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6.9666"/>
  <p:tag name="ORIGINALWIDTH" val="4289.464"/>
  <p:tag name="OUTPUTTYPE" val="PNG"/>
  <p:tag name="IGUANATEXVERSION" val="160"/>
  <p:tag name="LATEXADDIN" val="\documentclass{article}&#10;\usepackage{amsmath}&#10;\pagestyle{empty}&#10;\begin{document}&#10; The ratio $\tau_{RT}/\tau_p$ is &#10;a measure of the number of longitudinal modes oscillating in&#10;phase.&#10;&#10;&#10;&#10;\end{document}"/>
  <p:tag name="IGUANATEXSIZE" val="20"/>
  <p:tag name="IGUANATEXCURSOR" val="113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362.205"/>
  <p:tag name="OUTPUTTYPE" val="PNG"/>
  <p:tag name="IGUANATEXVERSION" val="160"/>
  <p:tag name="LATEXADDIN" val="\documentclass{article}&#10;\usepackage{amsmath}&#10;\pagestyle{empty}&#10;\begin{document}&#10;Coherent superposition of modes: ${\cal E} = M {\cal E}_0$&#10;&#10;&#10;\end{document}"/>
  <p:tag name="IGUANATEXSIZE" val="20"/>
  <p:tag name="IGUANATEXCURSOR" val="138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.7342"/>
  <p:tag name="ORIGINALWIDTH" val="2394.451"/>
  <p:tag name="OUTPUTTYPE" val="PNG"/>
  <p:tag name="IGUANATEXVERSION" val="160"/>
  <p:tag name="LATEXADDIN" val="\documentclass{article}&#10;\usepackage{amsmath}&#10;\pagestyle{empty}&#10;\begin{document}&#10;Coherent superposition of modes: $I = M^2 I_0$&#10;&#10;&#10;\end{document}"/>
  <p:tag name="IGUANATEXSIZE" val="20"/>
  <p:tag name="IGUANATEXCURSOR" val="123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616.798"/>
  <p:tag name="OUTPUTTYPE" val="PNG"/>
  <p:tag name="IGUANATEXVERSION" val="160"/>
  <p:tag name="LATEXADDIN" val="\documentclass{article}&#10;\usepackage{amsmath}&#10;\pagestyle{empty}&#10;\begin{document}&#10;Modes not in phase: $I = M I_0$&#10;&#10;&#10;\end{document}"/>
  <p:tag name="IGUANATEXSIZE" val="20"/>
  <p:tag name="IGUANATEXCURSOR" val="128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3257.593"/>
  <p:tag name="OUTPUTTYPE" val="PNG"/>
  <p:tag name="IGUANATEXVERSION" val="160"/>
  <p:tag name="LATEXADDIN" val="\documentclass{article}&#10;\usepackage{amsmath}&#10;\pagestyle{empty}&#10;\begin{document}&#10;Where did the energy go when putting the modes in phase?&#10;&#10;\end{document}"/>
  <p:tag name="IGUANATEXSIZE" val="20"/>
  <p:tag name="IGUANATEXCURSOR" val="127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877.015"/>
  <p:tag name="OUTPUTTYPE" val="PNG"/>
  <p:tag name="IGUANATEXVERSION" val="160"/>
  <p:tag name="LATEXADDIN" val="\documentclass{article}&#10;\usepackage{amsmath}&#10;\pagestyle{empty}&#10;\begin{document}&#10;The average power is the same mode-locked or not. &#10;(textbook concept)&#10;\end{document}"/>
  <p:tag name="IGUANATEXSIZE" val="20"/>
  <p:tag name="IGUANATEXCURSOR" val="13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5.4856"/>
  <p:tag name="ORIGINALWIDTH" val="760.405"/>
  <p:tag name="OUTPUTTYPE" val="PNG"/>
  <p:tag name="IGUANATEXVERSION" val="160"/>
  <p:tag name="LATEXADDIN" val="\documentclass{article}&#10;\usepackage{amsmath}&#10;\pagestyle{empty}&#10;\begin{document}&#10;$\varphi_c$ is the CEP&#10;&#10;&#10;&#10;\end{document}"/>
  <p:tag name="IGUANATEXSIZE" val="20"/>
  <p:tag name="IGUANATEXCURSOR" val="91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u$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348"/>
  <p:tag name="BOXHEIGHT" val="200"/>
  <p:tag name="BOXFONT" val="10"/>
  <p:tag name="BOXWRAP" val="Falsch"/>
  <p:tag name="WORKAROUNDTRANSPARENCYBUG" val="Falsch"/>
  <p:tag name="ALLOWFONTSUBSTITUTION" val="Falsch"/>
  <p:tag name="BITMAPFORMAT" val="pngmono"/>
  <p:tag name="ORIGWIDTH" val="11"/>
  <p:tag name="PICTUREFILESIZE" val="69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f_0 = \frac{\Delta \phi_2 - \Delta\phi_1}{2 \pi  \tau_{rt}} $$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348"/>
  <p:tag name="BOXHEIGHT" val="200"/>
  <p:tag name="BOXFONT" val="10"/>
  <p:tag name="BOXWRAP" val="Falsch"/>
  <p:tag name="WORKAROUNDTRANSPARENCYBUG" val="Falsch"/>
  <p:tag name="ALLOWFONTSUBSTITUTION" val="Falsch"/>
  <p:tag name="BITMAPFORMAT" val="pngmono"/>
  <p:tag name="ORIGWIDTH" val="166"/>
  <p:tag name="PICTUREFILESIZE" val="1118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Delta \phi_2$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348"/>
  <p:tag name="BOXHEIGHT" val="200"/>
  <p:tag name="BOXFONT" val="10"/>
  <p:tag name="BOXWRAP" val="Falsch"/>
  <p:tag name="WORKAROUNDTRANSPARENCYBUG" val="Falsch"/>
  <p:tag name="ALLOWFONTSUBSTITUTION" val="Falsch"/>
  <p:tag name="BITMAPFORMAT" val="pngmono"/>
  <p:tag name="ORIGWIDTH" val="42"/>
  <p:tag name="PICTUREFILESIZE" val="289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0.862"/>
  <p:tag name="ORIGINALWIDTH" val="4288.714"/>
  <p:tag name="OUTPUTTYPE" val="PNG"/>
  <p:tag name="IGUANATEXVERSION" val="160"/>
  <p:tag name="LATEXADDIN" val="\documentclass{article}&#10;\usepackage{amsmath}&#10;\pagestyle{empty}&#10;\begin{document}&#10;Mode-locking refers to establishing a phase relationship between&#10;longitudinal modes. A transverse mode structure will generally&#10;contribute to amplitude noise at frequencies corresponding to the&#10;differences between mode frequencies. Most fs lasers operate in a&#10;single ${\rm TEM}_{00}$ transverse mode. The laser can&#10;operate on any of the longitudinal modes of&#10;index $m$, whose frequency $\nu_m$ satisfies the condition&#10;$$&#10;    \nu_m=\frac{mc}{2n(\nu_m)L}&#10;$$&#10;&#10;&#10;\end{document}"/>
  <p:tag name="IGUANATEXSIZE" val="20"/>
  <p:tag name="IGUANATEXCURSOR" val="535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Delta \phi$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348"/>
  <p:tag name="BOXHEIGHT" val="200"/>
  <p:tag name="BOXFONT" val="10"/>
  <p:tag name="BOXWRAP" val="Falsch"/>
  <p:tag name="WORKAROUNDTRANSPARENCYBUG" val="Falsch"/>
  <p:tag name="ALLOWFONTSUBSTITUTION" val="Falsch"/>
  <p:tag name="BITMAPFORMAT" val="pngmono"/>
  <p:tag name="ORIGWIDTH" val="33"/>
  <p:tag name="PICTUREFILESIZE" val="218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au_{rt}$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348"/>
  <p:tag name="BOXHEIGHT" val="200"/>
  <p:tag name="BOXFONT" val="10"/>
  <p:tag name="BOXWRAP" val="Falsch"/>
  <p:tag name="WORKAROUNDTRANSPARENCYBUG" val="Falsch"/>
  <p:tag name="ALLOWFONTSUBSTITUTION" val="Falsch"/>
  <p:tag name="BITMAPFORMAT" val="pngmono"/>
  <p:tag name="ORIGWIDTH" val="24"/>
  <p:tag name="PICTUREFILESIZE" val="121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au_{rt}$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348"/>
  <p:tag name="BOXHEIGHT" val="200"/>
  <p:tag name="BOXFONT" val="10"/>
  <p:tag name="BOXWRAP" val="Falsch"/>
  <p:tag name="WORKAROUNDTRANSPARENCYBUG" val="Falsch"/>
  <p:tag name="ALLOWFONTSUBSTITUTION" val="Falsch"/>
  <p:tag name="BITMAPFORMAT" val="pngmono"/>
  <p:tag name="ORIGWIDTH" val="24"/>
  <p:tag name="PICTUREFILESIZE" val="121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1/\tau_{rt}$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348"/>
  <p:tag name="BOXHEIGHT" val="200"/>
  <p:tag name="BOXFONT" val="10"/>
  <p:tag name="BOXWRAP" val="Falsch"/>
  <p:tag name="WORKAROUNDTRANSPARENCYBUG" val="Falsch"/>
  <p:tag name="ALLOWFONTSUBSTITUTION" val="Falsch"/>
  <p:tag name="BITMAPFORMAT" val="pngmono"/>
  <p:tag name="ORIGWIDTH" val="45"/>
  <p:tag name="PICTUREFILESIZE" val="208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u$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348"/>
  <p:tag name="BOXHEIGHT" val="200"/>
  <p:tag name="BOXFONT" val="10"/>
  <p:tag name="BOXWRAP" val="Falsch"/>
  <p:tag name="WORKAROUNDTRANSPARENCYBUG" val="Falsch"/>
  <p:tag name="ALLOWFONTSUBSTITUTION" val="Falsch"/>
  <p:tag name="BITMAPFORMAT" val="pngmono"/>
  <p:tag name="ORIGWIDTH" val="11"/>
  <p:tag name="PICTUREFILESIZE" val="69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omega_m \tau_{RT} = 2 \pi f_0 \tau_{RT} + 2 m \pi$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251"/>
  <p:tag name="PICTUREFILESIZE" val="1203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omega_m = 2 \pi f_0 + m \frac{2 \pi}{\tau_{RT}}$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186"/>
  <p:tag name="PICTUREFILESIZE" val="1006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frac{1}{2}e^{i \omega t} \sum_{q=0}^\infty {\cal E}_0\delta(t  - q\tau_{RT})e^{-i q \omega \tau_{RT}} + c.c.&#10;\end{displaymath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358"/>
  <p:tag name="PICTUREFILESIZE" val="2423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35.1707"/>
  <p:tag name="ORIGINALWIDTH" val="2862.392"/>
  <p:tag name="OUTPUTTYPE" val="PNG"/>
  <p:tag name="IGUANATEXVERSION" val="160"/>
  <p:tag name="LATEXADDIN" val="\documentclass{article}&#10;\usepackage{amsmath}&#10;\pagestyle{empty}&#10;\begin{document}&#10;Ideal textbook case: the mode spacing&#10;$$\Delta =\nu_{m+1}-\nu_m = c/(2nL)$$ is constant&#10;&#10;&#10;&#10;\end{document}"/>
  <p:tag name="IGUANATEXSIZE" val="20"/>
  <p:tag name="IGUANATEXCURSOR" val="154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4.2258"/>
  <p:tag name="ORIGINALWIDTH" val="3118.86"/>
  <p:tag name="OUTPUTTYPE" val="PNG"/>
  <p:tag name="IGUANATEXVERSION" val="160"/>
  <p:tag name="LATEXADDIN" val="\documentclass{article}&#10;\usepackage{amsmath}&#10;\pagestyle{empty}&#10;\begin{document}&#10;$  \tilde{E}^+(t)= \frac{1}{2}\tilde{\cal E}(t) e^{i \omega_\ell t}&#10;    = \frac{1}{2}{\cal E}_0 e^{i\omega_\ell t}&#10;    \sum_{m=(1-M)/2}^{(M-1)/2} e^{i(2m\pi\Delta \cdot t+ \phi_m)}$&#10;&#10;&#10;&#10;\end{document}"/>
  <p:tag name="IGUANATEXSIZE" val="20"/>
  <p:tag name="IGUANATEXCURSOR" val="24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114.7357"/>
  <p:tag name="OUTPUTTYPE" val="PNG"/>
  <p:tag name="IGUANATEXVERSION" val="160"/>
  <p:tag name="LATEXADDIN" val="\documentclass{article}&#10;\usepackage{amsmath}&#10;\pagestyle{empty}&#10;\begin{document}&#10;$\omega_\ell$&#10;&#10;&#10;&#10;\end{document}"/>
  <p:tag name="IGUANATEXSIZE" val="20"/>
  <p:tag name="IGUANATEXCURSOR" val="93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92.98835"/>
  <p:tag name="OUTPUTTYPE" val="PNG"/>
  <p:tag name="IGUANATEXVERSION" val="160"/>
  <p:tag name="LATEXADDIN" val="\documentclass{article}&#10;\usepackage{amsmath}&#10;\pagestyle{empty}&#10;\begin{document}&#10;$\Delta$&#10;&#10;&#10;&#10;\end{document}"/>
  <p:tag name="IGUANATEXSIZE" val="20"/>
  <p:tag name="IGUANATEXCURSOR" val="87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0.465"/>
  <p:tag name="ORIGINALWIDTH" val="4279.715"/>
  <p:tag name="OUTPUTTYPE" val="PNG"/>
  <p:tag name="IGUANATEXVERSION" val="160"/>
  <p:tag name="LATEXADDIN" val="\documentclass{article}&#10;\usepackage{amsmath}&#10;\pagestyle{empty}&#10;\begin{document}&#10;If the modes are in phase $\phi_m = 0$. \\&#10;For any integer $q$:&#10;$ \tilde{E}^+\left(t+\frac{1}{\Delta}q\right)&#10;    =\tilde{E}^+(t)e^{i[2m \pi \Delta \cdot t &#10;+ 2(m+q)\pi]} \ \ \ \rightarrow$  PULSE TRAIN.&#10;&#10;&#10;&#10;\end{document}"/>
  <p:tag name="IGUANATEXSIZE" val="20"/>
  <p:tag name="IGUANATEXCURSOR" val="122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0.4762"/>
  <p:tag name="ORIGINALWIDTH" val="3157.105"/>
  <p:tag name="OUTPUTTYPE" val="PNG"/>
  <p:tag name="IGUANATEXVERSION" val="160"/>
  <p:tag name="LATEXADDIN" val="\documentclass{article}&#10;\usepackage{amsmath}&#10;\pagestyle{empty}&#10;\begin{document}&#10;$  \tilde{E}^+(t)= \frac{1}{2} \tilde{\cal E}(t) e^{i\omega_\ell t} =&#10;      \frac{1}{2} {\cal E}_0e^{i\phi_0}e^{i\omega_\ell t}\frac{\sin (M\pi\Delta t)}&#10;    {\sin( \pi\Delta t)} \ \ \  \rightarrow  \tau_p = \frac{1}{M \Delta}$ &#10;&#10;&#10;&#10;\end{document}"/>
  <p:tag name="IGUANATEXSIZE" val="20"/>
  <p:tag name="IGUANATEXCURSOR" val="258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359.955"/>
  <p:tag name="OUTPUTTYPE" val="PNG"/>
  <p:tag name="IGUANATEXVERSION" val="160"/>
  <p:tag name="LATEXADDIN" val="\documentclass{article}&#10;\usepackage{amsmath}&#10;\pagestyle{empty}&#10;\begin{document}&#10;Train of single pulses spaced&#10;by $\tau_{RT} = 1/\Delta$&#10;&#10;&#10;&#10;\end{document}"/>
  <p:tag name="IGUANATEXSIZE" val="20"/>
  <p:tag name="IGUANATEXCURSOR" val="81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1308</Words>
  <Application>Microsoft Office PowerPoint</Application>
  <PresentationFormat>Widescreen</PresentationFormat>
  <Paragraphs>258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ＭＳ Ｐゴシック</vt:lpstr>
      <vt:lpstr>宋体</vt:lpstr>
      <vt:lpstr>Arial</vt:lpstr>
      <vt:lpstr>Calibri</vt:lpstr>
      <vt:lpstr>Calibri Light</vt:lpstr>
      <vt:lpstr>等线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jcdiel</dc:creator>
  <cp:lastModifiedBy>jcdiel</cp:lastModifiedBy>
  <cp:revision>49</cp:revision>
  <dcterms:created xsi:type="dcterms:W3CDTF">2023-11-07T19:36:11Z</dcterms:created>
  <dcterms:modified xsi:type="dcterms:W3CDTF">2023-11-14T02:28:44Z</dcterms:modified>
</cp:coreProperties>
</file>