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305" r:id="rId2"/>
    <p:sldId id="332" r:id="rId3"/>
    <p:sldId id="333" r:id="rId4"/>
    <p:sldId id="334" r:id="rId5"/>
    <p:sldId id="335" r:id="rId6"/>
    <p:sldId id="282" r:id="rId7"/>
    <p:sldId id="283" r:id="rId8"/>
    <p:sldId id="345" r:id="rId9"/>
    <p:sldId id="306" r:id="rId10"/>
    <p:sldId id="301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336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19" r:id="rId62"/>
    <p:sldId id="337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38" r:id="rId71"/>
    <p:sldId id="327" r:id="rId72"/>
    <p:sldId id="328" r:id="rId73"/>
    <p:sldId id="329" r:id="rId74"/>
    <p:sldId id="339" r:id="rId75"/>
    <p:sldId id="340" r:id="rId76"/>
    <p:sldId id="341" r:id="rId77"/>
    <p:sldId id="342" r:id="rId78"/>
    <p:sldId id="343" r:id="rId79"/>
    <p:sldId id="344" r:id="rId80"/>
  </p:sldIdLst>
  <p:sldSz cx="9144000" cy="6858000" type="screen4x3"/>
  <p:notesSz cx="6997700" cy="9271000"/>
  <p:embeddedFontLst>
    <p:embeddedFont>
      <p:font typeface="cmmi7" panose="020B0604020202020204" pitchFamily="34" charset="0"/>
      <p:regular r:id="rId83"/>
    </p:embeddedFont>
    <p:embeddedFont>
      <p:font typeface="Helvetica" panose="020B0604020202020204" pitchFamily="34" charset="0"/>
      <p:regular r:id="rId84"/>
      <p:bold r:id="rId85"/>
      <p:italic r:id="rId86"/>
      <p:boldItalic r:id="rId87"/>
    </p:embeddedFont>
    <p:embeddedFont>
      <p:font typeface="cmmi10" panose="020B0604020202020204" pitchFamily="34" charset="0"/>
      <p:regular r:id="rId88"/>
    </p:embeddedFont>
    <p:embeddedFont>
      <p:font typeface="cmsy7" panose="020B0604020202020204" pitchFamily="34" charset="0"/>
      <p:regular r:id="rId89"/>
    </p:embeddedFont>
    <p:embeddedFont>
      <p:font typeface="cmr10" panose="020B0604020202020204" pitchFamily="34" charset="0"/>
      <p:regular r:id="rId90"/>
    </p:embeddedFont>
  </p:embeddedFontLst>
  <p:custDataLst>
    <p:tags r:id="rId9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7" d="100"/>
          <a:sy n="57" d="100"/>
        </p:scale>
        <p:origin x="91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8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4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wmf"/><Relationship Id="rId1" Type="http://schemas.openxmlformats.org/officeDocument/2006/relationships/image" Target="../media/image1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fld id="{BB1DD78D-2CFF-49CE-8A0C-51013EF6E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90006B-F0B8-4CAE-B820-34696120EB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EF02-E723-429D-8D32-C037929E13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77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6ACA-A274-4FC1-8516-BFBDE35B8F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14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F9FA2-7EF0-4800-BCA4-7C951A4237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83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9B15F-E86F-4369-B396-A78FC0E6D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10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A4353-7BFD-4A6B-A1AA-4330523E6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31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364AE-0A6F-4946-B294-DAB1F48F0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06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CADC5-2B3C-4180-978C-5374542E6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81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11C07-88DA-4D3D-808D-22BDFBA3E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48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AAB46-C467-4965-9325-99F3FBA0F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0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196CE-8EFC-45F5-9641-3BA6BEB261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43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B5FD-14C1-47F8-AA1C-D6B4A39D9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3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27E4F54F-6A1C-497A-AD38-6B7E65772B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7.xml"/><Relationship Id="rId7" Type="http://schemas.openxmlformats.org/officeDocument/2006/relationships/image" Target="../media/image21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41.xml"/><Relationship Id="rId7" Type="http://schemas.openxmlformats.org/officeDocument/2006/relationships/image" Target="../media/image33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tags" Target="../tags/tag43.xml"/><Relationship Id="rId10" Type="http://schemas.openxmlformats.org/officeDocument/2006/relationships/image" Target="../media/image35.png"/><Relationship Id="rId4" Type="http://schemas.openxmlformats.org/officeDocument/2006/relationships/tags" Target="../tags/tag42.xml"/><Relationship Id="rId9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6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3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31.wmf"/><Relationship Id="rId5" Type="http://schemas.openxmlformats.org/officeDocument/2006/relationships/tags" Target="../tags/tag48.xml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tags" Target="../tags/tag47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png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42.png"/><Relationship Id="rId5" Type="http://schemas.openxmlformats.org/officeDocument/2006/relationships/tags" Target="../tags/tag55.xml"/><Relationship Id="rId10" Type="http://schemas.openxmlformats.org/officeDocument/2006/relationships/image" Target="../media/image41.png"/><Relationship Id="rId4" Type="http://schemas.openxmlformats.org/officeDocument/2006/relationships/tags" Target="../tags/tag54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69.xml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" Type="http://schemas.openxmlformats.org/officeDocument/2006/relationships/tags" Target="../tags/tag59.xml"/><Relationship Id="rId21" Type="http://schemas.openxmlformats.org/officeDocument/2006/relationships/image" Target="../media/image49.png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image" Target="../media/image48.png"/><Relationship Id="rId29" Type="http://schemas.openxmlformats.org/officeDocument/2006/relationships/image" Target="../media/image56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24" Type="http://schemas.openxmlformats.org/officeDocument/2006/relationships/image" Target="../media/image37.png"/><Relationship Id="rId32" Type="http://schemas.openxmlformats.org/officeDocument/2006/relationships/image" Target="../media/image59.png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23" Type="http://schemas.openxmlformats.org/officeDocument/2006/relationships/image" Target="../media/image51.png"/><Relationship Id="rId28" Type="http://schemas.openxmlformats.org/officeDocument/2006/relationships/image" Target="../media/image55.png"/><Relationship Id="rId10" Type="http://schemas.openxmlformats.org/officeDocument/2006/relationships/tags" Target="../tags/tag66.xml"/><Relationship Id="rId19" Type="http://schemas.openxmlformats.org/officeDocument/2006/relationships/image" Target="../media/image47.png"/><Relationship Id="rId31" Type="http://schemas.openxmlformats.org/officeDocument/2006/relationships/image" Target="../media/image58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image" Target="../media/image50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8" Type="http://schemas.openxmlformats.org/officeDocument/2006/relationships/tags" Target="../tags/tag64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26" Type="http://schemas.openxmlformats.org/officeDocument/2006/relationships/image" Target="../media/image67.png"/><Relationship Id="rId21" Type="http://schemas.openxmlformats.org/officeDocument/2006/relationships/image" Target="../media/image62.png"/><Relationship Id="rId34" Type="http://schemas.openxmlformats.org/officeDocument/2006/relationships/image" Target="../media/image57.png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image" Target="../media/image66.png"/><Relationship Id="rId33" Type="http://schemas.openxmlformats.org/officeDocument/2006/relationships/image" Target="../media/image56.png"/><Relationship Id="rId2" Type="http://schemas.openxmlformats.org/officeDocument/2006/relationships/tags" Target="../tags/tag74.xml"/><Relationship Id="rId16" Type="http://schemas.openxmlformats.org/officeDocument/2006/relationships/tags" Target="../tags/tag88.xml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image" Target="../media/image65.png"/><Relationship Id="rId32" Type="http://schemas.openxmlformats.org/officeDocument/2006/relationships/image" Target="../media/image55.png"/><Relationship Id="rId37" Type="http://schemas.openxmlformats.org/officeDocument/2006/relationships/image" Target="../media/image59.png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49.png"/><Relationship Id="rId10" Type="http://schemas.openxmlformats.org/officeDocument/2006/relationships/tags" Target="../tags/tag82.xml"/><Relationship Id="rId19" Type="http://schemas.openxmlformats.org/officeDocument/2006/relationships/slideLayout" Target="../slideLayouts/slideLayout7.xml"/><Relationship Id="rId31" Type="http://schemas.openxmlformats.org/officeDocument/2006/relationships/image" Target="../media/image46.png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60.png"/><Relationship Id="rId35" Type="http://schemas.openxmlformats.org/officeDocument/2006/relationships/image" Target="../media/image58.png"/><Relationship Id="rId8" Type="http://schemas.openxmlformats.org/officeDocument/2006/relationships/tags" Target="../tags/tag80.xml"/><Relationship Id="rId3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image" Target="../media/image24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9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77.png"/><Relationship Id="rId5" Type="http://schemas.openxmlformats.org/officeDocument/2006/relationships/tags" Target="../tags/tag98.xml"/><Relationship Id="rId10" Type="http://schemas.openxmlformats.org/officeDocument/2006/relationships/image" Target="../media/image76.png"/><Relationship Id="rId4" Type="http://schemas.openxmlformats.org/officeDocument/2006/relationships/tags" Target="../tags/tag97.xml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image" Target="../media/image77.png"/><Relationship Id="rId18" Type="http://schemas.openxmlformats.org/officeDocument/2006/relationships/image" Target="../media/image81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tags" Target="../tags/tag101.xml"/><Relationship Id="rId16" Type="http://schemas.openxmlformats.org/officeDocument/2006/relationships/image" Target="../media/image79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75.png"/><Relationship Id="rId5" Type="http://schemas.openxmlformats.org/officeDocument/2006/relationships/tags" Target="../tags/tag104.xml"/><Relationship Id="rId15" Type="http://schemas.openxmlformats.org/officeDocument/2006/relationships/image" Target="../media/image78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112.xml"/><Relationship Id="rId7" Type="http://schemas.openxmlformats.org/officeDocument/2006/relationships/image" Target="../media/image84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8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3.xml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80.png"/><Relationship Id="rId3" Type="http://schemas.openxmlformats.org/officeDocument/2006/relationships/tags" Target="../tags/tag116.xml"/><Relationship Id="rId21" Type="http://schemas.openxmlformats.org/officeDocument/2006/relationships/image" Target="../media/image75.png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image" Target="../media/image79.png"/><Relationship Id="rId2" Type="http://schemas.openxmlformats.org/officeDocument/2006/relationships/tags" Target="../tags/tag115.xml"/><Relationship Id="rId16" Type="http://schemas.openxmlformats.org/officeDocument/2006/relationships/image" Target="../media/image78.png"/><Relationship Id="rId20" Type="http://schemas.openxmlformats.org/officeDocument/2006/relationships/image" Target="../media/image88.png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24" Type="http://schemas.openxmlformats.org/officeDocument/2006/relationships/image" Target="../media/image89.png"/><Relationship Id="rId5" Type="http://schemas.openxmlformats.org/officeDocument/2006/relationships/tags" Target="../tags/tag118.xml"/><Relationship Id="rId15" Type="http://schemas.openxmlformats.org/officeDocument/2006/relationships/image" Target="../media/image61.png"/><Relationship Id="rId23" Type="http://schemas.openxmlformats.org/officeDocument/2006/relationships/image" Target="../media/image76.png"/><Relationship Id="rId10" Type="http://schemas.openxmlformats.org/officeDocument/2006/relationships/tags" Target="../tags/tag123.xml"/><Relationship Id="rId19" Type="http://schemas.openxmlformats.org/officeDocument/2006/relationships/image" Target="../media/image81.png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image" Target="../media/image87.png"/><Relationship Id="rId22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.png"/><Relationship Id="rId2" Type="http://schemas.openxmlformats.org/officeDocument/2006/relationships/tags" Target="../tags/tag3.xml"/><Relationship Id="rId16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6" Type="http://schemas.openxmlformats.org/officeDocument/2006/relationships/tags" Target="../tags/tag7.xml"/><Relationship Id="rId11" Type="http://schemas.openxmlformats.org/officeDocument/2006/relationships/image" Target="../media/image2.png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image" Target="../media/image1.emf"/><Relationship Id="rId4" Type="http://schemas.openxmlformats.org/officeDocument/2006/relationships/tags" Target="../tags/tag5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tags" Target="../tags/tag140.xml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" Type="http://schemas.openxmlformats.org/officeDocument/2006/relationships/tags" Target="../tags/tag130.xml"/><Relationship Id="rId21" Type="http://schemas.openxmlformats.org/officeDocument/2006/relationships/image" Target="../media/image117.png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2" Type="http://schemas.openxmlformats.org/officeDocument/2006/relationships/tags" Target="../tags/tag129.xml"/><Relationship Id="rId16" Type="http://schemas.openxmlformats.org/officeDocument/2006/relationships/image" Target="../media/image112.wmf"/><Relationship Id="rId20" Type="http://schemas.openxmlformats.org/officeDocument/2006/relationships/image" Target="../media/image116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image" Target="../media/image120.png"/><Relationship Id="rId5" Type="http://schemas.openxmlformats.org/officeDocument/2006/relationships/tags" Target="../tags/tag132.xml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10" Type="http://schemas.openxmlformats.org/officeDocument/2006/relationships/tags" Target="../tags/tag137.xml"/><Relationship Id="rId19" Type="http://schemas.openxmlformats.org/officeDocument/2006/relationships/image" Target="../media/image115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image" Target="../media/image119.png"/><Relationship Id="rId3" Type="http://schemas.openxmlformats.org/officeDocument/2006/relationships/tags" Target="../tags/tag14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8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image" Target="../media/image117.png"/><Relationship Id="rId5" Type="http://schemas.openxmlformats.org/officeDocument/2006/relationships/tags" Target="../tags/tag145.xml"/><Relationship Id="rId10" Type="http://schemas.openxmlformats.org/officeDocument/2006/relationships/image" Target="../media/image116.png"/><Relationship Id="rId4" Type="http://schemas.openxmlformats.org/officeDocument/2006/relationships/tags" Target="../tags/tag144.xml"/><Relationship Id="rId9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image" Target="../media/image78.png"/><Relationship Id="rId18" Type="http://schemas.openxmlformats.org/officeDocument/2006/relationships/image" Target="../media/image88.png"/><Relationship Id="rId3" Type="http://schemas.openxmlformats.org/officeDocument/2006/relationships/tags" Target="../tags/tag149.xml"/><Relationship Id="rId21" Type="http://schemas.openxmlformats.org/officeDocument/2006/relationships/image" Target="../media/image126.png"/><Relationship Id="rId7" Type="http://schemas.openxmlformats.org/officeDocument/2006/relationships/tags" Target="../tags/tag153.xml"/><Relationship Id="rId12" Type="http://schemas.openxmlformats.org/officeDocument/2006/relationships/image" Target="../media/image61.png"/><Relationship Id="rId17" Type="http://schemas.openxmlformats.org/officeDocument/2006/relationships/image" Target="../media/image75.png"/><Relationship Id="rId2" Type="http://schemas.openxmlformats.org/officeDocument/2006/relationships/tags" Target="../tags/tag148.xml"/><Relationship Id="rId16" Type="http://schemas.openxmlformats.org/officeDocument/2006/relationships/image" Target="../media/image81.png"/><Relationship Id="rId20" Type="http://schemas.openxmlformats.org/officeDocument/2006/relationships/image" Target="../media/image125.pn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51.xml"/><Relationship Id="rId15" Type="http://schemas.openxmlformats.org/officeDocument/2006/relationships/image" Target="../media/image80.png"/><Relationship Id="rId10" Type="http://schemas.openxmlformats.org/officeDocument/2006/relationships/tags" Target="../tags/tag156.xml"/><Relationship Id="rId19" Type="http://schemas.openxmlformats.org/officeDocument/2006/relationships/image" Target="../media/image124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13" Type="http://schemas.openxmlformats.org/officeDocument/2006/relationships/tags" Target="../tags/tag169.xml"/><Relationship Id="rId18" Type="http://schemas.openxmlformats.org/officeDocument/2006/relationships/image" Target="../media/image114.png"/><Relationship Id="rId26" Type="http://schemas.openxmlformats.org/officeDocument/2006/relationships/image" Target="../media/image133.png"/><Relationship Id="rId3" Type="http://schemas.openxmlformats.org/officeDocument/2006/relationships/tags" Target="../tags/tag159.xml"/><Relationship Id="rId21" Type="http://schemas.openxmlformats.org/officeDocument/2006/relationships/image" Target="../media/image129.png"/><Relationship Id="rId7" Type="http://schemas.openxmlformats.org/officeDocument/2006/relationships/tags" Target="../tags/tag163.xml"/><Relationship Id="rId12" Type="http://schemas.openxmlformats.org/officeDocument/2006/relationships/tags" Target="../tags/tag168.xml"/><Relationship Id="rId17" Type="http://schemas.openxmlformats.org/officeDocument/2006/relationships/image" Target="../media/image113.png"/><Relationship Id="rId25" Type="http://schemas.openxmlformats.org/officeDocument/2006/relationships/image" Target="../media/image132.png"/><Relationship Id="rId2" Type="http://schemas.openxmlformats.org/officeDocument/2006/relationships/tags" Target="../tags/tag158.xml"/><Relationship Id="rId16" Type="http://schemas.openxmlformats.org/officeDocument/2006/relationships/image" Target="../media/image112.wmf"/><Relationship Id="rId20" Type="http://schemas.openxmlformats.org/officeDocument/2006/relationships/image" Target="../media/image128.png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tags" Target="../tags/tag167.xml"/><Relationship Id="rId24" Type="http://schemas.openxmlformats.org/officeDocument/2006/relationships/image" Target="../media/image131.png"/><Relationship Id="rId5" Type="http://schemas.openxmlformats.org/officeDocument/2006/relationships/tags" Target="../tags/tag161.xml"/><Relationship Id="rId15" Type="http://schemas.openxmlformats.org/officeDocument/2006/relationships/image" Target="../media/image127.png"/><Relationship Id="rId23" Type="http://schemas.openxmlformats.org/officeDocument/2006/relationships/image" Target="../media/image130.png"/><Relationship Id="rId10" Type="http://schemas.openxmlformats.org/officeDocument/2006/relationships/tags" Target="../tags/tag166.xml"/><Relationship Id="rId19" Type="http://schemas.openxmlformats.org/officeDocument/2006/relationships/image" Target="../media/image115.png"/><Relationship Id="rId4" Type="http://schemas.openxmlformats.org/officeDocument/2006/relationships/tags" Target="../tags/tag160.xml"/><Relationship Id="rId9" Type="http://schemas.openxmlformats.org/officeDocument/2006/relationships/tags" Target="../tags/tag165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118.png"/><Relationship Id="rId27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tags" Target="../tags/tag182.xml"/><Relationship Id="rId18" Type="http://schemas.openxmlformats.org/officeDocument/2006/relationships/image" Target="../media/image79.png"/><Relationship Id="rId3" Type="http://schemas.openxmlformats.org/officeDocument/2006/relationships/tags" Target="../tags/tag172.xml"/><Relationship Id="rId21" Type="http://schemas.openxmlformats.org/officeDocument/2006/relationships/image" Target="../media/image113.png"/><Relationship Id="rId7" Type="http://schemas.openxmlformats.org/officeDocument/2006/relationships/tags" Target="../tags/tag176.xml"/><Relationship Id="rId12" Type="http://schemas.openxmlformats.org/officeDocument/2006/relationships/tags" Target="../tags/tag181.xml"/><Relationship Id="rId17" Type="http://schemas.openxmlformats.org/officeDocument/2006/relationships/image" Target="../media/image78.png"/><Relationship Id="rId2" Type="http://schemas.openxmlformats.org/officeDocument/2006/relationships/tags" Target="../tags/tag171.xml"/><Relationship Id="rId16" Type="http://schemas.openxmlformats.org/officeDocument/2006/relationships/image" Target="../media/image61.png"/><Relationship Id="rId20" Type="http://schemas.openxmlformats.org/officeDocument/2006/relationships/image" Target="../media/image81.png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tags" Target="../tags/tag180.xml"/><Relationship Id="rId24" Type="http://schemas.openxmlformats.org/officeDocument/2006/relationships/image" Target="../media/image135.png"/><Relationship Id="rId5" Type="http://schemas.openxmlformats.org/officeDocument/2006/relationships/tags" Target="../tags/tag174.xml"/><Relationship Id="rId15" Type="http://schemas.openxmlformats.org/officeDocument/2006/relationships/image" Target="../media/image111.png"/><Relationship Id="rId23" Type="http://schemas.openxmlformats.org/officeDocument/2006/relationships/image" Target="../media/image118.png"/><Relationship Id="rId10" Type="http://schemas.openxmlformats.org/officeDocument/2006/relationships/tags" Target="../tags/tag179.xml"/><Relationship Id="rId19" Type="http://schemas.openxmlformats.org/officeDocument/2006/relationships/image" Target="../media/image80.png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36.png"/><Relationship Id="rId3" Type="http://schemas.openxmlformats.org/officeDocument/2006/relationships/tags" Target="../tags/tag185.xml"/><Relationship Id="rId21" Type="http://schemas.openxmlformats.org/officeDocument/2006/relationships/image" Target="../media/image130.png"/><Relationship Id="rId7" Type="http://schemas.openxmlformats.org/officeDocument/2006/relationships/tags" Target="../tags/tag189.xml"/><Relationship Id="rId12" Type="http://schemas.openxmlformats.org/officeDocument/2006/relationships/tags" Target="../tags/tag194.xml"/><Relationship Id="rId17" Type="http://schemas.openxmlformats.org/officeDocument/2006/relationships/image" Target="../media/image115.png"/><Relationship Id="rId2" Type="http://schemas.openxmlformats.org/officeDocument/2006/relationships/tags" Target="../tags/tag184.xml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24" Type="http://schemas.openxmlformats.org/officeDocument/2006/relationships/image" Target="../media/image132.png"/><Relationship Id="rId5" Type="http://schemas.openxmlformats.org/officeDocument/2006/relationships/tags" Target="../tags/tag187.xml"/><Relationship Id="rId15" Type="http://schemas.openxmlformats.org/officeDocument/2006/relationships/image" Target="../media/image113.png"/><Relationship Id="rId23" Type="http://schemas.openxmlformats.org/officeDocument/2006/relationships/image" Target="../media/image137.png"/><Relationship Id="rId10" Type="http://schemas.openxmlformats.org/officeDocument/2006/relationships/tags" Target="../tags/tag192.xml"/><Relationship Id="rId19" Type="http://schemas.openxmlformats.org/officeDocument/2006/relationships/image" Target="../media/image129.png"/><Relationship Id="rId4" Type="http://schemas.openxmlformats.org/officeDocument/2006/relationships/tags" Target="../tags/tag186.xml"/><Relationship Id="rId9" Type="http://schemas.openxmlformats.org/officeDocument/2006/relationships/tags" Target="../tags/tag191.xml"/><Relationship Id="rId14" Type="http://schemas.openxmlformats.org/officeDocument/2006/relationships/image" Target="../media/image111.png"/><Relationship Id="rId22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15.png"/><Relationship Id="rId26" Type="http://schemas.openxmlformats.org/officeDocument/2006/relationships/image" Target="../media/image141.png"/><Relationship Id="rId3" Type="http://schemas.openxmlformats.org/officeDocument/2006/relationships/tags" Target="../tags/tag197.xml"/><Relationship Id="rId21" Type="http://schemas.openxmlformats.org/officeDocument/2006/relationships/image" Target="../media/image118.png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image" Target="../media/image114.png"/><Relationship Id="rId25" Type="http://schemas.openxmlformats.org/officeDocument/2006/relationships/image" Target="../media/image140.wmf"/><Relationship Id="rId2" Type="http://schemas.openxmlformats.org/officeDocument/2006/relationships/tags" Target="../tags/tag196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24" Type="http://schemas.openxmlformats.org/officeDocument/2006/relationships/image" Target="../media/image139.wmf"/><Relationship Id="rId5" Type="http://schemas.openxmlformats.org/officeDocument/2006/relationships/tags" Target="../tags/tag199.xml"/><Relationship Id="rId15" Type="http://schemas.openxmlformats.org/officeDocument/2006/relationships/image" Target="../media/image112.wmf"/><Relationship Id="rId23" Type="http://schemas.openxmlformats.org/officeDocument/2006/relationships/image" Target="../media/image127.png"/><Relationship Id="rId10" Type="http://schemas.openxmlformats.org/officeDocument/2006/relationships/tags" Target="../tags/tag204.xml"/><Relationship Id="rId19" Type="http://schemas.openxmlformats.org/officeDocument/2006/relationships/image" Target="../media/image116.png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image" Target="../media/image111.png"/><Relationship Id="rId22" Type="http://schemas.openxmlformats.org/officeDocument/2006/relationships/image" Target="../media/image119.png"/><Relationship Id="rId27" Type="http://schemas.openxmlformats.org/officeDocument/2006/relationships/image" Target="../media/image14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2.wmf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12" Type="http://schemas.openxmlformats.org/officeDocument/2006/relationships/image" Target="../media/image146.png"/><Relationship Id="rId17" Type="http://schemas.openxmlformats.org/officeDocument/2006/relationships/image" Target="../media/image149.wmf"/><Relationship Id="rId2" Type="http://schemas.openxmlformats.org/officeDocument/2006/relationships/tags" Target="../tags/tag208.xml"/><Relationship Id="rId16" Type="http://schemas.openxmlformats.org/officeDocument/2006/relationships/image" Target="../media/image148.png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image" Target="../media/image145.png"/><Relationship Id="rId5" Type="http://schemas.openxmlformats.org/officeDocument/2006/relationships/tags" Target="../tags/tag211.xml"/><Relationship Id="rId15" Type="http://schemas.openxmlformats.org/officeDocument/2006/relationships/image" Target="../media/image147.png"/><Relationship Id="rId10" Type="http://schemas.openxmlformats.org/officeDocument/2006/relationships/image" Target="../media/image144.png"/><Relationship Id="rId4" Type="http://schemas.openxmlformats.org/officeDocument/2006/relationships/tags" Target="../tags/tag210.xml"/><Relationship Id="rId9" Type="http://schemas.openxmlformats.org/officeDocument/2006/relationships/image" Target="../media/image143.png"/><Relationship Id="rId14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13.xml"/><Relationship Id="rId16" Type="http://schemas.openxmlformats.org/officeDocument/2006/relationships/image" Target="../media/image17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2.wmf"/><Relationship Id="rId5" Type="http://schemas.openxmlformats.org/officeDocument/2006/relationships/tags" Target="../tags/tag16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4.wmf"/><Relationship Id="rId4" Type="http://schemas.openxmlformats.org/officeDocument/2006/relationships/image" Target="../media/image153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7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7" Type="http://schemas.openxmlformats.org/officeDocument/2006/relationships/image" Target="../media/image1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2.png"/><Relationship Id="rId4" Type="http://schemas.openxmlformats.org/officeDocument/2006/relationships/image" Target="../media/image16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23.png"/><Relationship Id="rId5" Type="http://schemas.openxmlformats.org/officeDocument/2006/relationships/tags" Target="../tags/tag24.xml"/><Relationship Id="rId10" Type="http://schemas.openxmlformats.org/officeDocument/2006/relationships/image" Target="../media/image22.png"/><Relationship Id="rId4" Type="http://schemas.openxmlformats.org/officeDocument/2006/relationships/tags" Target="../tags/tag23.xml"/><Relationship Id="rId9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6.jpeg"/><Relationship Id="rId5" Type="http://schemas.openxmlformats.org/officeDocument/2006/relationships/image" Target="../media/image164.wmf"/><Relationship Id="rId4" Type="http://schemas.openxmlformats.org/officeDocument/2006/relationships/oleObject" Target="../embeddings/oleObject5.bin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9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7" Type="http://schemas.openxmlformats.org/officeDocument/2006/relationships/image" Target="../media/image173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7" Type="http://schemas.openxmlformats.org/officeDocument/2006/relationships/image" Target="../media/image176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152525" y="231775"/>
            <a:ext cx="709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Times New Roman" panose="02020603050405020304" pitchFamily="18" charset="0"/>
              </a:rPr>
              <a:t>From “Coherent Interactions” to “Nonlinear Optics”</a:t>
            </a:r>
            <a:endParaRPr lang="en-US" altLang="en-US" sz="240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69925" y="863600"/>
            <a:ext cx="7772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Bloch’s equations: near a resonance, time dependent population transfers,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Modulation of the absorption and dispersion, resulting in a modulation of the pulse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(effects: pulse reshaping, changes in spectrum around the pulse carrier frequency)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835025" y="3455988"/>
            <a:ext cx="475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The nonlinearity is enhanced by a resonance.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733425" y="4084638"/>
            <a:ext cx="728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Procedure: calculate the expectation value of the dipole moment P = &lt;</a:t>
            </a:r>
            <a:r>
              <a:rPr lang="en-US" altLang="en-US" sz="1800">
                <a:latin typeface="Symbol" panose="05050102010706020507" pitchFamily="18" charset="2"/>
              </a:rPr>
              <a:t>y|m|y&gt;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a two-level system at </a:t>
            </a:r>
            <a:r>
              <a:rPr lang="en-US" altLang="en-US" sz="1800">
                <a:latin typeface="Symbol" panose="05050102010706020507" pitchFamily="18" charset="2"/>
              </a:rPr>
              <a:t>w</a:t>
            </a:r>
            <a:r>
              <a:rPr lang="en-US" altLang="en-US" sz="1800" baseline="-25000">
                <a:latin typeface="Symbol" panose="05050102010706020507" pitchFamily="18" charset="2"/>
              </a:rPr>
              <a:t>0</a:t>
            </a:r>
            <a:r>
              <a:rPr lang="en-US" altLang="en-US" sz="1800"/>
              <a:t> perturbed by a field at </a:t>
            </a:r>
            <a:r>
              <a:rPr lang="en-US" altLang="en-US" sz="1800">
                <a:latin typeface="Symbol" panose="05050102010706020507" pitchFamily="18" charset="2"/>
              </a:rPr>
              <a:t>w.</a:t>
            </a:r>
            <a:endParaRPr lang="en-US" altLang="en-US" sz="1800"/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784225" y="4941888"/>
            <a:ext cx="3830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Result: modified Bloch’s equations.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1736725" y="5476875"/>
            <a:ext cx="7267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What is the traditional nonlinear optics limit?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Harmonic generation? How to have maximum efficiency?</a:t>
            </a:r>
          </a:p>
        </p:txBody>
      </p:sp>
      <p:sp>
        <p:nvSpPr>
          <p:cNvPr id="4104" name="Oval 9"/>
          <p:cNvSpPr>
            <a:spLocks noChangeArrowheads="1"/>
          </p:cNvSpPr>
          <p:nvPr/>
        </p:nvSpPr>
        <p:spPr bwMode="auto">
          <a:xfrm>
            <a:off x="1409700" y="5676900"/>
            <a:ext cx="88900" cy="101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4105" name="Oval 10"/>
          <p:cNvSpPr>
            <a:spLocks noChangeArrowheads="1"/>
          </p:cNvSpPr>
          <p:nvPr/>
        </p:nvSpPr>
        <p:spPr bwMode="auto">
          <a:xfrm>
            <a:off x="1409700" y="6007100"/>
            <a:ext cx="88900" cy="101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4106" name="Text Box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TexPoint fonts used in EMF.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Read the TexPoint manual before you delete this box.: </a:t>
            </a:r>
            <a:r>
              <a:rPr lang="en-US" altLang="en-US" sz="1800">
                <a:latin typeface="cmmi10" pitchFamily="34" charset="0"/>
              </a:rPr>
              <a:t>A</a:t>
            </a:r>
            <a:r>
              <a:rPr lang="en-US" altLang="en-US" sz="1800">
                <a:latin typeface="cmmi7" pitchFamily="34" charset="0"/>
              </a:rPr>
              <a:t>A</a:t>
            </a:r>
            <a:r>
              <a:rPr lang="en-US" altLang="en-US" sz="1800">
                <a:latin typeface="cmr10" pitchFamily="34" charset="0"/>
              </a:rPr>
              <a:t>A</a:t>
            </a:r>
            <a:r>
              <a:rPr lang="en-US" altLang="en-US" sz="1800">
                <a:latin typeface="cmsy7" pitchFamily="34" charset="0"/>
              </a:rPr>
              <a:t>A</a:t>
            </a: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708025" y="2222500"/>
            <a:ext cx="7086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Traditional nonlinear optics: creation of harmonics of the field because of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power expansion of the polarization: P = </a:t>
            </a:r>
            <a:r>
              <a:rPr lang="en-US" altLang="en-US" sz="1800">
                <a:latin typeface="Symbol" panose="05050102010706020507" pitchFamily="18" charset="2"/>
              </a:rPr>
              <a:t>e</a:t>
            </a:r>
            <a:r>
              <a:rPr lang="en-US" altLang="en-US" sz="1800" baseline="-25000">
                <a:latin typeface="Symbol" panose="05050102010706020507" pitchFamily="18" charset="2"/>
              </a:rPr>
              <a:t>o</a:t>
            </a:r>
            <a:r>
              <a:rPr lang="en-US" altLang="en-US" sz="1800">
                <a:latin typeface="Symbol" panose="05050102010706020507" pitchFamily="18" charset="2"/>
              </a:rPr>
              <a:t>(c</a:t>
            </a:r>
            <a:r>
              <a:rPr lang="en-US" altLang="en-US" sz="3600">
                <a:latin typeface="Symbol" panose="05050102010706020507" pitchFamily="18" charset="2"/>
              </a:rPr>
              <a:t>e</a:t>
            </a:r>
            <a:r>
              <a:rPr lang="en-US" altLang="en-US" sz="1800">
                <a:latin typeface="Symbol" panose="05050102010706020507" pitchFamily="18" charset="2"/>
              </a:rPr>
              <a:t> + c</a:t>
            </a:r>
            <a:r>
              <a:rPr lang="en-US" altLang="en-US" sz="1800" baseline="30000">
                <a:latin typeface="Symbol" panose="05050102010706020507" pitchFamily="18" charset="2"/>
              </a:rPr>
              <a:t>(2)</a:t>
            </a:r>
            <a:r>
              <a:rPr lang="en-US" altLang="en-US" sz="3600">
                <a:latin typeface="Symbol" panose="05050102010706020507" pitchFamily="18" charset="2"/>
              </a:rPr>
              <a:t>e</a:t>
            </a:r>
            <a:r>
              <a:rPr lang="en-US" altLang="en-US" sz="2400" baseline="30000">
                <a:latin typeface="Symbol" panose="05050102010706020507" pitchFamily="18" charset="2"/>
              </a:rPr>
              <a:t>2</a:t>
            </a:r>
            <a:r>
              <a:rPr lang="en-US" altLang="en-US" sz="1800">
                <a:latin typeface="Symbol" panose="05050102010706020507" pitchFamily="18" charset="2"/>
              </a:rPr>
              <a:t> + ...  )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17513" y="2706688"/>
            <a:ext cx="71945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Easily extended at N levels  </a:t>
            </a:r>
            <a:r>
              <a:rPr lang="en-US" altLang="en-US" sz="1800">
                <a:cs typeface="Times New Roman" panose="02020603050405020304" pitchFamily="18" charset="0"/>
                <a:sym typeface="Wingdings" panose="05000000000000000000" pitchFamily="2" charset="2"/>
              </a:rPr>
              <a:t>  Optical pumping of molecules</a:t>
            </a:r>
            <a:endParaRPr lang="en-US" altLang="en-US" sz="1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Approximation: Intermediate level off resonance (adiabatic approximation)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           Multilevel Bloch’s model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           Optical pumping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           Harmonic generation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</p:txBody>
      </p:sp>
      <p:pic>
        <p:nvPicPr>
          <p:cNvPr id="4" name="Picture 3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38275" y="922338"/>
            <a:ext cx="5868988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433513"/>
            <a:ext cx="153511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063875"/>
            <a:ext cx="2576512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60413" y="3213100"/>
            <a:ext cx="204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Solve, and construct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603375" y="3536950"/>
            <a:ext cx="111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matrix</a:t>
            </a:r>
          </a:p>
        </p:txBody>
      </p:sp>
      <p:pic>
        <p:nvPicPr>
          <p:cNvPr id="89095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3097213"/>
            <a:ext cx="22479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285750" y="3333750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This is the density matrix</a:t>
            </a:r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966788" y="877888"/>
            <a:ext cx="3924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Climbing an anharmonic ladder of levels</a:t>
            </a: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6251575" y="3217863"/>
            <a:ext cx="206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5 levels instead of 3</a:t>
            </a: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6175375" y="3732213"/>
            <a:ext cx="215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Density matrix 5 x 5</a:t>
            </a:r>
          </a:p>
        </p:txBody>
      </p:sp>
      <p:pic>
        <p:nvPicPr>
          <p:cNvPr id="12" name="Picture 11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59038" y="1455738"/>
            <a:ext cx="5868987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8561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/>
      <p:bldP spid="89093" grpId="1"/>
      <p:bldP spid="89094" grpId="0"/>
      <p:bldP spid="89094" grpId="1"/>
      <p:bldP spid="89096" grpId="0"/>
      <p:bldP spid="89100" grpId="0"/>
      <p:bldP spid="891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6" name="Group 4"/>
          <p:cNvGrpSpPr>
            <a:grpSpLocks/>
          </p:cNvGrpSpPr>
          <p:nvPr/>
        </p:nvGrpSpPr>
        <p:grpSpPr bwMode="auto">
          <a:xfrm>
            <a:off x="566738" y="1041400"/>
            <a:ext cx="2974975" cy="5816600"/>
            <a:chOff x="265" y="656"/>
            <a:chExt cx="1874" cy="3664"/>
          </a:xfrm>
        </p:grpSpPr>
        <p:pic>
          <p:nvPicPr>
            <p:cNvPr id="13326" name="Picture 5" descr="romeo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" y="656"/>
              <a:ext cx="1648" cy="3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7" name="Rectangle 6"/>
            <p:cNvSpPr>
              <a:spLocks noChangeArrowheads="1"/>
            </p:cNvSpPr>
            <p:nvPr/>
          </p:nvSpPr>
          <p:spPr bwMode="auto">
            <a:xfrm>
              <a:off x="265" y="1243"/>
              <a:ext cx="1874" cy="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sp>
          <p:nvSpPr>
            <p:cNvPr id="13328" name="Rectangle 7"/>
            <p:cNvSpPr>
              <a:spLocks noChangeArrowheads="1"/>
            </p:cNvSpPr>
            <p:nvPr/>
          </p:nvSpPr>
          <p:spPr bwMode="auto">
            <a:xfrm>
              <a:off x="475" y="1353"/>
              <a:ext cx="247" cy="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  <p:grpSp>
        <p:nvGrpSpPr>
          <p:cNvPr id="90120" name="Group 8"/>
          <p:cNvGrpSpPr>
            <a:grpSpLocks/>
          </p:cNvGrpSpPr>
          <p:nvPr/>
        </p:nvGrpSpPr>
        <p:grpSpPr bwMode="auto">
          <a:xfrm>
            <a:off x="800100" y="2049463"/>
            <a:ext cx="2417763" cy="4343400"/>
            <a:chOff x="3586" y="1272"/>
            <a:chExt cx="1523" cy="2736"/>
          </a:xfrm>
        </p:grpSpPr>
        <p:pic>
          <p:nvPicPr>
            <p:cNvPr id="13324" name="Picture 9" descr="romeo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" y="1272"/>
              <a:ext cx="1523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5" name="Rectangle 10"/>
            <p:cNvSpPr>
              <a:spLocks noChangeArrowheads="1"/>
            </p:cNvSpPr>
            <p:nvPr/>
          </p:nvSpPr>
          <p:spPr bwMode="auto">
            <a:xfrm>
              <a:off x="3703" y="1298"/>
              <a:ext cx="247" cy="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  <p:grpSp>
        <p:nvGrpSpPr>
          <p:cNvPr id="90123" name="Group 11"/>
          <p:cNvGrpSpPr>
            <a:grpSpLocks/>
          </p:cNvGrpSpPr>
          <p:nvPr/>
        </p:nvGrpSpPr>
        <p:grpSpPr bwMode="auto">
          <a:xfrm>
            <a:off x="3629025" y="2578100"/>
            <a:ext cx="2586038" cy="3814763"/>
            <a:chOff x="2286" y="1624"/>
            <a:chExt cx="1629" cy="2403"/>
          </a:xfrm>
        </p:grpSpPr>
        <p:pic>
          <p:nvPicPr>
            <p:cNvPr id="13322" name="Picture 12" descr="four_level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" y="1624"/>
              <a:ext cx="1596" cy="2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Rectangle 13"/>
            <p:cNvSpPr>
              <a:spLocks noChangeArrowheads="1"/>
            </p:cNvSpPr>
            <p:nvPr/>
          </p:nvSpPr>
          <p:spPr bwMode="auto">
            <a:xfrm>
              <a:off x="2286" y="3712"/>
              <a:ext cx="30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966788" y="877888"/>
            <a:ext cx="3924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Climbing an anharmonic ladder of levels</a:t>
            </a:r>
          </a:p>
        </p:txBody>
      </p:sp>
      <p:grpSp>
        <p:nvGrpSpPr>
          <p:cNvPr id="90127" name="Group 15"/>
          <p:cNvGrpSpPr>
            <a:grpSpLocks/>
          </p:cNvGrpSpPr>
          <p:nvPr/>
        </p:nvGrpSpPr>
        <p:grpSpPr bwMode="auto">
          <a:xfrm>
            <a:off x="6426200" y="2493963"/>
            <a:ext cx="2717800" cy="4364037"/>
            <a:chOff x="4048" y="1571"/>
            <a:chExt cx="1712" cy="2749"/>
          </a:xfrm>
        </p:grpSpPr>
        <p:pic>
          <p:nvPicPr>
            <p:cNvPr id="13319" name="Picture 16" descr="ch3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" y="2272"/>
              <a:ext cx="1712" cy="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17"/>
            <p:cNvSpPr txBox="1">
              <a:spLocks noChangeArrowheads="1"/>
            </p:cNvSpPr>
            <p:nvPr/>
          </p:nvSpPr>
          <p:spPr bwMode="auto">
            <a:xfrm>
              <a:off x="4538" y="1571"/>
              <a:ext cx="4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CH</a:t>
              </a:r>
              <a:r>
                <a:rPr lang="en-US" altLang="en-US" sz="1800" baseline="-25000"/>
                <a:t>3</a:t>
              </a:r>
              <a:r>
                <a:rPr lang="en-US" altLang="en-US" sz="1800"/>
                <a:t>F</a:t>
              </a:r>
            </a:p>
          </p:txBody>
        </p:sp>
        <p:sp>
          <p:nvSpPr>
            <p:cNvPr id="13321" name="Rectangle 18"/>
            <p:cNvSpPr>
              <a:spLocks noChangeArrowheads="1"/>
            </p:cNvSpPr>
            <p:nvPr/>
          </p:nvSpPr>
          <p:spPr bwMode="auto">
            <a:xfrm>
              <a:off x="4110" y="2274"/>
              <a:ext cx="162" cy="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57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28588" y="877888"/>
            <a:ext cx="3924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Climbing an anharmonic ladder of levels</a:t>
            </a:r>
          </a:p>
        </p:txBody>
      </p:sp>
      <p:sp>
        <p:nvSpPr>
          <p:cNvPr id="14339" name="Line 5"/>
          <p:cNvSpPr>
            <a:spLocks noChangeShapeType="1"/>
          </p:cNvSpPr>
          <p:nvPr/>
        </p:nvSpPr>
        <p:spPr bwMode="auto">
          <a:xfrm flipV="1">
            <a:off x="4800600" y="900113"/>
            <a:ext cx="0" cy="2100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6"/>
          <p:cNvSpPr>
            <a:spLocks noChangeShapeType="1"/>
          </p:cNvSpPr>
          <p:nvPr/>
        </p:nvSpPr>
        <p:spPr bwMode="auto">
          <a:xfrm>
            <a:off x="4800600" y="3009900"/>
            <a:ext cx="4133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Freeform 7"/>
          <p:cNvSpPr>
            <a:spLocks/>
          </p:cNvSpPr>
          <p:nvPr/>
        </p:nvSpPr>
        <p:spPr bwMode="auto">
          <a:xfrm>
            <a:off x="4986338" y="1319213"/>
            <a:ext cx="704850" cy="1690687"/>
          </a:xfrm>
          <a:custGeom>
            <a:avLst/>
            <a:gdLst>
              <a:gd name="T0" fmla="*/ 0 w 444"/>
              <a:gd name="T1" fmla="*/ 2147483646 h 1065"/>
              <a:gd name="T2" fmla="*/ 2147483646 w 444"/>
              <a:gd name="T3" fmla="*/ 2147483646 h 1065"/>
              <a:gd name="T4" fmla="*/ 2147483646 w 444"/>
              <a:gd name="T5" fmla="*/ 2147483646 h 1065"/>
              <a:gd name="T6" fmla="*/ 2147483646 w 444"/>
              <a:gd name="T7" fmla="*/ 2147483646 h 1065"/>
              <a:gd name="T8" fmla="*/ 2147483646 w 444"/>
              <a:gd name="T9" fmla="*/ 2147483646 h 1065"/>
              <a:gd name="T10" fmla="*/ 2147483646 w 444"/>
              <a:gd name="T11" fmla="*/ 2147483646 h 1065"/>
              <a:gd name="T12" fmla="*/ 2147483646 w 444"/>
              <a:gd name="T13" fmla="*/ 2147483646 h 1065"/>
              <a:gd name="T14" fmla="*/ 2147483646 w 444"/>
              <a:gd name="T15" fmla="*/ 2147483646 h 1065"/>
              <a:gd name="T16" fmla="*/ 2147483646 w 444"/>
              <a:gd name="T17" fmla="*/ 2147483646 h 1065"/>
              <a:gd name="T18" fmla="*/ 2147483646 w 444"/>
              <a:gd name="T19" fmla="*/ 2147483646 h 1065"/>
              <a:gd name="T20" fmla="*/ 2147483646 w 444"/>
              <a:gd name="T21" fmla="*/ 2147483646 h 1065"/>
              <a:gd name="T22" fmla="*/ 2147483646 w 444"/>
              <a:gd name="T23" fmla="*/ 2147483646 h 1065"/>
              <a:gd name="T24" fmla="*/ 2147483646 w 444"/>
              <a:gd name="T25" fmla="*/ 2147483646 h 1065"/>
              <a:gd name="T26" fmla="*/ 2147483646 w 444"/>
              <a:gd name="T27" fmla="*/ 2147483646 h 1065"/>
              <a:gd name="T28" fmla="*/ 2147483646 w 444"/>
              <a:gd name="T29" fmla="*/ 2147483646 h 10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4" h="1065">
                <a:moveTo>
                  <a:pt x="0" y="1065"/>
                </a:moveTo>
                <a:cubicBezTo>
                  <a:pt x="9" y="1063"/>
                  <a:pt x="19" y="1061"/>
                  <a:pt x="33" y="1056"/>
                </a:cubicBezTo>
                <a:cubicBezTo>
                  <a:pt x="47" y="1051"/>
                  <a:pt x="71" y="1061"/>
                  <a:pt x="87" y="1032"/>
                </a:cubicBezTo>
                <a:cubicBezTo>
                  <a:pt x="103" y="1003"/>
                  <a:pt x="117" y="971"/>
                  <a:pt x="129" y="882"/>
                </a:cubicBezTo>
                <a:cubicBezTo>
                  <a:pt x="141" y="793"/>
                  <a:pt x="147" y="628"/>
                  <a:pt x="156" y="498"/>
                </a:cubicBezTo>
                <a:cubicBezTo>
                  <a:pt x="165" y="368"/>
                  <a:pt x="176" y="178"/>
                  <a:pt x="186" y="99"/>
                </a:cubicBezTo>
                <a:cubicBezTo>
                  <a:pt x="196" y="20"/>
                  <a:pt x="207" y="36"/>
                  <a:pt x="216" y="24"/>
                </a:cubicBezTo>
                <a:cubicBezTo>
                  <a:pt x="225" y="12"/>
                  <a:pt x="228" y="0"/>
                  <a:pt x="237" y="27"/>
                </a:cubicBezTo>
                <a:cubicBezTo>
                  <a:pt x="246" y="54"/>
                  <a:pt x="261" y="112"/>
                  <a:pt x="270" y="186"/>
                </a:cubicBezTo>
                <a:cubicBezTo>
                  <a:pt x="279" y="260"/>
                  <a:pt x="283" y="379"/>
                  <a:pt x="291" y="474"/>
                </a:cubicBezTo>
                <a:cubicBezTo>
                  <a:pt x="299" y="569"/>
                  <a:pt x="311" y="684"/>
                  <a:pt x="318" y="759"/>
                </a:cubicBezTo>
                <a:cubicBezTo>
                  <a:pt x="325" y="834"/>
                  <a:pt x="329" y="887"/>
                  <a:pt x="336" y="927"/>
                </a:cubicBezTo>
                <a:cubicBezTo>
                  <a:pt x="343" y="967"/>
                  <a:pt x="349" y="981"/>
                  <a:pt x="360" y="1002"/>
                </a:cubicBezTo>
                <a:cubicBezTo>
                  <a:pt x="371" y="1023"/>
                  <a:pt x="388" y="1043"/>
                  <a:pt x="402" y="1053"/>
                </a:cubicBezTo>
                <a:cubicBezTo>
                  <a:pt x="416" y="1063"/>
                  <a:pt x="430" y="1061"/>
                  <a:pt x="444" y="1059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Freeform 8"/>
          <p:cNvSpPr>
            <a:spLocks/>
          </p:cNvSpPr>
          <p:nvPr/>
        </p:nvSpPr>
        <p:spPr bwMode="auto">
          <a:xfrm>
            <a:off x="6129338" y="1309688"/>
            <a:ext cx="704850" cy="1690687"/>
          </a:xfrm>
          <a:custGeom>
            <a:avLst/>
            <a:gdLst>
              <a:gd name="T0" fmla="*/ 0 w 444"/>
              <a:gd name="T1" fmla="*/ 2147483646 h 1065"/>
              <a:gd name="T2" fmla="*/ 2147483646 w 444"/>
              <a:gd name="T3" fmla="*/ 2147483646 h 1065"/>
              <a:gd name="T4" fmla="*/ 2147483646 w 444"/>
              <a:gd name="T5" fmla="*/ 2147483646 h 1065"/>
              <a:gd name="T6" fmla="*/ 2147483646 w 444"/>
              <a:gd name="T7" fmla="*/ 2147483646 h 1065"/>
              <a:gd name="T8" fmla="*/ 2147483646 w 444"/>
              <a:gd name="T9" fmla="*/ 2147483646 h 1065"/>
              <a:gd name="T10" fmla="*/ 2147483646 w 444"/>
              <a:gd name="T11" fmla="*/ 2147483646 h 1065"/>
              <a:gd name="T12" fmla="*/ 2147483646 w 444"/>
              <a:gd name="T13" fmla="*/ 2147483646 h 1065"/>
              <a:gd name="T14" fmla="*/ 2147483646 w 444"/>
              <a:gd name="T15" fmla="*/ 2147483646 h 1065"/>
              <a:gd name="T16" fmla="*/ 2147483646 w 444"/>
              <a:gd name="T17" fmla="*/ 2147483646 h 1065"/>
              <a:gd name="T18" fmla="*/ 2147483646 w 444"/>
              <a:gd name="T19" fmla="*/ 2147483646 h 1065"/>
              <a:gd name="T20" fmla="*/ 2147483646 w 444"/>
              <a:gd name="T21" fmla="*/ 2147483646 h 1065"/>
              <a:gd name="T22" fmla="*/ 2147483646 w 444"/>
              <a:gd name="T23" fmla="*/ 2147483646 h 1065"/>
              <a:gd name="T24" fmla="*/ 2147483646 w 444"/>
              <a:gd name="T25" fmla="*/ 2147483646 h 1065"/>
              <a:gd name="T26" fmla="*/ 2147483646 w 444"/>
              <a:gd name="T27" fmla="*/ 2147483646 h 1065"/>
              <a:gd name="T28" fmla="*/ 2147483646 w 444"/>
              <a:gd name="T29" fmla="*/ 2147483646 h 10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4" h="1065">
                <a:moveTo>
                  <a:pt x="0" y="1065"/>
                </a:moveTo>
                <a:cubicBezTo>
                  <a:pt x="9" y="1063"/>
                  <a:pt x="19" y="1061"/>
                  <a:pt x="33" y="1056"/>
                </a:cubicBezTo>
                <a:cubicBezTo>
                  <a:pt x="47" y="1051"/>
                  <a:pt x="71" y="1061"/>
                  <a:pt x="87" y="1032"/>
                </a:cubicBezTo>
                <a:cubicBezTo>
                  <a:pt x="103" y="1003"/>
                  <a:pt x="117" y="971"/>
                  <a:pt x="129" y="882"/>
                </a:cubicBezTo>
                <a:cubicBezTo>
                  <a:pt x="141" y="793"/>
                  <a:pt x="147" y="628"/>
                  <a:pt x="156" y="498"/>
                </a:cubicBezTo>
                <a:cubicBezTo>
                  <a:pt x="165" y="368"/>
                  <a:pt x="176" y="178"/>
                  <a:pt x="186" y="99"/>
                </a:cubicBezTo>
                <a:cubicBezTo>
                  <a:pt x="196" y="20"/>
                  <a:pt x="207" y="36"/>
                  <a:pt x="216" y="24"/>
                </a:cubicBezTo>
                <a:cubicBezTo>
                  <a:pt x="225" y="12"/>
                  <a:pt x="228" y="0"/>
                  <a:pt x="237" y="27"/>
                </a:cubicBezTo>
                <a:cubicBezTo>
                  <a:pt x="246" y="54"/>
                  <a:pt x="261" y="112"/>
                  <a:pt x="270" y="186"/>
                </a:cubicBezTo>
                <a:cubicBezTo>
                  <a:pt x="279" y="260"/>
                  <a:pt x="283" y="379"/>
                  <a:pt x="291" y="474"/>
                </a:cubicBezTo>
                <a:cubicBezTo>
                  <a:pt x="299" y="569"/>
                  <a:pt x="311" y="684"/>
                  <a:pt x="318" y="759"/>
                </a:cubicBezTo>
                <a:cubicBezTo>
                  <a:pt x="325" y="834"/>
                  <a:pt x="329" y="887"/>
                  <a:pt x="336" y="927"/>
                </a:cubicBezTo>
                <a:cubicBezTo>
                  <a:pt x="343" y="967"/>
                  <a:pt x="349" y="981"/>
                  <a:pt x="360" y="1002"/>
                </a:cubicBezTo>
                <a:cubicBezTo>
                  <a:pt x="371" y="1023"/>
                  <a:pt x="388" y="1043"/>
                  <a:pt x="402" y="1053"/>
                </a:cubicBezTo>
                <a:cubicBezTo>
                  <a:pt x="416" y="1063"/>
                  <a:pt x="430" y="1061"/>
                  <a:pt x="444" y="1059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Freeform 9"/>
          <p:cNvSpPr>
            <a:spLocks/>
          </p:cNvSpPr>
          <p:nvPr/>
        </p:nvSpPr>
        <p:spPr bwMode="auto">
          <a:xfrm>
            <a:off x="6865938" y="1306513"/>
            <a:ext cx="704850" cy="1690687"/>
          </a:xfrm>
          <a:custGeom>
            <a:avLst/>
            <a:gdLst>
              <a:gd name="T0" fmla="*/ 0 w 444"/>
              <a:gd name="T1" fmla="*/ 2147483646 h 1065"/>
              <a:gd name="T2" fmla="*/ 2147483646 w 444"/>
              <a:gd name="T3" fmla="*/ 2147483646 h 1065"/>
              <a:gd name="T4" fmla="*/ 2147483646 w 444"/>
              <a:gd name="T5" fmla="*/ 2147483646 h 1065"/>
              <a:gd name="T6" fmla="*/ 2147483646 w 444"/>
              <a:gd name="T7" fmla="*/ 2147483646 h 1065"/>
              <a:gd name="T8" fmla="*/ 2147483646 w 444"/>
              <a:gd name="T9" fmla="*/ 2147483646 h 1065"/>
              <a:gd name="T10" fmla="*/ 2147483646 w 444"/>
              <a:gd name="T11" fmla="*/ 2147483646 h 1065"/>
              <a:gd name="T12" fmla="*/ 2147483646 w 444"/>
              <a:gd name="T13" fmla="*/ 2147483646 h 1065"/>
              <a:gd name="T14" fmla="*/ 2147483646 w 444"/>
              <a:gd name="T15" fmla="*/ 2147483646 h 1065"/>
              <a:gd name="T16" fmla="*/ 2147483646 w 444"/>
              <a:gd name="T17" fmla="*/ 2147483646 h 1065"/>
              <a:gd name="T18" fmla="*/ 2147483646 w 444"/>
              <a:gd name="T19" fmla="*/ 2147483646 h 1065"/>
              <a:gd name="T20" fmla="*/ 2147483646 w 444"/>
              <a:gd name="T21" fmla="*/ 2147483646 h 1065"/>
              <a:gd name="T22" fmla="*/ 2147483646 w 444"/>
              <a:gd name="T23" fmla="*/ 2147483646 h 1065"/>
              <a:gd name="T24" fmla="*/ 2147483646 w 444"/>
              <a:gd name="T25" fmla="*/ 2147483646 h 1065"/>
              <a:gd name="T26" fmla="*/ 2147483646 w 444"/>
              <a:gd name="T27" fmla="*/ 2147483646 h 1065"/>
              <a:gd name="T28" fmla="*/ 2147483646 w 444"/>
              <a:gd name="T29" fmla="*/ 2147483646 h 10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4" h="1065">
                <a:moveTo>
                  <a:pt x="0" y="1065"/>
                </a:moveTo>
                <a:cubicBezTo>
                  <a:pt x="9" y="1063"/>
                  <a:pt x="19" y="1061"/>
                  <a:pt x="33" y="1056"/>
                </a:cubicBezTo>
                <a:cubicBezTo>
                  <a:pt x="47" y="1051"/>
                  <a:pt x="71" y="1061"/>
                  <a:pt x="87" y="1032"/>
                </a:cubicBezTo>
                <a:cubicBezTo>
                  <a:pt x="103" y="1003"/>
                  <a:pt x="117" y="971"/>
                  <a:pt x="129" y="882"/>
                </a:cubicBezTo>
                <a:cubicBezTo>
                  <a:pt x="141" y="793"/>
                  <a:pt x="147" y="628"/>
                  <a:pt x="156" y="498"/>
                </a:cubicBezTo>
                <a:cubicBezTo>
                  <a:pt x="165" y="368"/>
                  <a:pt x="176" y="178"/>
                  <a:pt x="186" y="99"/>
                </a:cubicBezTo>
                <a:cubicBezTo>
                  <a:pt x="196" y="20"/>
                  <a:pt x="207" y="36"/>
                  <a:pt x="216" y="24"/>
                </a:cubicBezTo>
                <a:cubicBezTo>
                  <a:pt x="225" y="12"/>
                  <a:pt x="228" y="0"/>
                  <a:pt x="237" y="27"/>
                </a:cubicBezTo>
                <a:cubicBezTo>
                  <a:pt x="246" y="54"/>
                  <a:pt x="261" y="112"/>
                  <a:pt x="270" y="186"/>
                </a:cubicBezTo>
                <a:cubicBezTo>
                  <a:pt x="279" y="260"/>
                  <a:pt x="283" y="379"/>
                  <a:pt x="291" y="474"/>
                </a:cubicBezTo>
                <a:cubicBezTo>
                  <a:pt x="299" y="569"/>
                  <a:pt x="311" y="684"/>
                  <a:pt x="318" y="759"/>
                </a:cubicBezTo>
                <a:cubicBezTo>
                  <a:pt x="325" y="834"/>
                  <a:pt x="329" y="887"/>
                  <a:pt x="336" y="927"/>
                </a:cubicBezTo>
                <a:cubicBezTo>
                  <a:pt x="343" y="967"/>
                  <a:pt x="349" y="981"/>
                  <a:pt x="360" y="1002"/>
                </a:cubicBezTo>
                <a:cubicBezTo>
                  <a:pt x="371" y="1023"/>
                  <a:pt x="388" y="1043"/>
                  <a:pt x="402" y="1053"/>
                </a:cubicBezTo>
                <a:cubicBezTo>
                  <a:pt x="416" y="1063"/>
                  <a:pt x="430" y="1061"/>
                  <a:pt x="444" y="1059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Freeform 10"/>
          <p:cNvSpPr>
            <a:spLocks/>
          </p:cNvSpPr>
          <p:nvPr/>
        </p:nvSpPr>
        <p:spPr bwMode="auto">
          <a:xfrm>
            <a:off x="8008938" y="1296988"/>
            <a:ext cx="704850" cy="1690687"/>
          </a:xfrm>
          <a:custGeom>
            <a:avLst/>
            <a:gdLst>
              <a:gd name="T0" fmla="*/ 0 w 444"/>
              <a:gd name="T1" fmla="*/ 2147483646 h 1065"/>
              <a:gd name="T2" fmla="*/ 2147483646 w 444"/>
              <a:gd name="T3" fmla="*/ 2147483646 h 1065"/>
              <a:gd name="T4" fmla="*/ 2147483646 w 444"/>
              <a:gd name="T5" fmla="*/ 2147483646 h 1065"/>
              <a:gd name="T6" fmla="*/ 2147483646 w 444"/>
              <a:gd name="T7" fmla="*/ 2147483646 h 1065"/>
              <a:gd name="T8" fmla="*/ 2147483646 w 444"/>
              <a:gd name="T9" fmla="*/ 2147483646 h 1065"/>
              <a:gd name="T10" fmla="*/ 2147483646 w 444"/>
              <a:gd name="T11" fmla="*/ 2147483646 h 1065"/>
              <a:gd name="T12" fmla="*/ 2147483646 w 444"/>
              <a:gd name="T13" fmla="*/ 2147483646 h 1065"/>
              <a:gd name="T14" fmla="*/ 2147483646 w 444"/>
              <a:gd name="T15" fmla="*/ 2147483646 h 1065"/>
              <a:gd name="T16" fmla="*/ 2147483646 w 444"/>
              <a:gd name="T17" fmla="*/ 2147483646 h 1065"/>
              <a:gd name="T18" fmla="*/ 2147483646 w 444"/>
              <a:gd name="T19" fmla="*/ 2147483646 h 1065"/>
              <a:gd name="T20" fmla="*/ 2147483646 w 444"/>
              <a:gd name="T21" fmla="*/ 2147483646 h 1065"/>
              <a:gd name="T22" fmla="*/ 2147483646 w 444"/>
              <a:gd name="T23" fmla="*/ 2147483646 h 1065"/>
              <a:gd name="T24" fmla="*/ 2147483646 w 444"/>
              <a:gd name="T25" fmla="*/ 2147483646 h 1065"/>
              <a:gd name="T26" fmla="*/ 2147483646 w 444"/>
              <a:gd name="T27" fmla="*/ 2147483646 h 1065"/>
              <a:gd name="T28" fmla="*/ 2147483646 w 444"/>
              <a:gd name="T29" fmla="*/ 2147483646 h 10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4" h="1065">
                <a:moveTo>
                  <a:pt x="0" y="1065"/>
                </a:moveTo>
                <a:cubicBezTo>
                  <a:pt x="9" y="1063"/>
                  <a:pt x="19" y="1061"/>
                  <a:pt x="33" y="1056"/>
                </a:cubicBezTo>
                <a:cubicBezTo>
                  <a:pt x="47" y="1051"/>
                  <a:pt x="71" y="1061"/>
                  <a:pt x="87" y="1032"/>
                </a:cubicBezTo>
                <a:cubicBezTo>
                  <a:pt x="103" y="1003"/>
                  <a:pt x="117" y="971"/>
                  <a:pt x="129" y="882"/>
                </a:cubicBezTo>
                <a:cubicBezTo>
                  <a:pt x="141" y="793"/>
                  <a:pt x="147" y="628"/>
                  <a:pt x="156" y="498"/>
                </a:cubicBezTo>
                <a:cubicBezTo>
                  <a:pt x="165" y="368"/>
                  <a:pt x="176" y="178"/>
                  <a:pt x="186" y="99"/>
                </a:cubicBezTo>
                <a:cubicBezTo>
                  <a:pt x="196" y="20"/>
                  <a:pt x="207" y="36"/>
                  <a:pt x="216" y="24"/>
                </a:cubicBezTo>
                <a:cubicBezTo>
                  <a:pt x="225" y="12"/>
                  <a:pt x="228" y="0"/>
                  <a:pt x="237" y="27"/>
                </a:cubicBezTo>
                <a:cubicBezTo>
                  <a:pt x="246" y="54"/>
                  <a:pt x="261" y="112"/>
                  <a:pt x="270" y="186"/>
                </a:cubicBezTo>
                <a:cubicBezTo>
                  <a:pt x="279" y="260"/>
                  <a:pt x="283" y="379"/>
                  <a:pt x="291" y="474"/>
                </a:cubicBezTo>
                <a:cubicBezTo>
                  <a:pt x="299" y="569"/>
                  <a:pt x="311" y="684"/>
                  <a:pt x="318" y="759"/>
                </a:cubicBezTo>
                <a:cubicBezTo>
                  <a:pt x="325" y="834"/>
                  <a:pt x="329" y="887"/>
                  <a:pt x="336" y="927"/>
                </a:cubicBezTo>
                <a:cubicBezTo>
                  <a:pt x="343" y="967"/>
                  <a:pt x="349" y="981"/>
                  <a:pt x="360" y="1002"/>
                </a:cubicBezTo>
                <a:cubicBezTo>
                  <a:pt x="371" y="1023"/>
                  <a:pt x="388" y="1043"/>
                  <a:pt x="402" y="1053"/>
                </a:cubicBezTo>
                <a:cubicBezTo>
                  <a:pt x="416" y="1063"/>
                  <a:pt x="430" y="1061"/>
                  <a:pt x="444" y="1059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7718425" y="317976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time</a:t>
            </a:r>
          </a:p>
        </p:txBody>
      </p:sp>
      <p:pic>
        <p:nvPicPr>
          <p:cNvPr id="14346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825500"/>
            <a:ext cx="3302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21748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3" y="21367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21367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21367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51" name="Text Box 17"/>
          <p:cNvSpPr txBox="1">
            <a:spLocks noChangeArrowheads="1"/>
          </p:cNvSpPr>
          <p:nvPr/>
        </p:nvSpPr>
        <p:spPr bwMode="auto">
          <a:xfrm>
            <a:off x="5184775" y="2570163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</a:t>
            </a:r>
          </a:p>
        </p:txBody>
      </p:sp>
      <p:sp>
        <p:nvSpPr>
          <p:cNvPr id="14352" name="Text Box 18"/>
          <p:cNvSpPr txBox="1">
            <a:spLocks noChangeArrowheads="1"/>
          </p:cNvSpPr>
          <p:nvPr/>
        </p:nvSpPr>
        <p:spPr bwMode="auto">
          <a:xfrm>
            <a:off x="6194425" y="2551113"/>
            <a:ext cx="546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-0.2</a:t>
            </a:r>
          </a:p>
        </p:txBody>
      </p:sp>
      <p:sp>
        <p:nvSpPr>
          <p:cNvPr id="14353" name="Text Box 19"/>
          <p:cNvSpPr txBox="1">
            <a:spLocks noChangeArrowheads="1"/>
          </p:cNvSpPr>
          <p:nvPr/>
        </p:nvSpPr>
        <p:spPr bwMode="auto">
          <a:xfrm>
            <a:off x="6956425" y="2532063"/>
            <a:ext cx="584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0.23</a:t>
            </a:r>
          </a:p>
        </p:txBody>
      </p:sp>
      <p:sp>
        <p:nvSpPr>
          <p:cNvPr id="14354" name="Text Box 20"/>
          <p:cNvSpPr txBox="1">
            <a:spLocks noChangeArrowheads="1"/>
          </p:cNvSpPr>
          <p:nvPr/>
        </p:nvSpPr>
        <p:spPr bwMode="auto">
          <a:xfrm>
            <a:off x="8099425" y="2532063"/>
            <a:ext cx="584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0.41</a:t>
            </a:r>
          </a:p>
        </p:txBody>
      </p:sp>
      <p:sp>
        <p:nvSpPr>
          <p:cNvPr id="91157" name="Line 21"/>
          <p:cNvSpPr>
            <a:spLocks noChangeShapeType="1"/>
          </p:cNvSpPr>
          <p:nvPr/>
        </p:nvSpPr>
        <p:spPr bwMode="auto">
          <a:xfrm flipH="1">
            <a:off x="3860800" y="3162300"/>
            <a:ext cx="889000" cy="4064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1158" name="Group 22"/>
          <p:cNvGrpSpPr>
            <a:grpSpLocks/>
          </p:cNvGrpSpPr>
          <p:nvPr/>
        </p:nvGrpSpPr>
        <p:grpSpPr bwMode="auto">
          <a:xfrm>
            <a:off x="4648200" y="3567113"/>
            <a:ext cx="2032000" cy="1504950"/>
            <a:chOff x="2008" y="2447"/>
            <a:chExt cx="1280" cy="948"/>
          </a:xfrm>
        </p:grpSpPr>
        <p:sp>
          <p:nvSpPr>
            <p:cNvPr id="14381" name="Text Box 23"/>
            <p:cNvSpPr txBox="1">
              <a:spLocks noChangeArrowheads="1"/>
            </p:cNvSpPr>
            <p:nvPr/>
          </p:nvSpPr>
          <p:spPr bwMode="auto">
            <a:xfrm>
              <a:off x="2042" y="2447"/>
              <a:ext cx="12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0.45 x   x    x   0.89</a:t>
              </a:r>
            </a:p>
          </p:txBody>
        </p:sp>
        <p:sp>
          <p:nvSpPr>
            <p:cNvPr id="14382" name="Text Box 24"/>
            <p:cNvSpPr txBox="1">
              <a:spLocks noChangeArrowheads="1"/>
            </p:cNvSpPr>
            <p:nvPr/>
          </p:nvSpPr>
          <p:spPr bwMode="auto">
            <a:xfrm>
              <a:off x="2045" y="2627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x     x     x     x     x</a:t>
              </a:r>
            </a:p>
          </p:txBody>
        </p:sp>
        <p:sp>
          <p:nvSpPr>
            <p:cNvPr id="14383" name="Text Box 25"/>
            <p:cNvSpPr txBox="1">
              <a:spLocks noChangeArrowheads="1"/>
            </p:cNvSpPr>
            <p:nvPr/>
          </p:nvSpPr>
          <p:spPr bwMode="auto">
            <a:xfrm>
              <a:off x="2048" y="2810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x     0     0     0     0</a:t>
              </a:r>
            </a:p>
          </p:txBody>
        </p:sp>
        <p:sp>
          <p:nvSpPr>
            <p:cNvPr id="14384" name="Text Box 26"/>
            <p:cNvSpPr txBox="1">
              <a:spLocks noChangeArrowheads="1"/>
            </p:cNvSpPr>
            <p:nvPr/>
          </p:nvSpPr>
          <p:spPr bwMode="auto">
            <a:xfrm>
              <a:off x="2048" y="2990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4385" name="Text Box 27"/>
            <p:cNvSpPr txBox="1">
              <a:spLocks noChangeArrowheads="1"/>
            </p:cNvSpPr>
            <p:nvPr/>
          </p:nvSpPr>
          <p:spPr bwMode="auto">
            <a:xfrm>
              <a:off x="2048" y="3164"/>
              <a:ext cx="12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0.89 x    x    x  0.44</a:t>
              </a:r>
            </a:p>
          </p:txBody>
        </p:sp>
        <p:sp>
          <p:nvSpPr>
            <p:cNvPr id="14386" name="Arc 28"/>
            <p:cNvSpPr>
              <a:spLocks/>
            </p:cNvSpPr>
            <p:nvPr/>
          </p:nvSpPr>
          <p:spPr bwMode="auto">
            <a:xfrm flipH="1">
              <a:off x="2008" y="2485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7" name="Arc 29"/>
            <p:cNvSpPr>
              <a:spLocks/>
            </p:cNvSpPr>
            <p:nvPr/>
          </p:nvSpPr>
          <p:spPr bwMode="auto">
            <a:xfrm>
              <a:off x="2416" y="2493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66" name="Line 30"/>
          <p:cNvSpPr>
            <a:spLocks noChangeShapeType="1"/>
          </p:cNvSpPr>
          <p:nvPr/>
        </p:nvSpPr>
        <p:spPr bwMode="auto">
          <a:xfrm flipH="1">
            <a:off x="6184900" y="3086100"/>
            <a:ext cx="609600" cy="4191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1167" name="Group 31"/>
          <p:cNvGrpSpPr>
            <a:grpSpLocks/>
          </p:cNvGrpSpPr>
          <p:nvPr/>
        </p:nvGrpSpPr>
        <p:grpSpPr bwMode="auto">
          <a:xfrm>
            <a:off x="6883400" y="3567113"/>
            <a:ext cx="2032000" cy="1474787"/>
            <a:chOff x="2008" y="2463"/>
            <a:chExt cx="1280" cy="929"/>
          </a:xfrm>
        </p:grpSpPr>
        <p:sp>
          <p:nvSpPr>
            <p:cNvPr id="14374" name="Text Box 32"/>
            <p:cNvSpPr txBox="1">
              <a:spLocks noChangeArrowheads="1"/>
            </p:cNvSpPr>
            <p:nvPr/>
          </p:nvSpPr>
          <p:spPr bwMode="auto">
            <a:xfrm>
              <a:off x="2042" y="2463"/>
              <a:ext cx="10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0     0     0     0     0</a:t>
              </a:r>
            </a:p>
          </p:txBody>
        </p:sp>
        <p:sp>
          <p:nvSpPr>
            <p:cNvPr id="14375" name="Text Box 33"/>
            <p:cNvSpPr txBox="1">
              <a:spLocks noChangeArrowheads="1"/>
            </p:cNvSpPr>
            <p:nvPr/>
          </p:nvSpPr>
          <p:spPr bwMode="auto">
            <a:xfrm>
              <a:off x="2045" y="2643"/>
              <a:ext cx="10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.1    0     0     0     0</a:t>
              </a:r>
            </a:p>
          </p:txBody>
        </p:sp>
        <p:sp>
          <p:nvSpPr>
            <p:cNvPr id="14376" name="Text Box 34"/>
            <p:cNvSpPr txBox="1">
              <a:spLocks noChangeArrowheads="1"/>
            </p:cNvSpPr>
            <p:nvPr/>
          </p:nvSpPr>
          <p:spPr bwMode="auto">
            <a:xfrm>
              <a:off x="2048" y="2826"/>
              <a:ext cx="10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0     0     0     0     0</a:t>
              </a:r>
            </a:p>
          </p:txBody>
        </p:sp>
        <p:sp>
          <p:nvSpPr>
            <p:cNvPr id="14377" name="Text Box 35"/>
            <p:cNvSpPr txBox="1">
              <a:spLocks noChangeArrowheads="1"/>
            </p:cNvSpPr>
            <p:nvPr/>
          </p:nvSpPr>
          <p:spPr bwMode="auto">
            <a:xfrm>
              <a:off x="2048" y="3006"/>
              <a:ext cx="10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-.1   0     0     0     0</a:t>
              </a:r>
            </a:p>
          </p:txBody>
        </p:sp>
        <p:sp>
          <p:nvSpPr>
            <p:cNvPr id="14378" name="Text Box 36"/>
            <p:cNvSpPr txBox="1">
              <a:spLocks noChangeArrowheads="1"/>
            </p:cNvSpPr>
            <p:nvPr/>
          </p:nvSpPr>
          <p:spPr bwMode="auto">
            <a:xfrm>
              <a:off x="2048" y="3180"/>
              <a:ext cx="1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0     0     0     0     0.94</a:t>
              </a:r>
            </a:p>
          </p:txBody>
        </p:sp>
        <p:sp>
          <p:nvSpPr>
            <p:cNvPr id="14379" name="Arc 37"/>
            <p:cNvSpPr>
              <a:spLocks/>
            </p:cNvSpPr>
            <p:nvPr/>
          </p:nvSpPr>
          <p:spPr bwMode="auto">
            <a:xfrm flipH="1">
              <a:off x="2008" y="2485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0" name="Arc 38"/>
            <p:cNvSpPr>
              <a:spLocks/>
            </p:cNvSpPr>
            <p:nvPr/>
          </p:nvSpPr>
          <p:spPr bwMode="auto">
            <a:xfrm>
              <a:off x="2416" y="2493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75" name="Line 39"/>
          <p:cNvSpPr>
            <a:spLocks noChangeShapeType="1"/>
          </p:cNvSpPr>
          <p:nvPr/>
        </p:nvSpPr>
        <p:spPr bwMode="auto">
          <a:xfrm flipH="1">
            <a:off x="8674100" y="2921000"/>
            <a:ext cx="50800" cy="6604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360" name="Group 40"/>
          <p:cNvGrpSpPr>
            <a:grpSpLocks/>
          </p:cNvGrpSpPr>
          <p:nvPr/>
        </p:nvGrpSpPr>
        <p:grpSpPr bwMode="auto">
          <a:xfrm>
            <a:off x="0" y="2578100"/>
            <a:ext cx="2586038" cy="3814763"/>
            <a:chOff x="2286" y="1624"/>
            <a:chExt cx="1629" cy="2403"/>
          </a:xfrm>
        </p:grpSpPr>
        <p:pic>
          <p:nvPicPr>
            <p:cNvPr id="14372" name="Picture 41" descr="four_level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" y="1624"/>
              <a:ext cx="1596" cy="2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3" name="Rectangle 42"/>
            <p:cNvSpPr>
              <a:spLocks noChangeArrowheads="1"/>
            </p:cNvSpPr>
            <p:nvPr/>
          </p:nvSpPr>
          <p:spPr bwMode="auto">
            <a:xfrm>
              <a:off x="2286" y="3712"/>
              <a:ext cx="30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91179" name="Rectangle 43" descr="30%"/>
          <p:cNvSpPr>
            <a:spLocks noChangeArrowheads="1"/>
          </p:cNvSpPr>
          <p:nvPr/>
        </p:nvSpPr>
        <p:spPr bwMode="auto">
          <a:xfrm>
            <a:off x="866775" y="6172200"/>
            <a:ext cx="1727200" cy="220663"/>
          </a:xfrm>
          <a:prstGeom prst="rect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1180" name="Rectangle 44" descr="10%"/>
          <p:cNvSpPr>
            <a:spLocks noChangeArrowheads="1"/>
          </p:cNvSpPr>
          <p:nvPr/>
        </p:nvSpPr>
        <p:spPr bwMode="auto">
          <a:xfrm>
            <a:off x="1019175" y="2794000"/>
            <a:ext cx="1387475" cy="3598863"/>
          </a:xfrm>
          <a:prstGeom prst="rect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1181" name="Rectangle 45" descr="30%"/>
          <p:cNvSpPr>
            <a:spLocks noChangeArrowheads="1"/>
          </p:cNvSpPr>
          <p:nvPr/>
        </p:nvSpPr>
        <p:spPr bwMode="auto">
          <a:xfrm>
            <a:off x="993775" y="2781300"/>
            <a:ext cx="1727200" cy="220663"/>
          </a:xfrm>
          <a:prstGeom prst="rect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91182" name="Group 46"/>
          <p:cNvGrpSpPr>
            <a:grpSpLocks/>
          </p:cNvGrpSpPr>
          <p:nvPr/>
        </p:nvGrpSpPr>
        <p:grpSpPr bwMode="auto">
          <a:xfrm>
            <a:off x="2438400" y="3567113"/>
            <a:ext cx="2032000" cy="1504950"/>
            <a:chOff x="2008" y="2447"/>
            <a:chExt cx="1280" cy="948"/>
          </a:xfrm>
        </p:grpSpPr>
        <p:sp>
          <p:nvSpPr>
            <p:cNvPr id="14365" name="Text Box 47"/>
            <p:cNvSpPr txBox="1">
              <a:spLocks noChangeArrowheads="1"/>
            </p:cNvSpPr>
            <p:nvPr/>
          </p:nvSpPr>
          <p:spPr bwMode="auto">
            <a:xfrm>
              <a:off x="2042" y="2447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1     0     0     0     0</a:t>
              </a:r>
            </a:p>
          </p:txBody>
        </p:sp>
        <p:sp>
          <p:nvSpPr>
            <p:cNvPr id="14366" name="Text Box 48"/>
            <p:cNvSpPr txBox="1">
              <a:spLocks noChangeArrowheads="1"/>
            </p:cNvSpPr>
            <p:nvPr/>
          </p:nvSpPr>
          <p:spPr bwMode="auto">
            <a:xfrm>
              <a:off x="2045" y="2627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4367" name="Text Box 49"/>
            <p:cNvSpPr txBox="1">
              <a:spLocks noChangeArrowheads="1"/>
            </p:cNvSpPr>
            <p:nvPr/>
          </p:nvSpPr>
          <p:spPr bwMode="auto">
            <a:xfrm>
              <a:off x="2048" y="2810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4368" name="Text Box 50"/>
            <p:cNvSpPr txBox="1">
              <a:spLocks noChangeArrowheads="1"/>
            </p:cNvSpPr>
            <p:nvPr/>
          </p:nvSpPr>
          <p:spPr bwMode="auto">
            <a:xfrm>
              <a:off x="2048" y="2990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4369" name="Text Box 51"/>
            <p:cNvSpPr txBox="1">
              <a:spLocks noChangeArrowheads="1"/>
            </p:cNvSpPr>
            <p:nvPr/>
          </p:nvSpPr>
          <p:spPr bwMode="auto">
            <a:xfrm>
              <a:off x="2048" y="3164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4370" name="Arc 52"/>
            <p:cNvSpPr>
              <a:spLocks/>
            </p:cNvSpPr>
            <p:nvPr/>
          </p:nvSpPr>
          <p:spPr bwMode="auto">
            <a:xfrm flipH="1">
              <a:off x="2008" y="2485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rc 53"/>
            <p:cNvSpPr>
              <a:spLocks/>
            </p:cNvSpPr>
            <p:nvPr/>
          </p:nvSpPr>
          <p:spPr bwMode="auto">
            <a:xfrm>
              <a:off x="2416" y="2493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95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1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1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28588" y="877888"/>
            <a:ext cx="3924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Climbing an anharmonic ladder of levels</a:t>
            </a:r>
          </a:p>
        </p:txBody>
      </p:sp>
      <p:sp>
        <p:nvSpPr>
          <p:cNvPr id="15363" name="Line 5"/>
          <p:cNvSpPr>
            <a:spLocks noChangeShapeType="1"/>
          </p:cNvSpPr>
          <p:nvPr/>
        </p:nvSpPr>
        <p:spPr bwMode="auto">
          <a:xfrm flipV="1">
            <a:off x="4800600" y="900113"/>
            <a:ext cx="0" cy="2100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6"/>
          <p:cNvSpPr>
            <a:spLocks noChangeShapeType="1"/>
          </p:cNvSpPr>
          <p:nvPr/>
        </p:nvSpPr>
        <p:spPr bwMode="auto">
          <a:xfrm>
            <a:off x="4800600" y="3009900"/>
            <a:ext cx="4133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Freeform 7"/>
          <p:cNvSpPr>
            <a:spLocks/>
          </p:cNvSpPr>
          <p:nvPr/>
        </p:nvSpPr>
        <p:spPr bwMode="auto">
          <a:xfrm>
            <a:off x="4986338" y="1319213"/>
            <a:ext cx="704850" cy="1690687"/>
          </a:xfrm>
          <a:custGeom>
            <a:avLst/>
            <a:gdLst>
              <a:gd name="T0" fmla="*/ 0 w 444"/>
              <a:gd name="T1" fmla="*/ 2147483646 h 1065"/>
              <a:gd name="T2" fmla="*/ 2147483646 w 444"/>
              <a:gd name="T3" fmla="*/ 2147483646 h 1065"/>
              <a:gd name="T4" fmla="*/ 2147483646 w 444"/>
              <a:gd name="T5" fmla="*/ 2147483646 h 1065"/>
              <a:gd name="T6" fmla="*/ 2147483646 w 444"/>
              <a:gd name="T7" fmla="*/ 2147483646 h 1065"/>
              <a:gd name="T8" fmla="*/ 2147483646 w 444"/>
              <a:gd name="T9" fmla="*/ 2147483646 h 1065"/>
              <a:gd name="T10" fmla="*/ 2147483646 w 444"/>
              <a:gd name="T11" fmla="*/ 2147483646 h 1065"/>
              <a:gd name="T12" fmla="*/ 2147483646 w 444"/>
              <a:gd name="T13" fmla="*/ 2147483646 h 1065"/>
              <a:gd name="T14" fmla="*/ 2147483646 w 444"/>
              <a:gd name="T15" fmla="*/ 2147483646 h 1065"/>
              <a:gd name="T16" fmla="*/ 2147483646 w 444"/>
              <a:gd name="T17" fmla="*/ 2147483646 h 1065"/>
              <a:gd name="T18" fmla="*/ 2147483646 w 444"/>
              <a:gd name="T19" fmla="*/ 2147483646 h 1065"/>
              <a:gd name="T20" fmla="*/ 2147483646 w 444"/>
              <a:gd name="T21" fmla="*/ 2147483646 h 1065"/>
              <a:gd name="T22" fmla="*/ 2147483646 w 444"/>
              <a:gd name="T23" fmla="*/ 2147483646 h 1065"/>
              <a:gd name="T24" fmla="*/ 2147483646 w 444"/>
              <a:gd name="T25" fmla="*/ 2147483646 h 1065"/>
              <a:gd name="T26" fmla="*/ 2147483646 w 444"/>
              <a:gd name="T27" fmla="*/ 2147483646 h 1065"/>
              <a:gd name="T28" fmla="*/ 2147483646 w 444"/>
              <a:gd name="T29" fmla="*/ 2147483646 h 10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4" h="1065">
                <a:moveTo>
                  <a:pt x="0" y="1065"/>
                </a:moveTo>
                <a:cubicBezTo>
                  <a:pt x="9" y="1063"/>
                  <a:pt x="19" y="1061"/>
                  <a:pt x="33" y="1056"/>
                </a:cubicBezTo>
                <a:cubicBezTo>
                  <a:pt x="47" y="1051"/>
                  <a:pt x="71" y="1061"/>
                  <a:pt x="87" y="1032"/>
                </a:cubicBezTo>
                <a:cubicBezTo>
                  <a:pt x="103" y="1003"/>
                  <a:pt x="117" y="971"/>
                  <a:pt x="129" y="882"/>
                </a:cubicBezTo>
                <a:cubicBezTo>
                  <a:pt x="141" y="793"/>
                  <a:pt x="147" y="628"/>
                  <a:pt x="156" y="498"/>
                </a:cubicBezTo>
                <a:cubicBezTo>
                  <a:pt x="165" y="368"/>
                  <a:pt x="176" y="178"/>
                  <a:pt x="186" y="99"/>
                </a:cubicBezTo>
                <a:cubicBezTo>
                  <a:pt x="196" y="20"/>
                  <a:pt x="207" y="36"/>
                  <a:pt x="216" y="24"/>
                </a:cubicBezTo>
                <a:cubicBezTo>
                  <a:pt x="225" y="12"/>
                  <a:pt x="228" y="0"/>
                  <a:pt x="237" y="27"/>
                </a:cubicBezTo>
                <a:cubicBezTo>
                  <a:pt x="246" y="54"/>
                  <a:pt x="261" y="112"/>
                  <a:pt x="270" y="186"/>
                </a:cubicBezTo>
                <a:cubicBezTo>
                  <a:pt x="279" y="260"/>
                  <a:pt x="283" y="379"/>
                  <a:pt x="291" y="474"/>
                </a:cubicBezTo>
                <a:cubicBezTo>
                  <a:pt x="299" y="569"/>
                  <a:pt x="311" y="684"/>
                  <a:pt x="318" y="759"/>
                </a:cubicBezTo>
                <a:cubicBezTo>
                  <a:pt x="325" y="834"/>
                  <a:pt x="329" y="887"/>
                  <a:pt x="336" y="927"/>
                </a:cubicBezTo>
                <a:cubicBezTo>
                  <a:pt x="343" y="967"/>
                  <a:pt x="349" y="981"/>
                  <a:pt x="360" y="1002"/>
                </a:cubicBezTo>
                <a:cubicBezTo>
                  <a:pt x="371" y="1023"/>
                  <a:pt x="388" y="1043"/>
                  <a:pt x="402" y="1053"/>
                </a:cubicBezTo>
                <a:cubicBezTo>
                  <a:pt x="416" y="1063"/>
                  <a:pt x="430" y="1061"/>
                  <a:pt x="444" y="1059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8"/>
          <p:cNvSpPr>
            <a:spLocks/>
          </p:cNvSpPr>
          <p:nvPr/>
        </p:nvSpPr>
        <p:spPr bwMode="auto">
          <a:xfrm>
            <a:off x="6129338" y="1309688"/>
            <a:ext cx="704850" cy="1690687"/>
          </a:xfrm>
          <a:custGeom>
            <a:avLst/>
            <a:gdLst>
              <a:gd name="T0" fmla="*/ 0 w 444"/>
              <a:gd name="T1" fmla="*/ 2147483646 h 1065"/>
              <a:gd name="T2" fmla="*/ 2147483646 w 444"/>
              <a:gd name="T3" fmla="*/ 2147483646 h 1065"/>
              <a:gd name="T4" fmla="*/ 2147483646 w 444"/>
              <a:gd name="T5" fmla="*/ 2147483646 h 1065"/>
              <a:gd name="T6" fmla="*/ 2147483646 w 444"/>
              <a:gd name="T7" fmla="*/ 2147483646 h 1065"/>
              <a:gd name="T8" fmla="*/ 2147483646 w 444"/>
              <a:gd name="T9" fmla="*/ 2147483646 h 1065"/>
              <a:gd name="T10" fmla="*/ 2147483646 w 444"/>
              <a:gd name="T11" fmla="*/ 2147483646 h 1065"/>
              <a:gd name="T12" fmla="*/ 2147483646 w 444"/>
              <a:gd name="T13" fmla="*/ 2147483646 h 1065"/>
              <a:gd name="T14" fmla="*/ 2147483646 w 444"/>
              <a:gd name="T15" fmla="*/ 2147483646 h 1065"/>
              <a:gd name="T16" fmla="*/ 2147483646 w 444"/>
              <a:gd name="T17" fmla="*/ 2147483646 h 1065"/>
              <a:gd name="T18" fmla="*/ 2147483646 w 444"/>
              <a:gd name="T19" fmla="*/ 2147483646 h 1065"/>
              <a:gd name="T20" fmla="*/ 2147483646 w 444"/>
              <a:gd name="T21" fmla="*/ 2147483646 h 1065"/>
              <a:gd name="T22" fmla="*/ 2147483646 w 444"/>
              <a:gd name="T23" fmla="*/ 2147483646 h 1065"/>
              <a:gd name="T24" fmla="*/ 2147483646 w 444"/>
              <a:gd name="T25" fmla="*/ 2147483646 h 1065"/>
              <a:gd name="T26" fmla="*/ 2147483646 w 444"/>
              <a:gd name="T27" fmla="*/ 2147483646 h 1065"/>
              <a:gd name="T28" fmla="*/ 2147483646 w 444"/>
              <a:gd name="T29" fmla="*/ 2147483646 h 10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4" h="1065">
                <a:moveTo>
                  <a:pt x="0" y="1065"/>
                </a:moveTo>
                <a:cubicBezTo>
                  <a:pt x="9" y="1063"/>
                  <a:pt x="19" y="1061"/>
                  <a:pt x="33" y="1056"/>
                </a:cubicBezTo>
                <a:cubicBezTo>
                  <a:pt x="47" y="1051"/>
                  <a:pt x="71" y="1061"/>
                  <a:pt x="87" y="1032"/>
                </a:cubicBezTo>
                <a:cubicBezTo>
                  <a:pt x="103" y="1003"/>
                  <a:pt x="117" y="971"/>
                  <a:pt x="129" y="882"/>
                </a:cubicBezTo>
                <a:cubicBezTo>
                  <a:pt x="141" y="793"/>
                  <a:pt x="147" y="628"/>
                  <a:pt x="156" y="498"/>
                </a:cubicBezTo>
                <a:cubicBezTo>
                  <a:pt x="165" y="368"/>
                  <a:pt x="176" y="178"/>
                  <a:pt x="186" y="99"/>
                </a:cubicBezTo>
                <a:cubicBezTo>
                  <a:pt x="196" y="20"/>
                  <a:pt x="207" y="36"/>
                  <a:pt x="216" y="24"/>
                </a:cubicBezTo>
                <a:cubicBezTo>
                  <a:pt x="225" y="12"/>
                  <a:pt x="228" y="0"/>
                  <a:pt x="237" y="27"/>
                </a:cubicBezTo>
                <a:cubicBezTo>
                  <a:pt x="246" y="54"/>
                  <a:pt x="261" y="112"/>
                  <a:pt x="270" y="186"/>
                </a:cubicBezTo>
                <a:cubicBezTo>
                  <a:pt x="279" y="260"/>
                  <a:pt x="283" y="379"/>
                  <a:pt x="291" y="474"/>
                </a:cubicBezTo>
                <a:cubicBezTo>
                  <a:pt x="299" y="569"/>
                  <a:pt x="311" y="684"/>
                  <a:pt x="318" y="759"/>
                </a:cubicBezTo>
                <a:cubicBezTo>
                  <a:pt x="325" y="834"/>
                  <a:pt x="329" y="887"/>
                  <a:pt x="336" y="927"/>
                </a:cubicBezTo>
                <a:cubicBezTo>
                  <a:pt x="343" y="967"/>
                  <a:pt x="349" y="981"/>
                  <a:pt x="360" y="1002"/>
                </a:cubicBezTo>
                <a:cubicBezTo>
                  <a:pt x="371" y="1023"/>
                  <a:pt x="388" y="1043"/>
                  <a:pt x="402" y="1053"/>
                </a:cubicBezTo>
                <a:cubicBezTo>
                  <a:pt x="416" y="1063"/>
                  <a:pt x="430" y="1061"/>
                  <a:pt x="444" y="1059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9"/>
          <p:cNvSpPr>
            <a:spLocks/>
          </p:cNvSpPr>
          <p:nvPr/>
        </p:nvSpPr>
        <p:spPr bwMode="auto">
          <a:xfrm>
            <a:off x="6865938" y="1306513"/>
            <a:ext cx="704850" cy="1690687"/>
          </a:xfrm>
          <a:custGeom>
            <a:avLst/>
            <a:gdLst>
              <a:gd name="T0" fmla="*/ 0 w 444"/>
              <a:gd name="T1" fmla="*/ 2147483646 h 1065"/>
              <a:gd name="T2" fmla="*/ 2147483646 w 444"/>
              <a:gd name="T3" fmla="*/ 2147483646 h 1065"/>
              <a:gd name="T4" fmla="*/ 2147483646 w 444"/>
              <a:gd name="T5" fmla="*/ 2147483646 h 1065"/>
              <a:gd name="T6" fmla="*/ 2147483646 w 444"/>
              <a:gd name="T7" fmla="*/ 2147483646 h 1065"/>
              <a:gd name="T8" fmla="*/ 2147483646 w 444"/>
              <a:gd name="T9" fmla="*/ 2147483646 h 1065"/>
              <a:gd name="T10" fmla="*/ 2147483646 w 444"/>
              <a:gd name="T11" fmla="*/ 2147483646 h 1065"/>
              <a:gd name="T12" fmla="*/ 2147483646 w 444"/>
              <a:gd name="T13" fmla="*/ 2147483646 h 1065"/>
              <a:gd name="T14" fmla="*/ 2147483646 w 444"/>
              <a:gd name="T15" fmla="*/ 2147483646 h 1065"/>
              <a:gd name="T16" fmla="*/ 2147483646 w 444"/>
              <a:gd name="T17" fmla="*/ 2147483646 h 1065"/>
              <a:gd name="T18" fmla="*/ 2147483646 w 444"/>
              <a:gd name="T19" fmla="*/ 2147483646 h 1065"/>
              <a:gd name="T20" fmla="*/ 2147483646 w 444"/>
              <a:gd name="T21" fmla="*/ 2147483646 h 1065"/>
              <a:gd name="T22" fmla="*/ 2147483646 w 444"/>
              <a:gd name="T23" fmla="*/ 2147483646 h 1065"/>
              <a:gd name="T24" fmla="*/ 2147483646 w 444"/>
              <a:gd name="T25" fmla="*/ 2147483646 h 1065"/>
              <a:gd name="T26" fmla="*/ 2147483646 w 444"/>
              <a:gd name="T27" fmla="*/ 2147483646 h 1065"/>
              <a:gd name="T28" fmla="*/ 2147483646 w 444"/>
              <a:gd name="T29" fmla="*/ 2147483646 h 10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4" h="1065">
                <a:moveTo>
                  <a:pt x="0" y="1065"/>
                </a:moveTo>
                <a:cubicBezTo>
                  <a:pt x="9" y="1063"/>
                  <a:pt x="19" y="1061"/>
                  <a:pt x="33" y="1056"/>
                </a:cubicBezTo>
                <a:cubicBezTo>
                  <a:pt x="47" y="1051"/>
                  <a:pt x="71" y="1061"/>
                  <a:pt x="87" y="1032"/>
                </a:cubicBezTo>
                <a:cubicBezTo>
                  <a:pt x="103" y="1003"/>
                  <a:pt x="117" y="971"/>
                  <a:pt x="129" y="882"/>
                </a:cubicBezTo>
                <a:cubicBezTo>
                  <a:pt x="141" y="793"/>
                  <a:pt x="147" y="628"/>
                  <a:pt x="156" y="498"/>
                </a:cubicBezTo>
                <a:cubicBezTo>
                  <a:pt x="165" y="368"/>
                  <a:pt x="176" y="178"/>
                  <a:pt x="186" y="99"/>
                </a:cubicBezTo>
                <a:cubicBezTo>
                  <a:pt x="196" y="20"/>
                  <a:pt x="207" y="36"/>
                  <a:pt x="216" y="24"/>
                </a:cubicBezTo>
                <a:cubicBezTo>
                  <a:pt x="225" y="12"/>
                  <a:pt x="228" y="0"/>
                  <a:pt x="237" y="27"/>
                </a:cubicBezTo>
                <a:cubicBezTo>
                  <a:pt x="246" y="54"/>
                  <a:pt x="261" y="112"/>
                  <a:pt x="270" y="186"/>
                </a:cubicBezTo>
                <a:cubicBezTo>
                  <a:pt x="279" y="260"/>
                  <a:pt x="283" y="379"/>
                  <a:pt x="291" y="474"/>
                </a:cubicBezTo>
                <a:cubicBezTo>
                  <a:pt x="299" y="569"/>
                  <a:pt x="311" y="684"/>
                  <a:pt x="318" y="759"/>
                </a:cubicBezTo>
                <a:cubicBezTo>
                  <a:pt x="325" y="834"/>
                  <a:pt x="329" y="887"/>
                  <a:pt x="336" y="927"/>
                </a:cubicBezTo>
                <a:cubicBezTo>
                  <a:pt x="343" y="967"/>
                  <a:pt x="349" y="981"/>
                  <a:pt x="360" y="1002"/>
                </a:cubicBezTo>
                <a:cubicBezTo>
                  <a:pt x="371" y="1023"/>
                  <a:pt x="388" y="1043"/>
                  <a:pt x="402" y="1053"/>
                </a:cubicBezTo>
                <a:cubicBezTo>
                  <a:pt x="416" y="1063"/>
                  <a:pt x="430" y="1061"/>
                  <a:pt x="444" y="1059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10"/>
          <p:cNvSpPr>
            <a:spLocks/>
          </p:cNvSpPr>
          <p:nvPr/>
        </p:nvSpPr>
        <p:spPr bwMode="auto">
          <a:xfrm>
            <a:off x="8008938" y="1296988"/>
            <a:ext cx="704850" cy="1690687"/>
          </a:xfrm>
          <a:custGeom>
            <a:avLst/>
            <a:gdLst>
              <a:gd name="T0" fmla="*/ 0 w 444"/>
              <a:gd name="T1" fmla="*/ 2147483646 h 1065"/>
              <a:gd name="T2" fmla="*/ 2147483646 w 444"/>
              <a:gd name="T3" fmla="*/ 2147483646 h 1065"/>
              <a:gd name="T4" fmla="*/ 2147483646 w 444"/>
              <a:gd name="T5" fmla="*/ 2147483646 h 1065"/>
              <a:gd name="T6" fmla="*/ 2147483646 w 444"/>
              <a:gd name="T7" fmla="*/ 2147483646 h 1065"/>
              <a:gd name="T8" fmla="*/ 2147483646 w 444"/>
              <a:gd name="T9" fmla="*/ 2147483646 h 1065"/>
              <a:gd name="T10" fmla="*/ 2147483646 w 444"/>
              <a:gd name="T11" fmla="*/ 2147483646 h 1065"/>
              <a:gd name="T12" fmla="*/ 2147483646 w 444"/>
              <a:gd name="T13" fmla="*/ 2147483646 h 1065"/>
              <a:gd name="T14" fmla="*/ 2147483646 w 444"/>
              <a:gd name="T15" fmla="*/ 2147483646 h 1065"/>
              <a:gd name="T16" fmla="*/ 2147483646 w 444"/>
              <a:gd name="T17" fmla="*/ 2147483646 h 1065"/>
              <a:gd name="T18" fmla="*/ 2147483646 w 444"/>
              <a:gd name="T19" fmla="*/ 2147483646 h 1065"/>
              <a:gd name="T20" fmla="*/ 2147483646 w 444"/>
              <a:gd name="T21" fmla="*/ 2147483646 h 1065"/>
              <a:gd name="T22" fmla="*/ 2147483646 w 444"/>
              <a:gd name="T23" fmla="*/ 2147483646 h 1065"/>
              <a:gd name="T24" fmla="*/ 2147483646 w 444"/>
              <a:gd name="T25" fmla="*/ 2147483646 h 1065"/>
              <a:gd name="T26" fmla="*/ 2147483646 w 444"/>
              <a:gd name="T27" fmla="*/ 2147483646 h 1065"/>
              <a:gd name="T28" fmla="*/ 2147483646 w 444"/>
              <a:gd name="T29" fmla="*/ 2147483646 h 10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4" h="1065">
                <a:moveTo>
                  <a:pt x="0" y="1065"/>
                </a:moveTo>
                <a:cubicBezTo>
                  <a:pt x="9" y="1063"/>
                  <a:pt x="19" y="1061"/>
                  <a:pt x="33" y="1056"/>
                </a:cubicBezTo>
                <a:cubicBezTo>
                  <a:pt x="47" y="1051"/>
                  <a:pt x="71" y="1061"/>
                  <a:pt x="87" y="1032"/>
                </a:cubicBezTo>
                <a:cubicBezTo>
                  <a:pt x="103" y="1003"/>
                  <a:pt x="117" y="971"/>
                  <a:pt x="129" y="882"/>
                </a:cubicBezTo>
                <a:cubicBezTo>
                  <a:pt x="141" y="793"/>
                  <a:pt x="147" y="628"/>
                  <a:pt x="156" y="498"/>
                </a:cubicBezTo>
                <a:cubicBezTo>
                  <a:pt x="165" y="368"/>
                  <a:pt x="176" y="178"/>
                  <a:pt x="186" y="99"/>
                </a:cubicBezTo>
                <a:cubicBezTo>
                  <a:pt x="196" y="20"/>
                  <a:pt x="207" y="36"/>
                  <a:pt x="216" y="24"/>
                </a:cubicBezTo>
                <a:cubicBezTo>
                  <a:pt x="225" y="12"/>
                  <a:pt x="228" y="0"/>
                  <a:pt x="237" y="27"/>
                </a:cubicBezTo>
                <a:cubicBezTo>
                  <a:pt x="246" y="54"/>
                  <a:pt x="261" y="112"/>
                  <a:pt x="270" y="186"/>
                </a:cubicBezTo>
                <a:cubicBezTo>
                  <a:pt x="279" y="260"/>
                  <a:pt x="283" y="379"/>
                  <a:pt x="291" y="474"/>
                </a:cubicBezTo>
                <a:cubicBezTo>
                  <a:pt x="299" y="569"/>
                  <a:pt x="311" y="684"/>
                  <a:pt x="318" y="759"/>
                </a:cubicBezTo>
                <a:cubicBezTo>
                  <a:pt x="325" y="834"/>
                  <a:pt x="329" y="887"/>
                  <a:pt x="336" y="927"/>
                </a:cubicBezTo>
                <a:cubicBezTo>
                  <a:pt x="343" y="967"/>
                  <a:pt x="349" y="981"/>
                  <a:pt x="360" y="1002"/>
                </a:cubicBezTo>
                <a:cubicBezTo>
                  <a:pt x="371" y="1023"/>
                  <a:pt x="388" y="1043"/>
                  <a:pt x="402" y="1053"/>
                </a:cubicBezTo>
                <a:cubicBezTo>
                  <a:pt x="416" y="1063"/>
                  <a:pt x="430" y="1061"/>
                  <a:pt x="444" y="1059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7718425" y="317976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time</a:t>
            </a:r>
          </a:p>
        </p:txBody>
      </p:sp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825500"/>
            <a:ext cx="3302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21748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3" y="21367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21367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21367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5" name="Text Box 17"/>
          <p:cNvSpPr txBox="1">
            <a:spLocks noChangeArrowheads="1"/>
          </p:cNvSpPr>
          <p:nvPr/>
        </p:nvSpPr>
        <p:spPr bwMode="auto">
          <a:xfrm>
            <a:off x="5184775" y="2570163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</a:t>
            </a:r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6194425" y="2551113"/>
            <a:ext cx="546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-0.2</a:t>
            </a:r>
          </a:p>
        </p:txBody>
      </p:sp>
      <p:sp>
        <p:nvSpPr>
          <p:cNvPr id="15377" name="Text Box 19"/>
          <p:cNvSpPr txBox="1">
            <a:spLocks noChangeArrowheads="1"/>
          </p:cNvSpPr>
          <p:nvPr/>
        </p:nvSpPr>
        <p:spPr bwMode="auto">
          <a:xfrm>
            <a:off x="6956425" y="2532063"/>
            <a:ext cx="584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0.23</a:t>
            </a:r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8099425" y="2532063"/>
            <a:ext cx="584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0.41</a:t>
            </a:r>
          </a:p>
        </p:txBody>
      </p:sp>
      <p:sp>
        <p:nvSpPr>
          <p:cNvPr id="92181" name="Line 21"/>
          <p:cNvSpPr>
            <a:spLocks noChangeShapeType="1"/>
          </p:cNvSpPr>
          <p:nvPr/>
        </p:nvSpPr>
        <p:spPr bwMode="auto">
          <a:xfrm flipH="1">
            <a:off x="3860800" y="3162300"/>
            <a:ext cx="889000" cy="4064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182" name="Group 22"/>
          <p:cNvGrpSpPr>
            <a:grpSpLocks/>
          </p:cNvGrpSpPr>
          <p:nvPr/>
        </p:nvGrpSpPr>
        <p:grpSpPr bwMode="auto">
          <a:xfrm>
            <a:off x="4648200" y="3567113"/>
            <a:ext cx="2032000" cy="1504950"/>
            <a:chOff x="2008" y="2447"/>
            <a:chExt cx="1280" cy="948"/>
          </a:xfrm>
        </p:grpSpPr>
        <p:sp>
          <p:nvSpPr>
            <p:cNvPr id="15420" name="Text Box 23"/>
            <p:cNvSpPr txBox="1">
              <a:spLocks noChangeArrowheads="1"/>
            </p:cNvSpPr>
            <p:nvPr/>
          </p:nvSpPr>
          <p:spPr bwMode="auto">
            <a:xfrm>
              <a:off x="2042" y="2447"/>
              <a:ext cx="12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0.45 x   x    x   0.89</a:t>
              </a:r>
            </a:p>
          </p:txBody>
        </p:sp>
        <p:sp>
          <p:nvSpPr>
            <p:cNvPr id="15421" name="Text Box 24"/>
            <p:cNvSpPr txBox="1">
              <a:spLocks noChangeArrowheads="1"/>
            </p:cNvSpPr>
            <p:nvPr/>
          </p:nvSpPr>
          <p:spPr bwMode="auto">
            <a:xfrm>
              <a:off x="2045" y="2627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x     x     x     x     x</a:t>
              </a:r>
            </a:p>
          </p:txBody>
        </p:sp>
        <p:sp>
          <p:nvSpPr>
            <p:cNvPr id="15422" name="Text Box 25"/>
            <p:cNvSpPr txBox="1">
              <a:spLocks noChangeArrowheads="1"/>
            </p:cNvSpPr>
            <p:nvPr/>
          </p:nvSpPr>
          <p:spPr bwMode="auto">
            <a:xfrm>
              <a:off x="2048" y="2810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x     0     0     0     0</a:t>
              </a:r>
            </a:p>
          </p:txBody>
        </p:sp>
        <p:sp>
          <p:nvSpPr>
            <p:cNvPr id="15423" name="Text Box 26"/>
            <p:cNvSpPr txBox="1">
              <a:spLocks noChangeArrowheads="1"/>
            </p:cNvSpPr>
            <p:nvPr/>
          </p:nvSpPr>
          <p:spPr bwMode="auto">
            <a:xfrm>
              <a:off x="2048" y="2990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5424" name="Text Box 27"/>
            <p:cNvSpPr txBox="1">
              <a:spLocks noChangeArrowheads="1"/>
            </p:cNvSpPr>
            <p:nvPr/>
          </p:nvSpPr>
          <p:spPr bwMode="auto">
            <a:xfrm>
              <a:off x="2048" y="3164"/>
              <a:ext cx="12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0.89 x    x    x  0.44</a:t>
              </a:r>
            </a:p>
          </p:txBody>
        </p:sp>
        <p:sp>
          <p:nvSpPr>
            <p:cNvPr id="15425" name="Arc 28"/>
            <p:cNvSpPr>
              <a:spLocks/>
            </p:cNvSpPr>
            <p:nvPr/>
          </p:nvSpPr>
          <p:spPr bwMode="auto">
            <a:xfrm flipH="1">
              <a:off x="2008" y="2485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6" name="Arc 29"/>
            <p:cNvSpPr>
              <a:spLocks/>
            </p:cNvSpPr>
            <p:nvPr/>
          </p:nvSpPr>
          <p:spPr bwMode="auto">
            <a:xfrm>
              <a:off x="2416" y="2493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90" name="Line 30"/>
          <p:cNvSpPr>
            <a:spLocks noChangeShapeType="1"/>
          </p:cNvSpPr>
          <p:nvPr/>
        </p:nvSpPr>
        <p:spPr bwMode="auto">
          <a:xfrm flipH="1">
            <a:off x="6184900" y="3086100"/>
            <a:ext cx="609600" cy="4191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191" name="Group 31"/>
          <p:cNvGrpSpPr>
            <a:grpSpLocks/>
          </p:cNvGrpSpPr>
          <p:nvPr/>
        </p:nvGrpSpPr>
        <p:grpSpPr bwMode="auto">
          <a:xfrm>
            <a:off x="6883400" y="3567113"/>
            <a:ext cx="2032000" cy="1474787"/>
            <a:chOff x="2008" y="2463"/>
            <a:chExt cx="1280" cy="929"/>
          </a:xfrm>
        </p:grpSpPr>
        <p:sp>
          <p:nvSpPr>
            <p:cNvPr id="15413" name="Text Box 32"/>
            <p:cNvSpPr txBox="1">
              <a:spLocks noChangeArrowheads="1"/>
            </p:cNvSpPr>
            <p:nvPr/>
          </p:nvSpPr>
          <p:spPr bwMode="auto">
            <a:xfrm>
              <a:off x="2042" y="2463"/>
              <a:ext cx="10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0     0     0     0     0</a:t>
              </a:r>
            </a:p>
          </p:txBody>
        </p:sp>
        <p:sp>
          <p:nvSpPr>
            <p:cNvPr id="15414" name="Text Box 33"/>
            <p:cNvSpPr txBox="1">
              <a:spLocks noChangeArrowheads="1"/>
            </p:cNvSpPr>
            <p:nvPr/>
          </p:nvSpPr>
          <p:spPr bwMode="auto">
            <a:xfrm>
              <a:off x="2045" y="2643"/>
              <a:ext cx="10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.1    0     0     0     0</a:t>
              </a:r>
            </a:p>
          </p:txBody>
        </p:sp>
        <p:sp>
          <p:nvSpPr>
            <p:cNvPr id="15415" name="Text Box 34"/>
            <p:cNvSpPr txBox="1">
              <a:spLocks noChangeArrowheads="1"/>
            </p:cNvSpPr>
            <p:nvPr/>
          </p:nvSpPr>
          <p:spPr bwMode="auto">
            <a:xfrm>
              <a:off x="2048" y="2826"/>
              <a:ext cx="10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0     0     0     0     0</a:t>
              </a:r>
            </a:p>
          </p:txBody>
        </p:sp>
        <p:sp>
          <p:nvSpPr>
            <p:cNvPr id="15416" name="Text Box 35"/>
            <p:cNvSpPr txBox="1">
              <a:spLocks noChangeArrowheads="1"/>
            </p:cNvSpPr>
            <p:nvPr/>
          </p:nvSpPr>
          <p:spPr bwMode="auto">
            <a:xfrm>
              <a:off x="2048" y="3006"/>
              <a:ext cx="10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-.1   0     0     0     0</a:t>
              </a:r>
            </a:p>
          </p:txBody>
        </p:sp>
        <p:sp>
          <p:nvSpPr>
            <p:cNvPr id="15417" name="Text Box 36"/>
            <p:cNvSpPr txBox="1">
              <a:spLocks noChangeArrowheads="1"/>
            </p:cNvSpPr>
            <p:nvPr/>
          </p:nvSpPr>
          <p:spPr bwMode="auto">
            <a:xfrm>
              <a:off x="2048" y="3180"/>
              <a:ext cx="1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0     0     0     0     0.94</a:t>
              </a:r>
            </a:p>
          </p:txBody>
        </p:sp>
        <p:sp>
          <p:nvSpPr>
            <p:cNvPr id="15418" name="Arc 37"/>
            <p:cNvSpPr>
              <a:spLocks/>
            </p:cNvSpPr>
            <p:nvPr/>
          </p:nvSpPr>
          <p:spPr bwMode="auto">
            <a:xfrm flipH="1">
              <a:off x="2008" y="2485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9" name="Arc 38"/>
            <p:cNvSpPr>
              <a:spLocks/>
            </p:cNvSpPr>
            <p:nvPr/>
          </p:nvSpPr>
          <p:spPr bwMode="auto">
            <a:xfrm>
              <a:off x="2416" y="2493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99" name="Line 39"/>
          <p:cNvSpPr>
            <a:spLocks noChangeShapeType="1"/>
          </p:cNvSpPr>
          <p:nvPr/>
        </p:nvSpPr>
        <p:spPr bwMode="auto">
          <a:xfrm flipH="1">
            <a:off x="8674100" y="2921000"/>
            <a:ext cx="50800" cy="6604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84" name="Group 40"/>
          <p:cNvGrpSpPr>
            <a:grpSpLocks/>
          </p:cNvGrpSpPr>
          <p:nvPr/>
        </p:nvGrpSpPr>
        <p:grpSpPr bwMode="auto">
          <a:xfrm>
            <a:off x="0" y="2578100"/>
            <a:ext cx="2586038" cy="3814763"/>
            <a:chOff x="2286" y="1624"/>
            <a:chExt cx="1629" cy="2403"/>
          </a:xfrm>
        </p:grpSpPr>
        <p:pic>
          <p:nvPicPr>
            <p:cNvPr id="15411" name="Picture 41" descr="four_levels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" y="1624"/>
              <a:ext cx="1596" cy="2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2" name="Rectangle 42"/>
            <p:cNvSpPr>
              <a:spLocks noChangeArrowheads="1"/>
            </p:cNvSpPr>
            <p:nvPr/>
          </p:nvSpPr>
          <p:spPr bwMode="auto">
            <a:xfrm>
              <a:off x="2286" y="3712"/>
              <a:ext cx="30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92203" name="Rectangle 43" descr="30%"/>
          <p:cNvSpPr>
            <a:spLocks noChangeArrowheads="1"/>
          </p:cNvSpPr>
          <p:nvPr/>
        </p:nvSpPr>
        <p:spPr bwMode="auto">
          <a:xfrm>
            <a:off x="866775" y="6172200"/>
            <a:ext cx="1727200" cy="220663"/>
          </a:xfrm>
          <a:prstGeom prst="rect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2204" name="Rectangle 44" descr="10%"/>
          <p:cNvSpPr>
            <a:spLocks noChangeArrowheads="1"/>
          </p:cNvSpPr>
          <p:nvPr/>
        </p:nvSpPr>
        <p:spPr bwMode="auto">
          <a:xfrm>
            <a:off x="1019175" y="2794000"/>
            <a:ext cx="1387475" cy="3598863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2205" name="Rectangle 45" descr="30%"/>
          <p:cNvSpPr>
            <a:spLocks noChangeArrowheads="1"/>
          </p:cNvSpPr>
          <p:nvPr/>
        </p:nvSpPr>
        <p:spPr bwMode="auto">
          <a:xfrm>
            <a:off x="993775" y="2781300"/>
            <a:ext cx="1727200" cy="220663"/>
          </a:xfrm>
          <a:prstGeom prst="rect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92206" name="Group 46"/>
          <p:cNvGrpSpPr>
            <a:grpSpLocks/>
          </p:cNvGrpSpPr>
          <p:nvPr/>
        </p:nvGrpSpPr>
        <p:grpSpPr bwMode="auto">
          <a:xfrm>
            <a:off x="2438400" y="3567113"/>
            <a:ext cx="2032000" cy="1504950"/>
            <a:chOff x="2008" y="2447"/>
            <a:chExt cx="1280" cy="948"/>
          </a:xfrm>
        </p:grpSpPr>
        <p:sp>
          <p:nvSpPr>
            <p:cNvPr id="15404" name="Text Box 47"/>
            <p:cNvSpPr txBox="1">
              <a:spLocks noChangeArrowheads="1"/>
            </p:cNvSpPr>
            <p:nvPr/>
          </p:nvSpPr>
          <p:spPr bwMode="auto">
            <a:xfrm>
              <a:off x="2042" y="2447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1     0     0     0     0</a:t>
              </a:r>
            </a:p>
          </p:txBody>
        </p:sp>
        <p:sp>
          <p:nvSpPr>
            <p:cNvPr id="15405" name="Text Box 48"/>
            <p:cNvSpPr txBox="1">
              <a:spLocks noChangeArrowheads="1"/>
            </p:cNvSpPr>
            <p:nvPr/>
          </p:nvSpPr>
          <p:spPr bwMode="auto">
            <a:xfrm>
              <a:off x="2045" y="2627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5406" name="Text Box 49"/>
            <p:cNvSpPr txBox="1">
              <a:spLocks noChangeArrowheads="1"/>
            </p:cNvSpPr>
            <p:nvPr/>
          </p:nvSpPr>
          <p:spPr bwMode="auto">
            <a:xfrm>
              <a:off x="2048" y="2810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5407" name="Text Box 50"/>
            <p:cNvSpPr txBox="1">
              <a:spLocks noChangeArrowheads="1"/>
            </p:cNvSpPr>
            <p:nvPr/>
          </p:nvSpPr>
          <p:spPr bwMode="auto">
            <a:xfrm>
              <a:off x="2048" y="2990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5408" name="Text Box 51"/>
            <p:cNvSpPr txBox="1">
              <a:spLocks noChangeArrowheads="1"/>
            </p:cNvSpPr>
            <p:nvPr/>
          </p:nvSpPr>
          <p:spPr bwMode="auto">
            <a:xfrm>
              <a:off x="2048" y="3164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0     0     0     0     0</a:t>
              </a:r>
            </a:p>
          </p:txBody>
        </p:sp>
        <p:sp>
          <p:nvSpPr>
            <p:cNvPr id="15409" name="Arc 52"/>
            <p:cNvSpPr>
              <a:spLocks/>
            </p:cNvSpPr>
            <p:nvPr/>
          </p:nvSpPr>
          <p:spPr bwMode="auto">
            <a:xfrm flipH="1">
              <a:off x="2008" y="2485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0" name="Arc 53"/>
            <p:cNvSpPr>
              <a:spLocks/>
            </p:cNvSpPr>
            <p:nvPr/>
          </p:nvSpPr>
          <p:spPr bwMode="auto">
            <a:xfrm>
              <a:off x="2416" y="2493"/>
              <a:ext cx="872" cy="859"/>
            </a:xfrm>
            <a:custGeom>
              <a:avLst/>
              <a:gdLst>
                <a:gd name="T0" fmla="*/ 0 w 21600"/>
                <a:gd name="T1" fmla="*/ 0 h 13257"/>
                <a:gd name="T2" fmla="*/ 0 w 21600"/>
                <a:gd name="T3" fmla="*/ 0 h 13257"/>
                <a:gd name="T4" fmla="*/ 0 w 21600"/>
                <a:gd name="T5" fmla="*/ 0 h 132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257" fill="none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</a:path>
                <a:path w="21600" h="13257" stroke="0" extrusionOk="0">
                  <a:moveTo>
                    <a:pt x="20394" y="0"/>
                  </a:moveTo>
                  <a:cubicBezTo>
                    <a:pt x="21192" y="2287"/>
                    <a:pt x="21600" y="4691"/>
                    <a:pt x="21600" y="7114"/>
                  </a:cubicBezTo>
                  <a:cubicBezTo>
                    <a:pt x="21600" y="9193"/>
                    <a:pt x="21299" y="11262"/>
                    <a:pt x="20708" y="13257"/>
                  </a:cubicBezTo>
                  <a:lnTo>
                    <a:pt x="0" y="7114"/>
                  </a:lnTo>
                  <a:lnTo>
                    <a:pt x="20394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89" name="Oval 54"/>
          <p:cNvSpPr>
            <a:spLocks noChangeArrowheads="1"/>
          </p:cNvSpPr>
          <p:nvPr/>
        </p:nvSpPr>
        <p:spPr bwMode="auto">
          <a:xfrm>
            <a:off x="4645025" y="5743575"/>
            <a:ext cx="1651000" cy="45243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5390" name="Oval 55"/>
          <p:cNvSpPr>
            <a:spLocks noChangeArrowheads="1"/>
          </p:cNvSpPr>
          <p:nvPr/>
        </p:nvSpPr>
        <p:spPr bwMode="auto">
          <a:xfrm>
            <a:off x="4635500" y="5097463"/>
            <a:ext cx="1663700" cy="16637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5391" name="Line 56"/>
          <p:cNvSpPr>
            <a:spLocks noChangeShapeType="1"/>
          </p:cNvSpPr>
          <p:nvPr/>
        </p:nvSpPr>
        <p:spPr bwMode="auto">
          <a:xfrm>
            <a:off x="5489575" y="5949950"/>
            <a:ext cx="1438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57"/>
          <p:cNvSpPr>
            <a:spLocks noChangeShapeType="1"/>
          </p:cNvSpPr>
          <p:nvPr/>
        </p:nvSpPr>
        <p:spPr bwMode="auto">
          <a:xfrm flipV="1">
            <a:off x="5486400" y="5097463"/>
            <a:ext cx="0" cy="17605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Line 58"/>
          <p:cNvSpPr>
            <a:spLocks noChangeShapeType="1"/>
          </p:cNvSpPr>
          <p:nvPr/>
        </p:nvSpPr>
        <p:spPr bwMode="auto">
          <a:xfrm flipH="1">
            <a:off x="4432300" y="5943600"/>
            <a:ext cx="104140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9" name="Oval 59"/>
          <p:cNvSpPr>
            <a:spLocks noChangeArrowheads="1"/>
          </p:cNvSpPr>
          <p:nvPr/>
        </p:nvSpPr>
        <p:spPr bwMode="auto">
          <a:xfrm>
            <a:off x="5414963" y="6691313"/>
            <a:ext cx="142875" cy="1317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2220" name="Arc 60"/>
          <p:cNvSpPr>
            <a:spLocks/>
          </p:cNvSpPr>
          <p:nvPr/>
        </p:nvSpPr>
        <p:spPr bwMode="auto">
          <a:xfrm flipH="1" flipV="1">
            <a:off x="5024438" y="6175375"/>
            <a:ext cx="457200" cy="58578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1" name="Line 61"/>
          <p:cNvSpPr>
            <a:spLocks noChangeShapeType="1"/>
          </p:cNvSpPr>
          <p:nvPr/>
        </p:nvSpPr>
        <p:spPr bwMode="auto">
          <a:xfrm>
            <a:off x="5503863" y="5951538"/>
            <a:ext cx="1001712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22" name="Picture 6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24563"/>
            <a:ext cx="261938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3" name="Line 63"/>
          <p:cNvSpPr>
            <a:spLocks noChangeShapeType="1"/>
          </p:cNvSpPr>
          <p:nvPr/>
        </p:nvSpPr>
        <p:spPr bwMode="auto">
          <a:xfrm flipH="1">
            <a:off x="4400550" y="5948363"/>
            <a:ext cx="1084263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4" name="Arc 64"/>
          <p:cNvSpPr>
            <a:spLocks/>
          </p:cNvSpPr>
          <p:nvPr/>
        </p:nvSpPr>
        <p:spPr bwMode="auto">
          <a:xfrm flipH="1">
            <a:off x="5024438" y="5097463"/>
            <a:ext cx="452437" cy="10604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00" name="Group 65"/>
          <p:cNvGrpSpPr>
            <a:grpSpLocks/>
          </p:cNvGrpSpPr>
          <p:nvPr/>
        </p:nvGrpSpPr>
        <p:grpSpPr bwMode="auto">
          <a:xfrm>
            <a:off x="7005638" y="1184275"/>
            <a:ext cx="1609725" cy="106363"/>
            <a:chOff x="4542" y="734"/>
            <a:chExt cx="642" cy="67"/>
          </a:xfrm>
        </p:grpSpPr>
        <p:sp>
          <p:nvSpPr>
            <p:cNvPr id="15402" name="Freeform 66"/>
            <p:cNvSpPr>
              <a:spLocks/>
            </p:cNvSpPr>
            <p:nvPr/>
          </p:nvSpPr>
          <p:spPr bwMode="auto">
            <a:xfrm>
              <a:off x="4542" y="734"/>
              <a:ext cx="320" cy="66"/>
            </a:xfrm>
            <a:custGeom>
              <a:avLst/>
              <a:gdLst>
                <a:gd name="T0" fmla="*/ 0 w 320"/>
                <a:gd name="T1" fmla="*/ 66 h 66"/>
                <a:gd name="T2" fmla="*/ 29 w 320"/>
                <a:gd name="T3" fmla="*/ 42 h 66"/>
                <a:gd name="T4" fmla="*/ 77 w 320"/>
                <a:gd name="T5" fmla="*/ 28 h 66"/>
                <a:gd name="T6" fmla="*/ 152 w 320"/>
                <a:gd name="T7" fmla="*/ 40 h 66"/>
                <a:gd name="T8" fmla="*/ 212 w 320"/>
                <a:gd name="T9" fmla="*/ 42 h 66"/>
                <a:gd name="T10" fmla="*/ 269 w 320"/>
                <a:gd name="T11" fmla="*/ 28 h 66"/>
                <a:gd name="T12" fmla="*/ 320 w 320"/>
                <a:gd name="T13" fmla="*/ 0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0" h="66">
                  <a:moveTo>
                    <a:pt x="0" y="66"/>
                  </a:moveTo>
                  <a:cubicBezTo>
                    <a:pt x="8" y="57"/>
                    <a:pt x="16" y="48"/>
                    <a:pt x="29" y="42"/>
                  </a:cubicBezTo>
                  <a:cubicBezTo>
                    <a:pt x="42" y="36"/>
                    <a:pt x="57" y="28"/>
                    <a:pt x="77" y="28"/>
                  </a:cubicBezTo>
                  <a:cubicBezTo>
                    <a:pt x="97" y="28"/>
                    <a:pt x="130" y="38"/>
                    <a:pt x="152" y="40"/>
                  </a:cubicBezTo>
                  <a:cubicBezTo>
                    <a:pt x="174" y="42"/>
                    <a:pt x="193" y="44"/>
                    <a:pt x="212" y="42"/>
                  </a:cubicBezTo>
                  <a:cubicBezTo>
                    <a:pt x="231" y="40"/>
                    <a:pt x="251" y="35"/>
                    <a:pt x="269" y="28"/>
                  </a:cubicBezTo>
                  <a:cubicBezTo>
                    <a:pt x="287" y="21"/>
                    <a:pt x="303" y="10"/>
                    <a:pt x="32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Freeform 67"/>
            <p:cNvSpPr>
              <a:spLocks/>
            </p:cNvSpPr>
            <p:nvPr/>
          </p:nvSpPr>
          <p:spPr bwMode="auto">
            <a:xfrm flipH="1">
              <a:off x="4864" y="735"/>
              <a:ext cx="320" cy="66"/>
            </a:xfrm>
            <a:custGeom>
              <a:avLst/>
              <a:gdLst>
                <a:gd name="T0" fmla="*/ 0 w 320"/>
                <a:gd name="T1" fmla="*/ 66 h 66"/>
                <a:gd name="T2" fmla="*/ 29 w 320"/>
                <a:gd name="T3" fmla="*/ 42 h 66"/>
                <a:gd name="T4" fmla="*/ 77 w 320"/>
                <a:gd name="T5" fmla="*/ 28 h 66"/>
                <a:gd name="T6" fmla="*/ 152 w 320"/>
                <a:gd name="T7" fmla="*/ 40 h 66"/>
                <a:gd name="T8" fmla="*/ 212 w 320"/>
                <a:gd name="T9" fmla="*/ 42 h 66"/>
                <a:gd name="T10" fmla="*/ 269 w 320"/>
                <a:gd name="T11" fmla="*/ 28 h 66"/>
                <a:gd name="T12" fmla="*/ 320 w 320"/>
                <a:gd name="T13" fmla="*/ 0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0" h="66">
                  <a:moveTo>
                    <a:pt x="0" y="66"/>
                  </a:moveTo>
                  <a:cubicBezTo>
                    <a:pt x="8" y="57"/>
                    <a:pt x="16" y="48"/>
                    <a:pt x="29" y="42"/>
                  </a:cubicBezTo>
                  <a:cubicBezTo>
                    <a:pt x="42" y="36"/>
                    <a:pt x="57" y="28"/>
                    <a:pt x="77" y="28"/>
                  </a:cubicBezTo>
                  <a:cubicBezTo>
                    <a:pt x="97" y="28"/>
                    <a:pt x="130" y="38"/>
                    <a:pt x="152" y="40"/>
                  </a:cubicBezTo>
                  <a:cubicBezTo>
                    <a:pt x="174" y="42"/>
                    <a:pt x="193" y="44"/>
                    <a:pt x="212" y="42"/>
                  </a:cubicBezTo>
                  <a:cubicBezTo>
                    <a:pt x="231" y="40"/>
                    <a:pt x="251" y="35"/>
                    <a:pt x="269" y="28"/>
                  </a:cubicBezTo>
                  <a:cubicBezTo>
                    <a:pt x="287" y="21"/>
                    <a:pt x="303" y="10"/>
                    <a:pt x="32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401" name="Picture 6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930275"/>
            <a:ext cx="1227137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82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2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C -0.00295 -0.00024 -0.00573 -0.00047 -0.00973 -0.00232 C -0.01372 -0.00417 -0.02014 -0.00718 -0.02431 -0.01065 C -0.02848 -0.01412 -0.03143 -0.01806 -0.03473 -0.02385 C -0.03802 -0.02963 -0.04202 -0.03912 -0.04427 -0.04537 C -0.04653 -0.05162 -0.04757 -0.05741 -0.04844 -0.06181 C -0.04931 -0.06621 -0.04914 -0.06829 -0.04948 -0.07246 C -0.04983 -0.07662 -0.05018 -0.08172 -0.05052 -0.08681 " pathEditMode="relative" ptsTypes="aaaaaaaA">
                                      <p:cBhvr>
                                        <p:cTn id="39" dur="2000" fill="hold"/>
                                        <p:tgtEl>
                                          <p:spTgt spid="92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9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2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2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C -0.00243 0.00278 -0.00486 0.00579 -0.01389 0.00926 C -0.02292 0.01274 -0.03941 0.01852 -0.05417 0.02037 C -0.06892 0.02223 -0.08542 0.02061 -0.10278 0.02037 C -0.12014 0.02014 -0.14011 0.02315 -0.15833 0.01852 C -0.17656 0.01389 -0.19462 0.00324 -0.2125 -0.0074 " pathEditMode="relative" ptsTypes="aaaaaA">
                                      <p:cBhvr>
                                        <p:cTn id="63" dur="1000" fill="hold"/>
                                        <p:tgtEl>
                                          <p:spTgt spid="92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9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9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52 -0.08681 C -0.05052 -0.08959 -0.05052 -0.09214 -0.05052 -0.09445 C -0.05052 -0.09677 -0.05052 -0.09399 -0.05 -0.1014 C -0.04948 -0.1088 -0.04931 -0.1264 -0.04792 -0.1389 C -0.04653 -0.1514 -0.04445 -0.16436 -0.04167 -0.1764 C -0.03889 -0.18843 -0.03385 -0.20417 -0.03125 -0.21112 C -0.02865 -0.21806 -0.02813 -0.21621 -0.02656 -0.21876 C -0.025 -0.2213 -0.02413 -0.22316 -0.0224 -0.2257 C -0.02066 -0.22825 -0.01806 -0.23172 -0.01563 -0.23404 C -0.0132 -0.23635 -0.01042 -0.23843 -0.00781 -0.23959 C -0.00521 -0.24075 -0.0026 -0.24098 8.33333E-7 -0.24098 " pathEditMode="relative" ptsTypes="aaaaaaaaaaA">
                                      <p:cBhvr>
                                        <p:cTn id="72" dur="2000" fill="hold"/>
                                        <p:tgtEl>
                                          <p:spTgt spid="92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9525" y="174625"/>
            <a:ext cx="52260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cs typeface="Times New Roman" panose="02020603050405020304" pitchFamily="18" charset="0"/>
              </a:rPr>
              <a:t>Application to pumping the CF vibration of CH3F,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cs typeface="Times New Roman" panose="02020603050405020304" pitchFamily="18" charset="0"/>
              </a:rPr>
              <a:t>taking the rotational distribution into account</a:t>
            </a:r>
            <a:r>
              <a:rPr lang="en-US" altLang="en-US" sz="2000" b="1">
                <a:solidFill>
                  <a:srgbClr val="000099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581025" y="2233613"/>
            <a:ext cx="121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Instead of: </a:t>
            </a:r>
          </a:p>
        </p:txBody>
      </p:sp>
      <p:grpSp>
        <p:nvGrpSpPr>
          <p:cNvPr id="93192" name="Group 8"/>
          <p:cNvGrpSpPr>
            <a:grpSpLocks/>
          </p:cNvGrpSpPr>
          <p:nvPr/>
        </p:nvGrpSpPr>
        <p:grpSpPr bwMode="auto">
          <a:xfrm>
            <a:off x="619125" y="4697413"/>
            <a:ext cx="6381750" cy="379412"/>
            <a:chOff x="390" y="2959"/>
            <a:chExt cx="4020" cy="239"/>
          </a:xfrm>
        </p:grpSpPr>
        <p:sp>
          <p:nvSpPr>
            <p:cNvPr id="16399" name="Text Box 9"/>
            <p:cNvSpPr txBox="1">
              <a:spLocks noChangeArrowheads="1"/>
            </p:cNvSpPr>
            <p:nvPr/>
          </p:nvSpPr>
          <p:spPr bwMode="auto">
            <a:xfrm>
              <a:off x="390" y="2967"/>
              <a:ext cx="25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The levels labeled with quantum number </a:t>
              </a:r>
            </a:p>
          </p:txBody>
        </p:sp>
        <p:pic>
          <p:nvPicPr>
            <p:cNvPr id="16400" name="Picture 10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" y="2992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401" name="Text Box 11"/>
            <p:cNvSpPr txBox="1">
              <a:spLocks noChangeArrowheads="1"/>
            </p:cNvSpPr>
            <p:nvPr/>
          </p:nvSpPr>
          <p:spPr bwMode="auto">
            <a:xfrm>
              <a:off x="3446" y="2959"/>
              <a:ext cx="9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are detuned by</a:t>
              </a:r>
            </a:p>
          </p:txBody>
        </p:sp>
      </p:grpSp>
      <p:pic>
        <p:nvPicPr>
          <p:cNvPr id="93196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5205413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377825" y="5649913"/>
            <a:ext cx="285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Initial Boltzman distribution:</a:t>
            </a:r>
          </a:p>
        </p:txBody>
      </p:sp>
      <p:pic>
        <p:nvPicPr>
          <p:cNvPr id="93198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6013450"/>
            <a:ext cx="44307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\documentclass{slides}\pagestyle{empty}&#10;\begin{document}&#10;\begin{eqnarray}&#10;\frac{dc_{0J}}{dt} &amp; = &amp; i \Delta_{0J}c_{0J}&#10;- E_1^* \left[\mu_{J-1 \rightarrow J}c_{1,J-1}&#10;+ \mu_{J+1 \rightarrow J}c_{1,J+1} \right ] \nonumber \\&#10;\frac{dc_{1J}}{dt} &amp; = &amp; E_1 \left [&#10; \mu_{J+1 \rightarrow J}c_{0,J+1} \right ]&#10;+ i \Delta_{1,J}c_{1,J} - E_2^* \left [&#10;\mu_{J-1 \rightarrow J}c_{2,J-1}&#10; \mu_{J+1 \rightarrow J}c_{2,J+1} \right ] \nonumber&#10;\end{eqnarray}&#10;&#10;&#10;\end{document}&#10;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6600" y="3727450"/>
            <a:ext cx="7799388" cy="939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grpSp>
        <p:nvGrpSpPr>
          <p:cNvPr id="93200" name="Group 16"/>
          <p:cNvGrpSpPr>
            <a:grpSpLocks/>
          </p:cNvGrpSpPr>
          <p:nvPr/>
        </p:nvGrpSpPr>
        <p:grpSpPr bwMode="auto">
          <a:xfrm>
            <a:off x="352425" y="3059113"/>
            <a:ext cx="7888288" cy="658812"/>
            <a:chOff x="222" y="1927"/>
            <a:chExt cx="4969" cy="415"/>
          </a:xfrm>
        </p:grpSpPr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22" y="2015"/>
              <a:ext cx="11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Rotational levels:</a:t>
              </a:r>
              <a:endParaRPr lang="en-US" altLang="en-US" sz="1800" i="1"/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3678" y="1927"/>
              <a:ext cx="151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  branch: </a:t>
              </a:r>
              <a:r>
                <a:rPr lang="en-US" altLang="en-US" sz="1800" i="1"/>
                <a:t>m</a:t>
              </a:r>
              <a:r>
                <a:rPr lang="en-US" altLang="en-US" sz="1800"/>
                <a:t> = 1, 2, 3…</a:t>
              </a:r>
            </a:p>
          </p:txBody>
        </p:sp>
        <p:sp>
          <p:nvSpPr>
            <p:cNvPr id="16397" name="Text Box 19"/>
            <p:cNvSpPr txBox="1">
              <a:spLocks noChangeArrowheads="1"/>
            </p:cNvSpPr>
            <p:nvPr/>
          </p:nvSpPr>
          <p:spPr bwMode="auto">
            <a:xfrm>
              <a:off x="3686" y="2111"/>
              <a:ext cx="14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  branch: </a:t>
              </a:r>
              <a:r>
                <a:rPr lang="en-US" altLang="en-US" sz="1800" i="1"/>
                <a:t>m</a:t>
              </a:r>
              <a:r>
                <a:rPr lang="en-US" altLang="en-US" sz="1800"/>
                <a:t> = 1, 2, 3…</a:t>
              </a:r>
            </a:p>
          </p:txBody>
        </p:sp>
        <p:pic>
          <p:nvPicPr>
            <p:cNvPr id="16398" name="Picture 20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" y="2040"/>
              <a:ext cx="1904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7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659063" y="1976438"/>
            <a:ext cx="5195887" cy="1001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688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36525" y="784225"/>
            <a:ext cx="842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cs typeface="Times New Roman" panose="02020603050405020304" pitchFamily="18" charset="0"/>
              </a:rPr>
              <a:t>Taking rotational levels intpo account.  After the pulse sequence, cooler rptational level distribution.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cs typeface="Times New Roman" panose="02020603050405020304" pitchFamily="18" charset="0"/>
              </a:rPr>
              <a:t>Definitely not a thermal distribution anymore.</a:t>
            </a:r>
          </a:p>
        </p:txBody>
      </p:sp>
      <p:grpSp>
        <p:nvGrpSpPr>
          <p:cNvPr id="17411" name="Group 6"/>
          <p:cNvGrpSpPr>
            <a:grpSpLocks/>
          </p:cNvGrpSpPr>
          <p:nvPr/>
        </p:nvGrpSpPr>
        <p:grpSpPr bwMode="auto">
          <a:xfrm>
            <a:off x="152400" y="2730500"/>
            <a:ext cx="2586038" cy="3814763"/>
            <a:chOff x="2286" y="1624"/>
            <a:chExt cx="1629" cy="2403"/>
          </a:xfrm>
        </p:grpSpPr>
        <p:pic>
          <p:nvPicPr>
            <p:cNvPr id="17450" name="Picture 7" descr="four_level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" y="1624"/>
              <a:ext cx="1596" cy="2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51" name="Rectangle 8"/>
            <p:cNvSpPr>
              <a:spLocks noChangeArrowheads="1"/>
            </p:cNvSpPr>
            <p:nvPr/>
          </p:nvSpPr>
          <p:spPr bwMode="auto">
            <a:xfrm>
              <a:off x="2286" y="3712"/>
              <a:ext cx="30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97289" name="Rectangle 9" descr="30%"/>
          <p:cNvSpPr>
            <a:spLocks noChangeArrowheads="1"/>
          </p:cNvSpPr>
          <p:nvPr/>
        </p:nvSpPr>
        <p:spPr bwMode="auto">
          <a:xfrm>
            <a:off x="1019175" y="6324600"/>
            <a:ext cx="1727200" cy="2206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7290" name="Rectangle 10" descr="30%"/>
          <p:cNvSpPr>
            <a:spLocks noChangeArrowheads="1"/>
          </p:cNvSpPr>
          <p:nvPr/>
        </p:nvSpPr>
        <p:spPr bwMode="auto">
          <a:xfrm>
            <a:off x="1146175" y="2933700"/>
            <a:ext cx="1727200" cy="2206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17414" name="Picture 11" descr="pulse_se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847850"/>
            <a:ext cx="363855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5" name="Group 12"/>
          <p:cNvGrpSpPr>
            <a:grpSpLocks/>
          </p:cNvGrpSpPr>
          <p:nvPr/>
        </p:nvGrpSpPr>
        <p:grpSpPr bwMode="auto">
          <a:xfrm>
            <a:off x="3214688" y="2786063"/>
            <a:ext cx="5465762" cy="3957637"/>
            <a:chOff x="1099" y="1014"/>
            <a:chExt cx="3443" cy="2493"/>
          </a:xfrm>
        </p:grpSpPr>
        <p:sp>
          <p:nvSpPr>
            <p:cNvPr id="17425" name="Line 13"/>
            <p:cNvSpPr>
              <a:spLocks noChangeShapeType="1"/>
            </p:cNvSpPr>
            <p:nvPr/>
          </p:nvSpPr>
          <p:spPr bwMode="auto">
            <a:xfrm flipV="1">
              <a:off x="1608" y="1014"/>
              <a:ext cx="0" cy="20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14"/>
            <p:cNvSpPr>
              <a:spLocks noChangeShapeType="1"/>
            </p:cNvSpPr>
            <p:nvPr/>
          </p:nvSpPr>
          <p:spPr bwMode="auto">
            <a:xfrm>
              <a:off x="1602" y="3102"/>
              <a:ext cx="29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Freeform 15" descr="20%"/>
            <p:cNvSpPr>
              <a:spLocks/>
            </p:cNvSpPr>
            <p:nvPr/>
          </p:nvSpPr>
          <p:spPr bwMode="auto">
            <a:xfrm>
              <a:off x="1203" y="1691"/>
              <a:ext cx="3276" cy="1433"/>
            </a:xfrm>
            <a:custGeom>
              <a:avLst/>
              <a:gdLst>
                <a:gd name="T0" fmla="*/ 409 w 3276"/>
                <a:gd name="T1" fmla="*/ 1417 h 1433"/>
                <a:gd name="T2" fmla="*/ 405 w 3276"/>
                <a:gd name="T3" fmla="*/ 1389 h 1433"/>
                <a:gd name="T4" fmla="*/ 401 w 3276"/>
                <a:gd name="T5" fmla="*/ 1153 h 1433"/>
                <a:gd name="T6" fmla="*/ 441 w 3276"/>
                <a:gd name="T7" fmla="*/ 1049 h 1433"/>
                <a:gd name="T8" fmla="*/ 525 w 3276"/>
                <a:gd name="T9" fmla="*/ 809 h 1433"/>
                <a:gd name="T10" fmla="*/ 609 w 3276"/>
                <a:gd name="T11" fmla="*/ 585 h 1433"/>
                <a:gd name="T12" fmla="*/ 713 w 3276"/>
                <a:gd name="T13" fmla="*/ 377 h 1433"/>
                <a:gd name="T14" fmla="*/ 769 w 3276"/>
                <a:gd name="T15" fmla="*/ 257 h 1433"/>
                <a:gd name="T16" fmla="*/ 849 w 3276"/>
                <a:gd name="T17" fmla="*/ 141 h 1433"/>
                <a:gd name="T18" fmla="*/ 925 w 3276"/>
                <a:gd name="T19" fmla="*/ 77 h 1433"/>
                <a:gd name="T20" fmla="*/ 1013 w 3276"/>
                <a:gd name="T21" fmla="*/ 17 h 1433"/>
                <a:gd name="T22" fmla="*/ 1089 w 3276"/>
                <a:gd name="T23" fmla="*/ 9 h 1433"/>
                <a:gd name="T24" fmla="*/ 1157 w 3276"/>
                <a:gd name="T25" fmla="*/ 17 h 1433"/>
                <a:gd name="T26" fmla="*/ 1281 w 3276"/>
                <a:gd name="T27" fmla="*/ 113 h 1433"/>
                <a:gd name="T28" fmla="*/ 1437 w 3276"/>
                <a:gd name="T29" fmla="*/ 277 h 1433"/>
                <a:gd name="T30" fmla="*/ 1785 w 3276"/>
                <a:gd name="T31" fmla="*/ 745 h 1433"/>
                <a:gd name="T32" fmla="*/ 1989 w 3276"/>
                <a:gd name="T33" fmla="*/ 953 h 1433"/>
                <a:gd name="T34" fmla="*/ 2117 w 3276"/>
                <a:gd name="T35" fmla="*/ 1085 h 1433"/>
                <a:gd name="T36" fmla="*/ 2317 w 3276"/>
                <a:gd name="T37" fmla="*/ 1221 h 1433"/>
                <a:gd name="T38" fmla="*/ 2509 w 3276"/>
                <a:gd name="T39" fmla="*/ 1297 h 1433"/>
                <a:gd name="T40" fmla="*/ 2685 w 3276"/>
                <a:gd name="T41" fmla="*/ 1369 h 1433"/>
                <a:gd name="T42" fmla="*/ 2913 w 3276"/>
                <a:gd name="T43" fmla="*/ 1405 h 1433"/>
                <a:gd name="T44" fmla="*/ 2857 w 3276"/>
                <a:gd name="T45" fmla="*/ 1409 h 1433"/>
                <a:gd name="T46" fmla="*/ 409 w 3276"/>
                <a:gd name="T47" fmla="*/ 1417 h 14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276" h="1433">
                  <a:moveTo>
                    <a:pt x="409" y="1417"/>
                  </a:moveTo>
                  <a:cubicBezTo>
                    <a:pt x="0" y="1414"/>
                    <a:pt x="406" y="1433"/>
                    <a:pt x="405" y="1389"/>
                  </a:cubicBezTo>
                  <a:cubicBezTo>
                    <a:pt x="404" y="1345"/>
                    <a:pt x="395" y="1210"/>
                    <a:pt x="401" y="1153"/>
                  </a:cubicBezTo>
                  <a:cubicBezTo>
                    <a:pt x="407" y="1096"/>
                    <a:pt x="420" y="1106"/>
                    <a:pt x="441" y="1049"/>
                  </a:cubicBezTo>
                  <a:cubicBezTo>
                    <a:pt x="462" y="992"/>
                    <a:pt x="497" y="886"/>
                    <a:pt x="525" y="809"/>
                  </a:cubicBezTo>
                  <a:cubicBezTo>
                    <a:pt x="553" y="732"/>
                    <a:pt x="578" y="657"/>
                    <a:pt x="609" y="585"/>
                  </a:cubicBezTo>
                  <a:cubicBezTo>
                    <a:pt x="640" y="513"/>
                    <a:pt x="686" y="432"/>
                    <a:pt x="713" y="377"/>
                  </a:cubicBezTo>
                  <a:cubicBezTo>
                    <a:pt x="740" y="322"/>
                    <a:pt x="746" y="296"/>
                    <a:pt x="769" y="257"/>
                  </a:cubicBezTo>
                  <a:cubicBezTo>
                    <a:pt x="792" y="218"/>
                    <a:pt x="823" y="171"/>
                    <a:pt x="849" y="141"/>
                  </a:cubicBezTo>
                  <a:cubicBezTo>
                    <a:pt x="875" y="111"/>
                    <a:pt x="898" y="98"/>
                    <a:pt x="925" y="77"/>
                  </a:cubicBezTo>
                  <a:cubicBezTo>
                    <a:pt x="952" y="56"/>
                    <a:pt x="986" y="28"/>
                    <a:pt x="1013" y="17"/>
                  </a:cubicBezTo>
                  <a:cubicBezTo>
                    <a:pt x="1040" y="6"/>
                    <a:pt x="1065" y="9"/>
                    <a:pt x="1089" y="9"/>
                  </a:cubicBezTo>
                  <a:cubicBezTo>
                    <a:pt x="1113" y="9"/>
                    <a:pt x="1125" y="0"/>
                    <a:pt x="1157" y="17"/>
                  </a:cubicBezTo>
                  <a:cubicBezTo>
                    <a:pt x="1189" y="34"/>
                    <a:pt x="1234" y="70"/>
                    <a:pt x="1281" y="113"/>
                  </a:cubicBezTo>
                  <a:cubicBezTo>
                    <a:pt x="1328" y="156"/>
                    <a:pt x="1353" y="172"/>
                    <a:pt x="1437" y="277"/>
                  </a:cubicBezTo>
                  <a:cubicBezTo>
                    <a:pt x="1521" y="382"/>
                    <a:pt x="1693" y="632"/>
                    <a:pt x="1785" y="745"/>
                  </a:cubicBezTo>
                  <a:cubicBezTo>
                    <a:pt x="1877" y="858"/>
                    <a:pt x="1934" y="896"/>
                    <a:pt x="1989" y="953"/>
                  </a:cubicBezTo>
                  <a:cubicBezTo>
                    <a:pt x="2044" y="1010"/>
                    <a:pt x="2062" y="1040"/>
                    <a:pt x="2117" y="1085"/>
                  </a:cubicBezTo>
                  <a:cubicBezTo>
                    <a:pt x="2172" y="1130"/>
                    <a:pt x="2252" y="1186"/>
                    <a:pt x="2317" y="1221"/>
                  </a:cubicBezTo>
                  <a:cubicBezTo>
                    <a:pt x="2382" y="1256"/>
                    <a:pt x="2448" y="1272"/>
                    <a:pt x="2509" y="1297"/>
                  </a:cubicBezTo>
                  <a:cubicBezTo>
                    <a:pt x="2570" y="1322"/>
                    <a:pt x="2618" y="1351"/>
                    <a:pt x="2685" y="1369"/>
                  </a:cubicBezTo>
                  <a:cubicBezTo>
                    <a:pt x="2752" y="1387"/>
                    <a:pt x="2884" y="1398"/>
                    <a:pt x="2913" y="1405"/>
                  </a:cubicBezTo>
                  <a:cubicBezTo>
                    <a:pt x="2942" y="1412"/>
                    <a:pt x="3276" y="1408"/>
                    <a:pt x="2857" y="1409"/>
                  </a:cubicBezTo>
                  <a:cubicBezTo>
                    <a:pt x="2438" y="1410"/>
                    <a:pt x="818" y="1420"/>
                    <a:pt x="409" y="1417"/>
                  </a:cubicBez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Line 16"/>
            <p:cNvSpPr>
              <a:spLocks noChangeShapeType="1"/>
            </p:cNvSpPr>
            <p:nvPr/>
          </p:nvSpPr>
          <p:spPr bwMode="auto">
            <a:xfrm>
              <a:off x="1800" y="2308"/>
              <a:ext cx="0" cy="7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Line 17"/>
            <p:cNvSpPr>
              <a:spLocks noChangeShapeType="1"/>
            </p:cNvSpPr>
            <p:nvPr/>
          </p:nvSpPr>
          <p:spPr bwMode="auto">
            <a:xfrm>
              <a:off x="1984" y="1944"/>
              <a:ext cx="0" cy="11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0" name="Line 18"/>
            <p:cNvSpPr>
              <a:spLocks noChangeShapeType="1"/>
            </p:cNvSpPr>
            <p:nvPr/>
          </p:nvSpPr>
          <p:spPr bwMode="auto">
            <a:xfrm>
              <a:off x="2168" y="1724"/>
              <a:ext cx="0" cy="13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1" name="Line 19"/>
            <p:cNvSpPr>
              <a:spLocks noChangeShapeType="1"/>
            </p:cNvSpPr>
            <p:nvPr/>
          </p:nvSpPr>
          <p:spPr bwMode="auto">
            <a:xfrm>
              <a:off x="2356" y="1708"/>
              <a:ext cx="0" cy="13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Line 20"/>
            <p:cNvSpPr>
              <a:spLocks noChangeShapeType="1"/>
            </p:cNvSpPr>
            <p:nvPr/>
          </p:nvSpPr>
          <p:spPr bwMode="auto">
            <a:xfrm>
              <a:off x="2544" y="1860"/>
              <a:ext cx="0" cy="1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21"/>
            <p:cNvSpPr>
              <a:spLocks noChangeShapeType="1"/>
            </p:cNvSpPr>
            <p:nvPr/>
          </p:nvSpPr>
          <p:spPr bwMode="auto">
            <a:xfrm>
              <a:off x="2728" y="2096"/>
              <a:ext cx="0" cy="10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Line 22"/>
            <p:cNvSpPr>
              <a:spLocks noChangeShapeType="1"/>
            </p:cNvSpPr>
            <p:nvPr/>
          </p:nvSpPr>
          <p:spPr bwMode="auto">
            <a:xfrm>
              <a:off x="2912" y="2336"/>
              <a:ext cx="0" cy="7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5" name="Line 23"/>
            <p:cNvSpPr>
              <a:spLocks noChangeShapeType="1"/>
            </p:cNvSpPr>
            <p:nvPr/>
          </p:nvSpPr>
          <p:spPr bwMode="auto">
            <a:xfrm>
              <a:off x="3112" y="2560"/>
              <a:ext cx="0" cy="5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6" name="Line 24"/>
            <p:cNvSpPr>
              <a:spLocks noChangeShapeType="1"/>
            </p:cNvSpPr>
            <p:nvPr/>
          </p:nvSpPr>
          <p:spPr bwMode="auto">
            <a:xfrm>
              <a:off x="3296" y="2760"/>
              <a:ext cx="0" cy="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Line 25"/>
            <p:cNvSpPr>
              <a:spLocks noChangeShapeType="1"/>
            </p:cNvSpPr>
            <p:nvPr/>
          </p:nvSpPr>
          <p:spPr bwMode="auto">
            <a:xfrm>
              <a:off x="3484" y="2884"/>
              <a:ext cx="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Line 26"/>
            <p:cNvSpPr>
              <a:spLocks noChangeShapeType="1"/>
            </p:cNvSpPr>
            <p:nvPr/>
          </p:nvSpPr>
          <p:spPr bwMode="auto">
            <a:xfrm>
              <a:off x="3660" y="2968"/>
              <a:ext cx="0" cy="1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Line 27"/>
            <p:cNvSpPr>
              <a:spLocks noChangeShapeType="1"/>
            </p:cNvSpPr>
            <p:nvPr/>
          </p:nvSpPr>
          <p:spPr bwMode="auto">
            <a:xfrm>
              <a:off x="3852" y="3040"/>
              <a:ext cx="0" cy="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Line 28"/>
            <p:cNvSpPr>
              <a:spLocks noChangeShapeType="1"/>
            </p:cNvSpPr>
            <p:nvPr/>
          </p:nvSpPr>
          <p:spPr bwMode="auto">
            <a:xfrm>
              <a:off x="1612" y="2164"/>
              <a:ext cx="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Line 29"/>
            <p:cNvSpPr>
              <a:spLocks noChangeShapeType="1"/>
            </p:cNvSpPr>
            <p:nvPr/>
          </p:nvSpPr>
          <p:spPr bwMode="auto">
            <a:xfrm>
              <a:off x="1616" y="1224"/>
              <a:ext cx="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Text Box 30"/>
            <p:cNvSpPr txBox="1">
              <a:spLocks noChangeArrowheads="1"/>
            </p:cNvSpPr>
            <p:nvPr/>
          </p:nvSpPr>
          <p:spPr bwMode="auto">
            <a:xfrm>
              <a:off x="4342" y="3115"/>
              <a:ext cx="1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J</a:t>
              </a:r>
            </a:p>
          </p:txBody>
        </p:sp>
        <p:sp>
          <p:nvSpPr>
            <p:cNvPr id="17443" name="Text Box 31"/>
            <p:cNvSpPr txBox="1">
              <a:spLocks noChangeArrowheads="1"/>
            </p:cNvSpPr>
            <p:nvPr/>
          </p:nvSpPr>
          <p:spPr bwMode="auto">
            <a:xfrm>
              <a:off x="2462" y="3115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5</a:t>
              </a:r>
            </a:p>
          </p:txBody>
        </p:sp>
        <p:sp>
          <p:nvSpPr>
            <p:cNvPr id="17444" name="Text Box 32"/>
            <p:cNvSpPr txBox="1">
              <a:spLocks noChangeArrowheads="1"/>
            </p:cNvSpPr>
            <p:nvPr/>
          </p:nvSpPr>
          <p:spPr bwMode="auto">
            <a:xfrm>
              <a:off x="3358" y="3115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10</a:t>
              </a:r>
            </a:p>
          </p:txBody>
        </p:sp>
        <p:sp>
          <p:nvSpPr>
            <p:cNvPr id="17445" name="Text Box 33"/>
            <p:cNvSpPr txBox="1">
              <a:spLocks noChangeArrowheads="1"/>
            </p:cNvSpPr>
            <p:nvPr/>
          </p:nvSpPr>
          <p:spPr bwMode="auto">
            <a:xfrm>
              <a:off x="1798" y="3295"/>
              <a:ext cx="15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Rotational quantum number</a:t>
              </a:r>
            </a:p>
          </p:txBody>
        </p:sp>
        <p:sp>
          <p:nvSpPr>
            <p:cNvPr id="17446" name="Text Box 34"/>
            <p:cNvSpPr txBox="1">
              <a:spLocks noChangeArrowheads="1"/>
            </p:cNvSpPr>
            <p:nvPr/>
          </p:nvSpPr>
          <p:spPr bwMode="auto">
            <a:xfrm rot="-5400000">
              <a:off x="710" y="2047"/>
              <a:ext cx="98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Level population</a:t>
              </a:r>
            </a:p>
          </p:txBody>
        </p:sp>
        <p:sp>
          <p:nvSpPr>
            <p:cNvPr id="17447" name="Text Box 35"/>
            <p:cNvSpPr txBox="1">
              <a:spLocks noChangeArrowheads="1"/>
            </p:cNvSpPr>
            <p:nvPr/>
          </p:nvSpPr>
          <p:spPr bwMode="auto">
            <a:xfrm>
              <a:off x="1526" y="3105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0</a:t>
              </a:r>
            </a:p>
          </p:txBody>
        </p:sp>
        <p:sp>
          <p:nvSpPr>
            <p:cNvPr id="17448" name="Text Box 36"/>
            <p:cNvSpPr txBox="1">
              <a:spLocks noChangeArrowheads="1"/>
            </p:cNvSpPr>
            <p:nvPr/>
          </p:nvSpPr>
          <p:spPr bwMode="auto">
            <a:xfrm>
              <a:off x="1326" y="2055"/>
              <a:ext cx="2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0.1</a:t>
              </a:r>
            </a:p>
          </p:txBody>
        </p:sp>
        <p:sp>
          <p:nvSpPr>
            <p:cNvPr id="17449" name="Text Box 37"/>
            <p:cNvSpPr txBox="1">
              <a:spLocks noChangeArrowheads="1"/>
            </p:cNvSpPr>
            <p:nvPr/>
          </p:nvSpPr>
          <p:spPr bwMode="auto">
            <a:xfrm>
              <a:off x="1334" y="1119"/>
              <a:ext cx="2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0.2</a:t>
              </a:r>
            </a:p>
          </p:txBody>
        </p:sp>
      </p:grpSp>
      <p:grpSp>
        <p:nvGrpSpPr>
          <p:cNvPr id="97318" name="Group 38"/>
          <p:cNvGrpSpPr>
            <a:grpSpLocks/>
          </p:cNvGrpSpPr>
          <p:nvPr/>
        </p:nvGrpSpPr>
        <p:grpSpPr bwMode="auto">
          <a:xfrm>
            <a:off x="4019550" y="2778125"/>
            <a:ext cx="2374900" cy="3354388"/>
            <a:chOff x="1604" y="1002"/>
            <a:chExt cx="1496" cy="2113"/>
          </a:xfrm>
        </p:grpSpPr>
        <p:sp>
          <p:nvSpPr>
            <p:cNvPr id="17417" name="Freeform 39" descr="30%"/>
            <p:cNvSpPr>
              <a:spLocks/>
            </p:cNvSpPr>
            <p:nvPr/>
          </p:nvSpPr>
          <p:spPr bwMode="auto">
            <a:xfrm>
              <a:off x="1604" y="1016"/>
              <a:ext cx="1496" cy="2088"/>
            </a:xfrm>
            <a:custGeom>
              <a:avLst/>
              <a:gdLst>
                <a:gd name="T0" fmla="*/ 0 w 1496"/>
                <a:gd name="T1" fmla="*/ 2076 h 2088"/>
                <a:gd name="T2" fmla="*/ 24 w 1496"/>
                <a:gd name="T3" fmla="*/ 2076 h 2088"/>
                <a:gd name="T4" fmla="*/ 200 w 1496"/>
                <a:gd name="T5" fmla="*/ 2048 h 2088"/>
                <a:gd name="T6" fmla="*/ 392 w 1496"/>
                <a:gd name="T7" fmla="*/ 516 h 2088"/>
                <a:gd name="T8" fmla="*/ 584 w 1496"/>
                <a:gd name="T9" fmla="*/ 0 h 2088"/>
                <a:gd name="T10" fmla="*/ 756 w 1496"/>
                <a:gd name="T11" fmla="*/ 1968 h 2088"/>
                <a:gd name="T12" fmla="*/ 944 w 1496"/>
                <a:gd name="T13" fmla="*/ 2048 h 2088"/>
                <a:gd name="T14" fmla="*/ 1312 w 1496"/>
                <a:gd name="T15" fmla="*/ 1984 h 2088"/>
                <a:gd name="T16" fmla="*/ 1496 w 1496"/>
                <a:gd name="T17" fmla="*/ 2088 h 2088"/>
                <a:gd name="T18" fmla="*/ 0 w 1496"/>
                <a:gd name="T19" fmla="*/ 2076 h 20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96" h="2088">
                  <a:moveTo>
                    <a:pt x="0" y="2076"/>
                  </a:moveTo>
                  <a:cubicBezTo>
                    <a:pt x="8" y="2076"/>
                    <a:pt x="16" y="2076"/>
                    <a:pt x="24" y="2076"/>
                  </a:cubicBezTo>
                  <a:lnTo>
                    <a:pt x="200" y="2048"/>
                  </a:lnTo>
                  <a:lnTo>
                    <a:pt x="392" y="516"/>
                  </a:lnTo>
                  <a:lnTo>
                    <a:pt x="584" y="0"/>
                  </a:lnTo>
                  <a:lnTo>
                    <a:pt x="756" y="1968"/>
                  </a:lnTo>
                  <a:lnTo>
                    <a:pt x="944" y="2048"/>
                  </a:lnTo>
                  <a:lnTo>
                    <a:pt x="1312" y="1984"/>
                  </a:lnTo>
                  <a:lnTo>
                    <a:pt x="1496" y="2088"/>
                  </a:lnTo>
                  <a:lnTo>
                    <a:pt x="0" y="2076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Line 40"/>
            <p:cNvSpPr>
              <a:spLocks noChangeShapeType="1"/>
            </p:cNvSpPr>
            <p:nvPr/>
          </p:nvSpPr>
          <p:spPr bwMode="auto">
            <a:xfrm>
              <a:off x="2184" y="1002"/>
              <a:ext cx="0" cy="2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Line 41"/>
            <p:cNvSpPr>
              <a:spLocks noChangeShapeType="1"/>
            </p:cNvSpPr>
            <p:nvPr/>
          </p:nvSpPr>
          <p:spPr bwMode="auto">
            <a:xfrm>
              <a:off x="1986" y="1524"/>
              <a:ext cx="0" cy="15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Line 42"/>
            <p:cNvSpPr>
              <a:spLocks noChangeShapeType="1"/>
            </p:cNvSpPr>
            <p:nvPr/>
          </p:nvSpPr>
          <p:spPr bwMode="auto">
            <a:xfrm>
              <a:off x="1806" y="3036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Line 43"/>
            <p:cNvSpPr>
              <a:spLocks noChangeShapeType="1"/>
            </p:cNvSpPr>
            <p:nvPr/>
          </p:nvSpPr>
          <p:spPr bwMode="auto">
            <a:xfrm>
              <a:off x="2370" y="2982"/>
              <a:ext cx="0" cy="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Line 44"/>
            <p:cNvSpPr>
              <a:spLocks noChangeShapeType="1"/>
            </p:cNvSpPr>
            <p:nvPr/>
          </p:nvSpPr>
          <p:spPr bwMode="auto">
            <a:xfrm>
              <a:off x="2544" y="3042"/>
              <a:ext cx="0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Line 45"/>
            <p:cNvSpPr>
              <a:spLocks noChangeShapeType="1"/>
            </p:cNvSpPr>
            <p:nvPr/>
          </p:nvSpPr>
          <p:spPr bwMode="auto">
            <a:xfrm>
              <a:off x="2728" y="3028"/>
              <a:ext cx="0" cy="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46"/>
            <p:cNvSpPr>
              <a:spLocks noChangeShapeType="1"/>
            </p:cNvSpPr>
            <p:nvPr/>
          </p:nvSpPr>
          <p:spPr bwMode="auto">
            <a:xfrm>
              <a:off x="2920" y="2998"/>
              <a:ext cx="0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781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97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417513" y="2706688"/>
            <a:ext cx="72596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Approximation: Intermediate level off resonance (adiabatic approximation)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           Multilevel Bloch’s model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           </a:t>
            </a:r>
            <a:r>
              <a:rPr lang="en-US" altLang="en-US" sz="1800" b="1">
                <a:solidFill>
                  <a:srgbClr val="0000CC"/>
                </a:solidFill>
                <a:cs typeface="Times New Roman" panose="02020603050405020304" pitchFamily="18" charset="0"/>
              </a:rPr>
              <a:t>Optical pumping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           Harmonic generation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</p:txBody>
      </p:sp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2649538" y="830263"/>
            <a:ext cx="57118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MULTILEVEL REDUCED TO TWO LEVELS</a:t>
            </a:r>
          </a:p>
        </p:txBody>
      </p:sp>
    </p:spTree>
    <p:extLst>
      <p:ext uri="{BB962C8B-B14F-4D97-AF65-F5344CB8AC3E}">
        <p14:creationId xmlns:p14="http://schemas.microsoft.com/office/powerpoint/2010/main" val="16874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516063"/>
            <a:ext cx="4344987" cy="52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566738" y="174625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Times New Roman" panose="02020603050405020304" pitchFamily="18" charset="0"/>
              </a:rPr>
              <a:t>The result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57175" y="604838"/>
            <a:ext cx="587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most cases involving a resonance of order </a:t>
            </a:r>
            <a:r>
              <a:rPr lang="en-US" altLang="en-US" sz="1800" i="1"/>
              <a:t>n</a:t>
            </a:r>
            <a:r>
              <a:rPr lang="en-US" altLang="en-US" sz="1800"/>
              <a:t>, with detuning 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42900" y="2132013"/>
            <a:ext cx="226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and a “driven” vector  </a:t>
            </a:r>
          </a:p>
        </p:txBody>
      </p:sp>
      <p:pic>
        <p:nvPicPr>
          <p:cNvPr id="19462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2047875"/>
            <a:ext cx="166211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114300" y="2640013"/>
            <a:ext cx="510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representative of the atomic system, with components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725488" y="3065463"/>
            <a:ext cx="191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quadrature with 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738188" y="3400425"/>
            <a:ext cx="1460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phase with </a:t>
            </a: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715963" y="3752850"/>
            <a:ext cx="3608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= energy stored in the atomic system </a:t>
            </a:r>
          </a:p>
        </p:txBody>
      </p:sp>
      <p:sp>
        <p:nvSpPr>
          <p:cNvPr id="19467" name="Text Box 12"/>
          <p:cNvSpPr txBox="1">
            <a:spLocks noChangeArrowheads="1"/>
          </p:cNvSpPr>
          <p:nvPr/>
        </p:nvSpPr>
        <p:spPr bwMode="auto">
          <a:xfrm>
            <a:off x="71438" y="4344988"/>
            <a:ext cx="5118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“equations of motion” will be that of a gyroscope</a:t>
            </a:r>
          </a:p>
        </p:txBody>
      </p:sp>
      <p:pic>
        <p:nvPicPr>
          <p:cNvPr id="19468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154363"/>
            <a:ext cx="217487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497263"/>
            <a:ext cx="198437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0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3840163"/>
            <a:ext cx="271462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1" name="Picture 1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3014663"/>
            <a:ext cx="2571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2" name="Picture 1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3343275"/>
            <a:ext cx="2635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3" name="Picture 1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4989513"/>
            <a:ext cx="21494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74" name="Text Box 19"/>
          <p:cNvSpPr txBox="1">
            <a:spLocks noChangeArrowheads="1"/>
          </p:cNvSpPr>
          <p:nvPr/>
        </p:nvSpPr>
        <p:spPr bwMode="auto">
          <a:xfrm>
            <a:off x="3362325" y="5281613"/>
            <a:ext cx="1384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(relaxation)</a:t>
            </a:r>
          </a:p>
        </p:txBody>
      </p:sp>
      <p:sp>
        <p:nvSpPr>
          <p:cNvPr id="19475" name="Rectangle 20"/>
          <p:cNvSpPr>
            <a:spLocks noChangeArrowheads="1"/>
          </p:cNvSpPr>
          <p:nvPr/>
        </p:nvSpPr>
        <p:spPr bwMode="auto">
          <a:xfrm>
            <a:off x="871538" y="4965700"/>
            <a:ext cx="3916362" cy="1016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19476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065213"/>
            <a:ext cx="2433637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77" name="Text Box 22"/>
          <p:cNvSpPr txBox="1">
            <a:spLocks noChangeArrowheads="1"/>
          </p:cNvSpPr>
          <p:nvPr/>
        </p:nvSpPr>
        <p:spPr bwMode="auto">
          <a:xfrm>
            <a:off x="2724150" y="1023938"/>
            <a:ext cx="3213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, there will be a “driving vector”:</a:t>
            </a:r>
          </a:p>
        </p:txBody>
      </p:sp>
      <p:pic>
        <p:nvPicPr>
          <p:cNvPr id="19478" name="Picture 23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31938"/>
            <a:ext cx="28559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9" name="Picture 24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154488"/>
            <a:ext cx="40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80" name="Line 25"/>
          <p:cNvSpPr>
            <a:spLocks noChangeShapeType="1"/>
          </p:cNvSpPr>
          <p:nvPr/>
        </p:nvSpPr>
        <p:spPr bwMode="auto">
          <a:xfrm>
            <a:off x="6973888" y="3832225"/>
            <a:ext cx="869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81" name="Picture 26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3475038"/>
            <a:ext cx="2349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2" name="Picture 27" descr="txp_fi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656138"/>
            <a:ext cx="3937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83" name="Line 28"/>
          <p:cNvSpPr>
            <a:spLocks noChangeShapeType="1"/>
          </p:cNvSpPr>
          <p:nvPr/>
        </p:nvSpPr>
        <p:spPr bwMode="auto">
          <a:xfrm flipH="1">
            <a:off x="6394450" y="4222750"/>
            <a:ext cx="469900" cy="8001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4" name="Rectangle 29"/>
          <p:cNvSpPr>
            <a:spLocks noChangeArrowheads="1"/>
          </p:cNvSpPr>
          <p:nvPr/>
        </p:nvSpPr>
        <p:spPr bwMode="auto">
          <a:xfrm>
            <a:off x="6608763" y="5753100"/>
            <a:ext cx="37306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19485" name="Picture 30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5789613"/>
            <a:ext cx="485775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86" name="Arc 31"/>
          <p:cNvSpPr>
            <a:spLocks/>
          </p:cNvSpPr>
          <p:nvPr/>
        </p:nvSpPr>
        <p:spPr bwMode="auto">
          <a:xfrm flipH="1" flipV="1">
            <a:off x="6197600" y="3924300"/>
            <a:ext cx="812800" cy="1933575"/>
          </a:xfrm>
          <a:custGeom>
            <a:avLst/>
            <a:gdLst>
              <a:gd name="T0" fmla="*/ 0 w 10201"/>
              <a:gd name="T1" fmla="*/ 0 h 21600"/>
              <a:gd name="T2" fmla="*/ 2147483646 w 10201"/>
              <a:gd name="T3" fmla="*/ 2147483646 h 21600"/>
              <a:gd name="T4" fmla="*/ 0 w 10201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201" h="21600" fill="none" extrusionOk="0">
                <a:moveTo>
                  <a:pt x="0" y="0"/>
                </a:moveTo>
                <a:cubicBezTo>
                  <a:pt x="3559" y="0"/>
                  <a:pt x="7063" y="879"/>
                  <a:pt x="10201" y="2560"/>
                </a:cubicBezTo>
              </a:path>
              <a:path w="10201" h="21600" stroke="0" extrusionOk="0">
                <a:moveTo>
                  <a:pt x="0" y="0"/>
                </a:moveTo>
                <a:cubicBezTo>
                  <a:pt x="3559" y="0"/>
                  <a:pt x="7063" y="879"/>
                  <a:pt x="10201" y="256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87" name="Picture 32" descr="txp_fi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5399088"/>
            <a:ext cx="198437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8" name="Picture 33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4106863"/>
            <a:ext cx="215900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9" name="Picture 34" descr="txp_fi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855788"/>
            <a:ext cx="3968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2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3"/>
          <p:cNvGrpSpPr>
            <a:grpSpLocks/>
          </p:cNvGrpSpPr>
          <p:nvPr/>
        </p:nvGrpSpPr>
        <p:grpSpPr bwMode="auto">
          <a:xfrm>
            <a:off x="279400" y="3059113"/>
            <a:ext cx="3975100" cy="4251325"/>
            <a:chOff x="1764" y="1949"/>
            <a:chExt cx="2132" cy="2186"/>
          </a:xfrm>
        </p:grpSpPr>
        <p:grpSp>
          <p:nvGrpSpPr>
            <p:cNvPr id="20507" name="Group 4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20509" name="Picture 5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10" name="Picture 6" descr="txp_fig"/>
              <p:cNvPicPr>
                <a:picLocks noChangeAspect="1" noChangeArrowheads="1"/>
              </p:cNvPicPr>
              <p:nvPr>
                <p:custDataLst>
                  <p:tags r:id="rId15"/>
                </p:custDataLst>
              </p:nvPr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11" name="Picture 7" descr="txp_fig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12" name="Picture 8" descr="txp_fig"/>
              <p:cNvPicPr>
                <a:picLocks noChangeAspect="1" noChangeArrowheads="1"/>
              </p:cNvPicPr>
              <p:nvPr>
                <p:custDataLst>
                  <p:tags r:id="rId17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513" name="Arc 9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4" name="Rectangle 10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/>
              </a:p>
            </p:txBody>
          </p:sp>
          <p:pic>
            <p:nvPicPr>
              <p:cNvPr id="20515" name="Picture 11" descr="txp_fig"/>
              <p:cNvPicPr>
                <a:picLocks noChangeAspect="1" noChangeArrowheads="1"/>
              </p:cNvPicPr>
              <p:nvPr>
                <p:custDataLst>
                  <p:tags r:id="rId18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516" name="Line 12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13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508" name="Picture 1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09538" y="117475"/>
            <a:ext cx="6561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Times New Roman" panose="02020603050405020304" pitchFamily="18" charset="0"/>
              </a:rPr>
              <a:t>TWO representations for nonlinear optics and short pulses</a:t>
            </a:r>
          </a:p>
        </p:txBody>
      </p:sp>
      <p:pic>
        <p:nvPicPr>
          <p:cNvPr id="20484" name="Picture 1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831850"/>
            <a:ext cx="278288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17"/>
          <p:cNvSpPr txBox="1">
            <a:spLocks noChangeArrowheads="1"/>
          </p:cNvSpPr>
          <p:nvPr/>
        </p:nvSpPr>
        <p:spPr bwMode="auto">
          <a:xfrm>
            <a:off x="342900" y="2132013"/>
            <a:ext cx="1689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and a complex   </a:t>
            </a:r>
          </a:p>
        </p:txBody>
      </p:sp>
      <p:sp>
        <p:nvSpPr>
          <p:cNvPr id="20486" name="Text Box 18"/>
          <p:cNvSpPr txBox="1">
            <a:spLocks noChangeArrowheads="1"/>
          </p:cNvSpPr>
          <p:nvPr/>
        </p:nvSpPr>
        <p:spPr bwMode="auto">
          <a:xfrm>
            <a:off x="41275" y="893763"/>
            <a:ext cx="114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Instead of </a:t>
            </a:r>
          </a:p>
        </p:txBody>
      </p:sp>
      <p:sp>
        <p:nvSpPr>
          <p:cNvPr id="20487" name="Text Box 19"/>
          <p:cNvSpPr txBox="1">
            <a:spLocks noChangeArrowheads="1"/>
          </p:cNvSpPr>
          <p:nvPr/>
        </p:nvSpPr>
        <p:spPr bwMode="auto">
          <a:xfrm>
            <a:off x="4270375" y="912813"/>
            <a:ext cx="187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 complex vector </a:t>
            </a:r>
          </a:p>
        </p:txBody>
      </p:sp>
      <p:pic>
        <p:nvPicPr>
          <p:cNvPr id="20488" name="Picture 2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939800"/>
            <a:ext cx="12287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Line 21"/>
          <p:cNvSpPr>
            <a:spLocks noChangeShapeType="1"/>
          </p:cNvSpPr>
          <p:nvPr/>
        </p:nvSpPr>
        <p:spPr bwMode="auto">
          <a:xfrm>
            <a:off x="6134100" y="8191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Text Box 22"/>
          <p:cNvSpPr txBox="1">
            <a:spLocks noChangeArrowheads="1"/>
          </p:cNvSpPr>
          <p:nvPr/>
        </p:nvSpPr>
        <p:spPr bwMode="auto">
          <a:xfrm>
            <a:off x="3451225" y="1427163"/>
            <a:ext cx="497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with componenta along real and imaginary axis, and</a:t>
            </a:r>
          </a:p>
        </p:txBody>
      </p:sp>
      <p:pic>
        <p:nvPicPr>
          <p:cNvPr id="20491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6308725"/>
            <a:ext cx="433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2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1050"/>
            <a:ext cx="274637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2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5110163"/>
            <a:ext cx="39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4" name="Picture 2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132138"/>
            <a:ext cx="3968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5" name="Picture 2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839913"/>
            <a:ext cx="4344987" cy="52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6" name="Picture 2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497388"/>
            <a:ext cx="40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7" name="Line 29"/>
          <p:cNvSpPr>
            <a:spLocks noChangeShapeType="1"/>
          </p:cNvSpPr>
          <p:nvPr/>
        </p:nvSpPr>
        <p:spPr bwMode="auto">
          <a:xfrm>
            <a:off x="6973888" y="4175125"/>
            <a:ext cx="869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98" name="Picture 30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3817938"/>
            <a:ext cx="2349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9" name="Picture 31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999038"/>
            <a:ext cx="3937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0" name="Line 32"/>
          <p:cNvSpPr>
            <a:spLocks noChangeShapeType="1"/>
          </p:cNvSpPr>
          <p:nvPr/>
        </p:nvSpPr>
        <p:spPr bwMode="auto">
          <a:xfrm flipH="1">
            <a:off x="6394450" y="4565650"/>
            <a:ext cx="469900" cy="8001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1" name="Rectangle 33"/>
          <p:cNvSpPr>
            <a:spLocks noChangeArrowheads="1"/>
          </p:cNvSpPr>
          <p:nvPr/>
        </p:nvSpPr>
        <p:spPr bwMode="auto">
          <a:xfrm>
            <a:off x="6608763" y="6096000"/>
            <a:ext cx="37306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0502" name="Picture 34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6132513"/>
            <a:ext cx="485775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3" name="Arc 35"/>
          <p:cNvSpPr>
            <a:spLocks/>
          </p:cNvSpPr>
          <p:nvPr/>
        </p:nvSpPr>
        <p:spPr bwMode="auto">
          <a:xfrm flipH="1" flipV="1">
            <a:off x="6197600" y="4267200"/>
            <a:ext cx="812800" cy="1933575"/>
          </a:xfrm>
          <a:custGeom>
            <a:avLst/>
            <a:gdLst>
              <a:gd name="T0" fmla="*/ 0 w 10201"/>
              <a:gd name="T1" fmla="*/ 0 h 21600"/>
              <a:gd name="T2" fmla="*/ 2147483646 w 10201"/>
              <a:gd name="T3" fmla="*/ 2147483646 h 21600"/>
              <a:gd name="T4" fmla="*/ 0 w 10201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201" h="21600" fill="none" extrusionOk="0">
                <a:moveTo>
                  <a:pt x="0" y="0"/>
                </a:moveTo>
                <a:cubicBezTo>
                  <a:pt x="3559" y="0"/>
                  <a:pt x="7063" y="879"/>
                  <a:pt x="10201" y="2560"/>
                </a:cubicBezTo>
              </a:path>
              <a:path w="10201" h="21600" stroke="0" extrusionOk="0">
                <a:moveTo>
                  <a:pt x="0" y="0"/>
                </a:moveTo>
                <a:cubicBezTo>
                  <a:pt x="3559" y="0"/>
                  <a:pt x="7063" y="879"/>
                  <a:pt x="10201" y="256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04" name="Picture 36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5741988"/>
            <a:ext cx="198437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5" name="Picture 37" descr="txp_fi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4449763"/>
            <a:ext cx="215900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6" name="Picture 38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2198688"/>
            <a:ext cx="3968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10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4235450" y="1476375"/>
            <a:ext cx="804863" cy="1398588"/>
            <a:chOff x="5632450" y="824753"/>
            <a:chExt cx="1073150" cy="1864659"/>
          </a:xfrm>
        </p:grpSpPr>
        <p:sp>
          <p:nvSpPr>
            <p:cNvPr id="5144" name="TextBox 1"/>
            <p:cNvSpPr txBox="1">
              <a:spLocks noChangeArrowheads="1"/>
            </p:cNvSpPr>
            <p:nvPr/>
          </p:nvSpPr>
          <p:spPr bwMode="auto">
            <a:xfrm>
              <a:off x="5632450" y="824753"/>
              <a:ext cx="1073150" cy="1354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An atom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2 level system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In ground state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5916083" y="2573002"/>
              <a:ext cx="173567" cy="1164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2613025" y="2579688"/>
            <a:ext cx="1465263" cy="277812"/>
            <a:chOff x="3469341" y="2296886"/>
            <a:chExt cx="1954306" cy="3697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469341" y="2573699"/>
              <a:ext cx="1954306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3" name="TextBox 7"/>
            <p:cNvSpPr txBox="1">
              <a:spLocks noChangeArrowheads="1"/>
            </p:cNvSpPr>
            <p:nvPr/>
          </p:nvSpPr>
          <p:spPr bwMode="auto">
            <a:xfrm>
              <a:off x="3469341" y="2296886"/>
              <a:ext cx="1094798" cy="369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N photons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4948238" y="2633663"/>
            <a:ext cx="1466850" cy="461962"/>
            <a:chOff x="6582709" y="2369292"/>
            <a:chExt cx="1954306" cy="61449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582709" y="2645918"/>
              <a:ext cx="1954306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1" name="TextBox 9"/>
            <p:cNvSpPr txBox="1">
              <a:spLocks noChangeArrowheads="1"/>
            </p:cNvSpPr>
            <p:nvPr/>
          </p:nvSpPr>
          <p:spPr bwMode="auto">
            <a:xfrm>
              <a:off x="6582709" y="2369292"/>
              <a:ext cx="1105807" cy="614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N-1 photons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2909888" y="3732213"/>
            <a:ext cx="1466850" cy="461962"/>
            <a:chOff x="3865768" y="3833938"/>
            <a:chExt cx="1954306" cy="61616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865768" y="4111316"/>
              <a:ext cx="1954306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9" name="TextBox 13"/>
            <p:cNvSpPr txBox="1">
              <a:spLocks noChangeArrowheads="1"/>
            </p:cNvSpPr>
            <p:nvPr/>
          </p:nvSpPr>
          <p:spPr bwMode="auto">
            <a:xfrm>
              <a:off x="3865768" y="3833938"/>
              <a:ext cx="1105807" cy="616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N-1 photons</a:t>
              </a: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4973638" y="3729038"/>
            <a:ext cx="1465262" cy="276225"/>
            <a:chOff x="6617064" y="3828963"/>
            <a:chExt cx="1954306" cy="36978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617064" y="4105241"/>
              <a:ext cx="1954306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7" name="TextBox 15"/>
            <p:cNvSpPr txBox="1">
              <a:spLocks noChangeArrowheads="1"/>
            </p:cNvSpPr>
            <p:nvPr/>
          </p:nvSpPr>
          <p:spPr bwMode="auto">
            <a:xfrm>
              <a:off x="6617064" y="3828963"/>
              <a:ext cx="1094797" cy="36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N photons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4294188" y="2992438"/>
            <a:ext cx="746125" cy="958850"/>
            <a:chOff x="5709622" y="2846565"/>
            <a:chExt cx="995978" cy="1279761"/>
          </a:xfrm>
        </p:grpSpPr>
        <p:sp>
          <p:nvSpPr>
            <p:cNvPr id="11" name="Oval 10"/>
            <p:cNvSpPr/>
            <p:nvPr/>
          </p:nvSpPr>
          <p:spPr>
            <a:xfrm>
              <a:off x="6004177" y="4009791"/>
              <a:ext cx="171648" cy="1165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5134" name="TextBox 11"/>
            <p:cNvSpPr txBox="1">
              <a:spLocks noChangeArrowheads="1"/>
            </p:cNvSpPr>
            <p:nvPr/>
          </p:nvSpPr>
          <p:spPr bwMode="auto">
            <a:xfrm>
              <a:off x="5709622" y="3178788"/>
              <a:ext cx="995978" cy="86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Atom in excited state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004177" y="2846565"/>
              <a:ext cx="0" cy="269088"/>
            </a:xfrm>
            <a:prstGeom prst="line">
              <a:avLst/>
            </a:prstGeom>
            <a:ln w="38100" cmpd="dbl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4240213" y="4037013"/>
            <a:ext cx="804862" cy="1444625"/>
            <a:chOff x="5639547" y="4239049"/>
            <a:chExt cx="1073150" cy="1926347"/>
          </a:xfrm>
        </p:grpSpPr>
        <p:sp>
          <p:nvSpPr>
            <p:cNvPr id="5130" name="TextBox 16"/>
            <p:cNvSpPr txBox="1">
              <a:spLocks noChangeArrowheads="1"/>
            </p:cNvSpPr>
            <p:nvPr/>
          </p:nvSpPr>
          <p:spPr bwMode="auto">
            <a:xfrm>
              <a:off x="5639547" y="4615487"/>
              <a:ext cx="1073150" cy="135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An atom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2 level system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In ground state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5950697" y="6048968"/>
              <a:ext cx="173567" cy="1164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124263" y="4239049"/>
              <a:ext cx="0" cy="268841"/>
            </a:xfrm>
            <a:prstGeom prst="line">
              <a:avLst/>
            </a:prstGeom>
            <a:ln w="38100" cmpd="dbl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9" name="TextBox 28"/>
          <p:cNvSpPr txBox="1">
            <a:spLocks noChangeArrowheads="1"/>
          </p:cNvSpPr>
          <p:nvPr/>
        </p:nvSpPr>
        <p:spPr bwMode="auto">
          <a:xfrm>
            <a:off x="2562225" y="266700"/>
            <a:ext cx="415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 b="1">
                <a:solidFill>
                  <a:srgbClr val="0000CC"/>
                </a:solidFill>
              </a:rPr>
              <a:t>Coherent Interactions may be reversible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0668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937125" y="471488"/>
            <a:ext cx="3141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Example of application: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2 photon coherent  excitation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of Sodium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013325" y="3543300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Which we approximate by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5105400" y="6172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6400800" y="5334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5638800" y="441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537325" y="59817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756525" y="51435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7070725" y="4305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894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689225" y="1485900"/>
            <a:ext cx="2376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Derivation of the vector model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2422525" y="3429000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documentclass{slides}\pagestyle{empty}&#10;\begin{document}&#10;\begin{displaymath}&#10;c_1 = \frac{i}{2 \Delta_1} \left ( E_1 c_0 - E_2^* c_2 \right )&#10;\end{displaymath}&#10;\end{document}&#10;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19338" y="3411538"/>
            <a:ext cx="3868737" cy="768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279525" y="2436813"/>
            <a:ext cx="6445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Detuning of the intermediate level 1  larger than the transition rates: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the second equation can be considered to be in steady state, and 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can solve for the coefficient </a:t>
            </a:r>
            <a:r>
              <a:rPr lang="en-US" altLang="en-US" sz="1800" i="1"/>
              <a:t>c</a:t>
            </a:r>
            <a:r>
              <a:rPr lang="en-US" altLang="en-US" sz="1800" i="1" baseline="-25000"/>
              <a:t>1</a:t>
            </a:r>
            <a:r>
              <a:rPr lang="en-US" altLang="en-US" sz="1800"/>
              <a:t>: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527050" y="280988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pic>
        <p:nvPicPr>
          <p:cNvPr id="3" name="Picture 2" descr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1563" y="4473575"/>
            <a:ext cx="7286625" cy="1616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7" name="Picture 6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38275" y="922338"/>
            <a:ext cx="5868988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074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527050" y="280988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pic>
        <p:nvPicPr>
          <p:cNvPr id="24579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3178175"/>
            <a:ext cx="28067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574675" y="3141663"/>
            <a:ext cx="106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Defining:</a:t>
            </a:r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5375275" y="3694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Leads to:</a:t>
            </a:r>
          </a:p>
        </p:txBody>
      </p:sp>
      <p:pic>
        <p:nvPicPr>
          <p:cNvPr id="24582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13275"/>
            <a:ext cx="837406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Rectangle 16"/>
          <p:cNvSpPr>
            <a:spLocks noChangeArrowheads="1"/>
          </p:cNvSpPr>
          <p:nvPr/>
        </p:nvSpPr>
        <p:spPr bwMode="auto">
          <a:xfrm>
            <a:off x="1562100" y="54864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71701" name="Group 21"/>
          <p:cNvGrpSpPr>
            <a:grpSpLocks/>
          </p:cNvGrpSpPr>
          <p:nvPr/>
        </p:nvGrpSpPr>
        <p:grpSpPr bwMode="auto">
          <a:xfrm>
            <a:off x="2152650" y="4632325"/>
            <a:ext cx="4133850" cy="808038"/>
            <a:chOff x="1356" y="2606"/>
            <a:chExt cx="2604" cy="509"/>
          </a:xfrm>
        </p:grpSpPr>
        <p:sp>
          <p:nvSpPr>
            <p:cNvPr id="24592" name="Rectangle 13"/>
            <p:cNvSpPr>
              <a:spLocks noChangeArrowheads="1"/>
            </p:cNvSpPr>
            <p:nvPr/>
          </p:nvSpPr>
          <p:spPr bwMode="auto">
            <a:xfrm>
              <a:off x="1356" y="2606"/>
              <a:ext cx="2604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4593" name="Picture 1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663"/>
              <a:ext cx="1024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02" name="Group 22"/>
          <p:cNvGrpSpPr>
            <a:grpSpLocks/>
          </p:cNvGrpSpPr>
          <p:nvPr/>
        </p:nvGrpSpPr>
        <p:grpSpPr bwMode="auto">
          <a:xfrm>
            <a:off x="7504113" y="4449763"/>
            <a:ext cx="896937" cy="990600"/>
            <a:chOff x="4751" y="1896"/>
            <a:chExt cx="565" cy="624"/>
          </a:xfrm>
        </p:grpSpPr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4751" y="1896"/>
              <a:ext cx="56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4591" name="Picture 19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1968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04" name="Group 24"/>
          <p:cNvGrpSpPr>
            <a:grpSpLocks/>
          </p:cNvGrpSpPr>
          <p:nvPr/>
        </p:nvGrpSpPr>
        <p:grpSpPr bwMode="auto">
          <a:xfrm>
            <a:off x="3219450" y="5514975"/>
            <a:ext cx="800100" cy="714375"/>
            <a:chOff x="2052" y="3870"/>
            <a:chExt cx="504" cy="450"/>
          </a:xfrm>
        </p:grpSpPr>
        <p:sp>
          <p:nvSpPr>
            <p:cNvPr id="24588" name="Rectangle 17"/>
            <p:cNvSpPr>
              <a:spLocks noChangeArrowheads="1"/>
            </p:cNvSpPr>
            <p:nvPr/>
          </p:nvSpPr>
          <p:spPr bwMode="auto">
            <a:xfrm>
              <a:off x="2052" y="3960"/>
              <a:ext cx="504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4589" name="Picture 20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3870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7" descr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4400" y="995363"/>
            <a:ext cx="7286625" cy="16176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167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9575"/>
            <a:ext cx="837406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1485900" y="25527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72710" name="Group 6"/>
          <p:cNvGrpSpPr>
            <a:grpSpLocks/>
          </p:cNvGrpSpPr>
          <p:nvPr/>
        </p:nvGrpSpPr>
        <p:grpSpPr bwMode="auto">
          <a:xfrm>
            <a:off x="2076450" y="1698625"/>
            <a:ext cx="4133850" cy="808038"/>
            <a:chOff x="1356" y="2606"/>
            <a:chExt cx="2604" cy="509"/>
          </a:xfrm>
        </p:grpSpPr>
        <p:sp>
          <p:nvSpPr>
            <p:cNvPr id="25626" name="Rectangle 7"/>
            <p:cNvSpPr>
              <a:spLocks noChangeArrowheads="1"/>
            </p:cNvSpPr>
            <p:nvPr/>
          </p:nvSpPr>
          <p:spPr bwMode="auto">
            <a:xfrm>
              <a:off x="1356" y="2606"/>
              <a:ext cx="2604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5627" name="Picture 8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663"/>
              <a:ext cx="1024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7427913" y="1516063"/>
            <a:ext cx="896937" cy="990600"/>
            <a:chOff x="4751" y="1896"/>
            <a:chExt cx="565" cy="624"/>
          </a:xfrm>
        </p:grpSpPr>
        <p:sp>
          <p:nvSpPr>
            <p:cNvPr id="25624" name="Rectangle 10"/>
            <p:cNvSpPr>
              <a:spLocks noChangeArrowheads="1"/>
            </p:cNvSpPr>
            <p:nvPr/>
          </p:nvSpPr>
          <p:spPr bwMode="auto">
            <a:xfrm>
              <a:off x="4751" y="1896"/>
              <a:ext cx="56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5625" name="Picture 11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1968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716" name="Group 12"/>
          <p:cNvGrpSpPr>
            <a:grpSpLocks/>
          </p:cNvGrpSpPr>
          <p:nvPr/>
        </p:nvGrpSpPr>
        <p:grpSpPr bwMode="auto">
          <a:xfrm>
            <a:off x="3143250" y="2581275"/>
            <a:ext cx="800100" cy="714375"/>
            <a:chOff x="2052" y="3870"/>
            <a:chExt cx="504" cy="450"/>
          </a:xfrm>
        </p:grpSpPr>
        <p:sp>
          <p:nvSpPr>
            <p:cNvPr id="25622" name="Rectangle 13"/>
            <p:cNvSpPr>
              <a:spLocks noChangeArrowheads="1"/>
            </p:cNvSpPr>
            <p:nvPr/>
          </p:nvSpPr>
          <p:spPr bwMode="auto">
            <a:xfrm>
              <a:off x="2052" y="3960"/>
              <a:ext cx="504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5623" name="Picture 14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3870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607" name="Text Box 16"/>
          <p:cNvSpPr txBox="1">
            <a:spLocks noChangeArrowheads="1"/>
          </p:cNvSpPr>
          <p:nvPr/>
        </p:nvSpPr>
        <p:spPr bwMode="auto">
          <a:xfrm>
            <a:off x="527050" y="280988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sp>
        <p:nvSpPr>
          <p:cNvPr id="25608" name="Line 17"/>
          <p:cNvSpPr>
            <a:spLocks noChangeShapeType="1"/>
          </p:cNvSpPr>
          <p:nvPr/>
        </p:nvSpPr>
        <p:spPr bwMode="auto">
          <a:xfrm>
            <a:off x="476250" y="1257300"/>
            <a:ext cx="16954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Text Box 18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3079750" y="3402013"/>
            <a:ext cx="3384550" cy="3470275"/>
            <a:chOff x="1764" y="1949"/>
            <a:chExt cx="2132" cy="2186"/>
          </a:xfrm>
        </p:grpSpPr>
        <p:grpSp>
          <p:nvGrpSpPr>
            <p:cNvPr id="25611" name="Group 20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25613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14" name="Picture 22" descr="txp_fig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15" name="Picture 23" descr="txp_fig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16" name="Picture 24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617" name="Arc 25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8" name="Rectangle 26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/>
              </a:p>
            </p:txBody>
          </p:sp>
          <p:pic>
            <p:nvPicPr>
              <p:cNvPr id="25619" name="Picture 27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620" name="Line 28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1" name="Line 29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5612" name="Picture 30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75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15"/>
          <p:cNvSpPr>
            <a:spLocks noChangeShapeType="1"/>
          </p:cNvSpPr>
          <p:nvPr/>
        </p:nvSpPr>
        <p:spPr bwMode="auto">
          <a:xfrm>
            <a:off x="476250" y="1257300"/>
            <a:ext cx="16954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Text Box 16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sp>
        <p:nvSpPr>
          <p:cNvPr id="26628" name="Rectangle 30"/>
          <p:cNvSpPr>
            <a:spLocks noChangeArrowheads="1"/>
          </p:cNvSpPr>
          <p:nvPr/>
        </p:nvSpPr>
        <p:spPr bwMode="auto">
          <a:xfrm>
            <a:off x="1320800" y="1435100"/>
            <a:ext cx="6019800" cy="330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9" name="Text Box 31"/>
          <p:cNvSpPr txBox="1">
            <a:spLocks noChangeArrowheads="1"/>
          </p:cNvSpPr>
          <p:nvPr/>
        </p:nvSpPr>
        <p:spPr bwMode="auto">
          <a:xfrm>
            <a:off x="238125" y="5040313"/>
            <a:ext cx="775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Contained in these expressions:  Third order susceptibility, two-photon absorption,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harmonic generation, stimulated Raman, phase conjugated FWM, etc...</a:t>
            </a:r>
          </a:p>
        </p:txBody>
      </p:sp>
      <p:pic>
        <p:nvPicPr>
          <p:cNvPr id="26630" name="Picture 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549400"/>
            <a:ext cx="56626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TextBox 1"/>
          <p:cNvSpPr txBox="1">
            <a:spLocks noChangeArrowheads="1"/>
          </p:cNvSpPr>
          <p:nvPr/>
        </p:nvSpPr>
        <p:spPr bwMode="auto">
          <a:xfrm flipH="1">
            <a:off x="1724025" y="5722938"/>
            <a:ext cx="801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The frequencies do no appear explicitly in these expressions.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But they can be “guessed” from the products of amplitudes.</a:t>
            </a:r>
          </a:p>
        </p:txBody>
      </p:sp>
    </p:spTree>
    <p:extLst>
      <p:ext uri="{BB962C8B-B14F-4D97-AF65-F5344CB8AC3E}">
        <p14:creationId xmlns:p14="http://schemas.microsoft.com/office/powerpoint/2010/main" val="9960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3679825" y="1831975"/>
            <a:ext cx="1785938" cy="319405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3076575" y="1828800"/>
            <a:ext cx="3019425" cy="3192463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4573588" y="3429000"/>
            <a:ext cx="278447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2816225" y="3429000"/>
            <a:ext cx="1757363" cy="16652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121525" y="34925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014663" y="48418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262438" y="1198563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4573588" y="841375"/>
            <a:ext cx="0" cy="25876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4573588" y="3429000"/>
            <a:ext cx="695325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 flipH="1">
            <a:off x="3948113" y="3429000"/>
            <a:ext cx="625475" cy="110013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6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738563"/>
            <a:ext cx="43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7" name="Arc 14"/>
          <p:cNvSpPr>
            <a:spLocks/>
          </p:cNvSpPr>
          <p:nvPr/>
        </p:nvSpPr>
        <p:spPr bwMode="auto">
          <a:xfrm flipH="1" flipV="1">
            <a:off x="3941763" y="3429000"/>
            <a:ext cx="631825" cy="1590675"/>
          </a:xfrm>
          <a:custGeom>
            <a:avLst/>
            <a:gdLst>
              <a:gd name="T0" fmla="*/ 0 w 15390"/>
              <a:gd name="T1" fmla="*/ 0 h 21600"/>
              <a:gd name="T2" fmla="*/ 1064910657 w 15390"/>
              <a:gd name="T3" fmla="*/ 2147483646 h 21600"/>
              <a:gd name="T4" fmla="*/ 0 w 1539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90" h="21600" fill="none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</a:path>
              <a:path w="15390" h="21600" stroke="0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 flipH="1">
            <a:off x="3868738" y="3419475"/>
            <a:ext cx="695325" cy="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0" name="Arc 16"/>
          <p:cNvSpPr>
            <a:spLocks/>
          </p:cNvSpPr>
          <p:nvPr/>
        </p:nvSpPr>
        <p:spPr bwMode="auto">
          <a:xfrm flipH="1" flipV="1">
            <a:off x="3927475" y="3471863"/>
            <a:ext cx="631825" cy="1590675"/>
          </a:xfrm>
          <a:custGeom>
            <a:avLst/>
            <a:gdLst>
              <a:gd name="T0" fmla="*/ 0 w 15390"/>
              <a:gd name="T1" fmla="*/ 0 h 21600"/>
              <a:gd name="T2" fmla="*/ 1064910657 w 15390"/>
              <a:gd name="T3" fmla="*/ 2147483646 h 21600"/>
              <a:gd name="T4" fmla="*/ 0 w 1539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90" h="21600" fill="none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</a:path>
              <a:path w="15390" h="21600" stroke="0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chemeClr val="accent2"/>
            </a:solidFill>
            <a:round/>
            <a:headEnd type="stealth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Text Box 17"/>
          <p:cNvSpPr txBox="1">
            <a:spLocks noChangeArrowheads="1"/>
          </p:cNvSpPr>
          <p:nvPr/>
        </p:nvSpPr>
        <p:spPr bwMode="auto">
          <a:xfrm>
            <a:off x="2054225" y="465138"/>
            <a:ext cx="505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Energy conservation and zero-area pulse propagation</a:t>
            </a:r>
          </a:p>
        </p:txBody>
      </p:sp>
      <p:pic>
        <p:nvPicPr>
          <p:cNvPr id="72729" name="Picture 2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368925"/>
            <a:ext cx="23463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2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795588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3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2759075"/>
            <a:ext cx="939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7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4670425"/>
            <a:ext cx="3254375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485900" y="-889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</p:txBody>
      </p:sp>
      <p:grpSp>
        <p:nvGrpSpPr>
          <p:cNvPr id="7172" name="Group 17"/>
          <p:cNvGrpSpPr>
            <a:grpSpLocks/>
          </p:cNvGrpSpPr>
          <p:nvPr/>
        </p:nvGrpSpPr>
        <p:grpSpPr bwMode="auto">
          <a:xfrm>
            <a:off x="479425" y="2730500"/>
            <a:ext cx="3384550" cy="3470275"/>
            <a:chOff x="1764" y="1949"/>
            <a:chExt cx="2132" cy="2186"/>
          </a:xfrm>
        </p:grpSpPr>
        <p:grpSp>
          <p:nvGrpSpPr>
            <p:cNvPr id="7189" name="Group 18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7191" name="Picture 1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2" name="Picture 20" descr="txp_fi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3" name="Picture 21" descr="txp_fig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4" name="Picture 22" descr="txp_fig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195" name="Arc 23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Rectangle 24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Times New Roman" panose="02020603050405020304" pitchFamily="18" charset="0"/>
                </a:endParaRPr>
              </a:p>
            </p:txBody>
          </p:sp>
          <p:pic>
            <p:nvPicPr>
              <p:cNvPr id="7197" name="Picture 25" descr="txp_fig"/>
              <p:cNvPicPr>
                <a:picLocks noChangeAspect="1"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198" name="Line 26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" name="Line 27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7190" name="Picture 28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3" name="Text Box 28"/>
          <p:cNvSpPr txBox="1">
            <a:spLocks noChangeArrowheads="1"/>
          </p:cNvSpPr>
          <p:nvPr/>
        </p:nvSpPr>
        <p:spPr bwMode="auto">
          <a:xfrm>
            <a:off x="6183313" y="2098675"/>
            <a:ext cx="271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Transition rate: E</a:t>
            </a:r>
            <a:r>
              <a:rPr lang="en-US" altLang="en-US" sz="1800" baseline="-25000">
                <a:cs typeface="Times New Roman" panose="02020603050405020304" pitchFamily="18" charset="0"/>
              </a:rPr>
              <a:t>1</a:t>
            </a:r>
            <a:r>
              <a:rPr lang="en-US" altLang="en-US" sz="1800">
                <a:cs typeface="Times New Roman" panose="02020603050405020304" pitchFamily="18" charset="0"/>
              </a:rPr>
              <a:t>E</a:t>
            </a:r>
            <a:r>
              <a:rPr lang="en-US" altLang="en-US" sz="1800" baseline="-25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 or E</a:t>
            </a:r>
            <a:r>
              <a:rPr lang="en-US" altLang="en-US" sz="1800" baseline="30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5359" name="Picture 6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2533650"/>
            <a:ext cx="3821112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Text Box 30"/>
          <p:cNvSpPr txBox="1">
            <a:spLocks noChangeArrowheads="1"/>
          </p:cNvSpPr>
          <p:nvPr/>
        </p:nvSpPr>
        <p:spPr bwMode="auto">
          <a:xfrm>
            <a:off x="4010025" y="440848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Propagation:</a:t>
            </a:r>
          </a:p>
        </p:txBody>
      </p:sp>
      <p:sp>
        <p:nvSpPr>
          <p:cNvPr id="7176" name="Text Box 32"/>
          <p:cNvSpPr txBox="1">
            <a:spLocks noChangeArrowheads="1"/>
          </p:cNvSpPr>
          <p:nvPr/>
        </p:nvSpPr>
        <p:spPr bwMode="auto">
          <a:xfrm>
            <a:off x="2282825" y="5986463"/>
            <a:ext cx="445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Two photon absorption – two photon pumping</a:t>
            </a:r>
          </a:p>
        </p:txBody>
      </p:sp>
      <p:pic>
        <p:nvPicPr>
          <p:cNvPr id="7177" name="Picture 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3388"/>
            <a:ext cx="8374063" cy="16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07" name="Group 7"/>
          <p:cNvGrpSpPr>
            <a:grpSpLocks/>
          </p:cNvGrpSpPr>
          <p:nvPr/>
        </p:nvGrpSpPr>
        <p:grpSpPr bwMode="auto">
          <a:xfrm>
            <a:off x="7399338" y="368300"/>
            <a:ext cx="896937" cy="990600"/>
            <a:chOff x="4751" y="1896"/>
            <a:chExt cx="565" cy="624"/>
          </a:xfrm>
        </p:grpSpPr>
        <p:sp>
          <p:nvSpPr>
            <p:cNvPr id="7187" name="Rectangle 8"/>
            <p:cNvSpPr>
              <a:spLocks noChangeArrowheads="1"/>
            </p:cNvSpPr>
            <p:nvPr/>
          </p:nvSpPr>
          <p:spPr bwMode="auto">
            <a:xfrm>
              <a:off x="4751" y="1896"/>
              <a:ext cx="56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pic>
          <p:nvPicPr>
            <p:cNvPr id="7188" name="Picture 9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1968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610" name="Group 10"/>
          <p:cNvGrpSpPr>
            <a:grpSpLocks/>
          </p:cNvGrpSpPr>
          <p:nvPr/>
        </p:nvGrpSpPr>
        <p:grpSpPr bwMode="auto">
          <a:xfrm>
            <a:off x="3143250" y="1335088"/>
            <a:ext cx="800100" cy="714375"/>
            <a:chOff x="2052" y="3870"/>
            <a:chExt cx="504" cy="450"/>
          </a:xfrm>
        </p:grpSpPr>
        <p:sp>
          <p:nvSpPr>
            <p:cNvPr id="7185" name="Rectangle 11"/>
            <p:cNvSpPr>
              <a:spLocks noChangeArrowheads="1"/>
            </p:cNvSpPr>
            <p:nvPr/>
          </p:nvSpPr>
          <p:spPr bwMode="auto">
            <a:xfrm>
              <a:off x="2052" y="3960"/>
              <a:ext cx="504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pic>
          <p:nvPicPr>
            <p:cNvPr id="7186" name="Picture 12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3870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2057400" y="541338"/>
            <a:ext cx="4133850" cy="808037"/>
            <a:chOff x="1356" y="2606"/>
            <a:chExt cx="2604" cy="509"/>
          </a:xfrm>
        </p:grpSpPr>
        <p:sp>
          <p:nvSpPr>
            <p:cNvPr id="7183" name="Rectangle 5"/>
            <p:cNvSpPr>
              <a:spLocks noChangeArrowheads="1"/>
            </p:cNvSpPr>
            <p:nvPr/>
          </p:nvSpPr>
          <p:spPr bwMode="auto">
            <a:xfrm>
              <a:off x="1356" y="2606"/>
              <a:ext cx="2604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pic>
          <p:nvPicPr>
            <p:cNvPr id="7184" name="Picture 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663"/>
              <a:ext cx="1024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5357" name="Rectangle 61"/>
          <p:cNvSpPr>
            <a:spLocks noChangeArrowheads="1"/>
          </p:cNvSpPr>
          <p:nvPr/>
        </p:nvSpPr>
        <p:spPr bwMode="auto">
          <a:xfrm>
            <a:off x="1568450" y="395288"/>
            <a:ext cx="5391150" cy="952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pic>
        <p:nvPicPr>
          <p:cNvPr id="55361" name="Picture 6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3340100"/>
            <a:ext cx="54276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0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5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219200"/>
            <a:ext cx="3022600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23825"/>
            <a:ext cx="29146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762375"/>
            <a:ext cx="6296025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222625" y="2174875"/>
            <a:ext cx="353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Pseudo-polarization vector 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2181225"/>
            <a:ext cx="163353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222625" y="2860675"/>
            <a:ext cx="2128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rotating around 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838450"/>
            <a:ext cx="27606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080125" y="42211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423025" y="38401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7242175" y="39544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565775" y="41830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260725" y="41830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4613275" y="49069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5508625" y="496411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956175" y="46402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5756275" y="458311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5276850" y="5391150"/>
            <a:ext cx="38671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192713" y="5275263"/>
            <a:ext cx="858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Q</a:t>
            </a:r>
            <a:r>
              <a:rPr lang="en-US" altLang="en-US" sz="2400" baseline="-25000"/>
              <a:t>2</a:t>
            </a:r>
            <a:r>
              <a:rPr lang="en-US" altLang="en-US" sz="3600">
                <a:latin typeface="Symbol" panose="05050102010706020507" pitchFamily="18" charset="2"/>
              </a:rPr>
              <a:t>e</a:t>
            </a:r>
            <a:r>
              <a:rPr lang="en-US" altLang="en-US" sz="3600" baseline="30000">
                <a:latin typeface="Symbol" panose="05050102010706020507" pitchFamily="18" charset="2"/>
              </a:rPr>
              <a:t>*</a:t>
            </a:r>
            <a:endParaRPr lang="en-US" altLang="en-US" sz="2400"/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3028950" y="0"/>
            <a:ext cx="5734050" cy="369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1430338" y="2087563"/>
            <a:ext cx="37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e</a:t>
            </a:r>
            <a:r>
              <a:rPr lang="en-US" altLang="en-US" sz="1400" baseline="30000"/>
              <a:t>2</a:t>
            </a:r>
            <a:endParaRPr lang="en-US" altLang="en-US" sz="2400">
              <a:latin typeface="Symbol" panose="05050102010706020507" pitchFamily="18" charset="2"/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1054100" y="2636838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2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914400" y="257968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1890713" y="2449513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2011363" y="2509838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2</a:t>
            </a: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1046163" y="4179888"/>
            <a:ext cx="409575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zeroarea_mul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0"/>
            <a:ext cx="520065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6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1077913" y="1066800"/>
            <a:ext cx="75406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/>
              <a:t>In laser physics I, we treated the interaction of light with a two level system.</a:t>
            </a:r>
          </a:p>
          <a:p>
            <a:endParaRPr lang="en-US" altLang="en-US" sz="1800"/>
          </a:p>
          <a:p>
            <a:r>
              <a:rPr lang="en-US" altLang="en-US" sz="1800"/>
              <a:t>The approach was that of : R. P. Feynman, F. L. Vernon, and R. W. Hellwarth. Geometrical representation of the Schroedinger equation for solving maser problems. J. Appl. Phys., 28:49–52, 1957.</a:t>
            </a:r>
          </a:p>
          <a:p>
            <a:endParaRPr lang="en-US" altLang="en-US" sz="1800"/>
          </a:p>
          <a:p>
            <a:endParaRPr lang="en-US" altLang="en-US" sz="1800"/>
          </a:p>
          <a:p>
            <a:r>
              <a:rPr lang="en-US" altLang="en-US" sz="1800"/>
              <a:t>The next slide is from laser physics I</a:t>
            </a:r>
          </a:p>
          <a:p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6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sp>
        <p:nvSpPr>
          <p:cNvPr id="10243" name="Rectangle 30"/>
          <p:cNvSpPr>
            <a:spLocks noChangeArrowheads="1"/>
          </p:cNvSpPr>
          <p:nvPr/>
        </p:nvSpPr>
        <p:spPr bwMode="auto">
          <a:xfrm>
            <a:off x="1320800" y="1435100"/>
            <a:ext cx="6019800" cy="330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0244" name="Text Box 31"/>
          <p:cNvSpPr txBox="1">
            <a:spLocks noChangeArrowheads="1"/>
          </p:cNvSpPr>
          <p:nvPr/>
        </p:nvSpPr>
        <p:spPr bwMode="auto">
          <a:xfrm>
            <a:off x="238125" y="5040313"/>
            <a:ext cx="775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Contained in these expressions:  Third order susceptibility, two-photon absorption,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harmonic generation, stimulated Raman, phase conjugated FWM, etc...</a:t>
            </a:r>
          </a:p>
        </p:txBody>
      </p:sp>
      <p:pic>
        <p:nvPicPr>
          <p:cNvPr id="10245" name="Picture 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549400"/>
            <a:ext cx="56626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Box 1"/>
          <p:cNvSpPr txBox="1">
            <a:spLocks noChangeArrowheads="1"/>
          </p:cNvSpPr>
          <p:nvPr/>
        </p:nvSpPr>
        <p:spPr bwMode="auto">
          <a:xfrm flipH="1">
            <a:off x="1724025" y="5722938"/>
            <a:ext cx="801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The frequencies do no appear explicitly in these expressions.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But they can be “guessed” from the products of amplitudes.</a:t>
            </a:r>
          </a:p>
        </p:txBody>
      </p:sp>
      <p:sp>
        <p:nvSpPr>
          <p:cNvPr id="3" name="Oval 2"/>
          <p:cNvSpPr/>
          <p:nvPr/>
        </p:nvSpPr>
        <p:spPr>
          <a:xfrm>
            <a:off x="169863" y="5326063"/>
            <a:ext cx="2582862" cy="3968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charact-leng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55600"/>
            <a:ext cx="637698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498600" y="1273175"/>
            <a:ext cx="6721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A resonance enhances harmonic generation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Less fundamental required to generate an harmonic.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The maximum power that you can achieve by harmonic generation is less.</a:t>
            </a: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593850" y="3349625"/>
            <a:ext cx="5670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That is a very general statement.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Other example: short pulse generation by Brillouin back scattering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Most efficient media cannot be used for highes power conversion</a:t>
            </a:r>
          </a:p>
        </p:txBody>
      </p:sp>
    </p:spTree>
    <p:extLst>
      <p:ext uri="{BB962C8B-B14F-4D97-AF65-F5344CB8AC3E}">
        <p14:creationId xmlns:p14="http://schemas.microsoft.com/office/powerpoint/2010/main" val="39870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eves-L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576263"/>
            <a:ext cx="8027987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4"/>
          <p:cNvSpPr>
            <a:spLocks noChangeShapeType="1"/>
          </p:cNvSpPr>
          <p:nvPr/>
        </p:nvSpPr>
        <p:spPr bwMode="auto">
          <a:xfrm flipH="1" flipV="1">
            <a:off x="3657600" y="2771775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 flipH="1" flipV="1">
            <a:off x="3656013" y="4559300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9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eves-L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576263"/>
            <a:ext cx="8027987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 flipH="1" flipV="1">
            <a:off x="3657600" y="2771775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 flipV="1">
            <a:off x="3656013" y="4559300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 flipH="1" flipV="1">
            <a:off x="3665538" y="912813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3878263" y="971550"/>
            <a:ext cx="0" cy="5341938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gauss-2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03250"/>
            <a:ext cx="801846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2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855788"/>
            <a:ext cx="63928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 flipH="1">
            <a:off x="1516063" y="773113"/>
            <a:ext cx="7204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Third harmonic with 90 degree phase shifted pulses</a:t>
            </a:r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1027113" y="368300"/>
            <a:ext cx="1554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Simulations first</a:t>
            </a:r>
          </a:p>
        </p:txBody>
      </p:sp>
    </p:spTree>
    <p:extLst>
      <p:ext uri="{BB962C8B-B14F-4D97-AF65-F5344CB8AC3E}">
        <p14:creationId xmlns:p14="http://schemas.microsoft.com/office/powerpoint/2010/main" val="23846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940050" y="811213"/>
            <a:ext cx="384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Is it for real, or a gedanken experiment?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151063" y="1592263"/>
            <a:ext cx="5232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Take lithium vapor, in condition of 2 photon resonance</a:t>
            </a:r>
          </a:p>
        </p:txBody>
      </p:sp>
      <p:sp>
        <p:nvSpPr>
          <p:cNvPr id="17412" name="Rectangle 6" descr="5%"/>
          <p:cNvSpPr>
            <a:spLocks noChangeArrowheads="1"/>
          </p:cNvSpPr>
          <p:nvPr/>
        </p:nvSpPr>
        <p:spPr bwMode="auto">
          <a:xfrm>
            <a:off x="2492375" y="2473325"/>
            <a:ext cx="4081463" cy="404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649288" y="345757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Quartz cell?</a:t>
            </a:r>
          </a:p>
        </p:txBody>
      </p:sp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2994025" y="2868613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5591175" y="2847975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084388"/>
            <a:ext cx="3103562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447800"/>
            <a:ext cx="3579813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1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 descr="10%"/>
          <p:cNvSpPr>
            <a:spLocks noChangeArrowheads="1"/>
          </p:cNvSpPr>
          <p:nvPr/>
        </p:nvSpPr>
        <p:spPr bwMode="auto">
          <a:xfrm>
            <a:off x="3397250" y="2473325"/>
            <a:ext cx="1982788" cy="39528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852738" y="339725"/>
            <a:ext cx="384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Is it for real, or a gedanken experiment?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151063" y="1592263"/>
            <a:ext cx="471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lithium vapor, in condition of 2 photon resonance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492375" y="2473325"/>
            <a:ext cx="4081463" cy="404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649288" y="345757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Quartz cell?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2994025" y="2868613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5591175" y="2847975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2916238" y="3233738"/>
            <a:ext cx="501650" cy="549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3397250" y="3436938"/>
            <a:ext cx="674688" cy="88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455988" y="2522538"/>
            <a:ext cx="18573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3484563" y="2846388"/>
            <a:ext cx="18573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703263" y="3551238"/>
            <a:ext cx="1038225" cy="250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755650" y="4073525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Heat pipe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2255838" y="4530725"/>
            <a:ext cx="42418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Vidal and Cooper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Journal of Applied Physics </a:t>
            </a:r>
            <a:r>
              <a:rPr lang="en-US" altLang="en-US" sz="1800" b="1">
                <a:cs typeface="Times New Roman" panose="02020603050405020304" pitchFamily="18" charset="0"/>
              </a:rPr>
              <a:t>40</a:t>
            </a:r>
            <a:r>
              <a:rPr lang="en-US" altLang="en-US" sz="1800">
                <a:cs typeface="Times New Roman" panose="02020603050405020304" pitchFamily="18" charset="0"/>
              </a:rPr>
              <a:t>, 3370 (1969);</a:t>
            </a:r>
          </a:p>
        </p:txBody>
      </p:sp>
    </p:spTree>
    <p:extLst>
      <p:ext uri="{BB962C8B-B14F-4D97-AF65-F5344CB8AC3E}">
        <p14:creationId xmlns:p14="http://schemas.microsoft.com/office/powerpoint/2010/main" val="41009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6372225" y="857250"/>
          <a:ext cx="1328738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Acrobat Document" r:id="rId9" imgW="1077480" imgH="1670400" progId="Acrobat.Document.DC">
                  <p:embed/>
                </p:oleObj>
              </mc:Choice>
              <mc:Fallback>
                <p:oleObj name="Acrobat Document" r:id="rId9" imgW="1077480" imgH="1670400" progId="Acrobat.Document.D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857250"/>
                        <a:ext cx="1328738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\documentclass{article}&#10;\usepackage{amsmath}&#10;\pagestyle{empty}&#10;\begin{document}&#10;We consider a  laser pulse described by:&#10;$&#10;E(t) = \frac{1}{2} {\cal E}_1(t) e^{i[\omega_{\ell,1} t + \varphi_1(t)]}&#10;$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69888" y="1497013"/>
            <a:ext cx="5473700" cy="234950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The detuning:&#10;$&#10;\Delta_1 =  \omega_{01} - \omega_{\ell,1}&#10;$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69888" y="1847850"/>
            <a:ext cx="2544762" cy="190500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begin{document}&#10;Time dependent Schr\&quot;{o}dinger equation:&#10;$$&#10;H\psi = i \hbar \frac{\partial \psi}{\partial t},&#10;$$&#10;with:&#10;$$&#10;H = H_0 + H' = H_0 -  p\cdot  E(t)&#10;$$&#10;where $ p$ is the dipole moment.&#10;The wave function $\psi$ is written as a linear combination&#10;of the wave function of the unperturbed atomic system $\psi_k$:&#10;$$&#10;\psi(t) = \sum_k a_k(t) \psi_k&#10;$$&#10;which leads to a system of differential equations&#10;for the coefficients $a_k(t)$:&#10;$$&#10;\frac{d a_k}{dt} = -i \omega_k a_k&#10;+ \sum_j \frac{i}{2\hbar} p_{k,j}&#10;[\tilde{\cal E}_1e^{i\omega_{\ell,1}t} + c.c.] a_j&#10;$$&#10;&#10;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5800" y="2262188"/>
            <a:ext cx="6173788" cy="350996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508750" y="2554288"/>
            <a:ext cx="1363663" cy="530225"/>
          </a:xfrm>
          <a:prstGeom prst="ellipse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6311900" y="860425"/>
            <a:ext cx="1365250" cy="530225"/>
          </a:xfrm>
          <a:prstGeom prst="ellipse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21525" y="2084388"/>
            <a:ext cx="1838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Times New Roman" panose="02020603050405020304" pitchFamily="18" charset="0"/>
              </a:rPr>
              <a:t>Pure states - do not radiate.</a:t>
            </a:r>
          </a:p>
        </p:txBody>
      </p:sp>
      <p:pic>
        <p:nvPicPr>
          <p:cNvPr id="4" name="Picture 3" descr="\documentclass{article}&#10;\usepackage{amsmath}&#10;\pagestyle{empty}&#10;\begin{document}&#10;$\langle \psi_1|p|\psi_1 \rangle = 0$&#10;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872413" y="2424113"/>
            <a:ext cx="838200" cy="130175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$\langle \psi_2|p|\psi_2 \rangle = 0$&#10;&#10;&#10;&#10;\end{document}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769225" y="1273175"/>
            <a:ext cx="869950" cy="152400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$\langle \psi_1|p|\psi_2 \rangle \neq 0$&#10;&#10;&#10;&#10;\end{document}" title="IguanaTex Bitmap Displ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496050" y="4324350"/>
            <a:ext cx="1419225" cy="249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2"/>
          <p:cNvSpPr>
            <a:spLocks/>
          </p:cNvSpPr>
          <p:nvPr/>
        </p:nvSpPr>
        <p:spPr bwMode="auto">
          <a:xfrm>
            <a:off x="1393825" y="1193800"/>
            <a:ext cx="3100388" cy="1728788"/>
          </a:xfrm>
          <a:custGeom>
            <a:avLst/>
            <a:gdLst>
              <a:gd name="T0" fmla="*/ 2147483646 w 661"/>
              <a:gd name="T1" fmla="*/ 2147483646 h 520"/>
              <a:gd name="T2" fmla="*/ 2147483646 w 661"/>
              <a:gd name="T3" fmla="*/ 2147483646 h 520"/>
              <a:gd name="T4" fmla="*/ 2147483646 w 661"/>
              <a:gd name="T5" fmla="*/ 2147483646 h 520"/>
              <a:gd name="T6" fmla="*/ 2147483646 w 661"/>
              <a:gd name="T7" fmla="*/ 2147483646 h 520"/>
              <a:gd name="T8" fmla="*/ 2147483646 w 661"/>
              <a:gd name="T9" fmla="*/ 2147483646 h 520"/>
              <a:gd name="T10" fmla="*/ 2147483646 w 661"/>
              <a:gd name="T11" fmla="*/ 2147483646 h 520"/>
              <a:gd name="T12" fmla="*/ 2147483646 w 661"/>
              <a:gd name="T13" fmla="*/ 2147483646 h 520"/>
              <a:gd name="T14" fmla="*/ 2147483646 w 661"/>
              <a:gd name="T15" fmla="*/ 2147483646 h 520"/>
              <a:gd name="T16" fmla="*/ 2147483646 w 661"/>
              <a:gd name="T17" fmla="*/ 2147483646 h 520"/>
              <a:gd name="T18" fmla="*/ 2147483646 w 661"/>
              <a:gd name="T19" fmla="*/ 2147483646 h 520"/>
              <a:gd name="T20" fmla="*/ 2147483646 w 661"/>
              <a:gd name="T21" fmla="*/ 2147483646 h 520"/>
              <a:gd name="T22" fmla="*/ 2147483646 w 661"/>
              <a:gd name="T23" fmla="*/ 2147483646 h 520"/>
              <a:gd name="T24" fmla="*/ 2147483646 w 661"/>
              <a:gd name="T25" fmla="*/ 2147483646 h 520"/>
              <a:gd name="T26" fmla="*/ 2147483646 w 661"/>
              <a:gd name="T27" fmla="*/ 2147483646 h 520"/>
              <a:gd name="T28" fmla="*/ 2147483646 w 661"/>
              <a:gd name="T29" fmla="*/ 2147483646 h 520"/>
              <a:gd name="T30" fmla="*/ 2147483646 w 661"/>
              <a:gd name="T31" fmla="*/ 2147483646 h 520"/>
              <a:gd name="T32" fmla="*/ 2147483646 w 661"/>
              <a:gd name="T33" fmla="*/ 2147483646 h 520"/>
              <a:gd name="T34" fmla="*/ 2147483646 w 661"/>
              <a:gd name="T35" fmla="*/ 2147483646 h 520"/>
              <a:gd name="T36" fmla="*/ 2147483646 w 661"/>
              <a:gd name="T37" fmla="*/ 2147483646 h 520"/>
              <a:gd name="T38" fmla="*/ 2147483646 w 661"/>
              <a:gd name="T39" fmla="*/ 2147483646 h 520"/>
              <a:gd name="T40" fmla="*/ 2147483646 w 661"/>
              <a:gd name="T41" fmla="*/ 2147483646 h 520"/>
              <a:gd name="T42" fmla="*/ 2147483646 w 661"/>
              <a:gd name="T43" fmla="*/ 2147483646 h 520"/>
              <a:gd name="T44" fmla="*/ 2147483646 w 661"/>
              <a:gd name="T45" fmla="*/ 2147483646 h 520"/>
              <a:gd name="T46" fmla="*/ 2147483646 w 661"/>
              <a:gd name="T47" fmla="*/ 2147483646 h 520"/>
              <a:gd name="T48" fmla="*/ 2147483646 w 661"/>
              <a:gd name="T49" fmla="*/ 0 h 520"/>
              <a:gd name="T50" fmla="*/ 2147483646 w 661"/>
              <a:gd name="T51" fmla="*/ 2147483646 h 520"/>
              <a:gd name="T52" fmla="*/ 2147483646 w 661"/>
              <a:gd name="T53" fmla="*/ 2147483646 h 520"/>
              <a:gd name="T54" fmla="*/ 2147483646 w 661"/>
              <a:gd name="T55" fmla="*/ 2147483646 h 520"/>
              <a:gd name="T56" fmla="*/ 2147483646 w 661"/>
              <a:gd name="T57" fmla="*/ 2147483646 h 520"/>
              <a:gd name="T58" fmla="*/ 2147483646 w 661"/>
              <a:gd name="T59" fmla="*/ 2147483646 h 520"/>
              <a:gd name="T60" fmla="*/ 2147483646 w 661"/>
              <a:gd name="T61" fmla="*/ 2147483646 h 520"/>
              <a:gd name="T62" fmla="*/ 2147483646 w 661"/>
              <a:gd name="T63" fmla="*/ 2147483646 h 520"/>
              <a:gd name="T64" fmla="*/ 2147483646 w 661"/>
              <a:gd name="T65" fmla="*/ 2147483646 h 520"/>
              <a:gd name="T66" fmla="*/ 2147483646 w 661"/>
              <a:gd name="T67" fmla="*/ 2147483646 h 520"/>
              <a:gd name="T68" fmla="*/ 2147483646 w 661"/>
              <a:gd name="T69" fmla="*/ 2147483646 h 520"/>
              <a:gd name="T70" fmla="*/ 2147483646 w 661"/>
              <a:gd name="T71" fmla="*/ 2147483646 h 520"/>
              <a:gd name="T72" fmla="*/ 2147483646 w 661"/>
              <a:gd name="T73" fmla="*/ 2147483646 h 520"/>
              <a:gd name="T74" fmla="*/ 2147483646 w 661"/>
              <a:gd name="T75" fmla="*/ 2147483646 h 520"/>
              <a:gd name="T76" fmla="*/ 2147483646 w 661"/>
              <a:gd name="T77" fmla="*/ 2147483646 h 520"/>
              <a:gd name="T78" fmla="*/ 2147483646 w 661"/>
              <a:gd name="T79" fmla="*/ 2147483646 h 520"/>
              <a:gd name="T80" fmla="*/ 2147483646 w 661"/>
              <a:gd name="T81" fmla="*/ 2147483646 h 520"/>
              <a:gd name="T82" fmla="*/ 2147483646 w 661"/>
              <a:gd name="T83" fmla="*/ 2147483646 h 520"/>
              <a:gd name="T84" fmla="*/ 2147483646 w 661"/>
              <a:gd name="T85" fmla="*/ 2147483646 h 520"/>
              <a:gd name="T86" fmla="*/ 2147483646 w 661"/>
              <a:gd name="T87" fmla="*/ 2147483646 h 520"/>
              <a:gd name="T88" fmla="*/ 2147483646 w 661"/>
              <a:gd name="T89" fmla="*/ 0 h 520"/>
              <a:gd name="T90" fmla="*/ 2147483646 w 661"/>
              <a:gd name="T91" fmla="*/ 2147483646 h 520"/>
              <a:gd name="T92" fmla="*/ 2147483646 w 661"/>
              <a:gd name="T93" fmla="*/ 2147483646 h 520"/>
              <a:gd name="T94" fmla="*/ 2147483646 w 661"/>
              <a:gd name="T95" fmla="*/ 2147483646 h 520"/>
              <a:gd name="T96" fmla="*/ 2147483646 w 661"/>
              <a:gd name="T97" fmla="*/ 2147483646 h 520"/>
              <a:gd name="T98" fmla="*/ 2147483646 w 661"/>
              <a:gd name="T99" fmla="*/ 2147483646 h 520"/>
              <a:gd name="T100" fmla="*/ 2147483646 w 661"/>
              <a:gd name="T101" fmla="*/ 2147483646 h 520"/>
              <a:gd name="T102" fmla="*/ 2147483646 w 661"/>
              <a:gd name="T103" fmla="*/ 2147483646 h 520"/>
              <a:gd name="T104" fmla="*/ 2147483646 w 661"/>
              <a:gd name="T105" fmla="*/ 2147483646 h 520"/>
              <a:gd name="T106" fmla="*/ 2147483646 w 661"/>
              <a:gd name="T107" fmla="*/ 2147483646 h 520"/>
              <a:gd name="T108" fmla="*/ 2147483646 w 661"/>
              <a:gd name="T109" fmla="*/ 2147483646 h 520"/>
              <a:gd name="T110" fmla="*/ 2147483646 w 661"/>
              <a:gd name="T111" fmla="*/ 2147483646 h 520"/>
              <a:gd name="T112" fmla="*/ 2147483646 w 661"/>
              <a:gd name="T113" fmla="*/ 2147483646 h 520"/>
              <a:gd name="T114" fmla="*/ 2147483646 w 661"/>
              <a:gd name="T115" fmla="*/ 2147483646 h 520"/>
              <a:gd name="T116" fmla="*/ 2147483646 w 661"/>
              <a:gd name="T117" fmla="*/ 2147483646 h 520"/>
              <a:gd name="T118" fmla="*/ 2147483646 w 661"/>
              <a:gd name="T119" fmla="*/ 2147483646 h 520"/>
              <a:gd name="T120" fmla="*/ 2147483646 w 661"/>
              <a:gd name="T121" fmla="*/ 2147483646 h 520"/>
              <a:gd name="T122" fmla="*/ 2147483646 w 661"/>
              <a:gd name="T123" fmla="*/ 2147483646 h 5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1" h="520">
                <a:moveTo>
                  <a:pt x="0" y="419"/>
                </a:moveTo>
                <a:lnTo>
                  <a:pt x="2" y="435"/>
                </a:lnTo>
                <a:lnTo>
                  <a:pt x="3" y="450"/>
                </a:lnTo>
                <a:lnTo>
                  <a:pt x="3" y="465"/>
                </a:lnTo>
                <a:lnTo>
                  <a:pt x="4" y="473"/>
                </a:lnTo>
                <a:lnTo>
                  <a:pt x="6" y="489"/>
                </a:lnTo>
                <a:lnTo>
                  <a:pt x="7" y="489"/>
                </a:lnTo>
                <a:lnTo>
                  <a:pt x="9" y="496"/>
                </a:lnTo>
                <a:lnTo>
                  <a:pt x="10" y="505"/>
                </a:lnTo>
                <a:lnTo>
                  <a:pt x="12" y="505"/>
                </a:lnTo>
                <a:lnTo>
                  <a:pt x="13" y="505"/>
                </a:lnTo>
                <a:lnTo>
                  <a:pt x="14" y="505"/>
                </a:lnTo>
                <a:lnTo>
                  <a:pt x="16" y="505"/>
                </a:lnTo>
                <a:lnTo>
                  <a:pt x="17" y="505"/>
                </a:lnTo>
                <a:lnTo>
                  <a:pt x="19" y="496"/>
                </a:lnTo>
                <a:lnTo>
                  <a:pt x="19" y="489"/>
                </a:lnTo>
                <a:lnTo>
                  <a:pt x="20" y="480"/>
                </a:lnTo>
                <a:lnTo>
                  <a:pt x="22" y="473"/>
                </a:lnTo>
                <a:lnTo>
                  <a:pt x="23" y="457"/>
                </a:lnTo>
                <a:lnTo>
                  <a:pt x="24" y="442"/>
                </a:lnTo>
                <a:lnTo>
                  <a:pt x="26" y="435"/>
                </a:lnTo>
                <a:lnTo>
                  <a:pt x="27" y="410"/>
                </a:lnTo>
                <a:lnTo>
                  <a:pt x="29" y="403"/>
                </a:lnTo>
                <a:lnTo>
                  <a:pt x="30" y="380"/>
                </a:lnTo>
                <a:lnTo>
                  <a:pt x="32" y="365"/>
                </a:lnTo>
                <a:lnTo>
                  <a:pt x="33" y="342"/>
                </a:lnTo>
                <a:lnTo>
                  <a:pt x="34" y="326"/>
                </a:lnTo>
                <a:lnTo>
                  <a:pt x="36" y="310"/>
                </a:lnTo>
                <a:lnTo>
                  <a:pt x="36" y="279"/>
                </a:lnTo>
                <a:lnTo>
                  <a:pt x="37" y="256"/>
                </a:lnTo>
                <a:lnTo>
                  <a:pt x="39" y="240"/>
                </a:lnTo>
                <a:lnTo>
                  <a:pt x="40" y="209"/>
                </a:lnTo>
                <a:lnTo>
                  <a:pt x="42" y="193"/>
                </a:lnTo>
                <a:lnTo>
                  <a:pt x="43" y="170"/>
                </a:lnTo>
                <a:lnTo>
                  <a:pt x="44" y="155"/>
                </a:lnTo>
                <a:lnTo>
                  <a:pt x="46" y="139"/>
                </a:lnTo>
                <a:lnTo>
                  <a:pt x="47" y="116"/>
                </a:lnTo>
                <a:lnTo>
                  <a:pt x="49" y="93"/>
                </a:lnTo>
                <a:lnTo>
                  <a:pt x="50" y="85"/>
                </a:lnTo>
                <a:lnTo>
                  <a:pt x="52" y="62"/>
                </a:lnTo>
                <a:lnTo>
                  <a:pt x="53" y="46"/>
                </a:lnTo>
                <a:lnTo>
                  <a:pt x="53" y="39"/>
                </a:lnTo>
                <a:lnTo>
                  <a:pt x="54" y="23"/>
                </a:lnTo>
                <a:lnTo>
                  <a:pt x="56" y="16"/>
                </a:lnTo>
                <a:lnTo>
                  <a:pt x="57" y="23"/>
                </a:lnTo>
                <a:lnTo>
                  <a:pt x="59" y="7"/>
                </a:lnTo>
                <a:lnTo>
                  <a:pt x="60" y="16"/>
                </a:lnTo>
                <a:lnTo>
                  <a:pt x="62" y="7"/>
                </a:lnTo>
                <a:lnTo>
                  <a:pt x="63" y="7"/>
                </a:lnTo>
                <a:lnTo>
                  <a:pt x="64" y="7"/>
                </a:lnTo>
                <a:lnTo>
                  <a:pt x="66" y="7"/>
                </a:lnTo>
                <a:lnTo>
                  <a:pt x="67" y="16"/>
                </a:lnTo>
                <a:lnTo>
                  <a:pt x="69" y="16"/>
                </a:lnTo>
                <a:lnTo>
                  <a:pt x="70" y="23"/>
                </a:lnTo>
                <a:lnTo>
                  <a:pt x="70" y="39"/>
                </a:lnTo>
                <a:lnTo>
                  <a:pt x="72" y="46"/>
                </a:lnTo>
                <a:lnTo>
                  <a:pt x="73" y="62"/>
                </a:lnTo>
                <a:lnTo>
                  <a:pt x="74" y="70"/>
                </a:lnTo>
                <a:lnTo>
                  <a:pt x="76" y="93"/>
                </a:lnTo>
                <a:lnTo>
                  <a:pt x="77" y="109"/>
                </a:lnTo>
                <a:lnTo>
                  <a:pt x="79" y="116"/>
                </a:lnTo>
                <a:lnTo>
                  <a:pt x="80" y="139"/>
                </a:lnTo>
                <a:lnTo>
                  <a:pt x="82" y="155"/>
                </a:lnTo>
                <a:lnTo>
                  <a:pt x="83" y="170"/>
                </a:lnTo>
                <a:lnTo>
                  <a:pt x="84" y="193"/>
                </a:lnTo>
                <a:lnTo>
                  <a:pt x="86" y="217"/>
                </a:lnTo>
                <a:lnTo>
                  <a:pt x="87" y="233"/>
                </a:lnTo>
                <a:lnTo>
                  <a:pt x="87" y="263"/>
                </a:lnTo>
                <a:lnTo>
                  <a:pt x="89" y="272"/>
                </a:lnTo>
                <a:lnTo>
                  <a:pt x="90" y="295"/>
                </a:lnTo>
                <a:lnTo>
                  <a:pt x="92" y="317"/>
                </a:lnTo>
                <a:lnTo>
                  <a:pt x="93" y="333"/>
                </a:lnTo>
                <a:lnTo>
                  <a:pt x="94" y="349"/>
                </a:lnTo>
                <a:lnTo>
                  <a:pt x="96" y="380"/>
                </a:lnTo>
                <a:lnTo>
                  <a:pt x="97" y="387"/>
                </a:lnTo>
                <a:lnTo>
                  <a:pt x="99" y="410"/>
                </a:lnTo>
                <a:lnTo>
                  <a:pt x="100" y="426"/>
                </a:lnTo>
                <a:lnTo>
                  <a:pt x="102" y="435"/>
                </a:lnTo>
                <a:lnTo>
                  <a:pt x="103" y="450"/>
                </a:lnTo>
                <a:lnTo>
                  <a:pt x="104" y="465"/>
                </a:lnTo>
                <a:lnTo>
                  <a:pt x="104" y="473"/>
                </a:lnTo>
                <a:lnTo>
                  <a:pt x="106" y="489"/>
                </a:lnTo>
                <a:lnTo>
                  <a:pt x="107" y="496"/>
                </a:lnTo>
                <a:lnTo>
                  <a:pt x="109" y="505"/>
                </a:lnTo>
                <a:lnTo>
                  <a:pt x="110" y="505"/>
                </a:lnTo>
                <a:lnTo>
                  <a:pt x="112" y="505"/>
                </a:lnTo>
                <a:lnTo>
                  <a:pt x="113" y="505"/>
                </a:lnTo>
                <a:lnTo>
                  <a:pt x="114" y="512"/>
                </a:lnTo>
                <a:lnTo>
                  <a:pt x="116" y="505"/>
                </a:lnTo>
                <a:lnTo>
                  <a:pt x="117" y="512"/>
                </a:lnTo>
                <a:lnTo>
                  <a:pt x="119" y="505"/>
                </a:lnTo>
                <a:lnTo>
                  <a:pt x="120" y="505"/>
                </a:lnTo>
                <a:lnTo>
                  <a:pt x="122" y="496"/>
                </a:lnTo>
                <a:lnTo>
                  <a:pt x="122" y="489"/>
                </a:lnTo>
                <a:lnTo>
                  <a:pt x="123" y="473"/>
                </a:lnTo>
                <a:lnTo>
                  <a:pt x="124" y="473"/>
                </a:lnTo>
                <a:lnTo>
                  <a:pt x="126" y="450"/>
                </a:lnTo>
                <a:lnTo>
                  <a:pt x="127" y="442"/>
                </a:lnTo>
                <a:lnTo>
                  <a:pt x="129" y="426"/>
                </a:lnTo>
                <a:lnTo>
                  <a:pt x="130" y="410"/>
                </a:lnTo>
                <a:lnTo>
                  <a:pt x="132" y="387"/>
                </a:lnTo>
                <a:lnTo>
                  <a:pt x="133" y="372"/>
                </a:lnTo>
                <a:lnTo>
                  <a:pt x="134" y="356"/>
                </a:lnTo>
                <a:lnTo>
                  <a:pt x="136" y="333"/>
                </a:lnTo>
                <a:lnTo>
                  <a:pt x="137" y="317"/>
                </a:lnTo>
                <a:lnTo>
                  <a:pt x="139" y="295"/>
                </a:lnTo>
                <a:lnTo>
                  <a:pt x="139" y="272"/>
                </a:lnTo>
                <a:lnTo>
                  <a:pt x="140" y="247"/>
                </a:lnTo>
                <a:lnTo>
                  <a:pt x="142" y="225"/>
                </a:lnTo>
                <a:lnTo>
                  <a:pt x="143" y="202"/>
                </a:lnTo>
                <a:lnTo>
                  <a:pt x="144" y="186"/>
                </a:lnTo>
                <a:lnTo>
                  <a:pt x="146" y="163"/>
                </a:lnTo>
                <a:lnTo>
                  <a:pt x="147" y="139"/>
                </a:lnTo>
                <a:lnTo>
                  <a:pt x="149" y="125"/>
                </a:lnTo>
                <a:lnTo>
                  <a:pt x="150" y="109"/>
                </a:lnTo>
                <a:lnTo>
                  <a:pt x="152" y="93"/>
                </a:lnTo>
                <a:lnTo>
                  <a:pt x="153" y="70"/>
                </a:lnTo>
                <a:lnTo>
                  <a:pt x="154" y="62"/>
                </a:lnTo>
                <a:lnTo>
                  <a:pt x="156" y="39"/>
                </a:lnTo>
                <a:lnTo>
                  <a:pt x="156" y="30"/>
                </a:lnTo>
                <a:lnTo>
                  <a:pt x="157" y="23"/>
                </a:lnTo>
                <a:lnTo>
                  <a:pt x="159" y="16"/>
                </a:lnTo>
                <a:lnTo>
                  <a:pt x="160" y="16"/>
                </a:lnTo>
                <a:lnTo>
                  <a:pt x="162" y="7"/>
                </a:lnTo>
                <a:lnTo>
                  <a:pt x="163" y="7"/>
                </a:lnTo>
                <a:lnTo>
                  <a:pt x="164" y="7"/>
                </a:lnTo>
                <a:lnTo>
                  <a:pt x="166" y="0"/>
                </a:lnTo>
                <a:lnTo>
                  <a:pt x="167" y="7"/>
                </a:lnTo>
                <a:lnTo>
                  <a:pt x="169" y="7"/>
                </a:lnTo>
                <a:lnTo>
                  <a:pt x="170" y="16"/>
                </a:lnTo>
                <a:lnTo>
                  <a:pt x="172" y="16"/>
                </a:lnTo>
                <a:lnTo>
                  <a:pt x="172" y="30"/>
                </a:lnTo>
                <a:lnTo>
                  <a:pt x="173" y="30"/>
                </a:lnTo>
                <a:lnTo>
                  <a:pt x="174" y="46"/>
                </a:lnTo>
                <a:lnTo>
                  <a:pt x="176" y="62"/>
                </a:lnTo>
                <a:lnTo>
                  <a:pt x="177" y="70"/>
                </a:lnTo>
                <a:lnTo>
                  <a:pt x="179" y="93"/>
                </a:lnTo>
                <a:lnTo>
                  <a:pt x="180" y="100"/>
                </a:lnTo>
                <a:lnTo>
                  <a:pt x="182" y="125"/>
                </a:lnTo>
                <a:lnTo>
                  <a:pt x="183" y="139"/>
                </a:lnTo>
                <a:lnTo>
                  <a:pt x="184" y="163"/>
                </a:lnTo>
                <a:lnTo>
                  <a:pt x="186" y="179"/>
                </a:lnTo>
                <a:lnTo>
                  <a:pt x="187" y="193"/>
                </a:lnTo>
                <a:lnTo>
                  <a:pt x="189" y="217"/>
                </a:lnTo>
                <a:lnTo>
                  <a:pt x="189" y="240"/>
                </a:lnTo>
                <a:lnTo>
                  <a:pt x="190" y="256"/>
                </a:lnTo>
                <a:lnTo>
                  <a:pt x="192" y="279"/>
                </a:lnTo>
                <a:lnTo>
                  <a:pt x="193" y="295"/>
                </a:lnTo>
                <a:lnTo>
                  <a:pt x="194" y="317"/>
                </a:lnTo>
                <a:lnTo>
                  <a:pt x="196" y="342"/>
                </a:lnTo>
                <a:lnTo>
                  <a:pt x="197" y="365"/>
                </a:lnTo>
                <a:lnTo>
                  <a:pt x="199" y="380"/>
                </a:lnTo>
                <a:lnTo>
                  <a:pt x="200" y="396"/>
                </a:lnTo>
                <a:lnTo>
                  <a:pt x="202" y="410"/>
                </a:lnTo>
                <a:lnTo>
                  <a:pt x="203" y="426"/>
                </a:lnTo>
                <a:lnTo>
                  <a:pt x="204" y="450"/>
                </a:lnTo>
                <a:lnTo>
                  <a:pt x="206" y="457"/>
                </a:lnTo>
                <a:lnTo>
                  <a:pt x="206" y="465"/>
                </a:lnTo>
                <a:lnTo>
                  <a:pt x="207" y="480"/>
                </a:lnTo>
                <a:lnTo>
                  <a:pt x="209" y="489"/>
                </a:lnTo>
                <a:lnTo>
                  <a:pt x="210" y="489"/>
                </a:lnTo>
                <a:lnTo>
                  <a:pt x="212" y="496"/>
                </a:lnTo>
                <a:lnTo>
                  <a:pt x="213" y="505"/>
                </a:lnTo>
                <a:lnTo>
                  <a:pt x="214" y="512"/>
                </a:lnTo>
                <a:lnTo>
                  <a:pt x="216" y="505"/>
                </a:lnTo>
                <a:lnTo>
                  <a:pt x="217" y="512"/>
                </a:lnTo>
                <a:lnTo>
                  <a:pt x="219" y="505"/>
                </a:lnTo>
                <a:lnTo>
                  <a:pt x="220" y="505"/>
                </a:lnTo>
                <a:lnTo>
                  <a:pt x="222" y="496"/>
                </a:lnTo>
                <a:lnTo>
                  <a:pt x="223" y="496"/>
                </a:lnTo>
                <a:lnTo>
                  <a:pt x="224" y="480"/>
                </a:lnTo>
                <a:lnTo>
                  <a:pt x="226" y="473"/>
                </a:lnTo>
                <a:lnTo>
                  <a:pt x="227" y="450"/>
                </a:lnTo>
                <a:lnTo>
                  <a:pt x="229" y="442"/>
                </a:lnTo>
                <a:lnTo>
                  <a:pt x="230" y="426"/>
                </a:lnTo>
                <a:lnTo>
                  <a:pt x="232" y="410"/>
                </a:lnTo>
                <a:lnTo>
                  <a:pt x="233" y="396"/>
                </a:lnTo>
                <a:lnTo>
                  <a:pt x="234" y="380"/>
                </a:lnTo>
                <a:lnTo>
                  <a:pt x="236" y="356"/>
                </a:lnTo>
                <a:lnTo>
                  <a:pt x="237" y="342"/>
                </a:lnTo>
                <a:lnTo>
                  <a:pt x="239" y="317"/>
                </a:lnTo>
                <a:lnTo>
                  <a:pt x="240" y="295"/>
                </a:lnTo>
                <a:lnTo>
                  <a:pt x="240" y="279"/>
                </a:lnTo>
                <a:lnTo>
                  <a:pt x="242" y="256"/>
                </a:lnTo>
                <a:lnTo>
                  <a:pt x="243" y="233"/>
                </a:lnTo>
                <a:lnTo>
                  <a:pt x="244" y="217"/>
                </a:lnTo>
                <a:lnTo>
                  <a:pt x="246" y="193"/>
                </a:lnTo>
                <a:lnTo>
                  <a:pt x="247" y="179"/>
                </a:lnTo>
                <a:lnTo>
                  <a:pt x="249" y="155"/>
                </a:lnTo>
                <a:lnTo>
                  <a:pt x="250" y="132"/>
                </a:lnTo>
                <a:lnTo>
                  <a:pt x="252" y="116"/>
                </a:lnTo>
                <a:lnTo>
                  <a:pt x="253" y="100"/>
                </a:lnTo>
                <a:lnTo>
                  <a:pt x="254" y="85"/>
                </a:lnTo>
                <a:lnTo>
                  <a:pt x="256" y="70"/>
                </a:lnTo>
                <a:lnTo>
                  <a:pt x="257" y="55"/>
                </a:lnTo>
                <a:lnTo>
                  <a:pt x="257" y="39"/>
                </a:lnTo>
                <a:lnTo>
                  <a:pt x="259" y="23"/>
                </a:lnTo>
                <a:lnTo>
                  <a:pt x="260" y="16"/>
                </a:lnTo>
                <a:lnTo>
                  <a:pt x="262" y="16"/>
                </a:lnTo>
                <a:lnTo>
                  <a:pt x="263" y="0"/>
                </a:lnTo>
                <a:lnTo>
                  <a:pt x="264" y="0"/>
                </a:lnTo>
                <a:lnTo>
                  <a:pt x="266" y="7"/>
                </a:lnTo>
                <a:lnTo>
                  <a:pt x="267" y="0"/>
                </a:lnTo>
                <a:lnTo>
                  <a:pt x="269" y="0"/>
                </a:lnTo>
                <a:lnTo>
                  <a:pt x="270" y="7"/>
                </a:lnTo>
                <a:lnTo>
                  <a:pt x="272" y="7"/>
                </a:lnTo>
                <a:lnTo>
                  <a:pt x="273" y="16"/>
                </a:lnTo>
                <a:lnTo>
                  <a:pt x="274" y="23"/>
                </a:lnTo>
                <a:lnTo>
                  <a:pt x="274" y="30"/>
                </a:lnTo>
                <a:lnTo>
                  <a:pt x="276" y="30"/>
                </a:lnTo>
                <a:lnTo>
                  <a:pt x="277" y="46"/>
                </a:lnTo>
                <a:lnTo>
                  <a:pt x="279" y="62"/>
                </a:lnTo>
                <a:lnTo>
                  <a:pt x="280" y="70"/>
                </a:lnTo>
                <a:lnTo>
                  <a:pt x="282" y="85"/>
                </a:lnTo>
                <a:lnTo>
                  <a:pt x="283" y="100"/>
                </a:lnTo>
                <a:lnTo>
                  <a:pt x="284" y="116"/>
                </a:lnTo>
                <a:lnTo>
                  <a:pt x="286" y="139"/>
                </a:lnTo>
                <a:lnTo>
                  <a:pt x="287" y="155"/>
                </a:lnTo>
                <a:lnTo>
                  <a:pt x="289" y="170"/>
                </a:lnTo>
                <a:lnTo>
                  <a:pt x="290" y="193"/>
                </a:lnTo>
                <a:lnTo>
                  <a:pt x="292" y="209"/>
                </a:lnTo>
                <a:lnTo>
                  <a:pt x="292" y="233"/>
                </a:lnTo>
                <a:lnTo>
                  <a:pt x="293" y="256"/>
                </a:lnTo>
                <a:lnTo>
                  <a:pt x="294" y="272"/>
                </a:lnTo>
                <a:lnTo>
                  <a:pt x="296" y="295"/>
                </a:lnTo>
                <a:lnTo>
                  <a:pt x="297" y="317"/>
                </a:lnTo>
                <a:lnTo>
                  <a:pt x="299" y="326"/>
                </a:lnTo>
                <a:lnTo>
                  <a:pt x="300" y="349"/>
                </a:lnTo>
                <a:lnTo>
                  <a:pt x="302" y="372"/>
                </a:lnTo>
                <a:lnTo>
                  <a:pt x="303" y="396"/>
                </a:lnTo>
                <a:lnTo>
                  <a:pt x="304" y="410"/>
                </a:lnTo>
                <a:lnTo>
                  <a:pt x="306" y="419"/>
                </a:lnTo>
                <a:lnTo>
                  <a:pt x="307" y="442"/>
                </a:lnTo>
                <a:lnTo>
                  <a:pt x="307" y="450"/>
                </a:lnTo>
                <a:lnTo>
                  <a:pt x="309" y="465"/>
                </a:lnTo>
                <a:lnTo>
                  <a:pt x="310" y="480"/>
                </a:lnTo>
                <a:lnTo>
                  <a:pt x="312" y="489"/>
                </a:lnTo>
                <a:lnTo>
                  <a:pt x="313" y="496"/>
                </a:lnTo>
                <a:lnTo>
                  <a:pt x="314" y="496"/>
                </a:lnTo>
                <a:lnTo>
                  <a:pt x="316" y="505"/>
                </a:lnTo>
                <a:lnTo>
                  <a:pt x="317" y="505"/>
                </a:lnTo>
                <a:lnTo>
                  <a:pt x="319" y="512"/>
                </a:lnTo>
                <a:lnTo>
                  <a:pt x="320" y="505"/>
                </a:lnTo>
                <a:lnTo>
                  <a:pt x="322" y="512"/>
                </a:lnTo>
                <a:lnTo>
                  <a:pt x="323" y="505"/>
                </a:lnTo>
                <a:lnTo>
                  <a:pt x="324" y="496"/>
                </a:lnTo>
                <a:lnTo>
                  <a:pt x="324" y="489"/>
                </a:lnTo>
                <a:lnTo>
                  <a:pt x="326" y="489"/>
                </a:lnTo>
                <a:lnTo>
                  <a:pt x="327" y="473"/>
                </a:lnTo>
                <a:lnTo>
                  <a:pt x="329" y="457"/>
                </a:lnTo>
                <a:lnTo>
                  <a:pt x="330" y="450"/>
                </a:lnTo>
                <a:lnTo>
                  <a:pt x="332" y="435"/>
                </a:lnTo>
                <a:lnTo>
                  <a:pt x="333" y="419"/>
                </a:lnTo>
                <a:lnTo>
                  <a:pt x="334" y="396"/>
                </a:lnTo>
                <a:lnTo>
                  <a:pt x="336" y="380"/>
                </a:lnTo>
                <a:lnTo>
                  <a:pt x="337" y="365"/>
                </a:lnTo>
                <a:lnTo>
                  <a:pt x="339" y="342"/>
                </a:lnTo>
                <a:lnTo>
                  <a:pt x="340" y="326"/>
                </a:lnTo>
                <a:lnTo>
                  <a:pt x="342" y="302"/>
                </a:lnTo>
                <a:lnTo>
                  <a:pt x="342" y="279"/>
                </a:lnTo>
                <a:lnTo>
                  <a:pt x="343" y="256"/>
                </a:lnTo>
                <a:lnTo>
                  <a:pt x="344" y="233"/>
                </a:lnTo>
                <a:lnTo>
                  <a:pt x="346" y="217"/>
                </a:lnTo>
                <a:lnTo>
                  <a:pt x="347" y="202"/>
                </a:lnTo>
                <a:lnTo>
                  <a:pt x="349" y="170"/>
                </a:lnTo>
                <a:lnTo>
                  <a:pt x="350" y="155"/>
                </a:lnTo>
                <a:lnTo>
                  <a:pt x="352" y="132"/>
                </a:lnTo>
                <a:lnTo>
                  <a:pt x="353" y="116"/>
                </a:lnTo>
                <a:lnTo>
                  <a:pt x="354" y="100"/>
                </a:lnTo>
                <a:lnTo>
                  <a:pt x="356" y="85"/>
                </a:lnTo>
                <a:lnTo>
                  <a:pt x="357" y="62"/>
                </a:lnTo>
                <a:lnTo>
                  <a:pt x="359" y="55"/>
                </a:lnTo>
                <a:lnTo>
                  <a:pt x="359" y="39"/>
                </a:lnTo>
                <a:lnTo>
                  <a:pt x="360" y="30"/>
                </a:lnTo>
                <a:lnTo>
                  <a:pt x="362" y="23"/>
                </a:lnTo>
                <a:lnTo>
                  <a:pt x="363" y="16"/>
                </a:lnTo>
                <a:lnTo>
                  <a:pt x="364" y="16"/>
                </a:lnTo>
                <a:lnTo>
                  <a:pt x="366" y="7"/>
                </a:lnTo>
                <a:lnTo>
                  <a:pt x="367" y="0"/>
                </a:lnTo>
                <a:lnTo>
                  <a:pt x="369" y="7"/>
                </a:lnTo>
                <a:lnTo>
                  <a:pt x="370" y="0"/>
                </a:lnTo>
                <a:lnTo>
                  <a:pt x="372" y="0"/>
                </a:lnTo>
                <a:lnTo>
                  <a:pt x="373" y="7"/>
                </a:lnTo>
                <a:lnTo>
                  <a:pt x="374" y="7"/>
                </a:lnTo>
                <a:lnTo>
                  <a:pt x="376" y="7"/>
                </a:lnTo>
                <a:lnTo>
                  <a:pt x="376" y="23"/>
                </a:lnTo>
                <a:lnTo>
                  <a:pt x="377" y="30"/>
                </a:lnTo>
                <a:lnTo>
                  <a:pt x="379" y="39"/>
                </a:lnTo>
                <a:lnTo>
                  <a:pt x="380" y="55"/>
                </a:lnTo>
                <a:lnTo>
                  <a:pt x="382" y="70"/>
                </a:lnTo>
                <a:lnTo>
                  <a:pt x="383" y="77"/>
                </a:lnTo>
                <a:lnTo>
                  <a:pt x="384" y="93"/>
                </a:lnTo>
                <a:lnTo>
                  <a:pt x="386" y="109"/>
                </a:lnTo>
                <a:lnTo>
                  <a:pt x="387" y="132"/>
                </a:lnTo>
                <a:lnTo>
                  <a:pt x="389" y="147"/>
                </a:lnTo>
                <a:lnTo>
                  <a:pt x="390" y="163"/>
                </a:lnTo>
                <a:lnTo>
                  <a:pt x="392" y="179"/>
                </a:lnTo>
                <a:lnTo>
                  <a:pt x="393" y="202"/>
                </a:lnTo>
                <a:lnTo>
                  <a:pt x="393" y="225"/>
                </a:lnTo>
                <a:lnTo>
                  <a:pt x="394" y="247"/>
                </a:lnTo>
                <a:lnTo>
                  <a:pt x="396" y="263"/>
                </a:lnTo>
                <a:lnTo>
                  <a:pt x="397" y="287"/>
                </a:lnTo>
                <a:lnTo>
                  <a:pt x="399" y="310"/>
                </a:lnTo>
                <a:lnTo>
                  <a:pt x="400" y="333"/>
                </a:lnTo>
                <a:lnTo>
                  <a:pt x="402" y="356"/>
                </a:lnTo>
                <a:lnTo>
                  <a:pt x="403" y="372"/>
                </a:lnTo>
                <a:lnTo>
                  <a:pt x="404" y="387"/>
                </a:lnTo>
                <a:lnTo>
                  <a:pt x="406" y="403"/>
                </a:lnTo>
                <a:lnTo>
                  <a:pt x="407" y="426"/>
                </a:lnTo>
                <a:lnTo>
                  <a:pt x="409" y="435"/>
                </a:lnTo>
                <a:lnTo>
                  <a:pt x="410" y="450"/>
                </a:lnTo>
                <a:lnTo>
                  <a:pt x="410" y="465"/>
                </a:lnTo>
                <a:lnTo>
                  <a:pt x="412" y="473"/>
                </a:lnTo>
                <a:lnTo>
                  <a:pt x="413" y="489"/>
                </a:lnTo>
                <a:lnTo>
                  <a:pt x="414" y="496"/>
                </a:lnTo>
                <a:lnTo>
                  <a:pt x="416" y="505"/>
                </a:lnTo>
                <a:lnTo>
                  <a:pt x="417" y="505"/>
                </a:lnTo>
                <a:lnTo>
                  <a:pt x="419" y="505"/>
                </a:lnTo>
                <a:lnTo>
                  <a:pt x="420" y="505"/>
                </a:lnTo>
                <a:lnTo>
                  <a:pt x="422" y="512"/>
                </a:lnTo>
                <a:lnTo>
                  <a:pt x="423" y="505"/>
                </a:lnTo>
                <a:lnTo>
                  <a:pt x="424" y="505"/>
                </a:lnTo>
                <a:lnTo>
                  <a:pt x="426" y="496"/>
                </a:lnTo>
                <a:lnTo>
                  <a:pt x="427" y="489"/>
                </a:lnTo>
                <a:lnTo>
                  <a:pt x="427" y="480"/>
                </a:lnTo>
                <a:lnTo>
                  <a:pt x="429" y="473"/>
                </a:lnTo>
                <a:lnTo>
                  <a:pt x="430" y="457"/>
                </a:lnTo>
                <a:lnTo>
                  <a:pt x="432" y="442"/>
                </a:lnTo>
                <a:lnTo>
                  <a:pt x="433" y="426"/>
                </a:lnTo>
                <a:lnTo>
                  <a:pt x="434" y="419"/>
                </a:lnTo>
                <a:lnTo>
                  <a:pt x="436" y="403"/>
                </a:lnTo>
                <a:lnTo>
                  <a:pt x="437" y="380"/>
                </a:lnTo>
                <a:lnTo>
                  <a:pt x="439" y="365"/>
                </a:lnTo>
                <a:lnTo>
                  <a:pt x="440" y="342"/>
                </a:lnTo>
                <a:lnTo>
                  <a:pt x="442" y="326"/>
                </a:lnTo>
                <a:lnTo>
                  <a:pt x="443" y="302"/>
                </a:lnTo>
                <a:lnTo>
                  <a:pt x="444" y="272"/>
                </a:lnTo>
                <a:lnTo>
                  <a:pt x="444" y="263"/>
                </a:lnTo>
                <a:lnTo>
                  <a:pt x="446" y="233"/>
                </a:lnTo>
                <a:lnTo>
                  <a:pt x="447" y="217"/>
                </a:lnTo>
                <a:lnTo>
                  <a:pt x="449" y="193"/>
                </a:lnTo>
                <a:lnTo>
                  <a:pt x="450" y="170"/>
                </a:lnTo>
                <a:lnTo>
                  <a:pt x="452" y="155"/>
                </a:lnTo>
                <a:lnTo>
                  <a:pt x="453" y="139"/>
                </a:lnTo>
                <a:lnTo>
                  <a:pt x="454" y="116"/>
                </a:lnTo>
                <a:lnTo>
                  <a:pt x="456" y="93"/>
                </a:lnTo>
                <a:lnTo>
                  <a:pt x="457" y="77"/>
                </a:lnTo>
                <a:lnTo>
                  <a:pt x="459" y="62"/>
                </a:lnTo>
                <a:lnTo>
                  <a:pt x="460" y="55"/>
                </a:lnTo>
                <a:lnTo>
                  <a:pt x="460" y="39"/>
                </a:lnTo>
                <a:lnTo>
                  <a:pt x="462" y="30"/>
                </a:lnTo>
                <a:lnTo>
                  <a:pt x="463" y="23"/>
                </a:lnTo>
                <a:lnTo>
                  <a:pt x="464" y="7"/>
                </a:lnTo>
                <a:lnTo>
                  <a:pt x="466" y="0"/>
                </a:lnTo>
                <a:lnTo>
                  <a:pt x="467" y="7"/>
                </a:lnTo>
                <a:lnTo>
                  <a:pt x="469" y="0"/>
                </a:lnTo>
                <a:lnTo>
                  <a:pt x="470" y="0"/>
                </a:lnTo>
                <a:lnTo>
                  <a:pt x="472" y="0"/>
                </a:lnTo>
                <a:lnTo>
                  <a:pt x="473" y="0"/>
                </a:lnTo>
                <a:lnTo>
                  <a:pt x="474" y="0"/>
                </a:lnTo>
                <a:lnTo>
                  <a:pt x="476" y="7"/>
                </a:lnTo>
                <a:lnTo>
                  <a:pt x="477" y="16"/>
                </a:lnTo>
                <a:lnTo>
                  <a:pt x="477" y="23"/>
                </a:lnTo>
                <a:lnTo>
                  <a:pt x="479" y="30"/>
                </a:lnTo>
                <a:lnTo>
                  <a:pt x="480" y="39"/>
                </a:lnTo>
                <a:lnTo>
                  <a:pt x="482" y="55"/>
                </a:lnTo>
                <a:lnTo>
                  <a:pt x="483" y="62"/>
                </a:lnTo>
                <a:lnTo>
                  <a:pt x="484" y="77"/>
                </a:lnTo>
                <a:lnTo>
                  <a:pt x="486" y="93"/>
                </a:lnTo>
                <a:lnTo>
                  <a:pt x="487" y="109"/>
                </a:lnTo>
                <a:lnTo>
                  <a:pt x="489" y="132"/>
                </a:lnTo>
                <a:lnTo>
                  <a:pt x="490" y="147"/>
                </a:lnTo>
                <a:lnTo>
                  <a:pt x="492" y="163"/>
                </a:lnTo>
                <a:lnTo>
                  <a:pt x="493" y="193"/>
                </a:lnTo>
                <a:lnTo>
                  <a:pt x="494" y="209"/>
                </a:lnTo>
                <a:lnTo>
                  <a:pt x="494" y="233"/>
                </a:lnTo>
                <a:lnTo>
                  <a:pt x="496" y="256"/>
                </a:lnTo>
                <a:lnTo>
                  <a:pt x="497" y="272"/>
                </a:lnTo>
                <a:lnTo>
                  <a:pt x="499" y="302"/>
                </a:lnTo>
                <a:lnTo>
                  <a:pt x="500" y="326"/>
                </a:lnTo>
                <a:lnTo>
                  <a:pt x="502" y="342"/>
                </a:lnTo>
                <a:lnTo>
                  <a:pt x="503" y="365"/>
                </a:lnTo>
                <a:lnTo>
                  <a:pt x="504" y="380"/>
                </a:lnTo>
                <a:lnTo>
                  <a:pt x="506" y="403"/>
                </a:lnTo>
                <a:lnTo>
                  <a:pt x="507" y="419"/>
                </a:lnTo>
                <a:lnTo>
                  <a:pt x="509" y="426"/>
                </a:lnTo>
                <a:lnTo>
                  <a:pt x="510" y="442"/>
                </a:lnTo>
                <a:lnTo>
                  <a:pt x="512" y="457"/>
                </a:lnTo>
                <a:lnTo>
                  <a:pt x="512" y="473"/>
                </a:lnTo>
                <a:lnTo>
                  <a:pt x="513" y="480"/>
                </a:lnTo>
                <a:lnTo>
                  <a:pt x="514" y="489"/>
                </a:lnTo>
                <a:lnTo>
                  <a:pt x="516" y="489"/>
                </a:lnTo>
                <a:lnTo>
                  <a:pt x="517" y="505"/>
                </a:lnTo>
                <a:lnTo>
                  <a:pt x="519" y="505"/>
                </a:lnTo>
                <a:lnTo>
                  <a:pt x="520" y="505"/>
                </a:lnTo>
                <a:lnTo>
                  <a:pt x="522" y="505"/>
                </a:lnTo>
                <a:lnTo>
                  <a:pt x="523" y="505"/>
                </a:lnTo>
                <a:lnTo>
                  <a:pt x="524" y="496"/>
                </a:lnTo>
                <a:lnTo>
                  <a:pt x="526" y="496"/>
                </a:lnTo>
                <a:lnTo>
                  <a:pt x="527" y="489"/>
                </a:lnTo>
                <a:lnTo>
                  <a:pt x="529" y="480"/>
                </a:lnTo>
                <a:lnTo>
                  <a:pt x="529" y="473"/>
                </a:lnTo>
                <a:lnTo>
                  <a:pt x="530" y="457"/>
                </a:lnTo>
                <a:lnTo>
                  <a:pt x="532" y="442"/>
                </a:lnTo>
                <a:lnTo>
                  <a:pt x="533" y="435"/>
                </a:lnTo>
                <a:lnTo>
                  <a:pt x="534" y="419"/>
                </a:lnTo>
                <a:lnTo>
                  <a:pt x="536" y="403"/>
                </a:lnTo>
                <a:lnTo>
                  <a:pt x="537" y="380"/>
                </a:lnTo>
                <a:lnTo>
                  <a:pt x="539" y="365"/>
                </a:lnTo>
                <a:lnTo>
                  <a:pt x="540" y="342"/>
                </a:lnTo>
                <a:lnTo>
                  <a:pt x="542" y="326"/>
                </a:lnTo>
                <a:lnTo>
                  <a:pt x="543" y="310"/>
                </a:lnTo>
                <a:lnTo>
                  <a:pt x="544" y="279"/>
                </a:lnTo>
                <a:lnTo>
                  <a:pt x="546" y="256"/>
                </a:lnTo>
                <a:lnTo>
                  <a:pt x="546" y="240"/>
                </a:lnTo>
                <a:lnTo>
                  <a:pt x="547" y="217"/>
                </a:lnTo>
                <a:lnTo>
                  <a:pt x="549" y="202"/>
                </a:lnTo>
                <a:lnTo>
                  <a:pt x="550" y="179"/>
                </a:lnTo>
                <a:lnTo>
                  <a:pt x="552" y="155"/>
                </a:lnTo>
                <a:lnTo>
                  <a:pt x="553" y="139"/>
                </a:lnTo>
                <a:lnTo>
                  <a:pt x="554" y="116"/>
                </a:lnTo>
                <a:lnTo>
                  <a:pt x="556" y="100"/>
                </a:lnTo>
                <a:lnTo>
                  <a:pt x="557" y="85"/>
                </a:lnTo>
                <a:lnTo>
                  <a:pt x="559" y="70"/>
                </a:lnTo>
                <a:lnTo>
                  <a:pt x="560" y="55"/>
                </a:lnTo>
                <a:lnTo>
                  <a:pt x="562" y="55"/>
                </a:lnTo>
                <a:lnTo>
                  <a:pt x="563" y="30"/>
                </a:lnTo>
                <a:lnTo>
                  <a:pt x="563" y="23"/>
                </a:lnTo>
                <a:lnTo>
                  <a:pt x="564" y="16"/>
                </a:lnTo>
                <a:lnTo>
                  <a:pt x="566" y="7"/>
                </a:lnTo>
                <a:lnTo>
                  <a:pt x="567" y="7"/>
                </a:lnTo>
                <a:lnTo>
                  <a:pt x="569" y="7"/>
                </a:lnTo>
                <a:lnTo>
                  <a:pt x="570" y="7"/>
                </a:lnTo>
                <a:lnTo>
                  <a:pt x="572" y="7"/>
                </a:lnTo>
                <a:lnTo>
                  <a:pt x="573" y="16"/>
                </a:lnTo>
                <a:lnTo>
                  <a:pt x="574" y="7"/>
                </a:lnTo>
                <a:lnTo>
                  <a:pt x="576" y="16"/>
                </a:lnTo>
                <a:lnTo>
                  <a:pt x="577" y="23"/>
                </a:lnTo>
                <a:lnTo>
                  <a:pt x="579" y="30"/>
                </a:lnTo>
                <a:lnTo>
                  <a:pt x="580" y="55"/>
                </a:lnTo>
                <a:lnTo>
                  <a:pt x="580" y="70"/>
                </a:lnTo>
                <a:lnTo>
                  <a:pt x="582" y="93"/>
                </a:lnTo>
                <a:lnTo>
                  <a:pt x="583" y="116"/>
                </a:lnTo>
                <a:lnTo>
                  <a:pt x="584" y="139"/>
                </a:lnTo>
                <a:lnTo>
                  <a:pt x="586" y="163"/>
                </a:lnTo>
                <a:lnTo>
                  <a:pt x="587" y="186"/>
                </a:lnTo>
                <a:lnTo>
                  <a:pt x="589" y="202"/>
                </a:lnTo>
                <a:lnTo>
                  <a:pt x="590" y="209"/>
                </a:lnTo>
                <a:lnTo>
                  <a:pt x="592" y="225"/>
                </a:lnTo>
                <a:lnTo>
                  <a:pt x="593" y="247"/>
                </a:lnTo>
                <a:lnTo>
                  <a:pt x="594" y="263"/>
                </a:lnTo>
                <a:lnTo>
                  <a:pt x="596" y="287"/>
                </a:lnTo>
                <a:lnTo>
                  <a:pt x="597" y="302"/>
                </a:lnTo>
                <a:lnTo>
                  <a:pt x="597" y="317"/>
                </a:lnTo>
                <a:lnTo>
                  <a:pt x="599" y="342"/>
                </a:lnTo>
                <a:lnTo>
                  <a:pt x="600" y="356"/>
                </a:lnTo>
                <a:lnTo>
                  <a:pt x="602" y="380"/>
                </a:lnTo>
                <a:lnTo>
                  <a:pt x="603" y="396"/>
                </a:lnTo>
                <a:lnTo>
                  <a:pt x="604" y="410"/>
                </a:lnTo>
                <a:lnTo>
                  <a:pt x="606" y="426"/>
                </a:lnTo>
                <a:lnTo>
                  <a:pt x="607" y="435"/>
                </a:lnTo>
                <a:lnTo>
                  <a:pt x="609" y="450"/>
                </a:lnTo>
                <a:lnTo>
                  <a:pt x="610" y="473"/>
                </a:lnTo>
                <a:lnTo>
                  <a:pt x="612" y="480"/>
                </a:lnTo>
                <a:lnTo>
                  <a:pt x="613" y="496"/>
                </a:lnTo>
                <a:lnTo>
                  <a:pt x="614" y="505"/>
                </a:lnTo>
                <a:lnTo>
                  <a:pt x="616" y="505"/>
                </a:lnTo>
                <a:lnTo>
                  <a:pt x="617" y="512"/>
                </a:lnTo>
                <a:lnTo>
                  <a:pt x="619" y="519"/>
                </a:lnTo>
                <a:lnTo>
                  <a:pt x="620" y="512"/>
                </a:lnTo>
                <a:lnTo>
                  <a:pt x="622" y="512"/>
                </a:lnTo>
                <a:lnTo>
                  <a:pt x="623" y="512"/>
                </a:lnTo>
                <a:lnTo>
                  <a:pt x="624" y="505"/>
                </a:lnTo>
                <a:lnTo>
                  <a:pt x="626" y="496"/>
                </a:lnTo>
                <a:lnTo>
                  <a:pt x="627" y="496"/>
                </a:lnTo>
                <a:lnTo>
                  <a:pt x="629" y="480"/>
                </a:lnTo>
                <a:lnTo>
                  <a:pt x="630" y="473"/>
                </a:lnTo>
                <a:lnTo>
                  <a:pt x="630" y="457"/>
                </a:lnTo>
                <a:lnTo>
                  <a:pt x="632" y="442"/>
                </a:lnTo>
                <a:lnTo>
                  <a:pt x="633" y="426"/>
                </a:lnTo>
                <a:lnTo>
                  <a:pt x="634" y="410"/>
                </a:lnTo>
                <a:lnTo>
                  <a:pt x="636" y="396"/>
                </a:lnTo>
                <a:lnTo>
                  <a:pt x="637" y="380"/>
                </a:lnTo>
                <a:lnTo>
                  <a:pt x="639" y="356"/>
                </a:lnTo>
                <a:lnTo>
                  <a:pt x="640" y="333"/>
                </a:lnTo>
                <a:lnTo>
                  <a:pt x="642" y="317"/>
                </a:lnTo>
                <a:lnTo>
                  <a:pt x="643" y="295"/>
                </a:lnTo>
                <a:lnTo>
                  <a:pt x="644" y="272"/>
                </a:lnTo>
                <a:lnTo>
                  <a:pt x="646" y="247"/>
                </a:lnTo>
                <a:lnTo>
                  <a:pt x="647" y="233"/>
                </a:lnTo>
                <a:lnTo>
                  <a:pt x="647" y="209"/>
                </a:lnTo>
                <a:lnTo>
                  <a:pt x="649" y="186"/>
                </a:lnTo>
                <a:lnTo>
                  <a:pt x="650" y="163"/>
                </a:lnTo>
                <a:lnTo>
                  <a:pt x="652" y="139"/>
                </a:lnTo>
                <a:lnTo>
                  <a:pt x="653" y="125"/>
                </a:lnTo>
                <a:lnTo>
                  <a:pt x="654" y="109"/>
                </a:lnTo>
                <a:lnTo>
                  <a:pt x="656" y="93"/>
                </a:lnTo>
                <a:lnTo>
                  <a:pt x="657" y="77"/>
                </a:lnTo>
                <a:lnTo>
                  <a:pt x="659" y="62"/>
                </a:lnTo>
                <a:lnTo>
                  <a:pt x="660" y="46"/>
                </a:lnTo>
              </a:path>
            </a:pathLst>
          </a:custGeom>
          <a:noFill/>
          <a:ln w="127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Freeform 3"/>
          <p:cNvSpPr>
            <a:spLocks/>
          </p:cNvSpPr>
          <p:nvPr/>
        </p:nvSpPr>
        <p:spPr bwMode="auto">
          <a:xfrm>
            <a:off x="1174750" y="1169988"/>
            <a:ext cx="8378825" cy="1731962"/>
          </a:xfrm>
          <a:custGeom>
            <a:avLst/>
            <a:gdLst>
              <a:gd name="T0" fmla="*/ 2147483646 w 668"/>
              <a:gd name="T1" fmla="*/ 2147483646 h 521"/>
              <a:gd name="T2" fmla="*/ 2147483646 w 668"/>
              <a:gd name="T3" fmla="*/ 2147483646 h 521"/>
              <a:gd name="T4" fmla="*/ 2147483646 w 668"/>
              <a:gd name="T5" fmla="*/ 2147483646 h 521"/>
              <a:gd name="T6" fmla="*/ 2147483646 w 668"/>
              <a:gd name="T7" fmla="*/ 2147483646 h 521"/>
              <a:gd name="T8" fmla="*/ 2147483646 w 668"/>
              <a:gd name="T9" fmla="*/ 2147483646 h 521"/>
              <a:gd name="T10" fmla="*/ 2147483646 w 668"/>
              <a:gd name="T11" fmla="*/ 2147483646 h 521"/>
              <a:gd name="T12" fmla="*/ 2147483646 w 668"/>
              <a:gd name="T13" fmla="*/ 2147483646 h 521"/>
              <a:gd name="T14" fmla="*/ 2147483646 w 668"/>
              <a:gd name="T15" fmla="*/ 2147483646 h 521"/>
              <a:gd name="T16" fmla="*/ 2147483646 w 668"/>
              <a:gd name="T17" fmla="*/ 2147483646 h 521"/>
              <a:gd name="T18" fmla="*/ 2147483646 w 668"/>
              <a:gd name="T19" fmla="*/ 2147483646 h 521"/>
              <a:gd name="T20" fmla="*/ 2147483646 w 668"/>
              <a:gd name="T21" fmla="*/ 2147483646 h 521"/>
              <a:gd name="T22" fmla="*/ 2147483646 w 668"/>
              <a:gd name="T23" fmla="*/ 2147483646 h 521"/>
              <a:gd name="T24" fmla="*/ 2147483646 w 668"/>
              <a:gd name="T25" fmla="*/ 2147483646 h 521"/>
              <a:gd name="T26" fmla="*/ 2147483646 w 668"/>
              <a:gd name="T27" fmla="*/ 2147483646 h 521"/>
              <a:gd name="T28" fmla="*/ 2147483646 w 668"/>
              <a:gd name="T29" fmla="*/ 2147483646 h 521"/>
              <a:gd name="T30" fmla="*/ 2147483646 w 668"/>
              <a:gd name="T31" fmla="*/ 2147483646 h 521"/>
              <a:gd name="T32" fmla="*/ 2147483646 w 668"/>
              <a:gd name="T33" fmla="*/ 2147483646 h 521"/>
              <a:gd name="T34" fmla="*/ 2147483646 w 668"/>
              <a:gd name="T35" fmla="*/ 2147483646 h 521"/>
              <a:gd name="T36" fmla="*/ 2147483646 w 668"/>
              <a:gd name="T37" fmla="*/ 2147483646 h 521"/>
              <a:gd name="T38" fmla="*/ 2147483646 w 668"/>
              <a:gd name="T39" fmla="*/ 2147483646 h 521"/>
              <a:gd name="T40" fmla="*/ 2147483646 w 668"/>
              <a:gd name="T41" fmla="*/ 2147483646 h 521"/>
              <a:gd name="T42" fmla="*/ 2147483646 w 668"/>
              <a:gd name="T43" fmla="*/ 2147483646 h 521"/>
              <a:gd name="T44" fmla="*/ 2147483646 w 668"/>
              <a:gd name="T45" fmla="*/ 2147483646 h 521"/>
              <a:gd name="T46" fmla="*/ 2147483646 w 668"/>
              <a:gd name="T47" fmla="*/ 2147483646 h 521"/>
              <a:gd name="T48" fmla="*/ 2147483646 w 668"/>
              <a:gd name="T49" fmla="*/ 2147483646 h 521"/>
              <a:gd name="T50" fmla="*/ 2147483646 w 668"/>
              <a:gd name="T51" fmla="*/ 2147483646 h 521"/>
              <a:gd name="T52" fmla="*/ 2147483646 w 668"/>
              <a:gd name="T53" fmla="*/ 2147483646 h 521"/>
              <a:gd name="T54" fmla="*/ 2147483646 w 668"/>
              <a:gd name="T55" fmla="*/ 2147483646 h 521"/>
              <a:gd name="T56" fmla="*/ 2147483646 w 668"/>
              <a:gd name="T57" fmla="*/ 2147483646 h 521"/>
              <a:gd name="T58" fmla="*/ 2147483646 w 668"/>
              <a:gd name="T59" fmla="*/ 2147483646 h 521"/>
              <a:gd name="T60" fmla="*/ 2147483646 w 668"/>
              <a:gd name="T61" fmla="*/ 2147483646 h 521"/>
              <a:gd name="T62" fmla="*/ 2147483646 w 668"/>
              <a:gd name="T63" fmla="*/ 2147483646 h 521"/>
              <a:gd name="T64" fmla="*/ 2147483646 w 668"/>
              <a:gd name="T65" fmla="*/ 2147483646 h 521"/>
              <a:gd name="T66" fmla="*/ 2147483646 w 668"/>
              <a:gd name="T67" fmla="*/ 2147483646 h 521"/>
              <a:gd name="T68" fmla="*/ 2147483646 w 668"/>
              <a:gd name="T69" fmla="*/ 2147483646 h 521"/>
              <a:gd name="T70" fmla="*/ 2147483646 w 668"/>
              <a:gd name="T71" fmla="*/ 2147483646 h 521"/>
              <a:gd name="T72" fmla="*/ 2147483646 w 668"/>
              <a:gd name="T73" fmla="*/ 2147483646 h 521"/>
              <a:gd name="T74" fmla="*/ 2147483646 w 668"/>
              <a:gd name="T75" fmla="*/ 2147483646 h 521"/>
              <a:gd name="T76" fmla="*/ 2147483646 w 668"/>
              <a:gd name="T77" fmla="*/ 2147483646 h 521"/>
              <a:gd name="T78" fmla="*/ 2147483646 w 668"/>
              <a:gd name="T79" fmla="*/ 2147483646 h 521"/>
              <a:gd name="T80" fmla="*/ 2147483646 w 668"/>
              <a:gd name="T81" fmla="*/ 2147483646 h 521"/>
              <a:gd name="T82" fmla="*/ 2147483646 w 668"/>
              <a:gd name="T83" fmla="*/ 2147483646 h 521"/>
              <a:gd name="T84" fmla="*/ 2147483646 w 668"/>
              <a:gd name="T85" fmla="*/ 2147483646 h 521"/>
              <a:gd name="T86" fmla="*/ 2147483646 w 668"/>
              <a:gd name="T87" fmla="*/ 2147483646 h 521"/>
              <a:gd name="T88" fmla="*/ 2147483646 w 668"/>
              <a:gd name="T89" fmla="*/ 2147483646 h 521"/>
              <a:gd name="T90" fmla="*/ 2147483646 w 668"/>
              <a:gd name="T91" fmla="*/ 2147483646 h 521"/>
              <a:gd name="T92" fmla="*/ 2147483646 w 668"/>
              <a:gd name="T93" fmla="*/ 2147483646 h 521"/>
              <a:gd name="T94" fmla="*/ 2147483646 w 668"/>
              <a:gd name="T95" fmla="*/ 2147483646 h 521"/>
              <a:gd name="T96" fmla="*/ 2147483646 w 668"/>
              <a:gd name="T97" fmla="*/ 2147483646 h 521"/>
              <a:gd name="T98" fmla="*/ 2147483646 w 668"/>
              <a:gd name="T99" fmla="*/ 2147483646 h 521"/>
              <a:gd name="T100" fmla="*/ 2147483646 w 668"/>
              <a:gd name="T101" fmla="*/ 2147483646 h 521"/>
              <a:gd name="T102" fmla="*/ 2147483646 w 668"/>
              <a:gd name="T103" fmla="*/ 2147483646 h 521"/>
              <a:gd name="T104" fmla="*/ 2147483646 w 668"/>
              <a:gd name="T105" fmla="*/ 2147483646 h 521"/>
              <a:gd name="T106" fmla="*/ 2147483646 w 668"/>
              <a:gd name="T107" fmla="*/ 2147483646 h 521"/>
              <a:gd name="T108" fmla="*/ 2147483646 w 668"/>
              <a:gd name="T109" fmla="*/ 2147483646 h 521"/>
              <a:gd name="T110" fmla="*/ 2147483646 w 668"/>
              <a:gd name="T111" fmla="*/ 2147483646 h 521"/>
              <a:gd name="T112" fmla="*/ 2147483646 w 668"/>
              <a:gd name="T113" fmla="*/ 2147483646 h 521"/>
              <a:gd name="T114" fmla="*/ 2147483646 w 668"/>
              <a:gd name="T115" fmla="*/ 2147483646 h 521"/>
              <a:gd name="T116" fmla="*/ 2147483646 w 668"/>
              <a:gd name="T117" fmla="*/ 2147483646 h 521"/>
              <a:gd name="T118" fmla="*/ 2147483646 w 668"/>
              <a:gd name="T119" fmla="*/ 2147483646 h 521"/>
              <a:gd name="T120" fmla="*/ 2147483646 w 668"/>
              <a:gd name="T121" fmla="*/ 2147483646 h 521"/>
              <a:gd name="T122" fmla="*/ 2147483646 w 668"/>
              <a:gd name="T123" fmla="*/ 2147483646 h 52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8" h="521">
                <a:moveTo>
                  <a:pt x="0" y="520"/>
                </a:moveTo>
                <a:lnTo>
                  <a:pt x="1" y="520"/>
                </a:lnTo>
                <a:lnTo>
                  <a:pt x="2" y="520"/>
                </a:lnTo>
                <a:lnTo>
                  <a:pt x="2" y="513"/>
                </a:lnTo>
                <a:lnTo>
                  <a:pt x="4" y="513"/>
                </a:lnTo>
                <a:lnTo>
                  <a:pt x="5" y="504"/>
                </a:lnTo>
                <a:lnTo>
                  <a:pt x="7" y="497"/>
                </a:lnTo>
                <a:lnTo>
                  <a:pt x="8" y="488"/>
                </a:lnTo>
                <a:lnTo>
                  <a:pt x="10" y="481"/>
                </a:lnTo>
                <a:lnTo>
                  <a:pt x="11" y="465"/>
                </a:lnTo>
                <a:lnTo>
                  <a:pt x="12" y="458"/>
                </a:lnTo>
                <a:lnTo>
                  <a:pt x="14" y="443"/>
                </a:lnTo>
                <a:lnTo>
                  <a:pt x="15" y="434"/>
                </a:lnTo>
                <a:lnTo>
                  <a:pt x="17" y="411"/>
                </a:lnTo>
                <a:lnTo>
                  <a:pt x="18" y="395"/>
                </a:lnTo>
                <a:lnTo>
                  <a:pt x="20" y="373"/>
                </a:lnTo>
                <a:lnTo>
                  <a:pt x="20" y="357"/>
                </a:lnTo>
                <a:lnTo>
                  <a:pt x="21" y="334"/>
                </a:lnTo>
                <a:lnTo>
                  <a:pt x="22" y="318"/>
                </a:lnTo>
                <a:lnTo>
                  <a:pt x="24" y="295"/>
                </a:lnTo>
                <a:lnTo>
                  <a:pt x="25" y="271"/>
                </a:lnTo>
                <a:lnTo>
                  <a:pt x="27" y="248"/>
                </a:lnTo>
                <a:lnTo>
                  <a:pt x="28" y="225"/>
                </a:lnTo>
                <a:lnTo>
                  <a:pt x="30" y="210"/>
                </a:lnTo>
                <a:lnTo>
                  <a:pt x="31" y="178"/>
                </a:lnTo>
                <a:lnTo>
                  <a:pt x="32" y="163"/>
                </a:lnTo>
                <a:lnTo>
                  <a:pt x="34" y="147"/>
                </a:lnTo>
                <a:lnTo>
                  <a:pt x="35" y="124"/>
                </a:lnTo>
                <a:lnTo>
                  <a:pt x="35" y="108"/>
                </a:lnTo>
                <a:lnTo>
                  <a:pt x="37" y="93"/>
                </a:lnTo>
                <a:lnTo>
                  <a:pt x="38" y="85"/>
                </a:lnTo>
                <a:lnTo>
                  <a:pt x="40" y="63"/>
                </a:lnTo>
                <a:lnTo>
                  <a:pt x="41" y="47"/>
                </a:lnTo>
                <a:lnTo>
                  <a:pt x="42" y="38"/>
                </a:lnTo>
                <a:lnTo>
                  <a:pt x="44" y="31"/>
                </a:lnTo>
                <a:lnTo>
                  <a:pt x="45" y="24"/>
                </a:lnTo>
                <a:lnTo>
                  <a:pt x="47" y="15"/>
                </a:lnTo>
                <a:lnTo>
                  <a:pt x="48" y="8"/>
                </a:lnTo>
                <a:lnTo>
                  <a:pt x="50" y="8"/>
                </a:lnTo>
                <a:lnTo>
                  <a:pt x="51" y="8"/>
                </a:lnTo>
                <a:lnTo>
                  <a:pt x="52" y="8"/>
                </a:lnTo>
                <a:lnTo>
                  <a:pt x="54" y="15"/>
                </a:lnTo>
                <a:lnTo>
                  <a:pt x="55" y="24"/>
                </a:lnTo>
                <a:lnTo>
                  <a:pt x="57" y="24"/>
                </a:lnTo>
                <a:lnTo>
                  <a:pt x="58" y="31"/>
                </a:lnTo>
                <a:lnTo>
                  <a:pt x="60" y="38"/>
                </a:lnTo>
                <a:lnTo>
                  <a:pt x="61" y="54"/>
                </a:lnTo>
                <a:lnTo>
                  <a:pt x="62" y="63"/>
                </a:lnTo>
                <a:lnTo>
                  <a:pt x="64" y="78"/>
                </a:lnTo>
                <a:lnTo>
                  <a:pt x="65" y="85"/>
                </a:lnTo>
                <a:lnTo>
                  <a:pt x="67" y="108"/>
                </a:lnTo>
                <a:lnTo>
                  <a:pt x="68" y="124"/>
                </a:lnTo>
                <a:lnTo>
                  <a:pt x="70" y="140"/>
                </a:lnTo>
                <a:lnTo>
                  <a:pt x="70" y="155"/>
                </a:lnTo>
                <a:lnTo>
                  <a:pt x="71" y="178"/>
                </a:lnTo>
                <a:lnTo>
                  <a:pt x="72" y="194"/>
                </a:lnTo>
                <a:lnTo>
                  <a:pt x="74" y="217"/>
                </a:lnTo>
                <a:lnTo>
                  <a:pt x="75" y="233"/>
                </a:lnTo>
                <a:lnTo>
                  <a:pt x="77" y="264"/>
                </a:lnTo>
                <a:lnTo>
                  <a:pt x="78" y="280"/>
                </a:lnTo>
                <a:lnTo>
                  <a:pt x="80" y="295"/>
                </a:lnTo>
                <a:lnTo>
                  <a:pt x="81" y="325"/>
                </a:lnTo>
                <a:lnTo>
                  <a:pt x="82" y="341"/>
                </a:lnTo>
                <a:lnTo>
                  <a:pt x="84" y="357"/>
                </a:lnTo>
                <a:lnTo>
                  <a:pt x="85" y="380"/>
                </a:lnTo>
                <a:lnTo>
                  <a:pt x="87" y="395"/>
                </a:lnTo>
                <a:lnTo>
                  <a:pt x="87" y="411"/>
                </a:lnTo>
                <a:lnTo>
                  <a:pt x="88" y="434"/>
                </a:lnTo>
                <a:lnTo>
                  <a:pt x="90" y="450"/>
                </a:lnTo>
                <a:lnTo>
                  <a:pt x="91" y="458"/>
                </a:lnTo>
                <a:lnTo>
                  <a:pt x="92" y="481"/>
                </a:lnTo>
                <a:lnTo>
                  <a:pt x="94" y="481"/>
                </a:lnTo>
                <a:lnTo>
                  <a:pt x="95" y="497"/>
                </a:lnTo>
                <a:lnTo>
                  <a:pt x="97" y="504"/>
                </a:lnTo>
                <a:lnTo>
                  <a:pt x="98" y="513"/>
                </a:lnTo>
                <a:lnTo>
                  <a:pt x="100" y="513"/>
                </a:lnTo>
                <a:lnTo>
                  <a:pt x="101" y="520"/>
                </a:lnTo>
                <a:lnTo>
                  <a:pt x="102" y="520"/>
                </a:lnTo>
                <a:lnTo>
                  <a:pt x="104" y="520"/>
                </a:lnTo>
                <a:lnTo>
                  <a:pt x="105" y="520"/>
                </a:lnTo>
                <a:lnTo>
                  <a:pt x="107" y="513"/>
                </a:lnTo>
                <a:lnTo>
                  <a:pt x="108" y="504"/>
                </a:lnTo>
                <a:lnTo>
                  <a:pt x="110" y="497"/>
                </a:lnTo>
                <a:lnTo>
                  <a:pt x="111" y="488"/>
                </a:lnTo>
                <a:lnTo>
                  <a:pt x="112" y="473"/>
                </a:lnTo>
                <a:lnTo>
                  <a:pt x="114" y="473"/>
                </a:lnTo>
                <a:lnTo>
                  <a:pt x="115" y="450"/>
                </a:lnTo>
                <a:lnTo>
                  <a:pt x="117" y="443"/>
                </a:lnTo>
                <a:lnTo>
                  <a:pt x="118" y="427"/>
                </a:lnTo>
                <a:lnTo>
                  <a:pt x="120" y="404"/>
                </a:lnTo>
                <a:lnTo>
                  <a:pt x="121" y="388"/>
                </a:lnTo>
                <a:lnTo>
                  <a:pt x="121" y="364"/>
                </a:lnTo>
                <a:lnTo>
                  <a:pt x="122" y="350"/>
                </a:lnTo>
                <a:lnTo>
                  <a:pt x="124" y="325"/>
                </a:lnTo>
                <a:lnTo>
                  <a:pt x="125" y="310"/>
                </a:lnTo>
                <a:lnTo>
                  <a:pt x="127" y="287"/>
                </a:lnTo>
                <a:lnTo>
                  <a:pt x="128" y="264"/>
                </a:lnTo>
                <a:lnTo>
                  <a:pt x="130" y="241"/>
                </a:lnTo>
                <a:lnTo>
                  <a:pt x="131" y="225"/>
                </a:lnTo>
                <a:lnTo>
                  <a:pt x="132" y="201"/>
                </a:lnTo>
                <a:lnTo>
                  <a:pt x="134" y="178"/>
                </a:lnTo>
                <a:lnTo>
                  <a:pt x="135" y="163"/>
                </a:lnTo>
                <a:lnTo>
                  <a:pt x="137" y="140"/>
                </a:lnTo>
                <a:lnTo>
                  <a:pt x="138" y="117"/>
                </a:lnTo>
                <a:lnTo>
                  <a:pt x="138" y="101"/>
                </a:lnTo>
                <a:lnTo>
                  <a:pt x="140" y="85"/>
                </a:lnTo>
                <a:lnTo>
                  <a:pt x="141" y="78"/>
                </a:lnTo>
                <a:lnTo>
                  <a:pt x="142" y="63"/>
                </a:lnTo>
                <a:lnTo>
                  <a:pt x="144" y="38"/>
                </a:lnTo>
                <a:lnTo>
                  <a:pt x="145" y="38"/>
                </a:lnTo>
                <a:lnTo>
                  <a:pt x="147" y="31"/>
                </a:lnTo>
                <a:lnTo>
                  <a:pt x="148" y="15"/>
                </a:lnTo>
                <a:lnTo>
                  <a:pt x="150" y="15"/>
                </a:lnTo>
                <a:lnTo>
                  <a:pt x="151" y="8"/>
                </a:lnTo>
                <a:lnTo>
                  <a:pt x="152" y="8"/>
                </a:lnTo>
                <a:lnTo>
                  <a:pt x="154" y="8"/>
                </a:lnTo>
                <a:lnTo>
                  <a:pt x="155" y="8"/>
                </a:lnTo>
                <a:lnTo>
                  <a:pt x="157" y="8"/>
                </a:lnTo>
                <a:lnTo>
                  <a:pt x="158" y="15"/>
                </a:lnTo>
                <a:lnTo>
                  <a:pt x="160" y="24"/>
                </a:lnTo>
                <a:lnTo>
                  <a:pt x="161" y="38"/>
                </a:lnTo>
                <a:lnTo>
                  <a:pt x="162" y="38"/>
                </a:lnTo>
                <a:lnTo>
                  <a:pt x="164" y="54"/>
                </a:lnTo>
                <a:lnTo>
                  <a:pt x="165" y="63"/>
                </a:lnTo>
                <a:lnTo>
                  <a:pt x="167" y="78"/>
                </a:lnTo>
                <a:lnTo>
                  <a:pt x="168" y="93"/>
                </a:lnTo>
                <a:lnTo>
                  <a:pt x="170" y="108"/>
                </a:lnTo>
                <a:lnTo>
                  <a:pt x="171" y="124"/>
                </a:lnTo>
                <a:lnTo>
                  <a:pt x="172" y="133"/>
                </a:lnTo>
                <a:lnTo>
                  <a:pt x="172" y="155"/>
                </a:lnTo>
                <a:lnTo>
                  <a:pt x="174" y="171"/>
                </a:lnTo>
                <a:lnTo>
                  <a:pt x="175" y="194"/>
                </a:lnTo>
                <a:lnTo>
                  <a:pt x="177" y="210"/>
                </a:lnTo>
                <a:lnTo>
                  <a:pt x="178" y="233"/>
                </a:lnTo>
                <a:lnTo>
                  <a:pt x="180" y="255"/>
                </a:lnTo>
                <a:lnTo>
                  <a:pt x="181" y="280"/>
                </a:lnTo>
                <a:lnTo>
                  <a:pt x="182" y="295"/>
                </a:lnTo>
                <a:lnTo>
                  <a:pt x="184" y="318"/>
                </a:lnTo>
                <a:lnTo>
                  <a:pt x="185" y="341"/>
                </a:lnTo>
                <a:lnTo>
                  <a:pt x="187" y="357"/>
                </a:lnTo>
                <a:lnTo>
                  <a:pt x="188" y="380"/>
                </a:lnTo>
                <a:lnTo>
                  <a:pt x="188" y="404"/>
                </a:lnTo>
                <a:lnTo>
                  <a:pt x="190" y="418"/>
                </a:lnTo>
                <a:lnTo>
                  <a:pt x="191" y="427"/>
                </a:lnTo>
                <a:lnTo>
                  <a:pt x="192" y="450"/>
                </a:lnTo>
                <a:lnTo>
                  <a:pt x="194" y="465"/>
                </a:lnTo>
                <a:lnTo>
                  <a:pt x="195" y="481"/>
                </a:lnTo>
                <a:lnTo>
                  <a:pt x="197" y="488"/>
                </a:lnTo>
                <a:lnTo>
                  <a:pt x="198" y="497"/>
                </a:lnTo>
                <a:lnTo>
                  <a:pt x="200" y="497"/>
                </a:lnTo>
                <a:lnTo>
                  <a:pt x="201" y="504"/>
                </a:lnTo>
                <a:lnTo>
                  <a:pt x="202" y="513"/>
                </a:lnTo>
                <a:lnTo>
                  <a:pt x="204" y="513"/>
                </a:lnTo>
                <a:lnTo>
                  <a:pt x="205" y="513"/>
                </a:lnTo>
                <a:lnTo>
                  <a:pt x="207" y="513"/>
                </a:lnTo>
                <a:lnTo>
                  <a:pt x="208" y="513"/>
                </a:lnTo>
                <a:lnTo>
                  <a:pt x="210" y="497"/>
                </a:lnTo>
                <a:lnTo>
                  <a:pt x="211" y="497"/>
                </a:lnTo>
                <a:lnTo>
                  <a:pt x="212" y="481"/>
                </a:lnTo>
                <a:lnTo>
                  <a:pt x="214" y="473"/>
                </a:lnTo>
                <a:lnTo>
                  <a:pt x="215" y="458"/>
                </a:lnTo>
                <a:lnTo>
                  <a:pt x="217" y="450"/>
                </a:lnTo>
                <a:lnTo>
                  <a:pt x="218" y="427"/>
                </a:lnTo>
                <a:lnTo>
                  <a:pt x="220" y="418"/>
                </a:lnTo>
                <a:lnTo>
                  <a:pt x="221" y="404"/>
                </a:lnTo>
                <a:lnTo>
                  <a:pt x="222" y="388"/>
                </a:lnTo>
                <a:lnTo>
                  <a:pt x="222" y="364"/>
                </a:lnTo>
                <a:lnTo>
                  <a:pt x="224" y="341"/>
                </a:lnTo>
                <a:lnTo>
                  <a:pt x="225" y="325"/>
                </a:lnTo>
                <a:lnTo>
                  <a:pt x="227" y="310"/>
                </a:lnTo>
                <a:lnTo>
                  <a:pt x="228" y="287"/>
                </a:lnTo>
                <a:lnTo>
                  <a:pt x="230" y="264"/>
                </a:lnTo>
                <a:lnTo>
                  <a:pt x="231" y="248"/>
                </a:lnTo>
                <a:lnTo>
                  <a:pt x="232" y="217"/>
                </a:lnTo>
                <a:lnTo>
                  <a:pt x="234" y="201"/>
                </a:lnTo>
                <a:lnTo>
                  <a:pt x="235" y="178"/>
                </a:lnTo>
                <a:lnTo>
                  <a:pt x="237" y="163"/>
                </a:lnTo>
                <a:lnTo>
                  <a:pt x="238" y="140"/>
                </a:lnTo>
                <a:lnTo>
                  <a:pt x="240" y="124"/>
                </a:lnTo>
                <a:lnTo>
                  <a:pt x="240" y="108"/>
                </a:lnTo>
                <a:lnTo>
                  <a:pt x="241" y="85"/>
                </a:lnTo>
                <a:lnTo>
                  <a:pt x="242" y="78"/>
                </a:lnTo>
                <a:lnTo>
                  <a:pt x="244" y="63"/>
                </a:lnTo>
                <a:lnTo>
                  <a:pt x="245" y="47"/>
                </a:lnTo>
                <a:lnTo>
                  <a:pt x="247" y="38"/>
                </a:lnTo>
                <a:lnTo>
                  <a:pt x="248" y="31"/>
                </a:lnTo>
                <a:lnTo>
                  <a:pt x="250" y="15"/>
                </a:lnTo>
                <a:lnTo>
                  <a:pt x="251" y="15"/>
                </a:lnTo>
                <a:lnTo>
                  <a:pt x="252" y="8"/>
                </a:lnTo>
                <a:lnTo>
                  <a:pt x="254" y="8"/>
                </a:lnTo>
                <a:lnTo>
                  <a:pt x="255" y="8"/>
                </a:lnTo>
                <a:lnTo>
                  <a:pt x="257" y="8"/>
                </a:lnTo>
                <a:lnTo>
                  <a:pt x="258" y="8"/>
                </a:lnTo>
                <a:lnTo>
                  <a:pt x="260" y="15"/>
                </a:lnTo>
                <a:lnTo>
                  <a:pt x="261" y="24"/>
                </a:lnTo>
                <a:lnTo>
                  <a:pt x="262" y="31"/>
                </a:lnTo>
                <a:lnTo>
                  <a:pt x="264" y="31"/>
                </a:lnTo>
                <a:lnTo>
                  <a:pt x="265" y="47"/>
                </a:lnTo>
                <a:lnTo>
                  <a:pt x="267" y="63"/>
                </a:lnTo>
                <a:lnTo>
                  <a:pt x="268" y="70"/>
                </a:lnTo>
                <a:lnTo>
                  <a:pt x="270" y="85"/>
                </a:lnTo>
                <a:lnTo>
                  <a:pt x="271" y="101"/>
                </a:lnTo>
                <a:lnTo>
                  <a:pt x="272" y="117"/>
                </a:lnTo>
                <a:lnTo>
                  <a:pt x="274" y="133"/>
                </a:lnTo>
                <a:lnTo>
                  <a:pt x="274" y="155"/>
                </a:lnTo>
                <a:lnTo>
                  <a:pt x="275" y="178"/>
                </a:lnTo>
                <a:lnTo>
                  <a:pt x="277" y="194"/>
                </a:lnTo>
                <a:lnTo>
                  <a:pt x="278" y="217"/>
                </a:lnTo>
                <a:lnTo>
                  <a:pt x="280" y="233"/>
                </a:lnTo>
                <a:lnTo>
                  <a:pt x="281" y="255"/>
                </a:lnTo>
                <a:lnTo>
                  <a:pt x="282" y="287"/>
                </a:lnTo>
                <a:lnTo>
                  <a:pt x="284" y="303"/>
                </a:lnTo>
                <a:lnTo>
                  <a:pt x="285" y="318"/>
                </a:lnTo>
                <a:lnTo>
                  <a:pt x="287" y="341"/>
                </a:lnTo>
                <a:lnTo>
                  <a:pt x="288" y="364"/>
                </a:lnTo>
                <a:lnTo>
                  <a:pt x="290" y="388"/>
                </a:lnTo>
                <a:lnTo>
                  <a:pt x="291" y="404"/>
                </a:lnTo>
                <a:lnTo>
                  <a:pt x="291" y="418"/>
                </a:lnTo>
                <a:lnTo>
                  <a:pt x="292" y="434"/>
                </a:lnTo>
                <a:lnTo>
                  <a:pt x="294" y="450"/>
                </a:lnTo>
                <a:lnTo>
                  <a:pt x="295" y="458"/>
                </a:lnTo>
                <a:lnTo>
                  <a:pt x="297" y="473"/>
                </a:lnTo>
                <a:lnTo>
                  <a:pt x="298" y="488"/>
                </a:lnTo>
                <a:lnTo>
                  <a:pt x="300" y="488"/>
                </a:lnTo>
                <a:lnTo>
                  <a:pt x="301" y="497"/>
                </a:lnTo>
                <a:lnTo>
                  <a:pt x="302" y="513"/>
                </a:lnTo>
                <a:lnTo>
                  <a:pt x="304" y="513"/>
                </a:lnTo>
                <a:lnTo>
                  <a:pt x="305" y="520"/>
                </a:lnTo>
                <a:lnTo>
                  <a:pt x="307" y="513"/>
                </a:lnTo>
                <a:lnTo>
                  <a:pt x="308" y="513"/>
                </a:lnTo>
                <a:lnTo>
                  <a:pt x="308" y="504"/>
                </a:lnTo>
                <a:lnTo>
                  <a:pt x="310" y="504"/>
                </a:lnTo>
                <a:lnTo>
                  <a:pt x="311" y="497"/>
                </a:lnTo>
                <a:lnTo>
                  <a:pt x="312" y="497"/>
                </a:lnTo>
                <a:lnTo>
                  <a:pt x="314" y="473"/>
                </a:lnTo>
                <a:lnTo>
                  <a:pt x="315" y="473"/>
                </a:lnTo>
                <a:lnTo>
                  <a:pt x="317" y="450"/>
                </a:lnTo>
                <a:lnTo>
                  <a:pt x="318" y="443"/>
                </a:lnTo>
                <a:lnTo>
                  <a:pt x="320" y="427"/>
                </a:lnTo>
                <a:lnTo>
                  <a:pt x="321" y="418"/>
                </a:lnTo>
                <a:lnTo>
                  <a:pt x="322" y="388"/>
                </a:lnTo>
                <a:lnTo>
                  <a:pt x="324" y="380"/>
                </a:lnTo>
                <a:lnTo>
                  <a:pt x="325" y="357"/>
                </a:lnTo>
                <a:lnTo>
                  <a:pt x="325" y="341"/>
                </a:lnTo>
                <a:lnTo>
                  <a:pt x="327" y="318"/>
                </a:lnTo>
                <a:lnTo>
                  <a:pt x="328" y="303"/>
                </a:lnTo>
                <a:lnTo>
                  <a:pt x="330" y="271"/>
                </a:lnTo>
                <a:lnTo>
                  <a:pt x="331" y="248"/>
                </a:lnTo>
                <a:lnTo>
                  <a:pt x="332" y="225"/>
                </a:lnTo>
                <a:lnTo>
                  <a:pt x="334" y="217"/>
                </a:lnTo>
                <a:lnTo>
                  <a:pt x="335" y="194"/>
                </a:lnTo>
                <a:lnTo>
                  <a:pt x="337" y="171"/>
                </a:lnTo>
                <a:lnTo>
                  <a:pt x="338" y="147"/>
                </a:lnTo>
                <a:lnTo>
                  <a:pt x="340" y="133"/>
                </a:lnTo>
                <a:lnTo>
                  <a:pt x="341" y="108"/>
                </a:lnTo>
                <a:lnTo>
                  <a:pt x="341" y="101"/>
                </a:lnTo>
                <a:lnTo>
                  <a:pt x="342" y="78"/>
                </a:lnTo>
                <a:lnTo>
                  <a:pt x="344" y="70"/>
                </a:lnTo>
                <a:lnTo>
                  <a:pt x="345" y="54"/>
                </a:lnTo>
                <a:lnTo>
                  <a:pt x="347" y="38"/>
                </a:lnTo>
                <a:lnTo>
                  <a:pt x="348" y="38"/>
                </a:lnTo>
                <a:lnTo>
                  <a:pt x="350" y="24"/>
                </a:lnTo>
                <a:lnTo>
                  <a:pt x="351" y="15"/>
                </a:lnTo>
                <a:lnTo>
                  <a:pt x="352" y="8"/>
                </a:lnTo>
                <a:lnTo>
                  <a:pt x="354" y="8"/>
                </a:lnTo>
                <a:lnTo>
                  <a:pt x="355" y="8"/>
                </a:lnTo>
                <a:lnTo>
                  <a:pt x="357" y="8"/>
                </a:lnTo>
                <a:lnTo>
                  <a:pt x="358" y="0"/>
                </a:lnTo>
                <a:lnTo>
                  <a:pt x="358" y="8"/>
                </a:lnTo>
                <a:lnTo>
                  <a:pt x="360" y="8"/>
                </a:lnTo>
                <a:lnTo>
                  <a:pt x="361" y="8"/>
                </a:lnTo>
                <a:lnTo>
                  <a:pt x="362" y="31"/>
                </a:lnTo>
                <a:lnTo>
                  <a:pt x="364" y="24"/>
                </a:lnTo>
                <a:lnTo>
                  <a:pt x="365" y="38"/>
                </a:lnTo>
                <a:lnTo>
                  <a:pt x="367" y="47"/>
                </a:lnTo>
                <a:lnTo>
                  <a:pt x="368" y="63"/>
                </a:lnTo>
                <a:lnTo>
                  <a:pt x="370" y="78"/>
                </a:lnTo>
                <a:lnTo>
                  <a:pt x="371" y="101"/>
                </a:lnTo>
                <a:lnTo>
                  <a:pt x="372" y="108"/>
                </a:lnTo>
                <a:lnTo>
                  <a:pt x="374" y="124"/>
                </a:lnTo>
                <a:lnTo>
                  <a:pt x="375" y="147"/>
                </a:lnTo>
                <a:lnTo>
                  <a:pt x="375" y="163"/>
                </a:lnTo>
                <a:lnTo>
                  <a:pt x="377" y="187"/>
                </a:lnTo>
                <a:lnTo>
                  <a:pt x="378" y="201"/>
                </a:lnTo>
                <a:lnTo>
                  <a:pt x="380" y="225"/>
                </a:lnTo>
                <a:lnTo>
                  <a:pt x="381" y="241"/>
                </a:lnTo>
                <a:lnTo>
                  <a:pt x="382" y="271"/>
                </a:lnTo>
                <a:lnTo>
                  <a:pt x="384" y="295"/>
                </a:lnTo>
                <a:lnTo>
                  <a:pt x="385" y="318"/>
                </a:lnTo>
                <a:lnTo>
                  <a:pt x="387" y="341"/>
                </a:lnTo>
                <a:lnTo>
                  <a:pt x="388" y="357"/>
                </a:lnTo>
                <a:lnTo>
                  <a:pt x="390" y="380"/>
                </a:lnTo>
                <a:lnTo>
                  <a:pt x="391" y="395"/>
                </a:lnTo>
                <a:lnTo>
                  <a:pt x="392" y="418"/>
                </a:lnTo>
                <a:lnTo>
                  <a:pt x="392" y="434"/>
                </a:lnTo>
                <a:lnTo>
                  <a:pt x="394" y="450"/>
                </a:lnTo>
                <a:lnTo>
                  <a:pt x="395" y="458"/>
                </a:lnTo>
                <a:lnTo>
                  <a:pt x="397" y="473"/>
                </a:lnTo>
                <a:lnTo>
                  <a:pt x="398" y="488"/>
                </a:lnTo>
                <a:lnTo>
                  <a:pt x="400" y="497"/>
                </a:lnTo>
                <a:lnTo>
                  <a:pt x="401" y="497"/>
                </a:lnTo>
                <a:lnTo>
                  <a:pt x="402" y="504"/>
                </a:lnTo>
                <a:lnTo>
                  <a:pt x="404" y="513"/>
                </a:lnTo>
                <a:lnTo>
                  <a:pt x="405" y="513"/>
                </a:lnTo>
                <a:lnTo>
                  <a:pt x="407" y="520"/>
                </a:lnTo>
                <a:lnTo>
                  <a:pt x="408" y="513"/>
                </a:lnTo>
                <a:lnTo>
                  <a:pt x="410" y="520"/>
                </a:lnTo>
                <a:lnTo>
                  <a:pt x="410" y="504"/>
                </a:lnTo>
                <a:lnTo>
                  <a:pt x="411" y="497"/>
                </a:lnTo>
                <a:lnTo>
                  <a:pt x="412" y="497"/>
                </a:lnTo>
                <a:lnTo>
                  <a:pt x="414" y="488"/>
                </a:lnTo>
                <a:lnTo>
                  <a:pt x="415" y="473"/>
                </a:lnTo>
                <a:lnTo>
                  <a:pt x="417" y="465"/>
                </a:lnTo>
                <a:lnTo>
                  <a:pt x="418" y="450"/>
                </a:lnTo>
                <a:lnTo>
                  <a:pt x="420" y="443"/>
                </a:lnTo>
                <a:lnTo>
                  <a:pt x="421" y="427"/>
                </a:lnTo>
                <a:lnTo>
                  <a:pt x="422" y="411"/>
                </a:lnTo>
                <a:lnTo>
                  <a:pt x="424" y="388"/>
                </a:lnTo>
                <a:lnTo>
                  <a:pt x="425" y="373"/>
                </a:lnTo>
                <a:lnTo>
                  <a:pt x="427" y="350"/>
                </a:lnTo>
                <a:lnTo>
                  <a:pt x="427" y="334"/>
                </a:lnTo>
                <a:lnTo>
                  <a:pt x="428" y="303"/>
                </a:lnTo>
                <a:lnTo>
                  <a:pt x="430" y="287"/>
                </a:lnTo>
                <a:lnTo>
                  <a:pt x="431" y="264"/>
                </a:lnTo>
                <a:lnTo>
                  <a:pt x="432" y="248"/>
                </a:lnTo>
                <a:lnTo>
                  <a:pt x="434" y="225"/>
                </a:lnTo>
                <a:lnTo>
                  <a:pt x="435" y="225"/>
                </a:lnTo>
                <a:lnTo>
                  <a:pt x="437" y="210"/>
                </a:lnTo>
                <a:lnTo>
                  <a:pt x="438" y="187"/>
                </a:lnTo>
                <a:lnTo>
                  <a:pt x="440" y="171"/>
                </a:lnTo>
                <a:lnTo>
                  <a:pt x="441" y="155"/>
                </a:lnTo>
                <a:lnTo>
                  <a:pt x="442" y="140"/>
                </a:lnTo>
                <a:lnTo>
                  <a:pt x="444" y="117"/>
                </a:lnTo>
                <a:lnTo>
                  <a:pt x="444" y="101"/>
                </a:lnTo>
                <a:lnTo>
                  <a:pt x="445" y="93"/>
                </a:lnTo>
                <a:lnTo>
                  <a:pt x="447" y="70"/>
                </a:lnTo>
                <a:lnTo>
                  <a:pt x="448" y="63"/>
                </a:lnTo>
                <a:lnTo>
                  <a:pt x="450" y="47"/>
                </a:lnTo>
                <a:lnTo>
                  <a:pt x="451" y="38"/>
                </a:lnTo>
                <a:lnTo>
                  <a:pt x="452" y="31"/>
                </a:lnTo>
                <a:lnTo>
                  <a:pt x="454" y="24"/>
                </a:lnTo>
                <a:lnTo>
                  <a:pt x="455" y="24"/>
                </a:lnTo>
                <a:lnTo>
                  <a:pt x="457" y="15"/>
                </a:lnTo>
                <a:lnTo>
                  <a:pt x="458" y="15"/>
                </a:lnTo>
                <a:lnTo>
                  <a:pt x="460" y="24"/>
                </a:lnTo>
                <a:lnTo>
                  <a:pt x="461" y="24"/>
                </a:lnTo>
                <a:lnTo>
                  <a:pt x="462" y="31"/>
                </a:lnTo>
                <a:lnTo>
                  <a:pt x="464" y="38"/>
                </a:lnTo>
                <a:lnTo>
                  <a:pt x="465" y="47"/>
                </a:lnTo>
                <a:lnTo>
                  <a:pt x="467" y="54"/>
                </a:lnTo>
                <a:lnTo>
                  <a:pt x="468" y="70"/>
                </a:lnTo>
                <a:lnTo>
                  <a:pt x="470" y="78"/>
                </a:lnTo>
                <a:lnTo>
                  <a:pt x="471" y="93"/>
                </a:lnTo>
                <a:lnTo>
                  <a:pt x="472" y="101"/>
                </a:lnTo>
                <a:lnTo>
                  <a:pt x="474" y="117"/>
                </a:lnTo>
                <a:lnTo>
                  <a:pt x="475" y="140"/>
                </a:lnTo>
                <a:lnTo>
                  <a:pt x="477" y="163"/>
                </a:lnTo>
                <a:lnTo>
                  <a:pt x="478" y="178"/>
                </a:lnTo>
                <a:lnTo>
                  <a:pt x="478" y="187"/>
                </a:lnTo>
                <a:lnTo>
                  <a:pt x="480" y="217"/>
                </a:lnTo>
                <a:lnTo>
                  <a:pt x="481" y="233"/>
                </a:lnTo>
                <a:lnTo>
                  <a:pt x="482" y="255"/>
                </a:lnTo>
                <a:lnTo>
                  <a:pt x="484" y="271"/>
                </a:lnTo>
                <a:lnTo>
                  <a:pt x="485" y="295"/>
                </a:lnTo>
                <a:lnTo>
                  <a:pt x="487" y="318"/>
                </a:lnTo>
                <a:lnTo>
                  <a:pt x="488" y="341"/>
                </a:lnTo>
                <a:lnTo>
                  <a:pt x="490" y="364"/>
                </a:lnTo>
                <a:lnTo>
                  <a:pt x="491" y="380"/>
                </a:lnTo>
                <a:lnTo>
                  <a:pt x="492" y="395"/>
                </a:lnTo>
                <a:lnTo>
                  <a:pt x="494" y="411"/>
                </a:lnTo>
                <a:lnTo>
                  <a:pt x="494" y="427"/>
                </a:lnTo>
                <a:lnTo>
                  <a:pt x="495" y="443"/>
                </a:lnTo>
                <a:lnTo>
                  <a:pt x="497" y="458"/>
                </a:lnTo>
                <a:lnTo>
                  <a:pt x="498" y="473"/>
                </a:lnTo>
                <a:lnTo>
                  <a:pt x="500" y="481"/>
                </a:lnTo>
                <a:lnTo>
                  <a:pt x="501" y="488"/>
                </a:lnTo>
                <a:lnTo>
                  <a:pt x="502" y="504"/>
                </a:lnTo>
                <a:lnTo>
                  <a:pt x="504" y="497"/>
                </a:lnTo>
                <a:lnTo>
                  <a:pt x="505" y="513"/>
                </a:lnTo>
                <a:lnTo>
                  <a:pt x="507" y="513"/>
                </a:lnTo>
                <a:lnTo>
                  <a:pt x="508" y="513"/>
                </a:lnTo>
                <a:lnTo>
                  <a:pt x="510" y="513"/>
                </a:lnTo>
                <a:lnTo>
                  <a:pt x="511" y="513"/>
                </a:lnTo>
                <a:lnTo>
                  <a:pt x="511" y="504"/>
                </a:lnTo>
                <a:lnTo>
                  <a:pt x="512" y="497"/>
                </a:lnTo>
                <a:lnTo>
                  <a:pt x="514" y="497"/>
                </a:lnTo>
                <a:lnTo>
                  <a:pt x="515" y="488"/>
                </a:lnTo>
                <a:lnTo>
                  <a:pt x="517" y="465"/>
                </a:lnTo>
                <a:lnTo>
                  <a:pt x="518" y="465"/>
                </a:lnTo>
                <a:lnTo>
                  <a:pt x="520" y="458"/>
                </a:lnTo>
                <a:lnTo>
                  <a:pt x="521" y="434"/>
                </a:lnTo>
                <a:lnTo>
                  <a:pt x="522" y="427"/>
                </a:lnTo>
                <a:lnTo>
                  <a:pt x="524" y="404"/>
                </a:lnTo>
                <a:lnTo>
                  <a:pt x="525" y="388"/>
                </a:lnTo>
                <a:lnTo>
                  <a:pt x="527" y="364"/>
                </a:lnTo>
                <a:lnTo>
                  <a:pt x="528" y="350"/>
                </a:lnTo>
                <a:lnTo>
                  <a:pt x="528" y="325"/>
                </a:lnTo>
                <a:lnTo>
                  <a:pt x="530" y="303"/>
                </a:lnTo>
                <a:lnTo>
                  <a:pt x="531" y="287"/>
                </a:lnTo>
                <a:lnTo>
                  <a:pt x="532" y="255"/>
                </a:lnTo>
                <a:lnTo>
                  <a:pt x="534" y="241"/>
                </a:lnTo>
                <a:lnTo>
                  <a:pt x="535" y="217"/>
                </a:lnTo>
                <a:lnTo>
                  <a:pt x="537" y="201"/>
                </a:lnTo>
                <a:lnTo>
                  <a:pt x="538" y="178"/>
                </a:lnTo>
                <a:lnTo>
                  <a:pt x="540" y="163"/>
                </a:lnTo>
                <a:lnTo>
                  <a:pt x="541" y="140"/>
                </a:lnTo>
                <a:lnTo>
                  <a:pt x="542" y="124"/>
                </a:lnTo>
                <a:lnTo>
                  <a:pt x="544" y="108"/>
                </a:lnTo>
                <a:lnTo>
                  <a:pt x="545" y="93"/>
                </a:lnTo>
                <a:lnTo>
                  <a:pt x="545" y="78"/>
                </a:lnTo>
                <a:lnTo>
                  <a:pt x="547" y="63"/>
                </a:lnTo>
                <a:lnTo>
                  <a:pt x="548" y="47"/>
                </a:lnTo>
                <a:lnTo>
                  <a:pt x="550" y="38"/>
                </a:lnTo>
                <a:lnTo>
                  <a:pt x="551" y="31"/>
                </a:lnTo>
                <a:lnTo>
                  <a:pt x="552" y="24"/>
                </a:lnTo>
                <a:lnTo>
                  <a:pt x="554" y="24"/>
                </a:lnTo>
                <a:lnTo>
                  <a:pt x="555" y="15"/>
                </a:lnTo>
                <a:lnTo>
                  <a:pt x="557" y="15"/>
                </a:lnTo>
                <a:lnTo>
                  <a:pt x="558" y="15"/>
                </a:lnTo>
                <a:lnTo>
                  <a:pt x="560" y="15"/>
                </a:lnTo>
                <a:lnTo>
                  <a:pt x="561" y="15"/>
                </a:lnTo>
                <a:lnTo>
                  <a:pt x="562" y="24"/>
                </a:lnTo>
                <a:lnTo>
                  <a:pt x="562" y="31"/>
                </a:lnTo>
                <a:lnTo>
                  <a:pt x="564" y="38"/>
                </a:lnTo>
                <a:lnTo>
                  <a:pt x="565" y="47"/>
                </a:lnTo>
                <a:lnTo>
                  <a:pt x="567" y="54"/>
                </a:lnTo>
                <a:lnTo>
                  <a:pt x="568" y="70"/>
                </a:lnTo>
                <a:lnTo>
                  <a:pt x="570" y="78"/>
                </a:lnTo>
                <a:lnTo>
                  <a:pt x="571" y="93"/>
                </a:lnTo>
                <a:lnTo>
                  <a:pt x="572" y="108"/>
                </a:lnTo>
                <a:lnTo>
                  <a:pt x="574" y="124"/>
                </a:lnTo>
                <a:lnTo>
                  <a:pt x="575" y="140"/>
                </a:lnTo>
                <a:lnTo>
                  <a:pt x="577" y="163"/>
                </a:lnTo>
                <a:lnTo>
                  <a:pt x="578" y="178"/>
                </a:lnTo>
                <a:lnTo>
                  <a:pt x="580" y="194"/>
                </a:lnTo>
                <a:lnTo>
                  <a:pt x="580" y="217"/>
                </a:lnTo>
                <a:lnTo>
                  <a:pt x="581" y="241"/>
                </a:lnTo>
                <a:lnTo>
                  <a:pt x="582" y="264"/>
                </a:lnTo>
                <a:lnTo>
                  <a:pt x="584" y="280"/>
                </a:lnTo>
                <a:lnTo>
                  <a:pt x="585" y="295"/>
                </a:lnTo>
                <a:lnTo>
                  <a:pt x="587" y="318"/>
                </a:lnTo>
                <a:lnTo>
                  <a:pt x="588" y="334"/>
                </a:lnTo>
                <a:lnTo>
                  <a:pt x="590" y="357"/>
                </a:lnTo>
                <a:lnTo>
                  <a:pt x="591" y="373"/>
                </a:lnTo>
                <a:lnTo>
                  <a:pt x="592" y="388"/>
                </a:lnTo>
                <a:lnTo>
                  <a:pt x="594" y="411"/>
                </a:lnTo>
                <a:lnTo>
                  <a:pt x="595" y="434"/>
                </a:lnTo>
                <a:lnTo>
                  <a:pt x="597" y="443"/>
                </a:lnTo>
                <a:lnTo>
                  <a:pt x="597" y="458"/>
                </a:lnTo>
                <a:lnTo>
                  <a:pt x="598" y="465"/>
                </a:lnTo>
                <a:lnTo>
                  <a:pt x="600" y="488"/>
                </a:lnTo>
                <a:lnTo>
                  <a:pt x="601" y="497"/>
                </a:lnTo>
                <a:lnTo>
                  <a:pt x="602" y="504"/>
                </a:lnTo>
                <a:lnTo>
                  <a:pt x="604" y="504"/>
                </a:lnTo>
                <a:lnTo>
                  <a:pt x="605" y="513"/>
                </a:lnTo>
                <a:lnTo>
                  <a:pt x="607" y="520"/>
                </a:lnTo>
                <a:lnTo>
                  <a:pt x="608" y="520"/>
                </a:lnTo>
                <a:lnTo>
                  <a:pt x="610" y="520"/>
                </a:lnTo>
                <a:lnTo>
                  <a:pt x="611" y="520"/>
                </a:lnTo>
                <a:lnTo>
                  <a:pt x="612" y="520"/>
                </a:lnTo>
                <a:lnTo>
                  <a:pt x="614" y="513"/>
                </a:lnTo>
                <a:lnTo>
                  <a:pt x="615" y="497"/>
                </a:lnTo>
                <a:lnTo>
                  <a:pt x="617" y="497"/>
                </a:lnTo>
                <a:lnTo>
                  <a:pt x="618" y="488"/>
                </a:lnTo>
                <a:lnTo>
                  <a:pt x="620" y="473"/>
                </a:lnTo>
                <a:lnTo>
                  <a:pt x="621" y="465"/>
                </a:lnTo>
                <a:lnTo>
                  <a:pt x="622" y="450"/>
                </a:lnTo>
                <a:lnTo>
                  <a:pt x="624" y="434"/>
                </a:lnTo>
                <a:lnTo>
                  <a:pt x="625" y="418"/>
                </a:lnTo>
                <a:lnTo>
                  <a:pt x="627" y="395"/>
                </a:lnTo>
                <a:lnTo>
                  <a:pt x="628" y="380"/>
                </a:lnTo>
                <a:lnTo>
                  <a:pt x="630" y="357"/>
                </a:lnTo>
                <a:lnTo>
                  <a:pt x="630" y="334"/>
                </a:lnTo>
                <a:lnTo>
                  <a:pt x="631" y="318"/>
                </a:lnTo>
                <a:lnTo>
                  <a:pt x="632" y="295"/>
                </a:lnTo>
                <a:lnTo>
                  <a:pt x="634" y="271"/>
                </a:lnTo>
                <a:lnTo>
                  <a:pt x="635" y="248"/>
                </a:lnTo>
                <a:lnTo>
                  <a:pt x="637" y="233"/>
                </a:lnTo>
                <a:lnTo>
                  <a:pt x="638" y="210"/>
                </a:lnTo>
                <a:lnTo>
                  <a:pt x="640" y="187"/>
                </a:lnTo>
                <a:lnTo>
                  <a:pt x="641" y="171"/>
                </a:lnTo>
                <a:lnTo>
                  <a:pt x="642" y="147"/>
                </a:lnTo>
                <a:lnTo>
                  <a:pt x="644" y="133"/>
                </a:lnTo>
                <a:lnTo>
                  <a:pt x="645" y="108"/>
                </a:lnTo>
                <a:lnTo>
                  <a:pt x="647" y="93"/>
                </a:lnTo>
                <a:lnTo>
                  <a:pt x="647" y="78"/>
                </a:lnTo>
                <a:lnTo>
                  <a:pt x="648" y="63"/>
                </a:lnTo>
                <a:lnTo>
                  <a:pt x="650" y="54"/>
                </a:lnTo>
                <a:lnTo>
                  <a:pt x="651" y="47"/>
                </a:lnTo>
                <a:lnTo>
                  <a:pt x="652" y="31"/>
                </a:lnTo>
                <a:lnTo>
                  <a:pt x="654" y="24"/>
                </a:lnTo>
                <a:lnTo>
                  <a:pt x="655" y="15"/>
                </a:lnTo>
                <a:lnTo>
                  <a:pt x="657" y="15"/>
                </a:lnTo>
                <a:lnTo>
                  <a:pt x="658" y="15"/>
                </a:lnTo>
                <a:lnTo>
                  <a:pt x="660" y="8"/>
                </a:lnTo>
                <a:lnTo>
                  <a:pt x="661" y="8"/>
                </a:lnTo>
                <a:lnTo>
                  <a:pt x="662" y="15"/>
                </a:lnTo>
                <a:lnTo>
                  <a:pt x="664" y="15"/>
                </a:lnTo>
                <a:lnTo>
                  <a:pt x="665" y="24"/>
                </a:lnTo>
                <a:lnTo>
                  <a:pt x="667" y="31"/>
                </a:lnTo>
              </a:path>
            </a:pathLst>
          </a:custGeom>
          <a:noFill/>
          <a:ln w="1270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176338" y="2036763"/>
            <a:ext cx="68500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190625" y="2065338"/>
            <a:ext cx="2089150" cy="3619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265488" y="5635625"/>
            <a:ext cx="58785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>
            <a:off x="3811588" y="4737100"/>
            <a:ext cx="3100387" cy="1728788"/>
          </a:xfrm>
          <a:custGeom>
            <a:avLst/>
            <a:gdLst>
              <a:gd name="T0" fmla="*/ 2147483646 w 661"/>
              <a:gd name="T1" fmla="*/ 2147483646 h 520"/>
              <a:gd name="T2" fmla="*/ 2147483646 w 661"/>
              <a:gd name="T3" fmla="*/ 2147483646 h 520"/>
              <a:gd name="T4" fmla="*/ 2147483646 w 661"/>
              <a:gd name="T5" fmla="*/ 2147483646 h 520"/>
              <a:gd name="T6" fmla="*/ 2147483646 w 661"/>
              <a:gd name="T7" fmla="*/ 2147483646 h 520"/>
              <a:gd name="T8" fmla="*/ 2147483646 w 661"/>
              <a:gd name="T9" fmla="*/ 2147483646 h 520"/>
              <a:gd name="T10" fmla="*/ 2147483646 w 661"/>
              <a:gd name="T11" fmla="*/ 2147483646 h 520"/>
              <a:gd name="T12" fmla="*/ 2147483646 w 661"/>
              <a:gd name="T13" fmla="*/ 2147483646 h 520"/>
              <a:gd name="T14" fmla="*/ 2147483646 w 661"/>
              <a:gd name="T15" fmla="*/ 2147483646 h 520"/>
              <a:gd name="T16" fmla="*/ 2147483646 w 661"/>
              <a:gd name="T17" fmla="*/ 2147483646 h 520"/>
              <a:gd name="T18" fmla="*/ 2147483646 w 661"/>
              <a:gd name="T19" fmla="*/ 2147483646 h 520"/>
              <a:gd name="T20" fmla="*/ 2147483646 w 661"/>
              <a:gd name="T21" fmla="*/ 2147483646 h 520"/>
              <a:gd name="T22" fmla="*/ 2147483646 w 661"/>
              <a:gd name="T23" fmla="*/ 2147483646 h 520"/>
              <a:gd name="T24" fmla="*/ 2147483646 w 661"/>
              <a:gd name="T25" fmla="*/ 2147483646 h 520"/>
              <a:gd name="T26" fmla="*/ 2147483646 w 661"/>
              <a:gd name="T27" fmla="*/ 2147483646 h 520"/>
              <a:gd name="T28" fmla="*/ 2147483646 w 661"/>
              <a:gd name="T29" fmla="*/ 2147483646 h 520"/>
              <a:gd name="T30" fmla="*/ 2147483646 w 661"/>
              <a:gd name="T31" fmla="*/ 2147483646 h 520"/>
              <a:gd name="T32" fmla="*/ 2147483646 w 661"/>
              <a:gd name="T33" fmla="*/ 2147483646 h 520"/>
              <a:gd name="T34" fmla="*/ 2147483646 w 661"/>
              <a:gd name="T35" fmla="*/ 2147483646 h 520"/>
              <a:gd name="T36" fmla="*/ 2147483646 w 661"/>
              <a:gd name="T37" fmla="*/ 2147483646 h 520"/>
              <a:gd name="T38" fmla="*/ 2147483646 w 661"/>
              <a:gd name="T39" fmla="*/ 2147483646 h 520"/>
              <a:gd name="T40" fmla="*/ 2147483646 w 661"/>
              <a:gd name="T41" fmla="*/ 2147483646 h 520"/>
              <a:gd name="T42" fmla="*/ 2147483646 w 661"/>
              <a:gd name="T43" fmla="*/ 2147483646 h 520"/>
              <a:gd name="T44" fmla="*/ 2147483646 w 661"/>
              <a:gd name="T45" fmla="*/ 2147483646 h 520"/>
              <a:gd name="T46" fmla="*/ 2147483646 w 661"/>
              <a:gd name="T47" fmla="*/ 2147483646 h 520"/>
              <a:gd name="T48" fmla="*/ 2147483646 w 661"/>
              <a:gd name="T49" fmla="*/ 0 h 520"/>
              <a:gd name="T50" fmla="*/ 2147483646 w 661"/>
              <a:gd name="T51" fmla="*/ 2147483646 h 520"/>
              <a:gd name="T52" fmla="*/ 2147483646 w 661"/>
              <a:gd name="T53" fmla="*/ 2147483646 h 520"/>
              <a:gd name="T54" fmla="*/ 2147483646 w 661"/>
              <a:gd name="T55" fmla="*/ 2147483646 h 520"/>
              <a:gd name="T56" fmla="*/ 2147483646 w 661"/>
              <a:gd name="T57" fmla="*/ 2147483646 h 520"/>
              <a:gd name="T58" fmla="*/ 2147483646 w 661"/>
              <a:gd name="T59" fmla="*/ 2147483646 h 520"/>
              <a:gd name="T60" fmla="*/ 2147483646 w 661"/>
              <a:gd name="T61" fmla="*/ 2147483646 h 520"/>
              <a:gd name="T62" fmla="*/ 2147483646 w 661"/>
              <a:gd name="T63" fmla="*/ 2147483646 h 520"/>
              <a:gd name="T64" fmla="*/ 2147483646 w 661"/>
              <a:gd name="T65" fmla="*/ 2147483646 h 520"/>
              <a:gd name="T66" fmla="*/ 2147483646 w 661"/>
              <a:gd name="T67" fmla="*/ 2147483646 h 520"/>
              <a:gd name="T68" fmla="*/ 2147483646 w 661"/>
              <a:gd name="T69" fmla="*/ 2147483646 h 520"/>
              <a:gd name="T70" fmla="*/ 2147483646 w 661"/>
              <a:gd name="T71" fmla="*/ 2147483646 h 520"/>
              <a:gd name="T72" fmla="*/ 2147483646 w 661"/>
              <a:gd name="T73" fmla="*/ 2147483646 h 520"/>
              <a:gd name="T74" fmla="*/ 2147483646 w 661"/>
              <a:gd name="T75" fmla="*/ 2147483646 h 520"/>
              <a:gd name="T76" fmla="*/ 2147483646 w 661"/>
              <a:gd name="T77" fmla="*/ 2147483646 h 520"/>
              <a:gd name="T78" fmla="*/ 2147483646 w 661"/>
              <a:gd name="T79" fmla="*/ 2147483646 h 520"/>
              <a:gd name="T80" fmla="*/ 2147483646 w 661"/>
              <a:gd name="T81" fmla="*/ 2147483646 h 520"/>
              <a:gd name="T82" fmla="*/ 2147483646 w 661"/>
              <a:gd name="T83" fmla="*/ 2147483646 h 520"/>
              <a:gd name="T84" fmla="*/ 2147483646 w 661"/>
              <a:gd name="T85" fmla="*/ 2147483646 h 520"/>
              <a:gd name="T86" fmla="*/ 2147483646 w 661"/>
              <a:gd name="T87" fmla="*/ 2147483646 h 520"/>
              <a:gd name="T88" fmla="*/ 2147483646 w 661"/>
              <a:gd name="T89" fmla="*/ 0 h 520"/>
              <a:gd name="T90" fmla="*/ 2147483646 w 661"/>
              <a:gd name="T91" fmla="*/ 2147483646 h 520"/>
              <a:gd name="T92" fmla="*/ 2147483646 w 661"/>
              <a:gd name="T93" fmla="*/ 2147483646 h 520"/>
              <a:gd name="T94" fmla="*/ 2147483646 w 661"/>
              <a:gd name="T95" fmla="*/ 2147483646 h 520"/>
              <a:gd name="T96" fmla="*/ 2147483646 w 661"/>
              <a:gd name="T97" fmla="*/ 2147483646 h 520"/>
              <a:gd name="T98" fmla="*/ 2147483646 w 661"/>
              <a:gd name="T99" fmla="*/ 2147483646 h 520"/>
              <a:gd name="T100" fmla="*/ 2147483646 w 661"/>
              <a:gd name="T101" fmla="*/ 2147483646 h 520"/>
              <a:gd name="T102" fmla="*/ 2147483646 w 661"/>
              <a:gd name="T103" fmla="*/ 2147483646 h 520"/>
              <a:gd name="T104" fmla="*/ 2147483646 w 661"/>
              <a:gd name="T105" fmla="*/ 2147483646 h 520"/>
              <a:gd name="T106" fmla="*/ 2147483646 w 661"/>
              <a:gd name="T107" fmla="*/ 2147483646 h 520"/>
              <a:gd name="T108" fmla="*/ 2147483646 w 661"/>
              <a:gd name="T109" fmla="*/ 2147483646 h 520"/>
              <a:gd name="T110" fmla="*/ 2147483646 w 661"/>
              <a:gd name="T111" fmla="*/ 2147483646 h 520"/>
              <a:gd name="T112" fmla="*/ 2147483646 w 661"/>
              <a:gd name="T113" fmla="*/ 2147483646 h 520"/>
              <a:gd name="T114" fmla="*/ 2147483646 w 661"/>
              <a:gd name="T115" fmla="*/ 2147483646 h 520"/>
              <a:gd name="T116" fmla="*/ 2147483646 w 661"/>
              <a:gd name="T117" fmla="*/ 2147483646 h 520"/>
              <a:gd name="T118" fmla="*/ 2147483646 w 661"/>
              <a:gd name="T119" fmla="*/ 2147483646 h 520"/>
              <a:gd name="T120" fmla="*/ 2147483646 w 661"/>
              <a:gd name="T121" fmla="*/ 2147483646 h 520"/>
              <a:gd name="T122" fmla="*/ 2147483646 w 661"/>
              <a:gd name="T123" fmla="*/ 2147483646 h 5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1" h="520">
                <a:moveTo>
                  <a:pt x="0" y="419"/>
                </a:moveTo>
                <a:lnTo>
                  <a:pt x="2" y="435"/>
                </a:lnTo>
                <a:lnTo>
                  <a:pt x="3" y="450"/>
                </a:lnTo>
                <a:lnTo>
                  <a:pt x="3" y="465"/>
                </a:lnTo>
                <a:lnTo>
                  <a:pt x="4" y="473"/>
                </a:lnTo>
                <a:lnTo>
                  <a:pt x="6" y="489"/>
                </a:lnTo>
                <a:lnTo>
                  <a:pt x="7" y="489"/>
                </a:lnTo>
                <a:lnTo>
                  <a:pt x="9" y="496"/>
                </a:lnTo>
                <a:lnTo>
                  <a:pt x="10" y="505"/>
                </a:lnTo>
                <a:lnTo>
                  <a:pt x="12" y="505"/>
                </a:lnTo>
                <a:lnTo>
                  <a:pt x="13" y="505"/>
                </a:lnTo>
                <a:lnTo>
                  <a:pt x="14" y="505"/>
                </a:lnTo>
                <a:lnTo>
                  <a:pt x="16" y="505"/>
                </a:lnTo>
                <a:lnTo>
                  <a:pt x="17" y="505"/>
                </a:lnTo>
                <a:lnTo>
                  <a:pt x="19" y="496"/>
                </a:lnTo>
                <a:lnTo>
                  <a:pt x="19" y="489"/>
                </a:lnTo>
                <a:lnTo>
                  <a:pt x="20" y="480"/>
                </a:lnTo>
                <a:lnTo>
                  <a:pt x="22" y="473"/>
                </a:lnTo>
                <a:lnTo>
                  <a:pt x="23" y="457"/>
                </a:lnTo>
                <a:lnTo>
                  <a:pt x="24" y="442"/>
                </a:lnTo>
                <a:lnTo>
                  <a:pt x="26" y="435"/>
                </a:lnTo>
                <a:lnTo>
                  <a:pt x="27" y="410"/>
                </a:lnTo>
                <a:lnTo>
                  <a:pt x="29" y="403"/>
                </a:lnTo>
                <a:lnTo>
                  <a:pt x="30" y="380"/>
                </a:lnTo>
                <a:lnTo>
                  <a:pt x="32" y="365"/>
                </a:lnTo>
                <a:lnTo>
                  <a:pt x="33" y="342"/>
                </a:lnTo>
                <a:lnTo>
                  <a:pt x="34" y="326"/>
                </a:lnTo>
                <a:lnTo>
                  <a:pt x="36" y="310"/>
                </a:lnTo>
                <a:lnTo>
                  <a:pt x="36" y="279"/>
                </a:lnTo>
                <a:lnTo>
                  <a:pt x="37" y="256"/>
                </a:lnTo>
                <a:lnTo>
                  <a:pt x="39" y="240"/>
                </a:lnTo>
                <a:lnTo>
                  <a:pt x="40" y="209"/>
                </a:lnTo>
                <a:lnTo>
                  <a:pt x="42" y="193"/>
                </a:lnTo>
                <a:lnTo>
                  <a:pt x="43" y="170"/>
                </a:lnTo>
                <a:lnTo>
                  <a:pt x="44" y="155"/>
                </a:lnTo>
                <a:lnTo>
                  <a:pt x="46" y="139"/>
                </a:lnTo>
                <a:lnTo>
                  <a:pt x="47" y="116"/>
                </a:lnTo>
                <a:lnTo>
                  <a:pt x="49" y="93"/>
                </a:lnTo>
                <a:lnTo>
                  <a:pt x="50" y="85"/>
                </a:lnTo>
                <a:lnTo>
                  <a:pt x="52" y="62"/>
                </a:lnTo>
                <a:lnTo>
                  <a:pt x="53" y="46"/>
                </a:lnTo>
                <a:lnTo>
                  <a:pt x="53" y="39"/>
                </a:lnTo>
                <a:lnTo>
                  <a:pt x="54" y="23"/>
                </a:lnTo>
                <a:lnTo>
                  <a:pt x="56" y="16"/>
                </a:lnTo>
                <a:lnTo>
                  <a:pt x="57" y="23"/>
                </a:lnTo>
                <a:lnTo>
                  <a:pt x="59" y="7"/>
                </a:lnTo>
                <a:lnTo>
                  <a:pt x="60" y="16"/>
                </a:lnTo>
                <a:lnTo>
                  <a:pt x="62" y="7"/>
                </a:lnTo>
                <a:lnTo>
                  <a:pt x="63" y="7"/>
                </a:lnTo>
                <a:lnTo>
                  <a:pt x="64" y="7"/>
                </a:lnTo>
                <a:lnTo>
                  <a:pt x="66" y="7"/>
                </a:lnTo>
                <a:lnTo>
                  <a:pt x="67" y="16"/>
                </a:lnTo>
                <a:lnTo>
                  <a:pt x="69" y="16"/>
                </a:lnTo>
                <a:lnTo>
                  <a:pt x="70" y="23"/>
                </a:lnTo>
                <a:lnTo>
                  <a:pt x="70" y="39"/>
                </a:lnTo>
                <a:lnTo>
                  <a:pt x="72" y="46"/>
                </a:lnTo>
                <a:lnTo>
                  <a:pt x="73" y="62"/>
                </a:lnTo>
                <a:lnTo>
                  <a:pt x="74" y="70"/>
                </a:lnTo>
                <a:lnTo>
                  <a:pt x="76" y="93"/>
                </a:lnTo>
                <a:lnTo>
                  <a:pt x="77" y="109"/>
                </a:lnTo>
                <a:lnTo>
                  <a:pt x="79" y="116"/>
                </a:lnTo>
                <a:lnTo>
                  <a:pt x="80" y="139"/>
                </a:lnTo>
                <a:lnTo>
                  <a:pt x="82" y="155"/>
                </a:lnTo>
                <a:lnTo>
                  <a:pt x="83" y="170"/>
                </a:lnTo>
                <a:lnTo>
                  <a:pt x="84" y="193"/>
                </a:lnTo>
                <a:lnTo>
                  <a:pt x="86" y="217"/>
                </a:lnTo>
                <a:lnTo>
                  <a:pt x="87" y="233"/>
                </a:lnTo>
                <a:lnTo>
                  <a:pt x="87" y="263"/>
                </a:lnTo>
                <a:lnTo>
                  <a:pt x="89" y="272"/>
                </a:lnTo>
                <a:lnTo>
                  <a:pt x="90" y="295"/>
                </a:lnTo>
                <a:lnTo>
                  <a:pt x="92" y="317"/>
                </a:lnTo>
                <a:lnTo>
                  <a:pt x="93" y="333"/>
                </a:lnTo>
                <a:lnTo>
                  <a:pt x="94" y="349"/>
                </a:lnTo>
                <a:lnTo>
                  <a:pt x="96" y="380"/>
                </a:lnTo>
                <a:lnTo>
                  <a:pt x="97" y="387"/>
                </a:lnTo>
                <a:lnTo>
                  <a:pt x="99" y="410"/>
                </a:lnTo>
                <a:lnTo>
                  <a:pt x="100" y="426"/>
                </a:lnTo>
                <a:lnTo>
                  <a:pt x="102" y="435"/>
                </a:lnTo>
                <a:lnTo>
                  <a:pt x="103" y="450"/>
                </a:lnTo>
                <a:lnTo>
                  <a:pt x="104" y="465"/>
                </a:lnTo>
                <a:lnTo>
                  <a:pt x="104" y="473"/>
                </a:lnTo>
                <a:lnTo>
                  <a:pt x="106" y="489"/>
                </a:lnTo>
                <a:lnTo>
                  <a:pt x="107" y="496"/>
                </a:lnTo>
                <a:lnTo>
                  <a:pt x="109" y="505"/>
                </a:lnTo>
                <a:lnTo>
                  <a:pt x="110" y="505"/>
                </a:lnTo>
                <a:lnTo>
                  <a:pt x="112" y="505"/>
                </a:lnTo>
                <a:lnTo>
                  <a:pt x="113" y="505"/>
                </a:lnTo>
                <a:lnTo>
                  <a:pt x="114" y="512"/>
                </a:lnTo>
                <a:lnTo>
                  <a:pt x="116" y="505"/>
                </a:lnTo>
                <a:lnTo>
                  <a:pt x="117" y="512"/>
                </a:lnTo>
                <a:lnTo>
                  <a:pt x="119" y="505"/>
                </a:lnTo>
                <a:lnTo>
                  <a:pt x="120" y="505"/>
                </a:lnTo>
                <a:lnTo>
                  <a:pt x="122" y="496"/>
                </a:lnTo>
                <a:lnTo>
                  <a:pt x="122" y="489"/>
                </a:lnTo>
                <a:lnTo>
                  <a:pt x="123" y="473"/>
                </a:lnTo>
                <a:lnTo>
                  <a:pt x="124" y="473"/>
                </a:lnTo>
                <a:lnTo>
                  <a:pt x="126" y="450"/>
                </a:lnTo>
                <a:lnTo>
                  <a:pt x="127" y="442"/>
                </a:lnTo>
                <a:lnTo>
                  <a:pt x="129" y="426"/>
                </a:lnTo>
                <a:lnTo>
                  <a:pt x="130" y="410"/>
                </a:lnTo>
                <a:lnTo>
                  <a:pt x="132" y="387"/>
                </a:lnTo>
                <a:lnTo>
                  <a:pt x="133" y="372"/>
                </a:lnTo>
                <a:lnTo>
                  <a:pt x="134" y="356"/>
                </a:lnTo>
                <a:lnTo>
                  <a:pt x="136" y="333"/>
                </a:lnTo>
                <a:lnTo>
                  <a:pt x="137" y="317"/>
                </a:lnTo>
                <a:lnTo>
                  <a:pt x="139" y="295"/>
                </a:lnTo>
                <a:lnTo>
                  <a:pt x="139" y="272"/>
                </a:lnTo>
                <a:lnTo>
                  <a:pt x="140" y="247"/>
                </a:lnTo>
                <a:lnTo>
                  <a:pt x="142" y="225"/>
                </a:lnTo>
                <a:lnTo>
                  <a:pt x="143" y="202"/>
                </a:lnTo>
                <a:lnTo>
                  <a:pt x="144" y="186"/>
                </a:lnTo>
                <a:lnTo>
                  <a:pt x="146" y="163"/>
                </a:lnTo>
                <a:lnTo>
                  <a:pt x="147" y="139"/>
                </a:lnTo>
                <a:lnTo>
                  <a:pt x="149" y="125"/>
                </a:lnTo>
                <a:lnTo>
                  <a:pt x="150" y="109"/>
                </a:lnTo>
                <a:lnTo>
                  <a:pt x="152" y="93"/>
                </a:lnTo>
                <a:lnTo>
                  <a:pt x="153" y="70"/>
                </a:lnTo>
                <a:lnTo>
                  <a:pt x="154" y="62"/>
                </a:lnTo>
                <a:lnTo>
                  <a:pt x="156" y="39"/>
                </a:lnTo>
                <a:lnTo>
                  <a:pt x="156" y="30"/>
                </a:lnTo>
                <a:lnTo>
                  <a:pt x="157" y="23"/>
                </a:lnTo>
                <a:lnTo>
                  <a:pt x="159" y="16"/>
                </a:lnTo>
                <a:lnTo>
                  <a:pt x="160" y="16"/>
                </a:lnTo>
                <a:lnTo>
                  <a:pt x="162" y="7"/>
                </a:lnTo>
                <a:lnTo>
                  <a:pt x="163" y="7"/>
                </a:lnTo>
                <a:lnTo>
                  <a:pt x="164" y="7"/>
                </a:lnTo>
                <a:lnTo>
                  <a:pt x="166" y="0"/>
                </a:lnTo>
                <a:lnTo>
                  <a:pt x="167" y="7"/>
                </a:lnTo>
                <a:lnTo>
                  <a:pt x="169" y="7"/>
                </a:lnTo>
                <a:lnTo>
                  <a:pt x="170" y="16"/>
                </a:lnTo>
                <a:lnTo>
                  <a:pt x="172" y="16"/>
                </a:lnTo>
                <a:lnTo>
                  <a:pt x="172" y="30"/>
                </a:lnTo>
                <a:lnTo>
                  <a:pt x="173" y="30"/>
                </a:lnTo>
                <a:lnTo>
                  <a:pt x="174" y="46"/>
                </a:lnTo>
                <a:lnTo>
                  <a:pt x="176" y="62"/>
                </a:lnTo>
                <a:lnTo>
                  <a:pt x="177" y="70"/>
                </a:lnTo>
                <a:lnTo>
                  <a:pt x="179" y="93"/>
                </a:lnTo>
                <a:lnTo>
                  <a:pt x="180" y="100"/>
                </a:lnTo>
                <a:lnTo>
                  <a:pt x="182" y="125"/>
                </a:lnTo>
                <a:lnTo>
                  <a:pt x="183" y="139"/>
                </a:lnTo>
                <a:lnTo>
                  <a:pt x="184" y="163"/>
                </a:lnTo>
                <a:lnTo>
                  <a:pt x="186" y="179"/>
                </a:lnTo>
                <a:lnTo>
                  <a:pt x="187" y="193"/>
                </a:lnTo>
                <a:lnTo>
                  <a:pt x="189" y="217"/>
                </a:lnTo>
                <a:lnTo>
                  <a:pt x="189" y="240"/>
                </a:lnTo>
                <a:lnTo>
                  <a:pt x="190" y="256"/>
                </a:lnTo>
                <a:lnTo>
                  <a:pt x="192" y="279"/>
                </a:lnTo>
                <a:lnTo>
                  <a:pt x="193" y="295"/>
                </a:lnTo>
                <a:lnTo>
                  <a:pt x="194" y="317"/>
                </a:lnTo>
                <a:lnTo>
                  <a:pt x="196" y="342"/>
                </a:lnTo>
                <a:lnTo>
                  <a:pt x="197" y="365"/>
                </a:lnTo>
                <a:lnTo>
                  <a:pt x="199" y="380"/>
                </a:lnTo>
                <a:lnTo>
                  <a:pt x="200" y="396"/>
                </a:lnTo>
                <a:lnTo>
                  <a:pt x="202" y="410"/>
                </a:lnTo>
                <a:lnTo>
                  <a:pt x="203" y="426"/>
                </a:lnTo>
                <a:lnTo>
                  <a:pt x="204" y="450"/>
                </a:lnTo>
                <a:lnTo>
                  <a:pt x="206" y="457"/>
                </a:lnTo>
                <a:lnTo>
                  <a:pt x="206" y="465"/>
                </a:lnTo>
                <a:lnTo>
                  <a:pt x="207" y="480"/>
                </a:lnTo>
                <a:lnTo>
                  <a:pt x="209" y="489"/>
                </a:lnTo>
                <a:lnTo>
                  <a:pt x="210" y="489"/>
                </a:lnTo>
                <a:lnTo>
                  <a:pt x="212" y="496"/>
                </a:lnTo>
                <a:lnTo>
                  <a:pt x="213" y="505"/>
                </a:lnTo>
                <a:lnTo>
                  <a:pt x="214" y="512"/>
                </a:lnTo>
                <a:lnTo>
                  <a:pt x="216" y="505"/>
                </a:lnTo>
                <a:lnTo>
                  <a:pt x="217" y="512"/>
                </a:lnTo>
                <a:lnTo>
                  <a:pt x="219" y="505"/>
                </a:lnTo>
                <a:lnTo>
                  <a:pt x="220" y="505"/>
                </a:lnTo>
                <a:lnTo>
                  <a:pt x="222" y="496"/>
                </a:lnTo>
                <a:lnTo>
                  <a:pt x="223" y="496"/>
                </a:lnTo>
                <a:lnTo>
                  <a:pt x="224" y="480"/>
                </a:lnTo>
                <a:lnTo>
                  <a:pt x="226" y="473"/>
                </a:lnTo>
                <a:lnTo>
                  <a:pt x="227" y="450"/>
                </a:lnTo>
                <a:lnTo>
                  <a:pt x="229" y="442"/>
                </a:lnTo>
                <a:lnTo>
                  <a:pt x="230" y="426"/>
                </a:lnTo>
                <a:lnTo>
                  <a:pt x="232" y="410"/>
                </a:lnTo>
                <a:lnTo>
                  <a:pt x="233" y="396"/>
                </a:lnTo>
                <a:lnTo>
                  <a:pt x="234" y="380"/>
                </a:lnTo>
                <a:lnTo>
                  <a:pt x="236" y="356"/>
                </a:lnTo>
                <a:lnTo>
                  <a:pt x="237" y="342"/>
                </a:lnTo>
                <a:lnTo>
                  <a:pt x="239" y="317"/>
                </a:lnTo>
                <a:lnTo>
                  <a:pt x="240" y="295"/>
                </a:lnTo>
                <a:lnTo>
                  <a:pt x="240" y="279"/>
                </a:lnTo>
                <a:lnTo>
                  <a:pt x="242" y="256"/>
                </a:lnTo>
                <a:lnTo>
                  <a:pt x="243" y="233"/>
                </a:lnTo>
                <a:lnTo>
                  <a:pt x="244" y="217"/>
                </a:lnTo>
                <a:lnTo>
                  <a:pt x="246" y="193"/>
                </a:lnTo>
                <a:lnTo>
                  <a:pt x="247" y="179"/>
                </a:lnTo>
                <a:lnTo>
                  <a:pt x="249" y="155"/>
                </a:lnTo>
                <a:lnTo>
                  <a:pt x="250" y="132"/>
                </a:lnTo>
                <a:lnTo>
                  <a:pt x="252" y="116"/>
                </a:lnTo>
                <a:lnTo>
                  <a:pt x="253" y="100"/>
                </a:lnTo>
                <a:lnTo>
                  <a:pt x="254" y="85"/>
                </a:lnTo>
                <a:lnTo>
                  <a:pt x="256" y="70"/>
                </a:lnTo>
                <a:lnTo>
                  <a:pt x="257" y="55"/>
                </a:lnTo>
                <a:lnTo>
                  <a:pt x="257" y="39"/>
                </a:lnTo>
                <a:lnTo>
                  <a:pt x="259" y="23"/>
                </a:lnTo>
                <a:lnTo>
                  <a:pt x="260" y="16"/>
                </a:lnTo>
                <a:lnTo>
                  <a:pt x="262" y="16"/>
                </a:lnTo>
                <a:lnTo>
                  <a:pt x="263" y="0"/>
                </a:lnTo>
                <a:lnTo>
                  <a:pt x="264" y="0"/>
                </a:lnTo>
                <a:lnTo>
                  <a:pt x="266" y="7"/>
                </a:lnTo>
                <a:lnTo>
                  <a:pt x="267" y="0"/>
                </a:lnTo>
                <a:lnTo>
                  <a:pt x="269" y="0"/>
                </a:lnTo>
                <a:lnTo>
                  <a:pt x="270" y="7"/>
                </a:lnTo>
                <a:lnTo>
                  <a:pt x="272" y="7"/>
                </a:lnTo>
                <a:lnTo>
                  <a:pt x="273" y="16"/>
                </a:lnTo>
                <a:lnTo>
                  <a:pt x="274" y="23"/>
                </a:lnTo>
                <a:lnTo>
                  <a:pt x="274" y="30"/>
                </a:lnTo>
                <a:lnTo>
                  <a:pt x="276" y="30"/>
                </a:lnTo>
                <a:lnTo>
                  <a:pt x="277" y="46"/>
                </a:lnTo>
                <a:lnTo>
                  <a:pt x="279" y="62"/>
                </a:lnTo>
                <a:lnTo>
                  <a:pt x="280" y="70"/>
                </a:lnTo>
                <a:lnTo>
                  <a:pt x="282" y="85"/>
                </a:lnTo>
                <a:lnTo>
                  <a:pt x="283" y="100"/>
                </a:lnTo>
                <a:lnTo>
                  <a:pt x="284" y="116"/>
                </a:lnTo>
                <a:lnTo>
                  <a:pt x="286" y="139"/>
                </a:lnTo>
                <a:lnTo>
                  <a:pt x="287" y="155"/>
                </a:lnTo>
                <a:lnTo>
                  <a:pt x="289" y="170"/>
                </a:lnTo>
                <a:lnTo>
                  <a:pt x="290" y="193"/>
                </a:lnTo>
                <a:lnTo>
                  <a:pt x="292" y="209"/>
                </a:lnTo>
                <a:lnTo>
                  <a:pt x="292" y="233"/>
                </a:lnTo>
                <a:lnTo>
                  <a:pt x="293" y="256"/>
                </a:lnTo>
                <a:lnTo>
                  <a:pt x="294" y="272"/>
                </a:lnTo>
                <a:lnTo>
                  <a:pt x="296" y="295"/>
                </a:lnTo>
                <a:lnTo>
                  <a:pt x="297" y="317"/>
                </a:lnTo>
                <a:lnTo>
                  <a:pt x="299" y="326"/>
                </a:lnTo>
                <a:lnTo>
                  <a:pt x="300" y="349"/>
                </a:lnTo>
                <a:lnTo>
                  <a:pt x="302" y="372"/>
                </a:lnTo>
                <a:lnTo>
                  <a:pt x="303" y="396"/>
                </a:lnTo>
                <a:lnTo>
                  <a:pt x="304" y="410"/>
                </a:lnTo>
                <a:lnTo>
                  <a:pt x="306" y="419"/>
                </a:lnTo>
                <a:lnTo>
                  <a:pt x="307" y="442"/>
                </a:lnTo>
                <a:lnTo>
                  <a:pt x="307" y="450"/>
                </a:lnTo>
                <a:lnTo>
                  <a:pt x="309" y="465"/>
                </a:lnTo>
                <a:lnTo>
                  <a:pt x="310" y="480"/>
                </a:lnTo>
                <a:lnTo>
                  <a:pt x="312" y="489"/>
                </a:lnTo>
                <a:lnTo>
                  <a:pt x="313" y="496"/>
                </a:lnTo>
                <a:lnTo>
                  <a:pt x="314" y="496"/>
                </a:lnTo>
                <a:lnTo>
                  <a:pt x="316" y="505"/>
                </a:lnTo>
                <a:lnTo>
                  <a:pt x="317" y="505"/>
                </a:lnTo>
                <a:lnTo>
                  <a:pt x="319" y="512"/>
                </a:lnTo>
                <a:lnTo>
                  <a:pt x="320" y="505"/>
                </a:lnTo>
                <a:lnTo>
                  <a:pt x="322" y="512"/>
                </a:lnTo>
                <a:lnTo>
                  <a:pt x="323" y="505"/>
                </a:lnTo>
                <a:lnTo>
                  <a:pt x="324" y="496"/>
                </a:lnTo>
                <a:lnTo>
                  <a:pt x="324" y="489"/>
                </a:lnTo>
                <a:lnTo>
                  <a:pt x="326" y="489"/>
                </a:lnTo>
                <a:lnTo>
                  <a:pt x="327" y="473"/>
                </a:lnTo>
                <a:lnTo>
                  <a:pt x="329" y="457"/>
                </a:lnTo>
                <a:lnTo>
                  <a:pt x="330" y="450"/>
                </a:lnTo>
                <a:lnTo>
                  <a:pt x="332" y="435"/>
                </a:lnTo>
                <a:lnTo>
                  <a:pt x="333" y="419"/>
                </a:lnTo>
                <a:lnTo>
                  <a:pt x="334" y="396"/>
                </a:lnTo>
                <a:lnTo>
                  <a:pt x="336" y="380"/>
                </a:lnTo>
                <a:lnTo>
                  <a:pt x="337" y="365"/>
                </a:lnTo>
                <a:lnTo>
                  <a:pt x="339" y="342"/>
                </a:lnTo>
                <a:lnTo>
                  <a:pt x="340" y="326"/>
                </a:lnTo>
                <a:lnTo>
                  <a:pt x="342" y="302"/>
                </a:lnTo>
                <a:lnTo>
                  <a:pt x="342" y="279"/>
                </a:lnTo>
                <a:lnTo>
                  <a:pt x="343" y="256"/>
                </a:lnTo>
                <a:lnTo>
                  <a:pt x="344" y="233"/>
                </a:lnTo>
                <a:lnTo>
                  <a:pt x="346" y="217"/>
                </a:lnTo>
                <a:lnTo>
                  <a:pt x="347" y="202"/>
                </a:lnTo>
                <a:lnTo>
                  <a:pt x="349" y="170"/>
                </a:lnTo>
                <a:lnTo>
                  <a:pt x="350" y="155"/>
                </a:lnTo>
                <a:lnTo>
                  <a:pt x="352" y="132"/>
                </a:lnTo>
                <a:lnTo>
                  <a:pt x="353" y="116"/>
                </a:lnTo>
                <a:lnTo>
                  <a:pt x="354" y="100"/>
                </a:lnTo>
                <a:lnTo>
                  <a:pt x="356" y="85"/>
                </a:lnTo>
                <a:lnTo>
                  <a:pt x="357" y="62"/>
                </a:lnTo>
                <a:lnTo>
                  <a:pt x="359" y="55"/>
                </a:lnTo>
                <a:lnTo>
                  <a:pt x="359" y="39"/>
                </a:lnTo>
                <a:lnTo>
                  <a:pt x="360" y="30"/>
                </a:lnTo>
                <a:lnTo>
                  <a:pt x="362" y="23"/>
                </a:lnTo>
                <a:lnTo>
                  <a:pt x="363" y="16"/>
                </a:lnTo>
                <a:lnTo>
                  <a:pt x="364" y="16"/>
                </a:lnTo>
                <a:lnTo>
                  <a:pt x="366" y="7"/>
                </a:lnTo>
                <a:lnTo>
                  <a:pt x="367" y="0"/>
                </a:lnTo>
                <a:lnTo>
                  <a:pt x="369" y="7"/>
                </a:lnTo>
                <a:lnTo>
                  <a:pt x="370" y="0"/>
                </a:lnTo>
                <a:lnTo>
                  <a:pt x="372" y="0"/>
                </a:lnTo>
                <a:lnTo>
                  <a:pt x="373" y="7"/>
                </a:lnTo>
                <a:lnTo>
                  <a:pt x="374" y="7"/>
                </a:lnTo>
                <a:lnTo>
                  <a:pt x="376" y="7"/>
                </a:lnTo>
                <a:lnTo>
                  <a:pt x="376" y="23"/>
                </a:lnTo>
                <a:lnTo>
                  <a:pt x="377" y="30"/>
                </a:lnTo>
                <a:lnTo>
                  <a:pt x="379" y="39"/>
                </a:lnTo>
                <a:lnTo>
                  <a:pt x="380" y="55"/>
                </a:lnTo>
                <a:lnTo>
                  <a:pt x="382" y="70"/>
                </a:lnTo>
                <a:lnTo>
                  <a:pt x="383" y="77"/>
                </a:lnTo>
                <a:lnTo>
                  <a:pt x="384" y="93"/>
                </a:lnTo>
                <a:lnTo>
                  <a:pt x="386" y="109"/>
                </a:lnTo>
                <a:lnTo>
                  <a:pt x="387" y="132"/>
                </a:lnTo>
                <a:lnTo>
                  <a:pt x="389" y="147"/>
                </a:lnTo>
                <a:lnTo>
                  <a:pt x="390" y="163"/>
                </a:lnTo>
                <a:lnTo>
                  <a:pt x="392" y="179"/>
                </a:lnTo>
                <a:lnTo>
                  <a:pt x="393" y="202"/>
                </a:lnTo>
                <a:lnTo>
                  <a:pt x="393" y="225"/>
                </a:lnTo>
                <a:lnTo>
                  <a:pt x="394" y="247"/>
                </a:lnTo>
                <a:lnTo>
                  <a:pt x="396" y="263"/>
                </a:lnTo>
                <a:lnTo>
                  <a:pt x="397" y="287"/>
                </a:lnTo>
                <a:lnTo>
                  <a:pt x="399" y="310"/>
                </a:lnTo>
                <a:lnTo>
                  <a:pt x="400" y="333"/>
                </a:lnTo>
                <a:lnTo>
                  <a:pt x="402" y="356"/>
                </a:lnTo>
                <a:lnTo>
                  <a:pt x="403" y="372"/>
                </a:lnTo>
                <a:lnTo>
                  <a:pt x="404" y="387"/>
                </a:lnTo>
                <a:lnTo>
                  <a:pt x="406" y="403"/>
                </a:lnTo>
                <a:lnTo>
                  <a:pt x="407" y="426"/>
                </a:lnTo>
                <a:lnTo>
                  <a:pt x="409" y="435"/>
                </a:lnTo>
                <a:lnTo>
                  <a:pt x="410" y="450"/>
                </a:lnTo>
                <a:lnTo>
                  <a:pt x="410" y="465"/>
                </a:lnTo>
                <a:lnTo>
                  <a:pt x="412" y="473"/>
                </a:lnTo>
                <a:lnTo>
                  <a:pt x="413" y="489"/>
                </a:lnTo>
                <a:lnTo>
                  <a:pt x="414" y="496"/>
                </a:lnTo>
                <a:lnTo>
                  <a:pt x="416" y="505"/>
                </a:lnTo>
                <a:lnTo>
                  <a:pt x="417" y="505"/>
                </a:lnTo>
                <a:lnTo>
                  <a:pt x="419" y="505"/>
                </a:lnTo>
                <a:lnTo>
                  <a:pt x="420" y="505"/>
                </a:lnTo>
                <a:lnTo>
                  <a:pt x="422" y="512"/>
                </a:lnTo>
                <a:lnTo>
                  <a:pt x="423" y="505"/>
                </a:lnTo>
                <a:lnTo>
                  <a:pt x="424" y="505"/>
                </a:lnTo>
                <a:lnTo>
                  <a:pt x="426" y="496"/>
                </a:lnTo>
                <a:lnTo>
                  <a:pt x="427" y="489"/>
                </a:lnTo>
                <a:lnTo>
                  <a:pt x="427" y="480"/>
                </a:lnTo>
                <a:lnTo>
                  <a:pt x="429" y="473"/>
                </a:lnTo>
                <a:lnTo>
                  <a:pt x="430" y="457"/>
                </a:lnTo>
                <a:lnTo>
                  <a:pt x="432" y="442"/>
                </a:lnTo>
                <a:lnTo>
                  <a:pt x="433" y="426"/>
                </a:lnTo>
                <a:lnTo>
                  <a:pt x="434" y="419"/>
                </a:lnTo>
                <a:lnTo>
                  <a:pt x="436" y="403"/>
                </a:lnTo>
                <a:lnTo>
                  <a:pt x="437" y="380"/>
                </a:lnTo>
                <a:lnTo>
                  <a:pt x="439" y="365"/>
                </a:lnTo>
                <a:lnTo>
                  <a:pt x="440" y="342"/>
                </a:lnTo>
                <a:lnTo>
                  <a:pt x="442" y="326"/>
                </a:lnTo>
                <a:lnTo>
                  <a:pt x="443" y="302"/>
                </a:lnTo>
                <a:lnTo>
                  <a:pt x="444" y="272"/>
                </a:lnTo>
                <a:lnTo>
                  <a:pt x="444" y="263"/>
                </a:lnTo>
                <a:lnTo>
                  <a:pt x="446" y="233"/>
                </a:lnTo>
                <a:lnTo>
                  <a:pt x="447" y="217"/>
                </a:lnTo>
                <a:lnTo>
                  <a:pt x="449" y="193"/>
                </a:lnTo>
                <a:lnTo>
                  <a:pt x="450" y="170"/>
                </a:lnTo>
                <a:lnTo>
                  <a:pt x="452" y="155"/>
                </a:lnTo>
                <a:lnTo>
                  <a:pt x="453" y="139"/>
                </a:lnTo>
                <a:lnTo>
                  <a:pt x="454" y="116"/>
                </a:lnTo>
                <a:lnTo>
                  <a:pt x="456" y="93"/>
                </a:lnTo>
                <a:lnTo>
                  <a:pt x="457" y="77"/>
                </a:lnTo>
                <a:lnTo>
                  <a:pt x="459" y="62"/>
                </a:lnTo>
                <a:lnTo>
                  <a:pt x="460" y="55"/>
                </a:lnTo>
                <a:lnTo>
                  <a:pt x="460" y="39"/>
                </a:lnTo>
                <a:lnTo>
                  <a:pt x="462" y="30"/>
                </a:lnTo>
                <a:lnTo>
                  <a:pt x="463" y="23"/>
                </a:lnTo>
                <a:lnTo>
                  <a:pt x="464" y="7"/>
                </a:lnTo>
                <a:lnTo>
                  <a:pt x="466" y="0"/>
                </a:lnTo>
                <a:lnTo>
                  <a:pt x="467" y="7"/>
                </a:lnTo>
                <a:lnTo>
                  <a:pt x="469" y="0"/>
                </a:lnTo>
                <a:lnTo>
                  <a:pt x="470" y="0"/>
                </a:lnTo>
                <a:lnTo>
                  <a:pt x="472" y="0"/>
                </a:lnTo>
                <a:lnTo>
                  <a:pt x="473" y="0"/>
                </a:lnTo>
                <a:lnTo>
                  <a:pt x="474" y="0"/>
                </a:lnTo>
                <a:lnTo>
                  <a:pt x="476" y="7"/>
                </a:lnTo>
                <a:lnTo>
                  <a:pt x="477" y="16"/>
                </a:lnTo>
                <a:lnTo>
                  <a:pt x="477" y="23"/>
                </a:lnTo>
                <a:lnTo>
                  <a:pt x="479" y="30"/>
                </a:lnTo>
                <a:lnTo>
                  <a:pt x="480" y="39"/>
                </a:lnTo>
                <a:lnTo>
                  <a:pt x="482" y="55"/>
                </a:lnTo>
                <a:lnTo>
                  <a:pt x="483" y="62"/>
                </a:lnTo>
                <a:lnTo>
                  <a:pt x="484" y="77"/>
                </a:lnTo>
                <a:lnTo>
                  <a:pt x="486" y="93"/>
                </a:lnTo>
                <a:lnTo>
                  <a:pt x="487" y="109"/>
                </a:lnTo>
                <a:lnTo>
                  <a:pt x="489" y="132"/>
                </a:lnTo>
                <a:lnTo>
                  <a:pt x="490" y="147"/>
                </a:lnTo>
                <a:lnTo>
                  <a:pt x="492" y="163"/>
                </a:lnTo>
                <a:lnTo>
                  <a:pt x="493" y="193"/>
                </a:lnTo>
                <a:lnTo>
                  <a:pt x="494" y="209"/>
                </a:lnTo>
                <a:lnTo>
                  <a:pt x="494" y="233"/>
                </a:lnTo>
                <a:lnTo>
                  <a:pt x="496" y="256"/>
                </a:lnTo>
                <a:lnTo>
                  <a:pt x="497" y="272"/>
                </a:lnTo>
                <a:lnTo>
                  <a:pt x="499" y="302"/>
                </a:lnTo>
                <a:lnTo>
                  <a:pt x="500" y="326"/>
                </a:lnTo>
                <a:lnTo>
                  <a:pt x="502" y="342"/>
                </a:lnTo>
                <a:lnTo>
                  <a:pt x="503" y="365"/>
                </a:lnTo>
                <a:lnTo>
                  <a:pt x="504" y="380"/>
                </a:lnTo>
                <a:lnTo>
                  <a:pt x="506" y="403"/>
                </a:lnTo>
                <a:lnTo>
                  <a:pt x="507" y="419"/>
                </a:lnTo>
                <a:lnTo>
                  <a:pt x="509" y="426"/>
                </a:lnTo>
                <a:lnTo>
                  <a:pt x="510" y="442"/>
                </a:lnTo>
                <a:lnTo>
                  <a:pt x="512" y="457"/>
                </a:lnTo>
                <a:lnTo>
                  <a:pt x="512" y="473"/>
                </a:lnTo>
                <a:lnTo>
                  <a:pt x="513" y="480"/>
                </a:lnTo>
                <a:lnTo>
                  <a:pt x="514" y="489"/>
                </a:lnTo>
                <a:lnTo>
                  <a:pt x="516" y="489"/>
                </a:lnTo>
                <a:lnTo>
                  <a:pt x="517" y="505"/>
                </a:lnTo>
                <a:lnTo>
                  <a:pt x="519" y="505"/>
                </a:lnTo>
                <a:lnTo>
                  <a:pt x="520" y="505"/>
                </a:lnTo>
                <a:lnTo>
                  <a:pt x="522" y="505"/>
                </a:lnTo>
                <a:lnTo>
                  <a:pt x="523" y="505"/>
                </a:lnTo>
                <a:lnTo>
                  <a:pt x="524" y="496"/>
                </a:lnTo>
                <a:lnTo>
                  <a:pt x="526" y="496"/>
                </a:lnTo>
                <a:lnTo>
                  <a:pt x="527" y="489"/>
                </a:lnTo>
                <a:lnTo>
                  <a:pt x="529" y="480"/>
                </a:lnTo>
                <a:lnTo>
                  <a:pt x="529" y="473"/>
                </a:lnTo>
                <a:lnTo>
                  <a:pt x="530" y="457"/>
                </a:lnTo>
                <a:lnTo>
                  <a:pt x="532" y="442"/>
                </a:lnTo>
                <a:lnTo>
                  <a:pt x="533" y="435"/>
                </a:lnTo>
                <a:lnTo>
                  <a:pt x="534" y="419"/>
                </a:lnTo>
                <a:lnTo>
                  <a:pt x="536" y="403"/>
                </a:lnTo>
                <a:lnTo>
                  <a:pt x="537" y="380"/>
                </a:lnTo>
                <a:lnTo>
                  <a:pt x="539" y="365"/>
                </a:lnTo>
                <a:lnTo>
                  <a:pt x="540" y="342"/>
                </a:lnTo>
                <a:lnTo>
                  <a:pt x="542" y="326"/>
                </a:lnTo>
                <a:lnTo>
                  <a:pt x="543" y="310"/>
                </a:lnTo>
                <a:lnTo>
                  <a:pt x="544" y="279"/>
                </a:lnTo>
                <a:lnTo>
                  <a:pt x="546" y="256"/>
                </a:lnTo>
                <a:lnTo>
                  <a:pt x="546" y="240"/>
                </a:lnTo>
                <a:lnTo>
                  <a:pt x="547" y="217"/>
                </a:lnTo>
                <a:lnTo>
                  <a:pt x="549" y="202"/>
                </a:lnTo>
                <a:lnTo>
                  <a:pt x="550" y="179"/>
                </a:lnTo>
                <a:lnTo>
                  <a:pt x="552" y="155"/>
                </a:lnTo>
                <a:lnTo>
                  <a:pt x="553" y="139"/>
                </a:lnTo>
                <a:lnTo>
                  <a:pt x="554" y="116"/>
                </a:lnTo>
                <a:lnTo>
                  <a:pt x="556" y="100"/>
                </a:lnTo>
                <a:lnTo>
                  <a:pt x="557" y="85"/>
                </a:lnTo>
                <a:lnTo>
                  <a:pt x="559" y="70"/>
                </a:lnTo>
                <a:lnTo>
                  <a:pt x="560" y="55"/>
                </a:lnTo>
                <a:lnTo>
                  <a:pt x="562" y="55"/>
                </a:lnTo>
                <a:lnTo>
                  <a:pt x="563" y="30"/>
                </a:lnTo>
                <a:lnTo>
                  <a:pt x="563" y="23"/>
                </a:lnTo>
                <a:lnTo>
                  <a:pt x="564" y="16"/>
                </a:lnTo>
                <a:lnTo>
                  <a:pt x="566" y="7"/>
                </a:lnTo>
                <a:lnTo>
                  <a:pt x="567" y="7"/>
                </a:lnTo>
                <a:lnTo>
                  <a:pt x="569" y="7"/>
                </a:lnTo>
                <a:lnTo>
                  <a:pt x="570" y="7"/>
                </a:lnTo>
                <a:lnTo>
                  <a:pt x="572" y="7"/>
                </a:lnTo>
                <a:lnTo>
                  <a:pt x="573" y="16"/>
                </a:lnTo>
                <a:lnTo>
                  <a:pt x="574" y="7"/>
                </a:lnTo>
                <a:lnTo>
                  <a:pt x="576" y="16"/>
                </a:lnTo>
                <a:lnTo>
                  <a:pt x="577" y="23"/>
                </a:lnTo>
                <a:lnTo>
                  <a:pt x="579" y="30"/>
                </a:lnTo>
                <a:lnTo>
                  <a:pt x="580" y="55"/>
                </a:lnTo>
                <a:lnTo>
                  <a:pt x="580" y="70"/>
                </a:lnTo>
                <a:lnTo>
                  <a:pt x="582" y="93"/>
                </a:lnTo>
                <a:lnTo>
                  <a:pt x="583" y="116"/>
                </a:lnTo>
                <a:lnTo>
                  <a:pt x="584" y="139"/>
                </a:lnTo>
                <a:lnTo>
                  <a:pt x="586" y="163"/>
                </a:lnTo>
                <a:lnTo>
                  <a:pt x="587" y="186"/>
                </a:lnTo>
                <a:lnTo>
                  <a:pt x="589" y="202"/>
                </a:lnTo>
                <a:lnTo>
                  <a:pt x="590" y="209"/>
                </a:lnTo>
                <a:lnTo>
                  <a:pt x="592" y="225"/>
                </a:lnTo>
                <a:lnTo>
                  <a:pt x="593" y="247"/>
                </a:lnTo>
                <a:lnTo>
                  <a:pt x="594" y="263"/>
                </a:lnTo>
                <a:lnTo>
                  <a:pt x="596" y="287"/>
                </a:lnTo>
                <a:lnTo>
                  <a:pt x="597" y="302"/>
                </a:lnTo>
                <a:lnTo>
                  <a:pt x="597" y="317"/>
                </a:lnTo>
                <a:lnTo>
                  <a:pt x="599" y="342"/>
                </a:lnTo>
                <a:lnTo>
                  <a:pt x="600" y="356"/>
                </a:lnTo>
                <a:lnTo>
                  <a:pt x="602" y="380"/>
                </a:lnTo>
                <a:lnTo>
                  <a:pt x="603" y="396"/>
                </a:lnTo>
                <a:lnTo>
                  <a:pt x="604" y="410"/>
                </a:lnTo>
                <a:lnTo>
                  <a:pt x="606" y="426"/>
                </a:lnTo>
                <a:lnTo>
                  <a:pt x="607" y="435"/>
                </a:lnTo>
                <a:lnTo>
                  <a:pt x="609" y="450"/>
                </a:lnTo>
                <a:lnTo>
                  <a:pt x="610" y="473"/>
                </a:lnTo>
                <a:lnTo>
                  <a:pt x="612" y="480"/>
                </a:lnTo>
                <a:lnTo>
                  <a:pt x="613" y="496"/>
                </a:lnTo>
                <a:lnTo>
                  <a:pt x="614" y="505"/>
                </a:lnTo>
                <a:lnTo>
                  <a:pt x="616" y="505"/>
                </a:lnTo>
                <a:lnTo>
                  <a:pt x="617" y="512"/>
                </a:lnTo>
                <a:lnTo>
                  <a:pt x="619" y="519"/>
                </a:lnTo>
                <a:lnTo>
                  <a:pt x="620" y="512"/>
                </a:lnTo>
                <a:lnTo>
                  <a:pt x="622" y="512"/>
                </a:lnTo>
                <a:lnTo>
                  <a:pt x="623" y="512"/>
                </a:lnTo>
                <a:lnTo>
                  <a:pt x="624" y="505"/>
                </a:lnTo>
                <a:lnTo>
                  <a:pt x="626" y="496"/>
                </a:lnTo>
                <a:lnTo>
                  <a:pt x="627" y="496"/>
                </a:lnTo>
                <a:lnTo>
                  <a:pt x="629" y="480"/>
                </a:lnTo>
                <a:lnTo>
                  <a:pt x="630" y="473"/>
                </a:lnTo>
                <a:lnTo>
                  <a:pt x="630" y="457"/>
                </a:lnTo>
                <a:lnTo>
                  <a:pt x="632" y="442"/>
                </a:lnTo>
                <a:lnTo>
                  <a:pt x="633" y="426"/>
                </a:lnTo>
                <a:lnTo>
                  <a:pt x="634" y="410"/>
                </a:lnTo>
                <a:lnTo>
                  <a:pt x="636" y="396"/>
                </a:lnTo>
                <a:lnTo>
                  <a:pt x="637" y="380"/>
                </a:lnTo>
                <a:lnTo>
                  <a:pt x="639" y="356"/>
                </a:lnTo>
                <a:lnTo>
                  <a:pt x="640" y="333"/>
                </a:lnTo>
                <a:lnTo>
                  <a:pt x="642" y="317"/>
                </a:lnTo>
                <a:lnTo>
                  <a:pt x="643" y="295"/>
                </a:lnTo>
                <a:lnTo>
                  <a:pt x="644" y="272"/>
                </a:lnTo>
                <a:lnTo>
                  <a:pt x="646" y="247"/>
                </a:lnTo>
                <a:lnTo>
                  <a:pt x="647" y="233"/>
                </a:lnTo>
                <a:lnTo>
                  <a:pt x="647" y="209"/>
                </a:lnTo>
                <a:lnTo>
                  <a:pt x="649" y="186"/>
                </a:lnTo>
                <a:lnTo>
                  <a:pt x="650" y="163"/>
                </a:lnTo>
                <a:lnTo>
                  <a:pt x="652" y="139"/>
                </a:lnTo>
                <a:lnTo>
                  <a:pt x="653" y="125"/>
                </a:lnTo>
                <a:lnTo>
                  <a:pt x="654" y="109"/>
                </a:lnTo>
                <a:lnTo>
                  <a:pt x="656" y="93"/>
                </a:lnTo>
                <a:lnTo>
                  <a:pt x="657" y="77"/>
                </a:lnTo>
                <a:lnTo>
                  <a:pt x="659" y="62"/>
                </a:lnTo>
                <a:lnTo>
                  <a:pt x="660" y="46"/>
                </a:lnTo>
              </a:path>
            </a:pathLst>
          </a:custGeom>
          <a:noFill/>
          <a:ln w="127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597025" y="2065338"/>
            <a:ext cx="3541713" cy="52546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517900" y="3175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DISPERSION?</a:t>
            </a:r>
          </a:p>
        </p:txBody>
      </p:sp>
      <p:sp>
        <p:nvSpPr>
          <p:cNvPr id="20492" name="Freeform 3"/>
          <p:cNvSpPr>
            <a:spLocks/>
          </p:cNvSpPr>
          <p:nvPr/>
        </p:nvSpPr>
        <p:spPr bwMode="auto">
          <a:xfrm>
            <a:off x="3371850" y="4738688"/>
            <a:ext cx="8378825" cy="1731962"/>
          </a:xfrm>
          <a:custGeom>
            <a:avLst/>
            <a:gdLst>
              <a:gd name="T0" fmla="*/ 2147483646 w 668"/>
              <a:gd name="T1" fmla="*/ 2147483646 h 521"/>
              <a:gd name="T2" fmla="*/ 2147483646 w 668"/>
              <a:gd name="T3" fmla="*/ 2147483646 h 521"/>
              <a:gd name="T4" fmla="*/ 2147483646 w 668"/>
              <a:gd name="T5" fmla="*/ 2147483646 h 521"/>
              <a:gd name="T6" fmla="*/ 2147483646 w 668"/>
              <a:gd name="T7" fmla="*/ 2147483646 h 521"/>
              <a:gd name="T8" fmla="*/ 2147483646 w 668"/>
              <a:gd name="T9" fmla="*/ 2147483646 h 521"/>
              <a:gd name="T10" fmla="*/ 2147483646 w 668"/>
              <a:gd name="T11" fmla="*/ 2147483646 h 521"/>
              <a:gd name="T12" fmla="*/ 2147483646 w 668"/>
              <a:gd name="T13" fmla="*/ 2147483646 h 521"/>
              <a:gd name="T14" fmla="*/ 2147483646 w 668"/>
              <a:gd name="T15" fmla="*/ 2147483646 h 521"/>
              <a:gd name="T16" fmla="*/ 2147483646 w 668"/>
              <a:gd name="T17" fmla="*/ 2147483646 h 521"/>
              <a:gd name="T18" fmla="*/ 2147483646 w 668"/>
              <a:gd name="T19" fmla="*/ 2147483646 h 521"/>
              <a:gd name="T20" fmla="*/ 2147483646 w 668"/>
              <a:gd name="T21" fmla="*/ 2147483646 h 521"/>
              <a:gd name="T22" fmla="*/ 2147483646 w 668"/>
              <a:gd name="T23" fmla="*/ 2147483646 h 521"/>
              <a:gd name="T24" fmla="*/ 2147483646 w 668"/>
              <a:gd name="T25" fmla="*/ 2147483646 h 521"/>
              <a:gd name="T26" fmla="*/ 2147483646 w 668"/>
              <a:gd name="T27" fmla="*/ 2147483646 h 521"/>
              <a:gd name="T28" fmla="*/ 2147483646 w 668"/>
              <a:gd name="T29" fmla="*/ 2147483646 h 521"/>
              <a:gd name="T30" fmla="*/ 2147483646 w 668"/>
              <a:gd name="T31" fmla="*/ 2147483646 h 521"/>
              <a:gd name="T32" fmla="*/ 2147483646 w 668"/>
              <a:gd name="T33" fmla="*/ 2147483646 h 521"/>
              <a:gd name="T34" fmla="*/ 2147483646 w 668"/>
              <a:gd name="T35" fmla="*/ 2147483646 h 521"/>
              <a:gd name="T36" fmla="*/ 2147483646 w 668"/>
              <a:gd name="T37" fmla="*/ 2147483646 h 521"/>
              <a:gd name="T38" fmla="*/ 2147483646 w 668"/>
              <a:gd name="T39" fmla="*/ 2147483646 h 521"/>
              <a:gd name="T40" fmla="*/ 2147483646 w 668"/>
              <a:gd name="T41" fmla="*/ 2147483646 h 521"/>
              <a:gd name="T42" fmla="*/ 2147483646 w 668"/>
              <a:gd name="T43" fmla="*/ 2147483646 h 521"/>
              <a:gd name="T44" fmla="*/ 2147483646 w 668"/>
              <a:gd name="T45" fmla="*/ 2147483646 h 521"/>
              <a:gd name="T46" fmla="*/ 2147483646 w 668"/>
              <a:gd name="T47" fmla="*/ 2147483646 h 521"/>
              <a:gd name="T48" fmla="*/ 2147483646 w 668"/>
              <a:gd name="T49" fmla="*/ 2147483646 h 521"/>
              <a:gd name="T50" fmla="*/ 2147483646 w 668"/>
              <a:gd name="T51" fmla="*/ 2147483646 h 521"/>
              <a:gd name="T52" fmla="*/ 2147483646 w 668"/>
              <a:gd name="T53" fmla="*/ 2147483646 h 521"/>
              <a:gd name="T54" fmla="*/ 2147483646 w 668"/>
              <a:gd name="T55" fmla="*/ 2147483646 h 521"/>
              <a:gd name="T56" fmla="*/ 2147483646 w 668"/>
              <a:gd name="T57" fmla="*/ 2147483646 h 521"/>
              <a:gd name="T58" fmla="*/ 2147483646 w 668"/>
              <a:gd name="T59" fmla="*/ 2147483646 h 521"/>
              <a:gd name="T60" fmla="*/ 2147483646 w 668"/>
              <a:gd name="T61" fmla="*/ 2147483646 h 521"/>
              <a:gd name="T62" fmla="*/ 2147483646 w 668"/>
              <a:gd name="T63" fmla="*/ 2147483646 h 521"/>
              <a:gd name="T64" fmla="*/ 2147483646 w 668"/>
              <a:gd name="T65" fmla="*/ 2147483646 h 521"/>
              <a:gd name="T66" fmla="*/ 2147483646 w 668"/>
              <a:gd name="T67" fmla="*/ 2147483646 h 521"/>
              <a:gd name="T68" fmla="*/ 2147483646 w 668"/>
              <a:gd name="T69" fmla="*/ 2147483646 h 521"/>
              <a:gd name="T70" fmla="*/ 2147483646 w 668"/>
              <a:gd name="T71" fmla="*/ 2147483646 h 521"/>
              <a:gd name="T72" fmla="*/ 2147483646 w 668"/>
              <a:gd name="T73" fmla="*/ 2147483646 h 521"/>
              <a:gd name="T74" fmla="*/ 2147483646 w 668"/>
              <a:gd name="T75" fmla="*/ 2147483646 h 521"/>
              <a:gd name="T76" fmla="*/ 2147483646 w 668"/>
              <a:gd name="T77" fmla="*/ 2147483646 h 521"/>
              <a:gd name="T78" fmla="*/ 2147483646 w 668"/>
              <a:gd name="T79" fmla="*/ 2147483646 h 521"/>
              <a:gd name="T80" fmla="*/ 2147483646 w 668"/>
              <a:gd name="T81" fmla="*/ 2147483646 h 521"/>
              <a:gd name="T82" fmla="*/ 2147483646 w 668"/>
              <a:gd name="T83" fmla="*/ 2147483646 h 521"/>
              <a:gd name="T84" fmla="*/ 2147483646 w 668"/>
              <a:gd name="T85" fmla="*/ 2147483646 h 521"/>
              <a:gd name="T86" fmla="*/ 2147483646 w 668"/>
              <a:gd name="T87" fmla="*/ 2147483646 h 521"/>
              <a:gd name="T88" fmla="*/ 2147483646 w 668"/>
              <a:gd name="T89" fmla="*/ 2147483646 h 521"/>
              <a:gd name="T90" fmla="*/ 2147483646 w 668"/>
              <a:gd name="T91" fmla="*/ 2147483646 h 521"/>
              <a:gd name="T92" fmla="*/ 2147483646 w 668"/>
              <a:gd name="T93" fmla="*/ 2147483646 h 521"/>
              <a:gd name="T94" fmla="*/ 2147483646 w 668"/>
              <a:gd name="T95" fmla="*/ 2147483646 h 521"/>
              <a:gd name="T96" fmla="*/ 2147483646 w 668"/>
              <a:gd name="T97" fmla="*/ 2147483646 h 521"/>
              <a:gd name="T98" fmla="*/ 2147483646 w 668"/>
              <a:gd name="T99" fmla="*/ 2147483646 h 521"/>
              <a:gd name="T100" fmla="*/ 2147483646 w 668"/>
              <a:gd name="T101" fmla="*/ 2147483646 h 521"/>
              <a:gd name="T102" fmla="*/ 2147483646 w 668"/>
              <a:gd name="T103" fmla="*/ 2147483646 h 521"/>
              <a:gd name="T104" fmla="*/ 2147483646 w 668"/>
              <a:gd name="T105" fmla="*/ 2147483646 h 521"/>
              <a:gd name="T106" fmla="*/ 2147483646 w 668"/>
              <a:gd name="T107" fmla="*/ 2147483646 h 521"/>
              <a:gd name="T108" fmla="*/ 2147483646 w 668"/>
              <a:gd name="T109" fmla="*/ 2147483646 h 521"/>
              <a:gd name="T110" fmla="*/ 2147483646 w 668"/>
              <a:gd name="T111" fmla="*/ 2147483646 h 521"/>
              <a:gd name="T112" fmla="*/ 2147483646 w 668"/>
              <a:gd name="T113" fmla="*/ 2147483646 h 521"/>
              <a:gd name="T114" fmla="*/ 2147483646 w 668"/>
              <a:gd name="T115" fmla="*/ 2147483646 h 521"/>
              <a:gd name="T116" fmla="*/ 2147483646 w 668"/>
              <a:gd name="T117" fmla="*/ 2147483646 h 521"/>
              <a:gd name="T118" fmla="*/ 2147483646 w 668"/>
              <a:gd name="T119" fmla="*/ 2147483646 h 521"/>
              <a:gd name="T120" fmla="*/ 2147483646 w 668"/>
              <a:gd name="T121" fmla="*/ 2147483646 h 521"/>
              <a:gd name="T122" fmla="*/ 2147483646 w 668"/>
              <a:gd name="T123" fmla="*/ 2147483646 h 52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8" h="521">
                <a:moveTo>
                  <a:pt x="0" y="520"/>
                </a:moveTo>
                <a:lnTo>
                  <a:pt x="1" y="520"/>
                </a:lnTo>
                <a:lnTo>
                  <a:pt x="2" y="520"/>
                </a:lnTo>
                <a:lnTo>
                  <a:pt x="2" y="513"/>
                </a:lnTo>
                <a:lnTo>
                  <a:pt x="4" y="513"/>
                </a:lnTo>
                <a:lnTo>
                  <a:pt x="5" y="504"/>
                </a:lnTo>
                <a:lnTo>
                  <a:pt x="7" y="497"/>
                </a:lnTo>
                <a:lnTo>
                  <a:pt x="8" y="488"/>
                </a:lnTo>
                <a:lnTo>
                  <a:pt x="10" y="481"/>
                </a:lnTo>
                <a:lnTo>
                  <a:pt x="11" y="465"/>
                </a:lnTo>
                <a:lnTo>
                  <a:pt x="12" y="458"/>
                </a:lnTo>
                <a:lnTo>
                  <a:pt x="14" y="443"/>
                </a:lnTo>
                <a:lnTo>
                  <a:pt x="15" y="434"/>
                </a:lnTo>
                <a:lnTo>
                  <a:pt x="17" y="411"/>
                </a:lnTo>
                <a:lnTo>
                  <a:pt x="18" y="395"/>
                </a:lnTo>
                <a:lnTo>
                  <a:pt x="20" y="373"/>
                </a:lnTo>
                <a:lnTo>
                  <a:pt x="20" y="357"/>
                </a:lnTo>
                <a:lnTo>
                  <a:pt x="21" y="334"/>
                </a:lnTo>
                <a:lnTo>
                  <a:pt x="22" y="318"/>
                </a:lnTo>
                <a:lnTo>
                  <a:pt x="24" y="295"/>
                </a:lnTo>
                <a:lnTo>
                  <a:pt x="25" y="271"/>
                </a:lnTo>
                <a:lnTo>
                  <a:pt x="27" y="248"/>
                </a:lnTo>
                <a:lnTo>
                  <a:pt x="28" y="225"/>
                </a:lnTo>
                <a:lnTo>
                  <a:pt x="30" y="210"/>
                </a:lnTo>
                <a:lnTo>
                  <a:pt x="31" y="178"/>
                </a:lnTo>
                <a:lnTo>
                  <a:pt x="32" y="163"/>
                </a:lnTo>
                <a:lnTo>
                  <a:pt x="34" y="147"/>
                </a:lnTo>
                <a:lnTo>
                  <a:pt x="35" y="124"/>
                </a:lnTo>
                <a:lnTo>
                  <a:pt x="35" y="108"/>
                </a:lnTo>
                <a:lnTo>
                  <a:pt x="37" y="93"/>
                </a:lnTo>
                <a:lnTo>
                  <a:pt x="38" y="85"/>
                </a:lnTo>
                <a:lnTo>
                  <a:pt x="40" y="63"/>
                </a:lnTo>
                <a:lnTo>
                  <a:pt x="41" y="47"/>
                </a:lnTo>
                <a:lnTo>
                  <a:pt x="42" y="38"/>
                </a:lnTo>
                <a:lnTo>
                  <a:pt x="44" y="31"/>
                </a:lnTo>
                <a:lnTo>
                  <a:pt x="45" y="24"/>
                </a:lnTo>
                <a:lnTo>
                  <a:pt x="47" y="15"/>
                </a:lnTo>
                <a:lnTo>
                  <a:pt x="48" y="8"/>
                </a:lnTo>
                <a:lnTo>
                  <a:pt x="50" y="8"/>
                </a:lnTo>
                <a:lnTo>
                  <a:pt x="51" y="8"/>
                </a:lnTo>
                <a:lnTo>
                  <a:pt x="52" y="8"/>
                </a:lnTo>
                <a:lnTo>
                  <a:pt x="54" y="15"/>
                </a:lnTo>
                <a:lnTo>
                  <a:pt x="55" y="24"/>
                </a:lnTo>
                <a:lnTo>
                  <a:pt x="57" y="24"/>
                </a:lnTo>
                <a:lnTo>
                  <a:pt x="58" y="31"/>
                </a:lnTo>
                <a:lnTo>
                  <a:pt x="60" y="38"/>
                </a:lnTo>
                <a:lnTo>
                  <a:pt x="61" y="54"/>
                </a:lnTo>
                <a:lnTo>
                  <a:pt x="62" y="63"/>
                </a:lnTo>
                <a:lnTo>
                  <a:pt x="64" y="78"/>
                </a:lnTo>
                <a:lnTo>
                  <a:pt x="65" y="85"/>
                </a:lnTo>
                <a:lnTo>
                  <a:pt x="67" y="108"/>
                </a:lnTo>
                <a:lnTo>
                  <a:pt x="68" y="124"/>
                </a:lnTo>
                <a:lnTo>
                  <a:pt x="70" y="140"/>
                </a:lnTo>
                <a:lnTo>
                  <a:pt x="70" y="155"/>
                </a:lnTo>
                <a:lnTo>
                  <a:pt x="71" y="178"/>
                </a:lnTo>
                <a:lnTo>
                  <a:pt x="72" y="194"/>
                </a:lnTo>
                <a:lnTo>
                  <a:pt x="74" y="217"/>
                </a:lnTo>
                <a:lnTo>
                  <a:pt x="75" y="233"/>
                </a:lnTo>
                <a:lnTo>
                  <a:pt x="77" y="264"/>
                </a:lnTo>
                <a:lnTo>
                  <a:pt x="78" y="280"/>
                </a:lnTo>
                <a:lnTo>
                  <a:pt x="80" y="295"/>
                </a:lnTo>
                <a:lnTo>
                  <a:pt x="81" y="325"/>
                </a:lnTo>
                <a:lnTo>
                  <a:pt x="82" y="341"/>
                </a:lnTo>
                <a:lnTo>
                  <a:pt x="84" y="357"/>
                </a:lnTo>
                <a:lnTo>
                  <a:pt x="85" y="380"/>
                </a:lnTo>
                <a:lnTo>
                  <a:pt x="87" y="395"/>
                </a:lnTo>
                <a:lnTo>
                  <a:pt x="87" y="411"/>
                </a:lnTo>
                <a:lnTo>
                  <a:pt x="88" y="434"/>
                </a:lnTo>
                <a:lnTo>
                  <a:pt x="90" y="450"/>
                </a:lnTo>
                <a:lnTo>
                  <a:pt x="91" y="458"/>
                </a:lnTo>
                <a:lnTo>
                  <a:pt x="92" y="481"/>
                </a:lnTo>
                <a:lnTo>
                  <a:pt x="94" y="481"/>
                </a:lnTo>
                <a:lnTo>
                  <a:pt x="95" y="497"/>
                </a:lnTo>
                <a:lnTo>
                  <a:pt x="97" y="504"/>
                </a:lnTo>
                <a:lnTo>
                  <a:pt x="98" y="513"/>
                </a:lnTo>
                <a:lnTo>
                  <a:pt x="100" y="513"/>
                </a:lnTo>
                <a:lnTo>
                  <a:pt x="101" y="520"/>
                </a:lnTo>
                <a:lnTo>
                  <a:pt x="102" y="520"/>
                </a:lnTo>
                <a:lnTo>
                  <a:pt x="104" y="520"/>
                </a:lnTo>
                <a:lnTo>
                  <a:pt x="105" y="520"/>
                </a:lnTo>
                <a:lnTo>
                  <a:pt x="107" y="513"/>
                </a:lnTo>
                <a:lnTo>
                  <a:pt x="108" y="504"/>
                </a:lnTo>
                <a:lnTo>
                  <a:pt x="110" y="497"/>
                </a:lnTo>
                <a:lnTo>
                  <a:pt x="111" y="488"/>
                </a:lnTo>
                <a:lnTo>
                  <a:pt x="112" y="473"/>
                </a:lnTo>
                <a:lnTo>
                  <a:pt x="114" y="473"/>
                </a:lnTo>
                <a:lnTo>
                  <a:pt x="115" y="450"/>
                </a:lnTo>
                <a:lnTo>
                  <a:pt x="117" y="443"/>
                </a:lnTo>
                <a:lnTo>
                  <a:pt x="118" y="427"/>
                </a:lnTo>
                <a:lnTo>
                  <a:pt x="120" y="404"/>
                </a:lnTo>
                <a:lnTo>
                  <a:pt x="121" y="388"/>
                </a:lnTo>
                <a:lnTo>
                  <a:pt x="121" y="364"/>
                </a:lnTo>
                <a:lnTo>
                  <a:pt x="122" y="350"/>
                </a:lnTo>
                <a:lnTo>
                  <a:pt x="124" y="325"/>
                </a:lnTo>
                <a:lnTo>
                  <a:pt x="125" y="310"/>
                </a:lnTo>
                <a:lnTo>
                  <a:pt x="127" y="287"/>
                </a:lnTo>
                <a:lnTo>
                  <a:pt x="128" y="264"/>
                </a:lnTo>
                <a:lnTo>
                  <a:pt x="130" y="241"/>
                </a:lnTo>
                <a:lnTo>
                  <a:pt x="131" y="225"/>
                </a:lnTo>
                <a:lnTo>
                  <a:pt x="132" y="201"/>
                </a:lnTo>
                <a:lnTo>
                  <a:pt x="134" y="178"/>
                </a:lnTo>
                <a:lnTo>
                  <a:pt x="135" y="163"/>
                </a:lnTo>
                <a:lnTo>
                  <a:pt x="137" y="140"/>
                </a:lnTo>
                <a:lnTo>
                  <a:pt x="138" y="117"/>
                </a:lnTo>
                <a:lnTo>
                  <a:pt x="138" y="101"/>
                </a:lnTo>
                <a:lnTo>
                  <a:pt x="140" y="85"/>
                </a:lnTo>
                <a:lnTo>
                  <a:pt x="141" y="78"/>
                </a:lnTo>
                <a:lnTo>
                  <a:pt x="142" y="63"/>
                </a:lnTo>
                <a:lnTo>
                  <a:pt x="144" y="38"/>
                </a:lnTo>
                <a:lnTo>
                  <a:pt x="145" y="38"/>
                </a:lnTo>
                <a:lnTo>
                  <a:pt x="147" y="31"/>
                </a:lnTo>
                <a:lnTo>
                  <a:pt x="148" y="15"/>
                </a:lnTo>
                <a:lnTo>
                  <a:pt x="150" y="15"/>
                </a:lnTo>
                <a:lnTo>
                  <a:pt x="151" y="8"/>
                </a:lnTo>
                <a:lnTo>
                  <a:pt x="152" y="8"/>
                </a:lnTo>
                <a:lnTo>
                  <a:pt x="154" y="8"/>
                </a:lnTo>
                <a:lnTo>
                  <a:pt x="155" y="8"/>
                </a:lnTo>
                <a:lnTo>
                  <a:pt x="157" y="8"/>
                </a:lnTo>
                <a:lnTo>
                  <a:pt x="158" y="15"/>
                </a:lnTo>
                <a:lnTo>
                  <a:pt x="160" y="24"/>
                </a:lnTo>
                <a:lnTo>
                  <a:pt x="161" y="38"/>
                </a:lnTo>
                <a:lnTo>
                  <a:pt x="162" y="38"/>
                </a:lnTo>
                <a:lnTo>
                  <a:pt x="164" y="54"/>
                </a:lnTo>
                <a:lnTo>
                  <a:pt x="165" y="63"/>
                </a:lnTo>
                <a:lnTo>
                  <a:pt x="167" y="78"/>
                </a:lnTo>
                <a:lnTo>
                  <a:pt x="168" y="93"/>
                </a:lnTo>
                <a:lnTo>
                  <a:pt x="170" y="108"/>
                </a:lnTo>
                <a:lnTo>
                  <a:pt x="171" y="124"/>
                </a:lnTo>
                <a:lnTo>
                  <a:pt x="172" y="133"/>
                </a:lnTo>
                <a:lnTo>
                  <a:pt x="172" y="155"/>
                </a:lnTo>
                <a:lnTo>
                  <a:pt x="174" y="171"/>
                </a:lnTo>
                <a:lnTo>
                  <a:pt x="175" y="194"/>
                </a:lnTo>
                <a:lnTo>
                  <a:pt x="177" y="210"/>
                </a:lnTo>
                <a:lnTo>
                  <a:pt x="178" y="233"/>
                </a:lnTo>
                <a:lnTo>
                  <a:pt x="180" y="255"/>
                </a:lnTo>
                <a:lnTo>
                  <a:pt x="181" y="280"/>
                </a:lnTo>
                <a:lnTo>
                  <a:pt x="182" y="295"/>
                </a:lnTo>
                <a:lnTo>
                  <a:pt x="184" y="318"/>
                </a:lnTo>
                <a:lnTo>
                  <a:pt x="185" y="341"/>
                </a:lnTo>
                <a:lnTo>
                  <a:pt x="187" y="357"/>
                </a:lnTo>
                <a:lnTo>
                  <a:pt x="188" y="380"/>
                </a:lnTo>
                <a:lnTo>
                  <a:pt x="188" y="404"/>
                </a:lnTo>
                <a:lnTo>
                  <a:pt x="190" y="418"/>
                </a:lnTo>
                <a:lnTo>
                  <a:pt x="191" y="427"/>
                </a:lnTo>
                <a:lnTo>
                  <a:pt x="192" y="450"/>
                </a:lnTo>
                <a:lnTo>
                  <a:pt x="194" y="465"/>
                </a:lnTo>
                <a:lnTo>
                  <a:pt x="195" y="481"/>
                </a:lnTo>
                <a:lnTo>
                  <a:pt x="197" y="488"/>
                </a:lnTo>
                <a:lnTo>
                  <a:pt x="198" y="497"/>
                </a:lnTo>
                <a:lnTo>
                  <a:pt x="200" y="497"/>
                </a:lnTo>
                <a:lnTo>
                  <a:pt x="201" y="504"/>
                </a:lnTo>
                <a:lnTo>
                  <a:pt x="202" y="513"/>
                </a:lnTo>
                <a:lnTo>
                  <a:pt x="204" y="513"/>
                </a:lnTo>
                <a:lnTo>
                  <a:pt x="205" y="513"/>
                </a:lnTo>
                <a:lnTo>
                  <a:pt x="207" y="513"/>
                </a:lnTo>
                <a:lnTo>
                  <a:pt x="208" y="513"/>
                </a:lnTo>
                <a:lnTo>
                  <a:pt x="210" y="497"/>
                </a:lnTo>
                <a:lnTo>
                  <a:pt x="211" y="497"/>
                </a:lnTo>
                <a:lnTo>
                  <a:pt x="212" y="481"/>
                </a:lnTo>
                <a:lnTo>
                  <a:pt x="214" y="473"/>
                </a:lnTo>
                <a:lnTo>
                  <a:pt x="215" y="458"/>
                </a:lnTo>
                <a:lnTo>
                  <a:pt x="217" y="450"/>
                </a:lnTo>
                <a:lnTo>
                  <a:pt x="218" y="427"/>
                </a:lnTo>
                <a:lnTo>
                  <a:pt x="220" y="418"/>
                </a:lnTo>
                <a:lnTo>
                  <a:pt x="221" y="404"/>
                </a:lnTo>
                <a:lnTo>
                  <a:pt x="222" y="388"/>
                </a:lnTo>
                <a:lnTo>
                  <a:pt x="222" y="364"/>
                </a:lnTo>
                <a:lnTo>
                  <a:pt x="224" y="341"/>
                </a:lnTo>
                <a:lnTo>
                  <a:pt x="225" y="325"/>
                </a:lnTo>
                <a:lnTo>
                  <a:pt x="227" y="310"/>
                </a:lnTo>
                <a:lnTo>
                  <a:pt x="228" y="287"/>
                </a:lnTo>
                <a:lnTo>
                  <a:pt x="230" y="264"/>
                </a:lnTo>
                <a:lnTo>
                  <a:pt x="231" y="248"/>
                </a:lnTo>
                <a:lnTo>
                  <a:pt x="232" y="217"/>
                </a:lnTo>
                <a:lnTo>
                  <a:pt x="234" y="201"/>
                </a:lnTo>
                <a:lnTo>
                  <a:pt x="235" y="178"/>
                </a:lnTo>
                <a:lnTo>
                  <a:pt x="237" y="163"/>
                </a:lnTo>
                <a:lnTo>
                  <a:pt x="238" y="140"/>
                </a:lnTo>
                <a:lnTo>
                  <a:pt x="240" y="124"/>
                </a:lnTo>
                <a:lnTo>
                  <a:pt x="240" y="108"/>
                </a:lnTo>
                <a:lnTo>
                  <a:pt x="241" y="85"/>
                </a:lnTo>
                <a:lnTo>
                  <a:pt x="242" y="78"/>
                </a:lnTo>
                <a:lnTo>
                  <a:pt x="244" y="63"/>
                </a:lnTo>
                <a:lnTo>
                  <a:pt x="245" y="47"/>
                </a:lnTo>
                <a:lnTo>
                  <a:pt x="247" y="38"/>
                </a:lnTo>
                <a:lnTo>
                  <a:pt x="248" y="31"/>
                </a:lnTo>
                <a:lnTo>
                  <a:pt x="250" y="15"/>
                </a:lnTo>
                <a:lnTo>
                  <a:pt x="251" y="15"/>
                </a:lnTo>
                <a:lnTo>
                  <a:pt x="252" y="8"/>
                </a:lnTo>
                <a:lnTo>
                  <a:pt x="254" y="8"/>
                </a:lnTo>
                <a:lnTo>
                  <a:pt x="255" y="8"/>
                </a:lnTo>
                <a:lnTo>
                  <a:pt x="257" y="8"/>
                </a:lnTo>
                <a:lnTo>
                  <a:pt x="258" y="8"/>
                </a:lnTo>
                <a:lnTo>
                  <a:pt x="260" y="15"/>
                </a:lnTo>
                <a:lnTo>
                  <a:pt x="261" y="24"/>
                </a:lnTo>
                <a:lnTo>
                  <a:pt x="262" y="31"/>
                </a:lnTo>
                <a:lnTo>
                  <a:pt x="264" y="31"/>
                </a:lnTo>
                <a:lnTo>
                  <a:pt x="265" y="47"/>
                </a:lnTo>
                <a:lnTo>
                  <a:pt x="267" y="63"/>
                </a:lnTo>
                <a:lnTo>
                  <a:pt x="268" y="70"/>
                </a:lnTo>
                <a:lnTo>
                  <a:pt x="270" y="85"/>
                </a:lnTo>
                <a:lnTo>
                  <a:pt x="271" y="101"/>
                </a:lnTo>
                <a:lnTo>
                  <a:pt x="272" y="117"/>
                </a:lnTo>
                <a:lnTo>
                  <a:pt x="274" y="133"/>
                </a:lnTo>
                <a:lnTo>
                  <a:pt x="274" y="155"/>
                </a:lnTo>
                <a:lnTo>
                  <a:pt x="275" y="178"/>
                </a:lnTo>
                <a:lnTo>
                  <a:pt x="277" y="194"/>
                </a:lnTo>
                <a:lnTo>
                  <a:pt x="278" y="217"/>
                </a:lnTo>
                <a:lnTo>
                  <a:pt x="280" y="233"/>
                </a:lnTo>
                <a:lnTo>
                  <a:pt x="281" y="255"/>
                </a:lnTo>
                <a:lnTo>
                  <a:pt x="282" y="287"/>
                </a:lnTo>
                <a:lnTo>
                  <a:pt x="284" y="303"/>
                </a:lnTo>
                <a:lnTo>
                  <a:pt x="285" y="318"/>
                </a:lnTo>
                <a:lnTo>
                  <a:pt x="287" y="341"/>
                </a:lnTo>
                <a:lnTo>
                  <a:pt x="288" y="364"/>
                </a:lnTo>
                <a:lnTo>
                  <a:pt x="290" y="388"/>
                </a:lnTo>
                <a:lnTo>
                  <a:pt x="291" y="404"/>
                </a:lnTo>
                <a:lnTo>
                  <a:pt x="291" y="418"/>
                </a:lnTo>
                <a:lnTo>
                  <a:pt x="292" y="434"/>
                </a:lnTo>
                <a:lnTo>
                  <a:pt x="294" y="450"/>
                </a:lnTo>
                <a:lnTo>
                  <a:pt x="295" y="458"/>
                </a:lnTo>
                <a:lnTo>
                  <a:pt x="297" y="473"/>
                </a:lnTo>
                <a:lnTo>
                  <a:pt x="298" y="488"/>
                </a:lnTo>
                <a:lnTo>
                  <a:pt x="300" y="488"/>
                </a:lnTo>
                <a:lnTo>
                  <a:pt x="301" y="497"/>
                </a:lnTo>
                <a:lnTo>
                  <a:pt x="302" y="513"/>
                </a:lnTo>
                <a:lnTo>
                  <a:pt x="304" y="513"/>
                </a:lnTo>
                <a:lnTo>
                  <a:pt x="305" y="520"/>
                </a:lnTo>
                <a:lnTo>
                  <a:pt x="307" y="513"/>
                </a:lnTo>
                <a:lnTo>
                  <a:pt x="308" y="513"/>
                </a:lnTo>
                <a:lnTo>
                  <a:pt x="308" y="504"/>
                </a:lnTo>
                <a:lnTo>
                  <a:pt x="310" y="504"/>
                </a:lnTo>
                <a:lnTo>
                  <a:pt x="311" y="497"/>
                </a:lnTo>
                <a:lnTo>
                  <a:pt x="312" y="497"/>
                </a:lnTo>
                <a:lnTo>
                  <a:pt x="314" y="473"/>
                </a:lnTo>
                <a:lnTo>
                  <a:pt x="315" y="473"/>
                </a:lnTo>
                <a:lnTo>
                  <a:pt x="317" y="450"/>
                </a:lnTo>
                <a:lnTo>
                  <a:pt x="318" y="443"/>
                </a:lnTo>
                <a:lnTo>
                  <a:pt x="320" y="427"/>
                </a:lnTo>
                <a:lnTo>
                  <a:pt x="321" y="418"/>
                </a:lnTo>
                <a:lnTo>
                  <a:pt x="322" y="388"/>
                </a:lnTo>
                <a:lnTo>
                  <a:pt x="324" y="380"/>
                </a:lnTo>
                <a:lnTo>
                  <a:pt x="325" y="357"/>
                </a:lnTo>
                <a:lnTo>
                  <a:pt x="325" y="341"/>
                </a:lnTo>
                <a:lnTo>
                  <a:pt x="327" y="318"/>
                </a:lnTo>
                <a:lnTo>
                  <a:pt x="328" y="303"/>
                </a:lnTo>
                <a:lnTo>
                  <a:pt x="330" y="271"/>
                </a:lnTo>
                <a:lnTo>
                  <a:pt x="331" y="248"/>
                </a:lnTo>
                <a:lnTo>
                  <a:pt x="332" y="225"/>
                </a:lnTo>
                <a:lnTo>
                  <a:pt x="334" y="217"/>
                </a:lnTo>
                <a:lnTo>
                  <a:pt x="335" y="194"/>
                </a:lnTo>
                <a:lnTo>
                  <a:pt x="337" y="171"/>
                </a:lnTo>
                <a:lnTo>
                  <a:pt x="338" y="147"/>
                </a:lnTo>
                <a:lnTo>
                  <a:pt x="340" y="133"/>
                </a:lnTo>
                <a:lnTo>
                  <a:pt x="341" y="108"/>
                </a:lnTo>
                <a:lnTo>
                  <a:pt x="341" y="101"/>
                </a:lnTo>
                <a:lnTo>
                  <a:pt x="342" y="78"/>
                </a:lnTo>
                <a:lnTo>
                  <a:pt x="344" y="70"/>
                </a:lnTo>
                <a:lnTo>
                  <a:pt x="345" y="54"/>
                </a:lnTo>
                <a:lnTo>
                  <a:pt x="347" y="38"/>
                </a:lnTo>
                <a:lnTo>
                  <a:pt x="348" y="38"/>
                </a:lnTo>
                <a:lnTo>
                  <a:pt x="350" y="24"/>
                </a:lnTo>
                <a:lnTo>
                  <a:pt x="351" y="15"/>
                </a:lnTo>
                <a:lnTo>
                  <a:pt x="352" y="8"/>
                </a:lnTo>
                <a:lnTo>
                  <a:pt x="354" y="8"/>
                </a:lnTo>
                <a:lnTo>
                  <a:pt x="355" y="8"/>
                </a:lnTo>
                <a:lnTo>
                  <a:pt x="357" y="8"/>
                </a:lnTo>
                <a:lnTo>
                  <a:pt x="358" y="0"/>
                </a:lnTo>
                <a:lnTo>
                  <a:pt x="358" y="8"/>
                </a:lnTo>
                <a:lnTo>
                  <a:pt x="360" y="8"/>
                </a:lnTo>
                <a:lnTo>
                  <a:pt x="361" y="8"/>
                </a:lnTo>
                <a:lnTo>
                  <a:pt x="362" y="31"/>
                </a:lnTo>
                <a:lnTo>
                  <a:pt x="364" y="24"/>
                </a:lnTo>
                <a:lnTo>
                  <a:pt x="365" y="38"/>
                </a:lnTo>
                <a:lnTo>
                  <a:pt x="367" y="47"/>
                </a:lnTo>
                <a:lnTo>
                  <a:pt x="368" y="63"/>
                </a:lnTo>
                <a:lnTo>
                  <a:pt x="370" y="78"/>
                </a:lnTo>
                <a:lnTo>
                  <a:pt x="371" y="101"/>
                </a:lnTo>
                <a:lnTo>
                  <a:pt x="372" y="108"/>
                </a:lnTo>
                <a:lnTo>
                  <a:pt x="374" y="124"/>
                </a:lnTo>
                <a:lnTo>
                  <a:pt x="375" y="147"/>
                </a:lnTo>
                <a:lnTo>
                  <a:pt x="375" y="163"/>
                </a:lnTo>
                <a:lnTo>
                  <a:pt x="377" y="187"/>
                </a:lnTo>
                <a:lnTo>
                  <a:pt x="378" y="201"/>
                </a:lnTo>
                <a:lnTo>
                  <a:pt x="380" y="225"/>
                </a:lnTo>
                <a:lnTo>
                  <a:pt x="381" y="241"/>
                </a:lnTo>
                <a:lnTo>
                  <a:pt x="382" y="271"/>
                </a:lnTo>
                <a:lnTo>
                  <a:pt x="384" y="295"/>
                </a:lnTo>
                <a:lnTo>
                  <a:pt x="385" y="318"/>
                </a:lnTo>
                <a:lnTo>
                  <a:pt x="387" y="341"/>
                </a:lnTo>
                <a:lnTo>
                  <a:pt x="388" y="357"/>
                </a:lnTo>
                <a:lnTo>
                  <a:pt x="390" y="380"/>
                </a:lnTo>
                <a:lnTo>
                  <a:pt x="391" y="395"/>
                </a:lnTo>
                <a:lnTo>
                  <a:pt x="392" y="418"/>
                </a:lnTo>
                <a:lnTo>
                  <a:pt x="392" y="434"/>
                </a:lnTo>
                <a:lnTo>
                  <a:pt x="394" y="450"/>
                </a:lnTo>
                <a:lnTo>
                  <a:pt x="395" y="458"/>
                </a:lnTo>
                <a:lnTo>
                  <a:pt x="397" y="473"/>
                </a:lnTo>
                <a:lnTo>
                  <a:pt x="398" y="488"/>
                </a:lnTo>
                <a:lnTo>
                  <a:pt x="400" y="497"/>
                </a:lnTo>
                <a:lnTo>
                  <a:pt x="401" y="497"/>
                </a:lnTo>
                <a:lnTo>
                  <a:pt x="402" y="504"/>
                </a:lnTo>
                <a:lnTo>
                  <a:pt x="404" y="513"/>
                </a:lnTo>
                <a:lnTo>
                  <a:pt x="405" y="513"/>
                </a:lnTo>
                <a:lnTo>
                  <a:pt x="407" y="520"/>
                </a:lnTo>
                <a:lnTo>
                  <a:pt x="408" y="513"/>
                </a:lnTo>
                <a:lnTo>
                  <a:pt x="410" y="520"/>
                </a:lnTo>
                <a:lnTo>
                  <a:pt x="410" y="504"/>
                </a:lnTo>
                <a:lnTo>
                  <a:pt x="411" y="497"/>
                </a:lnTo>
                <a:lnTo>
                  <a:pt x="412" y="497"/>
                </a:lnTo>
                <a:lnTo>
                  <a:pt x="414" y="488"/>
                </a:lnTo>
                <a:lnTo>
                  <a:pt x="415" y="473"/>
                </a:lnTo>
                <a:lnTo>
                  <a:pt x="417" y="465"/>
                </a:lnTo>
                <a:lnTo>
                  <a:pt x="418" y="450"/>
                </a:lnTo>
                <a:lnTo>
                  <a:pt x="420" y="443"/>
                </a:lnTo>
                <a:lnTo>
                  <a:pt x="421" y="427"/>
                </a:lnTo>
                <a:lnTo>
                  <a:pt x="422" y="411"/>
                </a:lnTo>
                <a:lnTo>
                  <a:pt x="424" y="388"/>
                </a:lnTo>
                <a:lnTo>
                  <a:pt x="425" y="373"/>
                </a:lnTo>
                <a:lnTo>
                  <a:pt x="427" y="350"/>
                </a:lnTo>
                <a:lnTo>
                  <a:pt x="427" y="334"/>
                </a:lnTo>
                <a:lnTo>
                  <a:pt x="428" y="303"/>
                </a:lnTo>
                <a:lnTo>
                  <a:pt x="430" y="287"/>
                </a:lnTo>
                <a:lnTo>
                  <a:pt x="431" y="264"/>
                </a:lnTo>
                <a:lnTo>
                  <a:pt x="432" y="248"/>
                </a:lnTo>
                <a:lnTo>
                  <a:pt x="434" y="225"/>
                </a:lnTo>
                <a:lnTo>
                  <a:pt x="435" y="225"/>
                </a:lnTo>
                <a:lnTo>
                  <a:pt x="437" y="210"/>
                </a:lnTo>
                <a:lnTo>
                  <a:pt x="438" y="187"/>
                </a:lnTo>
                <a:lnTo>
                  <a:pt x="440" y="171"/>
                </a:lnTo>
                <a:lnTo>
                  <a:pt x="441" y="155"/>
                </a:lnTo>
                <a:lnTo>
                  <a:pt x="442" y="140"/>
                </a:lnTo>
                <a:lnTo>
                  <a:pt x="444" y="117"/>
                </a:lnTo>
                <a:lnTo>
                  <a:pt x="444" y="101"/>
                </a:lnTo>
                <a:lnTo>
                  <a:pt x="445" y="93"/>
                </a:lnTo>
                <a:lnTo>
                  <a:pt x="447" y="70"/>
                </a:lnTo>
                <a:lnTo>
                  <a:pt x="448" y="63"/>
                </a:lnTo>
                <a:lnTo>
                  <a:pt x="450" y="47"/>
                </a:lnTo>
                <a:lnTo>
                  <a:pt x="451" y="38"/>
                </a:lnTo>
                <a:lnTo>
                  <a:pt x="452" y="31"/>
                </a:lnTo>
                <a:lnTo>
                  <a:pt x="454" y="24"/>
                </a:lnTo>
                <a:lnTo>
                  <a:pt x="455" y="24"/>
                </a:lnTo>
                <a:lnTo>
                  <a:pt x="457" y="15"/>
                </a:lnTo>
                <a:lnTo>
                  <a:pt x="458" y="15"/>
                </a:lnTo>
                <a:lnTo>
                  <a:pt x="460" y="24"/>
                </a:lnTo>
                <a:lnTo>
                  <a:pt x="461" y="24"/>
                </a:lnTo>
                <a:lnTo>
                  <a:pt x="462" y="31"/>
                </a:lnTo>
                <a:lnTo>
                  <a:pt x="464" y="38"/>
                </a:lnTo>
                <a:lnTo>
                  <a:pt x="465" y="47"/>
                </a:lnTo>
                <a:lnTo>
                  <a:pt x="467" y="54"/>
                </a:lnTo>
                <a:lnTo>
                  <a:pt x="468" y="70"/>
                </a:lnTo>
                <a:lnTo>
                  <a:pt x="470" y="78"/>
                </a:lnTo>
                <a:lnTo>
                  <a:pt x="471" y="93"/>
                </a:lnTo>
                <a:lnTo>
                  <a:pt x="472" y="101"/>
                </a:lnTo>
                <a:lnTo>
                  <a:pt x="474" y="117"/>
                </a:lnTo>
                <a:lnTo>
                  <a:pt x="475" y="140"/>
                </a:lnTo>
                <a:lnTo>
                  <a:pt x="477" y="163"/>
                </a:lnTo>
                <a:lnTo>
                  <a:pt x="478" y="178"/>
                </a:lnTo>
                <a:lnTo>
                  <a:pt x="478" y="187"/>
                </a:lnTo>
                <a:lnTo>
                  <a:pt x="480" y="217"/>
                </a:lnTo>
                <a:lnTo>
                  <a:pt x="481" y="233"/>
                </a:lnTo>
                <a:lnTo>
                  <a:pt x="482" y="255"/>
                </a:lnTo>
                <a:lnTo>
                  <a:pt x="484" y="271"/>
                </a:lnTo>
                <a:lnTo>
                  <a:pt x="485" y="295"/>
                </a:lnTo>
                <a:lnTo>
                  <a:pt x="487" y="318"/>
                </a:lnTo>
                <a:lnTo>
                  <a:pt x="488" y="341"/>
                </a:lnTo>
                <a:lnTo>
                  <a:pt x="490" y="364"/>
                </a:lnTo>
                <a:lnTo>
                  <a:pt x="491" y="380"/>
                </a:lnTo>
                <a:lnTo>
                  <a:pt x="492" y="395"/>
                </a:lnTo>
                <a:lnTo>
                  <a:pt x="494" y="411"/>
                </a:lnTo>
                <a:lnTo>
                  <a:pt x="494" y="427"/>
                </a:lnTo>
                <a:lnTo>
                  <a:pt x="495" y="443"/>
                </a:lnTo>
                <a:lnTo>
                  <a:pt x="497" y="458"/>
                </a:lnTo>
                <a:lnTo>
                  <a:pt x="498" y="473"/>
                </a:lnTo>
                <a:lnTo>
                  <a:pt x="500" y="481"/>
                </a:lnTo>
                <a:lnTo>
                  <a:pt x="501" y="488"/>
                </a:lnTo>
                <a:lnTo>
                  <a:pt x="502" y="504"/>
                </a:lnTo>
                <a:lnTo>
                  <a:pt x="504" y="497"/>
                </a:lnTo>
                <a:lnTo>
                  <a:pt x="505" y="513"/>
                </a:lnTo>
                <a:lnTo>
                  <a:pt x="507" y="513"/>
                </a:lnTo>
                <a:lnTo>
                  <a:pt x="508" y="513"/>
                </a:lnTo>
                <a:lnTo>
                  <a:pt x="510" y="513"/>
                </a:lnTo>
                <a:lnTo>
                  <a:pt x="511" y="513"/>
                </a:lnTo>
                <a:lnTo>
                  <a:pt x="511" y="504"/>
                </a:lnTo>
                <a:lnTo>
                  <a:pt x="512" y="497"/>
                </a:lnTo>
                <a:lnTo>
                  <a:pt x="514" y="497"/>
                </a:lnTo>
                <a:lnTo>
                  <a:pt x="515" y="488"/>
                </a:lnTo>
                <a:lnTo>
                  <a:pt x="517" y="465"/>
                </a:lnTo>
                <a:lnTo>
                  <a:pt x="518" y="465"/>
                </a:lnTo>
                <a:lnTo>
                  <a:pt x="520" y="458"/>
                </a:lnTo>
                <a:lnTo>
                  <a:pt x="521" y="434"/>
                </a:lnTo>
                <a:lnTo>
                  <a:pt x="522" y="427"/>
                </a:lnTo>
                <a:lnTo>
                  <a:pt x="524" y="404"/>
                </a:lnTo>
                <a:lnTo>
                  <a:pt x="525" y="388"/>
                </a:lnTo>
                <a:lnTo>
                  <a:pt x="527" y="364"/>
                </a:lnTo>
                <a:lnTo>
                  <a:pt x="528" y="350"/>
                </a:lnTo>
                <a:lnTo>
                  <a:pt x="528" y="325"/>
                </a:lnTo>
                <a:lnTo>
                  <a:pt x="530" y="303"/>
                </a:lnTo>
                <a:lnTo>
                  <a:pt x="531" y="287"/>
                </a:lnTo>
                <a:lnTo>
                  <a:pt x="532" y="255"/>
                </a:lnTo>
                <a:lnTo>
                  <a:pt x="534" y="241"/>
                </a:lnTo>
                <a:lnTo>
                  <a:pt x="535" y="217"/>
                </a:lnTo>
                <a:lnTo>
                  <a:pt x="537" y="201"/>
                </a:lnTo>
                <a:lnTo>
                  <a:pt x="538" y="178"/>
                </a:lnTo>
                <a:lnTo>
                  <a:pt x="540" y="163"/>
                </a:lnTo>
                <a:lnTo>
                  <a:pt x="541" y="140"/>
                </a:lnTo>
                <a:lnTo>
                  <a:pt x="542" y="124"/>
                </a:lnTo>
                <a:lnTo>
                  <a:pt x="544" y="108"/>
                </a:lnTo>
                <a:lnTo>
                  <a:pt x="545" y="93"/>
                </a:lnTo>
                <a:lnTo>
                  <a:pt x="545" y="78"/>
                </a:lnTo>
                <a:lnTo>
                  <a:pt x="547" y="63"/>
                </a:lnTo>
                <a:lnTo>
                  <a:pt x="548" y="47"/>
                </a:lnTo>
                <a:lnTo>
                  <a:pt x="550" y="38"/>
                </a:lnTo>
                <a:lnTo>
                  <a:pt x="551" y="31"/>
                </a:lnTo>
                <a:lnTo>
                  <a:pt x="552" y="24"/>
                </a:lnTo>
                <a:lnTo>
                  <a:pt x="554" y="24"/>
                </a:lnTo>
                <a:lnTo>
                  <a:pt x="555" y="15"/>
                </a:lnTo>
                <a:lnTo>
                  <a:pt x="557" y="15"/>
                </a:lnTo>
                <a:lnTo>
                  <a:pt x="558" y="15"/>
                </a:lnTo>
                <a:lnTo>
                  <a:pt x="560" y="15"/>
                </a:lnTo>
                <a:lnTo>
                  <a:pt x="561" y="15"/>
                </a:lnTo>
                <a:lnTo>
                  <a:pt x="562" y="24"/>
                </a:lnTo>
                <a:lnTo>
                  <a:pt x="562" y="31"/>
                </a:lnTo>
                <a:lnTo>
                  <a:pt x="564" y="38"/>
                </a:lnTo>
                <a:lnTo>
                  <a:pt x="565" y="47"/>
                </a:lnTo>
                <a:lnTo>
                  <a:pt x="567" y="54"/>
                </a:lnTo>
                <a:lnTo>
                  <a:pt x="568" y="70"/>
                </a:lnTo>
                <a:lnTo>
                  <a:pt x="570" y="78"/>
                </a:lnTo>
                <a:lnTo>
                  <a:pt x="571" y="93"/>
                </a:lnTo>
                <a:lnTo>
                  <a:pt x="572" y="108"/>
                </a:lnTo>
                <a:lnTo>
                  <a:pt x="574" y="124"/>
                </a:lnTo>
                <a:lnTo>
                  <a:pt x="575" y="140"/>
                </a:lnTo>
                <a:lnTo>
                  <a:pt x="577" y="163"/>
                </a:lnTo>
                <a:lnTo>
                  <a:pt x="578" y="178"/>
                </a:lnTo>
                <a:lnTo>
                  <a:pt x="580" y="194"/>
                </a:lnTo>
                <a:lnTo>
                  <a:pt x="580" y="217"/>
                </a:lnTo>
                <a:lnTo>
                  <a:pt x="581" y="241"/>
                </a:lnTo>
                <a:lnTo>
                  <a:pt x="582" y="264"/>
                </a:lnTo>
                <a:lnTo>
                  <a:pt x="584" y="280"/>
                </a:lnTo>
                <a:lnTo>
                  <a:pt x="585" y="295"/>
                </a:lnTo>
                <a:lnTo>
                  <a:pt x="587" y="318"/>
                </a:lnTo>
                <a:lnTo>
                  <a:pt x="588" y="334"/>
                </a:lnTo>
                <a:lnTo>
                  <a:pt x="590" y="357"/>
                </a:lnTo>
                <a:lnTo>
                  <a:pt x="591" y="373"/>
                </a:lnTo>
                <a:lnTo>
                  <a:pt x="592" y="388"/>
                </a:lnTo>
                <a:lnTo>
                  <a:pt x="594" y="411"/>
                </a:lnTo>
                <a:lnTo>
                  <a:pt x="595" y="434"/>
                </a:lnTo>
                <a:lnTo>
                  <a:pt x="597" y="443"/>
                </a:lnTo>
                <a:lnTo>
                  <a:pt x="597" y="458"/>
                </a:lnTo>
                <a:lnTo>
                  <a:pt x="598" y="465"/>
                </a:lnTo>
                <a:lnTo>
                  <a:pt x="600" y="488"/>
                </a:lnTo>
                <a:lnTo>
                  <a:pt x="601" y="497"/>
                </a:lnTo>
                <a:lnTo>
                  <a:pt x="602" y="504"/>
                </a:lnTo>
                <a:lnTo>
                  <a:pt x="604" y="504"/>
                </a:lnTo>
                <a:lnTo>
                  <a:pt x="605" y="513"/>
                </a:lnTo>
                <a:lnTo>
                  <a:pt x="607" y="520"/>
                </a:lnTo>
                <a:lnTo>
                  <a:pt x="608" y="520"/>
                </a:lnTo>
                <a:lnTo>
                  <a:pt x="610" y="520"/>
                </a:lnTo>
                <a:lnTo>
                  <a:pt x="611" y="520"/>
                </a:lnTo>
                <a:lnTo>
                  <a:pt x="612" y="520"/>
                </a:lnTo>
                <a:lnTo>
                  <a:pt x="614" y="513"/>
                </a:lnTo>
                <a:lnTo>
                  <a:pt x="615" y="497"/>
                </a:lnTo>
                <a:lnTo>
                  <a:pt x="617" y="497"/>
                </a:lnTo>
                <a:lnTo>
                  <a:pt x="618" y="488"/>
                </a:lnTo>
                <a:lnTo>
                  <a:pt x="620" y="473"/>
                </a:lnTo>
                <a:lnTo>
                  <a:pt x="621" y="465"/>
                </a:lnTo>
                <a:lnTo>
                  <a:pt x="622" y="450"/>
                </a:lnTo>
                <a:lnTo>
                  <a:pt x="624" y="434"/>
                </a:lnTo>
                <a:lnTo>
                  <a:pt x="625" y="418"/>
                </a:lnTo>
                <a:lnTo>
                  <a:pt x="627" y="395"/>
                </a:lnTo>
                <a:lnTo>
                  <a:pt x="628" y="380"/>
                </a:lnTo>
                <a:lnTo>
                  <a:pt x="630" y="357"/>
                </a:lnTo>
                <a:lnTo>
                  <a:pt x="630" y="334"/>
                </a:lnTo>
                <a:lnTo>
                  <a:pt x="631" y="318"/>
                </a:lnTo>
                <a:lnTo>
                  <a:pt x="632" y="295"/>
                </a:lnTo>
                <a:lnTo>
                  <a:pt x="634" y="271"/>
                </a:lnTo>
                <a:lnTo>
                  <a:pt x="635" y="248"/>
                </a:lnTo>
                <a:lnTo>
                  <a:pt x="637" y="233"/>
                </a:lnTo>
                <a:lnTo>
                  <a:pt x="638" y="210"/>
                </a:lnTo>
                <a:lnTo>
                  <a:pt x="640" y="187"/>
                </a:lnTo>
                <a:lnTo>
                  <a:pt x="641" y="171"/>
                </a:lnTo>
                <a:lnTo>
                  <a:pt x="642" y="147"/>
                </a:lnTo>
                <a:lnTo>
                  <a:pt x="644" y="133"/>
                </a:lnTo>
                <a:lnTo>
                  <a:pt x="645" y="108"/>
                </a:lnTo>
                <a:lnTo>
                  <a:pt x="647" y="93"/>
                </a:lnTo>
                <a:lnTo>
                  <a:pt x="647" y="78"/>
                </a:lnTo>
                <a:lnTo>
                  <a:pt x="648" y="63"/>
                </a:lnTo>
                <a:lnTo>
                  <a:pt x="650" y="54"/>
                </a:lnTo>
                <a:lnTo>
                  <a:pt x="651" y="47"/>
                </a:lnTo>
                <a:lnTo>
                  <a:pt x="652" y="31"/>
                </a:lnTo>
                <a:lnTo>
                  <a:pt x="654" y="24"/>
                </a:lnTo>
                <a:lnTo>
                  <a:pt x="655" y="15"/>
                </a:lnTo>
                <a:lnTo>
                  <a:pt x="657" y="15"/>
                </a:lnTo>
                <a:lnTo>
                  <a:pt x="658" y="15"/>
                </a:lnTo>
                <a:lnTo>
                  <a:pt x="660" y="8"/>
                </a:lnTo>
                <a:lnTo>
                  <a:pt x="661" y="8"/>
                </a:lnTo>
                <a:lnTo>
                  <a:pt x="662" y="15"/>
                </a:lnTo>
                <a:lnTo>
                  <a:pt x="664" y="15"/>
                </a:lnTo>
                <a:lnTo>
                  <a:pt x="665" y="24"/>
                </a:lnTo>
                <a:lnTo>
                  <a:pt x="667" y="31"/>
                </a:lnTo>
              </a:path>
            </a:pathLst>
          </a:custGeom>
          <a:noFill/>
          <a:ln w="1270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lithium lev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4900"/>
            <a:ext cx="324802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419475" y="1081088"/>
            <a:ext cx="162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Phase matching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517900" y="3175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DISPERSION?</a:t>
            </a:r>
          </a:p>
        </p:txBody>
      </p:sp>
      <p:sp>
        <p:nvSpPr>
          <p:cNvPr id="21509" name="Line 7"/>
          <p:cNvSpPr>
            <a:spLocks noChangeShapeType="1"/>
          </p:cNvSpPr>
          <p:nvPr/>
        </p:nvSpPr>
        <p:spPr bwMode="auto">
          <a:xfrm>
            <a:off x="4565650" y="6000750"/>
            <a:ext cx="4105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8329613" y="6013450"/>
            <a:ext cx="3619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rot="-5400000">
            <a:off x="3059112" y="4494213"/>
            <a:ext cx="3013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286375" y="6013450"/>
            <a:ext cx="3429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6256338" y="6013450"/>
            <a:ext cx="4587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2w</a:t>
            </a:r>
          </a:p>
        </p:txBody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131050" y="6013450"/>
            <a:ext cx="4587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3w</a:t>
            </a:r>
          </a:p>
        </p:txBody>
      </p:sp>
      <p:sp>
        <p:nvSpPr>
          <p:cNvPr id="3" name="Arc 2"/>
          <p:cNvSpPr/>
          <p:nvPr/>
        </p:nvSpPr>
        <p:spPr>
          <a:xfrm flipV="1">
            <a:off x="1027113" y="2252663"/>
            <a:ext cx="7078662" cy="3297237"/>
          </a:xfrm>
          <a:prstGeom prst="arc">
            <a:avLst>
              <a:gd name="adj1" fmla="val 17195087"/>
              <a:gd name="adj2" fmla="val 20534069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779963" y="3773488"/>
            <a:ext cx="3459162" cy="998537"/>
          </a:xfrm>
          <a:custGeom>
            <a:avLst/>
            <a:gdLst>
              <a:gd name="connsiteX0" fmla="*/ 0 w 2978870"/>
              <a:gd name="connsiteY0" fmla="*/ 270402 h 998121"/>
              <a:gd name="connsiteX1" fmla="*/ 480767 w 2978870"/>
              <a:gd name="connsiteY1" fmla="*/ 72439 h 998121"/>
              <a:gd name="connsiteX2" fmla="*/ 820132 w 2978870"/>
              <a:gd name="connsiteY2" fmla="*/ 6451 h 998121"/>
              <a:gd name="connsiteX3" fmla="*/ 1216058 w 2978870"/>
              <a:gd name="connsiteY3" fmla="*/ 100719 h 998121"/>
              <a:gd name="connsiteX4" fmla="*/ 2026763 w 2978870"/>
              <a:gd name="connsiteY4" fmla="*/ 873717 h 998121"/>
              <a:gd name="connsiteX5" fmla="*/ 2978870 w 2978870"/>
              <a:gd name="connsiteY5" fmla="*/ 996266 h 998121"/>
              <a:gd name="connsiteX6" fmla="*/ 2978870 w 2978870"/>
              <a:gd name="connsiteY6" fmla="*/ 996266 h 99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8870" h="998121">
                <a:moveTo>
                  <a:pt x="0" y="270402"/>
                </a:moveTo>
                <a:cubicBezTo>
                  <a:pt x="172039" y="193416"/>
                  <a:pt x="344078" y="116431"/>
                  <a:pt x="480767" y="72439"/>
                </a:cubicBezTo>
                <a:cubicBezTo>
                  <a:pt x="617456" y="28447"/>
                  <a:pt x="697584" y="1738"/>
                  <a:pt x="820132" y="6451"/>
                </a:cubicBezTo>
                <a:cubicBezTo>
                  <a:pt x="942680" y="11164"/>
                  <a:pt x="1014953" y="-43825"/>
                  <a:pt x="1216058" y="100719"/>
                </a:cubicBezTo>
                <a:cubicBezTo>
                  <a:pt x="1417163" y="245263"/>
                  <a:pt x="1732961" y="724459"/>
                  <a:pt x="2026763" y="873717"/>
                </a:cubicBezTo>
                <a:cubicBezTo>
                  <a:pt x="2320565" y="1022975"/>
                  <a:pt x="2978870" y="996266"/>
                  <a:pt x="2978870" y="996266"/>
                </a:cubicBezTo>
                <a:lnTo>
                  <a:pt x="2978870" y="996266"/>
                </a:lnTo>
              </a:path>
            </a:pathLst>
          </a:cu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618288" y="3422650"/>
            <a:ext cx="0" cy="2578100"/>
          </a:xfrm>
          <a:prstGeom prst="line">
            <a:avLst/>
          </a:prstGeom>
          <a:ln w="127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97513" y="3422650"/>
            <a:ext cx="0" cy="25781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18375" y="3422650"/>
            <a:ext cx="0" cy="25781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5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2409825" y="441325"/>
            <a:ext cx="459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Heat pipe: How to mix magnesium and lithium?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119188" y="960438"/>
            <a:ext cx="1993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Double heat pipe: 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222375" y="1576388"/>
            <a:ext cx="7181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C. R. Vidal and M. M. Hessel  Journal of Applied Physics </a:t>
            </a:r>
            <a:r>
              <a:rPr lang="en-US" altLang="en-US" sz="1600" b="1">
                <a:cs typeface="Times New Roman" panose="02020603050405020304" pitchFamily="18" charset="0"/>
              </a:rPr>
              <a:t>43</a:t>
            </a:r>
            <a:r>
              <a:rPr lang="en-US" altLang="en-US" sz="1600">
                <a:cs typeface="Times New Roman" panose="02020603050405020304" pitchFamily="18" charset="0"/>
              </a:rPr>
              <a:t>, 2776 (1972)</a:t>
            </a:r>
          </a:p>
        </p:txBody>
      </p:sp>
      <p:pic>
        <p:nvPicPr>
          <p:cNvPr id="22533" name="Picture 7" descr="heat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127250"/>
            <a:ext cx="781843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210050" y="37607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3979863" y="3741738"/>
            <a:ext cx="1020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Ta = 1500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3970338" y="4122738"/>
            <a:ext cx="1020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Ta = 1500</a:t>
            </a: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2651125" y="3703638"/>
            <a:ext cx="1050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Pa = 2 torr</a:t>
            </a: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1946275" y="4122738"/>
            <a:ext cx="1062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Pb = 5 torr</a:t>
            </a:r>
          </a:p>
        </p:txBody>
      </p:sp>
    </p:spTree>
    <p:extLst>
      <p:ext uri="{BB962C8B-B14F-4D97-AF65-F5344CB8AC3E}">
        <p14:creationId xmlns:p14="http://schemas.microsoft.com/office/powerpoint/2010/main" val="14105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apor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61938"/>
            <a:ext cx="48196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pressure-cistrib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2717800"/>
            <a:ext cx="34099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heat pi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44488"/>
            <a:ext cx="49260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648075" y="29432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75063" y="2673350"/>
            <a:ext cx="3062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Mg partial pressure Pb - Pa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V="1">
            <a:off x="5275263" y="1781175"/>
            <a:ext cx="1068387" cy="942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etup-3r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-314325"/>
            <a:ext cx="9066213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8"/>
          <p:cNvGrpSpPr>
            <a:grpSpLocks/>
          </p:cNvGrpSpPr>
          <p:nvPr/>
        </p:nvGrpSpPr>
        <p:grpSpPr bwMode="auto">
          <a:xfrm>
            <a:off x="2705100" y="1968500"/>
            <a:ext cx="4457700" cy="514350"/>
            <a:chOff x="1704" y="1240"/>
            <a:chExt cx="2808" cy="324"/>
          </a:xfrm>
        </p:grpSpPr>
        <p:sp>
          <p:nvSpPr>
            <p:cNvPr id="24580" name="Rectangle 3"/>
            <p:cNvSpPr>
              <a:spLocks noChangeArrowheads="1"/>
            </p:cNvSpPr>
            <p:nvPr/>
          </p:nvSpPr>
          <p:spPr bwMode="auto">
            <a:xfrm>
              <a:off x="1704" y="1468"/>
              <a:ext cx="1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sp>
          <p:nvSpPr>
            <p:cNvPr id="24581" name="Rectangle 4"/>
            <p:cNvSpPr>
              <a:spLocks noChangeArrowheads="1"/>
            </p:cNvSpPr>
            <p:nvPr/>
          </p:nvSpPr>
          <p:spPr bwMode="auto">
            <a:xfrm>
              <a:off x="2812" y="1340"/>
              <a:ext cx="196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24582" name="Rectangle 6"/>
            <p:cNvSpPr>
              <a:spLocks noChangeArrowheads="1"/>
            </p:cNvSpPr>
            <p:nvPr/>
          </p:nvSpPr>
          <p:spPr bwMode="auto">
            <a:xfrm>
              <a:off x="2952" y="1352"/>
              <a:ext cx="668" cy="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24583" name="Rectangle 7"/>
            <p:cNvSpPr>
              <a:spLocks noChangeArrowheads="1"/>
            </p:cNvSpPr>
            <p:nvPr/>
          </p:nvSpPr>
          <p:spPr bwMode="auto">
            <a:xfrm>
              <a:off x="4036" y="1240"/>
              <a:ext cx="476" cy="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1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3414713" y="319088"/>
            <a:ext cx="1889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“PHASE SHIFTER”</a:t>
            </a:r>
          </a:p>
        </p:txBody>
      </p:sp>
      <p:grpSp>
        <p:nvGrpSpPr>
          <p:cNvPr id="25603" name="Group 9"/>
          <p:cNvGrpSpPr>
            <a:grpSpLocks/>
          </p:cNvGrpSpPr>
          <p:nvPr/>
        </p:nvGrpSpPr>
        <p:grpSpPr bwMode="auto">
          <a:xfrm rot="2700000" flipV="1">
            <a:off x="3203575" y="2903538"/>
            <a:ext cx="904875" cy="952500"/>
            <a:chOff x="5505254" y="1583703"/>
            <a:chExt cx="904973" cy="95210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4" name="Group 11"/>
          <p:cNvGrpSpPr>
            <a:grpSpLocks/>
          </p:cNvGrpSpPr>
          <p:nvPr/>
        </p:nvGrpSpPr>
        <p:grpSpPr bwMode="auto">
          <a:xfrm rot="-2700000">
            <a:off x="2535238" y="1303338"/>
            <a:ext cx="2249487" cy="2366962"/>
            <a:chOff x="5505254" y="1583703"/>
            <a:chExt cx="904973" cy="95210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05028" y="1602124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10015" y="1583477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505254" y="1602815"/>
              <a:ext cx="904973" cy="9048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5" name="Group 15"/>
          <p:cNvGrpSpPr>
            <a:grpSpLocks/>
          </p:cNvGrpSpPr>
          <p:nvPr/>
        </p:nvGrpSpPr>
        <p:grpSpPr bwMode="auto">
          <a:xfrm rot="2700000" flipV="1">
            <a:off x="3222625" y="1998663"/>
            <a:ext cx="904875" cy="952500"/>
            <a:chOff x="5505254" y="1583703"/>
            <a:chExt cx="904973" cy="95210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6" name="Group 19"/>
          <p:cNvGrpSpPr>
            <a:grpSpLocks/>
          </p:cNvGrpSpPr>
          <p:nvPr/>
        </p:nvGrpSpPr>
        <p:grpSpPr bwMode="auto">
          <a:xfrm rot="16260000" flipV="1">
            <a:off x="4344987" y="2454276"/>
            <a:ext cx="868363" cy="912812"/>
            <a:chOff x="5505254" y="1583703"/>
            <a:chExt cx="904973" cy="952107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508218" y="1605210"/>
              <a:ext cx="9049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406937" y="1586581"/>
              <a:ext cx="0" cy="9521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05283" y="1605228"/>
              <a:ext cx="904973" cy="905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7" name="Group 23"/>
          <p:cNvGrpSpPr>
            <a:grpSpLocks/>
          </p:cNvGrpSpPr>
          <p:nvPr/>
        </p:nvGrpSpPr>
        <p:grpSpPr bwMode="auto">
          <a:xfrm rot="10860000" flipV="1">
            <a:off x="2068513" y="2454275"/>
            <a:ext cx="868362" cy="912813"/>
            <a:chOff x="5505254" y="1583703"/>
            <a:chExt cx="904973" cy="95210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08217" y="1605212"/>
              <a:ext cx="9049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6994" y="1583271"/>
              <a:ext cx="0" cy="952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05341" y="1601918"/>
              <a:ext cx="904973" cy="905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1395413" y="2779713"/>
            <a:ext cx="19716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035425" y="2784475"/>
            <a:ext cx="19732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609850" y="1951038"/>
            <a:ext cx="0" cy="8112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665663" y="1930400"/>
            <a:ext cx="0" cy="8112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32075" y="1951038"/>
            <a:ext cx="20335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367088" y="2794000"/>
            <a:ext cx="0" cy="904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000500" y="2779713"/>
            <a:ext cx="0" cy="904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55975" y="3705225"/>
            <a:ext cx="6397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640138" y="4068763"/>
            <a:ext cx="0" cy="842962"/>
          </a:xfrm>
          <a:prstGeom prst="line">
            <a:avLst/>
          </a:prstGeom>
          <a:ln w="38100" cmpd="dbl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9"/>
          <p:cNvGrpSpPr>
            <a:grpSpLocks/>
          </p:cNvGrpSpPr>
          <p:nvPr/>
        </p:nvGrpSpPr>
        <p:grpSpPr bwMode="auto">
          <a:xfrm rot="18900000">
            <a:off x="2530783" y="2654495"/>
            <a:ext cx="904875" cy="952500"/>
            <a:chOff x="5505254" y="1583703"/>
            <a:chExt cx="904973" cy="952107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9"/>
          <p:cNvGrpSpPr>
            <a:grpSpLocks/>
          </p:cNvGrpSpPr>
          <p:nvPr/>
        </p:nvGrpSpPr>
        <p:grpSpPr bwMode="auto">
          <a:xfrm rot="18900000">
            <a:off x="3876366" y="2684234"/>
            <a:ext cx="904875" cy="952500"/>
            <a:chOff x="5505254" y="1583703"/>
            <a:chExt cx="904973" cy="952107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82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698500"/>
            <a:ext cx="44196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9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6"/>
          <p:cNvGrpSpPr>
            <a:grpSpLocks/>
          </p:cNvGrpSpPr>
          <p:nvPr/>
        </p:nvGrpSpPr>
        <p:grpSpPr bwMode="auto">
          <a:xfrm>
            <a:off x="252413" y="611188"/>
            <a:ext cx="8486775" cy="5732462"/>
            <a:chOff x="159" y="385"/>
            <a:chExt cx="5346" cy="3611"/>
          </a:xfrm>
        </p:grpSpPr>
        <p:pic>
          <p:nvPicPr>
            <p:cNvPr id="27651" name="Picture 4" descr="expda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385"/>
              <a:ext cx="5297" cy="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2" name="Rectangle 5"/>
            <p:cNvSpPr>
              <a:spLocks noChangeArrowheads="1"/>
            </p:cNvSpPr>
            <p:nvPr/>
          </p:nvSpPr>
          <p:spPr bwMode="auto">
            <a:xfrm>
              <a:off x="4675" y="3165"/>
              <a:ext cx="830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5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1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15"/>
          <p:cNvSpPr>
            <a:spLocks noChangeShapeType="1"/>
          </p:cNvSpPr>
          <p:nvPr/>
        </p:nvSpPr>
        <p:spPr bwMode="auto">
          <a:xfrm>
            <a:off x="476250" y="1257300"/>
            <a:ext cx="16954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Text Box 16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sp>
        <p:nvSpPr>
          <p:cNvPr id="4100" name="Rectangle 30"/>
          <p:cNvSpPr>
            <a:spLocks noChangeArrowheads="1"/>
          </p:cNvSpPr>
          <p:nvPr/>
        </p:nvSpPr>
        <p:spPr bwMode="auto">
          <a:xfrm>
            <a:off x="1320800" y="1435100"/>
            <a:ext cx="6019800" cy="330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4101" name="Text Box 31"/>
          <p:cNvSpPr txBox="1">
            <a:spLocks noChangeArrowheads="1"/>
          </p:cNvSpPr>
          <p:nvPr/>
        </p:nvSpPr>
        <p:spPr bwMode="auto">
          <a:xfrm>
            <a:off x="238125" y="5040313"/>
            <a:ext cx="775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Contained in these expressions:  Third order susceptibility, two-photon absorption,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harmonic generation, stimulated Raman, phase conjugated FWM, etc...</a:t>
            </a:r>
          </a:p>
        </p:txBody>
      </p:sp>
      <p:pic>
        <p:nvPicPr>
          <p:cNvPr id="4102" name="Picture 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549400"/>
            <a:ext cx="56626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Box 1"/>
          <p:cNvSpPr txBox="1">
            <a:spLocks noChangeArrowheads="1"/>
          </p:cNvSpPr>
          <p:nvPr/>
        </p:nvSpPr>
        <p:spPr bwMode="auto">
          <a:xfrm flipH="1">
            <a:off x="1724025" y="5722938"/>
            <a:ext cx="801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The frequencies do no appear explicitly in these expressions.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But they can be “guessed” from the products of amplitudes.</a:t>
            </a:r>
          </a:p>
        </p:txBody>
      </p:sp>
    </p:spTree>
    <p:extLst>
      <p:ext uri="{BB962C8B-B14F-4D97-AF65-F5344CB8AC3E}">
        <p14:creationId xmlns:p14="http://schemas.microsoft.com/office/powerpoint/2010/main" val="41957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561091" y="340190"/>
            <a:ext cx="6038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 dirty="0" smtClean="0">
                <a:solidFill>
                  <a:srgbClr val="0000CC"/>
                </a:solidFill>
              </a:rPr>
              <a:t>Other </a:t>
            </a:r>
            <a:r>
              <a:rPr lang="en-US" altLang="en-US" sz="1800" dirty="0">
                <a:solidFill>
                  <a:srgbClr val="0000CC"/>
                </a:solidFill>
              </a:rPr>
              <a:t>approach: Ultrafast </a:t>
            </a:r>
            <a:r>
              <a:rPr lang="en-US" altLang="en-US" sz="1800" dirty="0" err="1">
                <a:solidFill>
                  <a:srgbClr val="0000CC"/>
                </a:solidFill>
              </a:rPr>
              <a:t>Phenomenasecond</a:t>
            </a:r>
            <a:r>
              <a:rPr lang="en-US" altLang="en-US" sz="1800" dirty="0">
                <a:solidFill>
                  <a:srgbClr val="0000CC"/>
                </a:solidFill>
              </a:rPr>
              <a:t> edition page 225: </a:t>
            </a:r>
            <a:endParaRPr lang="en-US" altLang="en-US" sz="1800" dirty="0" smtClean="0">
              <a:solidFill>
                <a:srgbClr val="0000CC"/>
              </a:solidFill>
            </a:endParaRPr>
          </a:p>
          <a:p>
            <a:pPr algn="ctr"/>
            <a:r>
              <a:rPr lang="en-US" altLang="en-US" sz="1800" dirty="0" smtClean="0">
                <a:solidFill>
                  <a:srgbClr val="0000CC"/>
                </a:solidFill>
              </a:rPr>
              <a:t>use </a:t>
            </a:r>
            <a:r>
              <a:rPr lang="en-US" altLang="en-US" sz="1800" dirty="0">
                <a:solidFill>
                  <a:srgbClr val="0000CC"/>
                </a:solidFill>
              </a:rPr>
              <a:t>directly the density matrix equation</a:t>
            </a:r>
          </a:p>
        </p:txBody>
      </p:sp>
      <p:pic>
        <p:nvPicPr>
          <p:cNvPr id="3" name="Picture 2" descr="\documentclass{article}&#10;\usepackage{amsmath}&#10;\pagestyle{empty}&#10;\begin{document}&#10; The density matrix equation a&#10;two-level system is:&#10;$$&#10;\dot{\rho} = \frac{1}{i \hbar} \left[ H_0 -  p E,\; \rho \right]&#10;$$&#10;where $H_0$  is the unperturbed Hamiltonian, and $p$ the&#10;dipole\ moment.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5" y="1143078"/>
            <a:ext cx="7646475" cy="1513143"/>
          </a:xfrm>
          <a:prstGeom prst="rect">
            <a:avLst/>
          </a:prstGeom>
        </p:spPr>
      </p:pic>
      <p:pic>
        <p:nvPicPr>
          <p:cNvPr id="4" name="Picture 3" descr="\documentclass{article}&#10;\usepackage{amsmath}&#10;\pagestyle{empty}&#10;\begin{document}&#10; $E = \tilde{E}^+ + \tilde{E}^-$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55" y="2812778"/>
            <a:ext cx="1549714" cy="254476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 \begin{eqnarray}&#10;\dot{\rho}_{11} - \dot{\rho}_{00} &amp; = &amp; \frac{2 p}{\hbar} \left[ i&#10;{\rho}_{01} \tilde{E}^{-} -&#10;i {\rho}_{10} \tilde{E}^+ \right] \nonumber \\&#10;\dot{\rho}_{01} &amp; = &amp; i \omega_0 {\rho}_{01} +&#10;\frac{ip\tilde{E}^+}{\hbar} \left[ \rho_{11} - \rho_{00} \right]&#10;\nonumber&#10;\end{eqnarray}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39" y="4025589"/>
            <a:ext cx="5071985" cy="1345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524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4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187325"/>
            <a:ext cx="456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optical pumping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512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4950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3773488" y="623888"/>
            <a:ext cx="1335087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30728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69570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19125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43525" y="2740025"/>
            <a:ext cx="2838450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689927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689927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523557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Arc 14"/>
          <p:cNvSpPr>
            <a:spLocks/>
          </p:cNvSpPr>
          <p:nvPr/>
        </p:nvSpPr>
        <p:spPr bwMode="auto">
          <a:xfrm flipH="1">
            <a:off x="575945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Arc 15"/>
          <p:cNvSpPr>
            <a:spLocks/>
          </p:cNvSpPr>
          <p:nvPr/>
        </p:nvSpPr>
        <p:spPr bwMode="auto">
          <a:xfrm>
            <a:off x="689927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V="1">
            <a:off x="6899275" y="4176713"/>
            <a:ext cx="1460500" cy="2032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8388350" y="4119563"/>
            <a:ext cx="22225" cy="2413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6899275" y="4379913"/>
            <a:ext cx="15113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39" name="Group 19"/>
          <p:cNvGrpSpPr>
            <a:grpSpLocks/>
          </p:cNvGrpSpPr>
          <p:nvPr/>
        </p:nvGrpSpPr>
        <p:grpSpPr bwMode="auto">
          <a:xfrm>
            <a:off x="7874000" y="4497388"/>
            <a:ext cx="479425" cy="368300"/>
            <a:chOff x="4360" y="2863"/>
            <a:chExt cx="296" cy="286"/>
          </a:xfrm>
        </p:grpSpPr>
        <p:pic>
          <p:nvPicPr>
            <p:cNvPr id="5162" name="Picture 20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63" name="Line 21"/>
            <p:cNvSpPr>
              <a:spLocks noChangeShapeType="1"/>
            </p:cNvSpPr>
            <p:nvPr/>
          </p:nvSpPr>
          <p:spPr bwMode="auto">
            <a:xfrm>
              <a:off x="4361" y="2904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Line 22"/>
            <p:cNvSpPr>
              <a:spLocks noChangeShapeType="1"/>
            </p:cNvSpPr>
            <p:nvPr/>
          </p:nvSpPr>
          <p:spPr bwMode="auto">
            <a:xfrm>
              <a:off x="4532" y="2908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43" name="Picture 23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4086225"/>
            <a:ext cx="461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41" name="Group 24"/>
          <p:cNvGrpSpPr>
            <a:grpSpLocks/>
          </p:cNvGrpSpPr>
          <p:nvPr/>
        </p:nvGrpSpPr>
        <p:grpSpPr bwMode="auto">
          <a:xfrm>
            <a:off x="5113338" y="5868988"/>
            <a:ext cx="576262" cy="368300"/>
            <a:chOff x="5166" y="2874"/>
            <a:chExt cx="363" cy="232"/>
          </a:xfrm>
        </p:grpSpPr>
        <p:pic>
          <p:nvPicPr>
            <p:cNvPr id="5160" name="Picture 25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61" name="Text Box 26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5142" name="Group 27"/>
          <p:cNvGrpSpPr>
            <a:grpSpLocks/>
          </p:cNvGrpSpPr>
          <p:nvPr/>
        </p:nvGrpSpPr>
        <p:grpSpPr bwMode="auto">
          <a:xfrm>
            <a:off x="8605838" y="4468813"/>
            <a:ext cx="550862" cy="368300"/>
            <a:chOff x="5166" y="2874"/>
            <a:chExt cx="347" cy="232"/>
          </a:xfrm>
        </p:grpSpPr>
        <p:pic>
          <p:nvPicPr>
            <p:cNvPr id="5158" name="Picture 28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9" name="Text Box 29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5143" name="Text Box 30"/>
          <p:cNvSpPr txBox="1">
            <a:spLocks noChangeArrowheads="1"/>
          </p:cNvSpPr>
          <p:nvPr/>
        </p:nvSpPr>
        <p:spPr bwMode="auto">
          <a:xfrm>
            <a:off x="649922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 flipH="1">
            <a:off x="5905500" y="4368800"/>
            <a:ext cx="990600" cy="84613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52" name="Picture 3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033713"/>
            <a:ext cx="3206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3" name="Arc 33"/>
          <p:cNvSpPr>
            <a:spLocks/>
          </p:cNvSpPr>
          <p:nvPr/>
        </p:nvSpPr>
        <p:spPr bwMode="auto">
          <a:xfrm flipH="1" flipV="1">
            <a:off x="5753100" y="2738438"/>
            <a:ext cx="1143000" cy="3298825"/>
          </a:xfrm>
          <a:custGeom>
            <a:avLst/>
            <a:gdLst>
              <a:gd name="T0" fmla="*/ 0 w 21600"/>
              <a:gd name="T1" fmla="*/ 0 h 43199"/>
              <a:gd name="T2" fmla="*/ 635635 w 21600"/>
              <a:gd name="T3" fmla="*/ 251909683 h 43199"/>
              <a:gd name="T4" fmla="*/ 0 w 21600"/>
              <a:gd name="T5" fmla="*/ 125957781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40"/>
                  <a:pt x="12067" y="43074"/>
                  <a:pt x="226" y="43198"/>
                </a:cubicBezTo>
              </a:path>
              <a:path w="21600" h="43199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40"/>
                  <a:pt x="12067" y="43074"/>
                  <a:pt x="226" y="43198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76200" cmpd="tri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6880225" y="2757488"/>
            <a:ext cx="0" cy="162560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115888" y="3452813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Purpose: create a two photon population inversion</a:t>
            </a: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173038" y="3914775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before: </a:t>
            </a:r>
          </a:p>
        </p:txBody>
      </p:sp>
      <p:pic>
        <p:nvPicPr>
          <p:cNvPr id="30757" name="Picture 3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473325"/>
            <a:ext cx="3106738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8" name="Picture 38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411663"/>
            <a:ext cx="4441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198438" y="5116513"/>
            <a:ext cx="319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But we need to be ON resonance</a:t>
            </a:r>
          </a:p>
        </p:txBody>
      </p:sp>
      <p:pic>
        <p:nvPicPr>
          <p:cNvPr id="30760" name="Picture 40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5657850"/>
            <a:ext cx="183673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61" name="Group 41"/>
          <p:cNvGrpSpPr>
            <a:grpSpLocks/>
          </p:cNvGrpSpPr>
          <p:nvPr/>
        </p:nvGrpSpPr>
        <p:grpSpPr bwMode="auto">
          <a:xfrm>
            <a:off x="209550" y="6248400"/>
            <a:ext cx="5837238" cy="379413"/>
            <a:chOff x="132" y="3936"/>
            <a:chExt cx="3677" cy="239"/>
          </a:xfrm>
        </p:grpSpPr>
        <p:pic>
          <p:nvPicPr>
            <p:cNvPr id="5155" name="Picture 42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" y="3975"/>
              <a:ext cx="884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6" name="Line 43"/>
            <p:cNvSpPr>
              <a:spLocks noChangeShapeType="1"/>
            </p:cNvSpPr>
            <p:nvPr/>
          </p:nvSpPr>
          <p:spPr bwMode="auto">
            <a:xfrm>
              <a:off x="1189" y="4069"/>
              <a:ext cx="2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Text Box 44"/>
            <p:cNvSpPr txBox="1">
              <a:spLocks noChangeArrowheads="1"/>
            </p:cNvSpPr>
            <p:nvPr/>
          </p:nvSpPr>
          <p:spPr bwMode="auto">
            <a:xfrm>
              <a:off x="1441" y="3936"/>
              <a:ext cx="23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Adiabatic approximation breaks down!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4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5" grpId="0"/>
      <p:bldP spid="30756" grpId="0"/>
      <p:bldP spid="3075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87325"/>
            <a:ext cx="456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optical pumping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317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312420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19125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5343525" y="2740025"/>
            <a:ext cx="2838450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689927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689927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H="1">
            <a:off x="523557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Arc 10"/>
          <p:cNvSpPr>
            <a:spLocks/>
          </p:cNvSpPr>
          <p:nvPr/>
        </p:nvSpPr>
        <p:spPr bwMode="auto">
          <a:xfrm flipH="1">
            <a:off x="575945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Arc 11"/>
          <p:cNvSpPr>
            <a:spLocks/>
          </p:cNvSpPr>
          <p:nvPr/>
        </p:nvSpPr>
        <p:spPr bwMode="auto">
          <a:xfrm>
            <a:off x="689927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6899275" y="3381375"/>
            <a:ext cx="822325" cy="10033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H="1">
            <a:off x="7696200" y="3414713"/>
            <a:ext cx="34925" cy="98425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6899275" y="4373563"/>
            <a:ext cx="777875" cy="1905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759" name="Group 15"/>
          <p:cNvGrpSpPr>
            <a:grpSpLocks/>
          </p:cNvGrpSpPr>
          <p:nvPr/>
        </p:nvGrpSpPr>
        <p:grpSpPr bwMode="auto">
          <a:xfrm>
            <a:off x="7289800" y="4632325"/>
            <a:ext cx="479425" cy="368300"/>
            <a:chOff x="4360" y="2863"/>
            <a:chExt cx="296" cy="286"/>
          </a:xfrm>
        </p:grpSpPr>
        <p:pic>
          <p:nvPicPr>
            <p:cNvPr id="6179" name="Picture 16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80" name="Line 17"/>
            <p:cNvSpPr>
              <a:spLocks noChangeShapeType="1"/>
            </p:cNvSpPr>
            <p:nvPr/>
          </p:nvSpPr>
          <p:spPr bwMode="auto">
            <a:xfrm>
              <a:off x="4361" y="2904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Line 18"/>
            <p:cNvSpPr>
              <a:spLocks noChangeShapeType="1"/>
            </p:cNvSpPr>
            <p:nvPr/>
          </p:nvSpPr>
          <p:spPr bwMode="auto">
            <a:xfrm>
              <a:off x="4532" y="2908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763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921125"/>
            <a:ext cx="461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61" name="Group 20"/>
          <p:cNvGrpSpPr>
            <a:grpSpLocks/>
          </p:cNvGrpSpPr>
          <p:nvPr/>
        </p:nvGrpSpPr>
        <p:grpSpPr bwMode="auto">
          <a:xfrm>
            <a:off x="5113338" y="5868988"/>
            <a:ext cx="576262" cy="368300"/>
            <a:chOff x="5166" y="2874"/>
            <a:chExt cx="363" cy="232"/>
          </a:xfrm>
        </p:grpSpPr>
        <p:pic>
          <p:nvPicPr>
            <p:cNvPr id="6177" name="Picture 21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78" name="Text Box 22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6162" name="Group 23"/>
          <p:cNvGrpSpPr>
            <a:grpSpLocks/>
          </p:cNvGrpSpPr>
          <p:nvPr/>
        </p:nvGrpSpPr>
        <p:grpSpPr bwMode="auto">
          <a:xfrm>
            <a:off x="8605838" y="4468813"/>
            <a:ext cx="550862" cy="368300"/>
            <a:chOff x="5166" y="2874"/>
            <a:chExt cx="347" cy="232"/>
          </a:xfrm>
        </p:grpSpPr>
        <p:pic>
          <p:nvPicPr>
            <p:cNvPr id="6175" name="Picture 2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76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6163" name="Text Box 26"/>
          <p:cNvSpPr txBox="1">
            <a:spLocks noChangeArrowheads="1"/>
          </p:cNvSpPr>
          <p:nvPr/>
        </p:nvSpPr>
        <p:spPr bwMode="auto">
          <a:xfrm>
            <a:off x="649922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31771" name="Line 27"/>
          <p:cNvSpPr>
            <a:spLocks noChangeShapeType="1"/>
          </p:cNvSpPr>
          <p:nvPr/>
        </p:nvSpPr>
        <p:spPr bwMode="auto">
          <a:xfrm flipH="1">
            <a:off x="5372100" y="4368800"/>
            <a:ext cx="1524000" cy="4603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72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033713"/>
            <a:ext cx="3206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73" name="Line 29"/>
          <p:cNvSpPr>
            <a:spLocks noChangeShapeType="1"/>
          </p:cNvSpPr>
          <p:nvPr/>
        </p:nvSpPr>
        <p:spPr bwMode="auto">
          <a:xfrm flipV="1">
            <a:off x="6880225" y="2757488"/>
            <a:ext cx="0" cy="162560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Oval 30"/>
          <p:cNvSpPr>
            <a:spLocks noChangeArrowheads="1"/>
          </p:cNvSpPr>
          <p:nvPr/>
        </p:nvSpPr>
        <p:spPr bwMode="auto">
          <a:xfrm rot="2862952">
            <a:off x="5031582" y="4947444"/>
            <a:ext cx="2195512" cy="5334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6168" name="Oval 31"/>
          <p:cNvSpPr>
            <a:spLocks noChangeArrowheads="1"/>
          </p:cNvSpPr>
          <p:nvPr/>
        </p:nvSpPr>
        <p:spPr bwMode="auto">
          <a:xfrm rot="18737048" flipV="1">
            <a:off x="5022057" y="3271044"/>
            <a:ext cx="2195512" cy="5334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1776" name="Arc 32"/>
          <p:cNvSpPr>
            <a:spLocks/>
          </p:cNvSpPr>
          <p:nvPr/>
        </p:nvSpPr>
        <p:spPr bwMode="auto">
          <a:xfrm rot="2794929" flipH="1" flipV="1">
            <a:off x="4935538" y="5126038"/>
            <a:ext cx="2189162" cy="303212"/>
          </a:xfrm>
          <a:custGeom>
            <a:avLst/>
            <a:gdLst>
              <a:gd name="T0" fmla="*/ 1420067 w 43200"/>
              <a:gd name="T1" fmla="*/ 3475110 h 26456"/>
              <a:gd name="T2" fmla="*/ 110935886 w 43200"/>
              <a:gd name="T3" fmla="*/ 2837249 h 26456"/>
              <a:gd name="T4" fmla="*/ 55467943 w 43200"/>
              <a:gd name="T5" fmla="*/ 2837249 h 264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6456" fill="none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6456" stroke="0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lnTo>
                  <a:pt x="552" y="26456"/>
                </a:lnTo>
                <a:close/>
              </a:path>
            </a:pathLst>
          </a:custGeom>
          <a:noFill/>
          <a:ln w="76200" cmpd="tri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7" name="Arc 33"/>
          <p:cNvSpPr>
            <a:spLocks/>
          </p:cNvSpPr>
          <p:nvPr/>
        </p:nvSpPr>
        <p:spPr bwMode="auto">
          <a:xfrm rot="18805071" flipV="1">
            <a:off x="5100638" y="3481388"/>
            <a:ext cx="2189162" cy="303212"/>
          </a:xfrm>
          <a:custGeom>
            <a:avLst/>
            <a:gdLst>
              <a:gd name="T0" fmla="*/ 1420067 w 43200"/>
              <a:gd name="T1" fmla="*/ 3475110 h 26456"/>
              <a:gd name="T2" fmla="*/ 110935886 w 43200"/>
              <a:gd name="T3" fmla="*/ 2837249 h 26456"/>
              <a:gd name="T4" fmla="*/ 55467943 w 43200"/>
              <a:gd name="T5" fmla="*/ 2837249 h 264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6456" fill="none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6456" stroke="0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lnTo>
                  <a:pt x="552" y="26456"/>
                </a:lnTo>
                <a:close/>
              </a:path>
            </a:pathLst>
          </a:custGeom>
          <a:noFill/>
          <a:ln w="76200" cmpd="tri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Text Box 34"/>
          <p:cNvSpPr txBox="1">
            <a:spLocks noChangeArrowheads="1"/>
          </p:cNvSpPr>
          <p:nvPr/>
        </p:nvSpPr>
        <p:spPr bwMode="auto">
          <a:xfrm>
            <a:off x="555625" y="1001713"/>
            <a:ext cx="297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Alternate to pi pulse pumping:</a:t>
            </a:r>
          </a:p>
        </p:txBody>
      </p:sp>
      <p:sp>
        <p:nvSpPr>
          <p:cNvPr id="31779" name="Line 35"/>
          <p:cNvSpPr>
            <a:spLocks noChangeShapeType="1"/>
          </p:cNvSpPr>
          <p:nvPr/>
        </p:nvSpPr>
        <p:spPr bwMode="auto">
          <a:xfrm flipH="1">
            <a:off x="6103938" y="4364038"/>
            <a:ext cx="777875" cy="285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0" name="Line 36"/>
          <p:cNvSpPr>
            <a:spLocks noChangeShapeType="1"/>
          </p:cNvSpPr>
          <p:nvPr/>
        </p:nvSpPr>
        <p:spPr bwMode="auto">
          <a:xfrm>
            <a:off x="6083300" y="3414713"/>
            <a:ext cx="31750" cy="98425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 flipH="1" flipV="1">
            <a:off x="6094413" y="3376613"/>
            <a:ext cx="784225" cy="989012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3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2193925" y="2166938"/>
            <a:ext cx="473551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ON RESONANCE  two photon absorption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OFF RESONANCE  Kerr effect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(Kramers-Kroenig)</a:t>
            </a:r>
          </a:p>
        </p:txBody>
      </p:sp>
    </p:spTree>
    <p:extLst>
      <p:ext uri="{BB962C8B-B14F-4D97-AF65-F5344CB8AC3E}">
        <p14:creationId xmlns:p14="http://schemas.microsoft.com/office/powerpoint/2010/main" val="25042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485900" y="-889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OFF RESONANCE?          (Kramers-Kroenig)</a:t>
            </a:r>
          </a:p>
        </p:txBody>
      </p:sp>
      <p:grpSp>
        <p:nvGrpSpPr>
          <p:cNvPr id="8195" name="Group 17"/>
          <p:cNvGrpSpPr>
            <a:grpSpLocks/>
          </p:cNvGrpSpPr>
          <p:nvPr/>
        </p:nvGrpSpPr>
        <p:grpSpPr bwMode="auto">
          <a:xfrm>
            <a:off x="479425" y="2730500"/>
            <a:ext cx="3384550" cy="3470275"/>
            <a:chOff x="1764" y="1949"/>
            <a:chExt cx="2132" cy="2186"/>
          </a:xfrm>
        </p:grpSpPr>
        <p:grpSp>
          <p:nvGrpSpPr>
            <p:cNvPr id="8205" name="Group 18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8207" name="Picture 1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08" name="Picture 20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09" name="Picture 21" descr="txp_fi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10" name="Picture 22" descr="txp_fi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211" name="Arc 23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2" name="Rectangle 24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Times New Roman" panose="02020603050405020304" pitchFamily="18" charset="0"/>
                </a:endParaRPr>
              </a:p>
            </p:txBody>
          </p:sp>
          <p:pic>
            <p:nvPicPr>
              <p:cNvPr id="8213" name="Picture 25" descr="txp_fig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214" name="Line 26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" name="Line 27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206" name="Picture 2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196" name="Text Box 19"/>
          <p:cNvSpPr txBox="1">
            <a:spLocks noChangeArrowheads="1"/>
          </p:cNvSpPr>
          <p:nvPr/>
        </p:nvSpPr>
        <p:spPr bwMode="auto">
          <a:xfrm>
            <a:off x="2282825" y="5986463"/>
            <a:ext cx="445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Two photon absorption – two photon pumping</a:t>
            </a:r>
          </a:p>
        </p:txBody>
      </p:sp>
      <p:pic>
        <p:nvPicPr>
          <p:cNvPr id="8197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79500"/>
            <a:ext cx="67183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33" name="Picture 1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1933575"/>
            <a:ext cx="3821112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50" name="Picture 34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3128963"/>
            <a:ext cx="4733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52" name="Picture 36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019550"/>
            <a:ext cx="3254375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53" name="Line 37"/>
          <p:cNvSpPr>
            <a:spLocks noChangeShapeType="1"/>
          </p:cNvSpPr>
          <p:nvPr/>
        </p:nvSpPr>
        <p:spPr bwMode="auto">
          <a:xfrm>
            <a:off x="2481263" y="5994400"/>
            <a:ext cx="4252912" cy="363538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4260850" y="1828800"/>
            <a:ext cx="9525" cy="113665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09" name="Picture 2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5513388"/>
            <a:ext cx="1595438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4" name="Text Box 18"/>
          <p:cNvSpPr txBox="1">
            <a:spLocks noChangeArrowheads="1"/>
          </p:cNvSpPr>
          <p:nvPr/>
        </p:nvSpPr>
        <p:spPr bwMode="auto">
          <a:xfrm>
            <a:off x="4052888" y="412273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Propagation:</a:t>
            </a:r>
          </a:p>
        </p:txBody>
      </p:sp>
    </p:spTree>
    <p:extLst>
      <p:ext uri="{BB962C8B-B14F-4D97-AF65-F5344CB8AC3E}">
        <p14:creationId xmlns:p14="http://schemas.microsoft.com/office/powerpoint/2010/main" val="331072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6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86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6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81375"/>
            <a:ext cx="46005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4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187325"/>
            <a:ext cx="492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Bloch’s equations, far off resonance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922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601663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87655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613410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5141913" y="2740025"/>
            <a:ext cx="3330575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684212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684212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517842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Arc 13"/>
          <p:cNvSpPr>
            <a:spLocks/>
          </p:cNvSpPr>
          <p:nvPr/>
        </p:nvSpPr>
        <p:spPr bwMode="auto">
          <a:xfrm flipH="1">
            <a:off x="570230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Arc 14"/>
          <p:cNvSpPr>
            <a:spLocks/>
          </p:cNvSpPr>
          <p:nvPr/>
        </p:nvSpPr>
        <p:spPr bwMode="auto">
          <a:xfrm>
            <a:off x="684212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6842125" y="3186113"/>
            <a:ext cx="361950" cy="1193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7204075" y="3300413"/>
            <a:ext cx="0" cy="10795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6842125" y="4379913"/>
            <a:ext cx="34925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6965950" y="4532313"/>
            <a:ext cx="381000" cy="455612"/>
            <a:chOff x="4725" y="3095"/>
            <a:chExt cx="431" cy="515"/>
          </a:xfrm>
        </p:grpSpPr>
        <p:pic>
          <p:nvPicPr>
            <p:cNvPr id="9256" name="Picture 19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" y="3095"/>
              <a:ext cx="371" cy="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7" name="Line 20"/>
            <p:cNvSpPr>
              <a:spLocks noChangeShapeType="1"/>
            </p:cNvSpPr>
            <p:nvPr/>
          </p:nvSpPr>
          <p:spPr bwMode="auto">
            <a:xfrm>
              <a:off x="4725" y="3177"/>
              <a:ext cx="0" cy="4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Line 21"/>
            <p:cNvSpPr>
              <a:spLocks noChangeShapeType="1"/>
            </p:cNvSpPr>
            <p:nvPr/>
          </p:nvSpPr>
          <p:spPr bwMode="auto">
            <a:xfrm>
              <a:off x="5156" y="3175"/>
              <a:ext cx="0" cy="4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35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22688"/>
            <a:ext cx="6651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36" name="Group 23"/>
          <p:cNvGrpSpPr>
            <a:grpSpLocks/>
          </p:cNvGrpSpPr>
          <p:nvPr/>
        </p:nvGrpSpPr>
        <p:grpSpPr bwMode="auto">
          <a:xfrm>
            <a:off x="5056188" y="5868988"/>
            <a:ext cx="576262" cy="368300"/>
            <a:chOff x="5166" y="2874"/>
            <a:chExt cx="363" cy="232"/>
          </a:xfrm>
        </p:grpSpPr>
        <p:pic>
          <p:nvPicPr>
            <p:cNvPr id="9254" name="Picture 24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5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9237" name="Group 26"/>
          <p:cNvGrpSpPr>
            <a:grpSpLocks/>
          </p:cNvGrpSpPr>
          <p:nvPr/>
        </p:nvGrpSpPr>
        <p:grpSpPr bwMode="auto">
          <a:xfrm>
            <a:off x="8567738" y="4510088"/>
            <a:ext cx="550862" cy="368300"/>
            <a:chOff x="5166" y="2874"/>
            <a:chExt cx="347" cy="232"/>
          </a:xfrm>
        </p:grpSpPr>
        <p:pic>
          <p:nvPicPr>
            <p:cNvPr id="9252" name="Picture 27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3" name="Text Box 28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9238" name="Line 29"/>
          <p:cNvSpPr>
            <a:spLocks noChangeShapeType="1"/>
          </p:cNvSpPr>
          <p:nvPr/>
        </p:nvSpPr>
        <p:spPr bwMode="auto">
          <a:xfrm flipH="1">
            <a:off x="6380163" y="4391025"/>
            <a:ext cx="468312" cy="157638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Freeform 30"/>
          <p:cNvSpPr>
            <a:spLocks/>
          </p:cNvSpPr>
          <p:nvPr/>
        </p:nvSpPr>
        <p:spPr bwMode="auto">
          <a:xfrm>
            <a:off x="6380163" y="5926138"/>
            <a:ext cx="466725" cy="200025"/>
          </a:xfrm>
          <a:custGeom>
            <a:avLst/>
            <a:gdLst>
              <a:gd name="T0" fmla="*/ 740925938 w 294"/>
              <a:gd name="T1" fmla="*/ 163810950 h 126"/>
              <a:gd name="T2" fmla="*/ 703124388 w 294"/>
              <a:gd name="T3" fmla="*/ 262096250 h 126"/>
              <a:gd name="T4" fmla="*/ 551915013 w 294"/>
              <a:gd name="T5" fmla="*/ 299899388 h 126"/>
              <a:gd name="T6" fmla="*/ 478829688 w 294"/>
              <a:gd name="T7" fmla="*/ 163810950 h 126"/>
              <a:gd name="T8" fmla="*/ 577116575 w 294"/>
              <a:gd name="T9" fmla="*/ 35282188 h 126"/>
              <a:gd name="T10" fmla="*/ 619958438 w 294"/>
              <a:gd name="T11" fmla="*/ 194052825 h 126"/>
              <a:gd name="T12" fmla="*/ 498990938 w 294"/>
              <a:gd name="T13" fmla="*/ 282257500 h 126"/>
              <a:gd name="T14" fmla="*/ 347781563 w 294"/>
              <a:gd name="T15" fmla="*/ 282257500 h 126"/>
              <a:gd name="T16" fmla="*/ 302418750 w 294"/>
              <a:gd name="T17" fmla="*/ 161290000 h 126"/>
              <a:gd name="T18" fmla="*/ 372983125 w 294"/>
              <a:gd name="T19" fmla="*/ 35282188 h 126"/>
              <a:gd name="T20" fmla="*/ 372983125 w 294"/>
              <a:gd name="T21" fmla="*/ 176410938 h 126"/>
              <a:gd name="T22" fmla="*/ 244455950 w 294"/>
              <a:gd name="T23" fmla="*/ 259576888 h 126"/>
              <a:gd name="T24" fmla="*/ 115927188 w 294"/>
              <a:gd name="T25" fmla="*/ 194052825 h 126"/>
              <a:gd name="T26" fmla="*/ 161290000 w 294"/>
              <a:gd name="T27" fmla="*/ 20161250 h 126"/>
              <a:gd name="T28" fmla="*/ 211693125 w 294"/>
              <a:gd name="T29" fmla="*/ 73085325 h 126"/>
              <a:gd name="T30" fmla="*/ 161290000 w 294"/>
              <a:gd name="T31" fmla="*/ 163810950 h 126"/>
              <a:gd name="T32" fmla="*/ 30241875 w 294"/>
              <a:gd name="T33" fmla="*/ 156249688 h 126"/>
              <a:gd name="T34" fmla="*/ 0 w 294"/>
              <a:gd name="T35" fmla="*/ 78125638 h 1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4" h="126">
                <a:moveTo>
                  <a:pt x="294" y="65"/>
                </a:moveTo>
                <a:cubicBezTo>
                  <a:pt x="292" y="80"/>
                  <a:pt x="291" y="95"/>
                  <a:pt x="279" y="104"/>
                </a:cubicBezTo>
                <a:cubicBezTo>
                  <a:pt x="267" y="113"/>
                  <a:pt x="234" y="126"/>
                  <a:pt x="219" y="119"/>
                </a:cubicBezTo>
                <a:cubicBezTo>
                  <a:pt x="204" y="112"/>
                  <a:pt x="188" y="82"/>
                  <a:pt x="190" y="65"/>
                </a:cubicBezTo>
                <a:cubicBezTo>
                  <a:pt x="192" y="48"/>
                  <a:pt x="220" y="12"/>
                  <a:pt x="229" y="14"/>
                </a:cubicBezTo>
                <a:cubicBezTo>
                  <a:pt x="238" y="16"/>
                  <a:pt x="251" y="61"/>
                  <a:pt x="246" y="77"/>
                </a:cubicBezTo>
                <a:cubicBezTo>
                  <a:pt x="241" y="93"/>
                  <a:pt x="216" y="106"/>
                  <a:pt x="198" y="112"/>
                </a:cubicBezTo>
                <a:cubicBezTo>
                  <a:pt x="180" y="118"/>
                  <a:pt x="151" y="120"/>
                  <a:pt x="138" y="112"/>
                </a:cubicBezTo>
                <a:cubicBezTo>
                  <a:pt x="125" y="104"/>
                  <a:pt x="118" y="80"/>
                  <a:pt x="120" y="64"/>
                </a:cubicBezTo>
                <a:cubicBezTo>
                  <a:pt x="122" y="48"/>
                  <a:pt x="143" y="13"/>
                  <a:pt x="148" y="14"/>
                </a:cubicBezTo>
                <a:cubicBezTo>
                  <a:pt x="153" y="15"/>
                  <a:pt x="156" y="55"/>
                  <a:pt x="148" y="70"/>
                </a:cubicBezTo>
                <a:cubicBezTo>
                  <a:pt x="140" y="85"/>
                  <a:pt x="114" y="102"/>
                  <a:pt x="97" y="103"/>
                </a:cubicBezTo>
                <a:cubicBezTo>
                  <a:pt x="80" y="104"/>
                  <a:pt x="51" y="93"/>
                  <a:pt x="46" y="77"/>
                </a:cubicBezTo>
                <a:cubicBezTo>
                  <a:pt x="41" y="61"/>
                  <a:pt x="58" y="16"/>
                  <a:pt x="64" y="8"/>
                </a:cubicBezTo>
                <a:cubicBezTo>
                  <a:pt x="70" y="0"/>
                  <a:pt x="84" y="20"/>
                  <a:pt x="84" y="29"/>
                </a:cubicBezTo>
                <a:cubicBezTo>
                  <a:pt x="84" y="38"/>
                  <a:pt x="76" y="59"/>
                  <a:pt x="64" y="65"/>
                </a:cubicBezTo>
                <a:cubicBezTo>
                  <a:pt x="52" y="71"/>
                  <a:pt x="23" y="68"/>
                  <a:pt x="12" y="62"/>
                </a:cubicBezTo>
                <a:cubicBezTo>
                  <a:pt x="1" y="56"/>
                  <a:pt x="0" y="43"/>
                  <a:pt x="0" y="31"/>
                </a:cubicBezTo>
              </a:path>
            </a:pathLst>
          </a:custGeom>
          <a:noFill/>
          <a:ln w="254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Text Box 31"/>
          <p:cNvSpPr txBox="1">
            <a:spLocks noChangeArrowheads="1"/>
          </p:cNvSpPr>
          <p:nvPr/>
        </p:nvSpPr>
        <p:spPr bwMode="auto">
          <a:xfrm>
            <a:off x="644207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9241" name="Line 32"/>
          <p:cNvSpPr>
            <a:spLocks noChangeShapeType="1"/>
          </p:cNvSpPr>
          <p:nvPr/>
        </p:nvSpPr>
        <p:spPr bwMode="auto">
          <a:xfrm flipV="1">
            <a:off x="6362700" y="4400550"/>
            <a:ext cx="0" cy="155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Line 33"/>
          <p:cNvSpPr>
            <a:spLocks noChangeShapeType="1"/>
          </p:cNvSpPr>
          <p:nvPr/>
        </p:nvSpPr>
        <p:spPr bwMode="auto">
          <a:xfrm flipH="1">
            <a:off x="6372225" y="4381500"/>
            <a:ext cx="4667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43" name="Picture 3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6110288"/>
            <a:ext cx="3968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44" name="Text Box 35"/>
          <p:cNvSpPr txBox="1">
            <a:spLocks noChangeArrowheads="1"/>
          </p:cNvSpPr>
          <p:nvPr/>
        </p:nvSpPr>
        <p:spPr bwMode="auto">
          <a:xfrm>
            <a:off x="0" y="1054100"/>
            <a:ext cx="255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Small signal, steady state:</a:t>
            </a:r>
          </a:p>
        </p:txBody>
      </p:sp>
      <p:pic>
        <p:nvPicPr>
          <p:cNvPr id="9245" name="Picture 36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420813"/>
            <a:ext cx="12207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6" name="Picture 37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800350"/>
            <a:ext cx="4289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7" name="Picture 3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822450"/>
            <a:ext cx="513080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35" name="Rectangle 39"/>
          <p:cNvSpPr>
            <a:spLocks noChangeArrowheads="1"/>
          </p:cNvSpPr>
          <p:nvPr/>
        </p:nvSpPr>
        <p:spPr bwMode="auto">
          <a:xfrm>
            <a:off x="2613025" y="3425825"/>
            <a:ext cx="2365375" cy="681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9736" name="Picture 40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3344863"/>
            <a:ext cx="200025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460375" y="4783138"/>
            <a:ext cx="3035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order susceptibility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Degenerate Four Wave Mixing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Phase conjugation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Nonlinear index of refraction</a:t>
            </a:r>
          </a:p>
        </p:txBody>
      </p:sp>
      <p:sp>
        <p:nvSpPr>
          <p:cNvPr id="29738" name="Text Box 42"/>
          <p:cNvSpPr txBox="1">
            <a:spLocks noChangeArrowheads="1"/>
          </p:cNvSpPr>
          <p:nvPr/>
        </p:nvSpPr>
        <p:spPr bwMode="auto">
          <a:xfrm>
            <a:off x="169863" y="6234113"/>
            <a:ext cx="454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Effects enhanced by an intermediate resonance.</a:t>
            </a:r>
          </a:p>
        </p:txBody>
      </p:sp>
    </p:spTree>
    <p:extLst>
      <p:ext uri="{BB962C8B-B14F-4D97-AF65-F5344CB8AC3E}">
        <p14:creationId xmlns:p14="http://schemas.microsoft.com/office/powerpoint/2010/main" val="351401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7" grpId="0"/>
      <p:bldP spid="2973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9969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Freeform 3"/>
          <p:cNvSpPr>
            <a:spLocks/>
          </p:cNvSpPr>
          <p:nvPr/>
        </p:nvSpPr>
        <p:spPr bwMode="auto">
          <a:xfrm>
            <a:off x="1409700" y="1052513"/>
            <a:ext cx="2566988" cy="1257300"/>
          </a:xfrm>
          <a:custGeom>
            <a:avLst/>
            <a:gdLst>
              <a:gd name="T0" fmla="*/ 2147483646 w 1617"/>
              <a:gd name="T1" fmla="*/ 884575638 h 792"/>
              <a:gd name="T2" fmla="*/ 2147483646 w 1617"/>
              <a:gd name="T3" fmla="*/ 960180325 h 792"/>
              <a:gd name="T4" fmla="*/ 2147483646 w 1617"/>
              <a:gd name="T5" fmla="*/ 1995963750 h 792"/>
              <a:gd name="T6" fmla="*/ 0 w 1617"/>
              <a:gd name="T7" fmla="*/ 1995963750 h 792"/>
              <a:gd name="T8" fmla="*/ 0 w 1617"/>
              <a:gd name="T9" fmla="*/ 0 h 792"/>
              <a:gd name="T10" fmla="*/ 2147483646 w 1617"/>
              <a:gd name="T11" fmla="*/ 0 h 792"/>
              <a:gd name="T12" fmla="*/ 2147483646 w 1617"/>
              <a:gd name="T13" fmla="*/ 846772500 h 792"/>
              <a:gd name="T14" fmla="*/ 2147483646 w 1617"/>
              <a:gd name="T15" fmla="*/ 846772500 h 792"/>
              <a:gd name="T16" fmla="*/ 2147483646 w 1617"/>
              <a:gd name="T17" fmla="*/ 884575638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17" h="792">
                <a:moveTo>
                  <a:pt x="993" y="351"/>
                </a:moveTo>
                <a:cubicBezTo>
                  <a:pt x="993" y="361"/>
                  <a:pt x="993" y="371"/>
                  <a:pt x="993" y="381"/>
                </a:cubicBezTo>
                <a:lnTo>
                  <a:pt x="993" y="792"/>
                </a:lnTo>
                <a:lnTo>
                  <a:pt x="0" y="792"/>
                </a:lnTo>
                <a:lnTo>
                  <a:pt x="0" y="0"/>
                </a:lnTo>
                <a:lnTo>
                  <a:pt x="1617" y="0"/>
                </a:lnTo>
                <a:lnTo>
                  <a:pt x="1617" y="336"/>
                </a:lnTo>
                <a:lnTo>
                  <a:pt x="978" y="336"/>
                </a:lnTo>
                <a:lnTo>
                  <a:pt x="993" y="351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527050" y="280988"/>
            <a:ext cx="414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Two-photon Bloch’s equations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grpSp>
        <p:nvGrpSpPr>
          <p:cNvPr id="10245" name="Group 6"/>
          <p:cNvGrpSpPr>
            <a:grpSpLocks/>
          </p:cNvGrpSpPr>
          <p:nvPr/>
        </p:nvGrpSpPr>
        <p:grpSpPr bwMode="auto">
          <a:xfrm>
            <a:off x="5308600" y="2886075"/>
            <a:ext cx="3384550" cy="3470275"/>
            <a:chOff x="1764" y="1949"/>
            <a:chExt cx="2132" cy="2186"/>
          </a:xfrm>
        </p:grpSpPr>
        <p:grpSp>
          <p:nvGrpSpPr>
            <p:cNvPr id="10266" name="Group 7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10268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9" name="Picture 9" descr="txp_fig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0" name="Picture 10" descr="txp_fig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1" name="Picture 11" descr="txp_fig"/>
              <p:cNvPicPr>
                <a:picLocks noChangeAspect="1"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72" name="Arc 12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21 w 20497"/>
                  <a:gd name="T3" fmla="*/ 22 h 21600"/>
                  <a:gd name="T4" fmla="*/ 0 w 20497"/>
                  <a:gd name="T5" fmla="*/ 3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3" name="Rectangle 13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400"/>
              </a:p>
            </p:txBody>
          </p:sp>
          <p:pic>
            <p:nvPicPr>
              <p:cNvPr id="10274" name="Picture 14" descr="txp_fig"/>
              <p:cNvPicPr>
                <a:picLocks noChangeAspect="1" noChangeArrowheads="1"/>
              </p:cNvPicPr>
              <p:nvPr>
                <p:custDataLst>
                  <p:tags r:id="rId13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75" name="Line 15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Line 16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267" name="Picture 17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6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51138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7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89255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8" name="Oval 20"/>
          <p:cNvSpPr>
            <a:spLocks noChangeArrowheads="1"/>
          </p:cNvSpPr>
          <p:nvPr/>
        </p:nvSpPr>
        <p:spPr bwMode="auto">
          <a:xfrm>
            <a:off x="4252913" y="919163"/>
            <a:ext cx="1104900" cy="77628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22549" name="Group 21"/>
          <p:cNvGrpSpPr>
            <a:grpSpLocks/>
          </p:cNvGrpSpPr>
          <p:nvPr/>
        </p:nvGrpSpPr>
        <p:grpSpPr bwMode="auto">
          <a:xfrm>
            <a:off x="304800" y="5078413"/>
            <a:ext cx="4321175" cy="366712"/>
            <a:chOff x="192" y="3199"/>
            <a:chExt cx="2722" cy="231"/>
          </a:xfrm>
        </p:grpSpPr>
        <p:sp>
          <p:nvSpPr>
            <p:cNvPr id="10263" name="Text Box 22"/>
            <p:cNvSpPr txBox="1">
              <a:spLocks noChangeArrowheads="1"/>
            </p:cNvSpPr>
            <p:nvPr/>
          </p:nvSpPr>
          <p:spPr bwMode="auto">
            <a:xfrm>
              <a:off x="350" y="3199"/>
              <a:ext cx="2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 is the amplitude of an ``excitation’’ at </a:t>
              </a:r>
            </a:p>
          </p:txBody>
        </p:sp>
        <p:pic>
          <p:nvPicPr>
            <p:cNvPr id="10264" name="Picture 23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200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24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" y="3249"/>
              <a:ext cx="212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365125" y="5573713"/>
            <a:ext cx="4514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Its value cannot exceed the radius of the sphere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(full excitation of all atoms in phase)</a:t>
            </a: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5092700" y="1651000"/>
            <a:ext cx="927100" cy="50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55" name="Group 27"/>
          <p:cNvGrpSpPr>
            <a:grpSpLocks/>
          </p:cNvGrpSpPr>
          <p:nvPr/>
        </p:nvGrpSpPr>
        <p:grpSpPr bwMode="auto">
          <a:xfrm>
            <a:off x="6032500" y="1778000"/>
            <a:ext cx="2822575" cy="849313"/>
            <a:chOff x="3800" y="1120"/>
            <a:chExt cx="1778" cy="535"/>
          </a:xfrm>
        </p:grpSpPr>
        <p:sp>
          <p:nvSpPr>
            <p:cNvPr id="10261" name="Text Box 28"/>
            <p:cNvSpPr txBox="1">
              <a:spLocks noChangeArrowheads="1"/>
            </p:cNvSpPr>
            <p:nvPr/>
          </p:nvSpPr>
          <p:spPr bwMode="auto">
            <a:xfrm>
              <a:off x="3814" y="1135"/>
              <a:ext cx="1764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If a third harmonic is generated,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Raman excitation of the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transition (phase matching)</a:t>
              </a:r>
            </a:p>
          </p:txBody>
        </p:sp>
        <p:sp>
          <p:nvSpPr>
            <p:cNvPr id="10262" name="Rectangle 29"/>
            <p:cNvSpPr>
              <a:spLocks noChangeArrowheads="1"/>
            </p:cNvSpPr>
            <p:nvPr/>
          </p:nvSpPr>
          <p:spPr bwMode="auto">
            <a:xfrm>
              <a:off x="3800" y="1120"/>
              <a:ext cx="1760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10253" name="Text Box 30"/>
          <p:cNvSpPr txBox="1">
            <a:spLocks noChangeArrowheads="1"/>
          </p:cNvSpPr>
          <p:nvPr/>
        </p:nvSpPr>
        <p:spPr bwMode="auto">
          <a:xfrm>
            <a:off x="5073650" y="6202363"/>
            <a:ext cx="376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is the amplitude of an ``excitation’’ at </a:t>
            </a:r>
          </a:p>
        </p:txBody>
      </p:sp>
      <p:pic>
        <p:nvPicPr>
          <p:cNvPr id="10254" name="Picture 3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281738"/>
            <a:ext cx="336550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55" name="Group 32"/>
          <p:cNvGrpSpPr>
            <a:grpSpLocks/>
          </p:cNvGrpSpPr>
          <p:nvPr/>
        </p:nvGrpSpPr>
        <p:grpSpPr bwMode="auto">
          <a:xfrm>
            <a:off x="8201025" y="4562475"/>
            <a:ext cx="550863" cy="368300"/>
            <a:chOff x="5166" y="2874"/>
            <a:chExt cx="347" cy="232"/>
          </a:xfrm>
        </p:grpSpPr>
        <p:pic>
          <p:nvPicPr>
            <p:cNvPr id="10259" name="Picture 33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0" name="Text Box 34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grpSp>
        <p:nvGrpSpPr>
          <p:cNvPr id="10256" name="Group 35"/>
          <p:cNvGrpSpPr>
            <a:grpSpLocks/>
          </p:cNvGrpSpPr>
          <p:nvPr/>
        </p:nvGrpSpPr>
        <p:grpSpPr bwMode="auto">
          <a:xfrm>
            <a:off x="5500688" y="5538788"/>
            <a:ext cx="576262" cy="368300"/>
            <a:chOff x="5166" y="2874"/>
            <a:chExt cx="363" cy="232"/>
          </a:xfrm>
        </p:grpSpPr>
        <p:pic>
          <p:nvPicPr>
            <p:cNvPr id="10257" name="Picture 3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58" name="Text Box 37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7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524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187325"/>
            <a:ext cx="608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Bloch’s equations, to conventional 3</a:t>
            </a:r>
            <a:r>
              <a:rPr lang="en-US" altLang="en-US" sz="1800" b="1" baseline="30000">
                <a:solidFill>
                  <a:srgbClr val="000099"/>
                </a:solidFill>
              </a:rPr>
              <a:t>rd</a:t>
            </a:r>
            <a:r>
              <a:rPr lang="en-US" altLang="en-US" sz="1800" b="1">
                <a:solidFill>
                  <a:srgbClr val="000099"/>
                </a:solidFill>
              </a:rPr>
              <a:t> harmonic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1126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4950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87655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613410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272" name="Oval 9"/>
          <p:cNvSpPr>
            <a:spLocks noChangeArrowheads="1"/>
          </p:cNvSpPr>
          <p:nvPr/>
        </p:nvSpPr>
        <p:spPr bwMode="auto">
          <a:xfrm>
            <a:off x="5141913" y="2740025"/>
            <a:ext cx="3330575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>
            <a:off x="684212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>
            <a:off x="684212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 flipH="1">
            <a:off x="517842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Arc 13"/>
          <p:cNvSpPr>
            <a:spLocks/>
          </p:cNvSpPr>
          <p:nvPr/>
        </p:nvSpPr>
        <p:spPr bwMode="auto">
          <a:xfrm flipH="1">
            <a:off x="570230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Arc 14"/>
          <p:cNvSpPr>
            <a:spLocks/>
          </p:cNvSpPr>
          <p:nvPr/>
        </p:nvSpPr>
        <p:spPr bwMode="auto">
          <a:xfrm>
            <a:off x="684212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V="1">
            <a:off x="6842125" y="3186113"/>
            <a:ext cx="361950" cy="1193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7204075" y="3300413"/>
            <a:ext cx="0" cy="10795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6842125" y="4379913"/>
            <a:ext cx="34925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0" name="Group 18"/>
          <p:cNvGrpSpPr>
            <a:grpSpLocks/>
          </p:cNvGrpSpPr>
          <p:nvPr/>
        </p:nvGrpSpPr>
        <p:grpSpPr bwMode="auto">
          <a:xfrm>
            <a:off x="6919913" y="4545013"/>
            <a:ext cx="471487" cy="461962"/>
            <a:chOff x="4359" y="2863"/>
            <a:chExt cx="297" cy="291"/>
          </a:xfrm>
        </p:grpSpPr>
        <p:pic>
          <p:nvPicPr>
            <p:cNvPr id="11300" name="Picture 1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01" name="Line 20"/>
            <p:cNvSpPr>
              <a:spLocks noChangeShapeType="1"/>
            </p:cNvSpPr>
            <p:nvPr/>
          </p:nvSpPr>
          <p:spPr bwMode="auto">
            <a:xfrm>
              <a:off x="4359" y="2913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21"/>
            <p:cNvSpPr>
              <a:spLocks noChangeShapeType="1"/>
            </p:cNvSpPr>
            <p:nvPr/>
          </p:nvSpPr>
          <p:spPr bwMode="auto">
            <a:xfrm>
              <a:off x="4536" y="2911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74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22688"/>
            <a:ext cx="6651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3" name="Group 23"/>
          <p:cNvGrpSpPr>
            <a:grpSpLocks/>
          </p:cNvGrpSpPr>
          <p:nvPr/>
        </p:nvGrpSpPr>
        <p:grpSpPr bwMode="auto">
          <a:xfrm>
            <a:off x="5056188" y="5868988"/>
            <a:ext cx="576262" cy="368300"/>
            <a:chOff x="5166" y="2874"/>
            <a:chExt cx="363" cy="232"/>
          </a:xfrm>
        </p:grpSpPr>
        <p:pic>
          <p:nvPicPr>
            <p:cNvPr id="11298" name="Picture 24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99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11284" name="Group 26"/>
          <p:cNvGrpSpPr>
            <a:grpSpLocks/>
          </p:cNvGrpSpPr>
          <p:nvPr/>
        </p:nvGrpSpPr>
        <p:grpSpPr bwMode="auto">
          <a:xfrm>
            <a:off x="8567738" y="4510088"/>
            <a:ext cx="550862" cy="368300"/>
            <a:chOff x="5166" y="2874"/>
            <a:chExt cx="347" cy="232"/>
          </a:xfrm>
        </p:grpSpPr>
        <p:pic>
          <p:nvPicPr>
            <p:cNvPr id="11296" name="Picture 27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97" name="Text Box 28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23581" name="Line 29"/>
          <p:cNvSpPr>
            <a:spLocks noChangeShapeType="1"/>
          </p:cNvSpPr>
          <p:nvPr/>
        </p:nvSpPr>
        <p:spPr bwMode="auto">
          <a:xfrm flipH="1">
            <a:off x="6380163" y="4391025"/>
            <a:ext cx="468312" cy="157638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2" name="Freeform 30"/>
          <p:cNvSpPr>
            <a:spLocks/>
          </p:cNvSpPr>
          <p:nvPr/>
        </p:nvSpPr>
        <p:spPr bwMode="auto">
          <a:xfrm>
            <a:off x="6380163" y="5926138"/>
            <a:ext cx="466725" cy="200025"/>
          </a:xfrm>
          <a:custGeom>
            <a:avLst/>
            <a:gdLst>
              <a:gd name="T0" fmla="*/ 740925938 w 294"/>
              <a:gd name="T1" fmla="*/ 163810950 h 126"/>
              <a:gd name="T2" fmla="*/ 703124388 w 294"/>
              <a:gd name="T3" fmla="*/ 262096250 h 126"/>
              <a:gd name="T4" fmla="*/ 551915013 w 294"/>
              <a:gd name="T5" fmla="*/ 299899388 h 126"/>
              <a:gd name="T6" fmla="*/ 478829688 w 294"/>
              <a:gd name="T7" fmla="*/ 163810950 h 126"/>
              <a:gd name="T8" fmla="*/ 577116575 w 294"/>
              <a:gd name="T9" fmla="*/ 35282188 h 126"/>
              <a:gd name="T10" fmla="*/ 619958438 w 294"/>
              <a:gd name="T11" fmla="*/ 194052825 h 126"/>
              <a:gd name="T12" fmla="*/ 498990938 w 294"/>
              <a:gd name="T13" fmla="*/ 282257500 h 126"/>
              <a:gd name="T14" fmla="*/ 347781563 w 294"/>
              <a:gd name="T15" fmla="*/ 282257500 h 126"/>
              <a:gd name="T16" fmla="*/ 302418750 w 294"/>
              <a:gd name="T17" fmla="*/ 161290000 h 126"/>
              <a:gd name="T18" fmla="*/ 372983125 w 294"/>
              <a:gd name="T19" fmla="*/ 35282188 h 126"/>
              <a:gd name="T20" fmla="*/ 372983125 w 294"/>
              <a:gd name="T21" fmla="*/ 176410938 h 126"/>
              <a:gd name="T22" fmla="*/ 244455950 w 294"/>
              <a:gd name="T23" fmla="*/ 259576888 h 126"/>
              <a:gd name="T24" fmla="*/ 115927188 w 294"/>
              <a:gd name="T25" fmla="*/ 194052825 h 126"/>
              <a:gd name="T26" fmla="*/ 161290000 w 294"/>
              <a:gd name="T27" fmla="*/ 20161250 h 126"/>
              <a:gd name="T28" fmla="*/ 211693125 w 294"/>
              <a:gd name="T29" fmla="*/ 73085325 h 126"/>
              <a:gd name="T30" fmla="*/ 161290000 w 294"/>
              <a:gd name="T31" fmla="*/ 163810950 h 126"/>
              <a:gd name="T32" fmla="*/ 30241875 w 294"/>
              <a:gd name="T33" fmla="*/ 156249688 h 126"/>
              <a:gd name="T34" fmla="*/ 0 w 294"/>
              <a:gd name="T35" fmla="*/ 78125638 h 1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4" h="126">
                <a:moveTo>
                  <a:pt x="294" y="65"/>
                </a:moveTo>
                <a:cubicBezTo>
                  <a:pt x="292" y="80"/>
                  <a:pt x="291" y="95"/>
                  <a:pt x="279" y="104"/>
                </a:cubicBezTo>
                <a:cubicBezTo>
                  <a:pt x="267" y="113"/>
                  <a:pt x="234" y="126"/>
                  <a:pt x="219" y="119"/>
                </a:cubicBezTo>
                <a:cubicBezTo>
                  <a:pt x="204" y="112"/>
                  <a:pt x="188" y="82"/>
                  <a:pt x="190" y="65"/>
                </a:cubicBezTo>
                <a:cubicBezTo>
                  <a:pt x="192" y="48"/>
                  <a:pt x="220" y="12"/>
                  <a:pt x="229" y="14"/>
                </a:cubicBezTo>
                <a:cubicBezTo>
                  <a:pt x="238" y="16"/>
                  <a:pt x="251" y="61"/>
                  <a:pt x="246" y="77"/>
                </a:cubicBezTo>
                <a:cubicBezTo>
                  <a:pt x="241" y="93"/>
                  <a:pt x="216" y="106"/>
                  <a:pt x="198" y="112"/>
                </a:cubicBezTo>
                <a:cubicBezTo>
                  <a:pt x="180" y="118"/>
                  <a:pt x="151" y="120"/>
                  <a:pt x="138" y="112"/>
                </a:cubicBezTo>
                <a:cubicBezTo>
                  <a:pt x="125" y="104"/>
                  <a:pt x="118" y="80"/>
                  <a:pt x="120" y="64"/>
                </a:cubicBezTo>
                <a:cubicBezTo>
                  <a:pt x="122" y="48"/>
                  <a:pt x="143" y="13"/>
                  <a:pt x="148" y="14"/>
                </a:cubicBezTo>
                <a:cubicBezTo>
                  <a:pt x="153" y="15"/>
                  <a:pt x="156" y="55"/>
                  <a:pt x="148" y="70"/>
                </a:cubicBezTo>
                <a:cubicBezTo>
                  <a:pt x="140" y="85"/>
                  <a:pt x="114" y="102"/>
                  <a:pt x="97" y="103"/>
                </a:cubicBezTo>
                <a:cubicBezTo>
                  <a:pt x="80" y="104"/>
                  <a:pt x="51" y="93"/>
                  <a:pt x="46" y="77"/>
                </a:cubicBezTo>
                <a:cubicBezTo>
                  <a:pt x="41" y="61"/>
                  <a:pt x="58" y="16"/>
                  <a:pt x="64" y="8"/>
                </a:cubicBezTo>
                <a:cubicBezTo>
                  <a:pt x="70" y="0"/>
                  <a:pt x="84" y="20"/>
                  <a:pt x="84" y="29"/>
                </a:cubicBezTo>
                <a:cubicBezTo>
                  <a:pt x="84" y="38"/>
                  <a:pt x="76" y="59"/>
                  <a:pt x="64" y="65"/>
                </a:cubicBezTo>
                <a:cubicBezTo>
                  <a:pt x="52" y="71"/>
                  <a:pt x="23" y="68"/>
                  <a:pt x="12" y="62"/>
                </a:cubicBezTo>
                <a:cubicBezTo>
                  <a:pt x="1" y="56"/>
                  <a:pt x="0" y="43"/>
                  <a:pt x="0" y="31"/>
                </a:cubicBezTo>
              </a:path>
            </a:pathLst>
          </a:custGeom>
          <a:noFill/>
          <a:ln w="254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Text Box 31"/>
          <p:cNvSpPr txBox="1">
            <a:spLocks noChangeArrowheads="1"/>
          </p:cNvSpPr>
          <p:nvPr/>
        </p:nvSpPr>
        <p:spPr bwMode="auto">
          <a:xfrm>
            <a:off x="644207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 flipV="1">
            <a:off x="6362700" y="4400550"/>
            <a:ext cx="0" cy="155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5" name="Line 33"/>
          <p:cNvSpPr>
            <a:spLocks noChangeShapeType="1"/>
          </p:cNvSpPr>
          <p:nvPr/>
        </p:nvSpPr>
        <p:spPr bwMode="auto">
          <a:xfrm flipH="1">
            <a:off x="6372225" y="4381500"/>
            <a:ext cx="4667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6" name="Picture 3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6110288"/>
            <a:ext cx="3968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3773488" y="623888"/>
            <a:ext cx="1335087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401638" y="3389313"/>
            <a:ext cx="255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Small signal, steady state:</a:t>
            </a:r>
          </a:p>
        </p:txBody>
      </p:sp>
      <p:pic>
        <p:nvPicPr>
          <p:cNvPr id="23589" name="Picture 3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867150"/>
            <a:ext cx="1220787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90" name="Picture 38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4194175"/>
            <a:ext cx="3471862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91" name="Picture 39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384800"/>
            <a:ext cx="4289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8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3054350" y="433388"/>
            <a:ext cx="5194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DEGENATE FOUR WAVE MIXING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1447800"/>
            <a:ext cx="4916487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189163" y="1069975"/>
            <a:ext cx="3065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Single photon resonance: what to expect</a:t>
            </a:r>
          </a:p>
        </p:txBody>
      </p:sp>
    </p:spTree>
    <p:extLst>
      <p:ext uri="{BB962C8B-B14F-4D97-AF65-F5344CB8AC3E}">
        <p14:creationId xmlns:p14="http://schemas.microsoft.com/office/powerpoint/2010/main" val="15983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524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187325"/>
            <a:ext cx="372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DFWM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1331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34950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69570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19125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5199063" y="2740025"/>
            <a:ext cx="3330575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689927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89927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523557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Arc 13"/>
          <p:cNvSpPr>
            <a:spLocks/>
          </p:cNvSpPr>
          <p:nvPr/>
        </p:nvSpPr>
        <p:spPr bwMode="auto">
          <a:xfrm flipH="1">
            <a:off x="575945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Arc 14"/>
          <p:cNvSpPr>
            <a:spLocks/>
          </p:cNvSpPr>
          <p:nvPr/>
        </p:nvSpPr>
        <p:spPr bwMode="auto">
          <a:xfrm>
            <a:off x="689927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V="1">
            <a:off x="6899275" y="4176713"/>
            <a:ext cx="1460500" cy="2032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8388350" y="4119563"/>
            <a:ext cx="22225" cy="2413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6899275" y="4379913"/>
            <a:ext cx="15113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8" name="Group 18"/>
          <p:cNvGrpSpPr>
            <a:grpSpLocks/>
          </p:cNvGrpSpPr>
          <p:nvPr/>
        </p:nvGrpSpPr>
        <p:grpSpPr bwMode="auto">
          <a:xfrm>
            <a:off x="7874000" y="4497388"/>
            <a:ext cx="479425" cy="368300"/>
            <a:chOff x="4360" y="2863"/>
            <a:chExt cx="296" cy="286"/>
          </a:xfrm>
        </p:grpSpPr>
        <p:pic>
          <p:nvPicPr>
            <p:cNvPr id="13351" name="Picture 1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52" name="Line 20"/>
            <p:cNvSpPr>
              <a:spLocks noChangeShapeType="1"/>
            </p:cNvSpPr>
            <p:nvPr/>
          </p:nvSpPr>
          <p:spPr bwMode="auto">
            <a:xfrm>
              <a:off x="4361" y="2904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21"/>
            <p:cNvSpPr>
              <a:spLocks noChangeShapeType="1"/>
            </p:cNvSpPr>
            <p:nvPr/>
          </p:nvSpPr>
          <p:spPr bwMode="auto">
            <a:xfrm>
              <a:off x="4532" y="2908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622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4086225"/>
            <a:ext cx="461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32" name="Group 23"/>
          <p:cNvGrpSpPr>
            <a:grpSpLocks/>
          </p:cNvGrpSpPr>
          <p:nvPr/>
        </p:nvGrpSpPr>
        <p:grpSpPr bwMode="auto">
          <a:xfrm>
            <a:off x="5113338" y="5868988"/>
            <a:ext cx="576262" cy="368300"/>
            <a:chOff x="5166" y="2874"/>
            <a:chExt cx="363" cy="232"/>
          </a:xfrm>
        </p:grpSpPr>
        <p:pic>
          <p:nvPicPr>
            <p:cNvPr id="13349" name="Picture 24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50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13333" name="Group 26"/>
          <p:cNvGrpSpPr>
            <a:grpSpLocks/>
          </p:cNvGrpSpPr>
          <p:nvPr/>
        </p:nvGrpSpPr>
        <p:grpSpPr bwMode="auto">
          <a:xfrm>
            <a:off x="8605838" y="4468813"/>
            <a:ext cx="550862" cy="368300"/>
            <a:chOff x="5166" y="2874"/>
            <a:chExt cx="347" cy="232"/>
          </a:xfrm>
        </p:grpSpPr>
        <p:pic>
          <p:nvPicPr>
            <p:cNvPr id="13347" name="Picture 27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48" name="Text Box 28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25629" name="Line 29"/>
          <p:cNvSpPr>
            <a:spLocks noChangeShapeType="1"/>
          </p:cNvSpPr>
          <p:nvPr/>
        </p:nvSpPr>
        <p:spPr bwMode="auto">
          <a:xfrm flipH="1">
            <a:off x="6040438" y="4359275"/>
            <a:ext cx="855662" cy="106838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Text Box 30"/>
          <p:cNvSpPr txBox="1">
            <a:spLocks noChangeArrowheads="1"/>
          </p:cNvSpPr>
          <p:nvPr/>
        </p:nvSpPr>
        <p:spPr bwMode="auto">
          <a:xfrm>
            <a:off x="649922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25631" name="Line 31"/>
          <p:cNvSpPr>
            <a:spLocks noChangeShapeType="1"/>
          </p:cNvSpPr>
          <p:nvPr/>
        </p:nvSpPr>
        <p:spPr bwMode="auto">
          <a:xfrm flipV="1">
            <a:off x="6026150" y="5086350"/>
            <a:ext cx="0" cy="371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H="1">
            <a:off x="6034088" y="4368800"/>
            <a:ext cx="862012" cy="7302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33" name="Picture 3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5195888"/>
            <a:ext cx="3206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34" name="Rectangle 34"/>
          <p:cNvSpPr>
            <a:spLocks noChangeArrowheads="1"/>
          </p:cNvSpPr>
          <p:nvPr/>
        </p:nvSpPr>
        <p:spPr bwMode="auto">
          <a:xfrm>
            <a:off x="3773488" y="636588"/>
            <a:ext cx="1335087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35" name="Arc 35"/>
          <p:cNvSpPr>
            <a:spLocks/>
          </p:cNvSpPr>
          <p:nvPr/>
        </p:nvSpPr>
        <p:spPr bwMode="auto">
          <a:xfrm flipH="1" flipV="1">
            <a:off x="6026150" y="4333875"/>
            <a:ext cx="868363" cy="1685925"/>
          </a:xfrm>
          <a:custGeom>
            <a:avLst/>
            <a:gdLst>
              <a:gd name="T0" fmla="*/ 0 w 16403"/>
              <a:gd name="T1" fmla="*/ 0 h 21600"/>
              <a:gd name="T2" fmla="*/ 45970511 w 16403"/>
              <a:gd name="T3" fmla="*/ 45971194 h 21600"/>
              <a:gd name="T4" fmla="*/ 0 w 16403"/>
              <a:gd name="T5" fmla="*/ 131589959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403" h="21600" fill="none" extrusionOk="0">
                <a:moveTo>
                  <a:pt x="0" y="0"/>
                </a:moveTo>
                <a:cubicBezTo>
                  <a:pt x="6307" y="0"/>
                  <a:pt x="12299" y="2756"/>
                  <a:pt x="16402" y="7546"/>
                </a:cubicBezTo>
              </a:path>
              <a:path w="16403" h="21600" stroke="0" extrusionOk="0">
                <a:moveTo>
                  <a:pt x="0" y="0"/>
                </a:moveTo>
                <a:cubicBezTo>
                  <a:pt x="6307" y="0"/>
                  <a:pt x="12299" y="2756"/>
                  <a:pt x="16402" y="7546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36" name="Picture 36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381375"/>
            <a:ext cx="46005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37" name="Rectangle 37"/>
          <p:cNvSpPr>
            <a:spLocks noChangeArrowheads="1"/>
          </p:cNvSpPr>
          <p:nvPr/>
        </p:nvSpPr>
        <p:spPr bwMode="auto">
          <a:xfrm>
            <a:off x="2455863" y="3425825"/>
            <a:ext cx="2365375" cy="681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5638" name="Picture 38" descr="DFWM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2174875"/>
            <a:ext cx="3175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9" name="Picture 39" descr="DFWM_lvls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4192588"/>
            <a:ext cx="177641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0" name="Picture 40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318000"/>
            <a:ext cx="2822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41" name="Picture 41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208588"/>
            <a:ext cx="19558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5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5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 flipV="1">
            <a:off x="636588" y="1958975"/>
            <a:ext cx="5197475" cy="30353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H="1">
            <a:off x="4541838" y="1973263"/>
            <a:ext cx="1279525" cy="1160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4557713" y="2989263"/>
            <a:ext cx="508000" cy="1603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 flipV="1">
            <a:off x="2552700" y="2452688"/>
            <a:ext cx="2498725" cy="5365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2557463" y="2381250"/>
            <a:ext cx="652462" cy="7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2209800" y="2390775"/>
            <a:ext cx="1009650" cy="542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1384300" y="3116263"/>
            <a:ext cx="677863" cy="1465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1104900" y="4600575"/>
            <a:ext cx="285750" cy="60801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1946275" y="4541838"/>
            <a:ext cx="1014413" cy="2381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1109663" y="4751388"/>
            <a:ext cx="1879600" cy="433387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593725" y="2430463"/>
            <a:ext cx="3940175" cy="359251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H="1">
            <a:off x="4772025" y="2971800"/>
            <a:ext cx="76200" cy="19050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1279525" y="4459288"/>
            <a:ext cx="246063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4438650" y="2381250"/>
            <a:ext cx="238125" cy="381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847850" y="4657725"/>
            <a:ext cx="152400" cy="238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rot="5400000">
            <a:off x="2901951" y="4641850"/>
            <a:ext cx="247650" cy="200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 rot="-676556">
            <a:off x="2466975" y="4751388"/>
            <a:ext cx="66675" cy="27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H="1">
            <a:off x="2087563" y="2935288"/>
            <a:ext cx="120650" cy="1317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2052638" y="2855913"/>
            <a:ext cx="420687" cy="1555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>
            <a:off x="2054225" y="2855913"/>
            <a:ext cx="60325" cy="5635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 flipH="1">
            <a:off x="2116138" y="2995613"/>
            <a:ext cx="360362" cy="4270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Arc 23"/>
          <p:cNvSpPr>
            <a:spLocks/>
          </p:cNvSpPr>
          <p:nvPr/>
        </p:nvSpPr>
        <p:spPr bwMode="auto">
          <a:xfrm flipH="1">
            <a:off x="2541588" y="2339975"/>
            <a:ext cx="195262" cy="268288"/>
          </a:xfrm>
          <a:custGeom>
            <a:avLst/>
            <a:gdLst>
              <a:gd name="T0" fmla="*/ 1311691 w 21600"/>
              <a:gd name="T1" fmla="*/ 0 h 24369"/>
              <a:gd name="T2" fmla="*/ 1568207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0" name="Arc 24"/>
          <p:cNvSpPr>
            <a:spLocks/>
          </p:cNvSpPr>
          <p:nvPr/>
        </p:nvSpPr>
        <p:spPr bwMode="auto">
          <a:xfrm>
            <a:off x="3028950" y="2254250"/>
            <a:ext cx="195263" cy="268288"/>
          </a:xfrm>
          <a:custGeom>
            <a:avLst/>
            <a:gdLst>
              <a:gd name="T0" fmla="*/ 1311697 w 21600"/>
              <a:gd name="T1" fmla="*/ 0 h 24369"/>
              <a:gd name="T2" fmla="*/ 1568224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1" name="Arc 25"/>
          <p:cNvSpPr>
            <a:spLocks/>
          </p:cNvSpPr>
          <p:nvPr/>
        </p:nvSpPr>
        <p:spPr bwMode="auto">
          <a:xfrm>
            <a:off x="2943225" y="2101850"/>
            <a:ext cx="195263" cy="214313"/>
          </a:xfrm>
          <a:custGeom>
            <a:avLst/>
            <a:gdLst>
              <a:gd name="T0" fmla="*/ 1140905 w 21600"/>
              <a:gd name="T1" fmla="*/ 0 h 19519"/>
              <a:gd name="T2" fmla="*/ 1747595 w 21600"/>
              <a:gd name="T3" fmla="*/ 2353095 h 19519"/>
              <a:gd name="T4" fmla="*/ 0 w 21600"/>
              <a:gd name="T5" fmla="*/ 1986977 h 195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9519" fill="none" extrusionOk="0">
                <a:moveTo>
                  <a:pt x="13960" y="0"/>
                </a:moveTo>
                <a:cubicBezTo>
                  <a:pt x="18806" y="4104"/>
                  <a:pt x="21600" y="10132"/>
                  <a:pt x="21600" y="16482"/>
                </a:cubicBezTo>
                <a:cubicBezTo>
                  <a:pt x="21600" y="17498"/>
                  <a:pt x="21528" y="18513"/>
                  <a:pt x="21385" y="19519"/>
                </a:cubicBezTo>
              </a:path>
              <a:path w="21600" h="19519" stroke="0" extrusionOk="0">
                <a:moveTo>
                  <a:pt x="13960" y="0"/>
                </a:moveTo>
                <a:cubicBezTo>
                  <a:pt x="18806" y="4104"/>
                  <a:pt x="21600" y="10132"/>
                  <a:pt x="21600" y="16482"/>
                </a:cubicBezTo>
                <a:cubicBezTo>
                  <a:pt x="21600" y="17498"/>
                  <a:pt x="21528" y="18513"/>
                  <a:pt x="21385" y="19519"/>
                </a:cubicBezTo>
                <a:lnTo>
                  <a:pt x="0" y="16482"/>
                </a:lnTo>
                <a:lnTo>
                  <a:pt x="1396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2789238" y="2366963"/>
            <a:ext cx="214312" cy="98425"/>
          </a:xfrm>
          <a:prstGeom prst="line">
            <a:avLst/>
          </a:prstGeom>
          <a:noFill/>
          <a:ln w="4127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>
            <a:off x="1001713" y="2220913"/>
            <a:ext cx="21336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 flipV="1">
            <a:off x="2905125" y="2228850"/>
            <a:ext cx="215900" cy="173038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5" name="Arc 29"/>
          <p:cNvSpPr>
            <a:spLocks/>
          </p:cNvSpPr>
          <p:nvPr/>
        </p:nvSpPr>
        <p:spPr bwMode="auto">
          <a:xfrm>
            <a:off x="4870450" y="2863850"/>
            <a:ext cx="195263" cy="268288"/>
          </a:xfrm>
          <a:custGeom>
            <a:avLst/>
            <a:gdLst>
              <a:gd name="T0" fmla="*/ 1311697 w 21600"/>
              <a:gd name="T1" fmla="*/ 0 h 24369"/>
              <a:gd name="T2" fmla="*/ 1568224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Arc 30"/>
          <p:cNvSpPr>
            <a:spLocks/>
          </p:cNvSpPr>
          <p:nvPr/>
        </p:nvSpPr>
        <p:spPr bwMode="auto">
          <a:xfrm rot="-753896" flipH="1" flipV="1">
            <a:off x="4541838" y="3006725"/>
            <a:ext cx="195262" cy="268288"/>
          </a:xfrm>
          <a:custGeom>
            <a:avLst/>
            <a:gdLst>
              <a:gd name="T0" fmla="*/ 1311691 w 21600"/>
              <a:gd name="T1" fmla="*/ 0 h 24369"/>
              <a:gd name="T2" fmla="*/ 1568207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4546600" y="2425700"/>
            <a:ext cx="247650" cy="6350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>
            <a:off x="2863850" y="4438650"/>
            <a:ext cx="247650" cy="200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 rot="16200000" flipV="1">
            <a:off x="2886075" y="4632325"/>
            <a:ext cx="177800" cy="1905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 rot="16200000" flipV="1">
            <a:off x="970756" y="5104607"/>
            <a:ext cx="242887" cy="1587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 rot="2847643">
            <a:off x="288132" y="5971381"/>
            <a:ext cx="374650" cy="3921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2813050" y="25892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</a:t>
            </a:r>
          </a:p>
        </p:txBody>
      </p:sp>
      <p:sp>
        <p:nvSpPr>
          <p:cNvPr id="14373" name="Text Box 37"/>
          <p:cNvSpPr txBox="1">
            <a:spLocks noChangeArrowheads="1"/>
          </p:cNvSpPr>
          <p:nvPr/>
        </p:nvSpPr>
        <p:spPr bwMode="auto">
          <a:xfrm>
            <a:off x="4727575" y="31226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</a:t>
            </a:r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 flipV="1">
            <a:off x="3038475" y="3562350"/>
            <a:ext cx="466725" cy="419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75" name="Picture 3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3800475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76" name="Line 40"/>
          <p:cNvSpPr>
            <a:spLocks noChangeShapeType="1"/>
          </p:cNvSpPr>
          <p:nvPr/>
        </p:nvSpPr>
        <p:spPr bwMode="auto">
          <a:xfrm flipH="1">
            <a:off x="1000125" y="5410200"/>
            <a:ext cx="466725" cy="419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77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5734050"/>
            <a:ext cx="309562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78" name="Line 42"/>
          <p:cNvSpPr>
            <a:spLocks noChangeShapeType="1"/>
          </p:cNvSpPr>
          <p:nvPr/>
        </p:nvSpPr>
        <p:spPr bwMode="auto">
          <a:xfrm>
            <a:off x="5762625" y="1790700"/>
            <a:ext cx="190500" cy="35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9" name="Line 43"/>
          <p:cNvSpPr>
            <a:spLocks noChangeShapeType="1"/>
          </p:cNvSpPr>
          <p:nvPr/>
        </p:nvSpPr>
        <p:spPr bwMode="auto">
          <a:xfrm flipH="1">
            <a:off x="5456238" y="2138363"/>
            <a:ext cx="320675" cy="311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80" name="Picture 4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2268538"/>
            <a:ext cx="3429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1" name="Picture 4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2247900"/>
            <a:ext cx="3429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2" name="Line 46"/>
          <p:cNvSpPr>
            <a:spLocks noChangeShapeType="1"/>
          </p:cNvSpPr>
          <p:nvPr/>
        </p:nvSpPr>
        <p:spPr bwMode="auto">
          <a:xfrm>
            <a:off x="3429000" y="2514600"/>
            <a:ext cx="552450" cy="133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0" y="187325"/>
            <a:ext cx="372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DFWM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14384" name="Picture 4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828675"/>
            <a:ext cx="19558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6" name="Picture 5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623888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7" name="Text Box 51"/>
          <p:cNvSpPr txBox="1">
            <a:spLocks noChangeArrowheads="1"/>
          </p:cNvSpPr>
          <p:nvPr/>
        </p:nvSpPr>
        <p:spPr bwMode="auto">
          <a:xfrm>
            <a:off x="5565775" y="912813"/>
            <a:ext cx="1562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Exciting pulse:</a:t>
            </a:r>
          </a:p>
        </p:txBody>
      </p:sp>
      <p:pic>
        <p:nvPicPr>
          <p:cNvPr id="14388" name="Picture 5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379538"/>
            <a:ext cx="2868612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9" name="Text Box 53"/>
          <p:cNvSpPr txBox="1">
            <a:spLocks noChangeArrowheads="1"/>
          </p:cNvSpPr>
          <p:nvPr/>
        </p:nvSpPr>
        <p:spPr bwMode="auto">
          <a:xfrm>
            <a:off x="6232525" y="2808288"/>
            <a:ext cx="240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FWHM = 76 fs = 1.72 </a:t>
            </a:r>
            <a:r>
              <a:rPr lang="en-US" altLang="en-US" sz="2000" i="1">
                <a:latin typeface="Symbol" panose="05050102010706020507" pitchFamily="18" charset="2"/>
              </a:rPr>
              <a:t>t</a:t>
            </a:r>
            <a:endParaRPr lang="en-US" altLang="en-US" sz="2000" i="1"/>
          </a:p>
        </p:txBody>
      </p:sp>
      <p:grpSp>
        <p:nvGrpSpPr>
          <p:cNvPr id="14390" name="Group 54"/>
          <p:cNvGrpSpPr>
            <a:grpSpLocks/>
          </p:cNvGrpSpPr>
          <p:nvPr/>
        </p:nvGrpSpPr>
        <p:grpSpPr bwMode="auto">
          <a:xfrm>
            <a:off x="5656263" y="3349625"/>
            <a:ext cx="3033712" cy="3508375"/>
            <a:chOff x="2643" y="2110"/>
            <a:chExt cx="1911" cy="2210"/>
          </a:xfrm>
        </p:grpSpPr>
        <p:pic>
          <p:nvPicPr>
            <p:cNvPr id="14392" name="Picture 55" descr="data_DFWM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" y="2110"/>
              <a:ext cx="1911" cy="2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93" name="Rectangle 56"/>
            <p:cNvSpPr>
              <a:spLocks noChangeArrowheads="1"/>
            </p:cNvSpPr>
            <p:nvPr/>
          </p:nvSpPr>
          <p:spPr bwMode="auto">
            <a:xfrm>
              <a:off x="3216" y="4044"/>
              <a:ext cx="1056" cy="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Delay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(units of</a:t>
              </a:r>
              <a:r>
                <a:rPr lang="en-US" altLang="en-US" sz="1400"/>
                <a:t>  FWHM of intensity autocorrelation</a:t>
              </a:r>
              <a:r>
                <a:rPr lang="en-US" altLang="en-US" sz="1600"/>
                <a:t>)</a:t>
              </a:r>
            </a:p>
          </p:txBody>
        </p:sp>
      </p:grpSp>
      <p:sp>
        <p:nvSpPr>
          <p:cNvPr id="14391" name="Freeform 57"/>
          <p:cNvSpPr>
            <a:spLocks/>
          </p:cNvSpPr>
          <p:nvPr/>
        </p:nvSpPr>
        <p:spPr bwMode="auto">
          <a:xfrm>
            <a:off x="6642100" y="3584575"/>
            <a:ext cx="1739900" cy="2651125"/>
          </a:xfrm>
          <a:custGeom>
            <a:avLst/>
            <a:gdLst>
              <a:gd name="T0" fmla="*/ 0 w 1096"/>
              <a:gd name="T1" fmla="*/ 2147483646 h 1670"/>
              <a:gd name="T2" fmla="*/ 120967500 w 1096"/>
              <a:gd name="T3" fmla="*/ 2147483646 h 1670"/>
              <a:gd name="T4" fmla="*/ 272176875 w 1096"/>
              <a:gd name="T5" fmla="*/ 2147483646 h 1670"/>
              <a:gd name="T6" fmla="*/ 433466875 w 1096"/>
              <a:gd name="T7" fmla="*/ 2147483646 h 1670"/>
              <a:gd name="T8" fmla="*/ 564515000 w 1096"/>
              <a:gd name="T9" fmla="*/ 2147483646 h 1670"/>
              <a:gd name="T10" fmla="*/ 705643750 w 1096"/>
              <a:gd name="T11" fmla="*/ 2147483646 h 1670"/>
              <a:gd name="T12" fmla="*/ 816530625 w 1096"/>
              <a:gd name="T13" fmla="*/ 1910278438 h 1670"/>
              <a:gd name="T14" fmla="*/ 927417500 w 1096"/>
              <a:gd name="T15" fmla="*/ 1053425313 h 1670"/>
              <a:gd name="T16" fmla="*/ 1048385000 w 1096"/>
              <a:gd name="T17" fmla="*/ 378023438 h 1670"/>
              <a:gd name="T18" fmla="*/ 1118949375 w 1096"/>
              <a:gd name="T19" fmla="*/ 136088438 h 1670"/>
              <a:gd name="T20" fmla="*/ 1159271875 w 1096"/>
              <a:gd name="T21" fmla="*/ 65524063 h 1670"/>
              <a:gd name="T22" fmla="*/ 1199594375 w 1096"/>
              <a:gd name="T23" fmla="*/ 15120938 h 1670"/>
              <a:gd name="T24" fmla="*/ 1290320000 w 1096"/>
              <a:gd name="T25" fmla="*/ 55443438 h 1670"/>
              <a:gd name="T26" fmla="*/ 1391126250 w 1096"/>
              <a:gd name="T27" fmla="*/ 347781563 h 1670"/>
              <a:gd name="T28" fmla="*/ 1552416250 w 1096"/>
              <a:gd name="T29" fmla="*/ 1083667188 h 1670"/>
              <a:gd name="T30" fmla="*/ 1764109375 w 1096"/>
              <a:gd name="T31" fmla="*/ 2147483646 h 1670"/>
              <a:gd name="T32" fmla="*/ 1935480000 w 1096"/>
              <a:gd name="T33" fmla="*/ 2147483646 h 1670"/>
              <a:gd name="T34" fmla="*/ 2046366875 w 1096"/>
              <a:gd name="T35" fmla="*/ 2147483646 h 1670"/>
              <a:gd name="T36" fmla="*/ 2147483646 w 1096"/>
              <a:gd name="T37" fmla="*/ 2147483646 h 1670"/>
              <a:gd name="T38" fmla="*/ 2147483646 w 1096"/>
              <a:gd name="T39" fmla="*/ 2147483646 h 1670"/>
              <a:gd name="T40" fmla="*/ 2147483646 w 1096"/>
              <a:gd name="T41" fmla="*/ 2147483646 h 16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96" h="1670">
                <a:moveTo>
                  <a:pt x="0" y="1654"/>
                </a:moveTo>
                <a:cubicBezTo>
                  <a:pt x="15" y="1652"/>
                  <a:pt x="30" y="1650"/>
                  <a:pt x="48" y="1638"/>
                </a:cubicBezTo>
                <a:cubicBezTo>
                  <a:pt x="66" y="1626"/>
                  <a:pt x="87" y="1608"/>
                  <a:pt x="108" y="1582"/>
                </a:cubicBezTo>
                <a:cubicBezTo>
                  <a:pt x="129" y="1556"/>
                  <a:pt x="153" y="1528"/>
                  <a:pt x="172" y="1482"/>
                </a:cubicBezTo>
                <a:cubicBezTo>
                  <a:pt x="191" y="1436"/>
                  <a:pt x="206" y="1380"/>
                  <a:pt x="224" y="1306"/>
                </a:cubicBezTo>
                <a:cubicBezTo>
                  <a:pt x="242" y="1232"/>
                  <a:pt x="263" y="1129"/>
                  <a:pt x="280" y="1038"/>
                </a:cubicBezTo>
                <a:cubicBezTo>
                  <a:pt x="297" y="947"/>
                  <a:pt x="309" y="861"/>
                  <a:pt x="324" y="758"/>
                </a:cubicBezTo>
                <a:cubicBezTo>
                  <a:pt x="339" y="655"/>
                  <a:pt x="353" y="519"/>
                  <a:pt x="368" y="418"/>
                </a:cubicBezTo>
                <a:cubicBezTo>
                  <a:pt x="383" y="317"/>
                  <a:pt x="403" y="211"/>
                  <a:pt x="416" y="150"/>
                </a:cubicBezTo>
                <a:cubicBezTo>
                  <a:pt x="429" y="89"/>
                  <a:pt x="437" y="75"/>
                  <a:pt x="444" y="54"/>
                </a:cubicBezTo>
                <a:cubicBezTo>
                  <a:pt x="451" y="33"/>
                  <a:pt x="455" y="34"/>
                  <a:pt x="460" y="26"/>
                </a:cubicBezTo>
                <a:cubicBezTo>
                  <a:pt x="465" y="18"/>
                  <a:pt x="467" y="7"/>
                  <a:pt x="476" y="6"/>
                </a:cubicBezTo>
                <a:cubicBezTo>
                  <a:pt x="485" y="5"/>
                  <a:pt x="499" y="0"/>
                  <a:pt x="512" y="22"/>
                </a:cubicBezTo>
                <a:cubicBezTo>
                  <a:pt x="525" y="44"/>
                  <a:pt x="535" y="70"/>
                  <a:pt x="552" y="138"/>
                </a:cubicBezTo>
                <a:cubicBezTo>
                  <a:pt x="569" y="206"/>
                  <a:pt x="591" y="306"/>
                  <a:pt x="616" y="430"/>
                </a:cubicBezTo>
                <a:cubicBezTo>
                  <a:pt x="641" y="554"/>
                  <a:pt x="675" y="754"/>
                  <a:pt x="700" y="882"/>
                </a:cubicBezTo>
                <a:cubicBezTo>
                  <a:pt x="725" y="1010"/>
                  <a:pt x="749" y="1118"/>
                  <a:pt x="768" y="1198"/>
                </a:cubicBezTo>
                <a:cubicBezTo>
                  <a:pt x="787" y="1278"/>
                  <a:pt x="793" y="1309"/>
                  <a:pt x="812" y="1366"/>
                </a:cubicBezTo>
                <a:cubicBezTo>
                  <a:pt x="831" y="1423"/>
                  <a:pt x="846" y="1491"/>
                  <a:pt x="880" y="1538"/>
                </a:cubicBezTo>
                <a:cubicBezTo>
                  <a:pt x="914" y="1585"/>
                  <a:pt x="980" y="1630"/>
                  <a:pt x="1016" y="1650"/>
                </a:cubicBezTo>
                <a:cubicBezTo>
                  <a:pt x="1052" y="1670"/>
                  <a:pt x="1074" y="1664"/>
                  <a:pt x="1096" y="1658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9525" y="174625"/>
            <a:ext cx="6489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Times New Roman" panose="02020603050405020304" pitchFamily="18" charset="0"/>
              </a:rPr>
              <a:t>Interaction of light with a cascade of levels near resonance</a:t>
            </a:r>
          </a:p>
        </p:txBody>
      </p:sp>
      <p:pic>
        <p:nvPicPr>
          <p:cNvPr id="10243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711575"/>
            <a:ext cx="3048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7" descr="level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519613"/>
            <a:ext cx="36417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639763"/>
            <a:ext cx="19288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1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425575"/>
            <a:ext cx="2511425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819150"/>
            <a:ext cx="2497137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9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955800"/>
            <a:ext cx="8569325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474663" y="2765425"/>
            <a:ext cx="307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Rotating frame approximation: </a:t>
            </a:r>
          </a:p>
        </p:txBody>
      </p:sp>
      <p:sp>
        <p:nvSpPr>
          <p:cNvPr id="56337" name="Oval 17"/>
          <p:cNvSpPr>
            <a:spLocks noChangeArrowheads="1"/>
          </p:cNvSpPr>
          <p:nvPr/>
        </p:nvSpPr>
        <p:spPr bwMode="auto">
          <a:xfrm>
            <a:off x="8093075" y="1812925"/>
            <a:ext cx="468313" cy="876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56342" name="Picture 2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395413"/>
            <a:ext cx="30226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 descr="\documentclass{slides}\pagestyle{empty}&#10;\begin{document}&#10;\begin{eqnarray}&#10;a_0 &amp; = &amp; c_0  \nonumber \\&#10;a_1 &amp; = &amp; e^{i \omega_{\ell,1} t} \ c_1 \nonumber \\&#10;a_2 &amp; = &amp; e^{i (\omega_{\ell,1} + \omega_{\ell,2}) t} \ c_2 \nonumber&#10;\end{eqnarray}&#10;\end{document}&#10;" title="IguanaTex Bitmap Displ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66738" y="3251200"/>
            <a:ext cx="3368675" cy="1174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15" name="Picture 14" descr="\documentclass{slides}\pagestyle{empty}&#10;\begin{document}&#10;\begin{eqnarray}&#10;\frac{d c_0}{dt} &amp; = &amp;&#10;\frac{i}{2 \hbar} p_{1,0} \tilde{{\cal E}_1^*}(t) \ c_{1}&#10;\nonumber \\&#10;\frac{d c_1}{dt} &amp; = &amp;&#10;-i \Delta_1  c_1&#10;+ \frac{i}{2 \hbar} p_{0,1} \tilde{{\cal E}_1}(t) c_{0}&#10;+ \frac{i}{2 \hbar} p_{2,1} \tilde{{\cal E}_2^*}(t) c_{2}&#10;\nonumber \\&#10;\frac{d c_2}{dt} &amp; = &amp;&#10;-i \Delta_2 c_2&#10;+ \frac{i}{2 \hbar} p_{1,2} \tilde{{\cal E}_2}(t) c_{1}&#10; \nonumber&#10;\end{eqnarray}&#10;\end{document}&#10;" title="IguanaTex Bitmap Display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61950" y="4703763"/>
            <a:ext cx="6829425" cy="19446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2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0668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937125" y="471488"/>
            <a:ext cx="3141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Example of application: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2 photon coherent  excitation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of Sodium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013325" y="3543300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Which we approximate by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5105400" y="6172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6400800" y="5334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5638800" y="441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537325" y="59817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756525" y="51435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070725" y="4305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35013" y="304800"/>
            <a:ext cx="7689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Times New Roman" panose="02020603050405020304" pitchFamily="18" charset="0"/>
              </a:rPr>
              <a:t>Bichromatic Two-Photon Coherent Excitation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763588" y="3351213"/>
            <a:ext cx="143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Excitation</a:t>
            </a:r>
          </a:p>
        </p:txBody>
      </p:sp>
      <p:cxnSp>
        <p:nvCxnSpPr>
          <p:cNvPr id="4102" name="Straight Arrow Connector 5"/>
          <p:cNvCxnSpPr>
            <a:cxnSpLocks noChangeShapeType="1"/>
          </p:cNvCxnSpPr>
          <p:nvPr/>
        </p:nvCxnSpPr>
        <p:spPr bwMode="auto">
          <a:xfrm flipV="1">
            <a:off x="1098550" y="2362200"/>
            <a:ext cx="838200" cy="914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3" name="Straight Arrow Connector 6"/>
          <p:cNvCxnSpPr>
            <a:cxnSpLocks noChangeShapeType="1"/>
          </p:cNvCxnSpPr>
          <p:nvPr/>
        </p:nvCxnSpPr>
        <p:spPr bwMode="auto">
          <a:xfrm>
            <a:off x="1081088" y="3811588"/>
            <a:ext cx="936625" cy="9128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4" name="TextBox 10"/>
          <p:cNvSpPr txBox="1">
            <a:spLocks noChangeArrowheads="1"/>
          </p:cNvSpPr>
          <p:nvPr/>
        </p:nvSpPr>
        <p:spPr bwMode="auto">
          <a:xfrm>
            <a:off x="2865438" y="3349625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Decay</a:t>
            </a:r>
          </a:p>
        </p:txBody>
      </p:sp>
      <p:cxnSp>
        <p:nvCxnSpPr>
          <p:cNvPr id="4105" name="Straight Arrow Connector 13"/>
          <p:cNvCxnSpPr>
            <a:cxnSpLocks noChangeShapeType="1"/>
          </p:cNvCxnSpPr>
          <p:nvPr/>
        </p:nvCxnSpPr>
        <p:spPr bwMode="auto">
          <a:xfrm flipV="1">
            <a:off x="3121025" y="2420938"/>
            <a:ext cx="949325" cy="928687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6" name="Straight Arrow Connector 18"/>
          <p:cNvCxnSpPr>
            <a:cxnSpLocks noChangeShapeType="1"/>
          </p:cNvCxnSpPr>
          <p:nvPr/>
        </p:nvCxnSpPr>
        <p:spPr bwMode="auto">
          <a:xfrm>
            <a:off x="3111500" y="3811588"/>
            <a:ext cx="622300" cy="931862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7" name="TextBox 25"/>
          <p:cNvSpPr txBox="1">
            <a:spLocks noChangeArrowheads="1"/>
          </p:cNvSpPr>
          <p:nvPr/>
        </p:nvSpPr>
        <p:spPr bwMode="auto">
          <a:xfrm>
            <a:off x="5029200" y="1600200"/>
            <a:ext cx="2246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Closer to reality!</a:t>
            </a:r>
          </a:p>
        </p:txBody>
      </p:sp>
      <p:sp>
        <p:nvSpPr>
          <p:cNvPr id="4108" name="TextBox 27"/>
          <p:cNvSpPr txBox="1">
            <a:spLocks noChangeArrowheads="1"/>
          </p:cNvSpPr>
          <p:nvPr/>
        </p:nvSpPr>
        <p:spPr bwMode="auto">
          <a:xfrm>
            <a:off x="4749800" y="3811588"/>
            <a:ext cx="4394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demonstrated that it was possible to put 98% of the sodium atoms into the 4</a:t>
            </a:r>
            <a:r>
              <a:rPr lang="en-US" altLang="en-US" sz="2400" i="1">
                <a:latin typeface="Times New Roman" panose="02020603050405020304" pitchFamily="18" charset="0"/>
              </a:rPr>
              <a:t>S </a:t>
            </a:r>
            <a:r>
              <a:rPr lang="en-US" altLang="en-US" sz="2400">
                <a:latin typeface="Times New Roman" panose="02020603050405020304" pitchFamily="18" charset="0"/>
              </a:rPr>
              <a:t>state either with a single bichromatic pulse or with a sequence (90</a:t>
            </a:r>
            <a:r>
              <a:rPr lang="en-US" altLang="en-US" sz="2400" baseline="30000">
                <a:latin typeface="Times New Roman" panose="02020603050405020304" pitchFamily="18" charset="0"/>
              </a:rPr>
              <a:t>0</a:t>
            </a:r>
            <a:r>
              <a:rPr lang="en-US" altLang="en-US" sz="2400">
                <a:latin typeface="Times New Roman" panose="02020603050405020304" pitchFamily="18" charset="0"/>
              </a:rPr>
              <a:t> shifted pulse sequence) of two bichromatic pulses.</a:t>
            </a:r>
          </a:p>
        </p:txBody>
      </p:sp>
    </p:spTree>
    <p:extLst>
      <p:ext uri="{BB962C8B-B14F-4D97-AF65-F5344CB8AC3E}">
        <p14:creationId xmlns:p14="http://schemas.microsoft.com/office/powerpoint/2010/main" val="21982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1000" y="1631950"/>
            <a:ext cx="4776788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“Light travels undisturbed for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billions of years - only to get its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wavefront distorted in the last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few milliseconds”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660525" y="7239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706688" y="3733800"/>
            <a:ext cx="3730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What are the solutions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atmospheric distortions?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3838" y="76200"/>
            <a:ext cx="2030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1st solution: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92263" y="609600"/>
            <a:ext cx="42672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cs typeface="Times New Roman" panose="02020603050405020304" pitchFamily="18" charset="0"/>
              </a:rPr>
              <a:t>Send an observer into space</a:t>
            </a:r>
          </a:p>
        </p:txBody>
      </p:sp>
      <p:pic>
        <p:nvPicPr>
          <p:cNvPr id="1034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371600"/>
            <a:ext cx="21844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438400" y="5105400"/>
            <a:ext cx="35639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…they selected Mr. Hubble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247775" y="990600"/>
            <a:ext cx="21701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2nd solution: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873375" y="1524000"/>
            <a:ext cx="4137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cs typeface="Times New Roman" panose="02020603050405020304" pitchFamily="18" charset="0"/>
              </a:rPr>
              <a:t>Correct for the atmosphere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400175" y="3536950"/>
            <a:ext cx="4175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162175" y="4797425"/>
            <a:ext cx="47339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Correct the telescope to minimize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size of the image of the point source.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162175" y="3536950"/>
            <a:ext cx="46958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Choose/create a point source within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2 arcsec of the object to be observed.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400175" y="4797425"/>
            <a:ext cx="434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617913" y="2605088"/>
            <a:ext cx="15525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But 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0668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937125" y="471488"/>
            <a:ext cx="3141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Example of application: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2 photon coherent  excitation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of Sodium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3325" y="3543300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Which we approximate by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5105400" y="6172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6400800" y="5334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5638800" y="441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537325" y="59817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7756525" y="51435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7070725" y="4305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657350" y="6426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486150" y="6426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3276600"/>
            <a:ext cx="54879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2667000" y="3048000"/>
            <a:ext cx="487363" cy="3279775"/>
            <a:chOff x="1539" y="2640"/>
            <a:chExt cx="307" cy="2066"/>
          </a:xfrm>
        </p:grpSpPr>
        <p:sp>
          <p:nvSpPr>
            <p:cNvPr id="24586" name="Line 6"/>
            <p:cNvSpPr>
              <a:spLocks noChangeShapeType="1"/>
            </p:cNvSpPr>
            <p:nvPr/>
          </p:nvSpPr>
          <p:spPr bwMode="auto">
            <a:xfrm>
              <a:off x="1688" y="2851"/>
              <a:ext cx="0" cy="1855"/>
            </a:xfrm>
            <a:prstGeom prst="line">
              <a:avLst/>
            </a:prstGeom>
            <a:noFill/>
            <a:ln w="38100">
              <a:solidFill>
                <a:srgbClr val="66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7" name="Rectangle 7"/>
            <p:cNvSpPr>
              <a:spLocks noChangeArrowheads="1"/>
            </p:cNvSpPr>
            <p:nvPr/>
          </p:nvSpPr>
          <p:spPr bwMode="auto">
            <a:xfrm>
              <a:off x="1539" y="2640"/>
              <a:ext cx="3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now</a:t>
              </a:r>
            </a:p>
          </p:txBody>
        </p:sp>
      </p:grp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1827213" y="228600"/>
            <a:ext cx="5386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pic>
        <p:nvPicPr>
          <p:cNvPr id="2458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29972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06500"/>
            <a:ext cx="23622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585" name="Object 11"/>
          <p:cNvGraphicFramePr>
            <a:graphicFrameLocks/>
          </p:cNvGraphicFramePr>
          <p:nvPr/>
        </p:nvGraphicFramePr>
        <p:xfrm>
          <a:off x="3924300" y="2616200"/>
          <a:ext cx="84455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Equation" r:id="rId6" imgW="698500" imgH="660400" progId="Equation.3">
                  <p:embed/>
                </p:oleObj>
              </mc:Choice>
              <mc:Fallback>
                <p:oleObj name="Equation" r:id="rId6" imgW="698500" imgH="660400" progId="Equation.3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616200"/>
                        <a:ext cx="844550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657350" y="6426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486150" y="6426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pic>
        <p:nvPicPr>
          <p:cNvPr id="2560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533400"/>
            <a:ext cx="2895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12800"/>
            <a:ext cx="22860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607" name="Object 7"/>
          <p:cNvGraphicFramePr>
            <a:graphicFrameLocks/>
          </p:cNvGraphicFramePr>
          <p:nvPr/>
        </p:nvGraphicFramePr>
        <p:xfrm>
          <a:off x="3949700" y="2286000"/>
          <a:ext cx="12446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Equation" r:id="rId5" imgW="787400" imgH="482600" progId="Equation.3">
                  <p:embed/>
                </p:oleObj>
              </mc:Choice>
              <mc:Fallback>
                <p:oleObj name="Equation" r:id="rId5" imgW="787400" imgH="482600" progId="Equation.3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700" y="2286000"/>
                        <a:ext cx="124460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1676400" y="6273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505200" y="6273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124200"/>
            <a:ext cx="54879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4327525" y="3273425"/>
            <a:ext cx="487363" cy="3279775"/>
            <a:chOff x="1539" y="2640"/>
            <a:chExt cx="307" cy="2066"/>
          </a:xfrm>
        </p:grpSpPr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1688" y="2851"/>
              <a:ext cx="0" cy="1855"/>
            </a:xfrm>
            <a:prstGeom prst="line">
              <a:avLst/>
            </a:prstGeom>
            <a:noFill/>
            <a:ln w="38100">
              <a:solidFill>
                <a:srgbClr val="66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539" y="2640"/>
              <a:ext cx="3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now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657350" y="6426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486150" y="6426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676400" y="6273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505200" y="6273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26631" name="Group 7"/>
          <p:cNvGrpSpPr>
            <a:grpSpLocks/>
          </p:cNvGrpSpPr>
          <p:nvPr/>
        </p:nvGrpSpPr>
        <p:grpSpPr bwMode="auto">
          <a:xfrm>
            <a:off x="1708150" y="609600"/>
            <a:ext cx="5727700" cy="2159000"/>
            <a:chOff x="344" y="1256"/>
            <a:chExt cx="3608" cy="1360"/>
          </a:xfrm>
        </p:grpSpPr>
        <p:pic>
          <p:nvPicPr>
            <p:cNvPr id="26639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1256"/>
              <a:ext cx="1808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0" name="Picture 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6" y="1440"/>
              <a:ext cx="1416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1676400" y="62484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3505200" y="62484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663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098800"/>
            <a:ext cx="54879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5" name="Group 13"/>
          <p:cNvGrpSpPr>
            <a:grpSpLocks/>
          </p:cNvGrpSpPr>
          <p:nvPr/>
        </p:nvGrpSpPr>
        <p:grpSpPr bwMode="auto">
          <a:xfrm>
            <a:off x="5856288" y="2870200"/>
            <a:ext cx="487362" cy="3279775"/>
            <a:chOff x="1539" y="2640"/>
            <a:chExt cx="307" cy="2066"/>
          </a:xfrm>
        </p:grpSpPr>
        <p:sp>
          <p:nvSpPr>
            <p:cNvPr id="26637" name="Line 14"/>
            <p:cNvSpPr>
              <a:spLocks noChangeShapeType="1"/>
            </p:cNvSpPr>
            <p:nvPr/>
          </p:nvSpPr>
          <p:spPr bwMode="auto">
            <a:xfrm>
              <a:off x="1688" y="2851"/>
              <a:ext cx="0" cy="1855"/>
            </a:xfrm>
            <a:prstGeom prst="line">
              <a:avLst/>
            </a:prstGeom>
            <a:noFill/>
            <a:ln w="38100">
              <a:solidFill>
                <a:srgbClr val="66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Rectangle 15"/>
            <p:cNvSpPr>
              <a:spLocks noChangeArrowheads="1"/>
            </p:cNvSpPr>
            <p:nvPr/>
          </p:nvSpPr>
          <p:spPr bwMode="auto">
            <a:xfrm>
              <a:off x="1539" y="2640"/>
              <a:ext cx="3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now</a:t>
              </a:r>
            </a:p>
          </p:txBody>
        </p:sp>
      </p:grpSp>
      <p:graphicFrame>
        <p:nvGraphicFramePr>
          <p:cNvPr id="26636" name="Object 16"/>
          <p:cNvGraphicFramePr>
            <a:graphicFrameLocks/>
          </p:cNvGraphicFramePr>
          <p:nvPr/>
        </p:nvGraphicFramePr>
        <p:xfrm>
          <a:off x="3900488" y="2286000"/>
          <a:ext cx="135731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Equation" r:id="rId6" imgW="1257300" imgH="660400" progId="Equation.3">
                  <p:embed/>
                </p:oleObj>
              </mc:Choice>
              <mc:Fallback>
                <p:oleObj name="Equation" r:id="rId6" imgW="1257300" imgH="660400" progId="Equation.3">
                  <p:embed/>
                  <p:pic>
                    <p:nvPicPr>
                      <p:cNvPr id="0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2286000"/>
                        <a:ext cx="1357312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9525" y="174625"/>
            <a:ext cx="6489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Times New Roman" panose="02020603050405020304" pitchFamily="18" charset="0"/>
              </a:rPr>
              <a:t>Interaction of light with a cascade of levels near resonance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635000" y="2871788"/>
            <a:ext cx="671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This systems takes a simpler form is we define the Rabi frequencies as:</a:t>
            </a:r>
          </a:p>
        </p:txBody>
      </p:sp>
      <p:pic>
        <p:nvPicPr>
          <p:cNvPr id="57355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433763"/>
            <a:ext cx="153511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5064125"/>
            <a:ext cx="2576512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474663" y="5213350"/>
            <a:ext cx="204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Solve, and construct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1317625" y="5537200"/>
            <a:ext cx="111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matrix</a:t>
            </a:r>
          </a:p>
        </p:txBody>
      </p:sp>
      <p:pic>
        <p:nvPicPr>
          <p:cNvPr id="57364" name="Picture 2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5097463"/>
            <a:ext cx="22479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0" y="5334000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This is the density matrix</a:t>
            </a:r>
          </a:p>
        </p:txBody>
      </p:sp>
      <p:pic>
        <p:nvPicPr>
          <p:cNvPr id="11274" name="Picture 2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021263"/>
            <a:ext cx="13620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 descr="\documentclass{slides}\pagestyle{empty}&#10;\begin{document}&#10;\begin{eqnarray}&#10;\frac{d c_0}{dt} &amp; = &amp;&#10;\frac{i}{2 \hbar} p_{1,0} \tilde{{\cal E}_1^*}(t) \ c_{1}&#10;\nonumber \\&#10;\frac{d c_1}{dt} &amp; = &amp;&#10;-i \Delta_1  c_1&#10;+ \frac{i}{2 \hbar} p_{0,1} \tilde{{\cal E}_1}(t) c_{0}&#10;+ \frac{i}{2 \hbar} p_{2,1} \tilde{{\cal E}_2^*}(t) c_{2}&#10;\nonumber \\&#10;\frac{d c_2}{dt} &amp; = &amp;&#10;-i \Delta_2 c_2&#10;+ \frac{i}{2 \hbar} p_{1,2} \tilde{{\cal E}_2}(t) c_{1}&#10; \nonumber&#10;\end{eqnarray}&#10;\end{document}&#10;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74663" y="660400"/>
            <a:ext cx="7550150" cy="2151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14" name="Picture 13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55925" y="3382963"/>
            <a:ext cx="5868988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/>
      <p:bldP spid="57361" grpId="0"/>
      <p:bldP spid="57361" grpId="1"/>
      <p:bldP spid="57362" grpId="0"/>
      <p:bldP spid="57362" grpId="1"/>
      <p:bldP spid="5736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117725" y="342900"/>
            <a:ext cx="485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GENTLE CRITICISM FROM PETER MILONNI:</a:t>
            </a:r>
          </a:p>
        </p:txBody>
      </p:sp>
      <p:grpSp>
        <p:nvGrpSpPr>
          <p:cNvPr id="29710" name="Group 14"/>
          <p:cNvGrpSpPr>
            <a:grpSpLocks/>
          </p:cNvGrpSpPr>
          <p:nvPr/>
        </p:nvGrpSpPr>
        <p:grpSpPr bwMode="auto">
          <a:xfrm>
            <a:off x="1066800" y="838200"/>
            <a:ext cx="4756150" cy="4610100"/>
            <a:chOff x="672" y="528"/>
            <a:chExt cx="2996" cy="2904"/>
          </a:xfrm>
        </p:grpSpPr>
        <p:grpSp>
          <p:nvGrpSpPr>
            <p:cNvPr id="29707" name="Group 11"/>
            <p:cNvGrpSpPr>
              <a:grpSpLocks/>
            </p:cNvGrpSpPr>
            <p:nvPr/>
          </p:nvGrpSpPr>
          <p:grpSpPr bwMode="auto">
            <a:xfrm>
              <a:off x="1440" y="888"/>
              <a:ext cx="2228" cy="2544"/>
              <a:chOff x="481" y="768"/>
              <a:chExt cx="3091" cy="3456"/>
            </a:xfrm>
          </p:grpSpPr>
          <p:pic>
            <p:nvPicPr>
              <p:cNvPr id="29700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768"/>
                <a:ext cx="2420" cy="3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1" name="TextBox 3"/>
              <p:cNvSpPr txBox="1">
                <a:spLocks noChangeArrowheads="1"/>
              </p:cNvSpPr>
              <p:nvPr/>
            </p:nvSpPr>
            <p:spPr bwMode="auto">
              <a:xfrm>
                <a:off x="481" y="2112"/>
                <a:ext cx="1253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Excitation</a:t>
                </a:r>
              </a:p>
            </p:txBody>
          </p:sp>
          <p:cxnSp>
            <p:nvCxnSpPr>
              <p:cNvPr id="29702" name="Straight Arrow Connector 5"/>
              <p:cNvCxnSpPr>
                <a:cxnSpLocks noChangeShapeType="1"/>
              </p:cNvCxnSpPr>
              <p:nvPr/>
            </p:nvCxnSpPr>
            <p:spPr bwMode="auto">
              <a:xfrm flipV="1">
                <a:off x="692" y="1488"/>
                <a:ext cx="528" cy="576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703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681" y="2401"/>
                <a:ext cx="590" cy="57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704" name="TextBox 10"/>
              <p:cNvSpPr txBox="1">
                <a:spLocks noChangeArrowheads="1"/>
              </p:cNvSpPr>
              <p:nvPr/>
            </p:nvSpPr>
            <p:spPr bwMode="auto">
              <a:xfrm>
                <a:off x="1805" y="2110"/>
                <a:ext cx="840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Decay</a:t>
                </a:r>
              </a:p>
            </p:txBody>
          </p:sp>
          <p:cxnSp>
            <p:nvCxnSpPr>
              <p:cNvPr id="29705" name="Straight Arrow Connector 13"/>
              <p:cNvCxnSpPr>
                <a:cxnSpLocks noChangeShapeType="1"/>
              </p:cNvCxnSpPr>
              <p:nvPr/>
            </p:nvCxnSpPr>
            <p:spPr bwMode="auto">
              <a:xfrm flipV="1">
                <a:off x="1966" y="1525"/>
                <a:ext cx="598" cy="585"/>
              </a:xfrm>
              <a:prstGeom prst="straightConnector1">
                <a:avLst/>
              </a:prstGeom>
              <a:noFill/>
              <a:ln w="28575" algn="ctr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706" name="Straight Arrow Connector 18"/>
              <p:cNvCxnSpPr>
                <a:cxnSpLocks noChangeShapeType="1"/>
              </p:cNvCxnSpPr>
              <p:nvPr/>
            </p:nvCxnSpPr>
            <p:spPr bwMode="auto">
              <a:xfrm>
                <a:off x="1960" y="2401"/>
                <a:ext cx="392" cy="587"/>
              </a:xfrm>
              <a:prstGeom prst="straightConnector1">
                <a:avLst/>
              </a:prstGeom>
              <a:noFill/>
              <a:ln w="28575" algn="ctr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672" y="528"/>
              <a:ext cx="18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The level structure is not this:</a:t>
              </a:r>
            </a:p>
          </p:txBody>
        </p:sp>
      </p:grpSp>
      <p:grpSp>
        <p:nvGrpSpPr>
          <p:cNvPr id="29711" name="Group 15"/>
          <p:cNvGrpSpPr>
            <a:grpSpLocks/>
          </p:cNvGrpSpPr>
          <p:nvPr/>
        </p:nvGrpSpPr>
        <p:grpSpPr bwMode="auto">
          <a:xfrm>
            <a:off x="1371600" y="852488"/>
            <a:ext cx="5518150" cy="4975225"/>
            <a:chOff x="864" y="537"/>
            <a:chExt cx="3476" cy="3134"/>
          </a:xfrm>
        </p:grpSpPr>
        <p:pic>
          <p:nvPicPr>
            <p:cNvPr id="29712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64"/>
              <a:ext cx="3044" cy="2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864" y="537"/>
              <a:ext cx="6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But this: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24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873750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46125" y="952500"/>
            <a:ext cx="703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The purist will tell you that you have to include the full hyperfine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6200" y="952500"/>
            <a:ext cx="340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The result of listening to the purist:</a:t>
            </a:r>
          </a:p>
        </p:txBody>
      </p:sp>
      <p:pic>
        <p:nvPicPr>
          <p:cNvPr id="2867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762000"/>
            <a:ext cx="54991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514350" y="4724400"/>
            <a:ext cx="5514975" cy="2159000"/>
            <a:chOff x="324" y="2976"/>
            <a:chExt cx="3474" cy="1360"/>
          </a:xfrm>
        </p:grpSpPr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324" y="3952"/>
              <a:ext cx="900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1476" y="3952"/>
              <a:ext cx="136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739" y="3024"/>
              <a:ext cx="1079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Symbol" panose="05050102010706020507" pitchFamily="18" charset="2"/>
                </a:rPr>
                <a:t></a:t>
              </a:r>
              <a:r>
                <a:rPr lang="en-US" altLang="en-US" sz="2400">
                  <a:latin typeface="Arial" panose="020B0604020202020204" pitchFamily="34" charset="0"/>
                </a:rPr>
                <a:t>t = 650 ps</a:t>
              </a: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812" y="3254"/>
              <a:ext cx="1014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latin typeface="Symbol" panose="05050102010706020507" pitchFamily="18" charset="2"/>
                </a:rPr>
                <a:t>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2400">
                  <a:latin typeface="Arial" panose="020B0604020202020204" pitchFamily="34" charset="0"/>
                </a:rPr>
                <a:t>= 100 ps</a:t>
              </a:r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109" y="2976"/>
              <a:ext cx="1685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F</a:t>
              </a:r>
              <a:r>
                <a:rPr lang="en-US" altLang="en-US" sz="2400" baseline="-25000">
                  <a:latin typeface="Arial" panose="020B0604020202020204" pitchFamily="34" charset="0"/>
                </a:rPr>
                <a:t>589 </a:t>
              </a:r>
              <a:r>
                <a:rPr lang="en-US" altLang="en-US" sz="2400">
                  <a:latin typeface="Arial" panose="020B0604020202020204" pitchFamily="34" charset="0"/>
                </a:rPr>
                <a:t>  = .90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3000">
                  <a:latin typeface="Symbol" panose="05050102010706020507" pitchFamily="18" charset="2"/>
                </a:rPr>
                <a:t></a:t>
              </a:r>
              <a:r>
                <a:rPr lang="en-US" altLang="en-US" sz="2400">
                  <a:latin typeface="Arial" panose="020B0604020202020204" pitchFamily="34" charset="0"/>
                </a:rPr>
                <a:t>J/cm</a:t>
              </a:r>
              <a:r>
                <a:rPr lang="en-US" altLang="en-US" sz="2400" baseline="30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2131" y="3254"/>
              <a:ext cx="1667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F</a:t>
              </a:r>
              <a:r>
                <a:rPr lang="en-US" altLang="en-US" sz="2400" baseline="-25000">
                  <a:latin typeface="Arial" panose="020B0604020202020204" pitchFamily="34" charset="0"/>
                </a:rPr>
                <a:t>1140</a:t>
              </a:r>
              <a:r>
                <a:rPr lang="en-US" altLang="en-US" sz="2400">
                  <a:latin typeface="Arial" panose="020B0604020202020204" pitchFamily="34" charset="0"/>
                </a:rPr>
                <a:t> = 2.2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3000">
                  <a:latin typeface="Symbol" panose="05050102010706020507" pitchFamily="18" charset="2"/>
                </a:rPr>
                <a:t></a:t>
              </a:r>
              <a:r>
                <a:rPr lang="en-US" altLang="en-US" sz="2400">
                  <a:latin typeface="Arial" panose="020B0604020202020204" pitchFamily="34" charset="0"/>
                </a:rPr>
                <a:t>J/cm</a:t>
              </a:r>
              <a:r>
                <a:rPr lang="en-US" altLang="en-US" sz="2400" baseline="30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8684" name="Rectangle 12"/>
            <p:cNvSpPr>
              <a:spLocks noChangeArrowheads="1"/>
            </p:cNvSpPr>
            <p:nvPr/>
          </p:nvSpPr>
          <p:spPr bwMode="auto">
            <a:xfrm>
              <a:off x="714" y="3554"/>
              <a:ext cx="133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Symbol" panose="05050102010706020507" pitchFamily="18" charset="2"/>
                </a:rPr>
                <a:t></a:t>
              </a:r>
              <a:r>
                <a:rPr lang="en-US" altLang="en-US" sz="2800" baseline="-25000">
                  <a:latin typeface="Symbol" panose="05050102010706020507" pitchFamily="18" charset="2"/>
                </a:rPr>
                <a:t>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2400">
                  <a:latin typeface="Arial" panose="020B0604020202020204" pitchFamily="34" charset="0"/>
                </a:rPr>
                <a:t>= 14.6 GHz</a:t>
              </a:r>
            </a:p>
          </p:txBody>
        </p:sp>
        <p:sp>
          <p:nvSpPr>
            <p:cNvPr id="28685" name="Rectangle 13"/>
            <p:cNvSpPr>
              <a:spLocks noChangeArrowheads="1"/>
            </p:cNvSpPr>
            <p:nvPr/>
          </p:nvSpPr>
          <p:spPr bwMode="auto">
            <a:xfrm>
              <a:off x="2349" y="3551"/>
              <a:ext cx="133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Symbol" panose="05050102010706020507" pitchFamily="18" charset="2"/>
                </a:rPr>
                <a:t></a:t>
              </a:r>
              <a:r>
                <a:rPr lang="en-US" altLang="en-US" sz="2800" baseline="-25000">
                  <a:latin typeface="Symbol" panose="05050102010706020507" pitchFamily="18" charset="2"/>
                </a:rPr>
                <a:t>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2400">
                  <a:latin typeface="Arial" panose="020B0604020202020204" pitchFamily="34" charset="0"/>
                </a:rPr>
                <a:t>= 2.39 GHz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86000" y="152400"/>
            <a:ext cx="452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Second approach: the two-photon “pi pulse”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711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381000" y="4800600"/>
          <a:ext cx="2327275" cy="173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Equation" r:id="rId4" imgW="1435100" imgH="1066800" progId="Equation.3">
                  <p:embed/>
                </p:oleObj>
              </mc:Choice>
              <mc:Fallback>
                <p:oleObj name="Equation" r:id="rId4" imgW="1435100" imgH="1066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800600"/>
                        <a:ext cx="2327275" cy="173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6800"/>
            <a:ext cx="6096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419600" y="5759450"/>
            <a:ext cx="3697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t=</a:t>
            </a:r>
            <a:r>
              <a:rPr lang="en-US" altLang="en-US" sz="1800">
                <a:latin typeface="Helvetica" panose="020B0604020202020204" pitchFamily="34" charset="0"/>
              </a:rPr>
              <a:t>10 ps, 4.58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Helvetica" panose="020B0604020202020204" pitchFamily="34" charset="0"/>
              </a:rPr>
              <a:t>J/cm</a:t>
            </a:r>
            <a:r>
              <a:rPr lang="en-US" altLang="en-US" sz="1800" baseline="30000">
                <a:latin typeface="Helvetica" panose="020B0604020202020204" pitchFamily="34" charset="0"/>
              </a:rPr>
              <a:t>2</a:t>
            </a:r>
            <a:r>
              <a:rPr lang="en-US" altLang="en-US" sz="1800">
                <a:latin typeface="Helvetica" panose="020B0604020202020204" pitchFamily="34" charset="0"/>
              </a:rPr>
              <a:t> (each)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D</a:t>
            </a:r>
            <a:r>
              <a:rPr lang="en-US" altLang="en-US" sz="1800" baseline="-25000">
                <a:latin typeface="Helvetica" panose="020B0604020202020204" pitchFamily="34" charset="0"/>
              </a:rPr>
              <a:t>1</a:t>
            </a:r>
            <a:r>
              <a:rPr lang="en-US" altLang="en-US" sz="1800">
                <a:latin typeface="Helvetica" panose="020B0604020202020204" pitchFamily="34" charset="0"/>
              </a:rPr>
              <a:t> = 1.91 GHz and  </a:t>
            </a:r>
            <a:r>
              <a:rPr lang="en-US" altLang="en-US" sz="1800">
                <a:latin typeface="Symbol" panose="05050102010706020507" pitchFamily="18" charset="2"/>
              </a:rPr>
              <a:t>D</a:t>
            </a:r>
            <a:r>
              <a:rPr lang="en-US" altLang="en-US" sz="1800" baseline="-25000">
                <a:latin typeface="Helvetica" panose="020B0604020202020204" pitchFamily="34" charset="0"/>
              </a:rPr>
              <a:t>2 </a:t>
            </a:r>
            <a:r>
              <a:rPr lang="en-US" altLang="en-US" sz="1800">
                <a:latin typeface="Helvetica" panose="020B0604020202020204" pitchFamily="34" charset="0"/>
              </a:rPr>
              <a:t>= 2.39 GHz.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9313"/>
            <a:ext cx="40671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457200" y="4953000"/>
            <a:ext cx="8077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 90</a:t>
            </a:r>
            <a:r>
              <a:rPr lang="en-US" altLang="en-US" sz="2400" baseline="30000">
                <a:latin typeface="Times New Roman" panose="02020603050405020304" pitchFamily="18" charset="0"/>
              </a:rPr>
              <a:t>0</a:t>
            </a:r>
            <a:r>
              <a:rPr lang="en-US" altLang="en-US" sz="2400">
                <a:latin typeface="Times New Roman" panose="02020603050405020304" pitchFamily="18" charset="0"/>
              </a:rPr>
              <a:t> phase shifted sequence of two 100 ps pulses separated by 650 ps, fluence of 0.9 J/cm</a:t>
            </a:r>
            <a:r>
              <a:rPr lang="en-US" altLang="en-US" sz="2400" baseline="30000">
                <a:latin typeface="Times New Roman" panose="02020603050405020304" pitchFamily="18" charset="0"/>
              </a:rPr>
              <a:t>2 </a:t>
            </a:r>
            <a:r>
              <a:rPr lang="en-US" altLang="en-US" sz="2400">
                <a:latin typeface="Times New Roman" panose="02020603050405020304" pitchFamily="18" charset="0"/>
              </a:rPr>
              <a:t>with detunings of Δ</a:t>
            </a:r>
            <a:r>
              <a:rPr lang="en-US" altLang="en-US" sz="8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=14.6 GHz near 589 nm, fluence of 2.2 J/cm</a:t>
            </a:r>
            <a:r>
              <a:rPr lang="en-US" altLang="en-US" sz="2400" baseline="30000">
                <a:latin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8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at 1140 nm with detunings of Δ</a:t>
            </a:r>
            <a:r>
              <a:rPr lang="en-US" altLang="en-US" sz="8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=2.4 GHz.</a:t>
            </a: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685800" y="274638"/>
            <a:ext cx="8001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Including the complete hyperfine structure of the sodium atom, thereby increasing the size of the system of coupled partial differential equations from 3 to 112, gives a nearly identical result as the 3-level model.</a:t>
            </a:r>
          </a:p>
        </p:txBody>
      </p:sp>
      <p:sp>
        <p:nvSpPr>
          <p:cNvPr id="5125" name="TextBox 2"/>
          <p:cNvSpPr txBox="1">
            <a:spLocks noChangeArrowheads="1"/>
          </p:cNvSpPr>
          <p:nvPr/>
        </p:nvSpPr>
        <p:spPr bwMode="auto">
          <a:xfrm>
            <a:off x="6248400" y="2590800"/>
            <a:ext cx="14620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>
                <a:latin typeface="Times New Roman" panose="02020603050405020304" pitchFamily="18" charset="0"/>
              </a:rPr>
              <a:t>ρ</a:t>
            </a:r>
            <a:r>
              <a:rPr lang="en-US" altLang="en-US" sz="2400" baseline="-25000">
                <a:latin typeface="Times New Roman" panose="02020603050405020304" pitchFamily="18" charset="0"/>
              </a:rPr>
              <a:t>11</a:t>
            </a:r>
            <a:r>
              <a:rPr lang="en-US" altLang="en-US" sz="2400">
                <a:latin typeface="Times New Roman" panose="02020603050405020304" pitchFamily="18" charset="0"/>
              </a:rPr>
              <a:t> –level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>
                <a:latin typeface="Times New Roman" panose="02020603050405020304" pitchFamily="18" charset="0"/>
              </a:rPr>
              <a:t>ρ</a:t>
            </a:r>
            <a:r>
              <a:rPr lang="en-US" altLang="en-US" sz="2400" baseline="-25000">
                <a:latin typeface="Times New Roman" panose="02020603050405020304" pitchFamily="18" charset="0"/>
              </a:rPr>
              <a:t>22</a:t>
            </a:r>
            <a:r>
              <a:rPr lang="en-US" altLang="en-US" sz="2400">
                <a:latin typeface="Times New Roman" panose="02020603050405020304" pitchFamily="18" charset="0"/>
              </a:rPr>
              <a:t> –mid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>
                <a:latin typeface="Times New Roman" panose="02020603050405020304" pitchFamily="18" charset="0"/>
              </a:rPr>
              <a:t>ρ</a:t>
            </a:r>
            <a:r>
              <a:rPr lang="en-US" altLang="en-US" sz="2400" baseline="-25000">
                <a:latin typeface="Times New Roman" panose="02020603050405020304" pitchFamily="18" charset="0"/>
              </a:rPr>
              <a:t>33</a:t>
            </a:r>
            <a:r>
              <a:rPr lang="en-US" altLang="en-US" sz="2400">
                <a:latin typeface="Times New Roman" panose="02020603050405020304" pitchFamily="18" charset="0"/>
              </a:rPr>
              <a:t> –upper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126" name="TextBox 3"/>
          <p:cNvSpPr txBox="1">
            <a:spLocks noChangeArrowheads="1"/>
          </p:cNvSpPr>
          <p:nvPr/>
        </p:nvSpPr>
        <p:spPr bwMode="auto">
          <a:xfrm>
            <a:off x="6069013" y="2243138"/>
            <a:ext cx="237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Level populations</a:t>
            </a:r>
          </a:p>
        </p:txBody>
      </p:sp>
    </p:spTree>
    <p:extLst>
      <p:ext uri="{BB962C8B-B14F-4D97-AF65-F5344CB8AC3E}">
        <p14:creationId xmlns:p14="http://schemas.microsoft.com/office/powerpoint/2010/main" val="117850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05600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154238" y="3048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rgbClr val="000066"/>
                </a:solidFill>
                <a:latin typeface="Helvetica" panose="020B0604020202020204" pitchFamily="34" charset="0"/>
              </a:rPr>
              <a:t>Other Excitation Schemes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062038" y="4310063"/>
            <a:ext cx="2508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062163" y="5481638"/>
            <a:ext cx="249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resonant two-photon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838825" y="5481638"/>
            <a:ext cx="1751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polychromatic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062163" y="5762625"/>
            <a:ext cx="122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Foy et.al.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240213" y="5762625"/>
            <a:ext cx="3481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cw: &gt; 10 kW, pulsed &gt; 250 W</a:t>
            </a:r>
          </a:p>
        </p:txBody>
      </p:sp>
      <p:sp>
        <p:nvSpPr>
          <p:cNvPr id="25610" name="WordArt 10"/>
          <p:cNvSpPr>
            <a:spLocks noChangeArrowheads="1" noChangeShapeType="1" noTextEdit="1"/>
          </p:cNvSpPr>
          <p:nvPr/>
        </p:nvSpPr>
        <p:spPr bwMode="auto">
          <a:xfrm>
            <a:off x="2184400" y="5119688"/>
            <a:ext cx="1149350" cy="2905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spc="560"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</a:p>
        </p:txBody>
      </p:sp>
      <p:sp>
        <p:nvSpPr>
          <p:cNvPr id="25611" name="WordArt 11"/>
          <p:cNvSpPr>
            <a:spLocks noChangeArrowheads="1" noChangeShapeType="1" noTextEdit="1"/>
          </p:cNvSpPr>
          <p:nvPr/>
        </p:nvSpPr>
        <p:spPr bwMode="auto">
          <a:xfrm>
            <a:off x="5924550" y="5121275"/>
            <a:ext cx="793750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057400" y="6121400"/>
            <a:ext cx="349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coherent non-res. two-photon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834063" y="6121400"/>
            <a:ext cx="1751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polychromatic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2057400" y="6384925"/>
            <a:ext cx="1608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Biegert et.al.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4252913" y="6384925"/>
            <a:ext cx="2165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pulsed &gt; 400 mW</a:t>
            </a:r>
          </a:p>
        </p:txBody>
      </p:sp>
    </p:spTree>
    <p:extLst>
      <p:ext uri="{BB962C8B-B14F-4D97-AF65-F5344CB8AC3E}">
        <p14:creationId xmlns:p14="http://schemas.microsoft.com/office/powerpoint/2010/main" val="7745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514600" y="776288"/>
            <a:ext cx="3949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/>
              <a:t>LABORATORY DEMONSTRATION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355725" y="1638300"/>
            <a:ext cx="52578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Based on Nd:YAG pumped OPO; 10 ps pulse duration.</a:t>
            </a:r>
          </a:p>
          <a:p>
            <a:r>
              <a:rPr lang="en-US" altLang="en-US"/>
              <a:t>(ideal pulse duration would be 800 ps)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85800" y="2514600"/>
            <a:ext cx="7086600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/>
              <a:t>PROCEDURE</a:t>
            </a:r>
          </a:p>
          <a:p>
            <a:pPr>
              <a:buFontTx/>
              <a:buChar char="•"/>
            </a:pPr>
            <a:r>
              <a:rPr lang="en-US" altLang="en-US"/>
              <a:t> Tune yellow at resonance; </a:t>
            </a:r>
          </a:p>
          <a:p>
            <a:pPr>
              <a:buFontTx/>
              <a:buChar char="•"/>
            </a:pPr>
            <a:r>
              <a:rPr lang="en-US" altLang="en-US"/>
              <a:t>  adjust energy to reach max fluorescence; increase to 0 fluorescence.</a:t>
            </a:r>
          </a:p>
          <a:p>
            <a:pPr>
              <a:buFontTx/>
              <a:buChar char="•"/>
            </a:pPr>
            <a:r>
              <a:rPr lang="en-US" altLang="en-US"/>
              <a:t>  Combine with increasing power and tuning 1140 to reach again max fluorescence</a:t>
            </a:r>
          </a:p>
          <a:p>
            <a:pPr>
              <a:buFontTx/>
              <a:buChar char="•"/>
            </a:pPr>
            <a:r>
              <a:rPr lang="en-US" altLang="en-US"/>
              <a:t>  Compare photon yield IR and yellow – they should be equal</a:t>
            </a:r>
          </a:p>
          <a:p>
            <a:pPr>
              <a:buFontTx/>
              <a:buChar char="•"/>
            </a:pPr>
            <a:r>
              <a:rPr lang="en-US" altLang="en-US"/>
              <a:t>  Single emission decay time – convolution of the two emission lifetimes</a:t>
            </a:r>
          </a:p>
          <a:p>
            <a:pPr>
              <a:buFontTx/>
              <a:buChar char="•"/>
            </a:pPr>
            <a:endParaRPr lang="en-US" altLang="en-US"/>
          </a:p>
          <a:p>
            <a:endParaRPr lang="en-US" altLang="en-US"/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1066800" y="4191000"/>
            <a:ext cx="2930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Fluorescence photon yield:</a:t>
            </a:r>
          </a:p>
        </p:txBody>
      </p:sp>
      <p:graphicFrame>
        <p:nvGraphicFramePr>
          <p:cNvPr id="30750" name="Object 30"/>
          <p:cNvGraphicFramePr>
            <a:graphicFrameLocks noChangeAspect="1"/>
          </p:cNvGraphicFramePr>
          <p:nvPr/>
        </p:nvGraphicFramePr>
        <p:xfrm>
          <a:off x="4659313" y="4529138"/>
          <a:ext cx="22510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name="Equation" r:id="rId3" imgW="1079500" imgH="203200" progId="Equation.3">
                  <p:embed/>
                </p:oleObj>
              </mc:Choice>
              <mc:Fallback>
                <p:oleObj name="Equation" r:id="rId3" imgW="1079500" imgH="203200" progId="Equation.3">
                  <p:embed/>
                  <p:pic>
                    <p:nvPicPr>
                      <p:cNvPr id="3075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9313" y="4529138"/>
                        <a:ext cx="225107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1" name="Object 31"/>
          <p:cNvGraphicFramePr>
            <a:graphicFrameLocks noChangeAspect="1"/>
          </p:cNvGraphicFramePr>
          <p:nvPr/>
        </p:nvGraphicFramePr>
        <p:xfrm>
          <a:off x="4646613" y="4951413"/>
          <a:ext cx="20923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Equation" r:id="rId5" imgW="1003300" imgH="203200" progId="Equation.3">
                  <p:embed/>
                </p:oleObj>
              </mc:Choice>
              <mc:Fallback>
                <p:oleObj name="Equation" r:id="rId5" imgW="1003300" imgH="203200" progId="Equation.3">
                  <p:embed/>
                  <p:pic>
                    <p:nvPicPr>
                      <p:cNvPr id="3075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6613" y="4951413"/>
                        <a:ext cx="20923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52" name="Group 32"/>
          <p:cNvGrpSpPr>
            <a:grpSpLocks/>
          </p:cNvGrpSpPr>
          <p:nvPr/>
        </p:nvGrpSpPr>
        <p:grpSpPr bwMode="auto">
          <a:xfrm>
            <a:off x="3062288" y="4543425"/>
            <a:ext cx="1355725" cy="871538"/>
            <a:chOff x="1800" y="3225"/>
            <a:chExt cx="854" cy="549"/>
          </a:xfrm>
        </p:grpSpPr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1803" y="3225"/>
              <a:ext cx="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CC0000"/>
                  </a:solidFill>
                  <a:latin typeface="Helvetica" panose="020B0604020202020204" pitchFamily="34" charset="0"/>
                </a:rPr>
                <a:t>4s     3p: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1800" y="3486"/>
              <a:ext cx="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FF9900"/>
                  </a:solidFill>
                  <a:latin typeface="Helvetica" panose="020B0604020202020204" pitchFamily="34" charset="0"/>
                </a:rPr>
                <a:t>3p     3s:</a:t>
              </a:r>
            </a:p>
          </p:txBody>
        </p:sp>
        <p:sp>
          <p:nvSpPr>
            <p:cNvPr id="30755" name="Line 35"/>
            <p:cNvSpPr>
              <a:spLocks noChangeShapeType="1"/>
            </p:cNvSpPr>
            <p:nvPr/>
          </p:nvSpPr>
          <p:spPr bwMode="auto">
            <a:xfrm>
              <a:off x="2112" y="3368"/>
              <a:ext cx="19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36"/>
            <p:cNvSpPr>
              <a:spLocks noChangeShapeType="1"/>
            </p:cNvSpPr>
            <p:nvPr/>
          </p:nvSpPr>
          <p:spPr bwMode="auto">
            <a:xfrm>
              <a:off x="2112" y="3632"/>
              <a:ext cx="192" cy="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57" name="Group 37"/>
          <p:cNvGrpSpPr>
            <a:grpSpLocks/>
          </p:cNvGrpSpPr>
          <p:nvPr/>
        </p:nvGrpSpPr>
        <p:grpSpPr bwMode="auto">
          <a:xfrm>
            <a:off x="1698625" y="5580063"/>
            <a:ext cx="5159375" cy="396875"/>
            <a:chOff x="1152" y="3944"/>
            <a:chExt cx="3250" cy="250"/>
          </a:xfrm>
        </p:grpSpPr>
        <p:sp>
          <p:nvSpPr>
            <p:cNvPr id="30758" name="Text Box 38"/>
            <p:cNvSpPr txBox="1">
              <a:spLocks noChangeArrowheads="1"/>
            </p:cNvSpPr>
            <p:nvPr/>
          </p:nvSpPr>
          <p:spPr bwMode="auto">
            <a:xfrm>
              <a:off x="1152" y="3944"/>
              <a:ext cx="32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i="1">
                  <a:latin typeface="Helvetica" panose="020B0604020202020204" pitchFamily="34" charset="0"/>
                </a:rPr>
                <a:t>They are equal        confirms cascade decay</a:t>
              </a:r>
            </a:p>
          </p:txBody>
        </p:sp>
        <p:sp>
          <p:nvSpPr>
            <p:cNvPr id="30759" name="Line 39"/>
            <p:cNvSpPr>
              <a:spLocks noChangeShapeType="1"/>
            </p:cNvSpPr>
            <p:nvPr/>
          </p:nvSpPr>
          <p:spPr bwMode="auto">
            <a:xfrm>
              <a:off x="2352" y="4080"/>
              <a:ext cx="192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10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Helvetica" panose="020B060402020202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889125" y="317500"/>
            <a:ext cx="5351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Helvetica" panose="020B0604020202020204" pitchFamily="34" charset="0"/>
              </a:rPr>
              <a:t>Pulsed versus CW excitation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2070100" y="1250950"/>
            <a:ext cx="3632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Pulse duration: 		800 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Yellow pulse energy density	34 nJ/cm</a:t>
            </a:r>
            <a:r>
              <a:rPr lang="en-US" altLang="en-US" sz="1400" baseline="30000">
                <a:latin typeface="Times New Roman" panose="02020603050405020304" pitchFamily="18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IR (1140 nm) pulse energy density	84 nJ/cm</a:t>
            </a:r>
            <a:r>
              <a:rPr lang="en-US" altLang="en-US" sz="1400" baseline="30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62000" y="2057400"/>
            <a:ext cx="7051675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For a spot size of 120 cm diameter at the sodium layer, of density 5 10</a:t>
            </a:r>
            <a:r>
              <a:rPr lang="en-US" altLang="en-US" baseline="30000"/>
              <a:t>9</a:t>
            </a:r>
            <a:r>
              <a:rPr lang="en-US" altLang="en-US"/>
              <a:t> atoms/cm3, </a:t>
            </a:r>
          </a:p>
          <a:p>
            <a:r>
              <a:rPr lang="en-US" altLang="en-US"/>
              <a:t>the energy required per pulse is:</a:t>
            </a:r>
          </a:p>
          <a:p>
            <a:r>
              <a:rPr lang="en-US" altLang="en-US"/>
              <a:t>			Yellow:    770 </a:t>
            </a:r>
            <a:r>
              <a:rPr lang="en-US" altLang="en-US">
                <a:latin typeface="Symbol" panose="05050102010706020507" pitchFamily="18" charset="2"/>
              </a:rPr>
              <a:t>m</a:t>
            </a:r>
            <a:r>
              <a:rPr lang="en-US" altLang="en-US"/>
              <a:t>J</a:t>
            </a:r>
          </a:p>
          <a:p>
            <a:r>
              <a:rPr lang="en-US" altLang="en-US" sz="2400"/>
              <a:t>			</a:t>
            </a:r>
            <a:r>
              <a:rPr lang="en-US" altLang="en-US"/>
              <a:t>1140 nm: 1890 </a:t>
            </a:r>
            <a:r>
              <a:rPr lang="en-US" altLang="en-US">
                <a:latin typeface="Symbol" panose="05050102010706020507" pitchFamily="18" charset="2"/>
              </a:rPr>
              <a:t>m</a:t>
            </a:r>
            <a:r>
              <a:rPr lang="en-US" altLang="en-US"/>
              <a:t>J</a:t>
            </a:r>
          </a:p>
          <a:p>
            <a:endParaRPr lang="en-US" alt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69925" y="3338513"/>
            <a:ext cx="64897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Photon return/pulse</a:t>
            </a:r>
          </a:p>
          <a:p>
            <a:r>
              <a:rPr lang="en-US" altLang="en-US"/>
              <a:t>Experiment and theory have established that a total inversion can be realized,</a:t>
            </a:r>
          </a:p>
          <a:p>
            <a:r>
              <a:rPr lang="en-US" altLang="en-US"/>
              <a:t>Number of photons emitted/pulse pair: </a:t>
            </a:r>
          </a:p>
        </p:txBody>
      </p:sp>
      <p:pic>
        <p:nvPicPr>
          <p:cNvPr id="10251" name="Picture 11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905250"/>
            <a:ext cx="294957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81038" y="4087813"/>
            <a:ext cx="4213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Number of photons collected by a 3 m telescope:</a:t>
            </a:r>
          </a:p>
          <a:p>
            <a:r>
              <a:rPr lang="en-US" altLang="en-US"/>
              <a:t>                             is the solid angle.</a:t>
            </a:r>
          </a:p>
        </p:txBody>
      </p:sp>
      <p:pic>
        <p:nvPicPr>
          <p:cNvPr id="10254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4149725"/>
            <a:ext cx="11557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6" name="Picture 1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4410075"/>
            <a:ext cx="12954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473325" y="4810125"/>
            <a:ext cx="419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0.11 photons/cm</a:t>
            </a:r>
            <a:r>
              <a:rPr lang="en-US" altLang="en-US" baseline="30000"/>
              <a:t>2</a:t>
            </a:r>
            <a:r>
              <a:rPr lang="en-US" altLang="en-US"/>
              <a:t> return per bichromatic pulse.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5500399"/>
            <a:ext cx="758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Because a complete inversion is created, one can use a beam diameter (</a:t>
            </a:r>
            <a:r>
              <a:rPr lang="en-US" i="1" dirty="0" smtClean="0"/>
              <a:t>w</a:t>
            </a:r>
            <a:r>
              <a:rPr lang="en-US" dirty="0" smtClean="0"/>
              <a:t> = 20 cm?) than in the </a:t>
            </a:r>
            <a:r>
              <a:rPr lang="en-US" dirty="0" err="1" smtClean="0"/>
              <a:t>cw</a:t>
            </a:r>
            <a:r>
              <a:rPr lang="en-US" dirty="0" smtClean="0"/>
              <a:t> irradiation, hence reducing the energy required per pulse.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Helvetica" panose="020B0604020202020204" pitchFamily="34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889125" y="317500"/>
            <a:ext cx="5351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Helvetica" panose="020B0604020202020204" pitchFamily="34" charset="0"/>
              </a:rPr>
              <a:t>Pulsed versus CW excitation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473325" y="1143000"/>
            <a:ext cx="419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0.11 photons/cm</a:t>
            </a:r>
            <a:r>
              <a:rPr lang="en-US" altLang="en-US" baseline="30000"/>
              <a:t>2</a:t>
            </a:r>
            <a:r>
              <a:rPr lang="en-US" altLang="en-US"/>
              <a:t> return per bichromatic pulse.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98500" y="1665288"/>
            <a:ext cx="62420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Comparison made for 20W yellow (repetition rate of pulsed 25 kHz), which yields a photon return of 2,900 photons/(cm</a:t>
            </a:r>
            <a:r>
              <a:rPr lang="en-US" altLang="en-US" baseline="30000"/>
              <a:t>2</a:t>
            </a:r>
            <a:r>
              <a:rPr lang="en-US" altLang="en-US"/>
              <a:t> s) for pulsed bichromatic excitation.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839788" y="2803525"/>
            <a:ext cx="7845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CW excitation using the same parameters: 660 photons/(cm</a:t>
            </a:r>
            <a:r>
              <a:rPr lang="en-US" altLang="en-US" baseline="30000"/>
              <a:t>2</a:t>
            </a:r>
            <a:r>
              <a:rPr lang="en-US" altLang="en-US"/>
              <a:t> s)  </a:t>
            </a:r>
            <a:r>
              <a:rPr lang="en-US" altLang="en-US" sz="1200"/>
              <a:t>(details next slide)</a:t>
            </a:r>
            <a:endParaRPr lang="en-US" altLang="en-US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71513" y="3316288"/>
            <a:ext cx="75279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For the same average power of 20 W, the bichromatic pulses give a larger</a:t>
            </a:r>
          </a:p>
          <a:p>
            <a:r>
              <a:rPr lang="en-US" altLang="en-US"/>
              <a:t>photon return by a factor 2,870/660 = 4.3.</a:t>
            </a:r>
          </a:p>
          <a:p>
            <a:r>
              <a:rPr lang="en-US" altLang="en-US"/>
              <a:t>Note: </a:t>
            </a:r>
            <a:r>
              <a:rPr lang="en-US" altLang="en-US" sz="1400"/>
              <a:t>Both results may require a directional factor of 1.5 used in most theories.</a:t>
            </a:r>
          </a:p>
        </p:txBody>
      </p:sp>
    </p:spTree>
    <p:extLst>
      <p:ext uri="{BB962C8B-B14F-4D97-AF65-F5344CB8AC3E}">
        <p14:creationId xmlns:p14="http://schemas.microsoft.com/office/powerpoint/2010/main" val="25599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60775" y="1706292"/>
            <a:ext cx="90096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                                     </a:t>
            </a:r>
            <a:endParaRPr lang="en-US" altLang="en-US" sz="1800" b="1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</p:txBody>
      </p:sp>
      <p:pic>
        <p:nvPicPr>
          <p:cNvPr id="8" name="Picture 7" descr="\documentclass{article}&#10;\usepackage{amsmath}&#10;\pagestyle{empty}&#10;\begin{document}&#10;&#10;Gaussian beam irradiation with w = 120 cm at 80 km.&#10;For a 20 W beam, the power density is 20/(2.26 m$^2$) = 8.8 W/m$^2$&#10;The saturation intensity is 5 W/cm$^2$, hence I/Is = 1.8  10$^{-4}$.&#10;The emitted photon flux is (in units of photons/(cm$^2$ s):&#10;&#10;$$\frac{\frac{I}{I_s}}{1 + \frac{I}{I_s}}\frac{N_0}{2 T_1} =&#10;\frac{1.8 \cdot 10^{-4} \times 5 \cdot 10^9}{2 \times 16\cdot 10^{-9}}&#10;= 0.75 \cdot 10^{13}.$$&#10;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7" y="1237785"/>
            <a:ext cx="7924511" cy="1684945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Multiplying by the emission area of 2.26 m$^2$ yields 0.6  10$^{18}$ photons/s.\\&#10;Number of photons/s collected:&#10;$$ \frac{0.62 \cdot 10^{18} \times 8.7 \cdot 10^{-10}}{4 \pi} = 1.3 \cdot 10^7.$$&#10;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9" y="3156977"/>
            <a:ext cx="7161908" cy="1236520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 &#10;Dividing by the area of the telescope $\pi D^2/4$              yields a photon flux of 660 photons/s/cm$^2$.&#10;Most theories (for instance [Milonni98,Milonni99]) include a directional factor of 1.5, &#10;which brings the photon flux to 1000 photons/s/cm$^2$.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1" y="4888948"/>
            <a:ext cx="6975396" cy="703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3436" y="250193"/>
            <a:ext cx="547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1800" b="1" dirty="0">
                <a:solidFill>
                  <a:srgbClr val="0000CC"/>
                </a:solidFill>
              </a:rPr>
              <a:t>CW excitation using the same parameters for sodium</a:t>
            </a:r>
            <a:endParaRPr lang="en-US" sz="1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pagestyle{empty}&#10;\begin{document}&#10;&#10;One is generally not interested in expressing the results as a matrix of&#10;$c$ coefficients, but instead the $2 \times 2$ matrix of the density matrix elements $$\rho_{ij} = c_ic^*_j$$.&#10;The diagonal elements $c_i c^*_i$ represent the populations of the level $i$.\\&#10;The off-diagonal elements $ c_ic^*_j$ are a measure of the amplitude excitation at the frequency&#10; $\omega_j - \omega_i$, and is directly connected to the polarization.&#10;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71682" y="1204171"/>
            <a:ext cx="6555130" cy="1711591"/>
          </a:xfrm>
          <a:prstGeom prst="rect">
            <a:avLst/>
          </a:prstGeom>
        </p:spPr>
      </p:pic>
      <p:pic>
        <p:nvPicPr>
          <p:cNvPr id="2" name="Picture 1" descr="\documentclass{article}&#10;\usepackage{amsmath}&#10;\pagestyle{empty}&#10;\begin{document}&#10;The dipole moment of the transition is:&#10; $$&#10; p = \langle \psi_0 | er| \psi_1 \rangle.&#10;$$&#10; The (complex) polarisation is:&#10;$$&#10; \langle \psi | er| \psi \rangle= p c_0 c^*_1 = p \rho_{01} = u + iv,&#10;$$&#10;where $u$ is the dispersive component of the polarization, and $v$ the absorptive component.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20358" y="3426613"/>
            <a:ext cx="6553936" cy="20732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4290" y="4126049"/>
            <a:ext cx="6843975" cy="152778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3"/>
          </a:p>
        </p:txBody>
      </p:sp>
    </p:spTree>
    <p:extLst>
      <p:ext uri="{BB962C8B-B14F-4D97-AF65-F5344CB8AC3E}">
        <p14:creationId xmlns:p14="http://schemas.microsoft.com/office/powerpoint/2010/main" val="24685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9525" y="174625"/>
            <a:ext cx="6489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Times New Roman" panose="02020603050405020304" pitchFamily="18" charset="0"/>
              </a:rPr>
              <a:t>Interaction of light with a cascade of levels near resonance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74663" y="1328738"/>
            <a:ext cx="594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approach presented here applies to different level systems.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433638" y="1808163"/>
            <a:ext cx="4864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different configurations of 3 level systems are: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474663" y="2503488"/>
            <a:ext cx="2470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Two-photon resonant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Interaction with resonant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Intermediate level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3722688" y="2762250"/>
            <a:ext cx="1643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L</a:t>
            </a:r>
            <a:r>
              <a:rPr lang="en-US" altLang="en-US" sz="1800">
                <a:cs typeface="Times New Roman" panose="02020603050405020304" pitchFamily="18" charset="0"/>
              </a:rPr>
              <a:t>-level systems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6532563" y="2728913"/>
            <a:ext cx="165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V-level systems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>
            <a:off x="566738" y="5951538"/>
            <a:ext cx="17129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>
            <a:off x="566738" y="4851400"/>
            <a:ext cx="17129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>
            <a:off x="566738" y="3897313"/>
            <a:ext cx="17129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Arc 12"/>
          <p:cNvSpPr>
            <a:spLocks/>
          </p:cNvSpPr>
          <p:nvPr/>
        </p:nvSpPr>
        <p:spPr bwMode="auto">
          <a:xfrm>
            <a:off x="330200" y="4048125"/>
            <a:ext cx="1654175" cy="942975"/>
          </a:xfrm>
          <a:custGeom>
            <a:avLst/>
            <a:gdLst>
              <a:gd name="T0" fmla="*/ 2147483646 w 21600"/>
              <a:gd name="T1" fmla="*/ 0 h 10933"/>
              <a:gd name="T2" fmla="*/ 2147483646 w 21600"/>
              <a:gd name="T3" fmla="*/ 2147483646 h 10933"/>
              <a:gd name="T4" fmla="*/ 0 w 21600"/>
              <a:gd name="T5" fmla="*/ 2147483646 h 109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0933" fill="none" extrusionOk="0">
                <a:moveTo>
                  <a:pt x="21031" y="0"/>
                </a:moveTo>
                <a:cubicBezTo>
                  <a:pt x="21409" y="1613"/>
                  <a:pt x="21600" y="3264"/>
                  <a:pt x="21600" y="4922"/>
                </a:cubicBezTo>
                <a:cubicBezTo>
                  <a:pt x="21600" y="6955"/>
                  <a:pt x="21312" y="8979"/>
                  <a:pt x="20746" y="10932"/>
                </a:cubicBezTo>
              </a:path>
              <a:path w="21600" h="10933" stroke="0" extrusionOk="0">
                <a:moveTo>
                  <a:pt x="21031" y="0"/>
                </a:moveTo>
                <a:cubicBezTo>
                  <a:pt x="21409" y="1613"/>
                  <a:pt x="21600" y="3264"/>
                  <a:pt x="21600" y="4922"/>
                </a:cubicBezTo>
                <a:cubicBezTo>
                  <a:pt x="21600" y="6955"/>
                  <a:pt x="21312" y="8979"/>
                  <a:pt x="20746" y="10932"/>
                </a:cubicBezTo>
                <a:lnTo>
                  <a:pt x="0" y="4922"/>
                </a:lnTo>
                <a:lnTo>
                  <a:pt x="21031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rc 13"/>
          <p:cNvSpPr>
            <a:spLocks/>
          </p:cNvSpPr>
          <p:nvPr/>
        </p:nvSpPr>
        <p:spPr bwMode="auto">
          <a:xfrm>
            <a:off x="300038" y="4991100"/>
            <a:ext cx="1654175" cy="942975"/>
          </a:xfrm>
          <a:custGeom>
            <a:avLst/>
            <a:gdLst>
              <a:gd name="T0" fmla="*/ 2147483646 w 21600"/>
              <a:gd name="T1" fmla="*/ 0 h 10933"/>
              <a:gd name="T2" fmla="*/ 2147483646 w 21600"/>
              <a:gd name="T3" fmla="*/ 2147483646 h 10933"/>
              <a:gd name="T4" fmla="*/ 0 w 21600"/>
              <a:gd name="T5" fmla="*/ 2147483646 h 109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0933" fill="none" extrusionOk="0">
                <a:moveTo>
                  <a:pt x="21031" y="0"/>
                </a:moveTo>
                <a:cubicBezTo>
                  <a:pt x="21409" y="1613"/>
                  <a:pt x="21600" y="3264"/>
                  <a:pt x="21600" y="4922"/>
                </a:cubicBezTo>
                <a:cubicBezTo>
                  <a:pt x="21600" y="6955"/>
                  <a:pt x="21312" y="8979"/>
                  <a:pt x="20746" y="10932"/>
                </a:cubicBezTo>
              </a:path>
              <a:path w="21600" h="10933" stroke="0" extrusionOk="0">
                <a:moveTo>
                  <a:pt x="21031" y="0"/>
                </a:moveTo>
                <a:cubicBezTo>
                  <a:pt x="21409" y="1613"/>
                  <a:pt x="21600" y="3264"/>
                  <a:pt x="21600" y="4922"/>
                </a:cubicBezTo>
                <a:cubicBezTo>
                  <a:pt x="21600" y="6955"/>
                  <a:pt x="21312" y="8979"/>
                  <a:pt x="20746" y="10932"/>
                </a:cubicBezTo>
                <a:lnTo>
                  <a:pt x="0" y="4922"/>
                </a:lnTo>
                <a:lnTo>
                  <a:pt x="21031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4"/>
          <p:cNvSpPr>
            <a:spLocks noChangeShapeType="1"/>
          </p:cNvSpPr>
          <p:nvPr/>
        </p:nvSpPr>
        <p:spPr bwMode="auto">
          <a:xfrm>
            <a:off x="914400" y="4984750"/>
            <a:ext cx="133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Line 15"/>
          <p:cNvSpPr>
            <a:spLocks noChangeShapeType="1"/>
          </p:cNvSpPr>
          <p:nvPr/>
        </p:nvSpPr>
        <p:spPr bwMode="auto">
          <a:xfrm>
            <a:off x="901700" y="4051300"/>
            <a:ext cx="133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Line 16"/>
          <p:cNvSpPr>
            <a:spLocks noChangeShapeType="1"/>
          </p:cNvSpPr>
          <p:nvPr/>
        </p:nvSpPr>
        <p:spPr bwMode="auto">
          <a:xfrm>
            <a:off x="3386138" y="5938838"/>
            <a:ext cx="17129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Line 17"/>
          <p:cNvSpPr>
            <a:spLocks noChangeShapeType="1"/>
          </p:cNvSpPr>
          <p:nvPr/>
        </p:nvSpPr>
        <p:spPr bwMode="auto">
          <a:xfrm>
            <a:off x="4160838" y="5588000"/>
            <a:ext cx="12557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Line 18"/>
          <p:cNvSpPr>
            <a:spLocks noChangeShapeType="1"/>
          </p:cNvSpPr>
          <p:nvPr/>
        </p:nvSpPr>
        <p:spPr bwMode="auto">
          <a:xfrm>
            <a:off x="3386138" y="3884613"/>
            <a:ext cx="17129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6" name="Line 19"/>
          <p:cNvSpPr>
            <a:spLocks noChangeShapeType="1"/>
          </p:cNvSpPr>
          <p:nvPr/>
        </p:nvSpPr>
        <p:spPr bwMode="auto">
          <a:xfrm>
            <a:off x="4483100" y="5378450"/>
            <a:ext cx="908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7" name="Line 20"/>
          <p:cNvSpPr>
            <a:spLocks noChangeShapeType="1"/>
          </p:cNvSpPr>
          <p:nvPr/>
        </p:nvSpPr>
        <p:spPr bwMode="auto">
          <a:xfrm>
            <a:off x="3721100" y="4038600"/>
            <a:ext cx="133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8" name="Arc 21"/>
          <p:cNvSpPr>
            <a:spLocks/>
          </p:cNvSpPr>
          <p:nvPr/>
        </p:nvSpPr>
        <p:spPr bwMode="auto">
          <a:xfrm flipH="1">
            <a:off x="3835400" y="4073525"/>
            <a:ext cx="2286000" cy="1870075"/>
          </a:xfrm>
          <a:custGeom>
            <a:avLst/>
            <a:gdLst>
              <a:gd name="T0" fmla="*/ 2147483646 w 21600"/>
              <a:gd name="T1" fmla="*/ 0 h 13089"/>
              <a:gd name="T2" fmla="*/ 2147483646 w 21600"/>
              <a:gd name="T3" fmla="*/ 2147483646 h 13089"/>
              <a:gd name="T4" fmla="*/ 0 w 21600"/>
              <a:gd name="T5" fmla="*/ 2147483646 h 13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3089" fill="none" extrusionOk="0">
                <a:moveTo>
                  <a:pt x="17381" y="-1"/>
                </a:moveTo>
                <a:cubicBezTo>
                  <a:pt x="20121" y="3714"/>
                  <a:pt x="21600" y="8208"/>
                  <a:pt x="21600" y="12824"/>
                </a:cubicBezTo>
                <a:cubicBezTo>
                  <a:pt x="21600" y="12912"/>
                  <a:pt x="21599" y="13000"/>
                  <a:pt x="21598" y="13089"/>
                </a:cubicBezTo>
              </a:path>
              <a:path w="21600" h="13089" stroke="0" extrusionOk="0">
                <a:moveTo>
                  <a:pt x="17381" y="-1"/>
                </a:moveTo>
                <a:cubicBezTo>
                  <a:pt x="20121" y="3714"/>
                  <a:pt x="21600" y="8208"/>
                  <a:pt x="21600" y="12824"/>
                </a:cubicBezTo>
                <a:cubicBezTo>
                  <a:pt x="21600" y="12912"/>
                  <a:pt x="21599" y="13000"/>
                  <a:pt x="21598" y="13089"/>
                </a:cubicBezTo>
                <a:lnTo>
                  <a:pt x="0" y="12824"/>
                </a:lnTo>
                <a:lnTo>
                  <a:pt x="17381" y="-1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Arc 22"/>
          <p:cNvSpPr>
            <a:spLocks/>
          </p:cNvSpPr>
          <p:nvPr/>
        </p:nvSpPr>
        <p:spPr bwMode="auto">
          <a:xfrm>
            <a:off x="1714500" y="4067175"/>
            <a:ext cx="2755900" cy="1304925"/>
          </a:xfrm>
          <a:custGeom>
            <a:avLst/>
            <a:gdLst>
              <a:gd name="T0" fmla="*/ 2147483646 w 21600"/>
              <a:gd name="T1" fmla="*/ 0 h 7230"/>
              <a:gd name="T2" fmla="*/ 2147483646 w 21600"/>
              <a:gd name="T3" fmla="*/ 2147483646 h 7230"/>
              <a:gd name="T4" fmla="*/ 0 w 21600"/>
              <a:gd name="T5" fmla="*/ 2147483646 h 72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7230" fill="none" extrusionOk="0">
                <a:moveTo>
                  <a:pt x="20354" y="-1"/>
                </a:moveTo>
                <a:cubicBezTo>
                  <a:pt x="21178" y="2321"/>
                  <a:pt x="21600" y="4766"/>
                  <a:pt x="21600" y="7230"/>
                </a:cubicBezTo>
              </a:path>
              <a:path w="21600" h="7230" stroke="0" extrusionOk="0">
                <a:moveTo>
                  <a:pt x="20354" y="-1"/>
                </a:moveTo>
                <a:cubicBezTo>
                  <a:pt x="21178" y="2321"/>
                  <a:pt x="21600" y="4766"/>
                  <a:pt x="21600" y="7230"/>
                </a:cubicBezTo>
                <a:lnTo>
                  <a:pt x="0" y="7230"/>
                </a:lnTo>
                <a:lnTo>
                  <a:pt x="20354" y="-1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Line 23"/>
          <p:cNvSpPr>
            <a:spLocks noChangeShapeType="1"/>
          </p:cNvSpPr>
          <p:nvPr/>
        </p:nvSpPr>
        <p:spPr bwMode="auto">
          <a:xfrm>
            <a:off x="6167438" y="5926138"/>
            <a:ext cx="21955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1" name="Line 24"/>
          <p:cNvSpPr>
            <a:spLocks noChangeShapeType="1"/>
          </p:cNvSpPr>
          <p:nvPr/>
        </p:nvSpPr>
        <p:spPr bwMode="auto">
          <a:xfrm>
            <a:off x="7107238" y="3683000"/>
            <a:ext cx="11287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2" name="Line 25"/>
          <p:cNvSpPr>
            <a:spLocks noChangeShapeType="1"/>
          </p:cNvSpPr>
          <p:nvPr/>
        </p:nvSpPr>
        <p:spPr bwMode="auto">
          <a:xfrm>
            <a:off x="6154738" y="4051300"/>
            <a:ext cx="11414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3" name="Line 26"/>
          <p:cNvSpPr>
            <a:spLocks noChangeShapeType="1"/>
          </p:cNvSpPr>
          <p:nvPr/>
        </p:nvSpPr>
        <p:spPr bwMode="auto">
          <a:xfrm>
            <a:off x="6451600" y="4051300"/>
            <a:ext cx="546100" cy="170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4" name="Line 27"/>
          <p:cNvSpPr>
            <a:spLocks noChangeShapeType="1"/>
          </p:cNvSpPr>
          <p:nvPr/>
        </p:nvSpPr>
        <p:spPr bwMode="auto">
          <a:xfrm flipV="1">
            <a:off x="7200900" y="3898900"/>
            <a:ext cx="660400" cy="180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5" name="Line 28"/>
          <p:cNvSpPr>
            <a:spLocks noChangeShapeType="1"/>
          </p:cNvSpPr>
          <p:nvPr/>
        </p:nvSpPr>
        <p:spPr bwMode="auto">
          <a:xfrm flipV="1">
            <a:off x="6273800" y="5702300"/>
            <a:ext cx="18796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6" name="Line 29"/>
          <p:cNvSpPr>
            <a:spLocks noChangeShapeType="1"/>
          </p:cNvSpPr>
          <p:nvPr/>
        </p:nvSpPr>
        <p:spPr bwMode="auto">
          <a:xfrm>
            <a:off x="7429500" y="3886200"/>
            <a:ext cx="774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17" name="Picture 3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4781550"/>
            <a:ext cx="4953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3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3819525"/>
            <a:ext cx="512762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3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5305425"/>
            <a:ext cx="512762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3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803650"/>
            <a:ext cx="4953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34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3616325"/>
            <a:ext cx="512762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2" name="Picture 3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5607050"/>
            <a:ext cx="4953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62.6547"/>
  <p:tag name="OUTPUTTYPE" val="PNG"/>
  <p:tag name="IGUANATEXVERSION" val="160"/>
  <p:tag name="LATEXADDIN" val="\documentclass{article}&#10;\usepackage{amsmath}&#10;\pagestyle{empty}&#10;\begin{document}&#10; $E = \tilde{E}^+ + \tilde{E}^-$&#10;&#10;&#10;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 \\&#10;&amp;&amp; \nonumber \\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4"/>
  <p:tag name="PICTUREFILESIZE" val="894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.9265"/>
  <p:tag name="ORIGINALWIDTH" val="2216.723"/>
  <p:tag name="OUTPUTTYPE" val="PNG"/>
  <p:tag name="IGUANATEXVERSION" val="160"/>
  <p:tag name="LATEXADDIN" val="\documentclass{article}&#10;\usepackage{amsmath}&#10;\pagestyle{empty}&#10;\begin{document}&#10; \begin{eqnarray}&#10;\dot{\rho}_{11} - \dot{\rho}_{00} &amp; = &amp; \frac{2 p}{\hbar} \left[ i&#10;{\rho}_{01} \tilde{E}^{-} -&#10;i {\rho}_{10} \tilde{E}^+ \right] \nonumber \\&#10;\dot{\rho}_{01} &amp; = &amp; i \omega_0 {\rho}_{01} +&#10;\frac{ip\tilde{E}^+}{\hbar} \left[ \rho_{11} - \rho_{00} \right]&#10;\nonumber&#10;\end{eqnarray}&#10;&#10;&#10;&#10;\end{document}"/>
  <p:tag name="IGUANATEXSIZE" val="20"/>
  <p:tag name="IGUANATEXCURSOR" val="361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{\cal P}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200"/>
  <p:tag name="BOXFONT" val="10"/>
  <p:tag name="BOXWRAP" val="Falsch"/>
  <p:tag name="WORKAROUNDTRANSPARENCYBUG" val="Falsch"/>
  <p:tag name="ALLOWFONTSUBSTITUTION" val="Falsch"/>
  <p:tag name="BITMAPFORMAT" val="pngmono"/>
  <p:tag name="ORIGWIDTH" val="17"/>
  <p:tag name="PICTUREFILESIZE" val="133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 = \int \kappa |\vec{\cal E}^2|dt = 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5"/>
  <p:tag name="PICTUREFILESIZE" val="3478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vec{{\cal E}}^2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195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-\vec{{\cal E}}^2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"/>
  <p:tag name="PICTUREFILESIZE" val="215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frac{\partial \tilde{\cal E}}{\partial z}  =  - \alpha_2 \tilde{Q}_2 \tilde{\cal E}^*$\\&#10;$\frac{\partial \tilde{\cal E}}{\partial z}  \propto  \frac{\kappa^2}{\Delta_1}&#10;|{\cal E}|^2 {\cal E}$ 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1"/>
  <p:tag name="PICTUREFILESIZE" val="8898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\frac{\tilde{E}_{1}\tilde{E}_{2}}{\Delta_1}&#10; = \left ( \frac{i}{\hbar} p_{1,0} \tilde{\cal E}_1 \right )&#10;  \left ( \frac{i}{\hbar} p_{2,1} \tilde{\cal E}_2 \right ) \frac{1}{\Delta_1} 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2441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Q_2 \approx W_2 \int_{-\infty}^t&#10;\frac{\tilde{E}_{1}^2}{\Delta_1}dt&#10; =W_2 \int_{-\infty}^t&#10; \left ( \frac{1}{\hbar} p_{1,0} \tilde{\cal E}_1 \right )^2  \frac{1}{\Delta_1}dt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3"/>
  <p:tag name="PICTUREFILESIZE" val="3323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elta_1 &amp; = &amp; \omega_{01} - \omega_{\ell,1} \nonumber \\&#10;\Delta_2 &amp; = &amp; \omega_{02} - (\omega_{\ell,1} + \omega_{\ell,2}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0"/>
  <p:tag name="PICTUREFILESIZE" val="1856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 \\&#10;&amp;&amp; \nonumber \\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4"/>
  <p:tag name="PICTUREFILESIZE" val="8948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 \\&#10;&amp;&amp; \nonumber \\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4"/>
  <p:tag name="PICTUREFILESIZE" val="8948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H\psi = i \hbar \frac{\partial \psi}{\partial t}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4"/>
  <p:tag name="PICTUREFILESIZE" val="859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theta = \int_{-\infty}^\infty |\tilde{\cal E}|^2 dt = \pi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4"/>
  <p:tag name="PICTUREFILESIZE" val="1077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|\tilde{\cal E}|^2$ (s$^{-2}$) $\leftarrow&#10;\frac{p_1 p_2}{2 \hbar^2 \Delta_1} {\cal E}^2$(V/m)$^2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866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\Delta \omega_2(t) \approx 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640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\Delta \omega_1 \approx 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4"/>
  <p:tag name="PICTUREFILESIZE" val="400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si(t) = \sum_k a_k(t) \psi_k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2"/>
  <p:tag name="PICTUREFILESIZE" val="1166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\frac{\tilde{E}_{1}\tilde{E}_{2}}{\Delta_1}&#10; = \left ( \frac{i}{\hbar} p_{1,0} \tilde{\cal E}_1 \right )&#10;  \left ( \frac{i}{\hbar} p_{2,1} \tilde{\cal E}_2 \right ) \frac{1}{\Delta_1} 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2441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\begin{document}&#10;$$Q_2 \approx i W_2&#10;\frac{\tilde{E}_{1}^2}{\Delta_1 \Delta_2}&#10; =iW_2&#10; \left ( \frac{1}{\hbar} p_{1,0} \tilde{\cal E}_1 \right )^2 &#10; \frac{1}{\Delta_1 \Delta_2}$$&#10;\end{document}&#10;&#10;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10"/>
  <p:tag name="PICTUREFILESIZE" val="7422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H = H_0 -  p\cdot  E(t)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1"/>
  <p:tag name="PICTUREFILESIZE" val="650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frac{\partial \tilde{\cal E}}{\partial z}  =  - \alpha_2 \tilde{Q}_2 \tilde{\cal E}^*$\\&#10;$\frac{\partial \tilde{\cal E}}{\partial z}  \propto i \frac{\kappa^2}{\Delta_1}&#10;|{\cal E}|^2 {\cal E}$ 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1"/>
  <p:tag name="PICTUREFILESIZE" val="8898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frac{dI}{dz} = - \beta I^2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7"/>
  <p:tag name="PICTUREFILESIZE" val="2176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}{\partial z} = - \alpha_2 \tilde{Q}_2 \tilde{\cal E}^* - \frac{\alpha}{2}\tilde{\cal E} + \eta\alpha_2 \tilde{\cal E}_3 \tilde{Q}_2^*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2235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displaymath}&#10;\frac{d a_k}{dt} = -i \omega_k a_k&#10;+ \sum_j \frac{i}{2\hbar} p_{k,j}&#10;[\tilde{\cal E}_1 e^{i\omega_{\ell,1}t} +&#10;\tilde{\cal E}_2 e^{i\omega_{\ell,2}t} &#10;+ \tilde{\cal E}_2 e^{i\omega_{\ell,3}t} + c.c.] a_j&#10;\end{displaymath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87"/>
  <p:tag name="PICTUREFILESIZE" val="4057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W \approx W_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73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^2$ (s$^{-2}$) $\leftarrow&#10;\frac{p_1 p_2}{2 \hbar^2 \Delta_1} {\cal E}^2$(V/m)$^2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81"/>
  <p:tag name="PICTUREFILESIZE" val="1817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Q_2 \approx -i \frac{{\cal E}^2 T_2 W_0 \Delta \omega_2T_2}&#10;{1 + \Delta \omega_2^2 T_2^2} &#10;\approx &#10;-i \frac{{\cal E}^2 W_0}{\Delta \omega_2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34"/>
  <p:tag name="PICTUREFILESIZE" val="2809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ropto -i\frac{p^2}{\Delta \omega_1^2} \tilde{\cal E}^2 \tilde{\cal E}^*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7"/>
  <p:tag name="PICTUREFILESIZE" val="1152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a_k(t) \psi_k  H_0&#10; \sum_\ell a_\ell(t) \psi_\ell = \hbar \omega_k a_k&#10;$$&#10;\end{document}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8"/>
  <p:tag name="PICTUREFILESIZE" val="1900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2 \omeg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169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2 \omeg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169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2.1335"/>
  <p:tag name="ORIGINALWIDTH" val="2672.666"/>
  <p:tag name="OUTPUTTYPE" val="PNG"/>
  <p:tag name="IGUANATEXVERSION" val="160"/>
  <p:tag name="LATEXADDIN" val="\documentclass{slides}\pagestyle{empty}&#10;\begin{document}&#10;\begin{eqnarray}&#10;a_0 &amp; = &amp; c_0  \nonumber \\&#10;a_1 &amp; = &amp; e^{i \omega_{\ell,1} t} \ c_1 \nonumber \\&#10;a_2 &amp; = &amp; e^{i (\omega_{\ell,1} + \omega_{\ell,2}) t} \ c_2 \nonumber&#10;\end{eqnarray}&#10;\end{document}&#10;"/>
  <p:tag name="IGUANATEXSIZE" val="20"/>
  <p:tag name="IGUANATEXCURSOR" val="168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W \approx W_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73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8.035"/>
  <p:tag name="ORIGINALWIDTH" val="6029.996"/>
  <p:tag name="OUTPUTTYPE" val="PNG"/>
  <p:tag name="IGUANATEXVERSION" val="160"/>
  <p:tag name="LATEXADDIN" val="\documentclass{slides}\pagestyle{empty}&#10;\begin{document}&#10;\begin{eqnarray}&#10;\frac{d c_0}{dt} &amp; = &amp;&#10;\frac{i}{2 \hbar} p_{1,0} \tilde{{\cal E}_1^*}(t) \ c_{1}&#10;\nonumber \\&#10;\frac{d c_1}{dt} &amp; = &amp;&#10;-i \Delta_1  c_1&#10;+ \frac{i}{2 \hbar} p_{0,1} \tilde{{\cal E}_1}(t) c_{0}&#10;+ \frac{i}{2 \hbar} p_{2,1} \tilde{{\cal E}_2^*}(t) c_{2}&#10;\nonumber \\&#10;\frac{d c_2}{dt} &amp; = &amp;&#10;-i \Delta_2 c_2&#10;+ \frac{i}{2 \hbar} p_{1,2} \tilde{{\cal E}_2}(t) c_{1}&#10; \nonumber&#10;\end{eqnarray}&#10;\end{document}&#10;"/>
  <p:tag name="IGUANATEXSIZE" val="20"/>
  <p:tag name="IGUANATEXCURSOR" val="41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Q_2 \approx -i \frac{{\cal E}^2 T_2 W_0 \Delta \omega_2T_2}&#10;{1 + \Delta \omega_2^2 T_2^2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6"/>
  <p:tag name="PICTUREFILESIZE" val="2054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^2$ (s$^{-2}$) $\leftarrow&#10;\frac{p_1 p_2}{2 \hbar^2 \Delta_1} {\cal E}^2$(V/m)$^2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81"/>
  <p:tag name="PICTUREFILESIZE" val="1817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tilde{E}_{1} = \frac{i}{\hbar} p_{1,0} \tilde{\cal E}_1 \nonumber \\&#10;\tilde{E}_{2} = \frac{i}{\hbar} p_{2,1} \tilde{\cal E}_2 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1670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}{\partial z} = - \alpha_2 \tilde{Q}_2 \tilde{\cal E}^* - \frac{\alpha}{2}\tilde{\cal E} + \eta\alpha_2 \tilde{\cal E}_3 \tilde{Q}_2^*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2235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_s}{\partial z} = - \alpha_2 \tilde{Q}_2 \tilde{\cal E}_p^* 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4"/>
  <p:tag name="PICTUREFILESIZE" val="1254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ropto \frac{p^2}{\Delta \omega_1^2} \tilde{\cal E}_1 &#10;\tilde{\cal E}_2 \tilde{\cal E}_p^*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1281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p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72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56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7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left ( \begin{array}{ccc}&#10; c_0c_0^*  &amp;   c_0c_1^*     &amp;  c_0c_2^*   \\&#10; c_1c_0^*  &amp;   c_1c_1^*     &amp;  c_1c_2^*    \\&#10; c_2c_0^*  &amp;   c_2c_1^*     &amp;  c_2c_2^*&#10;\end{array} \right )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2800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25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ropto \frac{p^2}{\Delta \omega_1^2} \tilde{\cal E}_1 &#10;\tilde{\cal E}_2 \tilde{\cal E}_p^*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1281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_s}{\partial z}  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4"/>
  <p:tag name="PICTUREFILESIZE" val="477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{\cal E} = \frac{e^{-0.15 i \frac{t}{\tau}^2}}&#10;{e^{- \frac{t}{0.75 \tau}}&#10;+ e^{- \frac{t}{1.25 \tau}}}  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1367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N = 5 \cdot 10^9 \times \pi w^2/2 = 1.13 \cdot 10^{14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8"/>
  <p:tag name="PICTUREFILESIZE" val="6246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 N \frac{\Theta}{4 \pi} = 7820.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8"/>
  <p:tag name="PICTUREFILESIZE" val="2895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 = 8.7 \cdot 10^{-10}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5"/>
  <p:tag name="PICTUREFILESIZE" val="2046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1.886"/>
  <p:tag name="ORIGINALWIDTH" val="4288.714"/>
  <p:tag name="OUTPUTTYPE" val="PNG"/>
  <p:tag name="IGUANATEXVERSION" val="160"/>
  <p:tag name="LATEXADDIN" val="\documentclass{article}&#10;\usepackage{amsmath}&#10;\pagestyle{empty}&#10;\begin{document}&#10;&#10;Gaussian beam irradiation with w = 120 cm at 80 km.&#10;For a 20 W beam, the power density is 20/(2.26 m$^2$) = 8.8 W/m$^2$&#10;The saturation intensity is 5 W/cm$^2$, hence I/Is = 1.8  10$^{-4}$.&#10;The emitted photon flux is (in units of photons/(cm$^2$ s):&#10;&#10;$$\frac{\frac{I}{I_s}}{1 + \frac{I}{I_s}}\frac{N_0}{2 T_1} =&#10;\frac{1.8 \cdot 10^{-4} \times 5 \cdot 10^9}{2 \times 16\cdot 10^{-9}}&#10;= 0.75 \cdot 10^{13}.$$&#10;&#10;&#10;&#10;&#10;\end{document}"/>
  <p:tag name="IGUANATEXSIZE" val="16"/>
  <p:tag name="IGUANATEXCURSOR" val="325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2.1635"/>
  <p:tag name="ORIGINALWIDTH" val="4008.999"/>
  <p:tag name="OUTPUTTYPE" val="PNG"/>
  <p:tag name="IGUANATEXVERSION" val="160"/>
  <p:tag name="LATEXADDIN" val="\documentclass{article}&#10;\usepackage{amsmath}&#10;\pagestyle{empty}&#10;\begin{document}&#10;&#10;Multiplying by the emission area of 2.26 m$^2$ yields 0.6  10$^{18}$ photons/s.\\&#10;Number of photons/s collected:&#10;$$ \frac{0.62 \cdot 10^{18} \times 8.7 \cdot 10^{-10}}{4 \pi} = 1.3 \cdot 10^7.$$&#10;&#10;&#10;&#10;&#10;\end{document}"/>
  <p:tag name="IGUANATEXSIZE" val="16"/>
  <p:tag name="IGUANATEXCURSOR" val="162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6959"/>
  <p:tag name="ORIGINALWIDTH" val="4290.964"/>
  <p:tag name="OUTPUTTYPE" val="PNG"/>
  <p:tag name="IGUANATEXVERSION" val="160"/>
  <p:tag name="LATEXADDIN" val="\documentclass{article}&#10;\usepackage{amsmath}&#10;\pagestyle{empty}&#10;\begin{document}&#10; &#10;Dividing by the area of the telescope $\pi D^2/4$              yields a photon flux of 660 photons/s/cm$^2$.&#10;Most theories (for instance [Milonni98,Milonni99]) include a directional factor of 1.5, &#10;which brings the photon flux to 1000 photons/s/cm$^2$.&#10;&#10;&#10;&#10;\end{document}"/>
  <p:tag name="IGUANATEXSIZE" val="16"/>
  <p:tag name="IGUANATEXCURSOR" val="33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left ( \begin{array}{ccc}&#10; \rho_{00}  &amp;   \rho_{01}     &amp;  \rho_{02}   \\&#10; \rho_{10}  &amp;   \rho_{11}     &amp;  \rho_{01}    \\&#10; \rho_{20}  &amp;   \rho_{21}     &amp;  \rho_{22}&#10;\end{array} \right )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201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rho_{ij} = c_i^*c_j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3"/>
  <p:tag name="PICTUREFILESIZE" val="1689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8.035"/>
  <p:tag name="ORIGINALWIDTH" val="6029.996"/>
  <p:tag name="OUTPUTTYPE" val="PNG"/>
  <p:tag name="IGUANATEXVERSION" val="160"/>
  <p:tag name="LATEXADDIN" val="\documentclass{slides}\pagestyle{empty}&#10;\begin{document}&#10;\begin{eqnarray}&#10;\frac{d c_0}{dt} &amp; = &amp;&#10;\frac{i}{2 \hbar} p_{1,0} \tilde{{\cal E}_1^*}(t) \ c_{1}&#10;\nonumber \\&#10;\frac{d c_1}{dt} &amp; = &amp;&#10;-i \Delta_1  c_1&#10;+ \frac{i}{2 \hbar} p_{0,1} \tilde{{\cal E}_1}(t) c_{0}&#10;+ \frac{i}{2 \hbar} p_{2,1} \tilde{{\cal E}_2^*}(t) c_{2}&#10;\nonumber \\&#10;\frac{d c_2}{dt} &amp; = &amp;&#10;-i \Delta_2 c_2&#10;+ \frac{i}{2 \hbar} p_{1,2} \tilde{{\cal E}_2}(t) c_{1}&#10; \nonumber&#10;\end{eqnarray}&#10;\end{document}&#10;"/>
  <p:tag name="IGUANATEXSIZE" val="20"/>
  <p:tag name="IGUANATEXCURSOR" val="41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0.36"/>
  <p:tag name="ORIGINALWIDTH" val="4290.964"/>
  <p:tag name="OUTPUTTYPE" val="PNG"/>
  <p:tag name="IGUANATEXVERSION" val="160"/>
  <p:tag name="LATEXADDIN" val="\documentclass{article}&#10;\usepackage{amsmath}&#10;\pagestyle{empty}&#10;\begin{document}&#10;&#10;One is generally not interested in expressing the results as a matrix of&#10;$c$ coefficients, but instead the $2 \times 2$ matrix of the density matrix elements $$\rho_{ij} = c_ic^*_j$$.&#10;The diagonal elements $c_i c^*_i$ represent the populations of the level $i$.\\&#10;The off-diagonal elements $ c_ic^*_j$ are a measure of the amplitude excitation at the frequency&#10; $\omega_j - \omega_i$, and is directly connected to the polarization.&#10;&#10;&#10;&#10;&#10;\end{document}"/>
  <p:tag name="IGUANATEXSIZE" val="20"/>
  <p:tag name="IGUANATEXCURSOR" val="34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6.58"/>
  <p:tag name="ORIGINALWIDTH" val="4289.464"/>
  <p:tag name="OUTPUTTYPE" val="PNG"/>
  <p:tag name="IGUANATEXVERSION" val="160"/>
  <p:tag name="LATEXADDIN" val="\documentclass{article}&#10;\usepackage{amsmath}&#10;\pagestyle{empty}&#10;\begin{document}&#10;The dipole moment of the transition is:&#10; $$&#10; p = \langle \psi_0 | er| \psi_1 \rangle.&#10;$$&#10; The (complex) polarisation is:&#10;$$&#10; \langle \psi | er| \psi \rangle= p c_0 c^*_1 = p \rho_{01} = u + iv,&#10;$$&#10;where $u$ is the dispersive component of the polarization, and $v$ the absorptive component.&#10;&#10;&#10;&#10;\end{document}"/>
  <p:tag name="IGUANATEXSIZE" val="20"/>
  <p:tag name="IGUANATEXCURSOR" val="276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9"/>
  <p:tag name="PICTUREFILESIZE" val="128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0"/>
  <p:tag name="PICTUREFILESIZE" val="17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3592.051"/>
  <p:tag name="OUTPUTTYPE" val="PNG"/>
  <p:tag name="IGUANATEXVERSION" val="160"/>
  <p:tag name="LATEXADDIN" val="\documentclass{article}&#10;\usepackage{amsmath}&#10;\pagestyle{empty}&#10;\begin{document}&#10;We consider a  laser pulse described by:&#10;$&#10;E(t) = \frac{1}{2} {\cal E}_1(t) e^{i[\omega_{\ell,1} t + \varphi_1(t)]}&#10;$&#10;&#10;&#10;&#10;\end{document}"/>
  <p:tag name="IGUANATEXSIZE" val="20"/>
  <p:tag name="IGUANATEXCURSOR" val="196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0"/>
  <p:tag name="PICTUREFILESIZE" val="178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9"/>
  <p:tag name="PICTUREFILESIZE" val="12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0"/>
  <p:tag name="PICTUREFILESIZE" val="178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9"/>
  <p:tag name="PICTUREFILESIZE" val="128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tilde{E}_{1} = \frac{i}{\hbar} p_{1,0} \tilde{\cal E}_1 \nonumber \\&#10;\tilde{E}_{2} = \frac{i}{\hbar} p_{2,1} \tilde{\cal E}_2 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1670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left ( \begin{array}{ccc}&#10; c_0c_0^*  &amp;   c_0c_1^*     &amp;  c_0c_2^*   \\&#10; c_1c_0^*  &amp;   c_1c_1^*     &amp;  c_1c_2^*    \\&#10; c_2c_0^*  &amp;   c_2c_1^*     &amp;  c_2c_2^*&#10;\end{array} \right )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2800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left ( \begin{array}{ccc}&#10; \rho_{00}  &amp;   \rho_{01}     &amp;  \rho_{02}   \\&#10; \rho_{10}  &amp;   \rho_{11}     &amp;  \rho_{01}    \\&#10; \rho_{20}  &amp;   \rho_{21}     &amp;  \rho_{22}&#10;\end{array} \right )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2019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70.041"/>
  <p:tag name="OUTPUTTYPE" val="PNG"/>
  <p:tag name="IGUANATEXVERSION" val="160"/>
  <p:tag name="LATEXADDIN" val="\documentclass{article}&#10;\usepackage{amsmath}&#10;\pagestyle{empty}&#10;\begin{document}&#10;The detuning:&#10;$&#10;\Delta_1 =  \omega_{01} - \omega_{\ell,1}&#10;$&#10;&#10;&#10;&#10;\end{document}"/>
  <p:tag name="IGUANATEXSIZE" val="20"/>
  <p:tag name="IGUANATEXCURSOR" val="138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arph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5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arph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5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arph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5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arph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5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6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arph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5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arph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5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arph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5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arph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5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38.695"/>
  <p:tag name="ORIGINALWIDTH" val="4290.213"/>
  <p:tag name="OUTPUTTYPE" val="PNG"/>
  <p:tag name="IGUANATEXVERSION" val="160"/>
  <p:tag name="LATEXADDIN" val="\documentclass{article}&#10;\usepackage{amsmath}&#10;\pagestyle{empty}&#10;\begin{document}&#10;Time dependent Schr\&quot;{o}dinger equation:&#10;$$&#10;H\psi = i \hbar \frac{\partial \psi}{\partial t},&#10;$$&#10;with:&#10;$$&#10;H = H_0 + H' = H_0 -  p\cdot  E(t)&#10;$$&#10;where $ p$ is the dipole moment.&#10;The wave function $\psi$ is written as a linear combination&#10;of the wave function of the unperturbed atomic system $\psi_k$:&#10;$$&#10;\psi(t) = \sum_k a_k(t) \psi_k&#10;$$&#10;which leads to a system of differential equations&#10;for the coefficients $a_k(t)$:&#10;$$&#10;\frac{d a_k}{dt} = -i \omega_k a_k&#10;+ \sum_j \frac{i}{2\hbar} p_{k,j}&#10;[\tilde{\cal E}_1e^{i\omega_{\ell,1}t} + c.c.] a_j&#10;$$&#10;&#10;&#10;&#10;&#10;\end{document}"/>
  <p:tag name="IGUANATEXSIZE" val="20"/>
  <p:tag name="IGUANATEXCURSOR" val="625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varphi = 0.2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7"/>
  <p:tag name="PICTUREFILESIZE" val="520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Delta_{v,J} = \Delta_{v,0} + BJ(J-1)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980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rho_{00}(J) = A (2J+1)e^{-J(J+1)/kT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6"/>
  <p:tag name="PICTUREFILESIZE" val="1523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5.609"/>
  <p:tag name="ORIGINALWIDTH" val="9348.331"/>
  <p:tag name="OUTPUTTYPE" val="PNG"/>
  <p:tag name="IGUANATEXVERSION" val="160"/>
  <p:tag name="LATEXADDIN" val="\documentclass{slides}\pagestyle{empty}&#10;\begin{document}&#10;\begin{eqnarray}&#10;\frac{dc_{0J}}{dt} &amp; = &amp; i \Delta_{0J}c_{0J}&#10;- E_1^* \left[\mu_{J-1 \rightarrow J}c_{1,J-1}&#10;+ \mu_{J+1 \rightarrow J}c_{1,J+1} \right ] \nonumber \\&#10;\frac{dc_{1J}}{dt} &amp; = &amp; E_1 \left [&#10; \mu_{J+1 \rightarrow J}c_{0,J+1} \right ]&#10;+ i \Delta_{1,J}c_{1,J} - E_2^* \left [&#10;\mu_{J-1 \rightarrow J}c_{2,J-1}&#10; \mu_{J+1 \rightarrow J}c_{2,J+1} \right ] \nonumber&#10;\end{eqnarray}&#10;&#10;&#10;\end{document}&#10;"/>
  <p:tag name="IGUANATEXSIZE" val="20"/>
  <p:tag name="IGUANATEXCURSOR" val="234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omega_{k,1} = \omega_{0,k1} + 2Bm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5"/>
  <p:tag name="PICTUREFILESIZE" val="922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v,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310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P}(u, v, w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2"/>
  <p:tag name="PICTUREFILESIZE" val="585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u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7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v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7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13.1609"/>
  <p:tag name="OUTPUTTYPE" val="PNG"/>
  <p:tag name="IGUANATEXVERSION" val="160"/>
  <p:tag name="LATEXADDIN" val="\documentclass{article}&#10;\usepackage{amsmath}&#10;\pagestyle{empty}&#10;\begin{document}&#10;$\langle \psi_1|p|\psi_1 \rangle = 0$&#10;&#10;&#10;&#10;\end{document}"/>
  <p:tag name="IGUANATEXSIZE" val="16"/>
  <p:tag name="IGUANATEXCURSOR" val="81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w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95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&#10;= \vec{\cal P} \times \vec{\cal E}$$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 = \omega_0 = n \omeg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6"/>
  <p:tag name="PICTUREFILESIZE" val="604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{\cal E}^n \hat{u} + \Delta \omega \hat{w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8"/>
  <p:tag name="PICTUREFILESIZE" val="806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6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33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|\vec{\cal E}|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4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13.1609"/>
  <p:tag name="OUTPUTTYPE" val="PNG"/>
  <p:tag name="IGUANATEXVERSION" val="160"/>
  <p:tag name="LATEXADDIN" val="\documentclass{article}&#10;\usepackage{amsmath}&#10;\pagestyle{empty}&#10;\begin{document}&#10;$\langle \psi_2|p|\psi_2 \rangle = 0$&#10;&#10;&#10;&#10;\end{document}"/>
  <p:tag name="IGUANATEXSIZE" val="16"/>
  <p:tag name="IGUANATEXCURSOR" val="135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v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73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u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7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W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133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{\cal E}^n \hat{u} + \Delta \omega \hat{v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4"/>
  <p:tag name="PICTUREFILESIZE" val="781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 = \tilde{\cal E}^n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8"/>
  <p:tag name="PICTUREFILESIZE" val="343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209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 = (iu + v)e^{i\varphi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2"/>
  <p:tag name="PICTUREFILESIZE" val="830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210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W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133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13.1609"/>
  <p:tag name="OUTPUTTYPE" val="PNG"/>
  <p:tag name="IGUANATEXVERSION" val="160"/>
  <p:tag name="LATEXADDIN" val="\documentclass{article}&#10;\usepackage{amsmath}&#10;\pagestyle{empty}&#10;\begin{document}&#10;$\langle \psi_1|p|\psi_2 \rangle \neq 0$&#10;&#10;&#10;&#10;\end{document}"/>
  <p:tag name="IGUANATEXSIZE" val="16"/>
  <p:tag name="IGUANATEXCURSOR" val="117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106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33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|\vec{\cal E}|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42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v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73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u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7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W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133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4.6569"/>
  <p:tag name="ORIGINALWIDTH" val="3763.03"/>
  <p:tag name="OUTPUTTYPE" val="PNG"/>
  <p:tag name="IGUANATEXVERSION" val="160"/>
  <p:tag name="LATEXADDIN" val="\documentclass{article}&#10;\usepackage{amsmath}&#10;\pagestyle{empty}&#10;\begin{document}&#10; The density matrix equation a&#10;two-level system is:&#10;$$&#10;\dot{\rho} = \frac{1}{i \hbar} \left[ H_0 -  p E,\; \rho \right]&#10;$$&#10;where $H_0$  is the unperturbed Hamiltonian, and $p$ the&#10;dipole\ moment.&#10;&#10;&#10;&#10;\end{document}"/>
  <p:tag name="IGUANATEXSIZE" val="20"/>
  <p:tag name="IGUANATEXCURSOR" val="27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3.6783"/>
  <p:tag name="ORIGINALWIDTH" val="2890.139"/>
  <p:tag name="OUTPUTTYPE" val="PNG"/>
  <p:tag name="IGUANATEXVERSION" val="160"/>
  <p:tag name="LATEXADDIN" val="\documentclass{slides}\pagestyle{empty}&#10;\begin{document}&#10;\begin{displaymath}&#10;c_1 = \frac{i}{2 \Delta_1} \left ( E_1 c_0 - E_2^* c_2 \right )&#10;\end{displaymath}&#10;\end{document}&#10;"/>
  <p:tag name="IGUANATEXSIZE" val="20"/>
  <p:tag name="IGUANATEXCURSOR" val="127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8.099"/>
  <p:tag name="ORIGINALWIDTH" val="5444.319"/>
  <p:tag name="OUTPUTTYPE" val="PNG"/>
  <p:tag name="IGUANATEXVERSION" val="160"/>
  <p:tag name="LATEXADDIN" val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/>
  <p:tag name="IGUANATEXSIZE" val="20"/>
  <p:tag name="IGUANATEXCURSOR" val="211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tilde{Q}_2 &amp; = &amp; - i c_0 c_2^*  \nonumber \\&#10;W_2 &amp; = &amp; c_2 c_2^* - c_0 c_0^*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1625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8.099"/>
  <p:tag name="ORIGINALWIDTH" val="5444.319"/>
  <p:tag name="OUTPUTTYPE" val="PNG"/>
  <p:tag name="IGUANATEXVERSION" val="160"/>
  <p:tag name="LATEXADDIN" val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/>
  <p:tag name="IGUANATEXSIZE" val="20"/>
  <p:tag name="IGUANATEXCURSOR" val="211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</TotalTime>
  <Words>2261</Words>
  <Application>Microsoft Office PowerPoint</Application>
  <PresentationFormat>On-screen Show (4:3)</PresentationFormat>
  <Paragraphs>415</Paragraphs>
  <Slides>79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93" baseType="lpstr">
      <vt:lpstr>cmmi7</vt:lpstr>
      <vt:lpstr>Times New Roman</vt:lpstr>
      <vt:lpstr>Helvetica</vt:lpstr>
      <vt:lpstr>Arial</vt:lpstr>
      <vt:lpstr>Symbol</vt:lpstr>
      <vt:lpstr>VAG Rounded Black</vt:lpstr>
      <vt:lpstr>cmmi10</vt:lpstr>
      <vt:lpstr>cmsy7</vt:lpstr>
      <vt:lpstr>Wingdings</vt:lpstr>
      <vt:lpstr>cmr10</vt:lpstr>
      <vt:lpstr>Default Design</vt:lpstr>
      <vt:lpstr>Acrobat Document</vt:lpstr>
      <vt:lpstr>Microsoft Equation 3.0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jcdiels</dc:creator>
  <cp:lastModifiedBy>jcdiel</cp:lastModifiedBy>
  <cp:revision>79</cp:revision>
  <dcterms:created xsi:type="dcterms:W3CDTF">1601-01-01T00:00:00Z</dcterms:created>
  <dcterms:modified xsi:type="dcterms:W3CDTF">2026-02-11T03:36:02Z</dcterms:modified>
</cp:coreProperties>
</file>