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62" r:id="rId6"/>
    <p:sldId id="265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5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4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8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3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1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4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8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7C65-04C2-43BA-B8BB-5D75B8BFD0E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106A-04F3-498B-BF5F-3380E6E4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3.emf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image" Target="../media/image6.emf"/><Relationship Id="rId10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7.xml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14.xml"/><Relationship Id="rId7" Type="http://schemas.openxmlformats.org/officeDocument/2006/relationships/image" Target="../media/image7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6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image" Target="../media/image21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image" Target="../media/image20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image" Target="../media/image19.png"/><Relationship Id="rId5" Type="http://schemas.openxmlformats.org/officeDocument/2006/relationships/tags" Target="../tags/tag19.xml"/><Relationship Id="rId15" Type="http://schemas.openxmlformats.org/officeDocument/2006/relationships/image" Target="../media/image23.png"/><Relationship Id="rId10" Type="http://schemas.openxmlformats.org/officeDocument/2006/relationships/image" Target="../media/image2.png"/><Relationship Id="rId4" Type="http://schemas.openxmlformats.org/officeDocument/2006/relationships/tags" Target="../tags/tag18.xml"/><Relationship Id="rId9" Type="http://schemas.openxmlformats.org/officeDocument/2006/relationships/slideLayout" Target="../slideLayouts/slideLayout7.xml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Box 1"/>
          <p:cNvSpPr txBox="1">
            <a:spLocks noChangeArrowheads="1"/>
          </p:cNvSpPr>
          <p:nvPr/>
        </p:nvSpPr>
        <p:spPr bwMode="auto">
          <a:xfrm>
            <a:off x="3444081" y="2090738"/>
            <a:ext cx="5900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ANOTHER APPROACH TO POLARIZATION GATING</a:t>
            </a:r>
          </a:p>
        </p:txBody>
      </p:sp>
    </p:spTree>
    <p:extLst>
      <p:ext uri="{BB962C8B-B14F-4D97-AF65-F5344CB8AC3E}">
        <p14:creationId xmlns:p14="http://schemas.microsoft.com/office/powerpoint/2010/main" val="70545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5" descr="PolarizationGate_fi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244" y="4576763"/>
            <a:ext cx="28003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4896645" y="242889"/>
            <a:ext cx="27193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00FF"/>
                </a:solidFill>
              </a:rPr>
              <a:t>Another polarization gate</a:t>
            </a:r>
          </a:p>
        </p:txBody>
      </p:sp>
      <p:sp>
        <p:nvSpPr>
          <p:cNvPr id="114692" name="Text Box 3"/>
          <p:cNvSpPr txBox="1">
            <a:spLocks noChangeArrowheads="1"/>
          </p:cNvSpPr>
          <p:nvPr/>
        </p:nvSpPr>
        <p:spPr bwMode="auto">
          <a:xfrm>
            <a:off x="1981994" y="768351"/>
            <a:ext cx="829786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Other than the polarization gate using a multiple order         wave plate plus a zero order           wave plate.   Another version will be a multiple order full       wave plate</a:t>
            </a:r>
          </a:p>
          <a:p>
            <a:r>
              <a:rPr lang="en-US" altLang="en-US"/>
              <a:t>  plus a zero order          wave plate.</a:t>
            </a:r>
          </a:p>
        </p:txBody>
      </p:sp>
      <p:pic>
        <p:nvPicPr>
          <p:cNvPr id="2" name="Picture 1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04856" y="873125"/>
            <a:ext cx="357188" cy="236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3" name="Picture 2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10267156" y="846139"/>
            <a:ext cx="395288" cy="2635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114695" name="Picture 9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170" y="784226"/>
            <a:ext cx="2190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6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829845" y="1401763"/>
            <a:ext cx="363537" cy="241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4" name="Picture 3" descr="\documentclass{article}\pagestyle{empty}&#10;\begin{document}&#10;$E(t) = 2{\cal E}(t) \cos (\omega t)$&#10;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4226719" y="1685926"/>
            <a:ext cx="2341562" cy="2714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114698" name="Text Box 13"/>
          <p:cNvSpPr txBox="1">
            <a:spLocks noChangeArrowheads="1"/>
          </p:cNvSpPr>
          <p:nvPr/>
        </p:nvSpPr>
        <p:spPr bwMode="auto">
          <a:xfrm>
            <a:off x="2143919" y="2058988"/>
            <a:ext cx="79629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The electric field is first incident on a multiple full  wave plate with its polarization axis at 45</a:t>
            </a:r>
            <a:r>
              <a:rPr lang="en-US" altLang="en-US" baseline="30000"/>
              <a:t>o</a:t>
            </a:r>
            <a:r>
              <a:rPr lang="en-US" altLang="en-US"/>
              <a:t> with respect  to the fast axis of the wave plate.</a:t>
            </a:r>
          </a:p>
        </p:txBody>
      </p:sp>
      <p:sp>
        <p:nvSpPr>
          <p:cNvPr id="114699" name="Text Box 14"/>
          <p:cNvSpPr txBox="1">
            <a:spLocks noChangeArrowheads="1"/>
          </p:cNvSpPr>
          <p:nvPr/>
        </p:nvSpPr>
        <p:spPr bwMode="auto">
          <a:xfrm>
            <a:off x="2093120" y="2725738"/>
            <a:ext cx="76406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b="1" i="1"/>
              <a:t>The wave plate introduces a group delay of 6.2 fs between its e and o components</a:t>
            </a:r>
          </a:p>
        </p:txBody>
      </p:sp>
      <p:pic>
        <p:nvPicPr>
          <p:cNvPr id="6" name="Picture 5" descr="\documentclass{article}\pagestyle{empty}&#10;\begin{document}&#10;$E(t)=\sqrt{2}[E_0^-(t')\hat{i}+E_0^+(t')\hat{j}]\cos({\omega t'})$&#10;\end{document}&#10;" title="IguanaTex Bitmap Display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3998120" y="3119439"/>
            <a:ext cx="5000625" cy="3651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114701" name="Text Box 17"/>
          <p:cNvSpPr txBox="1">
            <a:spLocks noChangeArrowheads="1"/>
          </p:cNvSpPr>
          <p:nvPr/>
        </p:nvSpPr>
        <p:spPr bwMode="auto">
          <a:xfrm>
            <a:off x="5009356" y="3694114"/>
            <a:ext cx="998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Fast axis</a:t>
            </a:r>
          </a:p>
        </p:txBody>
      </p:sp>
      <p:sp>
        <p:nvSpPr>
          <p:cNvPr id="114702" name="Text Box 18"/>
          <p:cNvSpPr txBox="1">
            <a:spLocks noChangeArrowheads="1"/>
          </p:cNvSpPr>
          <p:nvPr/>
        </p:nvSpPr>
        <p:spPr bwMode="auto">
          <a:xfrm>
            <a:off x="6573045" y="3725864"/>
            <a:ext cx="10493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slow axis</a:t>
            </a:r>
          </a:p>
        </p:txBody>
      </p:sp>
      <p:sp>
        <p:nvSpPr>
          <p:cNvPr id="114703" name="Line 19"/>
          <p:cNvSpPr>
            <a:spLocks noChangeShapeType="1"/>
          </p:cNvSpPr>
          <p:nvPr/>
        </p:nvSpPr>
        <p:spPr bwMode="auto">
          <a:xfrm flipV="1">
            <a:off x="5750719" y="3475038"/>
            <a:ext cx="20320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Line 20"/>
          <p:cNvSpPr>
            <a:spLocks noChangeShapeType="1"/>
          </p:cNvSpPr>
          <p:nvPr/>
        </p:nvSpPr>
        <p:spPr bwMode="auto">
          <a:xfrm flipV="1">
            <a:off x="7057231" y="3516314"/>
            <a:ext cx="46038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Text Box 21"/>
          <p:cNvSpPr txBox="1">
            <a:spLocks noChangeArrowheads="1"/>
          </p:cNvSpPr>
          <p:nvPr/>
        </p:nvSpPr>
        <p:spPr bwMode="auto">
          <a:xfrm>
            <a:off x="2324895" y="4214814"/>
            <a:ext cx="76739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 This is a linear polarized pulse with time dependent polarization  angle </a:t>
            </a:r>
            <a:r>
              <a:rPr lang="en-US" altLang="en-US" i="1">
                <a:latin typeface="Symbol" panose="05050102010706020507" pitchFamily="18" charset="2"/>
              </a:rPr>
              <a:t>q</a:t>
            </a:r>
            <a:r>
              <a:rPr lang="en-US" altLang="en-US"/>
              <a:t>  w.r.t axis        (i.e. different portion  of the pulse in time are polarized at different angle ).</a:t>
            </a:r>
          </a:p>
        </p:txBody>
      </p:sp>
      <p:pic>
        <p:nvPicPr>
          <p:cNvPr id="114706" name="Picture 23" descr="TP_tmp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381" y="4238625"/>
            <a:ext cx="1524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\documentclass{article}\pagestyle{empty}&#10;\begin{document}&#10;$${\cal E}(t)=E_0e^{\frac{-t^2}{t_p^2}}$$&#10;\end{document}&#10;" title="IguanaTex Bitmap Display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7319170" y="1412876"/>
            <a:ext cx="1576387" cy="493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6999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\documentclass{article}&#10;\usepackage{amsmath}&#10;\pagestyle{empty}&#10;\begin{document}&#10; The electric field is first incident on a multiple&#10; full wave plate with its polarization axis at $45^o$ with&#10; respect to the fast axis of the wave plate. Describe the&#10; electric field  in time and plot its time dependent polarization angle,&#10; assuming the wave plate introduces a group delay of 6.2 fs between its $e$ and $o$&#10;  component at the central wavelength of the input pulse.&#10;&#10;&#10;&#10;\end{document}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093914" y="581026"/>
            <a:ext cx="7678737" cy="1273175"/>
          </a:xfrm>
          <a:prstGeom prst="rect">
            <a:avLst/>
          </a:prstGeom>
        </p:spPr>
      </p:pic>
      <p:pic>
        <p:nvPicPr>
          <p:cNvPr id="3" name="Picture 2" descr="\documentclass{article}&#10;\usepackage{amsmath}&#10;\pagestyle{empty}&#10;\begin{document}&#10; A full wave plate give a phase retardation of 2$\pi$.  So after the wave plate, the electric field becomes:&#10; \begin{equation*}&#10; E(t)=\sqrt{2}[E_0^-(t')\hat{i}+E_0^+(t')\hat{j}]\cos({\omega t'})&#10; \end{equation*}&#10; $\hat{i}$ and  $\hat{j}$ being the fast axis and slow axis of the wave plate.&#10;&#10;&#10;&#10;\end{document}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357438" y="2478088"/>
            <a:ext cx="7499350" cy="1420812"/>
          </a:xfrm>
          <a:prstGeom prst="rect">
            <a:avLst/>
          </a:prstGeom>
        </p:spPr>
      </p:pic>
      <p:cxnSp>
        <p:nvCxnSpPr>
          <p:cNvPr id="5124" name="Straight Connector 2"/>
          <p:cNvCxnSpPr>
            <a:cxnSpLocks noChangeShapeType="1"/>
          </p:cNvCxnSpPr>
          <p:nvPr/>
        </p:nvCxnSpPr>
        <p:spPr bwMode="auto">
          <a:xfrm>
            <a:off x="5187950" y="5211764"/>
            <a:ext cx="3798888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5" name="Straight Connector 3"/>
          <p:cNvCxnSpPr>
            <a:cxnSpLocks noChangeShapeType="1"/>
          </p:cNvCxnSpPr>
          <p:nvPr/>
        </p:nvCxnSpPr>
        <p:spPr bwMode="auto">
          <a:xfrm>
            <a:off x="5187950" y="6127751"/>
            <a:ext cx="3798888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6" name="Straight Connector 5"/>
          <p:cNvCxnSpPr>
            <a:cxnSpLocks noChangeShapeType="1"/>
          </p:cNvCxnSpPr>
          <p:nvPr/>
        </p:nvCxnSpPr>
        <p:spPr bwMode="auto">
          <a:xfrm>
            <a:off x="5187950" y="4654551"/>
            <a:ext cx="0" cy="5572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7" name="Straight Connector 6"/>
          <p:cNvCxnSpPr>
            <a:cxnSpLocks noChangeShapeType="1"/>
          </p:cNvCxnSpPr>
          <p:nvPr/>
        </p:nvCxnSpPr>
        <p:spPr bwMode="auto">
          <a:xfrm>
            <a:off x="5189538" y="5570538"/>
            <a:ext cx="0" cy="5572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8" name="Straight Connector 7"/>
          <p:cNvCxnSpPr>
            <a:cxnSpLocks noChangeShapeType="1"/>
          </p:cNvCxnSpPr>
          <p:nvPr/>
        </p:nvCxnSpPr>
        <p:spPr bwMode="auto">
          <a:xfrm>
            <a:off x="6838950" y="4654551"/>
            <a:ext cx="0" cy="5572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Straight Connector 8"/>
          <p:cNvCxnSpPr>
            <a:cxnSpLocks noChangeShapeType="1"/>
          </p:cNvCxnSpPr>
          <p:nvPr/>
        </p:nvCxnSpPr>
        <p:spPr bwMode="auto">
          <a:xfrm>
            <a:off x="8159750" y="5570538"/>
            <a:ext cx="0" cy="5572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" name="Straight Connector 10"/>
          <p:cNvCxnSpPr>
            <a:cxnSpLocks noChangeShapeType="1"/>
          </p:cNvCxnSpPr>
          <p:nvPr/>
        </p:nvCxnSpPr>
        <p:spPr bwMode="auto">
          <a:xfrm>
            <a:off x="5187951" y="4932363"/>
            <a:ext cx="16287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1" name="Straight Connector 11"/>
          <p:cNvCxnSpPr>
            <a:cxnSpLocks noChangeShapeType="1"/>
          </p:cNvCxnSpPr>
          <p:nvPr/>
        </p:nvCxnSpPr>
        <p:spPr bwMode="auto">
          <a:xfrm>
            <a:off x="5187950" y="5934075"/>
            <a:ext cx="29718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2" name="Straight Connector 14"/>
          <p:cNvCxnSpPr>
            <a:cxnSpLocks noChangeShapeType="1"/>
          </p:cNvCxnSpPr>
          <p:nvPr/>
        </p:nvCxnSpPr>
        <p:spPr bwMode="auto">
          <a:xfrm>
            <a:off x="7488238" y="4410075"/>
            <a:ext cx="0" cy="2139950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3" name="Straight Connector 15"/>
          <p:cNvCxnSpPr>
            <a:cxnSpLocks noChangeShapeType="1"/>
          </p:cNvCxnSpPr>
          <p:nvPr/>
        </p:nvCxnSpPr>
        <p:spPr bwMode="auto">
          <a:xfrm>
            <a:off x="7488238" y="5707063"/>
            <a:ext cx="6715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4" name="Straight Connector 17"/>
          <p:cNvCxnSpPr>
            <a:cxnSpLocks noChangeShapeType="1"/>
          </p:cNvCxnSpPr>
          <p:nvPr/>
        </p:nvCxnSpPr>
        <p:spPr bwMode="auto">
          <a:xfrm>
            <a:off x="6816726" y="4922838"/>
            <a:ext cx="6715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5" name="TextBox 14"/>
          <p:cNvSpPr txBox="1">
            <a:spLocks noChangeArrowheads="1"/>
          </p:cNvSpPr>
          <p:nvPr/>
        </p:nvSpPr>
        <p:spPr bwMode="auto">
          <a:xfrm>
            <a:off x="2357438" y="4125914"/>
            <a:ext cx="690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The I and j components travel at a different group delay</a:t>
            </a:r>
          </a:p>
        </p:txBody>
      </p:sp>
      <p:sp>
        <p:nvSpPr>
          <p:cNvPr id="5136" name="TextBox 15"/>
          <p:cNvSpPr txBox="1">
            <a:spLocks noChangeArrowheads="1"/>
          </p:cNvSpPr>
          <p:nvPr/>
        </p:nvSpPr>
        <p:spPr bwMode="auto">
          <a:xfrm>
            <a:off x="7510464" y="5375275"/>
            <a:ext cx="6254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3.1 ns</a:t>
            </a:r>
          </a:p>
        </p:txBody>
      </p:sp>
      <p:sp>
        <p:nvSpPr>
          <p:cNvPr id="5137" name="TextBox 16"/>
          <p:cNvSpPr txBox="1">
            <a:spLocks noChangeArrowheads="1"/>
          </p:cNvSpPr>
          <p:nvPr/>
        </p:nvSpPr>
        <p:spPr bwMode="auto">
          <a:xfrm>
            <a:off x="6875463" y="4619626"/>
            <a:ext cx="627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3.1 ns</a:t>
            </a:r>
          </a:p>
        </p:txBody>
      </p:sp>
    </p:spTree>
    <p:extLst>
      <p:ext uri="{BB962C8B-B14F-4D97-AF65-F5344CB8AC3E}">
        <p14:creationId xmlns:p14="http://schemas.microsoft.com/office/powerpoint/2010/main" val="322839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olarizationGat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54" b="2"/>
          <a:stretch>
            <a:fillRect/>
          </a:stretch>
        </p:blipFill>
        <p:spPr bwMode="auto">
          <a:xfrm>
            <a:off x="2860957" y="346232"/>
            <a:ext cx="6345874" cy="287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PolarizationGat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1" b="56947"/>
          <a:stretch>
            <a:fillRect/>
          </a:stretch>
        </p:blipFill>
        <p:spPr bwMode="auto">
          <a:xfrm>
            <a:off x="1968976" y="4936190"/>
            <a:ext cx="8254048" cy="182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4250450" y="5072065"/>
            <a:ext cx="555230" cy="8715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46589" y="2384425"/>
            <a:ext cx="2365375" cy="26876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6" idx="0"/>
          </p:cNvCxnSpPr>
          <p:nvPr/>
        </p:nvCxnSpPr>
        <p:spPr>
          <a:xfrm flipH="1">
            <a:off x="4528065" y="3289300"/>
            <a:ext cx="2662" cy="17827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016751" y="3289300"/>
            <a:ext cx="1304289" cy="164689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2" name="Group 1"/>
          <p:cNvGrpSpPr>
            <a:grpSpLocks/>
          </p:cNvGrpSpPr>
          <p:nvPr/>
        </p:nvGrpSpPr>
        <p:grpSpPr bwMode="auto">
          <a:xfrm>
            <a:off x="5494339" y="2135188"/>
            <a:ext cx="2516187" cy="1039812"/>
            <a:chOff x="2271859" y="772998"/>
            <a:chExt cx="3799003" cy="2139884"/>
          </a:xfrm>
        </p:grpSpPr>
        <p:cxnSp>
          <p:nvCxnSpPr>
            <p:cNvPr id="6156" name="Straight Connector 10"/>
            <p:cNvCxnSpPr>
              <a:cxnSpLocks noChangeShapeType="1"/>
            </p:cNvCxnSpPr>
            <p:nvPr/>
          </p:nvCxnSpPr>
          <p:spPr bwMode="auto">
            <a:xfrm>
              <a:off x="2271860" y="1574276"/>
              <a:ext cx="3799002" cy="9427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7" name="Straight Connector 13"/>
            <p:cNvCxnSpPr>
              <a:cxnSpLocks noChangeShapeType="1"/>
            </p:cNvCxnSpPr>
            <p:nvPr/>
          </p:nvCxnSpPr>
          <p:spPr bwMode="auto">
            <a:xfrm>
              <a:off x="2271860" y="2490247"/>
              <a:ext cx="3799002" cy="9427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8" name="Straight Connector 15"/>
            <p:cNvCxnSpPr>
              <a:cxnSpLocks noChangeShapeType="1"/>
            </p:cNvCxnSpPr>
            <p:nvPr/>
          </p:nvCxnSpPr>
          <p:spPr bwMode="auto">
            <a:xfrm>
              <a:off x="2271860" y="1018095"/>
              <a:ext cx="0" cy="556181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9" name="Straight Connector 16"/>
            <p:cNvCxnSpPr>
              <a:cxnSpLocks noChangeShapeType="1"/>
            </p:cNvCxnSpPr>
            <p:nvPr/>
          </p:nvCxnSpPr>
          <p:spPr bwMode="auto">
            <a:xfrm>
              <a:off x="2273431" y="1934066"/>
              <a:ext cx="0" cy="556181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0" name="Straight Connector 18"/>
            <p:cNvCxnSpPr>
              <a:cxnSpLocks noChangeShapeType="1"/>
            </p:cNvCxnSpPr>
            <p:nvPr/>
          </p:nvCxnSpPr>
          <p:spPr bwMode="auto">
            <a:xfrm>
              <a:off x="3923121" y="1018094"/>
              <a:ext cx="0" cy="556181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1" name="Straight Connector 19"/>
            <p:cNvCxnSpPr>
              <a:cxnSpLocks noChangeShapeType="1"/>
            </p:cNvCxnSpPr>
            <p:nvPr/>
          </p:nvCxnSpPr>
          <p:spPr bwMode="auto">
            <a:xfrm>
              <a:off x="5242874" y="1934066"/>
              <a:ext cx="0" cy="556181"/>
            </a:xfrm>
            <a:prstGeom prst="line">
              <a:avLst/>
            </a:prstGeom>
            <a:noFill/>
            <a:ln w="38100" algn="ctr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2" name="Straight Connector 20"/>
            <p:cNvCxnSpPr>
              <a:cxnSpLocks noChangeShapeType="1"/>
            </p:cNvCxnSpPr>
            <p:nvPr/>
          </p:nvCxnSpPr>
          <p:spPr bwMode="auto">
            <a:xfrm>
              <a:off x="2271860" y="1296184"/>
              <a:ext cx="1629266" cy="0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 type="arrow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3" name="Straight Connector 21"/>
            <p:cNvCxnSpPr>
              <a:cxnSpLocks noChangeShapeType="1"/>
            </p:cNvCxnSpPr>
            <p:nvPr/>
          </p:nvCxnSpPr>
          <p:spPr bwMode="auto">
            <a:xfrm>
              <a:off x="2271859" y="2296997"/>
              <a:ext cx="2971015" cy="0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 type="arrow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4" name="Straight Connector 22"/>
            <p:cNvCxnSpPr>
              <a:cxnSpLocks noChangeShapeType="1"/>
            </p:cNvCxnSpPr>
            <p:nvPr/>
          </p:nvCxnSpPr>
          <p:spPr bwMode="auto">
            <a:xfrm>
              <a:off x="4572000" y="772998"/>
              <a:ext cx="0" cy="2139884"/>
            </a:xfrm>
            <a:prstGeom prst="line">
              <a:avLst/>
            </a:prstGeom>
            <a:noFill/>
            <a:ln w="25400" algn="ctr">
              <a:solidFill>
                <a:srgbClr val="00B05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5" name="Straight Connector 23"/>
            <p:cNvCxnSpPr>
              <a:cxnSpLocks noChangeShapeType="1"/>
            </p:cNvCxnSpPr>
            <p:nvPr/>
          </p:nvCxnSpPr>
          <p:spPr bwMode="auto">
            <a:xfrm>
              <a:off x="4572000" y="2070753"/>
              <a:ext cx="670874" cy="0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 type="arrow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66" name="Straight Connector 24"/>
            <p:cNvCxnSpPr>
              <a:cxnSpLocks noChangeShapeType="1"/>
            </p:cNvCxnSpPr>
            <p:nvPr/>
          </p:nvCxnSpPr>
          <p:spPr bwMode="auto">
            <a:xfrm>
              <a:off x="3901126" y="1285184"/>
              <a:ext cx="670874" cy="0"/>
            </a:xfrm>
            <a:prstGeom prst="line">
              <a:avLst/>
            </a:prstGeom>
            <a:noFill/>
            <a:ln w="12700" algn="ctr">
              <a:solidFill>
                <a:srgbClr val="00B050"/>
              </a:solidFill>
              <a:round/>
              <a:headEnd type="arrow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" name="Straight Arrow Connector 25"/>
          <p:cNvCxnSpPr>
            <a:endCxn id="6" idx="0"/>
          </p:cNvCxnSpPr>
          <p:nvPr/>
        </p:nvCxnSpPr>
        <p:spPr>
          <a:xfrm flipH="1">
            <a:off x="4554538" y="2765425"/>
            <a:ext cx="2603500" cy="23066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84850" y="782639"/>
            <a:ext cx="0" cy="1601787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096000" y="1989138"/>
            <a:ext cx="1588" cy="887412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283294" y="4686174"/>
            <a:ext cx="2866546" cy="2171826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7229" y="4263594"/>
            <a:ext cx="206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en-US" b="1" dirty="0" smtClean="0">
                <a:solidFill>
                  <a:srgbClr val="00B050"/>
                </a:solidFill>
              </a:rPr>
              <a:t> phase difference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497050" y="4702857"/>
            <a:ext cx="921531" cy="2171826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\documentclass{article}&#10;\usepackage{amsmath}&#10;\pagestyle{empty}&#10;\begin{document}&#10;At $t'=0$ along $\hat{j}$ &#10;requires that \\ the initial conditions be prepared \\&#10;(see setup)&#10;&#10;&#10;&#10;\end{document}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24" y="3880939"/>
            <a:ext cx="3730286" cy="90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4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2871789" y="960438"/>
            <a:ext cx="6630987" cy="4743450"/>
            <a:chOff x="849" y="605"/>
            <a:chExt cx="4177" cy="2988"/>
          </a:xfrm>
        </p:grpSpPr>
        <p:pic>
          <p:nvPicPr>
            <p:cNvPr id="22531" name="Picture 3" descr="setu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" y="605"/>
              <a:ext cx="4062" cy="2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3650" y="1740"/>
              <a:ext cx="1376" cy="8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15344" y="653143"/>
            <a:ext cx="7302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have to separate the components before introducing the full wave plate</a:t>
            </a:r>
          </a:p>
        </p:txBody>
      </p:sp>
    </p:spTree>
    <p:extLst>
      <p:ext uri="{BB962C8B-B14F-4D97-AF65-F5344CB8AC3E}">
        <p14:creationId xmlns:p14="http://schemas.microsoft.com/office/powerpoint/2010/main" val="8414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1"/>
          <p:cNvGrpSpPr>
            <a:grpSpLocks/>
          </p:cNvGrpSpPr>
          <p:nvPr/>
        </p:nvGrpSpPr>
        <p:grpSpPr bwMode="auto">
          <a:xfrm>
            <a:off x="1897064" y="134938"/>
            <a:ext cx="8770937" cy="6723062"/>
            <a:chOff x="373063" y="134938"/>
            <a:chExt cx="8770937" cy="6723062"/>
          </a:xfrm>
        </p:grpSpPr>
        <p:pic>
          <p:nvPicPr>
            <p:cNvPr id="8196" name="Picture 2" descr="PolarizationGate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63" y="134938"/>
              <a:ext cx="8770937" cy="6723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7" name="Rectangle 1"/>
            <p:cNvSpPr>
              <a:spLocks noChangeArrowheads="1"/>
            </p:cNvSpPr>
            <p:nvPr/>
          </p:nvSpPr>
          <p:spPr bwMode="auto">
            <a:xfrm>
              <a:off x="4641574" y="134938"/>
              <a:ext cx="2395331" cy="4713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8198" name="TextBox 2"/>
            <p:cNvSpPr txBox="1">
              <a:spLocks noChangeArrowheads="1"/>
            </p:cNvSpPr>
            <p:nvPr/>
          </p:nvSpPr>
          <p:spPr bwMode="auto">
            <a:xfrm>
              <a:off x="4711148" y="208724"/>
              <a:ext cx="232575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Times New Roman" panose="02020603050405020304" pitchFamily="18" charset="0"/>
                </a:rPr>
                <a:t>   Linear-circular-linear</a:t>
              </a:r>
            </a:p>
          </p:txBody>
        </p:sp>
        <p:grpSp>
          <p:nvGrpSpPr>
            <p:cNvPr id="8199" name="Group 5"/>
            <p:cNvGrpSpPr>
              <a:grpSpLocks/>
            </p:cNvGrpSpPr>
            <p:nvPr/>
          </p:nvGrpSpPr>
          <p:grpSpPr bwMode="auto">
            <a:xfrm>
              <a:off x="5039141" y="1889404"/>
              <a:ext cx="298174" cy="406534"/>
              <a:chOff x="6390861" y="2694475"/>
              <a:chExt cx="298174" cy="406534"/>
            </a:xfrm>
          </p:grpSpPr>
          <p:sp>
            <p:nvSpPr>
              <p:cNvPr id="8205" name="Rectangle 3"/>
              <p:cNvSpPr>
                <a:spLocks noChangeArrowheads="1"/>
              </p:cNvSpPr>
              <p:nvPr/>
            </p:nvSpPr>
            <p:spPr bwMode="auto">
              <a:xfrm>
                <a:off x="6410739" y="2713383"/>
                <a:ext cx="278296" cy="3876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06" name="TextBox 4"/>
              <p:cNvSpPr txBox="1">
                <a:spLocks noChangeArrowheads="1"/>
              </p:cNvSpPr>
              <p:nvPr/>
            </p:nvSpPr>
            <p:spPr bwMode="auto">
              <a:xfrm>
                <a:off x="6390861" y="2694475"/>
                <a:ext cx="29817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Symbol" panose="05050102010706020507" pitchFamily="18" charset="2"/>
                  </a:rPr>
                  <a:t>l</a:t>
                </a:r>
              </a:p>
            </p:txBody>
          </p:sp>
        </p:grpSp>
        <p:grpSp>
          <p:nvGrpSpPr>
            <p:cNvPr id="8200" name="Group 7"/>
            <p:cNvGrpSpPr>
              <a:grpSpLocks/>
            </p:cNvGrpSpPr>
            <p:nvPr/>
          </p:nvGrpSpPr>
          <p:grpSpPr bwMode="auto">
            <a:xfrm>
              <a:off x="3839819" y="1637719"/>
              <a:ext cx="298174" cy="406534"/>
              <a:chOff x="6390861" y="2694475"/>
              <a:chExt cx="298174" cy="406534"/>
            </a:xfrm>
          </p:grpSpPr>
          <p:sp>
            <p:nvSpPr>
              <p:cNvPr id="8203" name="Rectangle 8"/>
              <p:cNvSpPr>
                <a:spLocks noChangeArrowheads="1"/>
              </p:cNvSpPr>
              <p:nvPr/>
            </p:nvSpPr>
            <p:spPr bwMode="auto">
              <a:xfrm>
                <a:off x="6410739" y="2713383"/>
                <a:ext cx="278296" cy="3876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04" name="TextBox 9"/>
              <p:cNvSpPr txBox="1">
                <a:spLocks noChangeArrowheads="1"/>
              </p:cNvSpPr>
              <p:nvPr/>
            </p:nvSpPr>
            <p:spPr bwMode="auto">
              <a:xfrm>
                <a:off x="6390861" y="2694475"/>
                <a:ext cx="29817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Symbol" panose="05050102010706020507" pitchFamily="18" charset="2"/>
                  </a:rPr>
                  <a:t>l</a:t>
                </a:r>
              </a:p>
            </p:txBody>
          </p:sp>
        </p:grpSp>
        <p:sp>
          <p:nvSpPr>
            <p:cNvPr id="8201" name="Rectangle 6"/>
            <p:cNvSpPr>
              <a:spLocks noChangeArrowheads="1"/>
            </p:cNvSpPr>
            <p:nvPr/>
          </p:nvSpPr>
          <p:spPr bwMode="auto">
            <a:xfrm>
              <a:off x="626165" y="1530626"/>
              <a:ext cx="8348870" cy="765312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8202" name="TextBox 10"/>
            <p:cNvSpPr txBox="1">
              <a:spLocks noChangeArrowheads="1"/>
            </p:cNvSpPr>
            <p:nvPr/>
          </p:nvSpPr>
          <p:spPr bwMode="auto">
            <a:xfrm>
              <a:off x="1103243" y="1843685"/>
              <a:ext cx="71959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Field linearly polarized after the multiple order waveplate</a:t>
              </a:r>
            </a:p>
          </p:txBody>
        </p:sp>
      </p:grpSp>
      <p:pic>
        <p:nvPicPr>
          <p:cNvPr id="8195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3" y="4799014"/>
            <a:ext cx="2938462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5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4" descr="PolarizationGate_fi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795" y="0"/>
            <a:ext cx="3387725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\documentclass{article}\pagestyle{empty}&#10;\begin{document}&#10; \begin{eqnarray}&#10;\theta(t')&amp;=&amp;\tan^{-1}[\frac{E_0^+(t')}{E_0^-(t')}]  \nonumber \\&#10;&amp;=&amp;\tan^{-1}(e^{-\frac{2\tau t'}{\tau_p^2}})    \nonumber&#10;\end{eqnarray}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563644" y="585789"/>
            <a:ext cx="2690812" cy="11890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2" name="Picture 1" descr="\documentclass{article}\pagestyle{empty}&#10;\begin{document}&#10;$${\cal E}(t)=E_0e^{\frac{-t^2}{t_p^2}}$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901282" y="241300"/>
            <a:ext cx="1916113" cy="5984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4" name="Picture 3" descr="\documentclass{article}\pagestyle{empty}&#10;\begin{document}&#10;Ratio $\rightarrow$ difference of exponents $\rightarrow&#10;\frac{1}{\tau_p^2} \left [ (t^2+\tau^2-2t \frac{\tau}{2}) -&#10; (t^2+\tau^2+2t \frac{\tau}{2}) \right ]$&#10;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439195" y="2312989"/>
            <a:ext cx="7240587" cy="3397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115718" name="Picture 12" descr="hw2fig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994" y="2901951"/>
            <a:ext cx="4672012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2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2621757" y="657225"/>
            <a:ext cx="84423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 A zero order          wave plate is placed at an angle </a:t>
            </a:r>
            <a:r>
              <a:rPr lang="en-US" altLang="en-US">
                <a:latin typeface="Symbol" panose="05050102010706020507" pitchFamily="18" charset="2"/>
              </a:rPr>
              <a:t>q</a:t>
            </a:r>
            <a:r>
              <a:rPr lang="en-US" altLang="en-US" baseline="-25000">
                <a:latin typeface="Symbol" panose="05050102010706020507" pitchFamily="18" charset="2"/>
              </a:rPr>
              <a:t>2</a:t>
            </a:r>
            <a:r>
              <a:rPr lang="en-US" altLang="en-US"/>
              <a:t> with respect to the full wave plate. </a:t>
            </a:r>
          </a:p>
        </p:txBody>
      </p:sp>
      <p:pic>
        <p:nvPicPr>
          <p:cNvPr id="9" name="Picture 8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033044" y="723901"/>
            <a:ext cx="368300" cy="2460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8" name="Picture 7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8946357" y="1889125"/>
            <a:ext cx="315913" cy="209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116741" name="Text Box 6"/>
          <p:cNvSpPr txBox="1">
            <a:spLocks noChangeArrowheads="1"/>
          </p:cNvSpPr>
          <p:nvPr/>
        </p:nvSpPr>
        <p:spPr bwMode="auto">
          <a:xfrm>
            <a:off x="1708945" y="1785938"/>
            <a:ext cx="89058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Project the electric field onto the F.A. and S.A (x' and y') ) of the zero-order            wave plate.</a:t>
            </a:r>
          </a:p>
          <a:p>
            <a:r>
              <a:rPr lang="en-US" altLang="en-US"/>
              <a:t> After the           wave plate, the electric field becomes:</a:t>
            </a:r>
          </a:p>
        </p:txBody>
      </p:sp>
      <p:pic>
        <p:nvPicPr>
          <p:cNvPr id="7" name="Picture 6" descr="\documentclass{article}\pagestyle{empty}&#10;\begin{document}&#10;$\lambda/4$&#10;\end{document}&#10;" title="IguanaTex Bitmap Display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821781" y="2162175"/>
            <a:ext cx="323850" cy="215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2" name="Picture 1" descr="\documentclass{article}\pagestyle{empty}&#10;\begin{document}&#10;$E_{x'}(t')=\sqrt{2}\cos(\omega t)[E_0^-(t')\cos\theta_2+E_0^+(t')\sin\theta_2]$&#10;\end{document}&#10;" title="IguanaTex Bitmap Display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834481" y="2497138"/>
            <a:ext cx="5056188" cy="273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3" name="Picture 2" descr="\documentclass{article}\pagestyle{empty}&#10;\begin{document}&#10;$E_{y'}(t')=-\sqrt{2}\sin(\omega t)[E_0^+(t')\cos\theta_2-E_0^-(t')\sin\theta_2]$&#10;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864645" y="2867026"/>
            <a:ext cx="5102225" cy="269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4" name="Picture 3" descr="\documentclass{article}\pagestyle{empty}&#10;\begin{document}&#10;$\epsilon(t')=|\frac{E_0^-(t')\sin(\theta_2)-E_0^+(t')\cos(\theta_2)}{E_0^-(t')\cos(\theta_2)+E_0^+(t')\sin(\theta_2)}|$&#10;\end{document}&#10;" title="IguanaTex Bitmap Display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3929856" y="3714750"/>
            <a:ext cx="4122738" cy="5540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116746" name="Text Box 14"/>
          <p:cNvSpPr txBox="1">
            <a:spLocks noChangeArrowheads="1"/>
          </p:cNvSpPr>
          <p:nvPr/>
        </p:nvSpPr>
        <p:spPr bwMode="auto">
          <a:xfrm>
            <a:off x="2226469" y="3252789"/>
            <a:ext cx="87376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This is a elliptical polarized pulse with its major and minor axis on x' and y'. Its ellipticity is:</a:t>
            </a:r>
          </a:p>
        </p:txBody>
      </p:sp>
      <p:sp>
        <p:nvSpPr>
          <p:cNvPr id="116747" name="Text Box 15"/>
          <p:cNvSpPr txBox="1">
            <a:spLocks noChangeArrowheads="1"/>
          </p:cNvSpPr>
          <p:nvPr/>
        </p:nvSpPr>
        <p:spPr bwMode="auto">
          <a:xfrm>
            <a:off x="2428082" y="4237039"/>
            <a:ext cx="3406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/>
              <a:t>With                      the ellipticity is:</a:t>
            </a:r>
          </a:p>
        </p:txBody>
      </p:sp>
      <p:pic>
        <p:nvPicPr>
          <p:cNvPr id="6" name="Picture 5 2" descr="\documentclass{article}\pagestyle{empty}&#10;\begin{document}&#10;$\theta_2=45^o$&#10;\end{document}&#10;" title="IguanaTex Bitmap Display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3115469" y="4264025"/>
            <a:ext cx="1173162" cy="279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5" name="Picture 4 2" descr="\documentclass{article}\pagestyle{empty}&#10;\begin{document}&#10;\begin{eqnarray}&#10;\epsilon(t')&amp;=&amp;|\frac{E_0^-(t')-E_0^+(t')}{E_0^-(t')+E_0^+(t')}| \nonumber  \\&#10;&amp;=&amp;|\frac{e^{\frac{2\tau t'}{\tau_p^2}}-1}{e^{\frac{2\tau t'}{\tau_p^2}}+1}|  \nonumber  &#10;\end{eqnarray}&#10;\end{document}&#10;" title="IguanaTex Bitmap Display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4288631" y="4857750"/>
            <a:ext cx="3200400" cy="1733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972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 descr="hw2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756" y="1381125"/>
            <a:ext cx="60960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6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11.3986"/>
  <p:tag name="ORIGINALWIDTH" val="4283.464"/>
  <p:tag name="OUTPUTTYPE" val="PNG"/>
  <p:tag name="IGUANATEXVERSION" val="160"/>
  <p:tag name="LATEXADDIN" val="\documentclass{article}&#10;\usepackage{amsmath}&#10;\pagestyle{empty}&#10;\begin{document}&#10; A full wave plate give a phase retardation of 2$\pi$.  So after the wave plate, the electric field becomes:&#10; \begin{equation*}&#10; E(t)=\sqrt{2}[E_0^-(t')\hat{i}+E_0^+(t')\hat{j}]\cos({\omega t'})&#10; \end{equation*}&#10; $\hat{i}$ and  $\hat{j}$ being the fast axis and slow axis of the wave plate.&#10;&#10;&#10;&#10;\end{document}"/>
  <p:tag name="IGUANATEXSIZE" val="20"/>
  <p:tag name="IGUANATEXCURSOR" val="370"/>
  <p:tag name="TRANSPARENCY" val="Tru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44.6944"/>
  <p:tag name="ORIGINALWIDTH" val="1835.77"/>
  <p:tag name="OUTPUTTYPE" val="PNG"/>
  <p:tag name="IGUANATEXVERSION" val="160"/>
  <p:tag name="LATEXADDIN" val="\documentclass{article}&#10;\usepackage{amsmath}&#10;\pagestyle{empty}&#10;\begin{document}&#10;At $t'=0$ along $\hat{j}$ &#10;requires that \\ the initial conditions be prepared \\&#10;(see setup)&#10;&#10;&#10;&#10;\end{document}"/>
  <p:tag name="IGUANATEXSIZE" val="20"/>
  <p:tag name="IGUANATEXCURSOR" val="161"/>
  <p:tag name="TRANSPARENCY" val="Tru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90.9261"/>
  <p:tag name="ORIGINALWIDTH" val="1337.833"/>
  <p:tag name="OUTPUTTYPE" val="PNG"/>
  <p:tag name="IGUANATEXVERSION" val="160"/>
  <p:tag name="LATEXADDIN" val="\documentclass{article}\pagestyle{empty}&#10;\begin{document}&#10; \begin{eqnarray}&#10;\theta(t')&amp;=&amp;\tan^{-1}[\frac{E_0^+(t')}{E_0^-(t')}]  \nonumber \\&#10;&amp;=&amp;\tan^{-1}(e^{-\frac{2\tau t'}{\tau_p^2}})    \nonumber&#10;\end{eqnarray}&#10;\end{document}&#10;"/>
  <p:tag name="IGUANATEXSIZE" val="20"/>
  <p:tag name="IGUANATEXCURSOR" val="230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5.4706"/>
  <p:tag name="ORIGINALWIDTH" val="753.6558"/>
  <p:tag name="OUTPUTTYPE" val="PNG"/>
  <p:tag name="IGUANATEXVERSION" val="160"/>
  <p:tag name="LATEXADDIN" val="\documentclass{article}\pagestyle{empty}&#10;\begin{document}&#10;$${\cal E}(t)=E_0e^{\frac{-t^2}{t_p^2}}$$&#10;\end{document}&#10;"/>
  <p:tag name="IGUANATEXSIZE" val="20"/>
  <p:tag name="IGUANATEXCURSOR" val="11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86.7267"/>
  <p:tag name="ORIGINALWIDTH" val="3970.754"/>
  <p:tag name="OUTPUTTYPE" val="PNG"/>
  <p:tag name="IGUANATEXVERSION" val="160"/>
  <p:tag name="LATEXADDIN" val="\documentclass{article}\pagestyle{empty}&#10;\begin{document}&#10;Ratio $\rightarrow$ difference of exponents $\rightarrow&#10;\frac{1}{\tau_p^2} \left [ (t^2+\tau^2-2t \frac{\tau}{2}) -&#10; (t^2+\tau^2+2t \frac{\tau}{2}) \right ]$&#10;\end{document}&#10;"/>
  <p:tag name="IGUANATEXSIZE" val="20"/>
  <p:tag name="IGUANATEXCURSOR" val="232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3.2321"/>
  <p:tag name="ORIGINALWIDTH" val="2659.917"/>
  <p:tag name="OUTPUTTYPE" val="PNG"/>
  <p:tag name="IGUANATEXVERSION" val="160"/>
  <p:tag name="LATEXADDIN" val="\documentclass{article}\pagestyle{empty}&#10;\begin{document}&#10;$E_{x'}(t')=\sqrt{2}\cos(\omega t)[E_0^-(t')\cos\theta_2+E_0^+(t')\sin\theta_2]$&#10;\end{document}&#10;"/>
  <p:tag name="IGUANATEXSIZE" val="20"/>
  <p:tag name="IGUANATEXCURSOR" val="154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5.4818"/>
  <p:tag name="ORIGINALWIDTH" val="2740.157"/>
  <p:tag name="OUTPUTTYPE" val="PNG"/>
  <p:tag name="IGUANATEXVERSION" val="160"/>
  <p:tag name="LATEXADDIN" val="\documentclass{article}\pagestyle{empty}&#10;\begin{document}&#10;$E_{y'}(t')=-\sqrt{2}\sin(\omega t)[E_0^+(t')\cos\theta_2-E_0^-(t')\sin\theta_2]$&#10;\end{document}&#10;"/>
  <p:tag name="IGUANATEXSIZE" val="20"/>
  <p:tag name="IGUANATEXCURSOR" val="15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9.97"/>
  <p:tag name="ORIGINALWIDTH" val="1785.527"/>
  <p:tag name="OUTPUTTYPE" val="PNG"/>
  <p:tag name="IGUANATEXVERSION" val="160"/>
  <p:tag name="LATEXADDIN" val="\documentclass{article}\pagestyle{empty}&#10;\begin{document}&#10;$\epsilon(t')=|\frac{E_0^-(t')\sin(\theta_2)-E_0^+(t')\cos(\theta_2)}{E_0^-(t')\cos(\theta_2)+E_0^+(t')\sin(\theta_2)}|$&#10;\end{document}&#10;"/>
  <p:tag name="IGUANATEXSIZE" val="20"/>
  <p:tag name="IGUANATEXCURSOR" val="194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446.9441"/>
  <p:tag name="OUTPUTTYPE" val="PNG"/>
  <p:tag name="IGUANATEXVERSION" val="160"/>
  <p:tag name="LATEXADDIN" val="\documentclass{article}\pagestyle{empty}&#10;\begin{document}&#10;$\theta_2=45^o$&#10;\end{document}&#10;"/>
  <p:tag name="IGUANATEXSIZE" val="20"/>
  <p:tag name="IGUANATEXCURSOR" val="89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24.8969"/>
  <p:tag name="ORIGINALWIDTH" val="1523.06"/>
  <p:tag name="OUTPUTTYPE" val="PNG"/>
  <p:tag name="IGUANATEXVERSION" val="160"/>
  <p:tag name="LATEXADDIN" val="\documentclass{article}\pagestyle{empty}&#10;\begin{document}&#10;\begin{eqnarray}&#10;\epsilon(t')&amp;=&amp;|\frac{E_0^-(t')-E_0^+(t')}{E_0^-(t')+E_0^+(t')}| \nonumber  \\&#10;&amp;=&amp;|\frac{e^{\frac{2\tau t'}{\tau_p^2}}-1}{e^{\frac{2\tau t'}{\tau_p^2}}+1}|  \nonumber  &#10;\end{eqnarray}&#10;\end{document}&#10;"/>
  <p:tag name="IGUANATEXSIZE" val="20"/>
  <p:tag name="IGUANATEXCURSOR" val="274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lambda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4"/>
  <p:tag name="PICTUREFILESIZE" val="77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88.2265"/>
  <p:tag name="OUTPUTTYPE" val="PNG"/>
  <p:tag name="IGUANATEXVERSION" val="160"/>
  <p:tag name="LATEXADDIN" val="\documentclass{article}\pagestyle{empty}&#10;\begin{document}&#10;$\lambda/4$&#10;\end{document}&#10;"/>
  <p:tag name="IGUANATEXSIZE" val="20"/>
  <p:tag name="IGUANATEXCURSOR" val="8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082.115"/>
  <p:tag name="OUTPUTTYPE" val="PNG"/>
  <p:tag name="IGUANATEXVERSION" val="160"/>
  <p:tag name="LATEXADDIN" val="\documentclass{article}\pagestyle{empty}&#10;\begin{document}&#10;$E(t) = 2{\cal E}(t) \cos (\omega t)$&#10;\end{document}&#10;"/>
  <p:tag name="IGUANATEXSIZE" val="20"/>
  <p:tag name="IGUANATEXCURSOR" val="111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2042.745"/>
  <p:tag name="OUTPUTTYPE" val="PNG"/>
  <p:tag name="IGUANATEXVERSION" val="160"/>
  <p:tag name="LATEXADDIN" val="\documentclass{article}\pagestyle{empty}&#10;\begin{document}&#10;$E(t)=\sqrt{2}[E_0^-(t')\hat{i}+E_0^+(t')\hat{j}]\cos({\omega t'})$&#10;\end{document}&#10;"/>
  <p:tag name="IGUANATEXSIZE" val="20"/>
  <p:tag name="IGUANATEXCURSOR" val="141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hat{j}$ 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4"/>
  <p:tag name="PICTUREFILESIZE" val="127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5.4706"/>
  <p:tag name="ORIGINALWIDTH" val="753.6558"/>
  <p:tag name="OUTPUTTYPE" val="PNG"/>
  <p:tag name="IGUANATEXVERSION" val="160"/>
  <p:tag name="LATEXADDIN" val="\documentclass{article}\pagestyle{empty}&#10;\begin{document}&#10;$${\cal E}(t)=E_0e^{\frac{-t^2}{t_p^2}}$$&#10;\end{document}&#10;"/>
  <p:tag name="IGUANATEXSIZE" val="20"/>
  <p:tag name="IGUANATEXCURSOR" val="115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0.9111"/>
  <p:tag name="ORIGINALWIDTH" val="4290.213"/>
  <p:tag name="OUTPUTTYPE" val="PNG"/>
  <p:tag name="IGUANATEXVERSION" val="160"/>
  <p:tag name="LATEXADDIN" val="\documentclass{article}&#10;\usepackage{amsmath}&#10;\pagestyle{empty}&#10;\begin{document}&#10; The electric field is first incident on a multiple&#10; full wave plate with its polarization axis at $45^o$ with&#10; respect to the fast axis of the wave plate. Describe the&#10; electric field  in time and plot its time dependent polarization angle,&#10; assuming the wave plate introduces a group delay of 6.2 fs between its $e$ and $o$&#10;  component at the central wavelength of the input pulse.&#10;&#10;&#10;&#10;\end{document}"/>
  <p:tag name="IGUANATEXSIZE" val="20"/>
  <p:tag name="IGUANATEXCURSOR" val="463"/>
  <p:tag name="TRANSPARENCY" val="Tru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247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jcdiel</dc:creator>
  <cp:lastModifiedBy>jcdiel</cp:lastModifiedBy>
  <cp:revision>4</cp:revision>
  <dcterms:created xsi:type="dcterms:W3CDTF">2025-02-17T17:24:55Z</dcterms:created>
  <dcterms:modified xsi:type="dcterms:W3CDTF">2025-03-31T18:27:17Z</dcterms:modified>
</cp:coreProperties>
</file>