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2" r:id="rId5"/>
    <p:sldId id="264" r:id="rId6"/>
    <p:sldId id="265" r:id="rId7"/>
    <p:sldId id="269" r:id="rId8"/>
    <p:sldId id="287" r:id="rId9"/>
    <p:sldId id="266" r:id="rId10"/>
    <p:sldId id="267" r:id="rId11"/>
    <p:sldId id="268" r:id="rId12"/>
    <p:sldId id="270" r:id="rId13"/>
    <p:sldId id="271" r:id="rId14"/>
    <p:sldId id="274" r:id="rId15"/>
    <p:sldId id="275" r:id="rId16"/>
    <p:sldId id="272" r:id="rId17"/>
    <p:sldId id="276" r:id="rId18"/>
    <p:sldId id="277" r:id="rId19"/>
    <p:sldId id="278" r:id="rId20"/>
    <p:sldId id="282" r:id="rId21"/>
    <p:sldId id="279" r:id="rId22"/>
    <p:sldId id="281" r:id="rId23"/>
    <p:sldId id="280" r:id="rId24"/>
    <p:sldId id="283" r:id="rId25"/>
    <p:sldId id="285" r:id="rId26"/>
    <p:sldId id="286" r:id="rId27"/>
    <p:sldId id="284" r:id="rId28"/>
    <p:sldId id="273" r:id="rId29"/>
    <p:sldId id="257" r:id="rId30"/>
    <p:sldId id="258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42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3BA7-0D30-4FAF-8DDC-D7F0E5633F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1CB4-0C3E-4229-B624-A8DB525E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6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61.png"/><Relationship Id="rId5" Type="http://schemas.openxmlformats.org/officeDocument/2006/relationships/tags" Target="../tags/tag33.xml"/><Relationship Id="rId15" Type="http://schemas.openxmlformats.org/officeDocument/2006/relationships/image" Target="../media/image65.png"/><Relationship Id="rId10" Type="http://schemas.openxmlformats.org/officeDocument/2006/relationships/image" Target="../media/image59.png"/><Relationship Id="rId4" Type="http://schemas.openxmlformats.org/officeDocument/2006/relationships/tags" Target="../tags/tag32.xml"/><Relationship Id="rId9" Type="http://schemas.openxmlformats.org/officeDocument/2006/relationships/image" Target="../media/image58.png"/><Relationship Id="rId1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0.png"/><Relationship Id="rId3" Type="http://schemas.openxmlformats.org/officeDocument/2006/relationships/tags" Target="../tags/tag10.xml"/><Relationship Id="rId12" Type="http://schemas.openxmlformats.org/officeDocument/2006/relationships/image" Target="../media/image60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1" Type="http://schemas.openxmlformats.org/officeDocument/2006/relationships/tags" Target="../tags/tag8.xml"/><Relationship Id="rId11" Type="http://schemas.openxmlformats.org/officeDocument/2006/relationships/image" Target="../media/image50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1.pn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844" y="2663687"/>
            <a:ext cx="731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1, empty cavity, a quite ordinary </a:t>
            </a:r>
            <a:r>
              <a:rPr lang="en-US" b="1" dirty="0" err="1" smtClean="0"/>
              <a:t>Fabry</a:t>
            </a:r>
            <a:r>
              <a:rPr lang="en-US" b="1" dirty="0" smtClean="0"/>
              <a:t>-Perot with “normal” coatings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usepackage{color}&#10;\pagestyle{empty}&#10;\begin{document}&#10;\subsection*{Absorber in the Fabry-Perot}&#10;Calculate how the transmission of laser light for the two adjacent modes is affected by the&#10;absorber inserted in the cavity.&#10;&#10;\textcolor{blue}{&#10;For the second part of this question, we neglect the frequency shift of the mode due to the&#10;dispersion of the absorption line.  But the absorption is now $a = -\alpha(\Delta \omega) \ell$   with&#10;$\Delta \omega = 9.42\cdot 10^{11}$ s$^{-1}$ and \\$\Delta \omega T_2 = 9.42\cdot 10^{11}$ s$^{-1} T_2 = 3.77$.\\&#10;The value of $a$ for the adjacent modes is $$ a = - \frac{\alpha_0 \ell}{1 + 14.2} = -0.0658$$&#10;The change in transmission for the two adjacent resonances is:&#10;$$\frac{ \left ( 1 - R \right )^2}{ \left (1 - Re^a \right )^2}&#10;= \frac{ \left ( 1 - 0.99 \right )^2}{ \left (1 - 0.99 e^{-0.0658} \right )^2} = 0.0187&#10;$$       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26" y="905755"/>
            <a:ext cx="8714666" cy="48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usepackage{color}&#10;\pagestyle{empty}&#10;\begin{document}&#10;\subsection*{Calculate the shift in frequency for the two modes adjacent to the center mode}&#10;\textcolor{red}{This relates to the mode-locked laser.  There we have a gain in the Fabry-Perot, which has also dispersion.}\\&#10;\textcolor{blue}{&#10;The change in phase $\delta$  is $$2 \Delta k \ell = 2 k \ell \Delta n = \frac{4 \pi \ell}{\lambda} \Delta n$$ where&#10;$$\Delta n = \frac{ \lambda \alpha_0}{4 \pi} \frac{\Delta \omega T_2}{1 + \Delta \omega^2 T_2^2}.$$&#10;$$ \delta = \ell \alpha_0 \frac{\Delta \omega T_2}{1 + \Delta \omega^2 T_2^2}&#10;= \ell \alpha \Delta \omega T_2 = 0.24.$$&#10;The shift in frequency is $$\delta \Delta \omega/2 \pi =  \Delta \omega \alpha \Delta \omega T_2/2&#10;= 9.442 \cdot 10^{11} \times 0.24 /(2 \pi) = 36   {\rm GHz}.$$   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6" y="857116"/>
            <a:ext cx="8707047" cy="52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usepackage{color}&#10;\pagestyle{empty}&#10;\begin{document}&#10;\subsection*{Calculate the shift in frequency for the two modes adjacent to the center mode}&#10;The previous approach, writing \\&#10;\textcolor{blue}{&#10;The change in phase $\delta$  is $$2 \Delta k \ell = 2 k \ell \Delta n = \frac{4 \pi \ell}{\lambda} \Delta n$$} must be wrong, sice we are not taking into account the Fabry-Perot.&#10;The phase $\psi$ is zero at resonance, and $2 \pi$ at the adjacent modes.  The change in the $2 \pi$ value due to the index change, times $\Delta \omega/2 \pi$,&#10;is the frequency shift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66" y="555559"/>
            <a:ext cx="8714667" cy="330818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Transfer function for the symmetrical&#10;Fabry-Perot:&#10;$$&#10;\tilde{\cal T}(\Omega) =&#10; \tilde{t}_{12}\tilde{t}_{21}e^{-i(k d/\cos \theta_{in})}\frac{1}{1 -&#10;\tilde{r}_{21}^2 e^{i\delta}}$$&#10;Taking arctan(Imag/Real), one finds the change in $\psi$ to be equal to $\delta$ and the previous calculation was correct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06" y="4300708"/>
            <a:ext cx="8714668" cy="19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E4D38B-79E8-A3B3-EC04-FCB8D2E7DA0D}"/>
              </a:ext>
            </a:extLst>
          </p:cNvPr>
          <p:cNvSpPr>
            <a:spLocks noGrp="1"/>
          </p:cNvSpPr>
          <p:nvPr/>
        </p:nvSpPr>
        <p:spPr>
          <a:xfrm>
            <a:off x="10840825" y="6487164"/>
            <a:ext cx="1336094" cy="353505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021A0-A91C-C932-2834-5490B3B389D4}"/>
                  </a:ext>
                </a:extLst>
              </p:cNvPr>
              <p:cNvSpPr txBox="1"/>
              <p:nvPr/>
            </p:nvSpPr>
            <p:spPr>
              <a:xfrm>
                <a:off x="9431809" y="942753"/>
                <a:ext cx="274511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mm,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0.99,</a:t>
                </a:r>
                <a:r>
                  <a:rPr lang="zh-CN" altLang="en-US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0.99975</a:t>
                </a:r>
                <a:endParaRPr lang="en-US" sz="2000" dirty="0">
                  <a:solidFill>
                    <a:srgbClr val="2121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Starts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with: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GHz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Ends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with: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GHz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021A0-A91C-C932-2834-5490B3B3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809" y="942753"/>
                <a:ext cx="2745110" cy="1323439"/>
              </a:xfrm>
              <a:prstGeom prst="rect">
                <a:avLst/>
              </a:prstGeom>
              <a:blipFill>
                <a:blip r:embed="rId2"/>
                <a:stretch>
                  <a:fillRect l="-2217" t="-2765" r="-177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773EC0-0DFF-5712-3841-8B8414C8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888543"/>
            <a:ext cx="3885184" cy="291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FD8D1-4AA6-ABF7-0E5C-EF58C58FB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04" y="3888543"/>
            <a:ext cx="3885184" cy="2913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99013-2D29-5A2B-113D-EF2777AD8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04" y="851608"/>
            <a:ext cx="3885184" cy="291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D7185-EA2C-67C8-5B86-475A772B5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851608"/>
            <a:ext cx="3885184" cy="291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132126-4C7D-1A35-CFA1-46523BD7FE4B}"/>
                  </a:ext>
                </a:extLst>
              </p:cNvPr>
              <p:cNvSpPr txBox="1"/>
              <p:nvPr/>
            </p:nvSpPr>
            <p:spPr>
              <a:xfrm>
                <a:off x="9431809" y="2308552"/>
                <a:ext cx="22029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zh-CN" altLang="en-US" sz="2000" b="0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18.1745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GHz,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-0.5222 - 0.7954i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0.2199 + 0.2154i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132126-4C7D-1A35-CFA1-46523BD7F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809" y="2308552"/>
                <a:ext cx="2202911" cy="954107"/>
              </a:xfrm>
              <a:prstGeom prst="rect">
                <a:avLst/>
              </a:prstGeom>
              <a:blipFill>
                <a:blip r:embed="rId7"/>
                <a:stretch>
                  <a:fillRect l="-221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0E54A2-B449-407E-842F-79DD295EE8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301" y="3998976"/>
            <a:ext cx="3317584" cy="2488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2666762" y="82230"/>
            <a:ext cx="799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CALCULATE </a:t>
            </a:r>
            <a:r>
              <a:rPr lang="en-US" dirty="0" err="1" smtClean="0"/>
              <a:t>arctan</a:t>
            </a:r>
            <a:r>
              <a:rPr lang="en-US" dirty="0" smtClean="0"/>
              <a:t> – beware of the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7240" y="250371"/>
            <a:ext cx="545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Kramers-Kroenig</a:t>
            </a:r>
            <a:r>
              <a:rPr lang="en-US" dirty="0" smtClean="0"/>
              <a:t> does not apply to amplitude and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41" y="872739"/>
            <a:ext cx="3817332" cy="286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32" y="3735738"/>
            <a:ext cx="3897149" cy="292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2" y="4013834"/>
            <a:ext cx="3600946" cy="2700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835473"/>
            <a:ext cx="3603173" cy="2702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3" y="3749401"/>
            <a:ext cx="3799114" cy="2849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941613"/>
            <a:ext cx="3679371" cy="27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794642"/>
            <a:ext cx="3663043" cy="2747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4" y="3856944"/>
            <a:ext cx="3551465" cy="266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684427"/>
            <a:ext cx="3817257" cy="286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58" y="3541925"/>
            <a:ext cx="3971491" cy="297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03514"/>
            <a:ext cx="3497945" cy="2623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04" y="4003217"/>
            <a:ext cx="3124200" cy="234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8115" y="174172"/>
            <a:ext cx="55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the phase determination routine REALLY corrected?</a:t>
            </a:r>
          </a:p>
          <a:p>
            <a:pPr algn="ctr"/>
            <a:r>
              <a:rPr lang="en-US" dirty="0" smtClean="0"/>
              <a:t>Change N  back to 3000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855" y="1799617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ection{Laser stability/instability}&#10;This question relates to the linewidth of any laser.&#10; We take as example a single mode  laser.&#10;At $t=0$ the laser starts to oscillate on a longitudinal mode resonant&#10;with its Fabry-Perot cavity.  The two cavity mirrors are mounted on posts that are not&#10;infinitely rigid, causing the cavity length to fluctuate.  As the&#10;cavity expands, the original frequency of the intracavity beam is no longer&#10;resonant with the drifting cavity.  One would expect the laser power to drop, until another cavity&#10;mode develops at the new cavity resonance, resulting in amplitude fluctuations of the output.&#10;That is not what is observed.  The output power is constant, but the width (in frequency) of the mode&#10;corresponds to the length fluctuation of the cavity. \\&#10; Can you explain?  \\&#10;To make you explanation quantitative, consider one mirror fixed, and the other moving&#10;at a constant velocity (take for instance 1 $\mu$m per ms)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56" y="798749"/>
            <a:ext cx="8720762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&#10;\section*{2. Phase on axis}&#10;&#10;A collimated beam (large diameter) is focused by a lens of focal distance $f \gg z_0$,&#10;where $z_0$ is the Rayleigh range of the focused beam.&#10;A circular hole at the center of the lens lets a plane wave pass through&#10;the center of the lens.&#10; Assume that the plane wave and focusing beam are&#10;in phase, on axis,  at the position of the lens $ ( z \rightarrow -\infty)$.  At which location&#10;along the beam axis will they be 90$^{\rm o}$ out of phase?&#10;At which location&#10;along the beam axis will they be 180$^{\rm o}$ out of phase?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38" y="983574"/>
            <a:ext cx="8737524" cy="23756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87557" y="5398851"/>
            <a:ext cx="7548664" cy="0"/>
          </a:xfrm>
          <a:prstGeom prst="line">
            <a:avLst/>
          </a:prstGeom>
          <a:ln w="222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732442" y="4238141"/>
            <a:ext cx="1904105" cy="2321420"/>
          </a:xfrm>
          <a:prstGeom prst="arc">
            <a:avLst>
              <a:gd name="adj1" fmla="val 17721984"/>
              <a:gd name="adj2" fmla="val 387796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63786" y="4381500"/>
            <a:ext cx="0" cy="2024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63786" y="5121730"/>
            <a:ext cx="472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63786" y="5600701"/>
            <a:ext cx="472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575959" y="4414154"/>
            <a:ext cx="435430" cy="1997528"/>
            <a:chOff x="3575959" y="4414154"/>
            <a:chExt cx="435430" cy="199752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11389" y="4419600"/>
              <a:ext cx="0" cy="198664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75959" y="4425039"/>
              <a:ext cx="0" cy="198664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28359" y="4425037"/>
              <a:ext cx="0" cy="198664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80759" y="4414154"/>
              <a:ext cx="0" cy="198664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16190" y="5143502"/>
            <a:ext cx="870860" cy="454468"/>
            <a:chOff x="4316190" y="5143502"/>
            <a:chExt cx="870860" cy="454468"/>
          </a:xfrm>
        </p:grpSpPr>
        <p:grpSp>
          <p:nvGrpSpPr>
            <p:cNvPr id="24" name="Group 23"/>
            <p:cNvGrpSpPr/>
            <p:nvPr/>
          </p:nvGrpSpPr>
          <p:grpSpPr>
            <a:xfrm>
              <a:off x="4316190" y="5143502"/>
              <a:ext cx="435430" cy="435427"/>
              <a:chOff x="3575959" y="4414154"/>
              <a:chExt cx="435430" cy="199752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011389" y="4419600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575959" y="4425039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728359" y="4425037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880759" y="4414154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751620" y="5162543"/>
              <a:ext cx="435430" cy="435427"/>
              <a:chOff x="3575959" y="4414154"/>
              <a:chExt cx="435430" cy="199752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011389" y="4419600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75959" y="4425039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28359" y="4425037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880759" y="4414154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5186148" y="5169352"/>
            <a:ext cx="870860" cy="454468"/>
            <a:chOff x="4316190" y="5143502"/>
            <a:chExt cx="870860" cy="454468"/>
          </a:xfrm>
        </p:grpSpPr>
        <p:grpSp>
          <p:nvGrpSpPr>
            <p:cNvPr id="36" name="Group 35"/>
            <p:cNvGrpSpPr/>
            <p:nvPr/>
          </p:nvGrpSpPr>
          <p:grpSpPr>
            <a:xfrm>
              <a:off x="4316190" y="5143502"/>
              <a:ext cx="435430" cy="435427"/>
              <a:chOff x="3575959" y="4414154"/>
              <a:chExt cx="435430" cy="199752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011389" y="4419600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575959" y="4425039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728359" y="4425037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80759" y="4414154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751620" y="5162543"/>
              <a:ext cx="435430" cy="435427"/>
              <a:chOff x="3575959" y="4414154"/>
              <a:chExt cx="435430" cy="199752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011389" y="4419600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575959" y="4425039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728359" y="4425037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880759" y="4414154"/>
                <a:ext cx="0" cy="198664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Straight Connector 45"/>
          <p:cNvCxnSpPr/>
          <p:nvPr/>
        </p:nvCxnSpPr>
        <p:spPr>
          <a:xfrm>
            <a:off x="2321668" y="4620522"/>
            <a:ext cx="2078498" cy="0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00166" y="4633875"/>
            <a:ext cx="2789988" cy="1423048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1551" y="4786275"/>
            <a:ext cx="2789988" cy="1423048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63053" y="6209323"/>
            <a:ext cx="2078498" cy="0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ection*{3. Laser beam focusing}&#10;You are given a 1 kW CO$_2$ laser at 10.6 $\mu$m with a Gaussian beam waist at its&#10;flat output mirroir of $w_0$ = 10 mm.&#10;&#10;\subsection*{3.1. Optimum focusing on a target}&#10;You are given a collection of lenses that can sustain at most a&#10;Gaussian beam of $w = 23$ mm.  Your target is at 60 from the laser.&#10;To achieve a maximum intensity on target, you can select a system of two lenses&#10;1 m apart, the first one being located at the output mirror.&#10;What is the maximum intensity you can achieve on target?&#10;&#10;\subsection*{3.2. Sketch the optimal lens arrangement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1" y="428171"/>
            <a:ext cx="8720762" cy="42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usepackage{color}&#10;\pagestyle{empty}&#10;\begin{document}&#10;\section{Fabry-Perot}&#10;\subsection{Empty cavity}&#10;Find the linewidth, free spectral range of the transmission modes of the Fabry-Perot with the following parameters:&#10;\begin{enumerate}&#10;\item thickness 1 mm.&#10;\item 2 mirrors with equal (intensity) reflectivity of $R$ = 99\%&#10;\item $\lambda = 500$ nm&#10;\item Index of refraction $n = 1$&#10;\end{enumerate}&#10;&#10;\textcolor{blue}{\noindent&#10;Free spectral range: $\Delta \nu_{fsr} = c/2 \ell = 1.5 \cdot 10^{11}$ HZ. \\&#10;In radian/s: $9.42\cdot 10^{11}$ S$^{-1}$ \\&#10;Finesse:&#10; $$ F = \frac{\pi \sqrt{R}}{1-R} = 313  $$&#10;which makes the FWHM of the transmission 0.48$\cdot10^9$ Hz.\\&#10;In radian/s: $3.015 \cdot 10^9$.}&#10;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68" y="281248"/>
            <a:ext cx="8710095" cy="61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0" y="2071769"/>
            <a:ext cx="6064813" cy="307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89" y="1066800"/>
            <a:ext cx="602508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A propaganda video of the British illustrated the role&#10;of a laser in marking an Argentine antiaircraft gun during the Malvinas (Falkland) war.&#10;The video was a bit shaky: the bullet were heard whistling&#10;near the ears of the cameraman and the infantry soldier holding&#10;a Nd:YAG laser, and trying to keep it pointed as steadily as possible on a&#10;not-so-distant antiaircraft battery.  Thanks to the brightness of&#10;the laser spot, a pilot could release his ``smart bomb'' from a safe distance.&#10;The smart bomb could guide itself onto the marked target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9" y="344560"/>
            <a:ext cx="8720764" cy="205409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 After all, the&#10;infantry man is dispensable, not the pilot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6" y="6197600"/>
            <a:ext cx="6145524" cy="233143"/>
          </a:xfrm>
          <a:prstGeom prst="rect">
            <a:avLst/>
          </a:prstGeom>
        </p:spPr>
      </p:pic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2006599" y="2660811"/>
            <a:ext cx="7902803" cy="2918117"/>
            <a:chOff x="1160" y="423"/>
            <a:chExt cx="6849" cy="2529"/>
          </a:xfrm>
        </p:grpSpPr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3610" y="1418"/>
              <a:ext cx="4399" cy="1534"/>
              <a:chOff x="1072" y="1274"/>
              <a:chExt cx="4399" cy="1534"/>
            </a:xfrm>
          </p:grpSpPr>
          <p:grpSp>
            <p:nvGrpSpPr>
              <p:cNvPr id="45" name="Group 56"/>
              <p:cNvGrpSpPr>
                <a:grpSpLocks/>
              </p:cNvGrpSpPr>
              <p:nvPr/>
            </p:nvGrpSpPr>
            <p:grpSpPr bwMode="auto">
              <a:xfrm>
                <a:off x="4077" y="1728"/>
                <a:ext cx="1394" cy="1064"/>
                <a:chOff x="4437" y="1321"/>
                <a:chExt cx="3152" cy="2407"/>
              </a:xfrm>
            </p:grpSpPr>
            <p:sp>
              <p:nvSpPr>
                <p:cNvPr id="61" name="Freeform 51"/>
                <p:cNvSpPr>
                  <a:spLocks/>
                </p:cNvSpPr>
                <p:nvPr/>
              </p:nvSpPr>
              <p:spPr bwMode="auto">
                <a:xfrm>
                  <a:off x="4437" y="2056"/>
                  <a:ext cx="2590" cy="1639"/>
                </a:xfrm>
                <a:custGeom>
                  <a:avLst/>
                  <a:gdLst>
                    <a:gd name="T0" fmla="*/ 91 w 2590"/>
                    <a:gd name="T1" fmla="*/ 1608 h 1639"/>
                    <a:gd name="T2" fmla="*/ 43 w 2590"/>
                    <a:gd name="T3" fmla="*/ 1568 h 1639"/>
                    <a:gd name="T4" fmla="*/ 19 w 2590"/>
                    <a:gd name="T5" fmla="*/ 1520 h 1639"/>
                    <a:gd name="T6" fmla="*/ 43 w 2590"/>
                    <a:gd name="T7" fmla="*/ 1288 h 1639"/>
                    <a:gd name="T8" fmla="*/ 67 w 2590"/>
                    <a:gd name="T9" fmla="*/ 1280 h 1639"/>
                    <a:gd name="T10" fmla="*/ 91 w 2590"/>
                    <a:gd name="T11" fmla="*/ 1184 h 1639"/>
                    <a:gd name="T12" fmla="*/ 163 w 2590"/>
                    <a:gd name="T13" fmla="*/ 1080 h 1639"/>
                    <a:gd name="T14" fmla="*/ 259 w 2590"/>
                    <a:gd name="T15" fmla="*/ 1040 h 1639"/>
                    <a:gd name="T16" fmla="*/ 283 w 2590"/>
                    <a:gd name="T17" fmla="*/ 1024 h 1639"/>
                    <a:gd name="T18" fmla="*/ 307 w 2590"/>
                    <a:gd name="T19" fmla="*/ 1016 h 1639"/>
                    <a:gd name="T20" fmla="*/ 323 w 2590"/>
                    <a:gd name="T21" fmla="*/ 968 h 1639"/>
                    <a:gd name="T22" fmla="*/ 347 w 2590"/>
                    <a:gd name="T23" fmla="*/ 776 h 1639"/>
                    <a:gd name="T24" fmla="*/ 459 w 2590"/>
                    <a:gd name="T25" fmla="*/ 696 h 1639"/>
                    <a:gd name="T26" fmla="*/ 531 w 2590"/>
                    <a:gd name="T27" fmla="*/ 672 h 1639"/>
                    <a:gd name="T28" fmla="*/ 699 w 2590"/>
                    <a:gd name="T29" fmla="*/ 592 h 1639"/>
                    <a:gd name="T30" fmla="*/ 835 w 2590"/>
                    <a:gd name="T31" fmla="*/ 464 h 1639"/>
                    <a:gd name="T32" fmla="*/ 859 w 2590"/>
                    <a:gd name="T33" fmla="*/ 440 h 1639"/>
                    <a:gd name="T34" fmla="*/ 883 w 2590"/>
                    <a:gd name="T35" fmla="*/ 432 h 1639"/>
                    <a:gd name="T36" fmla="*/ 923 w 2590"/>
                    <a:gd name="T37" fmla="*/ 384 h 1639"/>
                    <a:gd name="T38" fmla="*/ 1019 w 2590"/>
                    <a:gd name="T39" fmla="*/ 352 h 1639"/>
                    <a:gd name="T40" fmla="*/ 1091 w 2590"/>
                    <a:gd name="T41" fmla="*/ 312 h 1639"/>
                    <a:gd name="T42" fmla="*/ 1139 w 2590"/>
                    <a:gd name="T43" fmla="*/ 296 h 1639"/>
                    <a:gd name="T44" fmla="*/ 1187 w 2590"/>
                    <a:gd name="T45" fmla="*/ 248 h 1639"/>
                    <a:gd name="T46" fmla="*/ 1211 w 2590"/>
                    <a:gd name="T47" fmla="*/ 224 h 1639"/>
                    <a:gd name="T48" fmla="*/ 1243 w 2590"/>
                    <a:gd name="T49" fmla="*/ 128 h 1639"/>
                    <a:gd name="T50" fmla="*/ 1291 w 2590"/>
                    <a:gd name="T51" fmla="*/ 96 h 1639"/>
                    <a:gd name="T52" fmla="*/ 1363 w 2590"/>
                    <a:gd name="T53" fmla="*/ 48 h 1639"/>
                    <a:gd name="T54" fmla="*/ 1467 w 2590"/>
                    <a:gd name="T55" fmla="*/ 16 h 1639"/>
                    <a:gd name="T56" fmla="*/ 1523 w 2590"/>
                    <a:gd name="T57" fmla="*/ 32 h 1639"/>
                    <a:gd name="T58" fmla="*/ 1587 w 2590"/>
                    <a:gd name="T59" fmla="*/ 64 h 1639"/>
                    <a:gd name="T60" fmla="*/ 1627 w 2590"/>
                    <a:gd name="T61" fmla="*/ 128 h 1639"/>
                    <a:gd name="T62" fmla="*/ 1635 w 2590"/>
                    <a:gd name="T63" fmla="*/ 152 h 1639"/>
                    <a:gd name="T64" fmla="*/ 1659 w 2590"/>
                    <a:gd name="T65" fmla="*/ 160 h 1639"/>
                    <a:gd name="T66" fmla="*/ 1739 w 2590"/>
                    <a:gd name="T67" fmla="*/ 200 h 1639"/>
                    <a:gd name="T68" fmla="*/ 1771 w 2590"/>
                    <a:gd name="T69" fmla="*/ 192 h 1639"/>
                    <a:gd name="T70" fmla="*/ 1779 w 2590"/>
                    <a:gd name="T71" fmla="*/ 168 h 1639"/>
                    <a:gd name="T72" fmla="*/ 1827 w 2590"/>
                    <a:gd name="T73" fmla="*/ 72 h 1639"/>
                    <a:gd name="T74" fmla="*/ 1891 w 2590"/>
                    <a:gd name="T75" fmla="*/ 16 h 1639"/>
                    <a:gd name="T76" fmla="*/ 2027 w 2590"/>
                    <a:gd name="T77" fmla="*/ 32 h 1639"/>
                    <a:gd name="T78" fmla="*/ 2067 w 2590"/>
                    <a:gd name="T79" fmla="*/ 64 h 1639"/>
                    <a:gd name="T80" fmla="*/ 2091 w 2590"/>
                    <a:gd name="T81" fmla="*/ 256 h 1639"/>
                    <a:gd name="T82" fmla="*/ 2187 w 2590"/>
                    <a:gd name="T83" fmla="*/ 312 h 1639"/>
                    <a:gd name="T84" fmla="*/ 2219 w 2590"/>
                    <a:gd name="T85" fmla="*/ 384 h 1639"/>
                    <a:gd name="T86" fmla="*/ 2235 w 2590"/>
                    <a:gd name="T87" fmla="*/ 432 h 1639"/>
                    <a:gd name="T88" fmla="*/ 2243 w 2590"/>
                    <a:gd name="T89" fmla="*/ 496 h 1639"/>
                    <a:gd name="T90" fmla="*/ 2291 w 2590"/>
                    <a:gd name="T91" fmla="*/ 520 h 1639"/>
                    <a:gd name="T92" fmla="*/ 2371 w 2590"/>
                    <a:gd name="T93" fmla="*/ 576 h 1639"/>
                    <a:gd name="T94" fmla="*/ 2419 w 2590"/>
                    <a:gd name="T95" fmla="*/ 752 h 1639"/>
                    <a:gd name="T96" fmla="*/ 2411 w 2590"/>
                    <a:gd name="T97" fmla="*/ 984 h 1639"/>
                    <a:gd name="T98" fmla="*/ 2395 w 2590"/>
                    <a:gd name="T99" fmla="*/ 1008 h 1639"/>
                    <a:gd name="T100" fmla="*/ 2435 w 2590"/>
                    <a:gd name="T101" fmla="*/ 1088 h 1639"/>
                    <a:gd name="T102" fmla="*/ 2499 w 2590"/>
                    <a:gd name="T103" fmla="*/ 1176 h 1639"/>
                    <a:gd name="T104" fmla="*/ 2571 w 2590"/>
                    <a:gd name="T105" fmla="*/ 1320 h 1639"/>
                    <a:gd name="T106" fmla="*/ 2539 w 2590"/>
                    <a:gd name="T107" fmla="*/ 1528 h 1639"/>
                    <a:gd name="T108" fmla="*/ 2523 w 2590"/>
                    <a:gd name="T109" fmla="*/ 1584 h 1639"/>
                    <a:gd name="T110" fmla="*/ 2467 w 2590"/>
                    <a:gd name="T111" fmla="*/ 1608 h 1639"/>
                    <a:gd name="T112" fmla="*/ 91 w 2590"/>
                    <a:gd name="T113" fmla="*/ 1608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90" h="1639">
                      <a:moveTo>
                        <a:pt x="91" y="1608"/>
                      </a:moveTo>
                      <a:cubicBezTo>
                        <a:pt x="76" y="1593"/>
                        <a:pt x="56" y="1584"/>
                        <a:pt x="43" y="1568"/>
                      </a:cubicBezTo>
                      <a:cubicBezTo>
                        <a:pt x="32" y="1554"/>
                        <a:pt x="29" y="1535"/>
                        <a:pt x="19" y="1520"/>
                      </a:cubicBezTo>
                      <a:cubicBezTo>
                        <a:pt x="0" y="1443"/>
                        <a:pt x="19" y="1361"/>
                        <a:pt x="43" y="1288"/>
                      </a:cubicBezTo>
                      <a:cubicBezTo>
                        <a:pt x="46" y="1280"/>
                        <a:pt x="59" y="1283"/>
                        <a:pt x="67" y="1280"/>
                      </a:cubicBezTo>
                      <a:cubicBezTo>
                        <a:pt x="99" y="1232"/>
                        <a:pt x="76" y="1275"/>
                        <a:pt x="91" y="1184"/>
                      </a:cubicBezTo>
                      <a:cubicBezTo>
                        <a:pt x="96" y="1156"/>
                        <a:pt x="143" y="1100"/>
                        <a:pt x="163" y="1080"/>
                      </a:cubicBezTo>
                      <a:cubicBezTo>
                        <a:pt x="178" y="1036"/>
                        <a:pt x="213" y="1046"/>
                        <a:pt x="259" y="1040"/>
                      </a:cubicBezTo>
                      <a:cubicBezTo>
                        <a:pt x="267" y="1035"/>
                        <a:pt x="274" y="1028"/>
                        <a:pt x="283" y="1024"/>
                      </a:cubicBezTo>
                      <a:cubicBezTo>
                        <a:pt x="291" y="1020"/>
                        <a:pt x="302" y="1023"/>
                        <a:pt x="307" y="1016"/>
                      </a:cubicBezTo>
                      <a:cubicBezTo>
                        <a:pt x="317" y="1002"/>
                        <a:pt x="323" y="968"/>
                        <a:pt x="323" y="968"/>
                      </a:cubicBezTo>
                      <a:cubicBezTo>
                        <a:pt x="324" y="953"/>
                        <a:pt x="319" y="819"/>
                        <a:pt x="347" y="776"/>
                      </a:cubicBezTo>
                      <a:cubicBezTo>
                        <a:pt x="373" y="737"/>
                        <a:pt x="417" y="715"/>
                        <a:pt x="459" y="696"/>
                      </a:cubicBezTo>
                      <a:cubicBezTo>
                        <a:pt x="482" y="686"/>
                        <a:pt x="510" y="686"/>
                        <a:pt x="531" y="672"/>
                      </a:cubicBezTo>
                      <a:cubicBezTo>
                        <a:pt x="578" y="641"/>
                        <a:pt x="645" y="610"/>
                        <a:pt x="699" y="592"/>
                      </a:cubicBezTo>
                      <a:cubicBezTo>
                        <a:pt x="731" y="545"/>
                        <a:pt x="780" y="482"/>
                        <a:pt x="835" y="464"/>
                      </a:cubicBezTo>
                      <a:cubicBezTo>
                        <a:pt x="843" y="456"/>
                        <a:pt x="850" y="446"/>
                        <a:pt x="859" y="440"/>
                      </a:cubicBezTo>
                      <a:cubicBezTo>
                        <a:pt x="866" y="435"/>
                        <a:pt x="876" y="437"/>
                        <a:pt x="883" y="432"/>
                      </a:cubicBezTo>
                      <a:cubicBezTo>
                        <a:pt x="957" y="373"/>
                        <a:pt x="832" y="445"/>
                        <a:pt x="923" y="384"/>
                      </a:cubicBezTo>
                      <a:cubicBezTo>
                        <a:pt x="951" y="365"/>
                        <a:pt x="986" y="357"/>
                        <a:pt x="1019" y="352"/>
                      </a:cubicBezTo>
                      <a:cubicBezTo>
                        <a:pt x="1041" y="319"/>
                        <a:pt x="1054" y="323"/>
                        <a:pt x="1091" y="312"/>
                      </a:cubicBezTo>
                      <a:cubicBezTo>
                        <a:pt x="1107" y="307"/>
                        <a:pt x="1139" y="296"/>
                        <a:pt x="1139" y="296"/>
                      </a:cubicBezTo>
                      <a:cubicBezTo>
                        <a:pt x="1155" y="280"/>
                        <a:pt x="1171" y="264"/>
                        <a:pt x="1187" y="248"/>
                      </a:cubicBezTo>
                      <a:cubicBezTo>
                        <a:pt x="1195" y="240"/>
                        <a:pt x="1211" y="224"/>
                        <a:pt x="1211" y="224"/>
                      </a:cubicBezTo>
                      <a:cubicBezTo>
                        <a:pt x="1222" y="192"/>
                        <a:pt x="1232" y="160"/>
                        <a:pt x="1243" y="128"/>
                      </a:cubicBezTo>
                      <a:cubicBezTo>
                        <a:pt x="1249" y="110"/>
                        <a:pt x="1275" y="107"/>
                        <a:pt x="1291" y="96"/>
                      </a:cubicBezTo>
                      <a:cubicBezTo>
                        <a:pt x="1312" y="82"/>
                        <a:pt x="1339" y="56"/>
                        <a:pt x="1363" y="48"/>
                      </a:cubicBezTo>
                      <a:cubicBezTo>
                        <a:pt x="1398" y="36"/>
                        <a:pt x="1432" y="28"/>
                        <a:pt x="1467" y="16"/>
                      </a:cubicBezTo>
                      <a:cubicBezTo>
                        <a:pt x="1469" y="17"/>
                        <a:pt x="1518" y="28"/>
                        <a:pt x="1523" y="32"/>
                      </a:cubicBezTo>
                      <a:cubicBezTo>
                        <a:pt x="1576" y="74"/>
                        <a:pt x="1483" y="47"/>
                        <a:pt x="1587" y="64"/>
                      </a:cubicBezTo>
                      <a:cubicBezTo>
                        <a:pt x="1606" y="121"/>
                        <a:pt x="1589" y="103"/>
                        <a:pt x="1627" y="128"/>
                      </a:cubicBezTo>
                      <a:cubicBezTo>
                        <a:pt x="1630" y="136"/>
                        <a:pt x="1629" y="146"/>
                        <a:pt x="1635" y="152"/>
                      </a:cubicBezTo>
                      <a:cubicBezTo>
                        <a:pt x="1641" y="158"/>
                        <a:pt x="1652" y="156"/>
                        <a:pt x="1659" y="160"/>
                      </a:cubicBezTo>
                      <a:cubicBezTo>
                        <a:pt x="1737" y="203"/>
                        <a:pt x="1676" y="184"/>
                        <a:pt x="1739" y="200"/>
                      </a:cubicBezTo>
                      <a:cubicBezTo>
                        <a:pt x="1750" y="197"/>
                        <a:pt x="1762" y="199"/>
                        <a:pt x="1771" y="192"/>
                      </a:cubicBezTo>
                      <a:cubicBezTo>
                        <a:pt x="1778" y="187"/>
                        <a:pt x="1775" y="176"/>
                        <a:pt x="1779" y="168"/>
                      </a:cubicBezTo>
                      <a:cubicBezTo>
                        <a:pt x="1795" y="136"/>
                        <a:pt x="1811" y="104"/>
                        <a:pt x="1827" y="72"/>
                      </a:cubicBezTo>
                      <a:cubicBezTo>
                        <a:pt x="1840" y="47"/>
                        <a:pt x="1891" y="16"/>
                        <a:pt x="1891" y="16"/>
                      </a:cubicBezTo>
                      <a:cubicBezTo>
                        <a:pt x="1937" y="19"/>
                        <a:pt x="1995" y="0"/>
                        <a:pt x="2027" y="32"/>
                      </a:cubicBezTo>
                      <a:cubicBezTo>
                        <a:pt x="2069" y="74"/>
                        <a:pt x="1987" y="44"/>
                        <a:pt x="2067" y="64"/>
                      </a:cubicBezTo>
                      <a:cubicBezTo>
                        <a:pt x="2087" y="125"/>
                        <a:pt x="2072" y="201"/>
                        <a:pt x="2091" y="256"/>
                      </a:cubicBezTo>
                      <a:cubicBezTo>
                        <a:pt x="2098" y="276"/>
                        <a:pt x="2169" y="300"/>
                        <a:pt x="2187" y="312"/>
                      </a:cubicBezTo>
                      <a:cubicBezTo>
                        <a:pt x="2212" y="350"/>
                        <a:pt x="2200" y="327"/>
                        <a:pt x="2219" y="384"/>
                      </a:cubicBezTo>
                      <a:cubicBezTo>
                        <a:pt x="2224" y="400"/>
                        <a:pt x="2235" y="432"/>
                        <a:pt x="2235" y="432"/>
                      </a:cubicBezTo>
                      <a:cubicBezTo>
                        <a:pt x="2238" y="453"/>
                        <a:pt x="2235" y="476"/>
                        <a:pt x="2243" y="496"/>
                      </a:cubicBezTo>
                      <a:cubicBezTo>
                        <a:pt x="2249" y="510"/>
                        <a:pt x="2280" y="515"/>
                        <a:pt x="2291" y="520"/>
                      </a:cubicBezTo>
                      <a:cubicBezTo>
                        <a:pt x="2321" y="535"/>
                        <a:pt x="2348" y="553"/>
                        <a:pt x="2371" y="576"/>
                      </a:cubicBezTo>
                      <a:cubicBezTo>
                        <a:pt x="2390" y="634"/>
                        <a:pt x="2400" y="694"/>
                        <a:pt x="2419" y="752"/>
                      </a:cubicBezTo>
                      <a:cubicBezTo>
                        <a:pt x="2416" y="829"/>
                        <a:pt x="2418" y="907"/>
                        <a:pt x="2411" y="984"/>
                      </a:cubicBezTo>
                      <a:cubicBezTo>
                        <a:pt x="2410" y="994"/>
                        <a:pt x="2396" y="998"/>
                        <a:pt x="2395" y="1008"/>
                      </a:cubicBezTo>
                      <a:cubicBezTo>
                        <a:pt x="2391" y="1034"/>
                        <a:pt x="2426" y="1074"/>
                        <a:pt x="2435" y="1088"/>
                      </a:cubicBezTo>
                      <a:cubicBezTo>
                        <a:pt x="2454" y="1117"/>
                        <a:pt x="2484" y="1145"/>
                        <a:pt x="2499" y="1176"/>
                      </a:cubicBezTo>
                      <a:cubicBezTo>
                        <a:pt x="2523" y="1224"/>
                        <a:pt x="2543" y="1273"/>
                        <a:pt x="2571" y="1320"/>
                      </a:cubicBezTo>
                      <a:cubicBezTo>
                        <a:pt x="2590" y="1395"/>
                        <a:pt x="2572" y="1463"/>
                        <a:pt x="2539" y="1528"/>
                      </a:cubicBezTo>
                      <a:cubicBezTo>
                        <a:pt x="2530" y="1545"/>
                        <a:pt x="2539" y="1573"/>
                        <a:pt x="2523" y="1584"/>
                      </a:cubicBezTo>
                      <a:cubicBezTo>
                        <a:pt x="2446" y="1639"/>
                        <a:pt x="2491" y="1561"/>
                        <a:pt x="2467" y="1608"/>
                      </a:cubicBezTo>
                      <a:lnTo>
                        <a:pt x="91" y="160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3333"/>
                    </a:gs>
                    <a:gs pos="100000">
                      <a:srgbClr val="333333">
                        <a:gamma/>
                        <a:tint val="58431"/>
                        <a:invGamma/>
                      </a:srgbClr>
                    </a:gs>
                  </a:gsLst>
                  <a:lin ang="0" scaled="1"/>
                </a:gra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5080" y="2113"/>
                  <a:ext cx="685" cy="1567"/>
                </a:xfrm>
                <a:custGeom>
                  <a:avLst/>
                  <a:gdLst>
                    <a:gd name="T0" fmla="*/ 544 w 549"/>
                    <a:gd name="T1" fmla="*/ 1159 h 1199"/>
                    <a:gd name="T2" fmla="*/ 512 w 549"/>
                    <a:gd name="T3" fmla="*/ 807 h 1199"/>
                    <a:gd name="T4" fmla="*/ 448 w 549"/>
                    <a:gd name="T5" fmla="*/ 503 h 1199"/>
                    <a:gd name="T6" fmla="*/ 424 w 549"/>
                    <a:gd name="T7" fmla="*/ 335 h 1199"/>
                    <a:gd name="T8" fmla="*/ 360 w 549"/>
                    <a:gd name="T9" fmla="*/ 135 h 1199"/>
                    <a:gd name="T10" fmla="*/ 312 w 549"/>
                    <a:gd name="T11" fmla="*/ 39 h 1199"/>
                    <a:gd name="T12" fmla="*/ 296 w 549"/>
                    <a:gd name="T13" fmla="*/ 15 h 1199"/>
                    <a:gd name="T14" fmla="*/ 200 w 549"/>
                    <a:gd name="T15" fmla="*/ 95 h 1199"/>
                    <a:gd name="T16" fmla="*/ 216 w 549"/>
                    <a:gd name="T17" fmla="*/ 183 h 1199"/>
                    <a:gd name="T18" fmla="*/ 224 w 549"/>
                    <a:gd name="T19" fmla="*/ 215 h 1199"/>
                    <a:gd name="T20" fmla="*/ 136 w 549"/>
                    <a:gd name="T21" fmla="*/ 199 h 1199"/>
                    <a:gd name="T22" fmla="*/ 96 w 549"/>
                    <a:gd name="T23" fmla="*/ 271 h 1199"/>
                    <a:gd name="T24" fmla="*/ 104 w 549"/>
                    <a:gd name="T25" fmla="*/ 327 h 1199"/>
                    <a:gd name="T26" fmla="*/ 120 w 549"/>
                    <a:gd name="T27" fmla="*/ 351 h 1199"/>
                    <a:gd name="T28" fmla="*/ 96 w 549"/>
                    <a:gd name="T29" fmla="*/ 367 h 1199"/>
                    <a:gd name="T30" fmla="*/ 48 w 549"/>
                    <a:gd name="T31" fmla="*/ 439 h 1199"/>
                    <a:gd name="T32" fmla="*/ 64 w 549"/>
                    <a:gd name="T33" fmla="*/ 559 h 1199"/>
                    <a:gd name="T34" fmla="*/ 136 w 549"/>
                    <a:gd name="T35" fmla="*/ 591 h 1199"/>
                    <a:gd name="T36" fmla="*/ 72 w 549"/>
                    <a:gd name="T37" fmla="*/ 687 h 1199"/>
                    <a:gd name="T38" fmla="*/ 8 w 549"/>
                    <a:gd name="T39" fmla="*/ 815 h 1199"/>
                    <a:gd name="T40" fmla="*/ 24 w 549"/>
                    <a:gd name="T41" fmla="*/ 839 h 1199"/>
                    <a:gd name="T42" fmla="*/ 72 w 549"/>
                    <a:gd name="T43" fmla="*/ 871 h 1199"/>
                    <a:gd name="T44" fmla="*/ 72 w 549"/>
                    <a:gd name="T45" fmla="*/ 919 h 1199"/>
                    <a:gd name="T46" fmla="*/ 24 w 549"/>
                    <a:gd name="T47" fmla="*/ 967 h 1199"/>
                    <a:gd name="T48" fmla="*/ 8 w 549"/>
                    <a:gd name="T49" fmla="*/ 1015 h 1199"/>
                    <a:gd name="T50" fmla="*/ 0 w 549"/>
                    <a:gd name="T51" fmla="*/ 1039 h 1199"/>
                    <a:gd name="T52" fmla="*/ 72 w 549"/>
                    <a:gd name="T53" fmla="*/ 1087 h 1199"/>
                    <a:gd name="T54" fmla="*/ 64 w 549"/>
                    <a:gd name="T55" fmla="*/ 1119 h 1199"/>
                    <a:gd name="T56" fmla="*/ 48 w 549"/>
                    <a:gd name="T57" fmla="*/ 1167 h 1199"/>
                    <a:gd name="T58" fmla="*/ 208 w 549"/>
                    <a:gd name="T59" fmla="*/ 1167 h 1199"/>
                    <a:gd name="T60" fmla="*/ 544 w 549"/>
                    <a:gd name="T61" fmla="*/ 1159 h 1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9" h="1199">
                      <a:moveTo>
                        <a:pt x="544" y="1159"/>
                      </a:moveTo>
                      <a:cubicBezTo>
                        <a:pt x="540" y="1043"/>
                        <a:pt x="549" y="919"/>
                        <a:pt x="512" y="807"/>
                      </a:cubicBezTo>
                      <a:cubicBezTo>
                        <a:pt x="504" y="724"/>
                        <a:pt x="487" y="580"/>
                        <a:pt x="448" y="503"/>
                      </a:cubicBezTo>
                      <a:cubicBezTo>
                        <a:pt x="441" y="448"/>
                        <a:pt x="436" y="389"/>
                        <a:pt x="424" y="335"/>
                      </a:cubicBezTo>
                      <a:cubicBezTo>
                        <a:pt x="408" y="267"/>
                        <a:pt x="377" y="203"/>
                        <a:pt x="360" y="135"/>
                      </a:cubicBezTo>
                      <a:cubicBezTo>
                        <a:pt x="349" y="92"/>
                        <a:pt x="357" y="54"/>
                        <a:pt x="312" y="39"/>
                      </a:cubicBezTo>
                      <a:cubicBezTo>
                        <a:pt x="307" y="31"/>
                        <a:pt x="305" y="17"/>
                        <a:pt x="296" y="15"/>
                      </a:cubicBezTo>
                      <a:cubicBezTo>
                        <a:pt x="227" y="0"/>
                        <a:pt x="227" y="55"/>
                        <a:pt x="200" y="95"/>
                      </a:cubicBezTo>
                      <a:cubicBezTo>
                        <a:pt x="201" y="102"/>
                        <a:pt x="208" y="168"/>
                        <a:pt x="216" y="183"/>
                      </a:cubicBezTo>
                      <a:cubicBezTo>
                        <a:pt x="239" y="230"/>
                        <a:pt x="271" y="246"/>
                        <a:pt x="224" y="215"/>
                      </a:cubicBezTo>
                      <a:cubicBezTo>
                        <a:pt x="211" y="175"/>
                        <a:pt x="214" y="160"/>
                        <a:pt x="136" y="199"/>
                      </a:cubicBezTo>
                      <a:cubicBezTo>
                        <a:pt x="114" y="210"/>
                        <a:pt x="104" y="248"/>
                        <a:pt x="96" y="271"/>
                      </a:cubicBezTo>
                      <a:cubicBezTo>
                        <a:pt x="99" y="290"/>
                        <a:pt x="99" y="309"/>
                        <a:pt x="104" y="327"/>
                      </a:cubicBezTo>
                      <a:cubicBezTo>
                        <a:pt x="107" y="336"/>
                        <a:pt x="122" y="342"/>
                        <a:pt x="120" y="351"/>
                      </a:cubicBezTo>
                      <a:cubicBezTo>
                        <a:pt x="118" y="360"/>
                        <a:pt x="103" y="361"/>
                        <a:pt x="96" y="367"/>
                      </a:cubicBezTo>
                      <a:cubicBezTo>
                        <a:pt x="71" y="388"/>
                        <a:pt x="58" y="409"/>
                        <a:pt x="48" y="439"/>
                      </a:cubicBezTo>
                      <a:cubicBezTo>
                        <a:pt x="51" y="479"/>
                        <a:pt x="39" y="527"/>
                        <a:pt x="64" y="559"/>
                      </a:cubicBezTo>
                      <a:cubicBezTo>
                        <a:pt x="80" y="580"/>
                        <a:pt x="136" y="591"/>
                        <a:pt x="136" y="591"/>
                      </a:cubicBezTo>
                      <a:cubicBezTo>
                        <a:pt x="77" y="630"/>
                        <a:pt x="104" y="639"/>
                        <a:pt x="72" y="687"/>
                      </a:cubicBezTo>
                      <a:cubicBezTo>
                        <a:pt x="44" y="729"/>
                        <a:pt x="24" y="767"/>
                        <a:pt x="8" y="815"/>
                      </a:cubicBezTo>
                      <a:cubicBezTo>
                        <a:pt x="13" y="823"/>
                        <a:pt x="17" y="833"/>
                        <a:pt x="24" y="839"/>
                      </a:cubicBezTo>
                      <a:cubicBezTo>
                        <a:pt x="38" y="852"/>
                        <a:pt x="72" y="871"/>
                        <a:pt x="72" y="871"/>
                      </a:cubicBezTo>
                      <a:cubicBezTo>
                        <a:pt x="78" y="890"/>
                        <a:pt x="87" y="900"/>
                        <a:pt x="72" y="919"/>
                      </a:cubicBezTo>
                      <a:cubicBezTo>
                        <a:pt x="58" y="937"/>
                        <a:pt x="24" y="967"/>
                        <a:pt x="24" y="967"/>
                      </a:cubicBezTo>
                      <a:cubicBezTo>
                        <a:pt x="19" y="983"/>
                        <a:pt x="13" y="999"/>
                        <a:pt x="8" y="1015"/>
                      </a:cubicBezTo>
                      <a:cubicBezTo>
                        <a:pt x="5" y="1023"/>
                        <a:pt x="0" y="1039"/>
                        <a:pt x="0" y="1039"/>
                      </a:cubicBezTo>
                      <a:cubicBezTo>
                        <a:pt x="13" y="1089"/>
                        <a:pt x="22" y="1077"/>
                        <a:pt x="72" y="1087"/>
                      </a:cubicBezTo>
                      <a:cubicBezTo>
                        <a:pt x="69" y="1098"/>
                        <a:pt x="67" y="1108"/>
                        <a:pt x="64" y="1119"/>
                      </a:cubicBezTo>
                      <a:cubicBezTo>
                        <a:pt x="59" y="1135"/>
                        <a:pt x="48" y="1167"/>
                        <a:pt x="48" y="1167"/>
                      </a:cubicBezTo>
                      <a:cubicBezTo>
                        <a:pt x="95" y="1199"/>
                        <a:pt x="155" y="1175"/>
                        <a:pt x="208" y="1167"/>
                      </a:cubicBezTo>
                      <a:cubicBezTo>
                        <a:pt x="362" y="1173"/>
                        <a:pt x="409" y="1190"/>
                        <a:pt x="544" y="11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0" scaled="1"/>
                </a:gra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Arc 31"/>
                <p:cNvSpPr>
                  <a:spLocks/>
                </p:cNvSpPr>
                <p:nvPr/>
              </p:nvSpPr>
              <p:spPr bwMode="auto">
                <a:xfrm flipH="1">
                  <a:off x="6504" y="1801"/>
                  <a:ext cx="453" cy="315"/>
                </a:xfrm>
                <a:custGeom>
                  <a:avLst/>
                  <a:gdLst>
                    <a:gd name="G0" fmla="+- 21355 0 0"/>
                    <a:gd name="G1" fmla="+- 21600 0 0"/>
                    <a:gd name="G2" fmla="+- 21600 0 0"/>
                    <a:gd name="T0" fmla="*/ 0 w 42955"/>
                    <a:gd name="T1" fmla="*/ 18354 h 22688"/>
                    <a:gd name="T2" fmla="*/ 42928 w 42955"/>
                    <a:gd name="T3" fmla="*/ 22688 h 22688"/>
                    <a:gd name="T4" fmla="*/ 21355 w 42955"/>
                    <a:gd name="T5" fmla="*/ 21600 h 22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955" h="22688" fill="none" extrusionOk="0">
                      <a:moveTo>
                        <a:pt x="0" y="18354"/>
                      </a:moveTo>
                      <a:cubicBezTo>
                        <a:pt x="1604" y="7799"/>
                        <a:pt x="10679" y="0"/>
                        <a:pt x="21355" y="0"/>
                      </a:cubicBezTo>
                      <a:cubicBezTo>
                        <a:pt x="33284" y="0"/>
                        <a:pt x="42955" y="9670"/>
                        <a:pt x="42955" y="21600"/>
                      </a:cubicBezTo>
                      <a:cubicBezTo>
                        <a:pt x="42955" y="21962"/>
                        <a:pt x="42945" y="22325"/>
                        <a:pt x="42927" y="22687"/>
                      </a:cubicBezTo>
                    </a:path>
                    <a:path w="42955" h="22688" stroke="0" extrusionOk="0">
                      <a:moveTo>
                        <a:pt x="0" y="18354"/>
                      </a:moveTo>
                      <a:cubicBezTo>
                        <a:pt x="1604" y="7799"/>
                        <a:pt x="10679" y="0"/>
                        <a:pt x="21355" y="0"/>
                      </a:cubicBezTo>
                      <a:cubicBezTo>
                        <a:pt x="33284" y="0"/>
                        <a:pt x="42955" y="9670"/>
                        <a:pt x="42955" y="21600"/>
                      </a:cubicBezTo>
                      <a:cubicBezTo>
                        <a:pt x="42955" y="21962"/>
                        <a:pt x="42945" y="22325"/>
                        <a:pt x="42927" y="22687"/>
                      </a:cubicBezTo>
                      <a:lnTo>
                        <a:pt x="21355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rc 32"/>
                <p:cNvSpPr>
                  <a:spLocks/>
                </p:cNvSpPr>
                <p:nvPr/>
              </p:nvSpPr>
              <p:spPr bwMode="auto">
                <a:xfrm flipV="1">
                  <a:off x="6466" y="1772"/>
                  <a:ext cx="511" cy="348"/>
                </a:xfrm>
                <a:custGeom>
                  <a:avLst/>
                  <a:gdLst>
                    <a:gd name="G0" fmla="+- 2887 0 0"/>
                    <a:gd name="G1" fmla="+- 21600 0 0"/>
                    <a:gd name="G2" fmla="+- 21600 0 0"/>
                    <a:gd name="T0" fmla="*/ 0 w 15760"/>
                    <a:gd name="T1" fmla="*/ 194 h 21600"/>
                    <a:gd name="T2" fmla="*/ 15760 w 15760"/>
                    <a:gd name="T3" fmla="*/ 4255 h 21600"/>
                    <a:gd name="T4" fmla="*/ 2887 w 157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760" h="21600" fill="none" extrusionOk="0">
                      <a:moveTo>
                        <a:pt x="-1" y="193"/>
                      </a:moveTo>
                      <a:cubicBezTo>
                        <a:pt x="956" y="64"/>
                        <a:pt x="1921" y="0"/>
                        <a:pt x="2887" y="0"/>
                      </a:cubicBezTo>
                      <a:cubicBezTo>
                        <a:pt x="7523" y="0"/>
                        <a:pt x="12036" y="1491"/>
                        <a:pt x="15759" y="4255"/>
                      </a:cubicBezTo>
                    </a:path>
                    <a:path w="15760" h="21600" stroke="0" extrusionOk="0">
                      <a:moveTo>
                        <a:pt x="-1" y="193"/>
                      </a:moveTo>
                      <a:cubicBezTo>
                        <a:pt x="956" y="64"/>
                        <a:pt x="1921" y="0"/>
                        <a:pt x="2887" y="0"/>
                      </a:cubicBezTo>
                      <a:cubicBezTo>
                        <a:pt x="7523" y="0"/>
                        <a:pt x="12036" y="1491"/>
                        <a:pt x="15759" y="4255"/>
                      </a:cubicBezTo>
                      <a:lnTo>
                        <a:pt x="2887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328" y="2268"/>
                  <a:ext cx="1667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4"/>
                <p:cNvSpPr>
                  <a:spLocks noChangeArrowheads="1"/>
                </p:cNvSpPr>
                <p:nvPr/>
              </p:nvSpPr>
              <p:spPr bwMode="auto">
                <a:xfrm>
                  <a:off x="5556" y="2088"/>
                  <a:ext cx="69" cy="12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35"/>
                <p:cNvSpPr>
                  <a:spLocks noChangeShapeType="1"/>
                </p:cNvSpPr>
                <p:nvPr/>
              </p:nvSpPr>
              <p:spPr bwMode="auto">
                <a:xfrm>
                  <a:off x="5591" y="2214"/>
                  <a:ext cx="0" cy="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Oval 36"/>
                <p:cNvSpPr>
                  <a:spLocks noChangeArrowheads="1"/>
                </p:cNvSpPr>
                <p:nvPr/>
              </p:nvSpPr>
              <p:spPr bwMode="auto">
                <a:xfrm>
                  <a:off x="6096" y="2090"/>
                  <a:ext cx="69" cy="12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7"/>
                <p:cNvSpPr>
                  <a:spLocks noChangeShapeType="1"/>
                </p:cNvSpPr>
                <p:nvPr/>
              </p:nvSpPr>
              <p:spPr bwMode="auto">
                <a:xfrm>
                  <a:off x="6131" y="2216"/>
                  <a:ext cx="0" cy="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6959" y="2055"/>
                  <a:ext cx="24" cy="203"/>
                </a:xfrm>
                <a:custGeom>
                  <a:avLst/>
                  <a:gdLst>
                    <a:gd name="T0" fmla="*/ 0 w 24"/>
                    <a:gd name="T1" fmla="*/ 0 h 203"/>
                    <a:gd name="T2" fmla="*/ 10 w 24"/>
                    <a:gd name="T3" fmla="*/ 41 h 203"/>
                    <a:gd name="T4" fmla="*/ 22 w 24"/>
                    <a:gd name="T5" fmla="*/ 86 h 203"/>
                    <a:gd name="T6" fmla="*/ 22 w 24"/>
                    <a:gd name="T7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03">
                      <a:moveTo>
                        <a:pt x="0" y="0"/>
                      </a:moveTo>
                      <a:cubicBezTo>
                        <a:pt x="3" y="13"/>
                        <a:pt x="6" y="27"/>
                        <a:pt x="10" y="41"/>
                      </a:cubicBezTo>
                      <a:cubicBezTo>
                        <a:pt x="14" y="55"/>
                        <a:pt x="20" y="59"/>
                        <a:pt x="22" y="86"/>
                      </a:cubicBezTo>
                      <a:cubicBezTo>
                        <a:pt x="24" y="113"/>
                        <a:pt x="23" y="158"/>
                        <a:pt x="22" y="203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6531" y="2177"/>
                  <a:ext cx="125" cy="52"/>
                </a:xfrm>
                <a:custGeom>
                  <a:avLst/>
                  <a:gdLst>
                    <a:gd name="T0" fmla="*/ 0 w 125"/>
                    <a:gd name="T1" fmla="*/ 18 h 52"/>
                    <a:gd name="T2" fmla="*/ 15 w 125"/>
                    <a:gd name="T3" fmla="*/ 0 h 52"/>
                    <a:gd name="T4" fmla="*/ 68 w 125"/>
                    <a:gd name="T5" fmla="*/ 18 h 52"/>
                    <a:gd name="T6" fmla="*/ 125 w 125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52">
                      <a:moveTo>
                        <a:pt x="0" y="18"/>
                      </a:moveTo>
                      <a:cubicBezTo>
                        <a:pt x="2" y="9"/>
                        <a:pt x="4" y="0"/>
                        <a:pt x="15" y="0"/>
                      </a:cubicBezTo>
                      <a:cubicBezTo>
                        <a:pt x="26" y="0"/>
                        <a:pt x="50" y="9"/>
                        <a:pt x="68" y="18"/>
                      </a:cubicBezTo>
                      <a:cubicBezTo>
                        <a:pt x="86" y="27"/>
                        <a:pt x="105" y="39"/>
                        <a:pt x="125" y="5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40"/>
                <p:cNvSpPr>
                  <a:spLocks noChangeArrowheads="1"/>
                </p:cNvSpPr>
                <p:nvPr/>
              </p:nvSpPr>
              <p:spPr bwMode="auto">
                <a:xfrm>
                  <a:off x="6530" y="2214"/>
                  <a:ext cx="66" cy="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6510" y="2118"/>
                  <a:ext cx="18" cy="144"/>
                </a:xfrm>
                <a:custGeom>
                  <a:avLst/>
                  <a:gdLst>
                    <a:gd name="T0" fmla="*/ 0 w 18"/>
                    <a:gd name="T1" fmla="*/ 0 h 144"/>
                    <a:gd name="T2" fmla="*/ 11 w 18"/>
                    <a:gd name="T3" fmla="*/ 62 h 144"/>
                    <a:gd name="T4" fmla="*/ 18 w 18"/>
                    <a:gd name="T5" fmla="*/ 89 h 144"/>
                    <a:gd name="T6" fmla="*/ 9 w 18"/>
                    <a:gd name="T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44">
                      <a:moveTo>
                        <a:pt x="0" y="0"/>
                      </a:moveTo>
                      <a:cubicBezTo>
                        <a:pt x="4" y="23"/>
                        <a:pt x="8" y="47"/>
                        <a:pt x="11" y="62"/>
                      </a:cubicBezTo>
                      <a:cubicBezTo>
                        <a:pt x="14" y="77"/>
                        <a:pt x="18" y="75"/>
                        <a:pt x="18" y="89"/>
                      </a:cubicBezTo>
                      <a:cubicBezTo>
                        <a:pt x="18" y="103"/>
                        <a:pt x="13" y="123"/>
                        <a:pt x="9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49"/>
                <p:cNvSpPr>
                  <a:spLocks/>
                </p:cNvSpPr>
                <p:nvPr/>
              </p:nvSpPr>
              <p:spPr bwMode="auto">
                <a:xfrm>
                  <a:off x="5348" y="2332"/>
                  <a:ext cx="1367" cy="1340"/>
                </a:xfrm>
                <a:custGeom>
                  <a:avLst/>
                  <a:gdLst>
                    <a:gd name="T0" fmla="*/ 52 w 1367"/>
                    <a:gd name="T1" fmla="*/ 1292 h 1340"/>
                    <a:gd name="T2" fmla="*/ 52 w 1367"/>
                    <a:gd name="T3" fmla="*/ 1124 h 1340"/>
                    <a:gd name="T4" fmla="*/ 68 w 1367"/>
                    <a:gd name="T5" fmla="*/ 1068 h 1340"/>
                    <a:gd name="T6" fmla="*/ 108 w 1367"/>
                    <a:gd name="T7" fmla="*/ 1068 h 1340"/>
                    <a:gd name="T8" fmla="*/ 132 w 1367"/>
                    <a:gd name="T9" fmla="*/ 1060 h 1340"/>
                    <a:gd name="T10" fmla="*/ 60 w 1367"/>
                    <a:gd name="T11" fmla="*/ 1020 h 1340"/>
                    <a:gd name="T12" fmla="*/ 28 w 1367"/>
                    <a:gd name="T13" fmla="*/ 844 h 1340"/>
                    <a:gd name="T14" fmla="*/ 36 w 1367"/>
                    <a:gd name="T15" fmla="*/ 820 h 1340"/>
                    <a:gd name="T16" fmla="*/ 132 w 1367"/>
                    <a:gd name="T17" fmla="*/ 788 h 1340"/>
                    <a:gd name="T18" fmla="*/ 28 w 1367"/>
                    <a:gd name="T19" fmla="*/ 660 h 1340"/>
                    <a:gd name="T20" fmla="*/ 108 w 1367"/>
                    <a:gd name="T21" fmla="*/ 484 h 1340"/>
                    <a:gd name="T22" fmla="*/ 164 w 1367"/>
                    <a:gd name="T23" fmla="*/ 188 h 1340"/>
                    <a:gd name="T24" fmla="*/ 220 w 1367"/>
                    <a:gd name="T25" fmla="*/ 12 h 1340"/>
                    <a:gd name="T26" fmla="*/ 268 w 1367"/>
                    <a:gd name="T27" fmla="*/ 4 h 1340"/>
                    <a:gd name="T28" fmla="*/ 332 w 1367"/>
                    <a:gd name="T29" fmla="*/ 12 h 1340"/>
                    <a:gd name="T30" fmla="*/ 348 w 1367"/>
                    <a:gd name="T31" fmla="*/ 60 h 1340"/>
                    <a:gd name="T32" fmla="*/ 396 w 1367"/>
                    <a:gd name="T33" fmla="*/ 92 h 1340"/>
                    <a:gd name="T34" fmla="*/ 452 w 1367"/>
                    <a:gd name="T35" fmla="*/ 100 h 1340"/>
                    <a:gd name="T36" fmla="*/ 500 w 1367"/>
                    <a:gd name="T37" fmla="*/ 84 h 1340"/>
                    <a:gd name="T38" fmla="*/ 604 w 1367"/>
                    <a:gd name="T39" fmla="*/ 92 h 1340"/>
                    <a:gd name="T40" fmla="*/ 700 w 1367"/>
                    <a:gd name="T41" fmla="*/ 220 h 1340"/>
                    <a:gd name="T42" fmla="*/ 796 w 1367"/>
                    <a:gd name="T43" fmla="*/ 108 h 1340"/>
                    <a:gd name="T44" fmla="*/ 868 w 1367"/>
                    <a:gd name="T45" fmla="*/ 68 h 1340"/>
                    <a:gd name="T46" fmla="*/ 988 w 1367"/>
                    <a:gd name="T47" fmla="*/ 92 h 1340"/>
                    <a:gd name="T48" fmla="*/ 1036 w 1367"/>
                    <a:gd name="T49" fmla="*/ 172 h 1340"/>
                    <a:gd name="T50" fmla="*/ 1132 w 1367"/>
                    <a:gd name="T51" fmla="*/ 332 h 1340"/>
                    <a:gd name="T52" fmla="*/ 1180 w 1367"/>
                    <a:gd name="T53" fmla="*/ 396 h 1340"/>
                    <a:gd name="T54" fmla="*/ 1244 w 1367"/>
                    <a:gd name="T55" fmla="*/ 404 h 1340"/>
                    <a:gd name="T56" fmla="*/ 1316 w 1367"/>
                    <a:gd name="T57" fmla="*/ 548 h 1340"/>
                    <a:gd name="T58" fmla="*/ 1268 w 1367"/>
                    <a:gd name="T59" fmla="*/ 660 h 1340"/>
                    <a:gd name="T60" fmla="*/ 1220 w 1367"/>
                    <a:gd name="T61" fmla="*/ 788 h 1340"/>
                    <a:gd name="T62" fmla="*/ 1332 w 1367"/>
                    <a:gd name="T63" fmla="*/ 972 h 1340"/>
                    <a:gd name="T64" fmla="*/ 1308 w 1367"/>
                    <a:gd name="T65" fmla="*/ 1124 h 1340"/>
                    <a:gd name="T66" fmla="*/ 1260 w 1367"/>
                    <a:gd name="T67" fmla="*/ 1228 h 1340"/>
                    <a:gd name="T68" fmla="*/ 1228 w 1367"/>
                    <a:gd name="T69" fmla="*/ 1340 h 1340"/>
                    <a:gd name="T70" fmla="*/ 52 w 1367"/>
                    <a:gd name="T71" fmla="*/ 1292 h 1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7" h="1340">
                      <a:moveTo>
                        <a:pt x="52" y="1292"/>
                      </a:moveTo>
                      <a:cubicBezTo>
                        <a:pt x="40" y="1209"/>
                        <a:pt x="40" y="1234"/>
                        <a:pt x="52" y="1124"/>
                      </a:cubicBezTo>
                      <a:cubicBezTo>
                        <a:pt x="54" y="1105"/>
                        <a:pt x="51" y="1077"/>
                        <a:pt x="68" y="1068"/>
                      </a:cubicBezTo>
                      <a:cubicBezTo>
                        <a:pt x="80" y="1062"/>
                        <a:pt x="95" y="1068"/>
                        <a:pt x="108" y="1068"/>
                      </a:cubicBezTo>
                      <a:cubicBezTo>
                        <a:pt x="116" y="1065"/>
                        <a:pt x="136" y="1067"/>
                        <a:pt x="132" y="1060"/>
                      </a:cubicBezTo>
                      <a:cubicBezTo>
                        <a:pt x="118" y="1037"/>
                        <a:pt x="84" y="1028"/>
                        <a:pt x="60" y="1020"/>
                      </a:cubicBezTo>
                      <a:cubicBezTo>
                        <a:pt x="0" y="960"/>
                        <a:pt x="16" y="958"/>
                        <a:pt x="28" y="844"/>
                      </a:cubicBezTo>
                      <a:cubicBezTo>
                        <a:pt x="29" y="836"/>
                        <a:pt x="30" y="826"/>
                        <a:pt x="36" y="820"/>
                      </a:cubicBezTo>
                      <a:cubicBezTo>
                        <a:pt x="55" y="801"/>
                        <a:pt x="109" y="792"/>
                        <a:pt x="132" y="788"/>
                      </a:cubicBezTo>
                      <a:cubicBezTo>
                        <a:pt x="61" y="770"/>
                        <a:pt x="50" y="725"/>
                        <a:pt x="28" y="660"/>
                      </a:cubicBezTo>
                      <a:cubicBezTo>
                        <a:pt x="42" y="591"/>
                        <a:pt x="45" y="526"/>
                        <a:pt x="108" y="484"/>
                      </a:cubicBezTo>
                      <a:cubicBezTo>
                        <a:pt x="71" y="428"/>
                        <a:pt x="70" y="219"/>
                        <a:pt x="164" y="188"/>
                      </a:cubicBezTo>
                      <a:cubicBezTo>
                        <a:pt x="168" y="149"/>
                        <a:pt x="162" y="31"/>
                        <a:pt x="220" y="12"/>
                      </a:cubicBezTo>
                      <a:cubicBezTo>
                        <a:pt x="235" y="7"/>
                        <a:pt x="252" y="7"/>
                        <a:pt x="268" y="4"/>
                      </a:cubicBezTo>
                      <a:cubicBezTo>
                        <a:pt x="289" y="7"/>
                        <a:pt x="314" y="0"/>
                        <a:pt x="332" y="12"/>
                      </a:cubicBezTo>
                      <a:cubicBezTo>
                        <a:pt x="346" y="22"/>
                        <a:pt x="334" y="51"/>
                        <a:pt x="348" y="60"/>
                      </a:cubicBezTo>
                      <a:cubicBezTo>
                        <a:pt x="364" y="71"/>
                        <a:pt x="396" y="92"/>
                        <a:pt x="396" y="92"/>
                      </a:cubicBezTo>
                      <a:cubicBezTo>
                        <a:pt x="409" y="132"/>
                        <a:pt x="396" y="119"/>
                        <a:pt x="452" y="100"/>
                      </a:cubicBezTo>
                      <a:cubicBezTo>
                        <a:pt x="468" y="95"/>
                        <a:pt x="500" y="84"/>
                        <a:pt x="500" y="84"/>
                      </a:cubicBezTo>
                      <a:cubicBezTo>
                        <a:pt x="535" y="87"/>
                        <a:pt x="570" y="84"/>
                        <a:pt x="604" y="92"/>
                      </a:cubicBezTo>
                      <a:cubicBezTo>
                        <a:pt x="657" y="104"/>
                        <a:pt x="674" y="182"/>
                        <a:pt x="700" y="220"/>
                      </a:cubicBezTo>
                      <a:cubicBezTo>
                        <a:pt x="752" y="203"/>
                        <a:pt x="757" y="142"/>
                        <a:pt x="796" y="108"/>
                      </a:cubicBezTo>
                      <a:cubicBezTo>
                        <a:pt x="830" y="78"/>
                        <a:pt x="835" y="79"/>
                        <a:pt x="868" y="68"/>
                      </a:cubicBezTo>
                      <a:cubicBezTo>
                        <a:pt x="883" y="69"/>
                        <a:pt x="964" y="60"/>
                        <a:pt x="988" y="92"/>
                      </a:cubicBezTo>
                      <a:cubicBezTo>
                        <a:pt x="1007" y="117"/>
                        <a:pt x="1036" y="172"/>
                        <a:pt x="1036" y="172"/>
                      </a:cubicBezTo>
                      <a:cubicBezTo>
                        <a:pt x="1049" y="237"/>
                        <a:pt x="1097" y="277"/>
                        <a:pt x="1132" y="332"/>
                      </a:cubicBezTo>
                      <a:cubicBezTo>
                        <a:pt x="1148" y="357"/>
                        <a:pt x="1148" y="387"/>
                        <a:pt x="1180" y="396"/>
                      </a:cubicBezTo>
                      <a:cubicBezTo>
                        <a:pt x="1201" y="402"/>
                        <a:pt x="1223" y="401"/>
                        <a:pt x="1244" y="404"/>
                      </a:cubicBezTo>
                      <a:cubicBezTo>
                        <a:pt x="1276" y="447"/>
                        <a:pt x="1299" y="497"/>
                        <a:pt x="1316" y="548"/>
                      </a:cubicBezTo>
                      <a:cubicBezTo>
                        <a:pt x="1301" y="592"/>
                        <a:pt x="1301" y="627"/>
                        <a:pt x="1268" y="660"/>
                      </a:cubicBezTo>
                      <a:cubicBezTo>
                        <a:pt x="1253" y="704"/>
                        <a:pt x="1232" y="740"/>
                        <a:pt x="1220" y="788"/>
                      </a:cubicBezTo>
                      <a:cubicBezTo>
                        <a:pt x="1271" y="839"/>
                        <a:pt x="1309" y="902"/>
                        <a:pt x="1332" y="972"/>
                      </a:cubicBezTo>
                      <a:cubicBezTo>
                        <a:pt x="1335" y="1020"/>
                        <a:pt x="1367" y="1104"/>
                        <a:pt x="1308" y="1124"/>
                      </a:cubicBezTo>
                      <a:cubicBezTo>
                        <a:pt x="1286" y="1157"/>
                        <a:pt x="1282" y="1194"/>
                        <a:pt x="1260" y="1228"/>
                      </a:cubicBezTo>
                      <a:cubicBezTo>
                        <a:pt x="1258" y="1240"/>
                        <a:pt x="1250" y="1340"/>
                        <a:pt x="1228" y="1340"/>
                      </a:cubicBezTo>
                      <a:lnTo>
                        <a:pt x="52" y="12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>
                        <a:gamma/>
                        <a:shade val="46275"/>
                        <a:invGamma/>
                      </a:srgbClr>
                    </a:gs>
                    <a:gs pos="100000">
                      <a:srgbClr val="808080"/>
                    </a:gs>
                  </a:gsLst>
                  <a:lin ang="0" scaled="1"/>
                </a:gra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52"/>
                <p:cNvSpPr>
                  <a:spLocks/>
                </p:cNvSpPr>
                <p:nvPr/>
              </p:nvSpPr>
              <p:spPr bwMode="auto">
                <a:xfrm>
                  <a:off x="6183" y="2392"/>
                  <a:ext cx="1380" cy="1299"/>
                </a:xfrm>
                <a:custGeom>
                  <a:avLst/>
                  <a:gdLst>
                    <a:gd name="T0" fmla="*/ 1321 w 1380"/>
                    <a:gd name="T1" fmla="*/ 1256 h 1299"/>
                    <a:gd name="T2" fmla="*/ 1369 w 1380"/>
                    <a:gd name="T3" fmla="*/ 1160 h 1299"/>
                    <a:gd name="T4" fmla="*/ 1377 w 1380"/>
                    <a:gd name="T5" fmla="*/ 1016 h 1299"/>
                    <a:gd name="T6" fmla="*/ 1305 w 1380"/>
                    <a:gd name="T7" fmla="*/ 736 h 1299"/>
                    <a:gd name="T8" fmla="*/ 1297 w 1380"/>
                    <a:gd name="T9" fmla="*/ 608 h 1299"/>
                    <a:gd name="T10" fmla="*/ 1249 w 1380"/>
                    <a:gd name="T11" fmla="*/ 456 h 1299"/>
                    <a:gd name="T12" fmla="*/ 1201 w 1380"/>
                    <a:gd name="T13" fmla="*/ 432 h 1299"/>
                    <a:gd name="T14" fmla="*/ 1105 w 1380"/>
                    <a:gd name="T15" fmla="*/ 264 h 1299"/>
                    <a:gd name="T16" fmla="*/ 993 w 1380"/>
                    <a:gd name="T17" fmla="*/ 80 h 1299"/>
                    <a:gd name="T18" fmla="*/ 913 w 1380"/>
                    <a:gd name="T19" fmla="*/ 8 h 1299"/>
                    <a:gd name="T20" fmla="*/ 705 w 1380"/>
                    <a:gd name="T21" fmla="*/ 24 h 1299"/>
                    <a:gd name="T22" fmla="*/ 697 w 1380"/>
                    <a:gd name="T23" fmla="*/ 56 h 1299"/>
                    <a:gd name="T24" fmla="*/ 657 w 1380"/>
                    <a:gd name="T25" fmla="*/ 104 h 1299"/>
                    <a:gd name="T26" fmla="*/ 641 w 1380"/>
                    <a:gd name="T27" fmla="*/ 192 h 1299"/>
                    <a:gd name="T28" fmla="*/ 625 w 1380"/>
                    <a:gd name="T29" fmla="*/ 168 h 1299"/>
                    <a:gd name="T30" fmla="*/ 577 w 1380"/>
                    <a:gd name="T31" fmla="*/ 136 h 1299"/>
                    <a:gd name="T32" fmla="*/ 641 w 1380"/>
                    <a:gd name="T33" fmla="*/ 72 h 1299"/>
                    <a:gd name="T34" fmla="*/ 569 w 1380"/>
                    <a:gd name="T35" fmla="*/ 56 h 1299"/>
                    <a:gd name="T36" fmla="*/ 521 w 1380"/>
                    <a:gd name="T37" fmla="*/ 72 h 1299"/>
                    <a:gd name="T38" fmla="*/ 569 w 1380"/>
                    <a:gd name="T39" fmla="*/ 344 h 1299"/>
                    <a:gd name="T40" fmla="*/ 625 w 1380"/>
                    <a:gd name="T41" fmla="*/ 360 h 1299"/>
                    <a:gd name="T42" fmla="*/ 713 w 1380"/>
                    <a:gd name="T43" fmla="*/ 288 h 1299"/>
                    <a:gd name="T44" fmla="*/ 721 w 1380"/>
                    <a:gd name="T45" fmla="*/ 248 h 1299"/>
                    <a:gd name="T46" fmla="*/ 737 w 1380"/>
                    <a:gd name="T47" fmla="*/ 200 h 1299"/>
                    <a:gd name="T48" fmla="*/ 673 w 1380"/>
                    <a:gd name="T49" fmla="*/ 0 h 1299"/>
                    <a:gd name="T50" fmla="*/ 497 w 1380"/>
                    <a:gd name="T51" fmla="*/ 48 h 1299"/>
                    <a:gd name="T52" fmla="*/ 377 w 1380"/>
                    <a:gd name="T53" fmla="*/ 328 h 1299"/>
                    <a:gd name="T54" fmla="*/ 385 w 1380"/>
                    <a:gd name="T55" fmla="*/ 448 h 1299"/>
                    <a:gd name="T56" fmla="*/ 433 w 1380"/>
                    <a:gd name="T57" fmla="*/ 528 h 1299"/>
                    <a:gd name="T58" fmla="*/ 441 w 1380"/>
                    <a:gd name="T59" fmla="*/ 560 h 1299"/>
                    <a:gd name="T60" fmla="*/ 497 w 1380"/>
                    <a:gd name="T61" fmla="*/ 576 h 1299"/>
                    <a:gd name="T62" fmla="*/ 425 w 1380"/>
                    <a:gd name="T63" fmla="*/ 608 h 1299"/>
                    <a:gd name="T64" fmla="*/ 377 w 1380"/>
                    <a:gd name="T65" fmla="*/ 640 h 1299"/>
                    <a:gd name="T66" fmla="*/ 321 w 1380"/>
                    <a:gd name="T67" fmla="*/ 720 h 1299"/>
                    <a:gd name="T68" fmla="*/ 273 w 1380"/>
                    <a:gd name="T69" fmla="*/ 888 h 1299"/>
                    <a:gd name="T70" fmla="*/ 225 w 1380"/>
                    <a:gd name="T71" fmla="*/ 920 h 1299"/>
                    <a:gd name="T72" fmla="*/ 129 w 1380"/>
                    <a:gd name="T73" fmla="*/ 928 h 1299"/>
                    <a:gd name="T74" fmla="*/ 57 w 1380"/>
                    <a:gd name="T75" fmla="*/ 1000 h 1299"/>
                    <a:gd name="T76" fmla="*/ 17 w 1380"/>
                    <a:gd name="T77" fmla="*/ 1128 h 1299"/>
                    <a:gd name="T78" fmla="*/ 17 w 1380"/>
                    <a:gd name="T79" fmla="*/ 1288 h 1299"/>
                    <a:gd name="T80" fmla="*/ 25 w 1380"/>
                    <a:gd name="T81" fmla="*/ 1256 h 1299"/>
                    <a:gd name="T82" fmla="*/ 1321 w 1380"/>
                    <a:gd name="T83" fmla="*/ 1256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80" h="1299">
                      <a:moveTo>
                        <a:pt x="1321" y="1256"/>
                      </a:moveTo>
                      <a:cubicBezTo>
                        <a:pt x="1340" y="1227"/>
                        <a:pt x="1358" y="1193"/>
                        <a:pt x="1369" y="1160"/>
                      </a:cubicBezTo>
                      <a:cubicBezTo>
                        <a:pt x="1380" y="1064"/>
                        <a:pt x="1377" y="1112"/>
                        <a:pt x="1377" y="1016"/>
                      </a:cubicBezTo>
                      <a:cubicBezTo>
                        <a:pt x="1353" y="923"/>
                        <a:pt x="1324" y="831"/>
                        <a:pt x="1305" y="736"/>
                      </a:cubicBezTo>
                      <a:cubicBezTo>
                        <a:pt x="1297" y="694"/>
                        <a:pt x="1303" y="650"/>
                        <a:pt x="1297" y="608"/>
                      </a:cubicBezTo>
                      <a:cubicBezTo>
                        <a:pt x="1290" y="559"/>
                        <a:pt x="1264" y="502"/>
                        <a:pt x="1249" y="456"/>
                      </a:cubicBezTo>
                      <a:cubicBezTo>
                        <a:pt x="1243" y="439"/>
                        <a:pt x="1216" y="442"/>
                        <a:pt x="1201" y="432"/>
                      </a:cubicBezTo>
                      <a:cubicBezTo>
                        <a:pt x="1166" y="376"/>
                        <a:pt x="1134" y="322"/>
                        <a:pt x="1105" y="264"/>
                      </a:cubicBezTo>
                      <a:cubicBezTo>
                        <a:pt x="1068" y="190"/>
                        <a:pt x="1091" y="105"/>
                        <a:pt x="993" y="80"/>
                      </a:cubicBezTo>
                      <a:cubicBezTo>
                        <a:pt x="964" y="36"/>
                        <a:pt x="961" y="24"/>
                        <a:pt x="913" y="8"/>
                      </a:cubicBezTo>
                      <a:cubicBezTo>
                        <a:pt x="844" y="18"/>
                        <a:pt x="772" y="7"/>
                        <a:pt x="705" y="24"/>
                      </a:cubicBezTo>
                      <a:cubicBezTo>
                        <a:pt x="694" y="27"/>
                        <a:pt x="701" y="46"/>
                        <a:pt x="697" y="56"/>
                      </a:cubicBezTo>
                      <a:cubicBezTo>
                        <a:pt x="689" y="75"/>
                        <a:pt x="671" y="90"/>
                        <a:pt x="657" y="104"/>
                      </a:cubicBezTo>
                      <a:cubicBezTo>
                        <a:pt x="648" y="132"/>
                        <a:pt x="656" y="166"/>
                        <a:pt x="641" y="192"/>
                      </a:cubicBezTo>
                      <a:cubicBezTo>
                        <a:pt x="636" y="200"/>
                        <a:pt x="632" y="174"/>
                        <a:pt x="625" y="168"/>
                      </a:cubicBezTo>
                      <a:cubicBezTo>
                        <a:pt x="611" y="155"/>
                        <a:pt x="577" y="136"/>
                        <a:pt x="577" y="136"/>
                      </a:cubicBezTo>
                      <a:cubicBezTo>
                        <a:pt x="588" y="70"/>
                        <a:pt x="581" y="87"/>
                        <a:pt x="641" y="72"/>
                      </a:cubicBezTo>
                      <a:cubicBezTo>
                        <a:pt x="627" y="30"/>
                        <a:pt x="639" y="41"/>
                        <a:pt x="569" y="56"/>
                      </a:cubicBezTo>
                      <a:cubicBezTo>
                        <a:pt x="553" y="60"/>
                        <a:pt x="521" y="72"/>
                        <a:pt x="521" y="72"/>
                      </a:cubicBezTo>
                      <a:cubicBezTo>
                        <a:pt x="506" y="116"/>
                        <a:pt x="501" y="305"/>
                        <a:pt x="569" y="344"/>
                      </a:cubicBezTo>
                      <a:cubicBezTo>
                        <a:pt x="586" y="354"/>
                        <a:pt x="607" y="354"/>
                        <a:pt x="625" y="360"/>
                      </a:cubicBezTo>
                      <a:cubicBezTo>
                        <a:pt x="677" y="343"/>
                        <a:pt x="689" y="336"/>
                        <a:pt x="713" y="288"/>
                      </a:cubicBezTo>
                      <a:cubicBezTo>
                        <a:pt x="716" y="275"/>
                        <a:pt x="717" y="261"/>
                        <a:pt x="721" y="248"/>
                      </a:cubicBezTo>
                      <a:cubicBezTo>
                        <a:pt x="725" y="232"/>
                        <a:pt x="737" y="200"/>
                        <a:pt x="737" y="200"/>
                      </a:cubicBezTo>
                      <a:cubicBezTo>
                        <a:pt x="725" y="63"/>
                        <a:pt x="767" y="31"/>
                        <a:pt x="673" y="0"/>
                      </a:cubicBezTo>
                      <a:cubicBezTo>
                        <a:pt x="593" y="7"/>
                        <a:pt x="559" y="6"/>
                        <a:pt x="497" y="48"/>
                      </a:cubicBezTo>
                      <a:cubicBezTo>
                        <a:pt x="451" y="140"/>
                        <a:pt x="398" y="225"/>
                        <a:pt x="377" y="328"/>
                      </a:cubicBezTo>
                      <a:cubicBezTo>
                        <a:pt x="380" y="368"/>
                        <a:pt x="376" y="409"/>
                        <a:pt x="385" y="448"/>
                      </a:cubicBezTo>
                      <a:cubicBezTo>
                        <a:pt x="392" y="478"/>
                        <a:pt x="422" y="499"/>
                        <a:pt x="433" y="528"/>
                      </a:cubicBezTo>
                      <a:cubicBezTo>
                        <a:pt x="437" y="538"/>
                        <a:pt x="434" y="551"/>
                        <a:pt x="441" y="560"/>
                      </a:cubicBezTo>
                      <a:cubicBezTo>
                        <a:pt x="453" y="575"/>
                        <a:pt x="478" y="571"/>
                        <a:pt x="497" y="576"/>
                      </a:cubicBezTo>
                      <a:cubicBezTo>
                        <a:pt x="473" y="584"/>
                        <a:pt x="447" y="596"/>
                        <a:pt x="425" y="608"/>
                      </a:cubicBezTo>
                      <a:cubicBezTo>
                        <a:pt x="408" y="617"/>
                        <a:pt x="377" y="640"/>
                        <a:pt x="377" y="640"/>
                      </a:cubicBezTo>
                      <a:cubicBezTo>
                        <a:pt x="366" y="674"/>
                        <a:pt x="346" y="695"/>
                        <a:pt x="321" y="720"/>
                      </a:cubicBezTo>
                      <a:cubicBezTo>
                        <a:pt x="296" y="795"/>
                        <a:pt x="335" y="836"/>
                        <a:pt x="273" y="888"/>
                      </a:cubicBezTo>
                      <a:cubicBezTo>
                        <a:pt x="249" y="908"/>
                        <a:pt x="255" y="916"/>
                        <a:pt x="225" y="920"/>
                      </a:cubicBezTo>
                      <a:cubicBezTo>
                        <a:pt x="193" y="924"/>
                        <a:pt x="161" y="925"/>
                        <a:pt x="129" y="928"/>
                      </a:cubicBezTo>
                      <a:cubicBezTo>
                        <a:pt x="76" y="946"/>
                        <a:pt x="85" y="959"/>
                        <a:pt x="57" y="1000"/>
                      </a:cubicBezTo>
                      <a:cubicBezTo>
                        <a:pt x="50" y="1049"/>
                        <a:pt x="44" y="1088"/>
                        <a:pt x="17" y="1128"/>
                      </a:cubicBezTo>
                      <a:cubicBezTo>
                        <a:pt x="6" y="1193"/>
                        <a:pt x="0" y="1205"/>
                        <a:pt x="17" y="1288"/>
                      </a:cubicBezTo>
                      <a:cubicBezTo>
                        <a:pt x="19" y="1299"/>
                        <a:pt x="25" y="1256"/>
                        <a:pt x="25" y="1256"/>
                      </a:cubicBezTo>
                      <a:lnTo>
                        <a:pt x="1321" y="12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/>
              </p:nvSpPr>
              <p:spPr bwMode="auto">
                <a:xfrm>
                  <a:off x="6712" y="1321"/>
                  <a:ext cx="877" cy="2407"/>
                </a:xfrm>
                <a:custGeom>
                  <a:avLst/>
                  <a:gdLst>
                    <a:gd name="T0" fmla="*/ 544 w 549"/>
                    <a:gd name="T1" fmla="*/ 1159 h 1199"/>
                    <a:gd name="T2" fmla="*/ 512 w 549"/>
                    <a:gd name="T3" fmla="*/ 807 h 1199"/>
                    <a:gd name="T4" fmla="*/ 448 w 549"/>
                    <a:gd name="T5" fmla="*/ 503 h 1199"/>
                    <a:gd name="T6" fmla="*/ 424 w 549"/>
                    <a:gd name="T7" fmla="*/ 335 h 1199"/>
                    <a:gd name="T8" fmla="*/ 360 w 549"/>
                    <a:gd name="T9" fmla="*/ 135 h 1199"/>
                    <a:gd name="T10" fmla="*/ 312 w 549"/>
                    <a:gd name="T11" fmla="*/ 39 h 1199"/>
                    <a:gd name="T12" fmla="*/ 296 w 549"/>
                    <a:gd name="T13" fmla="*/ 15 h 1199"/>
                    <a:gd name="T14" fmla="*/ 200 w 549"/>
                    <a:gd name="T15" fmla="*/ 95 h 1199"/>
                    <a:gd name="T16" fmla="*/ 216 w 549"/>
                    <a:gd name="T17" fmla="*/ 183 h 1199"/>
                    <a:gd name="T18" fmla="*/ 224 w 549"/>
                    <a:gd name="T19" fmla="*/ 215 h 1199"/>
                    <a:gd name="T20" fmla="*/ 136 w 549"/>
                    <a:gd name="T21" fmla="*/ 199 h 1199"/>
                    <a:gd name="T22" fmla="*/ 96 w 549"/>
                    <a:gd name="T23" fmla="*/ 271 h 1199"/>
                    <a:gd name="T24" fmla="*/ 104 w 549"/>
                    <a:gd name="T25" fmla="*/ 327 h 1199"/>
                    <a:gd name="T26" fmla="*/ 120 w 549"/>
                    <a:gd name="T27" fmla="*/ 351 h 1199"/>
                    <a:gd name="T28" fmla="*/ 96 w 549"/>
                    <a:gd name="T29" fmla="*/ 367 h 1199"/>
                    <a:gd name="T30" fmla="*/ 48 w 549"/>
                    <a:gd name="T31" fmla="*/ 439 h 1199"/>
                    <a:gd name="T32" fmla="*/ 64 w 549"/>
                    <a:gd name="T33" fmla="*/ 559 h 1199"/>
                    <a:gd name="T34" fmla="*/ 136 w 549"/>
                    <a:gd name="T35" fmla="*/ 591 h 1199"/>
                    <a:gd name="T36" fmla="*/ 72 w 549"/>
                    <a:gd name="T37" fmla="*/ 687 h 1199"/>
                    <a:gd name="T38" fmla="*/ 8 w 549"/>
                    <a:gd name="T39" fmla="*/ 815 h 1199"/>
                    <a:gd name="T40" fmla="*/ 24 w 549"/>
                    <a:gd name="T41" fmla="*/ 839 h 1199"/>
                    <a:gd name="T42" fmla="*/ 72 w 549"/>
                    <a:gd name="T43" fmla="*/ 871 h 1199"/>
                    <a:gd name="T44" fmla="*/ 72 w 549"/>
                    <a:gd name="T45" fmla="*/ 919 h 1199"/>
                    <a:gd name="T46" fmla="*/ 24 w 549"/>
                    <a:gd name="T47" fmla="*/ 967 h 1199"/>
                    <a:gd name="T48" fmla="*/ 8 w 549"/>
                    <a:gd name="T49" fmla="*/ 1015 h 1199"/>
                    <a:gd name="T50" fmla="*/ 0 w 549"/>
                    <a:gd name="T51" fmla="*/ 1039 h 1199"/>
                    <a:gd name="T52" fmla="*/ 72 w 549"/>
                    <a:gd name="T53" fmla="*/ 1087 h 1199"/>
                    <a:gd name="T54" fmla="*/ 64 w 549"/>
                    <a:gd name="T55" fmla="*/ 1119 h 1199"/>
                    <a:gd name="T56" fmla="*/ 48 w 549"/>
                    <a:gd name="T57" fmla="*/ 1167 h 1199"/>
                    <a:gd name="T58" fmla="*/ 208 w 549"/>
                    <a:gd name="T59" fmla="*/ 1167 h 1199"/>
                    <a:gd name="T60" fmla="*/ 544 w 549"/>
                    <a:gd name="T61" fmla="*/ 1159 h 1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9" h="1199">
                      <a:moveTo>
                        <a:pt x="544" y="1159"/>
                      </a:moveTo>
                      <a:cubicBezTo>
                        <a:pt x="540" y="1043"/>
                        <a:pt x="549" y="919"/>
                        <a:pt x="512" y="807"/>
                      </a:cubicBezTo>
                      <a:cubicBezTo>
                        <a:pt x="504" y="724"/>
                        <a:pt x="487" y="580"/>
                        <a:pt x="448" y="503"/>
                      </a:cubicBezTo>
                      <a:cubicBezTo>
                        <a:pt x="441" y="448"/>
                        <a:pt x="436" y="389"/>
                        <a:pt x="424" y="335"/>
                      </a:cubicBezTo>
                      <a:cubicBezTo>
                        <a:pt x="408" y="267"/>
                        <a:pt x="377" y="203"/>
                        <a:pt x="360" y="135"/>
                      </a:cubicBezTo>
                      <a:cubicBezTo>
                        <a:pt x="349" y="92"/>
                        <a:pt x="357" y="54"/>
                        <a:pt x="312" y="39"/>
                      </a:cubicBezTo>
                      <a:cubicBezTo>
                        <a:pt x="307" y="31"/>
                        <a:pt x="305" y="17"/>
                        <a:pt x="296" y="15"/>
                      </a:cubicBezTo>
                      <a:cubicBezTo>
                        <a:pt x="227" y="0"/>
                        <a:pt x="227" y="55"/>
                        <a:pt x="200" y="95"/>
                      </a:cubicBezTo>
                      <a:cubicBezTo>
                        <a:pt x="201" y="102"/>
                        <a:pt x="208" y="168"/>
                        <a:pt x="216" y="183"/>
                      </a:cubicBezTo>
                      <a:cubicBezTo>
                        <a:pt x="239" y="230"/>
                        <a:pt x="271" y="246"/>
                        <a:pt x="224" y="215"/>
                      </a:cubicBezTo>
                      <a:cubicBezTo>
                        <a:pt x="211" y="175"/>
                        <a:pt x="214" y="160"/>
                        <a:pt x="136" y="199"/>
                      </a:cubicBezTo>
                      <a:cubicBezTo>
                        <a:pt x="114" y="210"/>
                        <a:pt x="104" y="248"/>
                        <a:pt x="96" y="271"/>
                      </a:cubicBezTo>
                      <a:cubicBezTo>
                        <a:pt x="99" y="290"/>
                        <a:pt x="99" y="309"/>
                        <a:pt x="104" y="327"/>
                      </a:cubicBezTo>
                      <a:cubicBezTo>
                        <a:pt x="107" y="336"/>
                        <a:pt x="122" y="342"/>
                        <a:pt x="120" y="351"/>
                      </a:cubicBezTo>
                      <a:cubicBezTo>
                        <a:pt x="118" y="360"/>
                        <a:pt x="103" y="361"/>
                        <a:pt x="96" y="367"/>
                      </a:cubicBezTo>
                      <a:cubicBezTo>
                        <a:pt x="71" y="388"/>
                        <a:pt x="58" y="409"/>
                        <a:pt x="48" y="439"/>
                      </a:cubicBezTo>
                      <a:cubicBezTo>
                        <a:pt x="51" y="479"/>
                        <a:pt x="39" y="527"/>
                        <a:pt x="64" y="559"/>
                      </a:cubicBezTo>
                      <a:cubicBezTo>
                        <a:pt x="80" y="580"/>
                        <a:pt x="136" y="591"/>
                        <a:pt x="136" y="591"/>
                      </a:cubicBezTo>
                      <a:cubicBezTo>
                        <a:pt x="77" y="630"/>
                        <a:pt x="104" y="639"/>
                        <a:pt x="72" y="687"/>
                      </a:cubicBezTo>
                      <a:cubicBezTo>
                        <a:pt x="44" y="729"/>
                        <a:pt x="24" y="767"/>
                        <a:pt x="8" y="815"/>
                      </a:cubicBezTo>
                      <a:cubicBezTo>
                        <a:pt x="13" y="823"/>
                        <a:pt x="17" y="833"/>
                        <a:pt x="24" y="839"/>
                      </a:cubicBezTo>
                      <a:cubicBezTo>
                        <a:pt x="38" y="852"/>
                        <a:pt x="72" y="871"/>
                        <a:pt x="72" y="871"/>
                      </a:cubicBezTo>
                      <a:cubicBezTo>
                        <a:pt x="78" y="890"/>
                        <a:pt x="87" y="900"/>
                        <a:pt x="72" y="919"/>
                      </a:cubicBezTo>
                      <a:cubicBezTo>
                        <a:pt x="58" y="937"/>
                        <a:pt x="24" y="967"/>
                        <a:pt x="24" y="967"/>
                      </a:cubicBezTo>
                      <a:cubicBezTo>
                        <a:pt x="19" y="983"/>
                        <a:pt x="13" y="999"/>
                        <a:pt x="8" y="1015"/>
                      </a:cubicBezTo>
                      <a:cubicBezTo>
                        <a:pt x="5" y="1023"/>
                        <a:pt x="0" y="1039"/>
                        <a:pt x="0" y="1039"/>
                      </a:cubicBezTo>
                      <a:cubicBezTo>
                        <a:pt x="13" y="1089"/>
                        <a:pt x="22" y="1077"/>
                        <a:pt x="72" y="1087"/>
                      </a:cubicBezTo>
                      <a:cubicBezTo>
                        <a:pt x="69" y="1098"/>
                        <a:pt x="67" y="1108"/>
                        <a:pt x="64" y="1119"/>
                      </a:cubicBezTo>
                      <a:cubicBezTo>
                        <a:pt x="59" y="1135"/>
                        <a:pt x="48" y="1167"/>
                        <a:pt x="48" y="1167"/>
                      </a:cubicBezTo>
                      <a:cubicBezTo>
                        <a:pt x="95" y="1199"/>
                        <a:pt x="155" y="1175"/>
                        <a:pt x="208" y="1167"/>
                      </a:cubicBezTo>
                      <a:cubicBezTo>
                        <a:pt x="362" y="1173"/>
                        <a:pt x="409" y="1190"/>
                        <a:pt x="544" y="11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0" scaled="1"/>
                </a:gra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55"/>
              <p:cNvGrpSpPr>
                <a:grpSpLocks/>
              </p:cNvGrpSpPr>
              <p:nvPr/>
            </p:nvGrpSpPr>
            <p:grpSpPr bwMode="auto">
              <a:xfrm>
                <a:off x="1072" y="1274"/>
                <a:ext cx="1816" cy="1534"/>
                <a:chOff x="1072" y="348"/>
                <a:chExt cx="2912" cy="2460"/>
              </a:xfrm>
            </p:grpSpPr>
            <p:sp>
              <p:nvSpPr>
                <p:cNvPr id="53" name="Freeform 54"/>
                <p:cNvSpPr>
                  <a:spLocks/>
                </p:cNvSpPr>
                <p:nvPr/>
              </p:nvSpPr>
              <p:spPr bwMode="auto">
                <a:xfrm>
                  <a:off x="1460" y="1508"/>
                  <a:ext cx="1072" cy="1224"/>
                </a:xfrm>
                <a:custGeom>
                  <a:avLst/>
                  <a:gdLst>
                    <a:gd name="T0" fmla="*/ 1072 w 1072"/>
                    <a:gd name="T1" fmla="*/ 0 h 1224"/>
                    <a:gd name="T2" fmla="*/ 1044 w 1072"/>
                    <a:gd name="T3" fmla="*/ 4 h 1224"/>
                    <a:gd name="T4" fmla="*/ 804 w 1072"/>
                    <a:gd name="T5" fmla="*/ 16 h 1224"/>
                    <a:gd name="T6" fmla="*/ 708 w 1072"/>
                    <a:gd name="T7" fmla="*/ 28 h 1224"/>
                    <a:gd name="T8" fmla="*/ 680 w 1072"/>
                    <a:gd name="T9" fmla="*/ 32 h 1224"/>
                    <a:gd name="T10" fmla="*/ 416 w 1072"/>
                    <a:gd name="T11" fmla="*/ 172 h 1224"/>
                    <a:gd name="T12" fmla="*/ 344 w 1072"/>
                    <a:gd name="T13" fmla="*/ 252 h 1224"/>
                    <a:gd name="T14" fmla="*/ 272 w 1072"/>
                    <a:gd name="T15" fmla="*/ 336 h 1224"/>
                    <a:gd name="T16" fmla="*/ 224 w 1072"/>
                    <a:gd name="T17" fmla="*/ 400 h 1224"/>
                    <a:gd name="T18" fmla="*/ 204 w 1072"/>
                    <a:gd name="T19" fmla="*/ 436 h 1224"/>
                    <a:gd name="T20" fmla="*/ 144 w 1072"/>
                    <a:gd name="T21" fmla="*/ 552 h 1224"/>
                    <a:gd name="T22" fmla="*/ 100 w 1072"/>
                    <a:gd name="T23" fmla="*/ 664 h 1224"/>
                    <a:gd name="T24" fmla="*/ 60 w 1072"/>
                    <a:gd name="T25" fmla="*/ 792 h 1224"/>
                    <a:gd name="T26" fmla="*/ 28 w 1072"/>
                    <a:gd name="T27" fmla="*/ 932 h 1224"/>
                    <a:gd name="T28" fmla="*/ 12 w 1072"/>
                    <a:gd name="T29" fmla="*/ 1064 h 1224"/>
                    <a:gd name="T30" fmla="*/ 0 w 1072"/>
                    <a:gd name="T31" fmla="*/ 1224 h 1224"/>
                    <a:gd name="T32" fmla="*/ 104 w 1072"/>
                    <a:gd name="T33" fmla="*/ 1196 h 1224"/>
                    <a:gd name="T34" fmla="*/ 224 w 1072"/>
                    <a:gd name="T35" fmla="*/ 1144 h 1224"/>
                    <a:gd name="T36" fmla="*/ 264 w 1072"/>
                    <a:gd name="T37" fmla="*/ 1140 h 1224"/>
                    <a:gd name="T38" fmla="*/ 284 w 1072"/>
                    <a:gd name="T39" fmla="*/ 1020 h 1224"/>
                    <a:gd name="T40" fmla="*/ 316 w 1072"/>
                    <a:gd name="T41" fmla="*/ 844 h 1224"/>
                    <a:gd name="T42" fmla="*/ 356 w 1072"/>
                    <a:gd name="T43" fmla="*/ 696 h 1224"/>
                    <a:gd name="T44" fmla="*/ 428 w 1072"/>
                    <a:gd name="T45" fmla="*/ 508 h 1224"/>
                    <a:gd name="T46" fmla="*/ 520 w 1072"/>
                    <a:gd name="T47" fmla="*/ 344 h 1224"/>
                    <a:gd name="T48" fmla="*/ 624 w 1072"/>
                    <a:gd name="T49" fmla="*/ 220 h 1224"/>
                    <a:gd name="T50" fmla="*/ 752 w 1072"/>
                    <a:gd name="T51" fmla="*/ 108 h 1224"/>
                    <a:gd name="T52" fmla="*/ 876 w 1072"/>
                    <a:gd name="T53" fmla="*/ 52 h 1224"/>
                    <a:gd name="T54" fmla="*/ 968 w 1072"/>
                    <a:gd name="T55" fmla="*/ 16 h 1224"/>
                    <a:gd name="T56" fmla="*/ 1000 w 1072"/>
                    <a:gd name="T57" fmla="*/ 8 h 1224"/>
                    <a:gd name="T58" fmla="*/ 1036 w 1072"/>
                    <a:gd name="T59" fmla="*/ 4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72" h="1224">
                      <a:moveTo>
                        <a:pt x="1072" y="0"/>
                      </a:moveTo>
                      <a:cubicBezTo>
                        <a:pt x="1052" y="5"/>
                        <a:pt x="1061" y="4"/>
                        <a:pt x="1044" y="4"/>
                      </a:cubicBezTo>
                      <a:lnTo>
                        <a:pt x="804" y="16"/>
                      </a:lnTo>
                      <a:lnTo>
                        <a:pt x="708" y="28"/>
                      </a:lnTo>
                      <a:lnTo>
                        <a:pt x="680" y="32"/>
                      </a:lnTo>
                      <a:lnTo>
                        <a:pt x="416" y="172"/>
                      </a:lnTo>
                      <a:lnTo>
                        <a:pt x="344" y="252"/>
                      </a:lnTo>
                      <a:lnTo>
                        <a:pt x="272" y="336"/>
                      </a:lnTo>
                      <a:lnTo>
                        <a:pt x="224" y="400"/>
                      </a:lnTo>
                      <a:lnTo>
                        <a:pt x="204" y="436"/>
                      </a:lnTo>
                      <a:lnTo>
                        <a:pt x="144" y="552"/>
                      </a:lnTo>
                      <a:lnTo>
                        <a:pt x="100" y="664"/>
                      </a:lnTo>
                      <a:lnTo>
                        <a:pt x="60" y="792"/>
                      </a:lnTo>
                      <a:lnTo>
                        <a:pt x="28" y="932"/>
                      </a:lnTo>
                      <a:lnTo>
                        <a:pt x="12" y="1064"/>
                      </a:lnTo>
                      <a:lnTo>
                        <a:pt x="0" y="1224"/>
                      </a:lnTo>
                      <a:lnTo>
                        <a:pt x="104" y="1196"/>
                      </a:lnTo>
                      <a:lnTo>
                        <a:pt x="224" y="1144"/>
                      </a:lnTo>
                      <a:lnTo>
                        <a:pt x="264" y="1140"/>
                      </a:lnTo>
                      <a:lnTo>
                        <a:pt x="284" y="1020"/>
                      </a:lnTo>
                      <a:lnTo>
                        <a:pt x="316" y="844"/>
                      </a:lnTo>
                      <a:lnTo>
                        <a:pt x="356" y="696"/>
                      </a:lnTo>
                      <a:lnTo>
                        <a:pt x="428" y="508"/>
                      </a:lnTo>
                      <a:lnTo>
                        <a:pt x="520" y="344"/>
                      </a:lnTo>
                      <a:lnTo>
                        <a:pt x="624" y="220"/>
                      </a:lnTo>
                      <a:lnTo>
                        <a:pt x="752" y="108"/>
                      </a:lnTo>
                      <a:lnTo>
                        <a:pt x="876" y="52"/>
                      </a:lnTo>
                      <a:lnTo>
                        <a:pt x="968" y="16"/>
                      </a:lnTo>
                      <a:lnTo>
                        <a:pt x="1000" y="8"/>
                      </a:lnTo>
                      <a:lnTo>
                        <a:pt x="1036" y="4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Arc 24"/>
                <p:cNvSpPr>
                  <a:spLocks/>
                </p:cNvSpPr>
                <p:nvPr/>
              </p:nvSpPr>
              <p:spPr bwMode="auto">
                <a:xfrm flipH="1">
                  <a:off x="1080" y="1320"/>
                  <a:ext cx="2899" cy="1488"/>
                </a:xfrm>
                <a:custGeom>
                  <a:avLst/>
                  <a:gdLst>
                    <a:gd name="G0" fmla="+- 21526 0 0"/>
                    <a:gd name="G1" fmla="+- 21600 0 0"/>
                    <a:gd name="G2" fmla="+- 21600 0 0"/>
                    <a:gd name="T0" fmla="*/ 0 w 43126"/>
                    <a:gd name="T1" fmla="*/ 19812 h 21600"/>
                    <a:gd name="T2" fmla="*/ 43126 w 43126"/>
                    <a:gd name="T3" fmla="*/ 21600 h 21600"/>
                    <a:gd name="T4" fmla="*/ 21526 w 431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6" h="21600" fill="none" extrusionOk="0">
                      <a:moveTo>
                        <a:pt x="0" y="19812"/>
                      </a:moveTo>
                      <a:cubicBezTo>
                        <a:pt x="930" y="8614"/>
                        <a:pt x="10289" y="0"/>
                        <a:pt x="21526" y="0"/>
                      </a:cubicBezTo>
                      <a:cubicBezTo>
                        <a:pt x="33455" y="0"/>
                        <a:pt x="43126" y="9670"/>
                        <a:pt x="43126" y="21600"/>
                      </a:cubicBezTo>
                    </a:path>
                    <a:path w="43126" h="21600" stroke="0" extrusionOk="0">
                      <a:moveTo>
                        <a:pt x="0" y="19812"/>
                      </a:moveTo>
                      <a:cubicBezTo>
                        <a:pt x="930" y="8614"/>
                        <a:pt x="10289" y="0"/>
                        <a:pt x="21526" y="0"/>
                      </a:cubicBezTo>
                      <a:cubicBezTo>
                        <a:pt x="33455" y="0"/>
                        <a:pt x="43126" y="9670"/>
                        <a:pt x="43126" y="21600"/>
                      </a:cubicBezTo>
                      <a:lnTo>
                        <a:pt x="2152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rc 26"/>
                <p:cNvSpPr>
                  <a:spLocks/>
                </p:cNvSpPr>
                <p:nvPr/>
              </p:nvSpPr>
              <p:spPr bwMode="auto">
                <a:xfrm flipH="1">
                  <a:off x="1464" y="1524"/>
                  <a:ext cx="816" cy="121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27"/>
                <p:cNvSpPr>
                  <a:spLocks/>
                </p:cNvSpPr>
                <p:nvPr/>
              </p:nvSpPr>
              <p:spPr bwMode="auto">
                <a:xfrm flipH="1">
                  <a:off x="1740" y="1512"/>
                  <a:ext cx="816" cy="121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7" name="Group 30"/>
                <p:cNvGrpSpPr>
                  <a:grpSpLocks/>
                </p:cNvGrpSpPr>
                <p:nvPr/>
              </p:nvGrpSpPr>
              <p:grpSpPr bwMode="auto">
                <a:xfrm rot="2880439">
                  <a:off x="804" y="984"/>
                  <a:ext cx="1560" cy="288"/>
                  <a:chOff x="696" y="984"/>
                  <a:chExt cx="1560" cy="288"/>
                </a:xfrm>
              </p:grpSpPr>
              <p:sp>
                <p:nvSpPr>
                  <p:cNvPr id="5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996"/>
                    <a:ext cx="1488" cy="276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696" y="984"/>
                    <a:ext cx="108" cy="288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Freeform 53"/>
                <p:cNvSpPr>
                  <a:spLocks/>
                </p:cNvSpPr>
                <p:nvPr/>
              </p:nvSpPr>
              <p:spPr bwMode="auto">
                <a:xfrm>
                  <a:off x="1072" y="2572"/>
                  <a:ext cx="2912" cy="180"/>
                </a:xfrm>
                <a:custGeom>
                  <a:avLst/>
                  <a:gdLst>
                    <a:gd name="T0" fmla="*/ 0 w 2912"/>
                    <a:gd name="T1" fmla="*/ 180 h 180"/>
                    <a:gd name="T2" fmla="*/ 288 w 2912"/>
                    <a:gd name="T3" fmla="*/ 148 h 180"/>
                    <a:gd name="T4" fmla="*/ 360 w 2912"/>
                    <a:gd name="T5" fmla="*/ 164 h 180"/>
                    <a:gd name="T6" fmla="*/ 384 w 2912"/>
                    <a:gd name="T7" fmla="*/ 156 h 180"/>
                    <a:gd name="T8" fmla="*/ 392 w 2912"/>
                    <a:gd name="T9" fmla="*/ 172 h 180"/>
                    <a:gd name="T10" fmla="*/ 656 w 2912"/>
                    <a:gd name="T11" fmla="*/ 172 h 180"/>
                    <a:gd name="T12" fmla="*/ 2912 w 2912"/>
                    <a:gd name="T13" fmla="*/ 14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2" h="180">
                      <a:moveTo>
                        <a:pt x="0" y="180"/>
                      </a:moveTo>
                      <a:cubicBezTo>
                        <a:pt x="98" y="174"/>
                        <a:pt x="191" y="160"/>
                        <a:pt x="288" y="148"/>
                      </a:cubicBezTo>
                      <a:cubicBezTo>
                        <a:pt x="312" y="152"/>
                        <a:pt x="335" y="164"/>
                        <a:pt x="360" y="164"/>
                      </a:cubicBezTo>
                      <a:cubicBezTo>
                        <a:pt x="368" y="164"/>
                        <a:pt x="376" y="154"/>
                        <a:pt x="384" y="156"/>
                      </a:cubicBezTo>
                      <a:cubicBezTo>
                        <a:pt x="390" y="157"/>
                        <a:pt x="389" y="167"/>
                        <a:pt x="392" y="172"/>
                      </a:cubicBezTo>
                      <a:cubicBezTo>
                        <a:pt x="682" y="84"/>
                        <a:pt x="656" y="0"/>
                        <a:pt x="656" y="172"/>
                      </a:cubicBezTo>
                      <a:lnTo>
                        <a:pt x="2912" y="14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 flipH="1">
                <a:off x="2267" y="2185"/>
                <a:ext cx="2213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 flipH="1" flipV="1">
                <a:off x="2228" y="2015"/>
                <a:ext cx="33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60"/>
              <p:cNvSpPr>
                <a:spLocks noChangeShapeType="1"/>
              </p:cNvSpPr>
              <p:nvPr/>
            </p:nvSpPr>
            <p:spPr bwMode="auto">
              <a:xfrm flipH="1">
                <a:off x="2192" y="2201"/>
                <a:ext cx="67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1"/>
              <p:cNvSpPr>
                <a:spLocks noChangeShapeType="1"/>
              </p:cNvSpPr>
              <p:nvPr/>
            </p:nvSpPr>
            <p:spPr bwMode="auto">
              <a:xfrm flipH="1" flipV="1">
                <a:off x="2162" y="2153"/>
                <a:ext cx="7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2"/>
              <p:cNvSpPr>
                <a:spLocks noChangeShapeType="1"/>
              </p:cNvSpPr>
              <p:nvPr/>
            </p:nvSpPr>
            <p:spPr bwMode="auto">
              <a:xfrm>
                <a:off x="2288" y="2217"/>
                <a:ext cx="139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3"/>
              <p:cNvSpPr>
                <a:spLocks noChangeShapeType="1"/>
              </p:cNvSpPr>
              <p:nvPr/>
            </p:nvSpPr>
            <p:spPr bwMode="auto">
              <a:xfrm flipV="1">
                <a:off x="2297" y="2097"/>
                <a:ext cx="52" cy="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98"/>
            <p:cNvGrpSpPr>
              <a:grpSpLocks/>
            </p:cNvGrpSpPr>
            <p:nvPr/>
          </p:nvGrpSpPr>
          <p:grpSpPr bwMode="auto">
            <a:xfrm rot="20858332" flipH="1">
              <a:off x="1160" y="423"/>
              <a:ext cx="1602" cy="807"/>
              <a:chOff x="926" y="556"/>
              <a:chExt cx="2304" cy="1160"/>
            </a:xfrm>
          </p:grpSpPr>
          <p:sp>
            <p:nvSpPr>
              <p:cNvPr id="18" name="Freeform 65"/>
              <p:cNvSpPr>
                <a:spLocks/>
              </p:cNvSpPr>
              <p:nvPr/>
            </p:nvSpPr>
            <p:spPr bwMode="auto">
              <a:xfrm>
                <a:off x="984" y="1044"/>
                <a:ext cx="1890" cy="258"/>
              </a:xfrm>
              <a:custGeom>
                <a:avLst/>
                <a:gdLst>
                  <a:gd name="T0" fmla="*/ 0 w 1890"/>
                  <a:gd name="T1" fmla="*/ 204 h 258"/>
                  <a:gd name="T2" fmla="*/ 396 w 1890"/>
                  <a:gd name="T3" fmla="*/ 24 h 258"/>
                  <a:gd name="T4" fmla="*/ 1116 w 1890"/>
                  <a:gd name="T5" fmla="*/ 60 h 258"/>
                  <a:gd name="T6" fmla="*/ 1890 w 189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0" h="258">
                    <a:moveTo>
                      <a:pt x="0" y="204"/>
                    </a:moveTo>
                    <a:cubicBezTo>
                      <a:pt x="105" y="126"/>
                      <a:pt x="210" y="48"/>
                      <a:pt x="396" y="24"/>
                    </a:cubicBezTo>
                    <a:cubicBezTo>
                      <a:pt x="582" y="0"/>
                      <a:pt x="867" y="21"/>
                      <a:pt x="1116" y="60"/>
                    </a:cubicBezTo>
                    <a:cubicBezTo>
                      <a:pt x="1365" y="99"/>
                      <a:pt x="1627" y="178"/>
                      <a:pt x="1890" y="25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6"/>
              <p:cNvSpPr>
                <a:spLocks/>
              </p:cNvSpPr>
              <p:nvPr/>
            </p:nvSpPr>
            <p:spPr bwMode="auto">
              <a:xfrm>
                <a:off x="2574" y="556"/>
                <a:ext cx="656" cy="660"/>
              </a:xfrm>
              <a:custGeom>
                <a:avLst/>
                <a:gdLst>
                  <a:gd name="T0" fmla="*/ 0 w 656"/>
                  <a:gd name="T1" fmla="*/ 660 h 660"/>
                  <a:gd name="T2" fmla="*/ 24 w 656"/>
                  <a:gd name="T3" fmla="*/ 612 h 660"/>
                  <a:gd name="T4" fmla="*/ 120 w 656"/>
                  <a:gd name="T5" fmla="*/ 440 h 660"/>
                  <a:gd name="T6" fmla="*/ 304 w 656"/>
                  <a:gd name="T7" fmla="*/ 188 h 660"/>
                  <a:gd name="T8" fmla="*/ 552 w 656"/>
                  <a:gd name="T9" fmla="*/ 28 h 660"/>
                  <a:gd name="T10" fmla="*/ 656 w 656"/>
                  <a:gd name="T11" fmla="*/ 2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6" h="660">
                    <a:moveTo>
                      <a:pt x="0" y="660"/>
                    </a:moveTo>
                    <a:cubicBezTo>
                      <a:pt x="2" y="654"/>
                      <a:pt x="4" y="649"/>
                      <a:pt x="24" y="612"/>
                    </a:cubicBezTo>
                    <a:cubicBezTo>
                      <a:pt x="44" y="575"/>
                      <a:pt x="73" y="511"/>
                      <a:pt x="120" y="440"/>
                    </a:cubicBezTo>
                    <a:cubicBezTo>
                      <a:pt x="167" y="369"/>
                      <a:pt x="232" y="257"/>
                      <a:pt x="304" y="188"/>
                    </a:cubicBezTo>
                    <a:cubicBezTo>
                      <a:pt x="376" y="119"/>
                      <a:pt x="493" y="56"/>
                      <a:pt x="552" y="28"/>
                    </a:cubicBezTo>
                    <a:cubicBezTo>
                      <a:pt x="611" y="0"/>
                      <a:pt x="633" y="10"/>
                      <a:pt x="656" y="2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67"/>
              <p:cNvSpPr>
                <a:spLocks noChangeShapeType="1"/>
              </p:cNvSpPr>
              <p:nvPr/>
            </p:nvSpPr>
            <p:spPr bwMode="auto">
              <a:xfrm flipH="1">
                <a:off x="2998" y="584"/>
                <a:ext cx="232" cy="7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8"/>
              <p:cNvSpPr>
                <a:spLocks noChangeShapeType="1"/>
              </p:cNvSpPr>
              <p:nvPr/>
            </p:nvSpPr>
            <p:spPr bwMode="auto">
              <a:xfrm flipH="1">
                <a:off x="2874" y="768"/>
                <a:ext cx="160" cy="5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9"/>
              <p:cNvSpPr>
                <a:spLocks noChangeShapeType="1"/>
              </p:cNvSpPr>
              <p:nvPr/>
            </p:nvSpPr>
            <p:spPr bwMode="auto">
              <a:xfrm>
                <a:off x="2874" y="1300"/>
                <a:ext cx="12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0"/>
              <p:cNvSpPr>
                <a:spLocks noChangeShapeType="1"/>
              </p:cNvSpPr>
              <p:nvPr/>
            </p:nvSpPr>
            <p:spPr bwMode="auto">
              <a:xfrm>
                <a:off x="3038" y="776"/>
                <a:ext cx="9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1"/>
              <p:cNvSpPr>
                <a:spLocks/>
              </p:cNvSpPr>
              <p:nvPr/>
            </p:nvSpPr>
            <p:spPr bwMode="auto">
              <a:xfrm>
                <a:off x="1534" y="1308"/>
                <a:ext cx="728" cy="408"/>
              </a:xfrm>
              <a:custGeom>
                <a:avLst/>
                <a:gdLst>
                  <a:gd name="T0" fmla="*/ 0 w 728"/>
                  <a:gd name="T1" fmla="*/ 0 h 408"/>
                  <a:gd name="T2" fmla="*/ 364 w 728"/>
                  <a:gd name="T3" fmla="*/ 340 h 408"/>
                  <a:gd name="T4" fmla="*/ 728 w 728"/>
                  <a:gd name="T5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8" h="408">
                    <a:moveTo>
                      <a:pt x="0" y="0"/>
                    </a:moveTo>
                    <a:cubicBezTo>
                      <a:pt x="121" y="136"/>
                      <a:pt x="243" y="272"/>
                      <a:pt x="364" y="340"/>
                    </a:cubicBezTo>
                    <a:cubicBezTo>
                      <a:pt x="485" y="408"/>
                      <a:pt x="667" y="396"/>
                      <a:pt x="728" y="40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2"/>
              <p:cNvSpPr>
                <a:spLocks noChangeShapeType="1"/>
              </p:cNvSpPr>
              <p:nvPr/>
            </p:nvSpPr>
            <p:spPr bwMode="auto">
              <a:xfrm>
                <a:off x="1918" y="1344"/>
                <a:ext cx="356" cy="3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73"/>
              <p:cNvSpPr>
                <a:spLocks/>
              </p:cNvSpPr>
              <p:nvPr/>
            </p:nvSpPr>
            <p:spPr bwMode="auto">
              <a:xfrm>
                <a:off x="926" y="1240"/>
                <a:ext cx="624" cy="100"/>
              </a:xfrm>
              <a:custGeom>
                <a:avLst/>
                <a:gdLst>
                  <a:gd name="T0" fmla="*/ 72 w 624"/>
                  <a:gd name="T1" fmla="*/ 0 h 100"/>
                  <a:gd name="T2" fmla="*/ 92 w 624"/>
                  <a:gd name="T3" fmla="*/ 56 h 100"/>
                  <a:gd name="T4" fmla="*/ 624 w 624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4" h="100">
                    <a:moveTo>
                      <a:pt x="72" y="0"/>
                    </a:moveTo>
                    <a:cubicBezTo>
                      <a:pt x="36" y="19"/>
                      <a:pt x="0" y="39"/>
                      <a:pt x="92" y="56"/>
                    </a:cubicBezTo>
                    <a:cubicBezTo>
                      <a:pt x="184" y="73"/>
                      <a:pt x="404" y="86"/>
                      <a:pt x="624" y="10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74"/>
              <p:cNvSpPr>
                <a:spLocks/>
              </p:cNvSpPr>
              <p:nvPr/>
            </p:nvSpPr>
            <p:spPr bwMode="auto">
              <a:xfrm>
                <a:off x="2006" y="1320"/>
                <a:ext cx="992" cy="126"/>
              </a:xfrm>
              <a:custGeom>
                <a:avLst/>
                <a:gdLst>
                  <a:gd name="T0" fmla="*/ 0 w 992"/>
                  <a:gd name="T1" fmla="*/ 84 h 126"/>
                  <a:gd name="T2" fmla="*/ 704 w 992"/>
                  <a:gd name="T3" fmla="*/ 112 h 126"/>
                  <a:gd name="T4" fmla="*/ 992 w 992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2" h="126">
                    <a:moveTo>
                      <a:pt x="0" y="84"/>
                    </a:moveTo>
                    <a:cubicBezTo>
                      <a:pt x="269" y="105"/>
                      <a:pt x="539" y="126"/>
                      <a:pt x="704" y="112"/>
                    </a:cubicBezTo>
                    <a:cubicBezTo>
                      <a:pt x="869" y="98"/>
                      <a:pt x="930" y="49"/>
                      <a:pt x="992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75"/>
              <p:cNvSpPr>
                <a:spLocks/>
              </p:cNvSpPr>
              <p:nvPr/>
            </p:nvSpPr>
            <p:spPr bwMode="auto">
              <a:xfrm>
                <a:off x="1379" y="1068"/>
                <a:ext cx="71" cy="144"/>
              </a:xfrm>
              <a:custGeom>
                <a:avLst/>
                <a:gdLst>
                  <a:gd name="T0" fmla="*/ 71 w 71"/>
                  <a:gd name="T1" fmla="*/ 0 h 144"/>
                  <a:gd name="T2" fmla="*/ 11 w 71"/>
                  <a:gd name="T3" fmla="*/ 72 h 144"/>
                  <a:gd name="T4" fmla="*/ 3 w 71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44">
                    <a:moveTo>
                      <a:pt x="71" y="0"/>
                    </a:moveTo>
                    <a:cubicBezTo>
                      <a:pt x="46" y="24"/>
                      <a:pt x="22" y="48"/>
                      <a:pt x="11" y="72"/>
                    </a:cubicBezTo>
                    <a:cubicBezTo>
                      <a:pt x="0" y="96"/>
                      <a:pt x="1" y="120"/>
                      <a:pt x="3" y="144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76"/>
              <p:cNvSpPr>
                <a:spLocks/>
              </p:cNvSpPr>
              <p:nvPr/>
            </p:nvSpPr>
            <p:spPr bwMode="auto">
              <a:xfrm>
                <a:off x="1382" y="1200"/>
                <a:ext cx="248" cy="12"/>
              </a:xfrm>
              <a:custGeom>
                <a:avLst/>
                <a:gdLst>
                  <a:gd name="T0" fmla="*/ 0 w 248"/>
                  <a:gd name="T1" fmla="*/ 0 h 12"/>
                  <a:gd name="T2" fmla="*/ 248 w 248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2">
                    <a:moveTo>
                      <a:pt x="0" y="0"/>
                    </a:moveTo>
                    <a:cubicBezTo>
                      <a:pt x="103" y="5"/>
                      <a:pt x="207" y="10"/>
                      <a:pt x="248" y="1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77"/>
              <p:cNvSpPr>
                <a:spLocks/>
              </p:cNvSpPr>
              <p:nvPr/>
            </p:nvSpPr>
            <p:spPr bwMode="auto">
              <a:xfrm>
                <a:off x="1630" y="1076"/>
                <a:ext cx="164" cy="136"/>
              </a:xfrm>
              <a:custGeom>
                <a:avLst/>
                <a:gdLst>
                  <a:gd name="T0" fmla="*/ 0 w 164"/>
                  <a:gd name="T1" fmla="*/ 136 h 136"/>
                  <a:gd name="T2" fmla="*/ 32 w 164"/>
                  <a:gd name="T3" fmla="*/ 88 h 136"/>
                  <a:gd name="T4" fmla="*/ 68 w 164"/>
                  <a:gd name="T5" fmla="*/ 32 h 136"/>
                  <a:gd name="T6" fmla="*/ 164 w 164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36">
                    <a:moveTo>
                      <a:pt x="0" y="136"/>
                    </a:moveTo>
                    <a:cubicBezTo>
                      <a:pt x="10" y="120"/>
                      <a:pt x="21" y="105"/>
                      <a:pt x="32" y="88"/>
                    </a:cubicBezTo>
                    <a:cubicBezTo>
                      <a:pt x="43" y="71"/>
                      <a:pt x="46" y="47"/>
                      <a:pt x="68" y="32"/>
                    </a:cubicBezTo>
                    <a:cubicBezTo>
                      <a:pt x="90" y="17"/>
                      <a:pt x="127" y="8"/>
                      <a:pt x="164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78"/>
              <p:cNvSpPr>
                <a:spLocks/>
              </p:cNvSpPr>
              <p:nvPr/>
            </p:nvSpPr>
            <p:spPr bwMode="auto">
              <a:xfrm>
                <a:off x="1459" y="1065"/>
                <a:ext cx="248" cy="1"/>
              </a:xfrm>
              <a:custGeom>
                <a:avLst/>
                <a:gdLst>
                  <a:gd name="T0" fmla="*/ 19 w 248"/>
                  <a:gd name="T1" fmla="*/ 0 h 1"/>
                  <a:gd name="T2" fmla="*/ 38 w 248"/>
                  <a:gd name="T3" fmla="*/ 1 h 1"/>
                  <a:gd name="T4" fmla="*/ 248 w 24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" h="1">
                    <a:moveTo>
                      <a:pt x="19" y="0"/>
                    </a:moveTo>
                    <a:cubicBezTo>
                      <a:pt x="9" y="0"/>
                      <a:pt x="0" y="1"/>
                      <a:pt x="38" y="1"/>
                    </a:cubicBezTo>
                    <a:cubicBezTo>
                      <a:pt x="76" y="1"/>
                      <a:pt x="162" y="1"/>
                      <a:pt x="248" y="1"/>
                    </a:cubicBezTo>
                  </a:path>
                </a:pathLst>
              </a:custGeom>
              <a:noFill/>
              <a:ln w="539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84"/>
              <p:cNvSpPr>
                <a:spLocks noChangeShapeType="1"/>
              </p:cNvSpPr>
              <p:nvPr/>
            </p:nvSpPr>
            <p:spPr bwMode="auto">
              <a:xfrm>
                <a:off x="1170" y="1716"/>
                <a:ext cx="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" name="Group 85"/>
              <p:cNvGrpSpPr>
                <a:grpSpLocks/>
              </p:cNvGrpSpPr>
              <p:nvPr/>
            </p:nvGrpSpPr>
            <p:grpSpPr bwMode="auto">
              <a:xfrm>
                <a:off x="1476" y="757"/>
                <a:ext cx="282" cy="380"/>
                <a:chOff x="636" y="264"/>
                <a:chExt cx="336" cy="453"/>
              </a:xfrm>
            </p:grpSpPr>
            <p:grpSp>
              <p:nvGrpSpPr>
                <p:cNvPr id="34" name="Group 86"/>
                <p:cNvGrpSpPr>
                  <a:grpSpLocks/>
                </p:cNvGrpSpPr>
                <p:nvPr/>
              </p:nvGrpSpPr>
              <p:grpSpPr bwMode="auto">
                <a:xfrm>
                  <a:off x="636" y="264"/>
                  <a:ext cx="336" cy="453"/>
                  <a:chOff x="5728" y="381"/>
                  <a:chExt cx="336" cy="453"/>
                </a:xfrm>
              </p:grpSpPr>
              <p:sp>
                <p:nvSpPr>
                  <p:cNvPr id="37" name="Freeform 87"/>
                  <p:cNvSpPr>
                    <a:spLocks/>
                  </p:cNvSpPr>
                  <p:nvPr/>
                </p:nvSpPr>
                <p:spPr bwMode="auto">
                  <a:xfrm>
                    <a:off x="5753" y="382"/>
                    <a:ext cx="308" cy="210"/>
                  </a:xfrm>
                  <a:custGeom>
                    <a:avLst/>
                    <a:gdLst>
                      <a:gd name="T0" fmla="*/ 144 w 308"/>
                      <a:gd name="T1" fmla="*/ 2 h 210"/>
                      <a:gd name="T2" fmla="*/ 91 w 308"/>
                      <a:gd name="T3" fmla="*/ 14 h 210"/>
                      <a:gd name="T4" fmla="*/ 55 w 308"/>
                      <a:gd name="T5" fmla="*/ 41 h 210"/>
                      <a:gd name="T6" fmla="*/ 19 w 308"/>
                      <a:gd name="T7" fmla="*/ 85 h 210"/>
                      <a:gd name="T8" fmla="*/ 9 w 308"/>
                      <a:gd name="T9" fmla="*/ 116 h 210"/>
                      <a:gd name="T10" fmla="*/ 1 w 308"/>
                      <a:gd name="T11" fmla="*/ 152 h 210"/>
                      <a:gd name="T12" fmla="*/ 15 w 308"/>
                      <a:gd name="T13" fmla="*/ 173 h 210"/>
                      <a:gd name="T14" fmla="*/ 45 w 308"/>
                      <a:gd name="T15" fmla="*/ 185 h 210"/>
                      <a:gd name="T16" fmla="*/ 94 w 308"/>
                      <a:gd name="T17" fmla="*/ 202 h 210"/>
                      <a:gd name="T18" fmla="*/ 144 w 308"/>
                      <a:gd name="T19" fmla="*/ 209 h 210"/>
                      <a:gd name="T20" fmla="*/ 223 w 308"/>
                      <a:gd name="T21" fmla="*/ 206 h 210"/>
                      <a:gd name="T22" fmla="*/ 282 w 308"/>
                      <a:gd name="T23" fmla="*/ 185 h 210"/>
                      <a:gd name="T24" fmla="*/ 298 w 308"/>
                      <a:gd name="T25" fmla="*/ 169 h 210"/>
                      <a:gd name="T26" fmla="*/ 307 w 308"/>
                      <a:gd name="T27" fmla="*/ 145 h 210"/>
                      <a:gd name="T28" fmla="*/ 294 w 308"/>
                      <a:gd name="T29" fmla="*/ 92 h 210"/>
                      <a:gd name="T30" fmla="*/ 268 w 308"/>
                      <a:gd name="T31" fmla="*/ 50 h 210"/>
                      <a:gd name="T32" fmla="*/ 228 w 308"/>
                      <a:gd name="T33" fmla="*/ 20 h 210"/>
                      <a:gd name="T34" fmla="*/ 187 w 308"/>
                      <a:gd name="T35" fmla="*/ 5 h 210"/>
                      <a:gd name="T36" fmla="*/ 144 w 308"/>
                      <a:gd name="T37" fmla="*/ 2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08" h="210">
                        <a:moveTo>
                          <a:pt x="144" y="2"/>
                        </a:moveTo>
                        <a:cubicBezTo>
                          <a:pt x="128" y="4"/>
                          <a:pt x="106" y="7"/>
                          <a:pt x="91" y="14"/>
                        </a:cubicBezTo>
                        <a:cubicBezTo>
                          <a:pt x="76" y="21"/>
                          <a:pt x="67" y="29"/>
                          <a:pt x="55" y="41"/>
                        </a:cubicBezTo>
                        <a:cubicBezTo>
                          <a:pt x="43" y="53"/>
                          <a:pt x="27" y="72"/>
                          <a:pt x="19" y="85"/>
                        </a:cubicBezTo>
                        <a:cubicBezTo>
                          <a:pt x="11" y="98"/>
                          <a:pt x="12" y="105"/>
                          <a:pt x="9" y="116"/>
                        </a:cubicBezTo>
                        <a:cubicBezTo>
                          <a:pt x="6" y="127"/>
                          <a:pt x="0" y="143"/>
                          <a:pt x="1" y="152"/>
                        </a:cubicBezTo>
                        <a:cubicBezTo>
                          <a:pt x="2" y="161"/>
                          <a:pt x="8" y="168"/>
                          <a:pt x="15" y="173"/>
                        </a:cubicBezTo>
                        <a:cubicBezTo>
                          <a:pt x="22" y="178"/>
                          <a:pt x="32" y="180"/>
                          <a:pt x="45" y="185"/>
                        </a:cubicBezTo>
                        <a:cubicBezTo>
                          <a:pt x="58" y="190"/>
                          <a:pt x="78" y="198"/>
                          <a:pt x="94" y="202"/>
                        </a:cubicBezTo>
                        <a:cubicBezTo>
                          <a:pt x="110" y="206"/>
                          <a:pt x="123" y="208"/>
                          <a:pt x="144" y="209"/>
                        </a:cubicBezTo>
                        <a:cubicBezTo>
                          <a:pt x="165" y="210"/>
                          <a:pt x="200" y="210"/>
                          <a:pt x="223" y="206"/>
                        </a:cubicBezTo>
                        <a:cubicBezTo>
                          <a:pt x="246" y="202"/>
                          <a:pt x="270" y="191"/>
                          <a:pt x="282" y="185"/>
                        </a:cubicBezTo>
                        <a:cubicBezTo>
                          <a:pt x="294" y="179"/>
                          <a:pt x="294" y="176"/>
                          <a:pt x="298" y="169"/>
                        </a:cubicBezTo>
                        <a:cubicBezTo>
                          <a:pt x="302" y="162"/>
                          <a:pt x="308" y="158"/>
                          <a:pt x="307" y="145"/>
                        </a:cubicBezTo>
                        <a:cubicBezTo>
                          <a:pt x="306" y="132"/>
                          <a:pt x="300" y="108"/>
                          <a:pt x="294" y="92"/>
                        </a:cubicBezTo>
                        <a:cubicBezTo>
                          <a:pt x="288" y="76"/>
                          <a:pt x="279" y="62"/>
                          <a:pt x="268" y="50"/>
                        </a:cubicBezTo>
                        <a:cubicBezTo>
                          <a:pt x="257" y="38"/>
                          <a:pt x="241" y="28"/>
                          <a:pt x="228" y="20"/>
                        </a:cubicBezTo>
                        <a:cubicBezTo>
                          <a:pt x="215" y="12"/>
                          <a:pt x="200" y="8"/>
                          <a:pt x="187" y="5"/>
                        </a:cubicBezTo>
                        <a:cubicBezTo>
                          <a:pt x="174" y="2"/>
                          <a:pt x="160" y="0"/>
                          <a:pt x="144" y="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Arc 88"/>
                  <p:cNvSpPr>
                    <a:spLocks/>
                  </p:cNvSpPr>
                  <p:nvPr/>
                </p:nvSpPr>
                <p:spPr bwMode="auto">
                  <a:xfrm flipH="1">
                    <a:off x="5748" y="381"/>
                    <a:ext cx="316" cy="16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2 w 43200"/>
                      <a:gd name="T1" fmla="*/ 22326 h 22326"/>
                      <a:gd name="T2" fmla="*/ 43200 w 43200"/>
                      <a:gd name="T3" fmla="*/ 21600 h 22326"/>
                      <a:gd name="T4" fmla="*/ 21600 w 43200"/>
                      <a:gd name="T5" fmla="*/ 21600 h 22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326" fill="none" extrusionOk="0">
                        <a:moveTo>
                          <a:pt x="12" y="22325"/>
                        </a:moveTo>
                        <a:cubicBezTo>
                          <a:pt x="4" y="22084"/>
                          <a:pt x="0" y="218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199" y="9670"/>
                          <a:pt x="43199" y="21599"/>
                        </a:cubicBezTo>
                      </a:path>
                      <a:path w="43200" h="22326" stroke="0" extrusionOk="0">
                        <a:moveTo>
                          <a:pt x="12" y="22325"/>
                        </a:moveTo>
                        <a:cubicBezTo>
                          <a:pt x="4" y="22084"/>
                          <a:pt x="0" y="218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199" y="9670"/>
                          <a:pt x="43199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Arc 89"/>
                  <p:cNvSpPr>
                    <a:spLocks/>
                  </p:cNvSpPr>
                  <p:nvPr/>
                </p:nvSpPr>
                <p:spPr bwMode="auto">
                  <a:xfrm flipH="1" flipV="1">
                    <a:off x="5744" y="528"/>
                    <a:ext cx="208" cy="67"/>
                  </a:xfrm>
                  <a:custGeom>
                    <a:avLst/>
                    <a:gdLst>
                      <a:gd name="G0" fmla="+- 0 0 0"/>
                      <a:gd name="G1" fmla="+- 21378 0 0"/>
                      <a:gd name="G2" fmla="+- 21600 0 0"/>
                      <a:gd name="T0" fmla="*/ 3087 w 21600"/>
                      <a:gd name="T1" fmla="*/ 0 h 21378"/>
                      <a:gd name="T2" fmla="*/ 21600 w 21600"/>
                      <a:gd name="T3" fmla="*/ 21378 h 21378"/>
                      <a:gd name="T4" fmla="*/ 0 w 21600"/>
                      <a:gd name="T5" fmla="*/ 21378 h 21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378" fill="none" extrusionOk="0">
                        <a:moveTo>
                          <a:pt x="3087" y="-1"/>
                        </a:moveTo>
                        <a:cubicBezTo>
                          <a:pt x="13713" y="1534"/>
                          <a:pt x="21600" y="10641"/>
                          <a:pt x="21600" y="21378"/>
                        </a:cubicBezTo>
                      </a:path>
                      <a:path w="21600" h="21378" stroke="0" extrusionOk="0">
                        <a:moveTo>
                          <a:pt x="3087" y="-1"/>
                        </a:moveTo>
                        <a:cubicBezTo>
                          <a:pt x="13713" y="1534"/>
                          <a:pt x="21600" y="10641"/>
                          <a:pt x="21600" y="21378"/>
                        </a:cubicBezTo>
                        <a:lnTo>
                          <a:pt x="0" y="21378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Arc 90"/>
                  <p:cNvSpPr>
                    <a:spLocks/>
                  </p:cNvSpPr>
                  <p:nvPr/>
                </p:nvSpPr>
                <p:spPr bwMode="auto">
                  <a:xfrm flipV="1">
                    <a:off x="5920" y="538"/>
                    <a:ext cx="140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560"/>
                    <a:ext cx="56" cy="112"/>
                  </a:xfrm>
                  <a:prstGeom prst="ellipse">
                    <a:avLst/>
                  </a:prstGeom>
                  <a:solidFill>
                    <a:schemeClr val="bg2"/>
                  </a:solidFill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92"/>
                  <p:cNvSpPr>
                    <a:spLocks/>
                  </p:cNvSpPr>
                  <p:nvPr/>
                </p:nvSpPr>
                <p:spPr bwMode="auto">
                  <a:xfrm>
                    <a:off x="5938" y="546"/>
                    <a:ext cx="126" cy="288"/>
                  </a:xfrm>
                  <a:custGeom>
                    <a:avLst/>
                    <a:gdLst>
                      <a:gd name="T0" fmla="*/ 122 w 126"/>
                      <a:gd name="T1" fmla="*/ 0 h 288"/>
                      <a:gd name="T2" fmla="*/ 108 w 126"/>
                      <a:gd name="T3" fmla="*/ 84 h 288"/>
                      <a:gd name="T4" fmla="*/ 16 w 126"/>
                      <a:gd name="T5" fmla="*/ 246 h 288"/>
                      <a:gd name="T6" fmla="*/ 12 w 126"/>
                      <a:gd name="T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6" h="288">
                        <a:moveTo>
                          <a:pt x="122" y="0"/>
                        </a:moveTo>
                        <a:cubicBezTo>
                          <a:pt x="124" y="21"/>
                          <a:pt x="126" y="43"/>
                          <a:pt x="108" y="84"/>
                        </a:cubicBezTo>
                        <a:cubicBezTo>
                          <a:pt x="90" y="125"/>
                          <a:pt x="32" y="212"/>
                          <a:pt x="16" y="246"/>
                        </a:cubicBezTo>
                        <a:cubicBezTo>
                          <a:pt x="0" y="280"/>
                          <a:pt x="6" y="284"/>
                          <a:pt x="12" y="288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93"/>
                  <p:cNvSpPr>
                    <a:spLocks/>
                  </p:cNvSpPr>
                  <p:nvPr/>
                </p:nvSpPr>
                <p:spPr bwMode="auto">
                  <a:xfrm>
                    <a:off x="5731" y="680"/>
                    <a:ext cx="128" cy="144"/>
                  </a:xfrm>
                  <a:custGeom>
                    <a:avLst/>
                    <a:gdLst>
                      <a:gd name="T0" fmla="*/ 37 w 128"/>
                      <a:gd name="T1" fmla="*/ 0 h 144"/>
                      <a:gd name="T2" fmla="*/ 1 w 128"/>
                      <a:gd name="T3" fmla="*/ 42 h 144"/>
                      <a:gd name="T4" fmla="*/ 45 w 128"/>
                      <a:gd name="T5" fmla="*/ 50 h 144"/>
                      <a:gd name="T6" fmla="*/ 59 w 128"/>
                      <a:gd name="T7" fmla="*/ 74 h 144"/>
                      <a:gd name="T8" fmla="*/ 93 w 128"/>
                      <a:gd name="T9" fmla="*/ 102 h 144"/>
                      <a:gd name="T10" fmla="*/ 123 w 128"/>
                      <a:gd name="T11" fmla="*/ 116 h 144"/>
                      <a:gd name="T12" fmla="*/ 125 w 128"/>
                      <a:gd name="T13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8" h="144">
                        <a:moveTo>
                          <a:pt x="37" y="0"/>
                        </a:moveTo>
                        <a:cubicBezTo>
                          <a:pt x="18" y="17"/>
                          <a:pt x="0" y="34"/>
                          <a:pt x="1" y="42"/>
                        </a:cubicBezTo>
                        <a:cubicBezTo>
                          <a:pt x="2" y="50"/>
                          <a:pt x="35" y="45"/>
                          <a:pt x="45" y="50"/>
                        </a:cubicBezTo>
                        <a:cubicBezTo>
                          <a:pt x="55" y="55"/>
                          <a:pt x="51" y="65"/>
                          <a:pt x="59" y="74"/>
                        </a:cubicBezTo>
                        <a:cubicBezTo>
                          <a:pt x="67" y="83"/>
                          <a:pt x="82" y="95"/>
                          <a:pt x="93" y="102"/>
                        </a:cubicBezTo>
                        <a:cubicBezTo>
                          <a:pt x="104" y="109"/>
                          <a:pt x="118" y="109"/>
                          <a:pt x="123" y="116"/>
                        </a:cubicBezTo>
                        <a:cubicBezTo>
                          <a:pt x="128" y="123"/>
                          <a:pt x="126" y="133"/>
                          <a:pt x="125" y="144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94" descr="10%"/>
                  <p:cNvSpPr>
                    <a:spLocks/>
                  </p:cNvSpPr>
                  <p:nvPr/>
                </p:nvSpPr>
                <p:spPr bwMode="auto">
                  <a:xfrm>
                    <a:off x="5775" y="587"/>
                    <a:ext cx="272" cy="88"/>
                  </a:xfrm>
                  <a:custGeom>
                    <a:avLst/>
                    <a:gdLst>
                      <a:gd name="T0" fmla="*/ 9 w 272"/>
                      <a:gd name="T1" fmla="*/ 59 h 88"/>
                      <a:gd name="T2" fmla="*/ 67 w 272"/>
                      <a:gd name="T3" fmla="*/ 65 h 88"/>
                      <a:gd name="T4" fmla="*/ 125 w 272"/>
                      <a:gd name="T5" fmla="*/ 63 h 88"/>
                      <a:gd name="T6" fmla="*/ 219 w 272"/>
                      <a:gd name="T7" fmla="*/ 73 h 88"/>
                      <a:gd name="T8" fmla="*/ 237 w 272"/>
                      <a:gd name="T9" fmla="*/ 85 h 88"/>
                      <a:gd name="T10" fmla="*/ 255 w 272"/>
                      <a:gd name="T11" fmla="*/ 53 h 88"/>
                      <a:gd name="T12" fmla="*/ 267 w 272"/>
                      <a:gd name="T13" fmla="*/ 35 h 88"/>
                      <a:gd name="T14" fmla="*/ 223 w 272"/>
                      <a:gd name="T15" fmla="*/ 31 h 88"/>
                      <a:gd name="T16" fmla="*/ 149 w 272"/>
                      <a:gd name="T17" fmla="*/ 35 h 88"/>
                      <a:gd name="T18" fmla="*/ 79 w 272"/>
                      <a:gd name="T19" fmla="*/ 41 h 88"/>
                      <a:gd name="T20" fmla="*/ 39 w 272"/>
                      <a:gd name="T21" fmla="*/ 37 h 88"/>
                      <a:gd name="T22" fmla="*/ 13 w 272"/>
                      <a:gd name="T23" fmla="*/ 3 h 88"/>
                      <a:gd name="T24" fmla="*/ 15 w 272"/>
                      <a:gd name="T25" fmla="*/ 19 h 88"/>
                      <a:gd name="T26" fmla="*/ 15 w 272"/>
                      <a:gd name="T27" fmla="*/ 31 h 88"/>
                      <a:gd name="T28" fmla="*/ 15 w 272"/>
                      <a:gd name="T29" fmla="*/ 43 h 88"/>
                      <a:gd name="T30" fmla="*/ 9 w 272"/>
                      <a:gd name="T31" fmla="*/ 5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2" h="88">
                        <a:moveTo>
                          <a:pt x="9" y="59"/>
                        </a:moveTo>
                        <a:cubicBezTo>
                          <a:pt x="18" y="63"/>
                          <a:pt x="48" y="64"/>
                          <a:pt x="67" y="65"/>
                        </a:cubicBezTo>
                        <a:cubicBezTo>
                          <a:pt x="86" y="66"/>
                          <a:pt x="100" y="62"/>
                          <a:pt x="125" y="63"/>
                        </a:cubicBezTo>
                        <a:cubicBezTo>
                          <a:pt x="150" y="64"/>
                          <a:pt x="200" y="69"/>
                          <a:pt x="219" y="73"/>
                        </a:cubicBezTo>
                        <a:cubicBezTo>
                          <a:pt x="238" y="77"/>
                          <a:pt x="231" y="88"/>
                          <a:pt x="237" y="85"/>
                        </a:cubicBezTo>
                        <a:cubicBezTo>
                          <a:pt x="243" y="82"/>
                          <a:pt x="250" y="61"/>
                          <a:pt x="255" y="53"/>
                        </a:cubicBezTo>
                        <a:cubicBezTo>
                          <a:pt x="260" y="45"/>
                          <a:pt x="272" y="39"/>
                          <a:pt x="267" y="35"/>
                        </a:cubicBezTo>
                        <a:cubicBezTo>
                          <a:pt x="262" y="31"/>
                          <a:pt x="243" y="31"/>
                          <a:pt x="223" y="31"/>
                        </a:cubicBezTo>
                        <a:cubicBezTo>
                          <a:pt x="203" y="31"/>
                          <a:pt x="173" y="33"/>
                          <a:pt x="149" y="35"/>
                        </a:cubicBezTo>
                        <a:cubicBezTo>
                          <a:pt x="125" y="37"/>
                          <a:pt x="97" y="41"/>
                          <a:pt x="79" y="41"/>
                        </a:cubicBezTo>
                        <a:cubicBezTo>
                          <a:pt x="61" y="41"/>
                          <a:pt x="50" y="43"/>
                          <a:pt x="39" y="37"/>
                        </a:cubicBezTo>
                        <a:cubicBezTo>
                          <a:pt x="28" y="31"/>
                          <a:pt x="17" y="6"/>
                          <a:pt x="13" y="3"/>
                        </a:cubicBezTo>
                        <a:cubicBezTo>
                          <a:pt x="9" y="0"/>
                          <a:pt x="15" y="14"/>
                          <a:pt x="15" y="19"/>
                        </a:cubicBezTo>
                        <a:cubicBezTo>
                          <a:pt x="15" y="24"/>
                          <a:pt x="15" y="27"/>
                          <a:pt x="15" y="31"/>
                        </a:cubicBezTo>
                        <a:cubicBezTo>
                          <a:pt x="15" y="35"/>
                          <a:pt x="16" y="39"/>
                          <a:pt x="15" y="43"/>
                        </a:cubicBezTo>
                        <a:cubicBezTo>
                          <a:pt x="14" y="47"/>
                          <a:pt x="0" y="55"/>
                          <a:pt x="9" y="59"/>
                        </a:cubicBezTo>
                        <a:close/>
                      </a:path>
                    </a:pathLst>
                  </a:custGeom>
                  <a:pattFill prst="pct10">
                    <a:fgClr>
                      <a:schemeClr val="tx2"/>
                    </a:fgClr>
                    <a:bgClr>
                      <a:schemeClr val="bg1"/>
                    </a:bgClr>
                  </a:patt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Freeform 95"/>
                <p:cNvSpPr>
                  <a:spLocks/>
                </p:cNvSpPr>
                <p:nvPr/>
              </p:nvSpPr>
              <p:spPr bwMode="auto">
                <a:xfrm>
                  <a:off x="828" y="506"/>
                  <a:ext cx="82" cy="78"/>
                </a:xfrm>
                <a:custGeom>
                  <a:avLst/>
                  <a:gdLst>
                    <a:gd name="T0" fmla="*/ 0 w 82"/>
                    <a:gd name="T1" fmla="*/ 57 h 78"/>
                    <a:gd name="T2" fmla="*/ 12 w 82"/>
                    <a:gd name="T3" fmla="*/ 31 h 78"/>
                    <a:gd name="T4" fmla="*/ 24 w 82"/>
                    <a:gd name="T5" fmla="*/ 9 h 78"/>
                    <a:gd name="T6" fmla="*/ 66 w 82"/>
                    <a:gd name="T7" fmla="*/ 1 h 78"/>
                    <a:gd name="T8" fmla="*/ 78 w 82"/>
                    <a:gd name="T9" fmla="*/ 18 h 78"/>
                    <a:gd name="T10" fmla="*/ 78 w 82"/>
                    <a:gd name="T11" fmla="*/ 51 h 78"/>
                    <a:gd name="T12" fmla="*/ 54 w 82"/>
                    <a:gd name="T13" fmla="*/ 69 h 78"/>
                    <a:gd name="T14" fmla="*/ 20 w 82"/>
                    <a:gd name="T15" fmla="*/ 75 h 78"/>
                    <a:gd name="T16" fmla="*/ 35 w 82"/>
                    <a:gd name="T17" fmla="*/ 49 h 78"/>
                    <a:gd name="T18" fmla="*/ 53 w 82"/>
                    <a:gd name="T19" fmla="*/ 49 h 78"/>
                    <a:gd name="T20" fmla="*/ 54 w 82"/>
                    <a:gd name="T21" fmla="*/ 34 h 78"/>
                    <a:gd name="T22" fmla="*/ 42 w 82"/>
                    <a:gd name="T23" fmla="*/ 30 h 78"/>
                    <a:gd name="T24" fmla="*/ 23 w 82"/>
                    <a:gd name="T25" fmla="*/ 52 h 78"/>
                    <a:gd name="T26" fmla="*/ 12 w 82"/>
                    <a:gd name="T27" fmla="*/ 66 h 78"/>
                    <a:gd name="T28" fmla="*/ 0 w 82"/>
                    <a:gd name="T2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78">
                      <a:moveTo>
                        <a:pt x="0" y="57"/>
                      </a:moveTo>
                      <a:cubicBezTo>
                        <a:pt x="0" y="51"/>
                        <a:pt x="8" y="39"/>
                        <a:pt x="12" y="31"/>
                      </a:cubicBezTo>
                      <a:cubicBezTo>
                        <a:pt x="16" y="23"/>
                        <a:pt x="15" y="14"/>
                        <a:pt x="24" y="9"/>
                      </a:cubicBezTo>
                      <a:cubicBezTo>
                        <a:pt x="33" y="4"/>
                        <a:pt x="57" y="0"/>
                        <a:pt x="66" y="1"/>
                      </a:cubicBezTo>
                      <a:cubicBezTo>
                        <a:pt x="75" y="2"/>
                        <a:pt x="76" y="10"/>
                        <a:pt x="78" y="18"/>
                      </a:cubicBezTo>
                      <a:cubicBezTo>
                        <a:pt x="80" y="26"/>
                        <a:pt x="82" y="43"/>
                        <a:pt x="78" y="51"/>
                      </a:cubicBezTo>
                      <a:cubicBezTo>
                        <a:pt x="74" y="59"/>
                        <a:pt x="63" y="65"/>
                        <a:pt x="54" y="69"/>
                      </a:cubicBezTo>
                      <a:cubicBezTo>
                        <a:pt x="45" y="73"/>
                        <a:pt x="23" y="78"/>
                        <a:pt x="20" y="75"/>
                      </a:cubicBezTo>
                      <a:cubicBezTo>
                        <a:pt x="17" y="72"/>
                        <a:pt x="29" y="53"/>
                        <a:pt x="35" y="49"/>
                      </a:cubicBezTo>
                      <a:cubicBezTo>
                        <a:pt x="41" y="45"/>
                        <a:pt x="50" y="51"/>
                        <a:pt x="53" y="49"/>
                      </a:cubicBezTo>
                      <a:cubicBezTo>
                        <a:pt x="56" y="47"/>
                        <a:pt x="56" y="37"/>
                        <a:pt x="54" y="34"/>
                      </a:cubicBezTo>
                      <a:cubicBezTo>
                        <a:pt x="52" y="31"/>
                        <a:pt x="47" y="27"/>
                        <a:pt x="42" y="30"/>
                      </a:cubicBezTo>
                      <a:cubicBezTo>
                        <a:pt x="37" y="33"/>
                        <a:pt x="28" y="46"/>
                        <a:pt x="23" y="52"/>
                      </a:cubicBezTo>
                      <a:cubicBezTo>
                        <a:pt x="18" y="58"/>
                        <a:pt x="15" y="65"/>
                        <a:pt x="12" y="66"/>
                      </a:cubicBezTo>
                      <a:cubicBezTo>
                        <a:pt x="9" y="67"/>
                        <a:pt x="0" y="63"/>
                        <a:pt x="0" y="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96"/>
                <p:cNvSpPr>
                  <a:spLocks noChangeArrowheads="1"/>
                </p:cNvSpPr>
                <p:nvPr/>
              </p:nvSpPr>
              <p:spPr bwMode="auto">
                <a:xfrm>
                  <a:off x="859" y="533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Freeform 103"/>
            <p:cNvSpPr>
              <a:spLocks/>
            </p:cNvSpPr>
            <p:nvPr/>
          </p:nvSpPr>
          <p:spPr bwMode="auto">
            <a:xfrm>
              <a:off x="3258" y="1174"/>
              <a:ext cx="1566" cy="1064"/>
            </a:xfrm>
            <a:custGeom>
              <a:avLst/>
              <a:gdLst>
                <a:gd name="T0" fmla="*/ 0 w 1566"/>
                <a:gd name="T1" fmla="*/ 2 h 1064"/>
                <a:gd name="T2" fmla="*/ 126 w 1566"/>
                <a:gd name="T3" fmla="*/ 20 h 1064"/>
                <a:gd name="T4" fmla="*/ 750 w 1566"/>
                <a:gd name="T5" fmla="*/ 122 h 1064"/>
                <a:gd name="T6" fmla="*/ 1368 w 1566"/>
                <a:gd name="T7" fmla="*/ 488 h 1064"/>
                <a:gd name="T8" fmla="*/ 1566 w 1566"/>
                <a:gd name="T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6" h="1064">
                  <a:moveTo>
                    <a:pt x="0" y="2"/>
                  </a:moveTo>
                  <a:cubicBezTo>
                    <a:pt x="0" y="1"/>
                    <a:pt x="1" y="0"/>
                    <a:pt x="126" y="20"/>
                  </a:cubicBezTo>
                  <a:cubicBezTo>
                    <a:pt x="251" y="40"/>
                    <a:pt x="543" y="44"/>
                    <a:pt x="750" y="122"/>
                  </a:cubicBezTo>
                  <a:cubicBezTo>
                    <a:pt x="957" y="200"/>
                    <a:pt x="1232" y="331"/>
                    <a:pt x="1368" y="488"/>
                  </a:cubicBezTo>
                  <a:cubicBezTo>
                    <a:pt x="1504" y="645"/>
                    <a:pt x="1535" y="854"/>
                    <a:pt x="1566" y="10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2534" y="993"/>
              <a:ext cx="730" cy="177"/>
              <a:chOff x="2534" y="993"/>
              <a:chExt cx="730" cy="177"/>
            </a:xfrm>
          </p:grpSpPr>
          <p:grpSp>
            <p:nvGrpSpPr>
              <p:cNvPr id="10" name="Group 102"/>
              <p:cNvGrpSpPr>
                <a:grpSpLocks/>
              </p:cNvGrpSpPr>
              <p:nvPr/>
            </p:nvGrpSpPr>
            <p:grpSpPr bwMode="auto">
              <a:xfrm rot="708634">
                <a:off x="2534" y="1037"/>
                <a:ext cx="730" cy="133"/>
                <a:chOff x="824" y="2774"/>
                <a:chExt cx="1894" cy="574"/>
              </a:xfrm>
            </p:grpSpPr>
            <p:sp>
              <p:nvSpPr>
                <p:cNvPr id="15" name="Freeform 99"/>
                <p:cNvSpPr>
                  <a:spLocks/>
                </p:cNvSpPr>
                <p:nvPr/>
              </p:nvSpPr>
              <p:spPr bwMode="auto">
                <a:xfrm>
                  <a:off x="882" y="3054"/>
                  <a:ext cx="1836" cy="294"/>
                </a:xfrm>
                <a:custGeom>
                  <a:avLst/>
                  <a:gdLst>
                    <a:gd name="T0" fmla="*/ 0 w 1836"/>
                    <a:gd name="T1" fmla="*/ 240 h 294"/>
                    <a:gd name="T2" fmla="*/ 216 w 1836"/>
                    <a:gd name="T3" fmla="*/ 258 h 294"/>
                    <a:gd name="T4" fmla="*/ 918 w 1836"/>
                    <a:gd name="T5" fmla="*/ 258 h 294"/>
                    <a:gd name="T6" fmla="*/ 1638 w 1836"/>
                    <a:gd name="T7" fmla="*/ 42 h 294"/>
                    <a:gd name="T8" fmla="*/ 1836 w 1836"/>
                    <a:gd name="T9" fmla="*/ 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6" h="294">
                      <a:moveTo>
                        <a:pt x="0" y="240"/>
                      </a:moveTo>
                      <a:cubicBezTo>
                        <a:pt x="31" y="247"/>
                        <a:pt x="63" y="255"/>
                        <a:pt x="216" y="258"/>
                      </a:cubicBezTo>
                      <a:cubicBezTo>
                        <a:pt x="369" y="261"/>
                        <a:pt x="681" y="294"/>
                        <a:pt x="918" y="258"/>
                      </a:cubicBezTo>
                      <a:cubicBezTo>
                        <a:pt x="1155" y="222"/>
                        <a:pt x="1485" y="84"/>
                        <a:pt x="1638" y="42"/>
                      </a:cubicBezTo>
                      <a:cubicBezTo>
                        <a:pt x="1791" y="0"/>
                        <a:pt x="1803" y="12"/>
                        <a:pt x="1836" y="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00"/>
                <p:cNvSpPr>
                  <a:spLocks/>
                </p:cNvSpPr>
                <p:nvPr/>
              </p:nvSpPr>
              <p:spPr bwMode="auto">
                <a:xfrm flipV="1">
                  <a:off x="882" y="2774"/>
                  <a:ext cx="1836" cy="294"/>
                </a:xfrm>
                <a:custGeom>
                  <a:avLst/>
                  <a:gdLst>
                    <a:gd name="T0" fmla="*/ 0 w 1836"/>
                    <a:gd name="T1" fmla="*/ 240 h 294"/>
                    <a:gd name="T2" fmla="*/ 216 w 1836"/>
                    <a:gd name="T3" fmla="*/ 258 h 294"/>
                    <a:gd name="T4" fmla="*/ 918 w 1836"/>
                    <a:gd name="T5" fmla="*/ 258 h 294"/>
                    <a:gd name="T6" fmla="*/ 1638 w 1836"/>
                    <a:gd name="T7" fmla="*/ 42 h 294"/>
                    <a:gd name="T8" fmla="*/ 1836 w 1836"/>
                    <a:gd name="T9" fmla="*/ 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6" h="294">
                      <a:moveTo>
                        <a:pt x="0" y="240"/>
                      </a:moveTo>
                      <a:cubicBezTo>
                        <a:pt x="31" y="247"/>
                        <a:pt x="63" y="255"/>
                        <a:pt x="216" y="258"/>
                      </a:cubicBezTo>
                      <a:cubicBezTo>
                        <a:pt x="369" y="261"/>
                        <a:pt x="681" y="294"/>
                        <a:pt x="918" y="258"/>
                      </a:cubicBezTo>
                      <a:cubicBezTo>
                        <a:pt x="1155" y="222"/>
                        <a:pt x="1485" y="84"/>
                        <a:pt x="1638" y="42"/>
                      </a:cubicBezTo>
                      <a:cubicBezTo>
                        <a:pt x="1791" y="0"/>
                        <a:pt x="1803" y="12"/>
                        <a:pt x="1836" y="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Oval 101"/>
                <p:cNvSpPr>
                  <a:spLocks noChangeArrowheads="1"/>
                </p:cNvSpPr>
                <p:nvPr/>
              </p:nvSpPr>
              <p:spPr bwMode="auto">
                <a:xfrm>
                  <a:off x="824" y="2826"/>
                  <a:ext cx="112" cy="470"/>
                </a:xfrm>
                <a:prstGeom prst="ellipse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" name="Line 104"/>
              <p:cNvSpPr>
                <a:spLocks noChangeShapeType="1"/>
              </p:cNvSpPr>
              <p:nvPr/>
            </p:nvSpPr>
            <p:spPr bwMode="auto">
              <a:xfrm>
                <a:off x="2591" y="1073"/>
                <a:ext cx="22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5"/>
              <p:cNvSpPr>
                <a:spLocks noChangeShapeType="1"/>
              </p:cNvSpPr>
              <p:nvPr/>
            </p:nvSpPr>
            <p:spPr bwMode="auto">
              <a:xfrm>
                <a:off x="2597" y="993"/>
                <a:ext cx="222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6"/>
              <p:cNvSpPr>
                <a:spLocks noChangeShapeType="1"/>
              </p:cNvSpPr>
              <p:nvPr/>
            </p:nvSpPr>
            <p:spPr bwMode="auto">
              <a:xfrm>
                <a:off x="2600" y="1049"/>
                <a:ext cx="22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7"/>
              <p:cNvSpPr>
                <a:spLocks noChangeShapeType="1"/>
              </p:cNvSpPr>
              <p:nvPr/>
            </p:nvSpPr>
            <p:spPr bwMode="auto">
              <a:xfrm>
                <a:off x="2599" y="1018"/>
                <a:ext cx="22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3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  Maybe the course of history may have&#10;been changed if the farmers that populated the bare Malvinas (Falkland) islands had raised cats instead&#10;of sheep.  The cat-s eye is a good retro-reflector, and would have&#10;guided the not-so-smart bomb to the laser instead of the anti-aircraft gun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961572"/>
            <a:ext cx="8708571" cy="1139809"/>
          </a:xfrm>
          <a:prstGeom prst="rect">
            <a:avLst/>
          </a:prstGeom>
        </p:spPr>
      </p:pic>
      <p:grpSp>
        <p:nvGrpSpPr>
          <p:cNvPr id="4" name="Group 144"/>
          <p:cNvGrpSpPr>
            <a:grpSpLocks/>
          </p:cNvGrpSpPr>
          <p:nvPr/>
        </p:nvGrpSpPr>
        <p:grpSpPr bwMode="auto">
          <a:xfrm>
            <a:off x="1594869" y="2543857"/>
            <a:ext cx="9002259" cy="3324092"/>
            <a:chOff x="1160" y="423"/>
            <a:chExt cx="6849" cy="25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615" y="1872"/>
              <a:ext cx="1394" cy="1064"/>
              <a:chOff x="4437" y="1321"/>
              <a:chExt cx="3152" cy="2407"/>
            </a:xfrm>
          </p:grpSpPr>
          <p:sp>
            <p:nvSpPr>
              <p:cNvPr id="107" name="Freeform 4"/>
              <p:cNvSpPr>
                <a:spLocks/>
              </p:cNvSpPr>
              <p:nvPr/>
            </p:nvSpPr>
            <p:spPr bwMode="auto">
              <a:xfrm>
                <a:off x="4437" y="2056"/>
                <a:ext cx="2590" cy="1639"/>
              </a:xfrm>
              <a:custGeom>
                <a:avLst/>
                <a:gdLst>
                  <a:gd name="T0" fmla="*/ 91 w 2590"/>
                  <a:gd name="T1" fmla="*/ 1608 h 1639"/>
                  <a:gd name="T2" fmla="*/ 43 w 2590"/>
                  <a:gd name="T3" fmla="*/ 1568 h 1639"/>
                  <a:gd name="T4" fmla="*/ 19 w 2590"/>
                  <a:gd name="T5" fmla="*/ 1520 h 1639"/>
                  <a:gd name="T6" fmla="*/ 43 w 2590"/>
                  <a:gd name="T7" fmla="*/ 1288 h 1639"/>
                  <a:gd name="T8" fmla="*/ 67 w 2590"/>
                  <a:gd name="T9" fmla="*/ 1280 h 1639"/>
                  <a:gd name="T10" fmla="*/ 91 w 2590"/>
                  <a:gd name="T11" fmla="*/ 1184 h 1639"/>
                  <a:gd name="T12" fmla="*/ 163 w 2590"/>
                  <a:gd name="T13" fmla="*/ 1080 h 1639"/>
                  <a:gd name="T14" fmla="*/ 259 w 2590"/>
                  <a:gd name="T15" fmla="*/ 1040 h 1639"/>
                  <a:gd name="T16" fmla="*/ 283 w 2590"/>
                  <a:gd name="T17" fmla="*/ 1024 h 1639"/>
                  <a:gd name="T18" fmla="*/ 307 w 2590"/>
                  <a:gd name="T19" fmla="*/ 1016 h 1639"/>
                  <a:gd name="T20" fmla="*/ 323 w 2590"/>
                  <a:gd name="T21" fmla="*/ 968 h 1639"/>
                  <a:gd name="T22" fmla="*/ 347 w 2590"/>
                  <a:gd name="T23" fmla="*/ 776 h 1639"/>
                  <a:gd name="T24" fmla="*/ 459 w 2590"/>
                  <a:gd name="T25" fmla="*/ 696 h 1639"/>
                  <a:gd name="T26" fmla="*/ 531 w 2590"/>
                  <a:gd name="T27" fmla="*/ 672 h 1639"/>
                  <a:gd name="T28" fmla="*/ 699 w 2590"/>
                  <a:gd name="T29" fmla="*/ 592 h 1639"/>
                  <a:gd name="T30" fmla="*/ 835 w 2590"/>
                  <a:gd name="T31" fmla="*/ 464 h 1639"/>
                  <a:gd name="T32" fmla="*/ 859 w 2590"/>
                  <a:gd name="T33" fmla="*/ 440 h 1639"/>
                  <a:gd name="T34" fmla="*/ 883 w 2590"/>
                  <a:gd name="T35" fmla="*/ 432 h 1639"/>
                  <a:gd name="T36" fmla="*/ 923 w 2590"/>
                  <a:gd name="T37" fmla="*/ 384 h 1639"/>
                  <a:gd name="T38" fmla="*/ 1019 w 2590"/>
                  <a:gd name="T39" fmla="*/ 352 h 1639"/>
                  <a:gd name="T40" fmla="*/ 1091 w 2590"/>
                  <a:gd name="T41" fmla="*/ 312 h 1639"/>
                  <a:gd name="T42" fmla="*/ 1139 w 2590"/>
                  <a:gd name="T43" fmla="*/ 296 h 1639"/>
                  <a:gd name="T44" fmla="*/ 1187 w 2590"/>
                  <a:gd name="T45" fmla="*/ 248 h 1639"/>
                  <a:gd name="T46" fmla="*/ 1211 w 2590"/>
                  <a:gd name="T47" fmla="*/ 224 h 1639"/>
                  <a:gd name="T48" fmla="*/ 1243 w 2590"/>
                  <a:gd name="T49" fmla="*/ 128 h 1639"/>
                  <a:gd name="T50" fmla="*/ 1291 w 2590"/>
                  <a:gd name="T51" fmla="*/ 96 h 1639"/>
                  <a:gd name="T52" fmla="*/ 1363 w 2590"/>
                  <a:gd name="T53" fmla="*/ 48 h 1639"/>
                  <a:gd name="T54" fmla="*/ 1467 w 2590"/>
                  <a:gd name="T55" fmla="*/ 16 h 1639"/>
                  <a:gd name="T56" fmla="*/ 1523 w 2590"/>
                  <a:gd name="T57" fmla="*/ 32 h 1639"/>
                  <a:gd name="T58" fmla="*/ 1587 w 2590"/>
                  <a:gd name="T59" fmla="*/ 64 h 1639"/>
                  <a:gd name="T60" fmla="*/ 1627 w 2590"/>
                  <a:gd name="T61" fmla="*/ 128 h 1639"/>
                  <a:gd name="T62" fmla="*/ 1635 w 2590"/>
                  <a:gd name="T63" fmla="*/ 152 h 1639"/>
                  <a:gd name="T64" fmla="*/ 1659 w 2590"/>
                  <a:gd name="T65" fmla="*/ 160 h 1639"/>
                  <a:gd name="T66" fmla="*/ 1739 w 2590"/>
                  <a:gd name="T67" fmla="*/ 200 h 1639"/>
                  <a:gd name="T68" fmla="*/ 1771 w 2590"/>
                  <a:gd name="T69" fmla="*/ 192 h 1639"/>
                  <a:gd name="T70" fmla="*/ 1779 w 2590"/>
                  <a:gd name="T71" fmla="*/ 168 h 1639"/>
                  <a:gd name="T72" fmla="*/ 1827 w 2590"/>
                  <a:gd name="T73" fmla="*/ 72 h 1639"/>
                  <a:gd name="T74" fmla="*/ 1891 w 2590"/>
                  <a:gd name="T75" fmla="*/ 16 h 1639"/>
                  <a:gd name="T76" fmla="*/ 2027 w 2590"/>
                  <a:gd name="T77" fmla="*/ 32 h 1639"/>
                  <a:gd name="T78" fmla="*/ 2067 w 2590"/>
                  <a:gd name="T79" fmla="*/ 64 h 1639"/>
                  <a:gd name="T80" fmla="*/ 2091 w 2590"/>
                  <a:gd name="T81" fmla="*/ 256 h 1639"/>
                  <a:gd name="T82" fmla="*/ 2187 w 2590"/>
                  <a:gd name="T83" fmla="*/ 312 h 1639"/>
                  <a:gd name="T84" fmla="*/ 2219 w 2590"/>
                  <a:gd name="T85" fmla="*/ 384 h 1639"/>
                  <a:gd name="T86" fmla="*/ 2235 w 2590"/>
                  <a:gd name="T87" fmla="*/ 432 h 1639"/>
                  <a:gd name="T88" fmla="*/ 2243 w 2590"/>
                  <a:gd name="T89" fmla="*/ 496 h 1639"/>
                  <a:gd name="T90" fmla="*/ 2291 w 2590"/>
                  <a:gd name="T91" fmla="*/ 520 h 1639"/>
                  <a:gd name="T92" fmla="*/ 2371 w 2590"/>
                  <a:gd name="T93" fmla="*/ 576 h 1639"/>
                  <a:gd name="T94" fmla="*/ 2419 w 2590"/>
                  <a:gd name="T95" fmla="*/ 752 h 1639"/>
                  <a:gd name="T96" fmla="*/ 2411 w 2590"/>
                  <a:gd name="T97" fmla="*/ 984 h 1639"/>
                  <a:gd name="T98" fmla="*/ 2395 w 2590"/>
                  <a:gd name="T99" fmla="*/ 1008 h 1639"/>
                  <a:gd name="T100" fmla="*/ 2435 w 2590"/>
                  <a:gd name="T101" fmla="*/ 1088 h 1639"/>
                  <a:gd name="T102" fmla="*/ 2499 w 2590"/>
                  <a:gd name="T103" fmla="*/ 1176 h 1639"/>
                  <a:gd name="T104" fmla="*/ 2571 w 2590"/>
                  <a:gd name="T105" fmla="*/ 1320 h 1639"/>
                  <a:gd name="T106" fmla="*/ 2539 w 2590"/>
                  <a:gd name="T107" fmla="*/ 1528 h 1639"/>
                  <a:gd name="T108" fmla="*/ 2523 w 2590"/>
                  <a:gd name="T109" fmla="*/ 1584 h 1639"/>
                  <a:gd name="T110" fmla="*/ 2467 w 2590"/>
                  <a:gd name="T111" fmla="*/ 1608 h 1639"/>
                  <a:gd name="T112" fmla="*/ 91 w 2590"/>
                  <a:gd name="T113" fmla="*/ 1608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90" h="1639">
                    <a:moveTo>
                      <a:pt x="91" y="1608"/>
                    </a:moveTo>
                    <a:cubicBezTo>
                      <a:pt x="76" y="1593"/>
                      <a:pt x="56" y="1584"/>
                      <a:pt x="43" y="1568"/>
                    </a:cubicBezTo>
                    <a:cubicBezTo>
                      <a:pt x="32" y="1554"/>
                      <a:pt x="29" y="1535"/>
                      <a:pt x="19" y="1520"/>
                    </a:cubicBezTo>
                    <a:cubicBezTo>
                      <a:pt x="0" y="1443"/>
                      <a:pt x="19" y="1361"/>
                      <a:pt x="43" y="1288"/>
                    </a:cubicBezTo>
                    <a:cubicBezTo>
                      <a:pt x="46" y="1280"/>
                      <a:pt x="59" y="1283"/>
                      <a:pt x="67" y="1280"/>
                    </a:cubicBezTo>
                    <a:cubicBezTo>
                      <a:pt x="99" y="1232"/>
                      <a:pt x="76" y="1275"/>
                      <a:pt x="91" y="1184"/>
                    </a:cubicBezTo>
                    <a:cubicBezTo>
                      <a:pt x="96" y="1156"/>
                      <a:pt x="143" y="1100"/>
                      <a:pt x="163" y="1080"/>
                    </a:cubicBezTo>
                    <a:cubicBezTo>
                      <a:pt x="178" y="1036"/>
                      <a:pt x="213" y="1046"/>
                      <a:pt x="259" y="1040"/>
                    </a:cubicBezTo>
                    <a:cubicBezTo>
                      <a:pt x="267" y="1035"/>
                      <a:pt x="274" y="1028"/>
                      <a:pt x="283" y="1024"/>
                    </a:cubicBezTo>
                    <a:cubicBezTo>
                      <a:pt x="291" y="1020"/>
                      <a:pt x="302" y="1023"/>
                      <a:pt x="307" y="1016"/>
                    </a:cubicBezTo>
                    <a:cubicBezTo>
                      <a:pt x="317" y="1002"/>
                      <a:pt x="323" y="968"/>
                      <a:pt x="323" y="968"/>
                    </a:cubicBezTo>
                    <a:cubicBezTo>
                      <a:pt x="324" y="953"/>
                      <a:pt x="319" y="819"/>
                      <a:pt x="347" y="776"/>
                    </a:cubicBezTo>
                    <a:cubicBezTo>
                      <a:pt x="373" y="737"/>
                      <a:pt x="417" y="715"/>
                      <a:pt x="459" y="696"/>
                    </a:cubicBezTo>
                    <a:cubicBezTo>
                      <a:pt x="482" y="686"/>
                      <a:pt x="510" y="686"/>
                      <a:pt x="531" y="672"/>
                    </a:cubicBezTo>
                    <a:cubicBezTo>
                      <a:pt x="578" y="641"/>
                      <a:pt x="645" y="610"/>
                      <a:pt x="699" y="592"/>
                    </a:cubicBezTo>
                    <a:cubicBezTo>
                      <a:pt x="731" y="545"/>
                      <a:pt x="780" y="482"/>
                      <a:pt x="835" y="464"/>
                    </a:cubicBezTo>
                    <a:cubicBezTo>
                      <a:pt x="843" y="456"/>
                      <a:pt x="850" y="446"/>
                      <a:pt x="859" y="440"/>
                    </a:cubicBezTo>
                    <a:cubicBezTo>
                      <a:pt x="866" y="435"/>
                      <a:pt x="876" y="437"/>
                      <a:pt x="883" y="432"/>
                    </a:cubicBezTo>
                    <a:cubicBezTo>
                      <a:pt x="957" y="373"/>
                      <a:pt x="832" y="445"/>
                      <a:pt x="923" y="384"/>
                    </a:cubicBezTo>
                    <a:cubicBezTo>
                      <a:pt x="951" y="365"/>
                      <a:pt x="986" y="357"/>
                      <a:pt x="1019" y="352"/>
                    </a:cubicBezTo>
                    <a:cubicBezTo>
                      <a:pt x="1041" y="319"/>
                      <a:pt x="1054" y="323"/>
                      <a:pt x="1091" y="312"/>
                    </a:cubicBezTo>
                    <a:cubicBezTo>
                      <a:pt x="1107" y="307"/>
                      <a:pt x="1139" y="296"/>
                      <a:pt x="1139" y="296"/>
                    </a:cubicBezTo>
                    <a:cubicBezTo>
                      <a:pt x="1155" y="280"/>
                      <a:pt x="1171" y="264"/>
                      <a:pt x="1187" y="248"/>
                    </a:cubicBezTo>
                    <a:cubicBezTo>
                      <a:pt x="1195" y="240"/>
                      <a:pt x="1211" y="224"/>
                      <a:pt x="1211" y="224"/>
                    </a:cubicBezTo>
                    <a:cubicBezTo>
                      <a:pt x="1222" y="192"/>
                      <a:pt x="1232" y="160"/>
                      <a:pt x="1243" y="128"/>
                    </a:cubicBezTo>
                    <a:cubicBezTo>
                      <a:pt x="1249" y="110"/>
                      <a:pt x="1275" y="107"/>
                      <a:pt x="1291" y="96"/>
                    </a:cubicBezTo>
                    <a:cubicBezTo>
                      <a:pt x="1312" y="82"/>
                      <a:pt x="1339" y="56"/>
                      <a:pt x="1363" y="48"/>
                    </a:cubicBezTo>
                    <a:cubicBezTo>
                      <a:pt x="1398" y="36"/>
                      <a:pt x="1432" y="28"/>
                      <a:pt x="1467" y="16"/>
                    </a:cubicBezTo>
                    <a:cubicBezTo>
                      <a:pt x="1469" y="17"/>
                      <a:pt x="1518" y="28"/>
                      <a:pt x="1523" y="32"/>
                    </a:cubicBezTo>
                    <a:cubicBezTo>
                      <a:pt x="1576" y="74"/>
                      <a:pt x="1483" y="47"/>
                      <a:pt x="1587" y="64"/>
                    </a:cubicBezTo>
                    <a:cubicBezTo>
                      <a:pt x="1606" y="121"/>
                      <a:pt x="1589" y="103"/>
                      <a:pt x="1627" y="128"/>
                    </a:cubicBezTo>
                    <a:cubicBezTo>
                      <a:pt x="1630" y="136"/>
                      <a:pt x="1629" y="146"/>
                      <a:pt x="1635" y="152"/>
                    </a:cubicBezTo>
                    <a:cubicBezTo>
                      <a:pt x="1641" y="158"/>
                      <a:pt x="1652" y="156"/>
                      <a:pt x="1659" y="160"/>
                    </a:cubicBezTo>
                    <a:cubicBezTo>
                      <a:pt x="1737" y="203"/>
                      <a:pt x="1676" y="184"/>
                      <a:pt x="1739" y="200"/>
                    </a:cubicBezTo>
                    <a:cubicBezTo>
                      <a:pt x="1750" y="197"/>
                      <a:pt x="1762" y="199"/>
                      <a:pt x="1771" y="192"/>
                    </a:cubicBezTo>
                    <a:cubicBezTo>
                      <a:pt x="1778" y="187"/>
                      <a:pt x="1775" y="176"/>
                      <a:pt x="1779" y="168"/>
                    </a:cubicBezTo>
                    <a:cubicBezTo>
                      <a:pt x="1795" y="136"/>
                      <a:pt x="1811" y="104"/>
                      <a:pt x="1827" y="72"/>
                    </a:cubicBezTo>
                    <a:cubicBezTo>
                      <a:pt x="1840" y="47"/>
                      <a:pt x="1891" y="16"/>
                      <a:pt x="1891" y="16"/>
                    </a:cubicBezTo>
                    <a:cubicBezTo>
                      <a:pt x="1937" y="19"/>
                      <a:pt x="1995" y="0"/>
                      <a:pt x="2027" y="32"/>
                    </a:cubicBezTo>
                    <a:cubicBezTo>
                      <a:pt x="2069" y="74"/>
                      <a:pt x="1987" y="44"/>
                      <a:pt x="2067" y="64"/>
                    </a:cubicBezTo>
                    <a:cubicBezTo>
                      <a:pt x="2087" y="125"/>
                      <a:pt x="2072" y="201"/>
                      <a:pt x="2091" y="256"/>
                    </a:cubicBezTo>
                    <a:cubicBezTo>
                      <a:pt x="2098" y="276"/>
                      <a:pt x="2169" y="300"/>
                      <a:pt x="2187" y="312"/>
                    </a:cubicBezTo>
                    <a:cubicBezTo>
                      <a:pt x="2212" y="350"/>
                      <a:pt x="2200" y="327"/>
                      <a:pt x="2219" y="384"/>
                    </a:cubicBezTo>
                    <a:cubicBezTo>
                      <a:pt x="2224" y="400"/>
                      <a:pt x="2235" y="432"/>
                      <a:pt x="2235" y="432"/>
                    </a:cubicBezTo>
                    <a:cubicBezTo>
                      <a:pt x="2238" y="453"/>
                      <a:pt x="2235" y="476"/>
                      <a:pt x="2243" y="496"/>
                    </a:cubicBezTo>
                    <a:cubicBezTo>
                      <a:pt x="2249" y="510"/>
                      <a:pt x="2280" y="515"/>
                      <a:pt x="2291" y="520"/>
                    </a:cubicBezTo>
                    <a:cubicBezTo>
                      <a:pt x="2321" y="535"/>
                      <a:pt x="2348" y="553"/>
                      <a:pt x="2371" y="576"/>
                    </a:cubicBezTo>
                    <a:cubicBezTo>
                      <a:pt x="2390" y="634"/>
                      <a:pt x="2400" y="694"/>
                      <a:pt x="2419" y="752"/>
                    </a:cubicBezTo>
                    <a:cubicBezTo>
                      <a:pt x="2416" y="829"/>
                      <a:pt x="2418" y="907"/>
                      <a:pt x="2411" y="984"/>
                    </a:cubicBezTo>
                    <a:cubicBezTo>
                      <a:pt x="2410" y="994"/>
                      <a:pt x="2396" y="998"/>
                      <a:pt x="2395" y="1008"/>
                    </a:cubicBezTo>
                    <a:cubicBezTo>
                      <a:pt x="2391" y="1034"/>
                      <a:pt x="2426" y="1074"/>
                      <a:pt x="2435" y="1088"/>
                    </a:cubicBezTo>
                    <a:cubicBezTo>
                      <a:pt x="2454" y="1117"/>
                      <a:pt x="2484" y="1145"/>
                      <a:pt x="2499" y="1176"/>
                    </a:cubicBezTo>
                    <a:cubicBezTo>
                      <a:pt x="2523" y="1224"/>
                      <a:pt x="2543" y="1273"/>
                      <a:pt x="2571" y="1320"/>
                    </a:cubicBezTo>
                    <a:cubicBezTo>
                      <a:pt x="2590" y="1395"/>
                      <a:pt x="2572" y="1463"/>
                      <a:pt x="2539" y="1528"/>
                    </a:cubicBezTo>
                    <a:cubicBezTo>
                      <a:pt x="2530" y="1545"/>
                      <a:pt x="2539" y="1573"/>
                      <a:pt x="2523" y="1584"/>
                    </a:cubicBezTo>
                    <a:cubicBezTo>
                      <a:pt x="2446" y="1639"/>
                      <a:pt x="2491" y="1561"/>
                      <a:pt x="2467" y="1608"/>
                    </a:cubicBezTo>
                    <a:lnTo>
                      <a:pt x="91" y="1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/>
                  </a:gs>
                  <a:gs pos="100000">
                    <a:srgbClr val="333333">
                      <a:gamma/>
                      <a:tint val="58431"/>
                      <a:invGamma/>
                    </a:srgbClr>
                  </a:gs>
                </a:gsLst>
                <a:lin ang="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5080" y="2113"/>
                <a:ext cx="685" cy="1567"/>
              </a:xfrm>
              <a:custGeom>
                <a:avLst/>
                <a:gdLst>
                  <a:gd name="T0" fmla="*/ 544 w 549"/>
                  <a:gd name="T1" fmla="*/ 1159 h 1199"/>
                  <a:gd name="T2" fmla="*/ 512 w 549"/>
                  <a:gd name="T3" fmla="*/ 807 h 1199"/>
                  <a:gd name="T4" fmla="*/ 448 w 549"/>
                  <a:gd name="T5" fmla="*/ 503 h 1199"/>
                  <a:gd name="T6" fmla="*/ 424 w 549"/>
                  <a:gd name="T7" fmla="*/ 335 h 1199"/>
                  <a:gd name="T8" fmla="*/ 360 w 549"/>
                  <a:gd name="T9" fmla="*/ 135 h 1199"/>
                  <a:gd name="T10" fmla="*/ 312 w 549"/>
                  <a:gd name="T11" fmla="*/ 39 h 1199"/>
                  <a:gd name="T12" fmla="*/ 296 w 549"/>
                  <a:gd name="T13" fmla="*/ 15 h 1199"/>
                  <a:gd name="T14" fmla="*/ 200 w 549"/>
                  <a:gd name="T15" fmla="*/ 95 h 1199"/>
                  <a:gd name="T16" fmla="*/ 216 w 549"/>
                  <a:gd name="T17" fmla="*/ 183 h 1199"/>
                  <a:gd name="T18" fmla="*/ 224 w 549"/>
                  <a:gd name="T19" fmla="*/ 215 h 1199"/>
                  <a:gd name="T20" fmla="*/ 136 w 549"/>
                  <a:gd name="T21" fmla="*/ 199 h 1199"/>
                  <a:gd name="T22" fmla="*/ 96 w 549"/>
                  <a:gd name="T23" fmla="*/ 271 h 1199"/>
                  <a:gd name="T24" fmla="*/ 104 w 549"/>
                  <a:gd name="T25" fmla="*/ 327 h 1199"/>
                  <a:gd name="T26" fmla="*/ 120 w 549"/>
                  <a:gd name="T27" fmla="*/ 351 h 1199"/>
                  <a:gd name="T28" fmla="*/ 96 w 549"/>
                  <a:gd name="T29" fmla="*/ 367 h 1199"/>
                  <a:gd name="T30" fmla="*/ 48 w 549"/>
                  <a:gd name="T31" fmla="*/ 439 h 1199"/>
                  <a:gd name="T32" fmla="*/ 64 w 549"/>
                  <a:gd name="T33" fmla="*/ 559 h 1199"/>
                  <a:gd name="T34" fmla="*/ 136 w 549"/>
                  <a:gd name="T35" fmla="*/ 591 h 1199"/>
                  <a:gd name="T36" fmla="*/ 72 w 549"/>
                  <a:gd name="T37" fmla="*/ 687 h 1199"/>
                  <a:gd name="T38" fmla="*/ 8 w 549"/>
                  <a:gd name="T39" fmla="*/ 815 h 1199"/>
                  <a:gd name="T40" fmla="*/ 24 w 549"/>
                  <a:gd name="T41" fmla="*/ 839 h 1199"/>
                  <a:gd name="T42" fmla="*/ 72 w 549"/>
                  <a:gd name="T43" fmla="*/ 871 h 1199"/>
                  <a:gd name="T44" fmla="*/ 72 w 549"/>
                  <a:gd name="T45" fmla="*/ 919 h 1199"/>
                  <a:gd name="T46" fmla="*/ 24 w 549"/>
                  <a:gd name="T47" fmla="*/ 967 h 1199"/>
                  <a:gd name="T48" fmla="*/ 8 w 549"/>
                  <a:gd name="T49" fmla="*/ 1015 h 1199"/>
                  <a:gd name="T50" fmla="*/ 0 w 549"/>
                  <a:gd name="T51" fmla="*/ 1039 h 1199"/>
                  <a:gd name="T52" fmla="*/ 72 w 549"/>
                  <a:gd name="T53" fmla="*/ 1087 h 1199"/>
                  <a:gd name="T54" fmla="*/ 64 w 549"/>
                  <a:gd name="T55" fmla="*/ 1119 h 1199"/>
                  <a:gd name="T56" fmla="*/ 48 w 549"/>
                  <a:gd name="T57" fmla="*/ 1167 h 1199"/>
                  <a:gd name="T58" fmla="*/ 208 w 549"/>
                  <a:gd name="T59" fmla="*/ 1167 h 1199"/>
                  <a:gd name="T60" fmla="*/ 544 w 549"/>
                  <a:gd name="T61" fmla="*/ 115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9" h="1199">
                    <a:moveTo>
                      <a:pt x="544" y="1159"/>
                    </a:moveTo>
                    <a:cubicBezTo>
                      <a:pt x="540" y="1043"/>
                      <a:pt x="549" y="919"/>
                      <a:pt x="512" y="807"/>
                    </a:cubicBezTo>
                    <a:cubicBezTo>
                      <a:pt x="504" y="724"/>
                      <a:pt x="487" y="580"/>
                      <a:pt x="448" y="503"/>
                    </a:cubicBezTo>
                    <a:cubicBezTo>
                      <a:pt x="441" y="448"/>
                      <a:pt x="436" y="389"/>
                      <a:pt x="424" y="335"/>
                    </a:cubicBezTo>
                    <a:cubicBezTo>
                      <a:pt x="408" y="267"/>
                      <a:pt x="377" y="203"/>
                      <a:pt x="360" y="135"/>
                    </a:cubicBezTo>
                    <a:cubicBezTo>
                      <a:pt x="349" y="92"/>
                      <a:pt x="357" y="54"/>
                      <a:pt x="312" y="39"/>
                    </a:cubicBezTo>
                    <a:cubicBezTo>
                      <a:pt x="307" y="31"/>
                      <a:pt x="305" y="17"/>
                      <a:pt x="296" y="15"/>
                    </a:cubicBezTo>
                    <a:cubicBezTo>
                      <a:pt x="227" y="0"/>
                      <a:pt x="227" y="55"/>
                      <a:pt x="200" y="95"/>
                    </a:cubicBezTo>
                    <a:cubicBezTo>
                      <a:pt x="201" y="102"/>
                      <a:pt x="208" y="168"/>
                      <a:pt x="216" y="183"/>
                    </a:cubicBezTo>
                    <a:cubicBezTo>
                      <a:pt x="239" y="230"/>
                      <a:pt x="271" y="246"/>
                      <a:pt x="224" y="215"/>
                    </a:cubicBezTo>
                    <a:cubicBezTo>
                      <a:pt x="211" y="175"/>
                      <a:pt x="214" y="160"/>
                      <a:pt x="136" y="199"/>
                    </a:cubicBezTo>
                    <a:cubicBezTo>
                      <a:pt x="114" y="210"/>
                      <a:pt x="104" y="248"/>
                      <a:pt x="96" y="271"/>
                    </a:cubicBezTo>
                    <a:cubicBezTo>
                      <a:pt x="99" y="290"/>
                      <a:pt x="99" y="309"/>
                      <a:pt x="104" y="327"/>
                    </a:cubicBezTo>
                    <a:cubicBezTo>
                      <a:pt x="107" y="336"/>
                      <a:pt x="122" y="342"/>
                      <a:pt x="120" y="351"/>
                    </a:cubicBezTo>
                    <a:cubicBezTo>
                      <a:pt x="118" y="360"/>
                      <a:pt x="103" y="361"/>
                      <a:pt x="96" y="367"/>
                    </a:cubicBezTo>
                    <a:cubicBezTo>
                      <a:pt x="71" y="388"/>
                      <a:pt x="58" y="409"/>
                      <a:pt x="48" y="439"/>
                    </a:cubicBezTo>
                    <a:cubicBezTo>
                      <a:pt x="51" y="479"/>
                      <a:pt x="39" y="527"/>
                      <a:pt x="64" y="559"/>
                    </a:cubicBezTo>
                    <a:cubicBezTo>
                      <a:pt x="80" y="580"/>
                      <a:pt x="136" y="591"/>
                      <a:pt x="136" y="591"/>
                    </a:cubicBezTo>
                    <a:cubicBezTo>
                      <a:pt x="77" y="630"/>
                      <a:pt x="104" y="639"/>
                      <a:pt x="72" y="687"/>
                    </a:cubicBezTo>
                    <a:cubicBezTo>
                      <a:pt x="44" y="729"/>
                      <a:pt x="24" y="767"/>
                      <a:pt x="8" y="815"/>
                    </a:cubicBezTo>
                    <a:cubicBezTo>
                      <a:pt x="13" y="823"/>
                      <a:pt x="17" y="833"/>
                      <a:pt x="24" y="839"/>
                    </a:cubicBezTo>
                    <a:cubicBezTo>
                      <a:pt x="38" y="852"/>
                      <a:pt x="72" y="871"/>
                      <a:pt x="72" y="871"/>
                    </a:cubicBezTo>
                    <a:cubicBezTo>
                      <a:pt x="78" y="890"/>
                      <a:pt x="87" y="900"/>
                      <a:pt x="72" y="919"/>
                    </a:cubicBezTo>
                    <a:cubicBezTo>
                      <a:pt x="58" y="937"/>
                      <a:pt x="24" y="967"/>
                      <a:pt x="24" y="967"/>
                    </a:cubicBezTo>
                    <a:cubicBezTo>
                      <a:pt x="19" y="983"/>
                      <a:pt x="13" y="999"/>
                      <a:pt x="8" y="1015"/>
                    </a:cubicBezTo>
                    <a:cubicBezTo>
                      <a:pt x="5" y="1023"/>
                      <a:pt x="0" y="1039"/>
                      <a:pt x="0" y="1039"/>
                    </a:cubicBezTo>
                    <a:cubicBezTo>
                      <a:pt x="13" y="1089"/>
                      <a:pt x="22" y="1077"/>
                      <a:pt x="72" y="1087"/>
                    </a:cubicBezTo>
                    <a:cubicBezTo>
                      <a:pt x="69" y="1098"/>
                      <a:pt x="67" y="1108"/>
                      <a:pt x="64" y="1119"/>
                    </a:cubicBezTo>
                    <a:cubicBezTo>
                      <a:pt x="59" y="1135"/>
                      <a:pt x="48" y="1167"/>
                      <a:pt x="48" y="1167"/>
                    </a:cubicBezTo>
                    <a:cubicBezTo>
                      <a:pt x="95" y="1199"/>
                      <a:pt x="155" y="1175"/>
                      <a:pt x="208" y="1167"/>
                    </a:cubicBezTo>
                    <a:cubicBezTo>
                      <a:pt x="362" y="1173"/>
                      <a:pt x="409" y="1190"/>
                      <a:pt x="544" y="11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Arc 6"/>
              <p:cNvSpPr>
                <a:spLocks/>
              </p:cNvSpPr>
              <p:nvPr/>
            </p:nvSpPr>
            <p:spPr bwMode="auto">
              <a:xfrm flipH="1">
                <a:off x="6504" y="1801"/>
                <a:ext cx="453" cy="315"/>
              </a:xfrm>
              <a:custGeom>
                <a:avLst/>
                <a:gdLst>
                  <a:gd name="G0" fmla="+- 21355 0 0"/>
                  <a:gd name="G1" fmla="+- 21600 0 0"/>
                  <a:gd name="G2" fmla="+- 21600 0 0"/>
                  <a:gd name="T0" fmla="*/ 0 w 42955"/>
                  <a:gd name="T1" fmla="*/ 18354 h 22688"/>
                  <a:gd name="T2" fmla="*/ 42928 w 42955"/>
                  <a:gd name="T3" fmla="*/ 22688 h 22688"/>
                  <a:gd name="T4" fmla="*/ 21355 w 42955"/>
                  <a:gd name="T5" fmla="*/ 21600 h 22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55" h="22688" fill="none" extrusionOk="0">
                    <a:moveTo>
                      <a:pt x="0" y="18354"/>
                    </a:moveTo>
                    <a:cubicBezTo>
                      <a:pt x="1604" y="7799"/>
                      <a:pt x="10679" y="0"/>
                      <a:pt x="21355" y="0"/>
                    </a:cubicBezTo>
                    <a:cubicBezTo>
                      <a:pt x="33284" y="0"/>
                      <a:pt x="42955" y="9670"/>
                      <a:pt x="42955" y="21600"/>
                    </a:cubicBezTo>
                    <a:cubicBezTo>
                      <a:pt x="42955" y="21962"/>
                      <a:pt x="42945" y="22325"/>
                      <a:pt x="42927" y="22687"/>
                    </a:cubicBezTo>
                  </a:path>
                  <a:path w="42955" h="22688" stroke="0" extrusionOk="0">
                    <a:moveTo>
                      <a:pt x="0" y="18354"/>
                    </a:moveTo>
                    <a:cubicBezTo>
                      <a:pt x="1604" y="7799"/>
                      <a:pt x="10679" y="0"/>
                      <a:pt x="21355" y="0"/>
                    </a:cubicBezTo>
                    <a:cubicBezTo>
                      <a:pt x="33284" y="0"/>
                      <a:pt x="42955" y="9670"/>
                      <a:pt x="42955" y="21600"/>
                    </a:cubicBezTo>
                    <a:cubicBezTo>
                      <a:pt x="42955" y="21962"/>
                      <a:pt x="42945" y="22325"/>
                      <a:pt x="42927" y="22687"/>
                    </a:cubicBezTo>
                    <a:lnTo>
                      <a:pt x="21355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rc 7"/>
              <p:cNvSpPr>
                <a:spLocks/>
              </p:cNvSpPr>
              <p:nvPr/>
            </p:nvSpPr>
            <p:spPr bwMode="auto">
              <a:xfrm flipV="1">
                <a:off x="6466" y="1772"/>
                <a:ext cx="511" cy="348"/>
              </a:xfrm>
              <a:custGeom>
                <a:avLst/>
                <a:gdLst>
                  <a:gd name="G0" fmla="+- 2887 0 0"/>
                  <a:gd name="G1" fmla="+- 21600 0 0"/>
                  <a:gd name="G2" fmla="+- 21600 0 0"/>
                  <a:gd name="T0" fmla="*/ 0 w 15760"/>
                  <a:gd name="T1" fmla="*/ 194 h 21600"/>
                  <a:gd name="T2" fmla="*/ 15760 w 15760"/>
                  <a:gd name="T3" fmla="*/ 4255 h 21600"/>
                  <a:gd name="T4" fmla="*/ 2887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193"/>
                    </a:moveTo>
                    <a:cubicBezTo>
                      <a:pt x="956" y="64"/>
                      <a:pt x="1921" y="0"/>
                      <a:pt x="2887" y="0"/>
                    </a:cubicBezTo>
                    <a:cubicBezTo>
                      <a:pt x="7523" y="0"/>
                      <a:pt x="12036" y="1491"/>
                      <a:pt x="15759" y="4255"/>
                    </a:cubicBezTo>
                  </a:path>
                  <a:path w="15760" h="21600" stroke="0" extrusionOk="0">
                    <a:moveTo>
                      <a:pt x="-1" y="193"/>
                    </a:moveTo>
                    <a:cubicBezTo>
                      <a:pt x="956" y="64"/>
                      <a:pt x="1921" y="0"/>
                      <a:pt x="2887" y="0"/>
                    </a:cubicBezTo>
                    <a:cubicBezTo>
                      <a:pt x="7523" y="0"/>
                      <a:pt x="12036" y="1491"/>
                      <a:pt x="15759" y="4255"/>
                    </a:cubicBezTo>
                    <a:lnTo>
                      <a:pt x="2887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5328" y="2268"/>
                <a:ext cx="1667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9"/>
              <p:cNvSpPr>
                <a:spLocks noChangeArrowheads="1"/>
              </p:cNvSpPr>
              <p:nvPr/>
            </p:nvSpPr>
            <p:spPr bwMode="auto">
              <a:xfrm>
                <a:off x="5556" y="2088"/>
                <a:ext cx="69" cy="1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0"/>
              <p:cNvSpPr>
                <a:spLocks noChangeShapeType="1"/>
              </p:cNvSpPr>
              <p:nvPr/>
            </p:nvSpPr>
            <p:spPr bwMode="auto">
              <a:xfrm>
                <a:off x="5591" y="2214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Oval 11"/>
              <p:cNvSpPr>
                <a:spLocks noChangeArrowheads="1"/>
              </p:cNvSpPr>
              <p:nvPr/>
            </p:nvSpPr>
            <p:spPr bwMode="auto">
              <a:xfrm>
                <a:off x="6096" y="2090"/>
                <a:ext cx="69" cy="1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2"/>
              <p:cNvSpPr>
                <a:spLocks noChangeShapeType="1"/>
              </p:cNvSpPr>
              <p:nvPr/>
            </p:nvSpPr>
            <p:spPr bwMode="auto">
              <a:xfrm>
                <a:off x="6131" y="2216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3"/>
              <p:cNvSpPr>
                <a:spLocks/>
              </p:cNvSpPr>
              <p:nvPr/>
            </p:nvSpPr>
            <p:spPr bwMode="auto">
              <a:xfrm>
                <a:off x="6959" y="2055"/>
                <a:ext cx="24" cy="203"/>
              </a:xfrm>
              <a:custGeom>
                <a:avLst/>
                <a:gdLst>
                  <a:gd name="T0" fmla="*/ 0 w 24"/>
                  <a:gd name="T1" fmla="*/ 0 h 203"/>
                  <a:gd name="T2" fmla="*/ 10 w 24"/>
                  <a:gd name="T3" fmla="*/ 41 h 203"/>
                  <a:gd name="T4" fmla="*/ 22 w 24"/>
                  <a:gd name="T5" fmla="*/ 86 h 203"/>
                  <a:gd name="T6" fmla="*/ 22 w 24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3">
                    <a:moveTo>
                      <a:pt x="0" y="0"/>
                    </a:moveTo>
                    <a:cubicBezTo>
                      <a:pt x="3" y="13"/>
                      <a:pt x="6" y="27"/>
                      <a:pt x="10" y="41"/>
                    </a:cubicBezTo>
                    <a:cubicBezTo>
                      <a:pt x="14" y="55"/>
                      <a:pt x="20" y="59"/>
                      <a:pt x="22" y="86"/>
                    </a:cubicBezTo>
                    <a:cubicBezTo>
                      <a:pt x="24" y="113"/>
                      <a:pt x="23" y="158"/>
                      <a:pt x="22" y="203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4"/>
              <p:cNvSpPr>
                <a:spLocks/>
              </p:cNvSpPr>
              <p:nvPr/>
            </p:nvSpPr>
            <p:spPr bwMode="auto">
              <a:xfrm>
                <a:off x="6531" y="2177"/>
                <a:ext cx="125" cy="52"/>
              </a:xfrm>
              <a:custGeom>
                <a:avLst/>
                <a:gdLst>
                  <a:gd name="T0" fmla="*/ 0 w 125"/>
                  <a:gd name="T1" fmla="*/ 18 h 52"/>
                  <a:gd name="T2" fmla="*/ 15 w 125"/>
                  <a:gd name="T3" fmla="*/ 0 h 52"/>
                  <a:gd name="T4" fmla="*/ 68 w 125"/>
                  <a:gd name="T5" fmla="*/ 18 h 52"/>
                  <a:gd name="T6" fmla="*/ 125 w 125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52">
                    <a:moveTo>
                      <a:pt x="0" y="18"/>
                    </a:moveTo>
                    <a:cubicBezTo>
                      <a:pt x="2" y="9"/>
                      <a:pt x="4" y="0"/>
                      <a:pt x="15" y="0"/>
                    </a:cubicBezTo>
                    <a:cubicBezTo>
                      <a:pt x="26" y="0"/>
                      <a:pt x="50" y="9"/>
                      <a:pt x="68" y="18"/>
                    </a:cubicBezTo>
                    <a:cubicBezTo>
                      <a:pt x="86" y="27"/>
                      <a:pt x="105" y="39"/>
                      <a:pt x="125" y="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Oval 15"/>
              <p:cNvSpPr>
                <a:spLocks noChangeArrowheads="1"/>
              </p:cNvSpPr>
              <p:nvPr/>
            </p:nvSpPr>
            <p:spPr bwMode="auto">
              <a:xfrm>
                <a:off x="6530" y="2214"/>
                <a:ext cx="66" cy="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Freeform 16"/>
              <p:cNvSpPr>
                <a:spLocks/>
              </p:cNvSpPr>
              <p:nvPr/>
            </p:nvSpPr>
            <p:spPr bwMode="auto">
              <a:xfrm>
                <a:off x="6510" y="2118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11 w 18"/>
                  <a:gd name="T3" fmla="*/ 62 h 144"/>
                  <a:gd name="T4" fmla="*/ 18 w 18"/>
                  <a:gd name="T5" fmla="*/ 89 h 144"/>
                  <a:gd name="T6" fmla="*/ 9 w 18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cubicBezTo>
                      <a:pt x="4" y="23"/>
                      <a:pt x="8" y="47"/>
                      <a:pt x="11" y="62"/>
                    </a:cubicBezTo>
                    <a:cubicBezTo>
                      <a:pt x="14" y="77"/>
                      <a:pt x="18" y="75"/>
                      <a:pt x="18" y="89"/>
                    </a:cubicBezTo>
                    <a:cubicBezTo>
                      <a:pt x="18" y="103"/>
                      <a:pt x="13" y="123"/>
                      <a:pt x="9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7"/>
              <p:cNvSpPr>
                <a:spLocks/>
              </p:cNvSpPr>
              <p:nvPr/>
            </p:nvSpPr>
            <p:spPr bwMode="auto">
              <a:xfrm>
                <a:off x="5348" y="2332"/>
                <a:ext cx="1367" cy="1340"/>
              </a:xfrm>
              <a:custGeom>
                <a:avLst/>
                <a:gdLst>
                  <a:gd name="T0" fmla="*/ 52 w 1367"/>
                  <a:gd name="T1" fmla="*/ 1292 h 1340"/>
                  <a:gd name="T2" fmla="*/ 52 w 1367"/>
                  <a:gd name="T3" fmla="*/ 1124 h 1340"/>
                  <a:gd name="T4" fmla="*/ 68 w 1367"/>
                  <a:gd name="T5" fmla="*/ 1068 h 1340"/>
                  <a:gd name="T6" fmla="*/ 108 w 1367"/>
                  <a:gd name="T7" fmla="*/ 1068 h 1340"/>
                  <a:gd name="T8" fmla="*/ 132 w 1367"/>
                  <a:gd name="T9" fmla="*/ 1060 h 1340"/>
                  <a:gd name="T10" fmla="*/ 60 w 1367"/>
                  <a:gd name="T11" fmla="*/ 1020 h 1340"/>
                  <a:gd name="T12" fmla="*/ 28 w 1367"/>
                  <a:gd name="T13" fmla="*/ 844 h 1340"/>
                  <a:gd name="T14" fmla="*/ 36 w 1367"/>
                  <a:gd name="T15" fmla="*/ 820 h 1340"/>
                  <a:gd name="T16" fmla="*/ 132 w 1367"/>
                  <a:gd name="T17" fmla="*/ 788 h 1340"/>
                  <a:gd name="T18" fmla="*/ 28 w 1367"/>
                  <a:gd name="T19" fmla="*/ 660 h 1340"/>
                  <a:gd name="T20" fmla="*/ 108 w 1367"/>
                  <a:gd name="T21" fmla="*/ 484 h 1340"/>
                  <a:gd name="T22" fmla="*/ 164 w 1367"/>
                  <a:gd name="T23" fmla="*/ 188 h 1340"/>
                  <a:gd name="T24" fmla="*/ 220 w 1367"/>
                  <a:gd name="T25" fmla="*/ 12 h 1340"/>
                  <a:gd name="T26" fmla="*/ 268 w 1367"/>
                  <a:gd name="T27" fmla="*/ 4 h 1340"/>
                  <a:gd name="T28" fmla="*/ 332 w 1367"/>
                  <a:gd name="T29" fmla="*/ 12 h 1340"/>
                  <a:gd name="T30" fmla="*/ 348 w 1367"/>
                  <a:gd name="T31" fmla="*/ 60 h 1340"/>
                  <a:gd name="T32" fmla="*/ 396 w 1367"/>
                  <a:gd name="T33" fmla="*/ 92 h 1340"/>
                  <a:gd name="T34" fmla="*/ 452 w 1367"/>
                  <a:gd name="T35" fmla="*/ 100 h 1340"/>
                  <a:gd name="T36" fmla="*/ 500 w 1367"/>
                  <a:gd name="T37" fmla="*/ 84 h 1340"/>
                  <a:gd name="T38" fmla="*/ 604 w 1367"/>
                  <a:gd name="T39" fmla="*/ 92 h 1340"/>
                  <a:gd name="T40" fmla="*/ 700 w 1367"/>
                  <a:gd name="T41" fmla="*/ 220 h 1340"/>
                  <a:gd name="T42" fmla="*/ 796 w 1367"/>
                  <a:gd name="T43" fmla="*/ 108 h 1340"/>
                  <a:gd name="T44" fmla="*/ 868 w 1367"/>
                  <a:gd name="T45" fmla="*/ 68 h 1340"/>
                  <a:gd name="T46" fmla="*/ 988 w 1367"/>
                  <a:gd name="T47" fmla="*/ 92 h 1340"/>
                  <a:gd name="T48" fmla="*/ 1036 w 1367"/>
                  <a:gd name="T49" fmla="*/ 172 h 1340"/>
                  <a:gd name="T50" fmla="*/ 1132 w 1367"/>
                  <a:gd name="T51" fmla="*/ 332 h 1340"/>
                  <a:gd name="T52" fmla="*/ 1180 w 1367"/>
                  <a:gd name="T53" fmla="*/ 396 h 1340"/>
                  <a:gd name="T54" fmla="*/ 1244 w 1367"/>
                  <a:gd name="T55" fmla="*/ 404 h 1340"/>
                  <a:gd name="T56" fmla="*/ 1316 w 1367"/>
                  <a:gd name="T57" fmla="*/ 548 h 1340"/>
                  <a:gd name="T58" fmla="*/ 1268 w 1367"/>
                  <a:gd name="T59" fmla="*/ 660 h 1340"/>
                  <a:gd name="T60" fmla="*/ 1220 w 1367"/>
                  <a:gd name="T61" fmla="*/ 788 h 1340"/>
                  <a:gd name="T62" fmla="*/ 1332 w 1367"/>
                  <a:gd name="T63" fmla="*/ 972 h 1340"/>
                  <a:gd name="T64" fmla="*/ 1308 w 1367"/>
                  <a:gd name="T65" fmla="*/ 1124 h 1340"/>
                  <a:gd name="T66" fmla="*/ 1260 w 1367"/>
                  <a:gd name="T67" fmla="*/ 1228 h 1340"/>
                  <a:gd name="T68" fmla="*/ 1228 w 1367"/>
                  <a:gd name="T69" fmla="*/ 1340 h 1340"/>
                  <a:gd name="T70" fmla="*/ 52 w 1367"/>
                  <a:gd name="T71" fmla="*/ 1292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7" h="1340">
                    <a:moveTo>
                      <a:pt x="52" y="1292"/>
                    </a:moveTo>
                    <a:cubicBezTo>
                      <a:pt x="40" y="1209"/>
                      <a:pt x="40" y="1234"/>
                      <a:pt x="52" y="1124"/>
                    </a:cubicBezTo>
                    <a:cubicBezTo>
                      <a:pt x="54" y="1105"/>
                      <a:pt x="51" y="1077"/>
                      <a:pt x="68" y="1068"/>
                    </a:cubicBezTo>
                    <a:cubicBezTo>
                      <a:pt x="80" y="1062"/>
                      <a:pt x="95" y="1068"/>
                      <a:pt x="108" y="1068"/>
                    </a:cubicBezTo>
                    <a:cubicBezTo>
                      <a:pt x="116" y="1065"/>
                      <a:pt x="136" y="1067"/>
                      <a:pt x="132" y="1060"/>
                    </a:cubicBezTo>
                    <a:cubicBezTo>
                      <a:pt x="118" y="1037"/>
                      <a:pt x="84" y="1028"/>
                      <a:pt x="60" y="1020"/>
                    </a:cubicBezTo>
                    <a:cubicBezTo>
                      <a:pt x="0" y="960"/>
                      <a:pt x="16" y="958"/>
                      <a:pt x="28" y="844"/>
                    </a:cubicBezTo>
                    <a:cubicBezTo>
                      <a:pt x="29" y="836"/>
                      <a:pt x="30" y="826"/>
                      <a:pt x="36" y="820"/>
                    </a:cubicBezTo>
                    <a:cubicBezTo>
                      <a:pt x="55" y="801"/>
                      <a:pt x="109" y="792"/>
                      <a:pt x="132" y="788"/>
                    </a:cubicBezTo>
                    <a:cubicBezTo>
                      <a:pt x="61" y="770"/>
                      <a:pt x="50" y="725"/>
                      <a:pt x="28" y="660"/>
                    </a:cubicBezTo>
                    <a:cubicBezTo>
                      <a:pt x="42" y="591"/>
                      <a:pt x="45" y="526"/>
                      <a:pt x="108" y="484"/>
                    </a:cubicBezTo>
                    <a:cubicBezTo>
                      <a:pt x="71" y="428"/>
                      <a:pt x="70" y="219"/>
                      <a:pt x="164" y="188"/>
                    </a:cubicBezTo>
                    <a:cubicBezTo>
                      <a:pt x="168" y="149"/>
                      <a:pt x="162" y="31"/>
                      <a:pt x="220" y="12"/>
                    </a:cubicBezTo>
                    <a:cubicBezTo>
                      <a:pt x="235" y="7"/>
                      <a:pt x="252" y="7"/>
                      <a:pt x="268" y="4"/>
                    </a:cubicBezTo>
                    <a:cubicBezTo>
                      <a:pt x="289" y="7"/>
                      <a:pt x="314" y="0"/>
                      <a:pt x="332" y="12"/>
                    </a:cubicBezTo>
                    <a:cubicBezTo>
                      <a:pt x="346" y="22"/>
                      <a:pt x="334" y="51"/>
                      <a:pt x="348" y="60"/>
                    </a:cubicBezTo>
                    <a:cubicBezTo>
                      <a:pt x="364" y="71"/>
                      <a:pt x="396" y="92"/>
                      <a:pt x="396" y="92"/>
                    </a:cubicBezTo>
                    <a:cubicBezTo>
                      <a:pt x="409" y="132"/>
                      <a:pt x="396" y="119"/>
                      <a:pt x="452" y="100"/>
                    </a:cubicBezTo>
                    <a:cubicBezTo>
                      <a:pt x="468" y="95"/>
                      <a:pt x="500" y="84"/>
                      <a:pt x="500" y="84"/>
                    </a:cubicBezTo>
                    <a:cubicBezTo>
                      <a:pt x="535" y="87"/>
                      <a:pt x="570" y="84"/>
                      <a:pt x="604" y="92"/>
                    </a:cubicBezTo>
                    <a:cubicBezTo>
                      <a:pt x="657" y="104"/>
                      <a:pt x="674" y="182"/>
                      <a:pt x="700" y="220"/>
                    </a:cubicBezTo>
                    <a:cubicBezTo>
                      <a:pt x="752" y="203"/>
                      <a:pt x="757" y="142"/>
                      <a:pt x="796" y="108"/>
                    </a:cubicBezTo>
                    <a:cubicBezTo>
                      <a:pt x="830" y="78"/>
                      <a:pt x="835" y="79"/>
                      <a:pt x="868" y="68"/>
                    </a:cubicBezTo>
                    <a:cubicBezTo>
                      <a:pt x="883" y="69"/>
                      <a:pt x="964" y="60"/>
                      <a:pt x="988" y="92"/>
                    </a:cubicBezTo>
                    <a:cubicBezTo>
                      <a:pt x="1007" y="117"/>
                      <a:pt x="1036" y="172"/>
                      <a:pt x="1036" y="172"/>
                    </a:cubicBezTo>
                    <a:cubicBezTo>
                      <a:pt x="1049" y="237"/>
                      <a:pt x="1097" y="277"/>
                      <a:pt x="1132" y="332"/>
                    </a:cubicBezTo>
                    <a:cubicBezTo>
                      <a:pt x="1148" y="357"/>
                      <a:pt x="1148" y="387"/>
                      <a:pt x="1180" y="396"/>
                    </a:cubicBezTo>
                    <a:cubicBezTo>
                      <a:pt x="1201" y="402"/>
                      <a:pt x="1223" y="401"/>
                      <a:pt x="1244" y="404"/>
                    </a:cubicBezTo>
                    <a:cubicBezTo>
                      <a:pt x="1276" y="447"/>
                      <a:pt x="1299" y="497"/>
                      <a:pt x="1316" y="548"/>
                    </a:cubicBezTo>
                    <a:cubicBezTo>
                      <a:pt x="1301" y="592"/>
                      <a:pt x="1301" y="627"/>
                      <a:pt x="1268" y="660"/>
                    </a:cubicBezTo>
                    <a:cubicBezTo>
                      <a:pt x="1253" y="704"/>
                      <a:pt x="1232" y="740"/>
                      <a:pt x="1220" y="788"/>
                    </a:cubicBezTo>
                    <a:cubicBezTo>
                      <a:pt x="1271" y="839"/>
                      <a:pt x="1309" y="902"/>
                      <a:pt x="1332" y="972"/>
                    </a:cubicBezTo>
                    <a:cubicBezTo>
                      <a:pt x="1335" y="1020"/>
                      <a:pt x="1367" y="1104"/>
                      <a:pt x="1308" y="1124"/>
                    </a:cubicBezTo>
                    <a:cubicBezTo>
                      <a:pt x="1286" y="1157"/>
                      <a:pt x="1282" y="1194"/>
                      <a:pt x="1260" y="1228"/>
                    </a:cubicBezTo>
                    <a:cubicBezTo>
                      <a:pt x="1258" y="1240"/>
                      <a:pt x="1250" y="1340"/>
                      <a:pt x="1228" y="1340"/>
                    </a:cubicBezTo>
                    <a:lnTo>
                      <a:pt x="52" y="12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shade val="46275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8"/>
              <p:cNvSpPr>
                <a:spLocks/>
              </p:cNvSpPr>
              <p:nvPr/>
            </p:nvSpPr>
            <p:spPr bwMode="auto">
              <a:xfrm>
                <a:off x="6183" y="2392"/>
                <a:ext cx="1380" cy="1299"/>
              </a:xfrm>
              <a:custGeom>
                <a:avLst/>
                <a:gdLst>
                  <a:gd name="T0" fmla="*/ 1321 w 1380"/>
                  <a:gd name="T1" fmla="*/ 1256 h 1299"/>
                  <a:gd name="T2" fmla="*/ 1369 w 1380"/>
                  <a:gd name="T3" fmla="*/ 1160 h 1299"/>
                  <a:gd name="T4" fmla="*/ 1377 w 1380"/>
                  <a:gd name="T5" fmla="*/ 1016 h 1299"/>
                  <a:gd name="T6" fmla="*/ 1305 w 1380"/>
                  <a:gd name="T7" fmla="*/ 736 h 1299"/>
                  <a:gd name="T8" fmla="*/ 1297 w 1380"/>
                  <a:gd name="T9" fmla="*/ 608 h 1299"/>
                  <a:gd name="T10" fmla="*/ 1249 w 1380"/>
                  <a:gd name="T11" fmla="*/ 456 h 1299"/>
                  <a:gd name="T12" fmla="*/ 1201 w 1380"/>
                  <a:gd name="T13" fmla="*/ 432 h 1299"/>
                  <a:gd name="T14" fmla="*/ 1105 w 1380"/>
                  <a:gd name="T15" fmla="*/ 264 h 1299"/>
                  <a:gd name="T16" fmla="*/ 993 w 1380"/>
                  <a:gd name="T17" fmla="*/ 80 h 1299"/>
                  <a:gd name="T18" fmla="*/ 913 w 1380"/>
                  <a:gd name="T19" fmla="*/ 8 h 1299"/>
                  <a:gd name="T20" fmla="*/ 705 w 1380"/>
                  <a:gd name="T21" fmla="*/ 24 h 1299"/>
                  <a:gd name="T22" fmla="*/ 697 w 1380"/>
                  <a:gd name="T23" fmla="*/ 56 h 1299"/>
                  <a:gd name="T24" fmla="*/ 657 w 1380"/>
                  <a:gd name="T25" fmla="*/ 104 h 1299"/>
                  <a:gd name="T26" fmla="*/ 641 w 1380"/>
                  <a:gd name="T27" fmla="*/ 192 h 1299"/>
                  <a:gd name="T28" fmla="*/ 625 w 1380"/>
                  <a:gd name="T29" fmla="*/ 168 h 1299"/>
                  <a:gd name="T30" fmla="*/ 577 w 1380"/>
                  <a:gd name="T31" fmla="*/ 136 h 1299"/>
                  <a:gd name="T32" fmla="*/ 641 w 1380"/>
                  <a:gd name="T33" fmla="*/ 72 h 1299"/>
                  <a:gd name="T34" fmla="*/ 569 w 1380"/>
                  <a:gd name="T35" fmla="*/ 56 h 1299"/>
                  <a:gd name="T36" fmla="*/ 521 w 1380"/>
                  <a:gd name="T37" fmla="*/ 72 h 1299"/>
                  <a:gd name="T38" fmla="*/ 569 w 1380"/>
                  <a:gd name="T39" fmla="*/ 344 h 1299"/>
                  <a:gd name="T40" fmla="*/ 625 w 1380"/>
                  <a:gd name="T41" fmla="*/ 360 h 1299"/>
                  <a:gd name="T42" fmla="*/ 713 w 1380"/>
                  <a:gd name="T43" fmla="*/ 288 h 1299"/>
                  <a:gd name="T44" fmla="*/ 721 w 1380"/>
                  <a:gd name="T45" fmla="*/ 248 h 1299"/>
                  <a:gd name="T46" fmla="*/ 737 w 1380"/>
                  <a:gd name="T47" fmla="*/ 200 h 1299"/>
                  <a:gd name="T48" fmla="*/ 673 w 1380"/>
                  <a:gd name="T49" fmla="*/ 0 h 1299"/>
                  <a:gd name="T50" fmla="*/ 497 w 1380"/>
                  <a:gd name="T51" fmla="*/ 48 h 1299"/>
                  <a:gd name="T52" fmla="*/ 377 w 1380"/>
                  <a:gd name="T53" fmla="*/ 328 h 1299"/>
                  <a:gd name="T54" fmla="*/ 385 w 1380"/>
                  <a:gd name="T55" fmla="*/ 448 h 1299"/>
                  <a:gd name="T56" fmla="*/ 433 w 1380"/>
                  <a:gd name="T57" fmla="*/ 528 h 1299"/>
                  <a:gd name="T58" fmla="*/ 441 w 1380"/>
                  <a:gd name="T59" fmla="*/ 560 h 1299"/>
                  <a:gd name="T60" fmla="*/ 497 w 1380"/>
                  <a:gd name="T61" fmla="*/ 576 h 1299"/>
                  <a:gd name="T62" fmla="*/ 425 w 1380"/>
                  <a:gd name="T63" fmla="*/ 608 h 1299"/>
                  <a:gd name="T64" fmla="*/ 377 w 1380"/>
                  <a:gd name="T65" fmla="*/ 640 h 1299"/>
                  <a:gd name="T66" fmla="*/ 321 w 1380"/>
                  <a:gd name="T67" fmla="*/ 720 h 1299"/>
                  <a:gd name="T68" fmla="*/ 273 w 1380"/>
                  <a:gd name="T69" fmla="*/ 888 h 1299"/>
                  <a:gd name="T70" fmla="*/ 225 w 1380"/>
                  <a:gd name="T71" fmla="*/ 920 h 1299"/>
                  <a:gd name="T72" fmla="*/ 129 w 1380"/>
                  <a:gd name="T73" fmla="*/ 928 h 1299"/>
                  <a:gd name="T74" fmla="*/ 57 w 1380"/>
                  <a:gd name="T75" fmla="*/ 1000 h 1299"/>
                  <a:gd name="T76" fmla="*/ 17 w 1380"/>
                  <a:gd name="T77" fmla="*/ 1128 h 1299"/>
                  <a:gd name="T78" fmla="*/ 17 w 1380"/>
                  <a:gd name="T79" fmla="*/ 1288 h 1299"/>
                  <a:gd name="T80" fmla="*/ 25 w 1380"/>
                  <a:gd name="T81" fmla="*/ 1256 h 1299"/>
                  <a:gd name="T82" fmla="*/ 1321 w 1380"/>
                  <a:gd name="T83" fmla="*/ 1256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80" h="1299">
                    <a:moveTo>
                      <a:pt x="1321" y="1256"/>
                    </a:moveTo>
                    <a:cubicBezTo>
                      <a:pt x="1340" y="1227"/>
                      <a:pt x="1358" y="1193"/>
                      <a:pt x="1369" y="1160"/>
                    </a:cubicBezTo>
                    <a:cubicBezTo>
                      <a:pt x="1380" y="1064"/>
                      <a:pt x="1377" y="1112"/>
                      <a:pt x="1377" y="1016"/>
                    </a:cubicBezTo>
                    <a:cubicBezTo>
                      <a:pt x="1353" y="923"/>
                      <a:pt x="1324" y="831"/>
                      <a:pt x="1305" y="736"/>
                    </a:cubicBezTo>
                    <a:cubicBezTo>
                      <a:pt x="1297" y="694"/>
                      <a:pt x="1303" y="650"/>
                      <a:pt x="1297" y="608"/>
                    </a:cubicBezTo>
                    <a:cubicBezTo>
                      <a:pt x="1290" y="559"/>
                      <a:pt x="1264" y="502"/>
                      <a:pt x="1249" y="456"/>
                    </a:cubicBezTo>
                    <a:cubicBezTo>
                      <a:pt x="1243" y="439"/>
                      <a:pt x="1216" y="442"/>
                      <a:pt x="1201" y="432"/>
                    </a:cubicBezTo>
                    <a:cubicBezTo>
                      <a:pt x="1166" y="376"/>
                      <a:pt x="1134" y="322"/>
                      <a:pt x="1105" y="264"/>
                    </a:cubicBezTo>
                    <a:cubicBezTo>
                      <a:pt x="1068" y="190"/>
                      <a:pt x="1091" y="105"/>
                      <a:pt x="993" y="80"/>
                    </a:cubicBezTo>
                    <a:cubicBezTo>
                      <a:pt x="964" y="36"/>
                      <a:pt x="961" y="24"/>
                      <a:pt x="913" y="8"/>
                    </a:cubicBezTo>
                    <a:cubicBezTo>
                      <a:pt x="844" y="18"/>
                      <a:pt x="772" y="7"/>
                      <a:pt x="705" y="24"/>
                    </a:cubicBezTo>
                    <a:cubicBezTo>
                      <a:pt x="694" y="27"/>
                      <a:pt x="701" y="46"/>
                      <a:pt x="697" y="56"/>
                    </a:cubicBezTo>
                    <a:cubicBezTo>
                      <a:pt x="689" y="75"/>
                      <a:pt x="671" y="90"/>
                      <a:pt x="657" y="104"/>
                    </a:cubicBezTo>
                    <a:cubicBezTo>
                      <a:pt x="648" y="132"/>
                      <a:pt x="656" y="166"/>
                      <a:pt x="641" y="192"/>
                    </a:cubicBezTo>
                    <a:cubicBezTo>
                      <a:pt x="636" y="200"/>
                      <a:pt x="632" y="174"/>
                      <a:pt x="625" y="168"/>
                    </a:cubicBezTo>
                    <a:cubicBezTo>
                      <a:pt x="611" y="155"/>
                      <a:pt x="577" y="136"/>
                      <a:pt x="577" y="136"/>
                    </a:cubicBezTo>
                    <a:cubicBezTo>
                      <a:pt x="588" y="70"/>
                      <a:pt x="581" y="87"/>
                      <a:pt x="641" y="72"/>
                    </a:cubicBezTo>
                    <a:cubicBezTo>
                      <a:pt x="627" y="30"/>
                      <a:pt x="639" y="41"/>
                      <a:pt x="569" y="56"/>
                    </a:cubicBezTo>
                    <a:cubicBezTo>
                      <a:pt x="553" y="60"/>
                      <a:pt x="521" y="72"/>
                      <a:pt x="521" y="72"/>
                    </a:cubicBezTo>
                    <a:cubicBezTo>
                      <a:pt x="506" y="116"/>
                      <a:pt x="501" y="305"/>
                      <a:pt x="569" y="344"/>
                    </a:cubicBezTo>
                    <a:cubicBezTo>
                      <a:pt x="586" y="354"/>
                      <a:pt x="607" y="354"/>
                      <a:pt x="625" y="360"/>
                    </a:cubicBezTo>
                    <a:cubicBezTo>
                      <a:pt x="677" y="343"/>
                      <a:pt x="689" y="336"/>
                      <a:pt x="713" y="288"/>
                    </a:cubicBezTo>
                    <a:cubicBezTo>
                      <a:pt x="716" y="275"/>
                      <a:pt x="717" y="261"/>
                      <a:pt x="721" y="248"/>
                    </a:cubicBezTo>
                    <a:cubicBezTo>
                      <a:pt x="725" y="232"/>
                      <a:pt x="737" y="200"/>
                      <a:pt x="737" y="200"/>
                    </a:cubicBezTo>
                    <a:cubicBezTo>
                      <a:pt x="725" y="63"/>
                      <a:pt x="767" y="31"/>
                      <a:pt x="673" y="0"/>
                    </a:cubicBezTo>
                    <a:cubicBezTo>
                      <a:pt x="593" y="7"/>
                      <a:pt x="559" y="6"/>
                      <a:pt x="497" y="48"/>
                    </a:cubicBezTo>
                    <a:cubicBezTo>
                      <a:pt x="451" y="140"/>
                      <a:pt x="398" y="225"/>
                      <a:pt x="377" y="328"/>
                    </a:cubicBezTo>
                    <a:cubicBezTo>
                      <a:pt x="380" y="368"/>
                      <a:pt x="376" y="409"/>
                      <a:pt x="385" y="448"/>
                    </a:cubicBezTo>
                    <a:cubicBezTo>
                      <a:pt x="392" y="478"/>
                      <a:pt x="422" y="499"/>
                      <a:pt x="433" y="528"/>
                    </a:cubicBezTo>
                    <a:cubicBezTo>
                      <a:pt x="437" y="538"/>
                      <a:pt x="434" y="551"/>
                      <a:pt x="441" y="560"/>
                    </a:cubicBezTo>
                    <a:cubicBezTo>
                      <a:pt x="453" y="575"/>
                      <a:pt x="478" y="571"/>
                      <a:pt x="497" y="576"/>
                    </a:cubicBezTo>
                    <a:cubicBezTo>
                      <a:pt x="473" y="584"/>
                      <a:pt x="447" y="596"/>
                      <a:pt x="425" y="608"/>
                    </a:cubicBezTo>
                    <a:cubicBezTo>
                      <a:pt x="408" y="617"/>
                      <a:pt x="377" y="640"/>
                      <a:pt x="377" y="640"/>
                    </a:cubicBezTo>
                    <a:cubicBezTo>
                      <a:pt x="366" y="674"/>
                      <a:pt x="346" y="695"/>
                      <a:pt x="321" y="720"/>
                    </a:cubicBezTo>
                    <a:cubicBezTo>
                      <a:pt x="296" y="795"/>
                      <a:pt x="335" y="836"/>
                      <a:pt x="273" y="888"/>
                    </a:cubicBezTo>
                    <a:cubicBezTo>
                      <a:pt x="249" y="908"/>
                      <a:pt x="255" y="916"/>
                      <a:pt x="225" y="920"/>
                    </a:cubicBezTo>
                    <a:cubicBezTo>
                      <a:pt x="193" y="924"/>
                      <a:pt x="161" y="925"/>
                      <a:pt x="129" y="928"/>
                    </a:cubicBezTo>
                    <a:cubicBezTo>
                      <a:pt x="76" y="946"/>
                      <a:pt x="85" y="959"/>
                      <a:pt x="57" y="1000"/>
                    </a:cubicBezTo>
                    <a:cubicBezTo>
                      <a:pt x="50" y="1049"/>
                      <a:pt x="44" y="1088"/>
                      <a:pt x="17" y="1128"/>
                    </a:cubicBezTo>
                    <a:cubicBezTo>
                      <a:pt x="6" y="1193"/>
                      <a:pt x="0" y="1205"/>
                      <a:pt x="17" y="1288"/>
                    </a:cubicBezTo>
                    <a:cubicBezTo>
                      <a:pt x="19" y="1299"/>
                      <a:pt x="25" y="1256"/>
                      <a:pt x="25" y="1256"/>
                    </a:cubicBezTo>
                    <a:lnTo>
                      <a:pt x="1321" y="12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9"/>
              <p:cNvSpPr>
                <a:spLocks/>
              </p:cNvSpPr>
              <p:nvPr/>
            </p:nvSpPr>
            <p:spPr bwMode="auto">
              <a:xfrm>
                <a:off x="6712" y="1321"/>
                <a:ext cx="877" cy="2407"/>
              </a:xfrm>
              <a:custGeom>
                <a:avLst/>
                <a:gdLst>
                  <a:gd name="T0" fmla="*/ 544 w 549"/>
                  <a:gd name="T1" fmla="*/ 1159 h 1199"/>
                  <a:gd name="T2" fmla="*/ 512 w 549"/>
                  <a:gd name="T3" fmla="*/ 807 h 1199"/>
                  <a:gd name="T4" fmla="*/ 448 w 549"/>
                  <a:gd name="T5" fmla="*/ 503 h 1199"/>
                  <a:gd name="T6" fmla="*/ 424 w 549"/>
                  <a:gd name="T7" fmla="*/ 335 h 1199"/>
                  <a:gd name="T8" fmla="*/ 360 w 549"/>
                  <a:gd name="T9" fmla="*/ 135 h 1199"/>
                  <a:gd name="T10" fmla="*/ 312 w 549"/>
                  <a:gd name="T11" fmla="*/ 39 h 1199"/>
                  <a:gd name="T12" fmla="*/ 296 w 549"/>
                  <a:gd name="T13" fmla="*/ 15 h 1199"/>
                  <a:gd name="T14" fmla="*/ 200 w 549"/>
                  <a:gd name="T15" fmla="*/ 95 h 1199"/>
                  <a:gd name="T16" fmla="*/ 216 w 549"/>
                  <a:gd name="T17" fmla="*/ 183 h 1199"/>
                  <a:gd name="T18" fmla="*/ 224 w 549"/>
                  <a:gd name="T19" fmla="*/ 215 h 1199"/>
                  <a:gd name="T20" fmla="*/ 136 w 549"/>
                  <a:gd name="T21" fmla="*/ 199 h 1199"/>
                  <a:gd name="T22" fmla="*/ 96 w 549"/>
                  <a:gd name="T23" fmla="*/ 271 h 1199"/>
                  <a:gd name="T24" fmla="*/ 104 w 549"/>
                  <a:gd name="T25" fmla="*/ 327 h 1199"/>
                  <a:gd name="T26" fmla="*/ 120 w 549"/>
                  <a:gd name="T27" fmla="*/ 351 h 1199"/>
                  <a:gd name="T28" fmla="*/ 96 w 549"/>
                  <a:gd name="T29" fmla="*/ 367 h 1199"/>
                  <a:gd name="T30" fmla="*/ 48 w 549"/>
                  <a:gd name="T31" fmla="*/ 439 h 1199"/>
                  <a:gd name="T32" fmla="*/ 64 w 549"/>
                  <a:gd name="T33" fmla="*/ 559 h 1199"/>
                  <a:gd name="T34" fmla="*/ 136 w 549"/>
                  <a:gd name="T35" fmla="*/ 591 h 1199"/>
                  <a:gd name="T36" fmla="*/ 72 w 549"/>
                  <a:gd name="T37" fmla="*/ 687 h 1199"/>
                  <a:gd name="T38" fmla="*/ 8 w 549"/>
                  <a:gd name="T39" fmla="*/ 815 h 1199"/>
                  <a:gd name="T40" fmla="*/ 24 w 549"/>
                  <a:gd name="T41" fmla="*/ 839 h 1199"/>
                  <a:gd name="T42" fmla="*/ 72 w 549"/>
                  <a:gd name="T43" fmla="*/ 871 h 1199"/>
                  <a:gd name="T44" fmla="*/ 72 w 549"/>
                  <a:gd name="T45" fmla="*/ 919 h 1199"/>
                  <a:gd name="T46" fmla="*/ 24 w 549"/>
                  <a:gd name="T47" fmla="*/ 967 h 1199"/>
                  <a:gd name="T48" fmla="*/ 8 w 549"/>
                  <a:gd name="T49" fmla="*/ 1015 h 1199"/>
                  <a:gd name="T50" fmla="*/ 0 w 549"/>
                  <a:gd name="T51" fmla="*/ 1039 h 1199"/>
                  <a:gd name="T52" fmla="*/ 72 w 549"/>
                  <a:gd name="T53" fmla="*/ 1087 h 1199"/>
                  <a:gd name="T54" fmla="*/ 64 w 549"/>
                  <a:gd name="T55" fmla="*/ 1119 h 1199"/>
                  <a:gd name="T56" fmla="*/ 48 w 549"/>
                  <a:gd name="T57" fmla="*/ 1167 h 1199"/>
                  <a:gd name="T58" fmla="*/ 208 w 549"/>
                  <a:gd name="T59" fmla="*/ 1167 h 1199"/>
                  <a:gd name="T60" fmla="*/ 544 w 549"/>
                  <a:gd name="T61" fmla="*/ 115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9" h="1199">
                    <a:moveTo>
                      <a:pt x="544" y="1159"/>
                    </a:moveTo>
                    <a:cubicBezTo>
                      <a:pt x="540" y="1043"/>
                      <a:pt x="549" y="919"/>
                      <a:pt x="512" y="807"/>
                    </a:cubicBezTo>
                    <a:cubicBezTo>
                      <a:pt x="504" y="724"/>
                      <a:pt x="487" y="580"/>
                      <a:pt x="448" y="503"/>
                    </a:cubicBezTo>
                    <a:cubicBezTo>
                      <a:pt x="441" y="448"/>
                      <a:pt x="436" y="389"/>
                      <a:pt x="424" y="335"/>
                    </a:cubicBezTo>
                    <a:cubicBezTo>
                      <a:pt x="408" y="267"/>
                      <a:pt x="377" y="203"/>
                      <a:pt x="360" y="135"/>
                    </a:cubicBezTo>
                    <a:cubicBezTo>
                      <a:pt x="349" y="92"/>
                      <a:pt x="357" y="54"/>
                      <a:pt x="312" y="39"/>
                    </a:cubicBezTo>
                    <a:cubicBezTo>
                      <a:pt x="307" y="31"/>
                      <a:pt x="305" y="17"/>
                      <a:pt x="296" y="15"/>
                    </a:cubicBezTo>
                    <a:cubicBezTo>
                      <a:pt x="227" y="0"/>
                      <a:pt x="227" y="55"/>
                      <a:pt x="200" y="95"/>
                    </a:cubicBezTo>
                    <a:cubicBezTo>
                      <a:pt x="201" y="102"/>
                      <a:pt x="208" y="168"/>
                      <a:pt x="216" y="183"/>
                    </a:cubicBezTo>
                    <a:cubicBezTo>
                      <a:pt x="239" y="230"/>
                      <a:pt x="271" y="246"/>
                      <a:pt x="224" y="215"/>
                    </a:cubicBezTo>
                    <a:cubicBezTo>
                      <a:pt x="211" y="175"/>
                      <a:pt x="214" y="160"/>
                      <a:pt x="136" y="199"/>
                    </a:cubicBezTo>
                    <a:cubicBezTo>
                      <a:pt x="114" y="210"/>
                      <a:pt x="104" y="248"/>
                      <a:pt x="96" y="271"/>
                    </a:cubicBezTo>
                    <a:cubicBezTo>
                      <a:pt x="99" y="290"/>
                      <a:pt x="99" y="309"/>
                      <a:pt x="104" y="327"/>
                    </a:cubicBezTo>
                    <a:cubicBezTo>
                      <a:pt x="107" y="336"/>
                      <a:pt x="122" y="342"/>
                      <a:pt x="120" y="351"/>
                    </a:cubicBezTo>
                    <a:cubicBezTo>
                      <a:pt x="118" y="360"/>
                      <a:pt x="103" y="361"/>
                      <a:pt x="96" y="367"/>
                    </a:cubicBezTo>
                    <a:cubicBezTo>
                      <a:pt x="71" y="388"/>
                      <a:pt x="58" y="409"/>
                      <a:pt x="48" y="439"/>
                    </a:cubicBezTo>
                    <a:cubicBezTo>
                      <a:pt x="51" y="479"/>
                      <a:pt x="39" y="527"/>
                      <a:pt x="64" y="559"/>
                    </a:cubicBezTo>
                    <a:cubicBezTo>
                      <a:pt x="80" y="580"/>
                      <a:pt x="136" y="591"/>
                      <a:pt x="136" y="591"/>
                    </a:cubicBezTo>
                    <a:cubicBezTo>
                      <a:pt x="77" y="630"/>
                      <a:pt x="104" y="639"/>
                      <a:pt x="72" y="687"/>
                    </a:cubicBezTo>
                    <a:cubicBezTo>
                      <a:pt x="44" y="729"/>
                      <a:pt x="24" y="767"/>
                      <a:pt x="8" y="815"/>
                    </a:cubicBezTo>
                    <a:cubicBezTo>
                      <a:pt x="13" y="823"/>
                      <a:pt x="17" y="833"/>
                      <a:pt x="24" y="839"/>
                    </a:cubicBezTo>
                    <a:cubicBezTo>
                      <a:pt x="38" y="852"/>
                      <a:pt x="72" y="871"/>
                      <a:pt x="72" y="871"/>
                    </a:cubicBezTo>
                    <a:cubicBezTo>
                      <a:pt x="78" y="890"/>
                      <a:pt x="87" y="900"/>
                      <a:pt x="72" y="919"/>
                    </a:cubicBezTo>
                    <a:cubicBezTo>
                      <a:pt x="58" y="937"/>
                      <a:pt x="24" y="967"/>
                      <a:pt x="24" y="967"/>
                    </a:cubicBezTo>
                    <a:cubicBezTo>
                      <a:pt x="19" y="983"/>
                      <a:pt x="13" y="999"/>
                      <a:pt x="8" y="1015"/>
                    </a:cubicBezTo>
                    <a:cubicBezTo>
                      <a:pt x="5" y="1023"/>
                      <a:pt x="0" y="1039"/>
                      <a:pt x="0" y="1039"/>
                    </a:cubicBezTo>
                    <a:cubicBezTo>
                      <a:pt x="13" y="1089"/>
                      <a:pt x="22" y="1077"/>
                      <a:pt x="72" y="1087"/>
                    </a:cubicBezTo>
                    <a:cubicBezTo>
                      <a:pt x="69" y="1098"/>
                      <a:pt x="67" y="1108"/>
                      <a:pt x="64" y="1119"/>
                    </a:cubicBezTo>
                    <a:cubicBezTo>
                      <a:pt x="59" y="1135"/>
                      <a:pt x="48" y="1167"/>
                      <a:pt x="48" y="1167"/>
                    </a:cubicBezTo>
                    <a:cubicBezTo>
                      <a:pt x="95" y="1199"/>
                      <a:pt x="155" y="1175"/>
                      <a:pt x="208" y="1167"/>
                    </a:cubicBezTo>
                    <a:cubicBezTo>
                      <a:pt x="362" y="1173"/>
                      <a:pt x="409" y="1190"/>
                      <a:pt x="544" y="11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610" y="1418"/>
              <a:ext cx="1816" cy="1534"/>
              <a:chOff x="1072" y="348"/>
              <a:chExt cx="2912" cy="2460"/>
            </a:xfrm>
          </p:grpSpPr>
          <p:sp>
            <p:nvSpPr>
              <p:cNvPr id="99" name="Freeform 21"/>
              <p:cNvSpPr>
                <a:spLocks/>
              </p:cNvSpPr>
              <p:nvPr/>
            </p:nvSpPr>
            <p:spPr bwMode="auto">
              <a:xfrm>
                <a:off x="1460" y="1508"/>
                <a:ext cx="1072" cy="1224"/>
              </a:xfrm>
              <a:custGeom>
                <a:avLst/>
                <a:gdLst>
                  <a:gd name="T0" fmla="*/ 1072 w 1072"/>
                  <a:gd name="T1" fmla="*/ 0 h 1224"/>
                  <a:gd name="T2" fmla="*/ 1044 w 1072"/>
                  <a:gd name="T3" fmla="*/ 4 h 1224"/>
                  <a:gd name="T4" fmla="*/ 804 w 1072"/>
                  <a:gd name="T5" fmla="*/ 16 h 1224"/>
                  <a:gd name="T6" fmla="*/ 708 w 1072"/>
                  <a:gd name="T7" fmla="*/ 28 h 1224"/>
                  <a:gd name="T8" fmla="*/ 680 w 1072"/>
                  <a:gd name="T9" fmla="*/ 32 h 1224"/>
                  <a:gd name="T10" fmla="*/ 416 w 1072"/>
                  <a:gd name="T11" fmla="*/ 172 h 1224"/>
                  <a:gd name="T12" fmla="*/ 344 w 1072"/>
                  <a:gd name="T13" fmla="*/ 252 h 1224"/>
                  <a:gd name="T14" fmla="*/ 272 w 1072"/>
                  <a:gd name="T15" fmla="*/ 336 h 1224"/>
                  <a:gd name="T16" fmla="*/ 224 w 1072"/>
                  <a:gd name="T17" fmla="*/ 400 h 1224"/>
                  <a:gd name="T18" fmla="*/ 204 w 1072"/>
                  <a:gd name="T19" fmla="*/ 436 h 1224"/>
                  <a:gd name="T20" fmla="*/ 144 w 1072"/>
                  <a:gd name="T21" fmla="*/ 552 h 1224"/>
                  <a:gd name="T22" fmla="*/ 100 w 1072"/>
                  <a:gd name="T23" fmla="*/ 664 h 1224"/>
                  <a:gd name="T24" fmla="*/ 60 w 1072"/>
                  <a:gd name="T25" fmla="*/ 792 h 1224"/>
                  <a:gd name="T26" fmla="*/ 28 w 1072"/>
                  <a:gd name="T27" fmla="*/ 932 h 1224"/>
                  <a:gd name="T28" fmla="*/ 12 w 1072"/>
                  <a:gd name="T29" fmla="*/ 1064 h 1224"/>
                  <a:gd name="T30" fmla="*/ 0 w 1072"/>
                  <a:gd name="T31" fmla="*/ 1224 h 1224"/>
                  <a:gd name="T32" fmla="*/ 104 w 1072"/>
                  <a:gd name="T33" fmla="*/ 1196 h 1224"/>
                  <a:gd name="T34" fmla="*/ 224 w 1072"/>
                  <a:gd name="T35" fmla="*/ 1144 h 1224"/>
                  <a:gd name="T36" fmla="*/ 264 w 1072"/>
                  <a:gd name="T37" fmla="*/ 1140 h 1224"/>
                  <a:gd name="T38" fmla="*/ 284 w 1072"/>
                  <a:gd name="T39" fmla="*/ 1020 h 1224"/>
                  <a:gd name="T40" fmla="*/ 316 w 1072"/>
                  <a:gd name="T41" fmla="*/ 844 h 1224"/>
                  <a:gd name="T42" fmla="*/ 356 w 1072"/>
                  <a:gd name="T43" fmla="*/ 696 h 1224"/>
                  <a:gd name="T44" fmla="*/ 428 w 1072"/>
                  <a:gd name="T45" fmla="*/ 508 h 1224"/>
                  <a:gd name="T46" fmla="*/ 520 w 1072"/>
                  <a:gd name="T47" fmla="*/ 344 h 1224"/>
                  <a:gd name="T48" fmla="*/ 624 w 1072"/>
                  <a:gd name="T49" fmla="*/ 220 h 1224"/>
                  <a:gd name="T50" fmla="*/ 752 w 1072"/>
                  <a:gd name="T51" fmla="*/ 108 h 1224"/>
                  <a:gd name="T52" fmla="*/ 876 w 1072"/>
                  <a:gd name="T53" fmla="*/ 52 h 1224"/>
                  <a:gd name="T54" fmla="*/ 968 w 1072"/>
                  <a:gd name="T55" fmla="*/ 16 h 1224"/>
                  <a:gd name="T56" fmla="*/ 1000 w 1072"/>
                  <a:gd name="T57" fmla="*/ 8 h 1224"/>
                  <a:gd name="T58" fmla="*/ 1036 w 1072"/>
                  <a:gd name="T59" fmla="*/ 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2" h="1224">
                    <a:moveTo>
                      <a:pt x="1072" y="0"/>
                    </a:moveTo>
                    <a:cubicBezTo>
                      <a:pt x="1052" y="5"/>
                      <a:pt x="1061" y="4"/>
                      <a:pt x="1044" y="4"/>
                    </a:cubicBezTo>
                    <a:lnTo>
                      <a:pt x="804" y="16"/>
                    </a:lnTo>
                    <a:lnTo>
                      <a:pt x="708" y="28"/>
                    </a:lnTo>
                    <a:lnTo>
                      <a:pt x="680" y="32"/>
                    </a:lnTo>
                    <a:lnTo>
                      <a:pt x="416" y="172"/>
                    </a:lnTo>
                    <a:lnTo>
                      <a:pt x="344" y="252"/>
                    </a:lnTo>
                    <a:lnTo>
                      <a:pt x="272" y="336"/>
                    </a:lnTo>
                    <a:lnTo>
                      <a:pt x="224" y="400"/>
                    </a:lnTo>
                    <a:lnTo>
                      <a:pt x="204" y="436"/>
                    </a:lnTo>
                    <a:lnTo>
                      <a:pt x="144" y="552"/>
                    </a:lnTo>
                    <a:lnTo>
                      <a:pt x="100" y="664"/>
                    </a:lnTo>
                    <a:lnTo>
                      <a:pt x="60" y="792"/>
                    </a:lnTo>
                    <a:lnTo>
                      <a:pt x="28" y="932"/>
                    </a:lnTo>
                    <a:lnTo>
                      <a:pt x="12" y="1064"/>
                    </a:lnTo>
                    <a:lnTo>
                      <a:pt x="0" y="1224"/>
                    </a:lnTo>
                    <a:lnTo>
                      <a:pt x="104" y="1196"/>
                    </a:lnTo>
                    <a:lnTo>
                      <a:pt x="224" y="1144"/>
                    </a:lnTo>
                    <a:lnTo>
                      <a:pt x="264" y="1140"/>
                    </a:lnTo>
                    <a:lnTo>
                      <a:pt x="284" y="1020"/>
                    </a:lnTo>
                    <a:lnTo>
                      <a:pt x="316" y="844"/>
                    </a:lnTo>
                    <a:lnTo>
                      <a:pt x="356" y="696"/>
                    </a:lnTo>
                    <a:lnTo>
                      <a:pt x="428" y="508"/>
                    </a:lnTo>
                    <a:lnTo>
                      <a:pt x="520" y="344"/>
                    </a:lnTo>
                    <a:lnTo>
                      <a:pt x="624" y="220"/>
                    </a:lnTo>
                    <a:lnTo>
                      <a:pt x="752" y="108"/>
                    </a:lnTo>
                    <a:lnTo>
                      <a:pt x="876" y="52"/>
                    </a:lnTo>
                    <a:lnTo>
                      <a:pt x="968" y="16"/>
                    </a:lnTo>
                    <a:lnTo>
                      <a:pt x="1000" y="8"/>
                    </a:lnTo>
                    <a:lnTo>
                      <a:pt x="1036" y="4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Arc 22"/>
              <p:cNvSpPr>
                <a:spLocks/>
              </p:cNvSpPr>
              <p:nvPr/>
            </p:nvSpPr>
            <p:spPr bwMode="auto">
              <a:xfrm flipH="1">
                <a:off x="1080" y="1320"/>
                <a:ext cx="2899" cy="1488"/>
              </a:xfrm>
              <a:custGeom>
                <a:avLst/>
                <a:gdLst>
                  <a:gd name="G0" fmla="+- 21526 0 0"/>
                  <a:gd name="G1" fmla="+- 21600 0 0"/>
                  <a:gd name="G2" fmla="+- 21600 0 0"/>
                  <a:gd name="T0" fmla="*/ 0 w 43126"/>
                  <a:gd name="T1" fmla="*/ 19812 h 21600"/>
                  <a:gd name="T2" fmla="*/ 43126 w 43126"/>
                  <a:gd name="T3" fmla="*/ 21600 h 21600"/>
                  <a:gd name="T4" fmla="*/ 21526 w 431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6" h="21600" fill="none" extrusionOk="0">
                    <a:moveTo>
                      <a:pt x="0" y="19812"/>
                    </a:moveTo>
                    <a:cubicBezTo>
                      <a:pt x="930" y="8614"/>
                      <a:pt x="10289" y="0"/>
                      <a:pt x="21526" y="0"/>
                    </a:cubicBezTo>
                    <a:cubicBezTo>
                      <a:pt x="33455" y="0"/>
                      <a:pt x="43126" y="9670"/>
                      <a:pt x="43126" y="21600"/>
                    </a:cubicBezTo>
                  </a:path>
                  <a:path w="43126" h="21600" stroke="0" extrusionOk="0">
                    <a:moveTo>
                      <a:pt x="0" y="19812"/>
                    </a:moveTo>
                    <a:cubicBezTo>
                      <a:pt x="930" y="8614"/>
                      <a:pt x="10289" y="0"/>
                      <a:pt x="21526" y="0"/>
                    </a:cubicBezTo>
                    <a:cubicBezTo>
                      <a:pt x="33455" y="0"/>
                      <a:pt x="43126" y="9670"/>
                      <a:pt x="43126" y="21600"/>
                    </a:cubicBezTo>
                    <a:lnTo>
                      <a:pt x="21526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rc 23"/>
              <p:cNvSpPr>
                <a:spLocks/>
              </p:cNvSpPr>
              <p:nvPr/>
            </p:nvSpPr>
            <p:spPr bwMode="auto">
              <a:xfrm flipH="1">
                <a:off x="1464" y="1524"/>
                <a:ext cx="816" cy="12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rc 24"/>
              <p:cNvSpPr>
                <a:spLocks/>
              </p:cNvSpPr>
              <p:nvPr/>
            </p:nvSpPr>
            <p:spPr bwMode="auto">
              <a:xfrm flipH="1">
                <a:off x="1740" y="1512"/>
                <a:ext cx="816" cy="12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" name="Group 25"/>
              <p:cNvGrpSpPr>
                <a:grpSpLocks/>
              </p:cNvGrpSpPr>
              <p:nvPr/>
            </p:nvGrpSpPr>
            <p:grpSpPr bwMode="auto">
              <a:xfrm rot="2880439">
                <a:off x="804" y="984"/>
                <a:ext cx="1560" cy="288"/>
                <a:chOff x="696" y="984"/>
                <a:chExt cx="1560" cy="288"/>
              </a:xfrm>
            </p:grpSpPr>
            <p:sp>
              <p:nvSpPr>
                <p:cNvPr id="105" name="Rectangle 26"/>
                <p:cNvSpPr>
                  <a:spLocks noChangeArrowheads="1"/>
                </p:cNvSpPr>
                <p:nvPr/>
              </p:nvSpPr>
              <p:spPr bwMode="auto">
                <a:xfrm>
                  <a:off x="768" y="996"/>
                  <a:ext cx="1488" cy="276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7"/>
                <p:cNvSpPr>
                  <a:spLocks noChangeArrowheads="1"/>
                </p:cNvSpPr>
                <p:nvPr/>
              </p:nvSpPr>
              <p:spPr bwMode="auto">
                <a:xfrm>
                  <a:off x="696" y="984"/>
                  <a:ext cx="108" cy="28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4" name="Freeform 28"/>
              <p:cNvSpPr>
                <a:spLocks/>
              </p:cNvSpPr>
              <p:nvPr/>
            </p:nvSpPr>
            <p:spPr bwMode="auto">
              <a:xfrm>
                <a:off x="1072" y="2572"/>
                <a:ext cx="2912" cy="180"/>
              </a:xfrm>
              <a:custGeom>
                <a:avLst/>
                <a:gdLst>
                  <a:gd name="T0" fmla="*/ 0 w 2912"/>
                  <a:gd name="T1" fmla="*/ 180 h 180"/>
                  <a:gd name="T2" fmla="*/ 288 w 2912"/>
                  <a:gd name="T3" fmla="*/ 148 h 180"/>
                  <a:gd name="T4" fmla="*/ 360 w 2912"/>
                  <a:gd name="T5" fmla="*/ 164 h 180"/>
                  <a:gd name="T6" fmla="*/ 384 w 2912"/>
                  <a:gd name="T7" fmla="*/ 156 h 180"/>
                  <a:gd name="T8" fmla="*/ 392 w 2912"/>
                  <a:gd name="T9" fmla="*/ 172 h 180"/>
                  <a:gd name="T10" fmla="*/ 656 w 2912"/>
                  <a:gd name="T11" fmla="*/ 172 h 180"/>
                  <a:gd name="T12" fmla="*/ 2912 w 2912"/>
                  <a:gd name="T13" fmla="*/ 14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2" h="180">
                    <a:moveTo>
                      <a:pt x="0" y="180"/>
                    </a:moveTo>
                    <a:cubicBezTo>
                      <a:pt x="98" y="174"/>
                      <a:pt x="191" y="160"/>
                      <a:pt x="288" y="148"/>
                    </a:cubicBezTo>
                    <a:cubicBezTo>
                      <a:pt x="312" y="152"/>
                      <a:pt x="335" y="164"/>
                      <a:pt x="360" y="164"/>
                    </a:cubicBezTo>
                    <a:cubicBezTo>
                      <a:pt x="368" y="164"/>
                      <a:pt x="376" y="154"/>
                      <a:pt x="384" y="156"/>
                    </a:cubicBezTo>
                    <a:cubicBezTo>
                      <a:pt x="390" y="157"/>
                      <a:pt x="389" y="167"/>
                      <a:pt x="392" y="172"/>
                    </a:cubicBezTo>
                    <a:cubicBezTo>
                      <a:pt x="682" y="84"/>
                      <a:pt x="656" y="0"/>
                      <a:pt x="656" y="172"/>
                    </a:cubicBezTo>
                    <a:lnTo>
                      <a:pt x="2912" y="14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29"/>
            <p:cNvSpPr>
              <a:spLocks noChangeShapeType="1"/>
            </p:cNvSpPr>
            <p:nvPr/>
          </p:nvSpPr>
          <p:spPr bwMode="auto">
            <a:xfrm flipH="1" flipV="1">
              <a:off x="5393" y="2257"/>
              <a:ext cx="1625" cy="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0"/>
            <p:cNvSpPr>
              <a:spLocks noChangeShapeType="1"/>
            </p:cNvSpPr>
            <p:nvPr/>
          </p:nvSpPr>
          <p:spPr bwMode="auto">
            <a:xfrm flipH="1" flipV="1">
              <a:off x="7511" y="1985"/>
              <a:ext cx="33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H="1">
              <a:off x="7475" y="2171"/>
              <a:ext cx="67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 flipH="1" flipV="1">
              <a:off x="7445" y="2123"/>
              <a:ext cx="7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7571" y="2187"/>
              <a:ext cx="139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V="1">
              <a:off x="7580" y="2067"/>
              <a:ext cx="52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 rot="20858332" flipH="1">
              <a:off x="1160" y="423"/>
              <a:ext cx="1602" cy="807"/>
              <a:chOff x="926" y="556"/>
              <a:chExt cx="2304" cy="1160"/>
            </a:xfrm>
          </p:grpSpPr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84" y="1044"/>
                <a:ext cx="1890" cy="258"/>
              </a:xfrm>
              <a:custGeom>
                <a:avLst/>
                <a:gdLst>
                  <a:gd name="T0" fmla="*/ 0 w 1890"/>
                  <a:gd name="T1" fmla="*/ 204 h 258"/>
                  <a:gd name="T2" fmla="*/ 396 w 1890"/>
                  <a:gd name="T3" fmla="*/ 24 h 258"/>
                  <a:gd name="T4" fmla="*/ 1116 w 1890"/>
                  <a:gd name="T5" fmla="*/ 60 h 258"/>
                  <a:gd name="T6" fmla="*/ 1890 w 189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0" h="258">
                    <a:moveTo>
                      <a:pt x="0" y="204"/>
                    </a:moveTo>
                    <a:cubicBezTo>
                      <a:pt x="105" y="126"/>
                      <a:pt x="210" y="48"/>
                      <a:pt x="396" y="24"/>
                    </a:cubicBezTo>
                    <a:cubicBezTo>
                      <a:pt x="582" y="0"/>
                      <a:pt x="867" y="21"/>
                      <a:pt x="1116" y="60"/>
                    </a:cubicBezTo>
                    <a:cubicBezTo>
                      <a:pt x="1365" y="99"/>
                      <a:pt x="1627" y="178"/>
                      <a:pt x="1890" y="25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2574" y="556"/>
                <a:ext cx="656" cy="660"/>
              </a:xfrm>
              <a:custGeom>
                <a:avLst/>
                <a:gdLst>
                  <a:gd name="T0" fmla="*/ 0 w 656"/>
                  <a:gd name="T1" fmla="*/ 660 h 660"/>
                  <a:gd name="T2" fmla="*/ 24 w 656"/>
                  <a:gd name="T3" fmla="*/ 612 h 660"/>
                  <a:gd name="T4" fmla="*/ 120 w 656"/>
                  <a:gd name="T5" fmla="*/ 440 h 660"/>
                  <a:gd name="T6" fmla="*/ 304 w 656"/>
                  <a:gd name="T7" fmla="*/ 188 h 660"/>
                  <a:gd name="T8" fmla="*/ 552 w 656"/>
                  <a:gd name="T9" fmla="*/ 28 h 660"/>
                  <a:gd name="T10" fmla="*/ 656 w 656"/>
                  <a:gd name="T11" fmla="*/ 2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6" h="660">
                    <a:moveTo>
                      <a:pt x="0" y="660"/>
                    </a:moveTo>
                    <a:cubicBezTo>
                      <a:pt x="2" y="654"/>
                      <a:pt x="4" y="649"/>
                      <a:pt x="24" y="612"/>
                    </a:cubicBezTo>
                    <a:cubicBezTo>
                      <a:pt x="44" y="575"/>
                      <a:pt x="73" y="511"/>
                      <a:pt x="120" y="440"/>
                    </a:cubicBezTo>
                    <a:cubicBezTo>
                      <a:pt x="167" y="369"/>
                      <a:pt x="232" y="257"/>
                      <a:pt x="304" y="188"/>
                    </a:cubicBezTo>
                    <a:cubicBezTo>
                      <a:pt x="376" y="119"/>
                      <a:pt x="493" y="56"/>
                      <a:pt x="552" y="28"/>
                    </a:cubicBezTo>
                    <a:cubicBezTo>
                      <a:pt x="611" y="0"/>
                      <a:pt x="633" y="10"/>
                      <a:pt x="656" y="2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8"/>
              <p:cNvSpPr>
                <a:spLocks noChangeShapeType="1"/>
              </p:cNvSpPr>
              <p:nvPr/>
            </p:nvSpPr>
            <p:spPr bwMode="auto">
              <a:xfrm flipH="1">
                <a:off x="2998" y="584"/>
                <a:ext cx="232" cy="7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9"/>
              <p:cNvSpPr>
                <a:spLocks noChangeShapeType="1"/>
              </p:cNvSpPr>
              <p:nvPr/>
            </p:nvSpPr>
            <p:spPr bwMode="auto">
              <a:xfrm flipH="1">
                <a:off x="2874" y="768"/>
                <a:ext cx="160" cy="5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40"/>
              <p:cNvSpPr>
                <a:spLocks noChangeShapeType="1"/>
              </p:cNvSpPr>
              <p:nvPr/>
            </p:nvSpPr>
            <p:spPr bwMode="auto">
              <a:xfrm>
                <a:off x="2874" y="1300"/>
                <a:ext cx="12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1"/>
              <p:cNvSpPr>
                <a:spLocks noChangeShapeType="1"/>
              </p:cNvSpPr>
              <p:nvPr/>
            </p:nvSpPr>
            <p:spPr bwMode="auto">
              <a:xfrm>
                <a:off x="3038" y="776"/>
                <a:ext cx="9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2"/>
              <p:cNvSpPr>
                <a:spLocks/>
              </p:cNvSpPr>
              <p:nvPr/>
            </p:nvSpPr>
            <p:spPr bwMode="auto">
              <a:xfrm>
                <a:off x="1534" y="1308"/>
                <a:ext cx="728" cy="408"/>
              </a:xfrm>
              <a:custGeom>
                <a:avLst/>
                <a:gdLst>
                  <a:gd name="T0" fmla="*/ 0 w 728"/>
                  <a:gd name="T1" fmla="*/ 0 h 408"/>
                  <a:gd name="T2" fmla="*/ 364 w 728"/>
                  <a:gd name="T3" fmla="*/ 340 h 408"/>
                  <a:gd name="T4" fmla="*/ 728 w 728"/>
                  <a:gd name="T5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8" h="408">
                    <a:moveTo>
                      <a:pt x="0" y="0"/>
                    </a:moveTo>
                    <a:cubicBezTo>
                      <a:pt x="121" y="136"/>
                      <a:pt x="243" y="272"/>
                      <a:pt x="364" y="340"/>
                    </a:cubicBezTo>
                    <a:cubicBezTo>
                      <a:pt x="485" y="408"/>
                      <a:pt x="667" y="396"/>
                      <a:pt x="728" y="40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3"/>
              <p:cNvSpPr>
                <a:spLocks noChangeShapeType="1"/>
              </p:cNvSpPr>
              <p:nvPr/>
            </p:nvSpPr>
            <p:spPr bwMode="auto">
              <a:xfrm>
                <a:off x="1918" y="1344"/>
                <a:ext cx="356" cy="3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4"/>
              <p:cNvSpPr>
                <a:spLocks/>
              </p:cNvSpPr>
              <p:nvPr/>
            </p:nvSpPr>
            <p:spPr bwMode="auto">
              <a:xfrm>
                <a:off x="926" y="1240"/>
                <a:ext cx="624" cy="100"/>
              </a:xfrm>
              <a:custGeom>
                <a:avLst/>
                <a:gdLst>
                  <a:gd name="T0" fmla="*/ 72 w 624"/>
                  <a:gd name="T1" fmla="*/ 0 h 100"/>
                  <a:gd name="T2" fmla="*/ 92 w 624"/>
                  <a:gd name="T3" fmla="*/ 56 h 100"/>
                  <a:gd name="T4" fmla="*/ 624 w 624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4" h="100">
                    <a:moveTo>
                      <a:pt x="72" y="0"/>
                    </a:moveTo>
                    <a:cubicBezTo>
                      <a:pt x="36" y="19"/>
                      <a:pt x="0" y="39"/>
                      <a:pt x="92" y="56"/>
                    </a:cubicBezTo>
                    <a:cubicBezTo>
                      <a:pt x="184" y="73"/>
                      <a:pt x="404" y="86"/>
                      <a:pt x="624" y="10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5"/>
              <p:cNvSpPr>
                <a:spLocks/>
              </p:cNvSpPr>
              <p:nvPr/>
            </p:nvSpPr>
            <p:spPr bwMode="auto">
              <a:xfrm>
                <a:off x="2006" y="1320"/>
                <a:ext cx="992" cy="126"/>
              </a:xfrm>
              <a:custGeom>
                <a:avLst/>
                <a:gdLst>
                  <a:gd name="T0" fmla="*/ 0 w 992"/>
                  <a:gd name="T1" fmla="*/ 84 h 126"/>
                  <a:gd name="T2" fmla="*/ 704 w 992"/>
                  <a:gd name="T3" fmla="*/ 112 h 126"/>
                  <a:gd name="T4" fmla="*/ 992 w 992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2" h="126">
                    <a:moveTo>
                      <a:pt x="0" y="84"/>
                    </a:moveTo>
                    <a:cubicBezTo>
                      <a:pt x="269" y="105"/>
                      <a:pt x="539" y="126"/>
                      <a:pt x="704" y="112"/>
                    </a:cubicBezTo>
                    <a:cubicBezTo>
                      <a:pt x="869" y="98"/>
                      <a:pt x="930" y="49"/>
                      <a:pt x="992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1379" y="1068"/>
                <a:ext cx="71" cy="144"/>
              </a:xfrm>
              <a:custGeom>
                <a:avLst/>
                <a:gdLst>
                  <a:gd name="T0" fmla="*/ 71 w 71"/>
                  <a:gd name="T1" fmla="*/ 0 h 144"/>
                  <a:gd name="T2" fmla="*/ 11 w 71"/>
                  <a:gd name="T3" fmla="*/ 72 h 144"/>
                  <a:gd name="T4" fmla="*/ 3 w 71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44">
                    <a:moveTo>
                      <a:pt x="71" y="0"/>
                    </a:moveTo>
                    <a:cubicBezTo>
                      <a:pt x="46" y="24"/>
                      <a:pt x="22" y="48"/>
                      <a:pt x="11" y="72"/>
                    </a:cubicBezTo>
                    <a:cubicBezTo>
                      <a:pt x="0" y="96"/>
                      <a:pt x="1" y="120"/>
                      <a:pt x="3" y="144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1382" y="1200"/>
                <a:ext cx="248" cy="12"/>
              </a:xfrm>
              <a:custGeom>
                <a:avLst/>
                <a:gdLst>
                  <a:gd name="T0" fmla="*/ 0 w 248"/>
                  <a:gd name="T1" fmla="*/ 0 h 12"/>
                  <a:gd name="T2" fmla="*/ 248 w 248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2">
                    <a:moveTo>
                      <a:pt x="0" y="0"/>
                    </a:moveTo>
                    <a:cubicBezTo>
                      <a:pt x="103" y="5"/>
                      <a:pt x="207" y="10"/>
                      <a:pt x="248" y="1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8"/>
              <p:cNvSpPr>
                <a:spLocks/>
              </p:cNvSpPr>
              <p:nvPr/>
            </p:nvSpPr>
            <p:spPr bwMode="auto">
              <a:xfrm>
                <a:off x="1630" y="1076"/>
                <a:ext cx="164" cy="136"/>
              </a:xfrm>
              <a:custGeom>
                <a:avLst/>
                <a:gdLst>
                  <a:gd name="T0" fmla="*/ 0 w 164"/>
                  <a:gd name="T1" fmla="*/ 136 h 136"/>
                  <a:gd name="T2" fmla="*/ 32 w 164"/>
                  <a:gd name="T3" fmla="*/ 88 h 136"/>
                  <a:gd name="T4" fmla="*/ 68 w 164"/>
                  <a:gd name="T5" fmla="*/ 32 h 136"/>
                  <a:gd name="T6" fmla="*/ 164 w 164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36">
                    <a:moveTo>
                      <a:pt x="0" y="136"/>
                    </a:moveTo>
                    <a:cubicBezTo>
                      <a:pt x="10" y="120"/>
                      <a:pt x="21" y="105"/>
                      <a:pt x="32" y="88"/>
                    </a:cubicBezTo>
                    <a:cubicBezTo>
                      <a:pt x="43" y="71"/>
                      <a:pt x="46" y="47"/>
                      <a:pt x="68" y="32"/>
                    </a:cubicBezTo>
                    <a:cubicBezTo>
                      <a:pt x="90" y="17"/>
                      <a:pt x="127" y="8"/>
                      <a:pt x="164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9"/>
              <p:cNvSpPr>
                <a:spLocks/>
              </p:cNvSpPr>
              <p:nvPr/>
            </p:nvSpPr>
            <p:spPr bwMode="auto">
              <a:xfrm>
                <a:off x="1459" y="1065"/>
                <a:ext cx="248" cy="1"/>
              </a:xfrm>
              <a:custGeom>
                <a:avLst/>
                <a:gdLst>
                  <a:gd name="T0" fmla="*/ 19 w 248"/>
                  <a:gd name="T1" fmla="*/ 0 h 1"/>
                  <a:gd name="T2" fmla="*/ 38 w 248"/>
                  <a:gd name="T3" fmla="*/ 1 h 1"/>
                  <a:gd name="T4" fmla="*/ 248 w 24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" h="1">
                    <a:moveTo>
                      <a:pt x="19" y="0"/>
                    </a:moveTo>
                    <a:cubicBezTo>
                      <a:pt x="9" y="0"/>
                      <a:pt x="0" y="1"/>
                      <a:pt x="38" y="1"/>
                    </a:cubicBezTo>
                    <a:cubicBezTo>
                      <a:pt x="76" y="1"/>
                      <a:pt x="162" y="1"/>
                      <a:pt x="248" y="1"/>
                    </a:cubicBezTo>
                  </a:path>
                </a:pathLst>
              </a:custGeom>
              <a:noFill/>
              <a:ln w="539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0"/>
              <p:cNvSpPr>
                <a:spLocks noChangeShapeType="1"/>
              </p:cNvSpPr>
              <p:nvPr/>
            </p:nvSpPr>
            <p:spPr bwMode="auto">
              <a:xfrm>
                <a:off x="1170" y="1716"/>
                <a:ext cx="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" name="Group 51"/>
              <p:cNvGrpSpPr>
                <a:grpSpLocks/>
              </p:cNvGrpSpPr>
              <p:nvPr/>
            </p:nvGrpSpPr>
            <p:grpSpPr bwMode="auto">
              <a:xfrm>
                <a:off x="1476" y="757"/>
                <a:ext cx="282" cy="380"/>
                <a:chOff x="636" y="264"/>
                <a:chExt cx="336" cy="453"/>
              </a:xfrm>
            </p:grpSpPr>
            <p:grpSp>
              <p:nvGrpSpPr>
                <p:cNvPr id="88" name="Group 52"/>
                <p:cNvGrpSpPr>
                  <a:grpSpLocks/>
                </p:cNvGrpSpPr>
                <p:nvPr/>
              </p:nvGrpSpPr>
              <p:grpSpPr bwMode="auto">
                <a:xfrm>
                  <a:off x="636" y="264"/>
                  <a:ext cx="336" cy="453"/>
                  <a:chOff x="5728" y="381"/>
                  <a:chExt cx="336" cy="453"/>
                </a:xfrm>
              </p:grpSpPr>
              <p:sp>
                <p:nvSpPr>
                  <p:cNvPr id="91" name="Freeform 53"/>
                  <p:cNvSpPr>
                    <a:spLocks/>
                  </p:cNvSpPr>
                  <p:nvPr/>
                </p:nvSpPr>
                <p:spPr bwMode="auto">
                  <a:xfrm>
                    <a:off x="5753" y="382"/>
                    <a:ext cx="308" cy="210"/>
                  </a:xfrm>
                  <a:custGeom>
                    <a:avLst/>
                    <a:gdLst>
                      <a:gd name="T0" fmla="*/ 144 w 308"/>
                      <a:gd name="T1" fmla="*/ 2 h 210"/>
                      <a:gd name="T2" fmla="*/ 91 w 308"/>
                      <a:gd name="T3" fmla="*/ 14 h 210"/>
                      <a:gd name="T4" fmla="*/ 55 w 308"/>
                      <a:gd name="T5" fmla="*/ 41 h 210"/>
                      <a:gd name="T6" fmla="*/ 19 w 308"/>
                      <a:gd name="T7" fmla="*/ 85 h 210"/>
                      <a:gd name="T8" fmla="*/ 9 w 308"/>
                      <a:gd name="T9" fmla="*/ 116 h 210"/>
                      <a:gd name="T10" fmla="*/ 1 w 308"/>
                      <a:gd name="T11" fmla="*/ 152 h 210"/>
                      <a:gd name="T12" fmla="*/ 15 w 308"/>
                      <a:gd name="T13" fmla="*/ 173 h 210"/>
                      <a:gd name="T14" fmla="*/ 45 w 308"/>
                      <a:gd name="T15" fmla="*/ 185 h 210"/>
                      <a:gd name="T16" fmla="*/ 94 w 308"/>
                      <a:gd name="T17" fmla="*/ 202 h 210"/>
                      <a:gd name="T18" fmla="*/ 144 w 308"/>
                      <a:gd name="T19" fmla="*/ 209 h 210"/>
                      <a:gd name="T20" fmla="*/ 223 w 308"/>
                      <a:gd name="T21" fmla="*/ 206 h 210"/>
                      <a:gd name="T22" fmla="*/ 282 w 308"/>
                      <a:gd name="T23" fmla="*/ 185 h 210"/>
                      <a:gd name="T24" fmla="*/ 298 w 308"/>
                      <a:gd name="T25" fmla="*/ 169 h 210"/>
                      <a:gd name="T26" fmla="*/ 307 w 308"/>
                      <a:gd name="T27" fmla="*/ 145 h 210"/>
                      <a:gd name="T28" fmla="*/ 294 w 308"/>
                      <a:gd name="T29" fmla="*/ 92 h 210"/>
                      <a:gd name="T30" fmla="*/ 268 w 308"/>
                      <a:gd name="T31" fmla="*/ 50 h 210"/>
                      <a:gd name="T32" fmla="*/ 228 w 308"/>
                      <a:gd name="T33" fmla="*/ 20 h 210"/>
                      <a:gd name="T34" fmla="*/ 187 w 308"/>
                      <a:gd name="T35" fmla="*/ 5 h 210"/>
                      <a:gd name="T36" fmla="*/ 144 w 308"/>
                      <a:gd name="T37" fmla="*/ 2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08" h="210">
                        <a:moveTo>
                          <a:pt x="144" y="2"/>
                        </a:moveTo>
                        <a:cubicBezTo>
                          <a:pt x="128" y="4"/>
                          <a:pt x="106" y="7"/>
                          <a:pt x="91" y="14"/>
                        </a:cubicBezTo>
                        <a:cubicBezTo>
                          <a:pt x="76" y="21"/>
                          <a:pt x="67" y="29"/>
                          <a:pt x="55" y="41"/>
                        </a:cubicBezTo>
                        <a:cubicBezTo>
                          <a:pt x="43" y="53"/>
                          <a:pt x="27" y="72"/>
                          <a:pt x="19" y="85"/>
                        </a:cubicBezTo>
                        <a:cubicBezTo>
                          <a:pt x="11" y="98"/>
                          <a:pt x="12" y="105"/>
                          <a:pt x="9" y="116"/>
                        </a:cubicBezTo>
                        <a:cubicBezTo>
                          <a:pt x="6" y="127"/>
                          <a:pt x="0" y="143"/>
                          <a:pt x="1" y="152"/>
                        </a:cubicBezTo>
                        <a:cubicBezTo>
                          <a:pt x="2" y="161"/>
                          <a:pt x="8" y="168"/>
                          <a:pt x="15" y="173"/>
                        </a:cubicBezTo>
                        <a:cubicBezTo>
                          <a:pt x="22" y="178"/>
                          <a:pt x="32" y="180"/>
                          <a:pt x="45" y="185"/>
                        </a:cubicBezTo>
                        <a:cubicBezTo>
                          <a:pt x="58" y="190"/>
                          <a:pt x="78" y="198"/>
                          <a:pt x="94" y="202"/>
                        </a:cubicBezTo>
                        <a:cubicBezTo>
                          <a:pt x="110" y="206"/>
                          <a:pt x="123" y="208"/>
                          <a:pt x="144" y="209"/>
                        </a:cubicBezTo>
                        <a:cubicBezTo>
                          <a:pt x="165" y="210"/>
                          <a:pt x="200" y="210"/>
                          <a:pt x="223" y="206"/>
                        </a:cubicBezTo>
                        <a:cubicBezTo>
                          <a:pt x="246" y="202"/>
                          <a:pt x="270" y="191"/>
                          <a:pt x="282" y="185"/>
                        </a:cubicBezTo>
                        <a:cubicBezTo>
                          <a:pt x="294" y="179"/>
                          <a:pt x="294" y="176"/>
                          <a:pt x="298" y="169"/>
                        </a:cubicBezTo>
                        <a:cubicBezTo>
                          <a:pt x="302" y="162"/>
                          <a:pt x="308" y="158"/>
                          <a:pt x="307" y="145"/>
                        </a:cubicBezTo>
                        <a:cubicBezTo>
                          <a:pt x="306" y="132"/>
                          <a:pt x="300" y="108"/>
                          <a:pt x="294" y="92"/>
                        </a:cubicBezTo>
                        <a:cubicBezTo>
                          <a:pt x="288" y="76"/>
                          <a:pt x="279" y="62"/>
                          <a:pt x="268" y="50"/>
                        </a:cubicBezTo>
                        <a:cubicBezTo>
                          <a:pt x="257" y="38"/>
                          <a:pt x="241" y="28"/>
                          <a:pt x="228" y="20"/>
                        </a:cubicBezTo>
                        <a:cubicBezTo>
                          <a:pt x="215" y="12"/>
                          <a:pt x="200" y="8"/>
                          <a:pt x="187" y="5"/>
                        </a:cubicBezTo>
                        <a:cubicBezTo>
                          <a:pt x="174" y="2"/>
                          <a:pt x="160" y="0"/>
                          <a:pt x="144" y="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Arc 54"/>
                  <p:cNvSpPr>
                    <a:spLocks/>
                  </p:cNvSpPr>
                  <p:nvPr/>
                </p:nvSpPr>
                <p:spPr bwMode="auto">
                  <a:xfrm flipH="1">
                    <a:off x="5748" y="381"/>
                    <a:ext cx="316" cy="16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2 w 43200"/>
                      <a:gd name="T1" fmla="*/ 22326 h 22326"/>
                      <a:gd name="T2" fmla="*/ 43200 w 43200"/>
                      <a:gd name="T3" fmla="*/ 21600 h 22326"/>
                      <a:gd name="T4" fmla="*/ 21600 w 43200"/>
                      <a:gd name="T5" fmla="*/ 21600 h 22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326" fill="none" extrusionOk="0">
                        <a:moveTo>
                          <a:pt x="12" y="22325"/>
                        </a:moveTo>
                        <a:cubicBezTo>
                          <a:pt x="4" y="22084"/>
                          <a:pt x="0" y="218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199" y="9670"/>
                          <a:pt x="43199" y="21599"/>
                        </a:cubicBezTo>
                      </a:path>
                      <a:path w="43200" h="22326" stroke="0" extrusionOk="0">
                        <a:moveTo>
                          <a:pt x="12" y="22325"/>
                        </a:moveTo>
                        <a:cubicBezTo>
                          <a:pt x="4" y="22084"/>
                          <a:pt x="0" y="218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199" y="9670"/>
                          <a:pt x="43199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Arc 55"/>
                  <p:cNvSpPr>
                    <a:spLocks/>
                  </p:cNvSpPr>
                  <p:nvPr/>
                </p:nvSpPr>
                <p:spPr bwMode="auto">
                  <a:xfrm flipH="1" flipV="1">
                    <a:off x="5744" y="528"/>
                    <a:ext cx="208" cy="67"/>
                  </a:xfrm>
                  <a:custGeom>
                    <a:avLst/>
                    <a:gdLst>
                      <a:gd name="G0" fmla="+- 0 0 0"/>
                      <a:gd name="G1" fmla="+- 21378 0 0"/>
                      <a:gd name="G2" fmla="+- 21600 0 0"/>
                      <a:gd name="T0" fmla="*/ 3087 w 21600"/>
                      <a:gd name="T1" fmla="*/ 0 h 21378"/>
                      <a:gd name="T2" fmla="*/ 21600 w 21600"/>
                      <a:gd name="T3" fmla="*/ 21378 h 21378"/>
                      <a:gd name="T4" fmla="*/ 0 w 21600"/>
                      <a:gd name="T5" fmla="*/ 21378 h 21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378" fill="none" extrusionOk="0">
                        <a:moveTo>
                          <a:pt x="3087" y="-1"/>
                        </a:moveTo>
                        <a:cubicBezTo>
                          <a:pt x="13713" y="1534"/>
                          <a:pt x="21600" y="10641"/>
                          <a:pt x="21600" y="21378"/>
                        </a:cubicBezTo>
                      </a:path>
                      <a:path w="21600" h="21378" stroke="0" extrusionOk="0">
                        <a:moveTo>
                          <a:pt x="3087" y="-1"/>
                        </a:moveTo>
                        <a:cubicBezTo>
                          <a:pt x="13713" y="1534"/>
                          <a:pt x="21600" y="10641"/>
                          <a:pt x="21600" y="21378"/>
                        </a:cubicBezTo>
                        <a:lnTo>
                          <a:pt x="0" y="21378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Arc 56"/>
                  <p:cNvSpPr>
                    <a:spLocks/>
                  </p:cNvSpPr>
                  <p:nvPr/>
                </p:nvSpPr>
                <p:spPr bwMode="auto">
                  <a:xfrm flipV="1">
                    <a:off x="5920" y="538"/>
                    <a:ext cx="140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560"/>
                    <a:ext cx="56" cy="112"/>
                  </a:xfrm>
                  <a:prstGeom prst="ellipse">
                    <a:avLst/>
                  </a:prstGeom>
                  <a:solidFill>
                    <a:schemeClr val="bg2"/>
                  </a:solidFill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58"/>
                  <p:cNvSpPr>
                    <a:spLocks/>
                  </p:cNvSpPr>
                  <p:nvPr/>
                </p:nvSpPr>
                <p:spPr bwMode="auto">
                  <a:xfrm>
                    <a:off x="5938" y="546"/>
                    <a:ext cx="126" cy="288"/>
                  </a:xfrm>
                  <a:custGeom>
                    <a:avLst/>
                    <a:gdLst>
                      <a:gd name="T0" fmla="*/ 122 w 126"/>
                      <a:gd name="T1" fmla="*/ 0 h 288"/>
                      <a:gd name="T2" fmla="*/ 108 w 126"/>
                      <a:gd name="T3" fmla="*/ 84 h 288"/>
                      <a:gd name="T4" fmla="*/ 16 w 126"/>
                      <a:gd name="T5" fmla="*/ 246 h 288"/>
                      <a:gd name="T6" fmla="*/ 12 w 126"/>
                      <a:gd name="T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6" h="288">
                        <a:moveTo>
                          <a:pt x="122" y="0"/>
                        </a:moveTo>
                        <a:cubicBezTo>
                          <a:pt x="124" y="21"/>
                          <a:pt x="126" y="43"/>
                          <a:pt x="108" y="84"/>
                        </a:cubicBezTo>
                        <a:cubicBezTo>
                          <a:pt x="90" y="125"/>
                          <a:pt x="32" y="212"/>
                          <a:pt x="16" y="246"/>
                        </a:cubicBezTo>
                        <a:cubicBezTo>
                          <a:pt x="0" y="280"/>
                          <a:pt x="6" y="284"/>
                          <a:pt x="12" y="288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59"/>
                  <p:cNvSpPr>
                    <a:spLocks/>
                  </p:cNvSpPr>
                  <p:nvPr/>
                </p:nvSpPr>
                <p:spPr bwMode="auto">
                  <a:xfrm>
                    <a:off x="5731" y="680"/>
                    <a:ext cx="128" cy="144"/>
                  </a:xfrm>
                  <a:custGeom>
                    <a:avLst/>
                    <a:gdLst>
                      <a:gd name="T0" fmla="*/ 37 w 128"/>
                      <a:gd name="T1" fmla="*/ 0 h 144"/>
                      <a:gd name="T2" fmla="*/ 1 w 128"/>
                      <a:gd name="T3" fmla="*/ 42 h 144"/>
                      <a:gd name="T4" fmla="*/ 45 w 128"/>
                      <a:gd name="T5" fmla="*/ 50 h 144"/>
                      <a:gd name="T6" fmla="*/ 59 w 128"/>
                      <a:gd name="T7" fmla="*/ 74 h 144"/>
                      <a:gd name="T8" fmla="*/ 93 w 128"/>
                      <a:gd name="T9" fmla="*/ 102 h 144"/>
                      <a:gd name="T10" fmla="*/ 123 w 128"/>
                      <a:gd name="T11" fmla="*/ 116 h 144"/>
                      <a:gd name="T12" fmla="*/ 125 w 128"/>
                      <a:gd name="T13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8" h="144">
                        <a:moveTo>
                          <a:pt x="37" y="0"/>
                        </a:moveTo>
                        <a:cubicBezTo>
                          <a:pt x="18" y="17"/>
                          <a:pt x="0" y="34"/>
                          <a:pt x="1" y="42"/>
                        </a:cubicBezTo>
                        <a:cubicBezTo>
                          <a:pt x="2" y="50"/>
                          <a:pt x="35" y="45"/>
                          <a:pt x="45" y="50"/>
                        </a:cubicBezTo>
                        <a:cubicBezTo>
                          <a:pt x="55" y="55"/>
                          <a:pt x="51" y="65"/>
                          <a:pt x="59" y="74"/>
                        </a:cubicBezTo>
                        <a:cubicBezTo>
                          <a:pt x="67" y="83"/>
                          <a:pt x="82" y="95"/>
                          <a:pt x="93" y="102"/>
                        </a:cubicBezTo>
                        <a:cubicBezTo>
                          <a:pt x="104" y="109"/>
                          <a:pt x="118" y="109"/>
                          <a:pt x="123" y="116"/>
                        </a:cubicBezTo>
                        <a:cubicBezTo>
                          <a:pt x="128" y="123"/>
                          <a:pt x="126" y="133"/>
                          <a:pt x="125" y="144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60" descr="10%"/>
                  <p:cNvSpPr>
                    <a:spLocks/>
                  </p:cNvSpPr>
                  <p:nvPr/>
                </p:nvSpPr>
                <p:spPr bwMode="auto">
                  <a:xfrm>
                    <a:off x="5775" y="587"/>
                    <a:ext cx="272" cy="88"/>
                  </a:xfrm>
                  <a:custGeom>
                    <a:avLst/>
                    <a:gdLst>
                      <a:gd name="T0" fmla="*/ 9 w 272"/>
                      <a:gd name="T1" fmla="*/ 59 h 88"/>
                      <a:gd name="T2" fmla="*/ 67 w 272"/>
                      <a:gd name="T3" fmla="*/ 65 h 88"/>
                      <a:gd name="T4" fmla="*/ 125 w 272"/>
                      <a:gd name="T5" fmla="*/ 63 h 88"/>
                      <a:gd name="T6" fmla="*/ 219 w 272"/>
                      <a:gd name="T7" fmla="*/ 73 h 88"/>
                      <a:gd name="T8" fmla="*/ 237 w 272"/>
                      <a:gd name="T9" fmla="*/ 85 h 88"/>
                      <a:gd name="T10" fmla="*/ 255 w 272"/>
                      <a:gd name="T11" fmla="*/ 53 h 88"/>
                      <a:gd name="T12" fmla="*/ 267 w 272"/>
                      <a:gd name="T13" fmla="*/ 35 h 88"/>
                      <a:gd name="T14" fmla="*/ 223 w 272"/>
                      <a:gd name="T15" fmla="*/ 31 h 88"/>
                      <a:gd name="T16" fmla="*/ 149 w 272"/>
                      <a:gd name="T17" fmla="*/ 35 h 88"/>
                      <a:gd name="T18" fmla="*/ 79 w 272"/>
                      <a:gd name="T19" fmla="*/ 41 h 88"/>
                      <a:gd name="T20" fmla="*/ 39 w 272"/>
                      <a:gd name="T21" fmla="*/ 37 h 88"/>
                      <a:gd name="T22" fmla="*/ 13 w 272"/>
                      <a:gd name="T23" fmla="*/ 3 h 88"/>
                      <a:gd name="T24" fmla="*/ 15 w 272"/>
                      <a:gd name="T25" fmla="*/ 19 h 88"/>
                      <a:gd name="T26" fmla="*/ 15 w 272"/>
                      <a:gd name="T27" fmla="*/ 31 h 88"/>
                      <a:gd name="T28" fmla="*/ 15 w 272"/>
                      <a:gd name="T29" fmla="*/ 43 h 88"/>
                      <a:gd name="T30" fmla="*/ 9 w 272"/>
                      <a:gd name="T31" fmla="*/ 5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2" h="88">
                        <a:moveTo>
                          <a:pt x="9" y="59"/>
                        </a:moveTo>
                        <a:cubicBezTo>
                          <a:pt x="18" y="63"/>
                          <a:pt x="48" y="64"/>
                          <a:pt x="67" y="65"/>
                        </a:cubicBezTo>
                        <a:cubicBezTo>
                          <a:pt x="86" y="66"/>
                          <a:pt x="100" y="62"/>
                          <a:pt x="125" y="63"/>
                        </a:cubicBezTo>
                        <a:cubicBezTo>
                          <a:pt x="150" y="64"/>
                          <a:pt x="200" y="69"/>
                          <a:pt x="219" y="73"/>
                        </a:cubicBezTo>
                        <a:cubicBezTo>
                          <a:pt x="238" y="77"/>
                          <a:pt x="231" y="88"/>
                          <a:pt x="237" y="85"/>
                        </a:cubicBezTo>
                        <a:cubicBezTo>
                          <a:pt x="243" y="82"/>
                          <a:pt x="250" y="61"/>
                          <a:pt x="255" y="53"/>
                        </a:cubicBezTo>
                        <a:cubicBezTo>
                          <a:pt x="260" y="45"/>
                          <a:pt x="272" y="39"/>
                          <a:pt x="267" y="35"/>
                        </a:cubicBezTo>
                        <a:cubicBezTo>
                          <a:pt x="262" y="31"/>
                          <a:pt x="243" y="31"/>
                          <a:pt x="223" y="31"/>
                        </a:cubicBezTo>
                        <a:cubicBezTo>
                          <a:pt x="203" y="31"/>
                          <a:pt x="173" y="33"/>
                          <a:pt x="149" y="35"/>
                        </a:cubicBezTo>
                        <a:cubicBezTo>
                          <a:pt x="125" y="37"/>
                          <a:pt x="97" y="41"/>
                          <a:pt x="79" y="41"/>
                        </a:cubicBezTo>
                        <a:cubicBezTo>
                          <a:pt x="61" y="41"/>
                          <a:pt x="50" y="43"/>
                          <a:pt x="39" y="37"/>
                        </a:cubicBezTo>
                        <a:cubicBezTo>
                          <a:pt x="28" y="31"/>
                          <a:pt x="17" y="6"/>
                          <a:pt x="13" y="3"/>
                        </a:cubicBezTo>
                        <a:cubicBezTo>
                          <a:pt x="9" y="0"/>
                          <a:pt x="15" y="14"/>
                          <a:pt x="15" y="19"/>
                        </a:cubicBezTo>
                        <a:cubicBezTo>
                          <a:pt x="15" y="24"/>
                          <a:pt x="15" y="27"/>
                          <a:pt x="15" y="31"/>
                        </a:cubicBezTo>
                        <a:cubicBezTo>
                          <a:pt x="15" y="35"/>
                          <a:pt x="16" y="39"/>
                          <a:pt x="15" y="43"/>
                        </a:cubicBezTo>
                        <a:cubicBezTo>
                          <a:pt x="14" y="47"/>
                          <a:pt x="0" y="55"/>
                          <a:pt x="9" y="59"/>
                        </a:cubicBezTo>
                        <a:close/>
                      </a:path>
                    </a:pathLst>
                  </a:custGeom>
                  <a:pattFill prst="pct10">
                    <a:fgClr>
                      <a:schemeClr val="tx2"/>
                    </a:fgClr>
                    <a:bgClr>
                      <a:schemeClr val="bg1"/>
                    </a:bgClr>
                  </a:patt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" name="Freeform 61"/>
                <p:cNvSpPr>
                  <a:spLocks/>
                </p:cNvSpPr>
                <p:nvPr/>
              </p:nvSpPr>
              <p:spPr bwMode="auto">
                <a:xfrm>
                  <a:off x="828" y="506"/>
                  <a:ext cx="82" cy="78"/>
                </a:xfrm>
                <a:custGeom>
                  <a:avLst/>
                  <a:gdLst>
                    <a:gd name="T0" fmla="*/ 0 w 82"/>
                    <a:gd name="T1" fmla="*/ 57 h 78"/>
                    <a:gd name="T2" fmla="*/ 12 w 82"/>
                    <a:gd name="T3" fmla="*/ 31 h 78"/>
                    <a:gd name="T4" fmla="*/ 24 w 82"/>
                    <a:gd name="T5" fmla="*/ 9 h 78"/>
                    <a:gd name="T6" fmla="*/ 66 w 82"/>
                    <a:gd name="T7" fmla="*/ 1 h 78"/>
                    <a:gd name="T8" fmla="*/ 78 w 82"/>
                    <a:gd name="T9" fmla="*/ 18 h 78"/>
                    <a:gd name="T10" fmla="*/ 78 w 82"/>
                    <a:gd name="T11" fmla="*/ 51 h 78"/>
                    <a:gd name="T12" fmla="*/ 54 w 82"/>
                    <a:gd name="T13" fmla="*/ 69 h 78"/>
                    <a:gd name="T14" fmla="*/ 20 w 82"/>
                    <a:gd name="T15" fmla="*/ 75 h 78"/>
                    <a:gd name="T16" fmla="*/ 35 w 82"/>
                    <a:gd name="T17" fmla="*/ 49 h 78"/>
                    <a:gd name="T18" fmla="*/ 53 w 82"/>
                    <a:gd name="T19" fmla="*/ 49 h 78"/>
                    <a:gd name="T20" fmla="*/ 54 w 82"/>
                    <a:gd name="T21" fmla="*/ 34 h 78"/>
                    <a:gd name="T22" fmla="*/ 42 w 82"/>
                    <a:gd name="T23" fmla="*/ 30 h 78"/>
                    <a:gd name="T24" fmla="*/ 23 w 82"/>
                    <a:gd name="T25" fmla="*/ 52 h 78"/>
                    <a:gd name="T26" fmla="*/ 12 w 82"/>
                    <a:gd name="T27" fmla="*/ 66 h 78"/>
                    <a:gd name="T28" fmla="*/ 0 w 82"/>
                    <a:gd name="T2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78">
                      <a:moveTo>
                        <a:pt x="0" y="57"/>
                      </a:moveTo>
                      <a:cubicBezTo>
                        <a:pt x="0" y="51"/>
                        <a:pt x="8" y="39"/>
                        <a:pt x="12" y="31"/>
                      </a:cubicBezTo>
                      <a:cubicBezTo>
                        <a:pt x="16" y="23"/>
                        <a:pt x="15" y="14"/>
                        <a:pt x="24" y="9"/>
                      </a:cubicBezTo>
                      <a:cubicBezTo>
                        <a:pt x="33" y="4"/>
                        <a:pt x="57" y="0"/>
                        <a:pt x="66" y="1"/>
                      </a:cubicBezTo>
                      <a:cubicBezTo>
                        <a:pt x="75" y="2"/>
                        <a:pt x="76" y="10"/>
                        <a:pt x="78" y="18"/>
                      </a:cubicBezTo>
                      <a:cubicBezTo>
                        <a:pt x="80" y="26"/>
                        <a:pt x="82" y="43"/>
                        <a:pt x="78" y="51"/>
                      </a:cubicBezTo>
                      <a:cubicBezTo>
                        <a:pt x="74" y="59"/>
                        <a:pt x="63" y="65"/>
                        <a:pt x="54" y="69"/>
                      </a:cubicBezTo>
                      <a:cubicBezTo>
                        <a:pt x="45" y="73"/>
                        <a:pt x="23" y="78"/>
                        <a:pt x="20" y="75"/>
                      </a:cubicBezTo>
                      <a:cubicBezTo>
                        <a:pt x="17" y="72"/>
                        <a:pt x="29" y="53"/>
                        <a:pt x="35" y="49"/>
                      </a:cubicBezTo>
                      <a:cubicBezTo>
                        <a:pt x="41" y="45"/>
                        <a:pt x="50" y="51"/>
                        <a:pt x="53" y="49"/>
                      </a:cubicBezTo>
                      <a:cubicBezTo>
                        <a:pt x="56" y="47"/>
                        <a:pt x="56" y="37"/>
                        <a:pt x="54" y="34"/>
                      </a:cubicBezTo>
                      <a:cubicBezTo>
                        <a:pt x="52" y="31"/>
                        <a:pt x="47" y="27"/>
                        <a:pt x="42" y="30"/>
                      </a:cubicBezTo>
                      <a:cubicBezTo>
                        <a:pt x="37" y="33"/>
                        <a:pt x="28" y="46"/>
                        <a:pt x="23" y="52"/>
                      </a:cubicBezTo>
                      <a:cubicBezTo>
                        <a:pt x="18" y="58"/>
                        <a:pt x="15" y="65"/>
                        <a:pt x="12" y="66"/>
                      </a:cubicBezTo>
                      <a:cubicBezTo>
                        <a:pt x="9" y="67"/>
                        <a:pt x="0" y="63"/>
                        <a:pt x="0" y="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62"/>
                <p:cNvSpPr>
                  <a:spLocks noChangeArrowheads="1"/>
                </p:cNvSpPr>
                <p:nvPr/>
              </p:nvSpPr>
              <p:spPr bwMode="auto">
                <a:xfrm>
                  <a:off x="859" y="533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22"/>
            <p:cNvGrpSpPr>
              <a:grpSpLocks/>
            </p:cNvGrpSpPr>
            <p:nvPr/>
          </p:nvGrpSpPr>
          <p:grpSpPr bwMode="auto">
            <a:xfrm>
              <a:off x="4363" y="2058"/>
              <a:ext cx="544" cy="389"/>
              <a:chOff x="5815" y="1530"/>
              <a:chExt cx="624" cy="413"/>
            </a:xfrm>
          </p:grpSpPr>
          <p:sp>
            <p:nvSpPr>
              <p:cNvPr id="60" name="Freeform 85"/>
              <p:cNvSpPr>
                <a:spLocks/>
              </p:cNvSpPr>
              <p:nvPr/>
            </p:nvSpPr>
            <p:spPr bwMode="auto">
              <a:xfrm>
                <a:off x="5815" y="1530"/>
                <a:ext cx="624" cy="413"/>
              </a:xfrm>
              <a:custGeom>
                <a:avLst/>
                <a:gdLst>
                  <a:gd name="T0" fmla="*/ 697 w 2854"/>
                  <a:gd name="T1" fmla="*/ 1929 h 2326"/>
                  <a:gd name="T2" fmla="*/ 655 w 2854"/>
                  <a:gd name="T3" fmla="*/ 2037 h 2326"/>
                  <a:gd name="T4" fmla="*/ 403 w 2854"/>
                  <a:gd name="T5" fmla="*/ 2139 h 2326"/>
                  <a:gd name="T6" fmla="*/ 145 w 2854"/>
                  <a:gd name="T7" fmla="*/ 2091 h 2326"/>
                  <a:gd name="T8" fmla="*/ 145 w 2854"/>
                  <a:gd name="T9" fmla="*/ 1851 h 2326"/>
                  <a:gd name="T10" fmla="*/ 157 w 2854"/>
                  <a:gd name="T11" fmla="*/ 1533 h 2326"/>
                  <a:gd name="T12" fmla="*/ 25 w 2854"/>
                  <a:gd name="T13" fmla="*/ 1071 h 2326"/>
                  <a:gd name="T14" fmla="*/ 7 w 2854"/>
                  <a:gd name="T15" fmla="*/ 729 h 2326"/>
                  <a:gd name="T16" fmla="*/ 55 w 2854"/>
                  <a:gd name="T17" fmla="*/ 549 h 2326"/>
                  <a:gd name="T18" fmla="*/ 139 w 2854"/>
                  <a:gd name="T19" fmla="*/ 423 h 2326"/>
                  <a:gd name="T20" fmla="*/ 553 w 2854"/>
                  <a:gd name="T21" fmla="*/ 141 h 2326"/>
                  <a:gd name="T22" fmla="*/ 829 w 2854"/>
                  <a:gd name="T23" fmla="*/ 33 h 2326"/>
                  <a:gd name="T24" fmla="*/ 1111 w 2854"/>
                  <a:gd name="T25" fmla="*/ 3 h 2326"/>
                  <a:gd name="T26" fmla="*/ 1351 w 2854"/>
                  <a:gd name="T27" fmla="*/ 27 h 2326"/>
                  <a:gd name="T28" fmla="*/ 1477 w 2854"/>
                  <a:gd name="T29" fmla="*/ 165 h 2326"/>
                  <a:gd name="T30" fmla="*/ 1585 w 2854"/>
                  <a:gd name="T31" fmla="*/ 171 h 2326"/>
                  <a:gd name="T32" fmla="*/ 2047 w 2854"/>
                  <a:gd name="T33" fmla="*/ 135 h 2326"/>
                  <a:gd name="T34" fmla="*/ 2635 w 2854"/>
                  <a:gd name="T35" fmla="*/ 243 h 2326"/>
                  <a:gd name="T36" fmla="*/ 2827 w 2854"/>
                  <a:gd name="T37" fmla="*/ 453 h 2326"/>
                  <a:gd name="T38" fmla="*/ 2797 w 2854"/>
                  <a:gd name="T39" fmla="*/ 603 h 2326"/>
                  <a:gd name="T40" fmla="*/ 2521 w 2854"/>
                  <a:gd name="T41" fmla="*/ 813 h 2326"/>
                  <a:gd name="T42" fmla="*/ 2347 w 2854"/>
                  <a:gd name="T43" fmla="*/ 891 h 2326"/>
                  <a:gd name="T44" fmla="*/ 2299 w 2854"/>
                  <a:gd name="T45" fmla="*/ 861 h 2326"/>
                  <a:gd name="T46" fmla="*/ 2323 w 2854"/>
                  <a:gd name="T47" fmla="*/ 771 h 2326"/>
                  <a:gd name="T48" fmla="*/ 2455 w 2854"/>
                  <a:gd name="T49" fmla="*/ 711 h 2326"/>
                  <a:gd name="T50" fmla="*/ 2617 w 2854"/>
                  <a:gd name="T51" fmla="*/ 609 h 2326"/>
                  <a:gd name="T52" fmla="*/ 2701 w 2854"/>
                  <a:gd name="T53" fmla="*/ 537 h 2326"/>
                  <a:gd name="T54" fmla="*/ 2689 w 2854"/>
                  <a:gd name="T55" fmla="*/ 417 h 2326"/>
                  <a:gd name="T56" fmla="*/ 2587 w 2854"/>
                  <a:gd name="T57" fmla="*/ 351 h 2326"/>
                  <a:gd name="T58" fmla="*/ 2341 w 2854"/>
                  <a:gd name="T59" fmla="*/ 261 h 2326"/>
                  <a:gd name="T60" fmla="*/ 2137 w 2854"/>
                  <a:gd name="T61" fmla="*/ 237 h 2326"/>
                  <a:gd name="T62" fmla="*/ 1717 w 2854"/>
                  <a:gd name="T63" fmla="*/ 273 h 2326"/>
                  <a:gd name="T64" fmla="*/ 1627 w 2854"/>
                  <a:gd name="T65" fmla="*/ 285 h 2326"/>
                  <a:gd name="T66" fmla="*/ 1615 w 2854"/>
                  <a:gd name="T67" fmla="*/ 357 h 2326"/>
                  <a:gd name="T68" fmla="*/ 1639 w 2854"/>
                  <a:gd name="T69" fmla="*/ 513 h 2326"/>
                  <a:gd name="T70" fmla="*/ 1561 w 2854"/>
                  <a:gd name="T71" fmla="*/ 675 h 2326"/>
                  <a:gd name="T72" fmla="*/ 1327 w 2854"/>
                  <a:gd name="T73" fmla="*/ 951 h 2326"/>
                  <a:gd name="T74" fmla="*/ 1309 w 2854"/>
                  <a:gd name="T75" fmla="*/ 1113 h 2326"/>
                  <a:gd name="T76" fmla="*/ 1315 w 2854"/>
                  <a:gd name="T77" fmla="*/ 1191 h 2326"/>
                  <a:gd name="T78" fmla="*/ 1285 w 2854"/>
                  <a:gd name="T79" fmla="*/ 1479 h 2326"/>
                  <a:gd name="T80" fmla="*/ 1171 w 2854"/>
                  <a:gd name="T81" fmla="*/ 1629 h 2326"/>
                  <a:gd name="T82" fmla="*/ 1051 w 2854"/>
                  <a:gd name="T83" fmla="*/ 1683 h 2326"/>
                  <a:gd name="T84" fmla="*/ 1051 w 2854"/>
                  <a:gd name="T85" fmla="*/ 2223 h 2326"/>
                  <a:gd name="T86" fmla="*/ 961 w 2854"/>
                  <a:gd name="T87" fmla="*/ 2301 h 2326"/>
                  <a:gd name="T88" fmla="*/ 907 w 2854"/>
                  <a:gd name="T89" fmla="*/ 2205 h 2326"/>
                  <a:gd name="T90" fmla="*/ 877 w 2854"/>
                  <a:gd name="T91" fmla="*/ 1683 h 2326"/>
                  <a:gd name="T92" fmla="*/ 655 w 2854"/>
                  <a:gd name="T93" fmla="*/ 1707 h 2326"/>
                  <a:gd name="T94" fmla="*/ 313 w 2854"/>
                  <a:gd name="T95" fmla="*/ 1965 h 2326"/>
                  <a:gd name="T96" fmla="*/ 367 w 2854"/>
                  <a:gd name="T97" fmla="*/ 2007 h 2326"/>
                  <a:gd name="T98" fmla="*/ 577 w 2854"/>
                  <a:gd name="T99" fmla="*/ 1953 h 2326"/>
                  <a:gd name="T100" fmla="*/ 631 w 2854"/>
                  <a:gd name="T101" fmla="*/ 1905 h 2326"/>
                  <a:gd name="T102" fmla="*/ 697 w 2854"/>
                  <a:gd name="T103" fmla="*/ 1929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54" h="2326">
                    <a:moveTo>
                      <a:pt x="697" y="1929"/>
                    </a:moveTo>
                    <a:cubicBezTo>
                      <a:pt x="701" y="1951"/>
                      <a:pt x="704" y="2002"/>
                      <a:pt x="655" y="2037"/>
                    </a:cubicBezTo>
                    <a:cubicBezTo>
                      <a:pt x="606" y="2072"/>
                      <a:pt x="488" y="2130"/>
                      <a:pt x="403" y="2139"/>
                    </a:cubicBezTo>
                    <a:cubicBezTo>
                      <a:pt x="318" y="2148"/>
                      <a:pt x="188" y="2139"/>
                      <a:pt x="145" y="2091"/>
                    </a:cubicBezTo>
                    <a:cubicBezTo>
                      <a:pt x="102" y="2043"/>
                      <a:pt x="143" y="1944"/>
                      <a:pt x="145" y="1851"/>
                    </a:cubicBezTo>
                    <a:cubicBezTo>
                      <a:pt x="147" y="1758"/>
                      <a:pt x="177" y="1663"/>
                      <a:pt x="157" y="1533"/>
                    </a:cubicBezTo>
                    <a:cubicBezTo>
                      <a:pt x="137" y="1403"/>
                      <a:pt x="50" y="1205"/>
                      <a:pt x="25" y="1071"/>
                    </a:cubicBezTo>
                    <a:cubicBezTo>
                      <a:pt x="0" y="937"/>
                      <a:pt x="2" y="816"/>
                      <a:pt x="7" y="729"/>
                    </a:cubicBezTo>
                    <a:cubicBezTo>
                      <a:pt x="12" y="642"/>
                      <a:pt x="33" y="600"/>
                      <a:pt x="55" y="549"/>
                    </a:cubicBezTo>
                    <a:cubicBezTo>
                      <a:pt x="77" y="498"/>
                      <a:pt x="56" y="491"/>
                      <a:pt x="139" y="423"/>
                    </a:cubicBezTo>
                    <a:cubicBezTo>
                      <a:pt x="222" y="355"/>
                      <a:pt x="438" y="206"/>
                      <a:pt x="553" y="141"/>
                    </a:cubicBezTo>
                    <a:cubicBezTo>
                      <a:pt x="668" y="76"/>
                      <a:pt x="736" y="56"/>
                      <a:pt x="829" y="33"/>
                    </a:cubicBezTo>
                    <a:cubicBezTo>
                      <a:pt x="922" y="10"/>
                      <a:pt x="1024" y="4"/>
                      <a:pt x="1111" y="3"/>
                    </a:cubicBezTo>
                    <a:cubicBezTo>
                      <a:pt x="1198" y="2"/>
                      <a:pt x="1290" y="0"/>
                      <a:pt x="1351" y="27"/>
                    </a:cubicBezTo>
                    <a:cubicBezTo>
                      <a:pt x="1412" y="54"/>
                      <a:pt x="1438" y="141"/>
                      <a:pt x="1477" y="165"/>
                    </a:cubicBezTo>
                    <a:cubicBezTo>
                      <a:pt x="1516" y="189"/>
                      <a:pt x="1490" y="176"/>
                      <a:pt x="1585" y="171"/>
                    </a:cubicBezTo>
                    <a:cubicBezTo>
                      <a:pt x="1680" y="166"/>
                      <a:pt x="1872" y="123"/>
                      <a:pt x="2047" y="135"/>
                    </a:cubicBezTo>
                    <a:cubicBezTo>
                      <a:pt x="2222" y="147"/>
                      <a:pt x="2505" y="190"/>
                      <a:pt x="2635" y="243"/>
                    </a:cubicBezTo>
                    <a:cubicBezTo>
                      <a:pt x="2765" y="296"/>
                      <a:pt x="2800" y="393"/>
                      <a:pt x="2827" y="453"/>
                    </a:cubicBezTo>
                    <a:cubicBezTo>
                      <a:pt x="2854" y="513"/>
                      <a:pt x="2848" y="543"/>
                      <a:pt x="2797" y="603"/>
                    </a:cubicBezTo>
                    <a:cubicBezTo>
                      <a:pt x="2746" y="663"/>
                      <a:pt x="2596" y="765"/>
                      <a:pt x="2521" y="813"/>
                    </a:cubicBezTo>
                    <a:cubicBezTo>
                      <a:pt x="2446" y="861"/>
                      <a:pt x="2384" y="883"/>
                      <a:pt x="2347" y="891"/>
                    </a:cubicBezTo>
                    <a:cubicBezTo>
                      <a:pt x="2310" y="899"/>
                      <a:pt x="2303" y="881"/>
                      <a:pt x="2299" y="861"/>
                    </a:cubicBezTo>
                    <a:cubicBezTo>
                      <a:pt x="2295" y="841"/>
                      <a:pt x="2297" y="796"/>
                      <a:pt x="2323" y="771"/>
                    </a:cubicBezTo>
                    <a:cubicBezTo>
                      <a:pt x="2349" y="746"/>
                      <a:pt x="2406" y="738"/>
                      <a:pt x="2455" y="711"/>
                    </a:cubicBezTo>
                    <a:cubicBezTo>
                      <a:pt x="2504" y="684"/>
                      <a:pt x="2576" y="638"/>
                      <a:pt x="2617" y="609"/>
                    </a:cubicBezTo>
                    <a:cubicBezTo>
                      <a:pt x="2658" y="580"/>
                      <a:pt x="2689" y="569"/>
                      <a:pt x="2701" y="537"/>
                    </a:cubicBezTo>
                    <a:cubicBezTo>
                      <a:pt x="2713" y="505"/>
                      <a:pt x="2708" y="448"/>
                      <a:pt x="2689" y="417"/>
                    </a:cubicBezTo>
                    <a:cubicBezTo>
                      <a:pt x="2670" y="386"/>
                      <a:pt x="2645" y="377"/>
                      <a:pt x="2587" y="351"/>
                    </a:cubicBezTo>
                    <a:cubicBezTo>
                      <a:pt x="2529" y="325"/>
                      <a:pt x="2416" y="280"/>
                      <a:pt x="2341" y="261"/>
                    </a:cubicBezTo>
                    <a:cubicBezTo>
                      <a:pt x="2266" y="242"/>
                      <a:pt x="2241" y="235"/>
                      <a:pt x="2137" y="237"/>
                    </a:cubicBezTo>
                    <a:cubicBezTo>
                      <a:pt x="2033" y="239"/>
                      <a:pt x="1802" y="265"/>
                      <a:pt x="1717" y="273"/>
                    </a:cubicBezTo>
                    <a:cubicBezTo>
                      <a:pt x="1632" y="281"/>
                      <a:pt x="1644" y="271"/>
                      <a:pt x="1627" y="285"/>
                    </a:cubicBezTo>
                    <a:cubicBezTo>
                      <a:pt x="1610" y="299"/>
                      <a:pt x="1613" y="319"/>
                      <a:pt x="1615" y="357"/>
                    </a:cubicBezTo>
                    <a:cubicBezTo>
                      <a:pt x="1617" y="395"/>
                      <a:pt x="1648" y="460"/>
                      <a:pt x="1639" y="513"/>
                    </a:cubicBezTo>
                    <a:cubicBezTo>
                      <a:pt x="1630" y="566"/>
                      <a:pt x="1613" y="602"/>
                      <a:pt x="1561" y="675"/>
                    </a:cubicBezTo>
                    <a:cubicBezTo>
                      <a:pt x="1509" y="748"/>
                      <a:pt x="1369" y="878"/>
                      <a:pt x="1327" y="951"/>
                    </a:cubicBezTo>
                    <a:cubicBezTo>
                      <a:pt x="1285" y="1024"/>
                      <a:pt x="1311" y="1073"/>
                      <a:pt x="1309" y="1113"/>
                    </a:cubicBezTo>
                    <a:cubicBezTo>
                      <a:pt x="1307" y="1153"/>
                      <a:pt x="1319" y="1130"/>
                      <a:pt x="1315" y="1191"/>
                    </a:cubicBezTo>
                    <a:cubicBezTo>
                      <a:pt x="1311" y="1252"/>
                      <a:pt x="1309" y="1406"/>
                      <a:pt x="1285" y="1479"/>
                    </a:cubicBezTo>
                    <a:cubicBezTo>
                      <a:pt x="1261" y="1552"/>
                      <a:pt x="1210" y="1595"/>
                      <a:pt x="1171" y="1629"/>
                    </a:cubicBezTo>
                    <a:cubicBezTo>
                      <a:pt x="1132" y="1663"/>
                      <a:pt x="1071" y="1584"/>
                      <a:pt x="1051" y="1683"/>
                    </a:cubicBezTo>
                    <a:cubicBezTo>
                      <a:pt x="1031" y="1782"/>
                      <a:pt x="1066" y="2120"/>
                      <a:pt x="1051" y="2223"/>
                    </a:cubicBezTo>
                    <a:cubicBezTo>
                      <a:pt x="1036" y="2326"/>
                      <a:pt x="985" y="2304"/>
                      <a:pt x="961" y="2301"/>
                    </a:cubicBezTo>
                    <a:cubicBezTo>
                      <a:pt x="937" y="2298"/>
                      <a:pt x="921" y="2308"/>
                      <a:pt x="907" y="2205"/>
                    </a:cubicBezTo>
                    <a:cubicBezTo>
                      <a:pt x="893" y="2102"/>
                      <a:pt x="919" y="1766"/>
                      <a:pt x="877" y="1683"/>
                    </a:cubicBezTo>
                    <a:cubicBezTo>
                      <a:pt x="835" y="1600"/>
                      <a:pt x="749" y="1660"/>
                      <a:pt x="655" y="1707"/>
                    </a:cubicBezTo>
                    <a:cubicBezTo>
                      <a:pt x="561" y="1754"/>
                      <a:pt x="361" y="1915"/>
                      <a:pt x="313" y="1965"/>
                    </a:cubicBezTo>
                    <a:cubicBezTo>
                      <a:pt x="265" y="2015"/>
                      <a:pt x="323" y="2009"/>
                      <a:pt x="367" y="2007"/>
                    </a:cubicBezTo>
                    <a:cubicBezTo>
                      <a:pt x="411" y="2005"/>
                      <a:pt x="533" y="1970"/>
                      <a:pt x="577" y="1953"/>
                    </a:cubicBezTo>
                    <a:cubicBezTo>
                      <a:pt x="621" y="1936"/>
                      <a:pt x="613" y="1907"/>
                      <a:pt x="631" y="1905"/>
                    </a:cubicBezTo>
                    <a:cubicBezTo>
                      <a:pt x="649" y="1903"/>
                      <a:pt x="693" y="1907"/>
                      <a:pt x="697" y="19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76863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86"/>
              <p:cNvSpPr>
                <a:spLocks/>
              </p:cNvSpPr>
              <p:nvPr/>
            </p:nvSpPr>
            <p:spPr bwMode="auto">
              <a:xfrm>
                <a:off x="5880" y="1712"/>
                <a:ext cx="31" cy="21"/>
              </a:xfrm>
              <a:custGeom>
                <a:avLst/>
                <a:gdLst>
                  <a:gd name="T0" fmla="*/ 139 w 140"/>
                  <a:gd name="T1" fmla="*/ 91 h 119"/>
                  <a:gd name="T2" fmla="*/ 129 w 140"/>
                  <a:gd name="T3" fmla="*/ 104 h 119"/>
                  <a:gd name="T4" fmla="*/ 102 w 140"/>
                  <a:gd name="T5" fmla="*/ 113 h 119"/>
                  <a:gd name="T6" fmla="*/ 55 w 140"/>
                  <a:gd name="T7" fmla="*/ 113 h 119"/>
                  <a:gd name="T8" fmla="*/ 12 w 140"/>
                  <a:gd name="T9" fmla="*/ 76 h 119"/>
                  <a:gd name="T10" fmla="*/ 1 w 140"/>
                  <a:gd name="T11" fmla="*/ 25 h 119"/>
                  <a:gd name="T12" fmla="*/ 16 w 140"/>
                  <a:gd name="T13" fmla="*/ 2 h 119"/>
                  <a:gd name="T14" fmla="*/ 48 w 140"/>
                  <a:gd name="T15" fmla="*/ 11 h 119"/>
                  <a:gd name="T16" fmla="*/ 90 w 140"/>
                  <a:gd name="T17" fmla="*/ 28 h 119"/>
                  <a:gd name="T18" fmla="*/ 117 w 140"/>
                  <a:gd name="T19" fmla="*/ 47 h 119"/>
                  <a:gd name="T20" fmla="*/ 133 w 140"/>
                  <a:gd name="T21" fmla="*/ 71 h 119"/>
                  <a:gd name="T22" fmla="*/ 139 w 140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19">
                    <a:moveTo>
                      <a:pt x="139" y="91"/>
                    </a:moveTo>
                    <a:cubicBezTo>
                      <a:pt x="138" y="96"/>
                      <a:pt x="135" y="100"/>
                      <a:pt x="129" y="104"/>
                    </a:cubicBezTo>
                    <a:cubicBezTo>
                      <a:pt x="123" y="108"/>
                      <a:pt x="114" y="112"/>
                      <a:pt x="102" y="113"/>
                    </a:cubicBezTo>
                    <a:cubicBezTo>
                      <a:pt x="90" y="114"/>
                      <a:pt x="70" y="119"/>
                      <a:pt x="55" y="113"/>
                    </a:cubicBezTo>
                    <a:cubicBezTo>
                      <a:pt x="40" y="107"/>
                      <a:pt x="21" y="91"/>
                      <a:pt x="12" y="76"/>
                    </a:cubicBezTo>
                    <a:cubicBezTo>
                      <a:pt x="3" y="61"/>
                      <a:pt x="0" y="37"/>
                      <a:pt x="1" y="25"/>
                    </a:cubicBezTo>
                    <a:cubicBezTo>
                      <a:pt x="2" y="13"/>
                      <a:pt x="8" y="4"/>
                      <a:pt x="16" y="2"/>
                    </a:cubicBezTo>
                    <a:cubicBezTo>
                      <a:pt x="24" y="0"/>
                      <a:pt x="36" y="7"/>
                      <a:pt x="48" y="11"/>
                    </a:cubicBezTo>
                    <a:cubicBezTo>
                      <a:pt x="60" y="15"/>
                      <a:pt x="78" y="22"/>
                      <a:pt x="90" y="28"/>
                    </a:cubicBezTo>
                    <a:cubicBezTo>
                      <a:pt x="102" y="34"/>
                      <a:pt x="110" y="40"/>
                      <a:pt x="117" y="47"/>
                    </a:cubicBezTo>
                    <a:cubicBezTo>
                      <a:pt x="124" y="54"/>
                      <a:pt x="129" y="64"/>
                      <a:pt x="133" y="71"/>
                    </a:cubicBezTo>
                    <a:cubicBezTo>
                      <a:pt x="137" y="78"/>
                      <a:pt x="140" y="86"/>
                      <a:pt x="139" y="91"/>
                    </a:cubicBezTo>
                    <a:close/>
                  </a:path>
                </a:pathLst>
              </a:custGeom>
              <a:solidFill>
                <a:srgbClr val="CCFFCC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7"/>
              <p:cNvSpPr>
                <a:spLocks/>
              </p:cNvSpPr>
              <p:nvPr/>
            </p:nvSpPr>
            <p:spPr bwMode="auto">
              <a:xfrm>
                <a:off x="5963" y="1725"/>
                <a:ext cx="31" cy="16"/>
              </a:xfrm>
              <a:custGeom>
                <a:avLst/>
                <a:gdLst>
                  <a:gd name="T0" fmla="*/ 63 w 144"/>
                  <a:gd name="T1" fmla="*/ 3 h 93"/>
                  <a:gd name="T2" fmla="*/ 39 w 144"/>
                  <a:gd name="T3" fmla="*/ 4 h 93"/>
                  <a:gd name="T4" fmla="*/ 34 w 144"/>
                  <a:gd name="T5" fmla="*/ 7 h 93"/>
                  <a:gd name="T6" fmla="*/ 7 w 144"/>
                  <a:gd name="T7" fmla="*/ 16 h 93"/>
                  <a:gd name="T8" fmla="*/ 0 w 144"/>
                  <a:gd name="T9" fmla="*/ 39 h 93"/>
                  <a:gd name="T10" fmla="*/ 18 w 144"/>
                  <a:gd name="T11" fmla="*/ 69 h 93"/>
                  <a:gd name="T12" fmla="*/ 46 w 144"/>
                  <a:gd name="T13" fmla="*/ 81 h 93"/>
                  <a:gd name="T14" fmla="*/ 73 w 144"/>
                  <a:gd name="T15" fmla="*/ 93 h 93"/>
                  <a:gd name="T16" fmla="*/ 112 w 144"/>
                  <a:gd name="T17" fmla="*/ 78 h 93"/>
                  <a:gd name="T18" fmla="*/ 139 w 144"/>
                  <a:gd name="T19" fmla="*/ 42 h 93"/>
                  <a:gd name="T20" fmla="*/ 144 w 144"/>
                  <a:gd name="T21" fmla="*/ 16 h 93"/>
                  <a:gd name="T22" fmla="*/ 124 w 144"/>
                  <a:gd name="T23" fmla="*/ 3 h 93"/>
                  <a:gd name="T24" fmla="*/ 96 w 144"/>
                  <a:gd name="T25" fmla="*/ 0 h 93"/>
                  <a:gd name="T26" fmla="*/ 63 w 144"/>
                  <a:gd name="T27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93">
                    <a:moveTo>
                      <a:pt x="63" y="3"/>
                    </a:moveTo>
                    <a:cubicBezTo>
                      <a:pt x="55" y="3"/>
                      <a:pt x="47" y="3"/>
                      <a:pt x="39" y="4"/>
                    </a:cubicBezTo>
                    <a:cubicBezTo>
                      <a:pt x="37" y="4"/>
                      <a:pt x="34" y="7"/>
                      <a:pt x="34" y="7"/>
                    </a:cubicBezTo>
                    <a:lnTo>
                      <a:pt x="7" y="16"/>
                    </a:lnTo>
                    <a:lnTo>
                      <a:pt x="0" y="39"/>
                    </a:lnTo>
                    <a:lnTo>
                      <a:pt x="18" y="69"/>
                    </a:lnTo>
                    <a:lnTo>
                      <a:pt x="46" y="81"/>
                    </a:lnTo>
                    <a:lnTo>
                      <a:pt x="73" y="93"/>
                    </a:lnTo>
                    <a:lnTo>
                      <a:pt x="112" y="78"/>
                    </a:lnTo>
                    <a:lnTo>
                      <a:pt x="139" y="42"/>
                    </a:lnTo>
                    <a:lnTo>
                      <a:pt x="144" y="16"/>
                    </a:lnTo>
                    <a:lnTo>
                      <a:pt x="124" y="3"/>
                    </a:lnTo>
                    <a:lnTo>
                      <a:pt x="96" y="0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rgbClr val="CCFFCC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88"/>
              <p:cNvSpPr>
                <a:spLocks noChangeArrowheads="1"/>
              </p:cNvSpPr>
              <p:nvPr/>
            </p:nvSpPr>
            <p:spPr bwMode="auto">
              <a:xfrm>
                <a:off x="5973" y="1726"/>
                <a:ext cx="9" cy="8"/>
              </a:xfrm>
              <a:prstGeom prst="ellipse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9"/>
              <p:cNvSpPr>
                <a:spLocks noChangeArrowheads="1"/>
              </p:cNvSpPr>
              <p:nvPr/>
            </p:nvSpPr>
            <p:spPr bwMode="auto">
              <a:xfrm>
                <a:off x="5891" y="1716"/>
                <a:ext cx="9" cy="9"/>
              </a:xfrm>
              <a:prstGeom prst="ellipse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90"/>
              <p:cNvSpPr>
                <a:spLocks/>
              </p:cNvSpPr>
              <p:nvPr/>
            </p:nvSpPr>
            <p:spPr bwMode="auto">
              <a:xfrm>
                <a:off x="5849" y="1707"/>
                <a:ext cx="213" cy="97"/>
              </a:xfrm>
              <a:custGeom>
                <a:avLst/>
                <a:gdLst>
                  <a:gd name="T0" fmla="*/ 0 w 974"/>
                  <a:gd name="T1" fmla="*/ 0 h 547"/>
                  <a:gd name="T2" fmla="*/ 10 w 974"/>
                  <a:gd name="T3" fmla="*/ 46 h 547"/>
                  <a:gd name="T4" fmla="*/ 36 w 974"/>
                  <a:gd name="T5" fmla="*/ 110 h 547"/>
                  <a:gd name="T6" fmla="*/ 108 w 974"/>
                  <a:gd name="T7" fmla="*/ 206 h 547"/>
                  <a:gd name="T8" fmla="*/ 190 w 974"/>
                  <a:gd name="T9" fmla="*/ 264 h 547"/>
                  <a:gd name="T10" fmla="*/ 206 w 974"/>
                  <a:gd name="T11" fmla="*/ 298 h 547"/>
                  <a:gd name="T12" fmla="*/ 250 w 974"/>
                  <a:gd name="T13" fmla="*/ 430 h 547"/>
                  <a:gd name="T14" fmla="*/ 278 w 974"/>
                  <a:gd name="T15" fmla="*/ 488 h 547"/>
                  <a:gd name="T16" fmla="*/ 342 w 974"/>
                  <a:gd name="T17" fmla="*/ 530 h 547"/>
                  <a:gd name="T18" fmla="*/ 444 w 974"/>
                  <a:gd name="T19" fmla="*/ 538 h 547"/>
                  <a:gd name="T20" fmla="*/ 550 w 974"/>
                  <a:gd name="T21" fmla="*/ 474 h 547"/>
                  <a:gd name="T22" fmla="*/ 658 w 974"/>
                  <a:gd name="T23" fmla="*/ 322 h 547"/>
                  <a:gd name="T24" fmla="*/ 716 w 974"/>
                  <a:gd name="T25" fmla="*/ 288 h 547"/>
                  <a:gd name="T26" fmla="*/ 884 w 974"/>
                  <a:gd name="T27" fmla="*/ 186 h 547"/>
                  <a:gd name="T28" fmla="*/ 974 w 974"/>
                  <a:gd name="T29" fmla="*/ 46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4" h="547">
                    <a:moveTo>
                      <a:pt x="0" y="0"/>
                    </a:moveTo>
                    <a:cubicBezTo>
                      <a:pt x="2" y="14"/>
                      <a:pt x="4" y="28"/>
                      <a:pt x="10" y="46"/>
                    </a:cubicBezTo>
                    <a:cubicBezTo>
                      <a:pt x="16" y="64"/>
                      <a:pt x="20" y="83"/>
                      <a:pt x="36" y="110"/>
                    </a:cubicBezTo>
                    <a:cubicBezTo>
                      <a:pt x="52" y="137"/>
                      <a:pt x="82" y="180"/>
                      <a:pt x="108" y="206"/>
                    </a:cubicBezTo>
                    <a:cubicBezTo>
                      <a:pt x="134" y="232"/>
                      <a:pt x="174" y="249"/>
                      <a:pt x="190" y="264"/>
                    </a:cubicBezTo>
                    <a:cubicBezTo>
                      <a:pt x="206" y="279"/>
                      <a:pt x="196" y="270"/>
                      <a:pt x="206" y="298"/>
                    </a:cubicBezTo>
                    <a:cubicBezTo>
                      <a:pt x="216" y="326"/>
                      <a:pt x="238" y="398"/>
                      <a:pt x="250" y="430"/>
                    </a:cubicBezTo>
                    <a:cubicBezTo>
                      <a:pt x="262" y="462"/>
                      <a:pt x="263" y="471"/>
                      <a:pt x="278" y="488"/>
                    </a:cubicBezTo>
                    <a:cubicBezTo>
                      <a:pt x="293" y="505"/>
                      <a:pt x="314" y="522"/>
                      <a:pt x="342" y="530"/>
                    </a:cubicBezTo>
                    <a:cubicBezTo>
                      <a:pt x="370" y="538"/>
                      <a:pt x="409" y="547"/>
                      <a:pt x="444" y="538"/>
                    </a:cubicBezTo>
                    <a:cubicBezTo>
                      <a:pt x="479" y="529"/>
                      <a:pt x="514" y="510"/>
                      <a:pt x="550" y="474"/>
                    </a:cubicBezTo>
                    <a:cubicBezTo>
                      <a:pt x="586" y="438"/>
                      <a:pt x="630" y="353"/>
                      <a:pt x="658" y="322"/>
                    </a:cubicBezTo>
                    <a:cubicBezTo>
                      <a:pt x="686" y="291"/>
                      <a:pt x="679" y="311"/>
                      <a:pt x="716" y="288"/>
                    </a:cubicBezTo>
                    <a:cubicBezTo>
                      <a:pt x="753" y="265"/>
                      <a:pt x="841" y="226"/>
                      <a:pt x="884" y="186"/>
                    </a:cubicBezTo>
                    <a:cubicBezTo>
                      <a:pt x="927" y="146"/>
                      <a:pt x="959" y="69"/>
                      <a:pt x="974" y="46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91"/>
              <p:cNvSpPr>
                <a:spLocks/>
              </p:cNvSpPr>
              <p:nvPr/>
            </p:nvSpPr>
            <p:spPr bwMode="auto">
              <a:xfrm>
                <a:off x="5830" y="1612"/>
                <a:ext cx="88" cy="57"/>
              </a:xfrm>
              <a:custGeom>
                <a:avLst/>
                <a:gdLst>
                  <a:gd name="T0" fmla="*/ 103 w 401"/>
                  <a:gd name="T1" fmla="*/ 201 h 321"/>
                  <a:gd name="T2" fmla="*/ 79 w 401"/>
                  <a:gd name="T3" fmla="*/ 151 h 321"/>
                  <a:gd name="T4" fmla="*/ 25 w 401"/>
                  <a:gd name="T5" fmla="*/ 67 h 321"/>
                  <a:gd name="T6" fmla="*/ 3 w 401"/>
                  <a:gd name="T7" fmla="*/ 23 h 321"/>
                  <a:gd name="T8" fmla="*/ 41 w 401"/>
                  <a:gd name="T9" fmla="*/ 13 h 321"/>
                  <a:gd name="T10" fmla="*/ 221 w 401"/>
                  <a:gd name="T11" fmla="*/ 99 h 321"/>
                  <a:gd name="T12" fmla="*/ 329 w 401"/>
                  <a:gd name="T13" fmla="*/ 163 h 321"/>
                  <a:gd name="T14" fmla="*/ 375 w 401"/>
                  <a:gd name="T15" fmla="*/ 267 h 321"/>
                  <a:gd name="T16" fmla="*/ 401 w 401"/>
                  <a:gd name="T17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321">
                    <a:moveTo>
                      <a:pt x="103" y="201"/>
                    </a:moveTo>
                    <a:cubicBezTo>
                      <a:pt x="97" y="187"/>
                      <a:pt x="92" y="173"/>
                      <a:pt x="79" y="151"/>
                    </a:cubicBezTo>
                    <a:cubicBezTo>
                      <a:pt x="66" y="129"/>
                      <a:pt x="38" y="88"/>
                      <a:pt x="25" y="67"/>
                    </a:cubicBezTo>
                    <a:cubicBezTo>
                      <a:pt x="12" y="46"/>
                      <a:pt x="0" y="32"/>
                      <a:pt x="3" y="23"/>
                    </a:cubicBezTo>
                    <a:cubicBezTo>
                      <a:pt x="6" y="14"/>
                      <a:pt x="5" y="0"/>
                      <a:pt x="41" y="13"/>
                    </a:cubicBezTo>
                    <a:cubicBezTo>
                      <a:pt x="77" y="26"/>
                      <a:pt x="173" y="74"/>
                      <a:pt x="221" y="99"/>
                    </a:cubicBezTo>
                    <a:cubicBezTo>
                      <a:pt x="269" y="124"/>
                      <a:pt x="303" y="135"/>
                      <a:pt x="329" y="163"/>
                    </a:cubicBezTo>
                    <a:cubicBezTo>
                      <a:pt x="355" y="191"/>
                      <a:pt x="363" y="241"/>
                      <a:pt x="375" y="267"/>
                    </a:cubicBezTo>
                    <a:cubicBezTo>
                      <a:pt x="387" y="293"/>
                      <a:pt x="394" y="307"/>
                      <a:pt x="401" y="321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92"/>
              <p:cNvSpPr>
                <a:spLocks/>
              </p:cNvSpPr>
              <p:nvPr/>
            </p:nvSpPr>
            <p:spPr bwMode="auto">
              <a:xfrm>
                <a:off x="5839" y="1612"/>
                <a:ext cx="93" cy="42"/>
              </a:xfrm>
              <a:custGeom>
                <a:avLst/>
                <a:gdLst>
                  <a:gd name="T0" fmla="*/ 0 w 424"/>
                  <a:gd name="T1" fmla="*/ 8 h 234"/>
                  <a:gd name="T2" fmla="*/ 86 w 424"/>
                  <a:gd name="T3" fmla="*/ 26 h 234"/>
                  <a:gd name="T4" fmla="*/ 174 w 424"/>
                  <a:gd name="T5" fmla="*/ 14 h 234"/>
                  <a:gd name="T6" fmla="*/ 292 w 424"/>
                  <a:gd name="T7" fmla="*/ 16 h 234"/>
                  <a:gd name="T8" fmla="*/ 366 w 424"/>
                  <a:gd name="T9" fmla="*/ 108 h 234"/>
                  <a:gd name="T10" fmla="*/ 424 w 424"/>
                  <a:gd name="T1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" h="234">
                    <a:moveTo>
                      <a:pt x="0" y="8"/>
                    </a:moveTo>
                    <a:cubicBezTo>
                      <a:pt x="28" y="16"/>
                      <a:pt x="57" y="25"/>
                      <a:pt x="86" y="26"/>
                    </a:cubicBezTo>
                    <a:cubicBezTo>
                      <a:pt x="115" y="27"/>
                      <a:pt x="140" y="16"/>
                      <a:pt x="174" y="14"/>
                    </a:cubicBezTo>
                    <a:cubicBezTo>
                      <a:pt x="208" y="12"/>
                      <a:pt x="260" y="0"/>
                      <a:pt x="292" y="16"/>
                    </a:cubicBezTo>
                    <a:cubicBezTo>
                      <a:pt x="324" y="32"/>
                      <a:pt x="344" y="72"/>
                      <a:pt x="366" y="108"/>
                    </a:cubicBezTo>
                    <a:cubicBezTo>
                      <a:pt x="388" y="144"/>
                      <a:pt x="406" y="189"/>
                      <a:pt x="424" y="23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93"/>
              <p:cNvSpPr>
                <a:spLocks/>
              </p:cNvSpPr>
              <p:nvPr/>
            </p:nvSpPr>
            <p:spPr bwMode="auto">
              <a:xfrm>
                <a:off x="5985" y="1637"/>
                <a:ext cx="74" cy="52"/>
              </a:xfrm>
              <a:custGeom>
                <a:avLst/>
                <a:gdLst>
                  <a:gd name="T0" fmla="*/ 114 w 335"/>
                  <a:gd name="T1" fmla="*/ 291 h 291"/>
                  <a:gd name="T2" fmla="*/ 30 w 335"/>
                  <a:gd name="T3" fmla="*/ 253 h 291"/>
                  <a:gd name="T4" fmla="*/ 2 w 335"/>
                  <a:gd name="T5" fmla="*/ 171 h 291"/>
                  <a:gd name="T6" fmla="*/ 42 w 335"/>
                  <a:gd name="T7" fmla="*/ 73 h 291"/>
                  <a:gd name="T8" fmla="*/ 160 w 335"/>
                  <a:gd name="T9" fmla="*/ 23 h 291"/>
                  <a:gd name="T10" fmla="*/ 254 w 335"/>
                  <a:gd name="T11" fmla="*/ 11 h 291"/>
                  <a:gd name="T12" fmla="*/ 286 w 335"/>
                  <a:gd name="T13" fmla="*/ 5 h 291"/>
                  <a:gd name="T14" fmla="*/ 316 w 335"/>
                  <a:gd name="T15" fmla="*/ 39 h 291"/>
                  <a:gd name="T16" fmla="*/ 334 w 335"/>
                  <a:gd name="T17" fmla="*/ 91 h 291"/>
                  <a:gd name="T18" fmla="*/ 312 w 335"/>
                  <a:gd name="T19" fmla="*/ 133 h 291"/>
                  <a:gd name="T20" fmla="*/ 304 w 335"/>
                  <a:gd name="T21" fmla="*/ 19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291">
                    <a:moveTo>
                      <a:pt x="114" y="291"/>
                    </a:moveTo>
                    <a:cubicBezTo>
                      <a:pt x="81" y="282"/>
                      <a:pt x="49" y="273"/>
                      <a:pt x="30" y="253"/>
                    </a:cubicBezTo>
                    <a:cubicBezTo>
                      <a:pt x="11" y="233"/>
                      <a:pt x="0" y="201"/>
                      <a:pt x="2" y="171"/>
                    </a:cubicBezTo>
                    <a:cubicBezTo>
                      <a:pt x="4" y="141"/>
                      <a:pt x="16" y="98"/>
                      <a:pt x="42" y="73"/>
                    </a:cubicBezTo>
                    <a:cubicBezTo>
                      <a:pt x="68" y="48"/>
                      <a:pt x="125" y="33"/>
                      <a:pt x="160" y="23"/>
                    </a:cubicBezTo>
                    <a:cubicBezTo>
                      <a:pt x="195" y="13"/>
                      <a:pt x="233" y="14"/>
                      <a:pt x="254" y="11"/>
                    </a:cubicBezTo>
                    <a:cubicBezTo>
                      <a:pt x="275" y="8"/>
                      <a:pt x="276" y="0"/>
                      <a:pt x="286" y="5"/>
                    </a:cubicBezTo>
                    <a:cubicBezTo>
                      <a:pt x="296" y="10"/>
                      <a:pt x="308" y="25"/>
                      <a:pt x="316" y="39"/>
                    </a:cubicBezTo>
                    <a:cubicBezTo>
                      <a:pt x="324" y="53"/>
                      <a:pt x="335" y="75"/>
                      <a:pt x="334" y="91"/>
                    </a:cubicBezTo>
                    <a:cubicBezTo>
                      <a:pt x="333" y="107"/>
                      <a:pt x="317" y="116"/>
                      <a:pt x="312" y="133"/>
                    </a:cubicBezTo>
                    <a:cubicBezTo>
                      <a:pt x="307" y="150"/>
                      <a:pt x="305" y="184"/>
                      <a:pt x="304" y="195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94"/>
              <p:cNvSpPr>
                <a:spLocks/>
              </p:cNvSpPr>
              <p:nvPr/>
            </p:nvSpPr>
            <p:spPr bwMode="auto">
              <a:xfrm>
                <a:off x="5958" y="1625"/>
                <a:ext cx="88" cy="34"/>
              </a:xfrm>
              <a:custGeom>
                <a:avLst/>
                <a:gdLst>
                  <a:gd name="T0" fmla="*/ 404 w 404"/>
                  <a:gd name="T1" fmla="*/ 75 h 193"/>
                  <a:gd name="T2" fmla="*/ 268 w 404"/>
                  <a:gd name="T3" fmla="*/ 23 h 193"/>
                  <a:gd name="T4" fmla="*/ 158 w 404"/>
                  <a:gd name="T5" fmla="*/ 13 h 193"/>
                  <a:gd name="T6" fmla="*/ 94 w 404"/>
                  <a:gd name="T7" fmla="*/ 99 h 193"/>
                  <a:gd name="T8" fmla="*/ 0 w 404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193">
                    <a:moveTo>
                      <a:pt x="404" y="75"/>
                    </a:moveTo>
                    <a:cubicBezTo>
                      <a:pt x="356" y="54"/>
                      <a:pt x="309" y="33"/>
                      <a:pt x="268" y="23"/>
                    </a:cubicBezTo>
                    <a:cubicBezTo>
                      <a:pt x="227" y="13"/>
                      <a:pt x="187" y="0"/>
                      <a:pt x="158" y="13"/>
                    </a:cubicBezTo>
                    <a:cubicBezTo>
                      <a:pt x="129" y="26"/>
                      <a:pt x="120" y="69"/>
                      <a:pt x="94" y="99"/>
                    </a:cubicBezTo>
                    <a:cubicBezTo>
                      <a:pt x="68" y="129"/>
                      <a:pt x="34" y="161"/>
                      <a:pt x="0" y="193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95"/>
              <p:cNvSpPr>
                <a:spLocks/>
              </p:cNvSpPr>
              <p:nvPr/>
            </p:nvSpPr>
            <p:spPr bwMode="auto">
              <a:xfrm>
                <a:off x="5908" y="1749"/>
                <a:ext cx="15" cy="40"/>
              </a:xfrm>
              <a:custGeom>
                <a:avLst/>
                <a:gdLst>
                  <a:gd name="T0" fmla="*/ 6 w 67"/>
                  <a:gd name="T1" fmla="*/ 0 h 224"/>
                  <a:gd name="T2" fmla="*/ 0 w 67"/>
                  <a:gd name="T3" fmla="*/ 54 h 224"/>
                  <a:gd name="T4" fmla="*/ 4 w 67"/>
                  <a:gd name="T5" fmla="*/ 98 h 224"/>
                  <a:gd name="T6" fmla="*/ 16 w 67"/>
                  <a:gd name="T7" fmla="*/ 154 h 224"/>
                  <a:gd name="T8" fmla="*/ 50 w 67"/>
                  <a:gd name="T9" fmla="*/ 176 h 224"/>
                  <a:gd name="T10" fmla="*/ 66 w 67"/>
                  <a:gd name="T11" fmla="*/ 214 h 224"/>
                  <a:gd name="T12" fmla="*/ 46 w 67"/>
                  <a:gd name="T13" fmla="*/ 220 h 224"/>
                  <a:gd name="T14" fmla="*/ 22 w 67"/>
                  <a:gd name="T15" fmla="*/ 192 h 224"/>
                  <a:gd name="T16" fmla="*/ 20 w 67"/>
                  <a:gd name="T17" fmla="*/ 16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24">
                    <a:moveTo>
                      <a:pt x="6" y="0"/>
                    </a:moveTo>
                    <a:cubicBezTo>
                      <a:pt x="3" y="19"/>
                      <a:pt x="0" y="38"/>
                      <a:pt x="0" y="54"/>
                    </a:cubicBezTo>
                    <a:cubicBezTo>
                      <a:pt x="0" y="70"/>
                      <a:pt x="1" y="81"/>
                      <a:pt x="4" y="98"/>
                    </a:cubicBezTo>
                    <a:cubicBezTo>
                      <a:pt x="7" y="115"/>
                      <a:pt x="8" y="141"/>
                      <a:pt x="16" y="154"/>
                    </a:cubicBezTo>
                    <a:cubicBezTo>
                      <a:pt x="24" y="167"/>
                      <a:pt x="42" y="166"/>
                      <a:pt x="50" y="176"/>
                    </a:cubicBezTo>
                    <a:cubicBezTo>
                      <a:pt x="58" y="186"/>
                      <a:pt x="67" y="207"/>
                      <a:pt x="66" y="214"/>
                    </a:cubicBezTo>
                    <a:cubicBezTo>
                      <a:pt x="65" y="221"/>
                      <a:pt x="53" y="224"/>
                      <a:pt x="46" y="220"/>
                    </a:cubicBezTo>
                    <a:cubicBezTo>
                      <a:pt x="39" y="216"/>
                      <a:pt x="26" y="202"/>
                      <a:pt x="22" y="192"/>
                    </a:cubicBezTo>
                    <a:cubicBezTo>
                      <a:pt x="18" y="182"/>
                      <a:pt x="19" y="171"/>
                      <a:pt x="20" y="16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96"/>
              <p:cNvSpPr>
                <a:spLocks/>
              </p:cNvSpPr>
              <p:nvPr/>
            </p:nvSpPr>
            <p:spPr bwMode="auto">
              <a:xfrm>
                <a:off x="5936" y="1762"/>
                <a:ext cx="22" cy="28"/>
              </a:xfrm>
              <a:custGeom>
                <a:avLst/>
                <a:gdLst>
                  <a:gd name="T0" fmla="*/ 26 w 97"/>
                  <a:gd name="T1" fmla="*/ 130 h 160"/>
                  <a:gd name="T2" fmla="*/ 0 w 97"/>
                  <a:gd name="T3" fmla="*/ 150 h 160"/>
                  <a:gd name="T4" fmla="*/ 28 w 97"/>
                  <a:gd name="T5" fmla="*/ 154 h 160"/>
                  <a:gd name="T6" fmla="*/ 90 w 97"/>
                  <a:gd name="T7" fmla="*/ 116 h 160"/>
                  <a:gd name="T8" fmla="*/ 68 w 97"/>
                  <a:gd name="T9" fmla="*/ 102 h 160"/>
                  <a:gd name="T10" fmla="*/ 78 w 97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60">
                    <a:moveTo>
                      <a:pt x="26" y="130"/>
                    </a:moveTo>
                    <a:cubicBezTo>
                      <a:pt x="13" y="138"/>
                      <a:pt x="0" y="146"/>
                      <a:pt x="0" y="150"/>
                    </a:cubicBezTo>
                    <a:cubicBezTo>
                      <a:pt x="0" y="154"/>
                      <a:pt x="13" y="160"/>
                      <a:pt x="28" y="154"/>
                    </a:cubicBezTo>
                    <a:cubicBezTo>
                      <a:pt x="43" y="148"/>
                      <a:pt x="83" y="125"/>
                      <a:pt x="90" y="116"/>
                    </a:cubicBezTo>
                    <a:cubicBezTo>
                      <a:pt x="97" y="107"/>
                      <a:pt x="70" y="121"/>
                      <a:pt x="68" y="102"/>
                    </a:cubicBezTo>
                    <a:cubicBezTo>
                      <a:pt x="66" y="83"/>
                      <a:pt x="72" y="41"/>
                      <a:pt x="7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 rot="-822472">
              <a:off x="2534" y="831"/>
              <a:ext cx="730" cy="177"/>
              <a:chOff x="2534" y="993"/>
              <a:chExt cx="730" cy="177"/>
            </a:xfrm>
          </p:grpSpPr>
          <p:grpSp>
            <p:nvGrpSpPr>
              <p:cNvPr id="52" name="Group 98"/>
              <p:cNvGrpSpPr>
                <a:grpSpLocks/>
              </p:cNvGrpSpPr>
              <p:nvPr/>
            </p:nvGrpSpPr>
            <p:grpSpPr bwMode="auto">
              <a:xfrm rot="708634">
                <a:off x="2534" y="1037"/>
                <a:ext cx="730" cy="133"/>
                <a:chOff x="824" y="2774"/>
                <a:chExt cx="1894" cy="574"/>
              </a:xfrm>
            </p:grpSpPr>
            <p:sp>
              <p:nvSpPr>
                <p:cNvPr id="57" name="Freeform 99"/>
                <p:cNvSpPr>
                  <a:spLocks/>
                </p:cNvSpPr>
                <p:nvPr/>
              </p:nvSpPr>
              <p:spPr bwMode="auto">
                <a:xfrm>
                  <a:off x="882" y="3054"/>
                  <a:ext cx="1836" cy="294"/>
                </a:xfrm>
                <a:custGeom>
                  <a:avLst/>
                  <a:gdLst>
                    <a:gd name="T0" fmla="*/ 0 w 1836"/>
                    <a:gd name="T1" fmla="*/ 240 h 294"/>
                    <a:gd name="T2" fmla="*/ 216 w 1836"/>
                    <a:gd name="T3" fmla="*/ 258 h 294"/>
                    <a:gd name="T4" fmla="*/ 918 w 1836"/>
                    <a:gd name="T5" fmla="*/ 258 h 294"/>
                    <a:gd name="T6" fmla="*/ 1638 w 1836"/>
                    <a:gd name="T7" fmla="*/ 42 h 294"/>
                    <a:gd name="T8" fmla="*/ 1836 w 1836"/>
                    <a:gd name="T9" fmla="*/ 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6" h="294">
                      <a:moveTo>
                        <a:pt x="0" y="240"/>
                      </a:moveTo>
                      <a:cubicBezTo>
                        <a:pt x="31" y="247"/>
                        <a:pt x="63" y="255"/>
                        <a:pt x="216" y="258"/>
                      </a:cubicBezTo>
                      <a:cubicBezTo>
                        <a:pt x="369" y="261"/>
                        <a:pt x="681" y="294"/>
                        <a:pt x="918" y="258"/>
                      </a:cubicBezTo>
                      <a:cubicBezTo>
                        <a:pt x="1155" y="222"/>
                        <a:pt x="1485" y="84"/>
                        <a:pt x="1638" y="42"/>
                      </a:cubicBezTo>
                      <a:cubicBezTo>
                        <a:pt x="1791" y="0"/>
                        <a:pt x="1803" y="12"/>
                        <a:pt x="1836" y="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100"/>
                <p:cNvSpPr>
                  <a:spLocks/>
                </p:cNvSpPr>
                <p:nvPr/>
              </p:nvSpPr>
              <p:spPr bwMode="auto">
                <a:xfrm flipV="1">
                  <a:off x="882" y="2774"/>
                  <a:ext cx="1836" cy="294"/>
                </a:xfrm>
                <a:custGeom>
                  <a:avLst/>
                  <a:gdLst>
                    <a:gd name="T0" fmla="*/ 0 w 1836"/>
                    <a:gd name="T1" fmla="*/ 240 h 294"/>
                    <a:gd name="T2" fmla="*/ 216 w 1836"/>
                    <a:gd name="T3" fmla="*/ 258 h 294"/>
                    <a:gd name="T4" fmla="*/ 918 w 1836"/>
                    <a:gd name="T5" fmla="*/ 258 h 294"/>
                    <a:gd name="T6" fmla="*/ 1638 w 1836"/>
                    <a:gd name="T7" fmla="*/ 42 h 294"/>
                    <a:gd name="T8" fmla="*/ 1836 w 1836"/>
                    <a:gd name="T9" fmla="*/ 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6" h="294">
                      <a:moveTo>
                        <a:pt x="0" y="240"/>
                      </a:moveTo>
                      <a:cubicBezTo>
                        <a:pt x="31" y="247"/>
                        <a:pt x="63" y="255"/>
                        <a:pt x="216" y="258"/>
                      </a:cubicBezTo>
                      <a:cubicBezTo>
                        <a:pt x="369" y="261"/>
                        <a:pt x="681" y="294"/>
                        <a:pt x="918" y="258"/>
                      </a:cubicBezTo>
                      <a:cubicBezTo>
                        <a:pt x="1155" y="222"/>
                        <a:pt x="1485" y="84"/>
                        <a:pt x="1638" y="42"/>
                      </a:cubicBezTo>
                      <a:cubicBezTo>
                        <a:pt x="1791" y="0"/>
                        <a:pt x="1803" y="12"/>
                        <a:pt x="1836" y="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101"/>
                <p:cNvSpPr>
                  <a:spLocks noChangeArrowheads="1"/>
                </p:cNvSpPr>
                <p:nvPr/>
              </p:nvSpPr>
              <p:spPr bwMode="auto">
                <a:xfrm>
                  <a:off x="824" y="2826"/>
                  <a:ext cx="112" cy="470"/>
                </a:xfrm>
                <a:prstGeom prst="ellipse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Line 102"/>
              <p:cNvSpPr>
                <a:spLocks noChangeShapeType="1"/>
              </p:cNvSpPr>
              <p:nvPr/>
            </p:nvSpPr>
            <p:spPr bwMode="auto">
              <a:xfrm>
                <a:off x="2591" y="1073"/>
                <a:ext cx="22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03"/>
              <p:cNvSpPr>
                <a:spLocks noChangeShapeType="1"/>
              </p:cNvSpPr>
              <p:nvPr/>
            </p:nvSpPr>
            <p:spPr bwMode="auto">
              <a:xfrm>
                <a:off x="2597" y="993"/>
                <a:ext cx="222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04"/>
              <p:cNvSpPr>
                <a:spLocks noChangeShapeType="1"/>
              </p:cNvSpPr>
              <p:nvPr/>
            </p:nvSpPr>
            <p:spPr bwMode="auto">
              <a:xfrm>
                <a:off x="2600" y="1049"/>
                <a:ext cx="22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05"/>
              <p:cNvSpPr>
                <a:spLocks noChangeShapeType="1"/>
              </p:cNvSpPr>
              <p:nvPr/>
            </p:nvSpPr>
            <p:spPr bwMode="auto">
              <a:xfrm>
                <a:off x="2599" y="1018"/>
                <a:ext cx="22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 rot="1214648">
              <a:off x="5112" y="1436"/>
              <a:ext cx="528" cy="935"/>
              <a:chOff x="3821" y="2073"/>
              <a:chExt cx="400" cy="798"/>
            </a:xfrm>
          </p:grpSpPr>
          <p:sp>
            <p:nvSpPr>
              <p:cNvPr id="37" name="Freeform 107"/>
              <p:cNvSpPr>
                <a:spLocks/>
              </p:cNvSpPr>
              <p:nvPr/>
            </p:nvSpPr>
            <p:spPr bwMode="auto">
              <a:xfrm>
                <a:off x="3821" y="2073"/>
                <a:ext cx="71" cy="735"/>
              </a:xfrm>
              <a:custGeom>
                <a:avLst/>
                <a:gdLst>
                  <a:gd name="T0" fmla="*/ 71 w 71"/>
                  <a:gd name="T1" fmla="*/ 33 h 735"/>
                  <a:gd name="T2" fmla="*/ 53 w 71"/>
                  <a:gd name="T3" fmla="*/ 27 h 735"/>
                  <a:gd name="T4" fmla="*/ 15 w 71"/>
                  <a:gd name="T5" fmla="*/ 195 h 735"/>
                  <a:gd name="T6" fmla="*/ 1 w 71"/>
                  <a:gd name="T7" fmla="*/ 389 h 735"/>
                  <a:gd name="T8" fmla="*/ 9 w 71"/>
                  <a:gd name="T9" fmla="*/ 543 h 735"/>
                  <a:gd name="T10" fmla="*/ 11 w 71"/>
                  <a:gd name="T11" fmla="*/ 623 h 735"/>
                  <a:gd name="T12" fmla="*/ 9 w 71"/>
                  <a:gd name="T13" fmla="*/ 665 h 735"/>
                  <a:gd name="T14" fmla="*/ 3 w 71"/>
                  <a:gd name="T15" fmla="*/ 685 h 735"/>
                  <a:gd name="T16" fmla="*/ 1 w 71"/>
                  <a:gd name="T17" fmla="*/ 701 h 735"/>
                  <a:gd name="T18" fmla="*/ 3 w 71"/>
                  <a:gd name="T19" fmla="*/ 713 h 735"/>
                  <a:gd name="T20" fmla="*/ 19 w 71"/>
                  <a:gd name="T21" fmla="*/ 715 h 735"/>
                  <a:gd name="T22" fmla="*/ 31 w 71"/>
                  <a:gd name="T23" fmla="*/ 717 h 735"/>
                  <a:gd name="T24" fmla="*/ 49 w 71"/>
                  <a:gd name="T25" fmla="*/ 735 h 735"/>
                  <a:gd name="T26" fmla="*/ 51 w 71"/>
                  <a:gd name="T27" fmla="*/ 719 h 735"/>
                  <a:gd name="T28" fmla="*/ 51 w 71"/>
                  <a:gd name="T29" fmla="*/ 707 h 735"/>
                  <a:gd name="T30" fmla="*/ 47 w 71"/>
                  <a:gd name="T31" fmla="*/ 695 h 735"/>
                  <a:gd name="T32" fmla="*/ 35 w 71"/>
                  <a:gd name="T33" fmla="*/ 68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35">
                    <a:moveTo>
                      <a:pt x="71" y="33"/>
                    </a:moveTo>
                    <a:cubicBezTo>
                      <a:pt x="66" y="16"/>
                      <a:pt x="62" y="0"/>
                      <a:pt x="53" y="27"/>
                    </a:cubicBezTo>
                    <a:cubicBezTo>
                      <a:pt x="44" y="54"/>
                      <a:pt x="24" y="135"/>
                      <a:pt x="15" y="195"/>
                    </a:cubicBezTo>
                    <a:cubicBezTo>
                      <a:pt x="6" y="255"/>
                      <a:pt x="2" y="331"/>
                      <a:pt x="1" y="389"/>
                    </a:cubicBezTo>
                    <a:cubicBezTo>
                      <a:pt x="0" y="447"/>
                      <a:pt x="7" y="504"/>
                      <a:pt x="9" y="543"/>
                    </a:cubicBezTo>
                    <a:cubicBezTo>
                      <a:pt x="11" y="582"/>
                      <a:pt x="11" y="603"/>
                      <a:pt x="11" y="623"/>
                    </a:cubicBezTo>
                    <a:cubicBezTo>
                      <a:pt x="11" y="643"/>
                      <a:pt x="10" y="655"/>
                      <a:pt x="9" y="665"/>
                    </a:cubicBezTo>
                    <a:cubicBezTo>
                      <a:pt x="8" y="675"/>
                      <a:pt x="4" y="679"/>
                      <a:pt x="3" y="685"/>
                    </a:cubicBezTo>
                    <a:cubicBezTo>
                      <a:pt x="2" y="691"/>
                      <a:pt x="1" y="696"/>
                      <a:pt x="1" y="701"/>
                    </a:cubicBezTo>
                    <a:cubicBezTo>
                      <a:pt x="1" y="706"/>
                      <a:pt x="0" y="711"/>
                      <a:pt x="3" y="713"/>
                    </a:cubicBezTo>
                    <a:cubicBezTo>
                      <a:pt x="6" y="715"/>
                      <a:pt x="14" y="714"/>
                      <a:pt x="19" y="715"/>
                    </a:cubicBezTo>
                    <a:cubicBezTo>
                      <a:pt x="24" y="716"/>
                      <a:pt x="26" y="714"/>
                      <a:pt x="31" y="717"/>
                    </a:cubicBezTo>
                    <a:cubicBezTo>
                      <a:pt x="36" y="720"/>
                      <a:pt x="46" y="735"/>
                      <a:pt x="49" y="735"/>
                    </a:cubicBezTo>
                    <a:cubicBezTo>
                      <a:pt x="52" y="735"/>
                      <a:pt x="51" y="724"/>
                      <a:pt x="51" y="719"/>
                    </a:cubicBezTo>
                    <a:cubicBezTo>
                      <a:pt x="51" y="714"/>
                      <a:pt x="52" y="711"/>
                      <a:pt x="51" y="707"/>
                    </a:cubicBezTo>
                    <a:cubicBezTo>
                      <a:pt x="50" y="703"/>
                      <a:pt x="50" y="699"/>
                      <a:pt x="47" y="695"/>
                    </a:cubicBezTo>
                    <a:cubicBezTo>
                      <a:pt x="44" y="691"/>
                      <a:pt x="37" y="687"/>
                      <a:pt x="35" y="685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8"/>
              <p:cNvSpPr>
                <a:spLocks/>
              </p:cNvSpPr>
              <p:nvPr/>
            </p:nvSpPr>
            <p:spPr bwMode="auto">
              <a:xfrm>
                <a:off x="3876" y="2648"/>
                <a:ext cx="30" cy="164"/>
              </a:xfrm>
              <a:custGeom>
                <a:avLst/>
                <a:gdLst>
                  <a:gd name="T0" fmla="*/ 4 w 30"/>
                  <a:gd name="T1" fmla="*/ 0 h 164"/>
                  <a:gd name="T2" fmla="*/ 2 w 30"/>
                  <a:gd name="T3" fmla="*/ 100 h 164"/>
                  <a:gd name="T4" fmla="*/ 18 w 30"/>
                  <a:gd name="T5" fmla="*/ 106 h 164"/>
                  <a:gd name="T6" fmla="*/ 24 w 30"/>
                  <a:gd name="T7" fmla="*/ 116 h 164"/>
                  <a:gd name="T8" fmla="*/ 22 w 30"/>
                  <a:gd name="T9" fmla="*/ 140 h 164"/>
                  <a:gd name="T10" fmla="*/ 28 w 30"/>
                  <a:gd name="T11" fmla="*/ 150 h 164"/>
                  <a:gd name="T12" fmla="*/ 28 w 30"/>
                  <a:gd name="T13" fmla="*/ 164 h 164"/>
                  <a:gd name="T14" fmla="*/ 14 w 30"/>
                  <a:gd name="T15" fmla="*/ 15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64">
                    <a:moveTo>
                      <a:pt x="4" y="0"/>
                    </a:moveTo>
                    <a:cubicBezTo>
                      <a:pt x="2" y="41"/>
                      <a:pt x="0" y="82"/>
                      <a:pt x="2" y="100"/>
                    </a:cubicBezTo>
                    <a:cubicBezTo>
                      <a:pt x="4" y="118"/>
                      <a:pt x="14" y="103"/>
                      <a:pt x="18" y="106"/>
                    </a:cubicBezTo>
                    <a:cubicBezTo>
                      <a:pt x="22" y="109"/>
                      <a:pt x="23" y="110"/>
                      <a:pt x="24" y="116"/>
                    </a:cubicBezTo>
                    <a:cubicBezTo>
                      <a:pt x="25" y="122"/>
                      <a:pt x="21" y="134"/>
                      <a:pt x="22" y="140"/>
                    </a:cubicBezTo>
                    <a:cubicBezTo>
                      <a:pt x="23" y="146"/>
                      <a:pt x="27" y="146"/>
                      <a:pt x="28" y="150"/>
                    </a:cubicBezTo>
                    <a:cubicBezTo>
                      <a:pt x="29" y="154"/>
                      <a:pt x="30" y="164"/>
                      <a:pt x="28" y="164"/>
                    </a:cubicBezTo>
                    <a:cubicBezTo>
                      <a:pt x="26" y="164"/>
                      <a:pt x="20" y="157"/>
                      <a:pt x="14" y="15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09"/>
              <p:cNvSpPr>
                <a:spLocks/>
              </p:cNvSpPr>
              <p:nvPr/>
            </p:nvSpPr>
            <p:spPr bwMode="auto">
              <a:xfrm>
                <a:off x="3880" y="2654"/>
                <a:ext cx="256" cy="217"/>
              </a:xfrm>
              <a:custGeom>
                <a:avLst/>
                <a:gdLst>
                  <a:gd name="T0" fmla="*/ 0 w 256"/>
                  <a:gd name="T1" fmla="*/ 0 h 217"/>
                  <a:gd name="T2" fmla="*/ 28 w 256"/>
                  <a:gd name="T3" fmla="*/ 48 h 217"/>
                  <a:gd name="T4" fmla="*/ 40 w 256"/>
                  <a:gd name="T5" fmla="*/ 88 h 217"/>
                  <a:gd name="T6" fmla="*/ 60 w 256"/>
                  <a:gd name="T7" fmla="*/ 112 h 217"/>
                  <a:gd name="T8" fmla="*/ 72 w 256"/>
                  <a:gd name="T9" fmla="*/ 128 h 217"/>
                  <a:gd name="T10" fmla="*/ 120 w 256"/>
                  <a:gd name="T11" fmla="*/ 184 h 217"/>
                  <a:gd name="T12" fmla="*/ 132 w 256"/>
                  <a:gd name="T13" fmla="*/ 212 h 217"/>
                  <a:gd name="T14" fmla="*/ 146 w 256"/>
                  <a:gd name="T15" fmla="*/ 216 h 217"/>
                  <a:gd name="T16" fmla="*/ 168 w 256"/>
                  <a:gd name="T17" fmla="*/ 204 h 217"/>
                  <a:gd name="T18" fmla="*/ 176 w 256"/>
                  <a:gd name="T19" fmla="*/ 180 h 217"/>
                  <a:gd name="T20" fmla="*/ 174 w 256"/>
                  <a:gd name="T21" fmla="*/ 154 h 217"/>
                  <a:gd name="T22" fmla="*/ 164 w 256"/>
                  <a:gd name="T23" fmla="*/ 86 h 217"/>
                  <a:gd name="T24" fmla="*/ 188 w 256"/>
                  <a:gd name="T25" fmla="*/ 70 h 217"/>
                  <a:gd name="T26" fmla="*/ 208 w 256"/>
                  <a:gd name="T27" fmla="*/ 60 h 217"/>
                  <a:gd name="T28" fmla="*/ 230 w 256"/>
                  <a:gd name="T29" fmla="*/ 68 h 217"/>
                  <a:gd name="T30" fmla="*/ 244 w 256"/>
                  <a:gd name="T31" fmla="*/ 70 h 217"/>
                  <a:gd name="T32" fmla="*/ 254 w 256"/>
                  <a:gd name="T33" fmla="*/ 46 h 217"/>
                  <a:gd name="T34" fmla="*/ 234 w 256"/>
                  <a:gd name="T35" fmla="*/ 36 h 217"/>
                  <a:gd name="T36" fmla="*/ 188 w 256"/>
                  <a:gd name="T37" fmla="*/ 28 h 217"/>
                  <a:gd name="T38" fmla="*/ 166 w 256"/>
                  <a:gd name="T39" fmla="*/ 38 h 217"/>
                  <a:gd name="T40" fmla="*/ 144 w 256"/>
                  <a:gd name="T41" fmla="*/ 74 h 217"/>
                  <a:gd name="T42" fmla="*/ 148 w 256"/>
                  <a:gd name="T43" fmla="*/ 132 h 217"/>
                  <a:gd name="T44" fmla="*/ 162 w 256"/>
                  <a:gd name="T45" fmla="*/ 178 h 217"/>
                  <a:gd name="T46" fmla="*/ 150 w 256"/>
                  <a:gd name="T47" fmla="*/ 164 h 217"/>
                  <a:gd name="T48" fmla="*/ 138 w 256"/>
                  <a:gd name="T49" fmla="*/ 142 h 217"/>
                  <a:gd name="T50" fmla="*/ 124 w 256"/>
                  <a:gd name="T51" fmla="*/ 12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6" h="217">
                    <a:moveTo>
                      <a:pt x="0" y="0"/>
                    </a:moveTo>
                    <a:cubicBezTo>
                      <a:pt x="10" y="16"/>
                      <a:pt x="21" y="33"/>
                      <a:pt x="28" y="48"/>
                    </a:cubicBezTo>
                    <a:cubicBezTo>
                      <a:pt x="35" y="63"/>
                      <a:pt x="35" y="77"/>
                      <a:pt x="40" y="88"/>
                    </a:cubicBezTo>
                    <a:cubicBezTo>
                      <a:pt x="45" y="99"/>
                      <a:pt x="55" y="105"/>
                      <a:pt x="60" y="112"/>
                    </a:cubicBezTo>
                    <a:cubicBezTo>
                      <a:pt x="65" y="119"/>
                      <a:pt x="62" y="116"/>
                      <a:pt x="72" y="128"/>
                    </a:cubicBezTo>
                    <a:cubicBezTo>
                      <a:pt x="82" y="140"/>
                      <a:pt x="110" y="170"/>
                      <a:pt x="120" y="184"/>
                    </a:cubicBezTo>
                    <a:cubicBezTo>
                      <a:pt x="130" y="198"/>
                      <a:pt x="128" y="207"/>
                      <a:pt x="132" y="212"/>
                    </a:cubicBezTo>
                    <a:cubicBezTo>
                      <a:pt x="136" y="217"/>
                      <a:pt x="140" y="217"/>
                      <a:pt x="146" y="216"/>
                    </a:cubicBezTo>
                    <a:cubicBezTo>
                      <a:pt x="152" y="215"/>
                      <a:pt x="163" y="210"/>
                      <a:pt x="168" y="204"/>
                    </a:cubicBezTo>
                    <a:cubicBezTo>
                      <a:pt x="173" y="198"/>
                      <a:pt x="175" y="188"/>
                      <a:pt x="176" y="180"/>
                    </a:cubicBezTo>
                    <a:cubicBezTo>
                      <a:pt x="177" y="172"/>
                      <a:pt x="176" y="170"/>
                      <a:pt x="174" y="154"/>
                    </a:cubicBezTo>
                    <a:cubicBezTo>
                      <a:pt x="172" y="138"/>
                      <a:pt x="162" y="100"/>
                      <a:pt x="164" y="86"/>
                    </a:cubicBezTo>
                    <a:cubicBezTo>
                      <a:pt x="166" y="72"/>
                      <a:pt x="181" y="74"/>
                      <a:pt x="188" y="70"/>
                    </a:cubicBezTo>
                    <a:cubicBezTo>
                      <a:pt x="195" y="66"/>
                      <a:pt x="201" y="60"/>
                      <a:pt x="208" y="60"/>
                    </a:cubicBezTo>
                    <a:cubicBezTo>
                      <a:pt x="215" y="60"/>
                      <a:pt x="224" y="66"/>
                      <a:pt x="230" y="68"/>
                    </a:cubicBezTo>
                    <a:cubicBezTo>
                      <a:pt x="236" y="70"/>
                      <a:pt x="240" y="74"/>
                      <a:pt x="244" y="70"/>
                    </a:cubicBezTo>
                    <a:cubicBezTo>
                      <a:pt x="248" y="66"/>
                      <a:pt x="256" y="52"/>
                      <a:pt x="254" y="46"/>
                    </a:cubicBezTo>
                    <a:cubicBezTo>
                      <a:pt x="252" y="40"/>
                      <a:pt x="245" y="39"/>
                      <a:pt x="234" y="36"/>
                    </a:cubicBezTo>
                    <a:cubicBezTo>
                      <a:pt x="223" y="33"/>
                      <a:pt x="199" y="28"/>
                      <a:pt x="188" y="28"/>
                    </a:cubicBezTo>
                    <a:cubicBezTo>
                      <a:pt x="177" y="28"/>
                      <a:pt x="173" y="30"/>
                      <a:pt x="166" y="38"/>
                    </a:cubicBezTo>
                    <a:cubicBezTo>
                      <a:pt x="159" y="46"/>
                      <a:pt x="147" y="58"/>
                      <a:pt x="144" y="74"/>
                    </a:cubicBezTo>
                    <a:cubicBezTo>
                      <a:pt x="141" y="90"/>
                      <a:pt x="145" y="115"/>
                      <a:pt x="148" y="132"/>
                    </a:cubicBezTo>
                    <a:cubicBezTo>
                      <a:pt x="151" y="149"/>
                      <a:pt x="162" y="173"/>
                      <a:pt x="162" y="178"/>
                    </a:cubicBezTo>
                    <a:cubicBezTo>
                      <a:pt x="162" y="183"/>
                      <a:pt x="154" y="170"/>
                      <a:pt x="150" y="164"/>
                    </a:cubicBezTo>
                    <a:cubicBezTo>
                      <a:pt x="146" y="158"/>
                      <a:pt x="142" y="148"/>
                      <a:pt x="138" y="142"/>
                    </a:cubicBezTo>
                    <a:cubicBezTo>
                      <a:pt x="134" y="136"/>
                      <a:pt x="129" y="131"/>
                      <a:pt x="124" y="126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10"/>
              <p:cNvSpPr>
                <a:spLocks/>
              </p:cNvSpPr>
              <p:nvPr/>
            </p:nvSpPr>
            <p:spPr bwMode="auto">
              <a:xfrm>
                <a:off x="4052" y="2715"/>
                <a:ext cx="95" cy="111"/>
              </a:xfrm>
              <a:custGeom>
                <a:avLst/>
                <a:gdLst>
                  <a:gd name="T0" fmla="*/ 46 w 95"/>
                  <a:gd name="T1" fmla="*/ 17 h 111"/>
                  <a:gd name="T2" fmla="*/ 51 w 95"/>
                  <a:gd name="T3" fmla="*/ 0 h 111"/>
                  <a:gd name="T4" fmla="*/ 64 w 95"/>
                  <a:gd name="T5" fmla="*/ 17 h 111"/>
                  <a:gd name="T6" fmla="*/ 78 w 95"/>
                  <a:gd name="T7" fmla="*/ 21 h 111"/>
                  <a:gd name="T8" fmla="*/ 93 w 95"/>
                  <a:gd name="T9" fmla="*/ 59 h 111"/>
                  <a:gd name="T10" fmla="*/ 91 w 95"/>
                  <a:gd name="T11" fmla="*/ 81 h 111"/>
                  <a:gd name="T12" fmla="*/ 85 w 95"/>
                  <a:gd name="T13" fmla="*/ 96 h 111"/>
                  <a:gd name="T14" fmla="*/ 43 w 95"/>
                  <a:gd name="T15" fmla="*/ 111 h 111"/>
                  <a:gd name="T16" fmla="*/ 25 w 95"/>
                  <a:gd name="T17" fmla="*/ 104 h 111"/>
                  <a:gd name="T18" fmla="*/ 12 w 95"/>
                  <a:gd name="T19" fmla="*/ 89 h 111"/>
                  <a:gd name="T20" fmla="*/ 0 w 95"/>
                  <a:gd name="T21" fmla="*/ 6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11">
                    <a:moveTo>
                      <a:pt x="46" y="17"/>
                    </a:moveTo>
                    <a:cubicBezTo>
                      <a:pt x="47" y="12"/>
                      <a:pt x="51" y="5"/>
                      <a:pt x="51" y="0"/>
                    </a:cubicBezTo>
                    <a:lnTo>
                      <a:pt x="64" y="17"/>
                    </a:lnTo>
                    <a:lnTo>
                      <a:pt x="78" y="21"/>
                    </a:lnTo>
                    <a:cubicBezTo>
                      <a:pt x="83" y="35"/>
                      <a:pt x="88" y="46"/>
                      <a:pt x="93" y="59"/>
                    </a:cubicBezTo>
                    <a:cubicBezTo>
                      <a:pt x="94" y="67"/>
                      <a:pt x="95" y="74"/>
                      <a:pt x="91" y="81"/>
                    </a:cubicBezTo>
                    <a:cubicBezTo>
                      <a:pt x="90" y="87"/>
                      <a:pt x="89" y="91"/>
                      <a:pt x="85" y="96"/>
                    </a:cubicBezTo>
                    <a:cubicBezTo>
                      <a:pt x="82" y="109"/>
                      <a:pt x="53" y="109"/>
                      <a:pt x="43" y="111"/>
                    </a:cubicBezTo>
                    <a:cubicBezTo>
                      <a:pt x="38" y="107"/>
                      <a:pt x="31" y="105"/>
                      <a:pt x="25" y="104"/>
                    </a:cubicBezTo>
                    <a:cubicBezTo>
                      <a:pt x="23" y="96"/>
                      <a:pt x="20" y="90"/>
                      <a:pt x="12" y="89"/>
                    </a:cubicBezTo>
                    <a:cubicBezTo>
                      <a:pt x="3" y="85"/>
                      <a:pt x="3" y="78"/>
                      <a:pt x="0" y="69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1"/>
              <p:cNvSpPr>
                <a:spLocks/>
              </p:cNvSpPr>
              <p:nvPr/>
            </p:nvSpPr>
            <p:spPr bwMode="auto">
              <a:xfrm>
                <a:off x="4049" y="2729"/>
                <a:ext cx="46" cy="45"/>
              </a:xfrm>
              <a:custGeom>
                <a:avLst/>
                <a:gdLst>
                  <a:gd name="T0" fmla="*/ 46 w 46"/>
                  <a:gd name="T1" fmla="*/ 7 h 45"/>
                  <a:gd name="T2" fmla="*/ 28 w 46"/>
                  <a:gd name="T3" fmla="*/ 9 h 45"/>
                  <a:gd name="T4" fmla="*/ 13 w 46"/>
                  <a:gd name="T5" fmla="*/ 9 h 45"/>
                  <a:gd name="T6" fmla="*/ 1 w 46"/>
                  <a:gd name="T7" fmla="*/ 0 h 45"/>
                  <a:gd name="T8" fmla="*/ 6 w 46"/>
                  <a:gd name="T9" fmla="*/ 25 h 45"/>
                  <a:gd name="T10" fmla="*/ 0 w 4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5">
                    <a:moveTo>
                      <a:pt x="46" y="7"/>
                    </a:moveTo>
                    <a:cubicBezTo>
                      <a:pt x="39" y="11"/>
                      <a:pt x="34" y="3"/>
                      <a:pt x="28" y="9"/>
                    </a:cubicBezTo>
                    <a:cubicBezTo>
                      <a:pt x="19" y="15"/>
                      <a:pt x="22" y="11"/>
                      <a:pt x="13" y="9"/>
                    </a:cubicBezTo>
                    <a:cubicBezTo>
                      <a:pt x="9" y="3"/>
                      <a:pt x="6" y="5"/>
                      <a:pt x="1" y="0"/>
                    </a:cubicBezTo>
                    <a:lnTo>
                      <a:pt x="6" y="25"/>
                    </a:lnTo>
                    <a:lnTo>
                      <a:pt x="0" y="4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112"/>
              <p:cNvSpPr>
                <a:spLocks noChangeArrowheads="1"/>
              </p:cNvSpPr>
              <p:nvPr/>
            </p:nvSpPr>
            <p:spPr bwMode="auto">
              <a:xfrm>
                <a:off x="4068" y="2755"/>
                <a:ext cx="27" cy="2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13"/>
              <p:cNvSpPr>
                <a:spLocks noChangeArrowheads="1"/>
              </p:cNvSpPr>
              <p:nvPr/>
            </p:nvSpPr>
            <p:spPr bwMode="auto">
              <a:xfrm>
                <a:off x="4104" y="2745"/>
                <a:ext cx="27" cy="2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4"/>
              <p:cNvSpPr>
                <a:spLocks noChangeShapeType="1"/>
              </p:cNvSpPr>
              <p:nvPr/>
            </p:nvSpPr>
            <p:spPr bwMode="auto">
              <a:xfrm flipV="1">
                <a:off x="4122" y="2753"/>
                <a:ext cx="69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5"/>
              <p:cNvSpPr>
                <a:spLocks noChangeShapeType="1"/>
              </p:cNvSpPr>
              <p:nvPr/>
            </p:nvSpPr>
            <p:spPr bwMode="auto">
              <a:xfrm flipH="1">
                <a:off x="4023" y="2792"/>
                <a:ext cx="78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6"/>
              <p:cNvSpPr>
                <a:spLocks noChangeShapeType="1"/>
              </p:cNvSpPr>
              <p:nvPr/>
            </p:nvSpPr>
            <p:spPr bwMode="auto">
              <a:xfrm flipV="1">
                <a:off x="4133" y="2766"/>
                <a:ext cx="8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7"/>
              <p:cNvSpPr>
                <a:spLocks noChangeShapeType="1"/>
              </p:cNvSpPr>
              <p:nvPr/>
            </p:nvSpPr>
            <p:spPr bwMode="auto">
              <a:xfrm flipH="1">
                <a:off x="4041" y="2798"/>
                <a:ext cx="57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8"/>
              <p:cNvSpPr>
                <a:spLocks noChangeShapeType="1"/>
              </p:cNvSpPr>
              <p:nvPr/>
            </p:nvSpPr>
            <p:spPr bwMode="auto">
              <a:xfrm flipH="1">
                <a:off x="4086" y="2795"/>
                <a:ext cx="14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9"/>
              <p:cNvSpPr>
                <a:spLocks noChangeShapeType="1"/>
              </p:cNvSpPr>
              <p:nvPr/>
            </p:nvSpPr>
            <p:spPr bwMode="auto">
              <a:xfrm>
                <a:off x="4128" y="2786"/>
                <a:ext cx="50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20"/>
              <p:cNvSpPr>
                <a:spLocks/>
              </p:cNvSpPr>
              <p:nvPr/>
            </p:nvSpPr>
            <p:spPr bwMode="auto">
              <a:xfrm>
                <a:off x="4100" y="2781"/>
                <a:ext cx="19" cy="12"/>
              </a:xfrm>
              <a:custGeom>
                <a:avLst/>
                <a:gdLst>
                  <a:gd name="T0" fmla="*/ 0 w 19"/>
                  <a:gd name="T1" fmla="*/ 12 h 12"/>
                  <a:gd name="T2" fmla="*/ 10 w 19"/>
                  <a:gd name="T3" fmla="*/ 0 h 12"/>
                  <a:gd name="T4" fmla="*/ 19 w 19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1" y="4"/>
                      <a:pt x="4" y="4"/>
                      <a:pt x="10" y="0"/>
                    </a:cubicBezTo>
                    <a:cubicBezTo>
                      <a:pt x="19" y="2"/>
                      <a:pt x="19" y="2"/>
                      <a:pt x="19" y="11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21"/>
              <p:cNvSpPr>
                <a:spLocks/>
              </p:cNvSpPr>
              <p:nvPr/>
            </p:nvSpPr>
            <p:spPr bwMode="auto">
              <a:xfrm>
                <a:off x="3853" y="2102"/>
                <a:ext cx="167" cy="618"/>
              </a:xfrm>
              <a:custGeom>
                <a:avLst/>
                <a:gdLst>
                  <a:gd name="T0" fmla="*/ 37 w 167"/>
                  <a:gd name="T1" fmla="*/ 0 h 618"/>
                  <a:gd name="T2" fmla="*/ 43 w 167"/>
                  <a:gd name="T3" fmla="*/ 20 h 618"/>
                  <a:gd name="T4" fmla="*/ 35 w 167"/>
                  <a:gd name="T5" fmla="*/ 60 h 618"/>
                  <a:gd name="T6" fmla="*/ 5 w 167"/>
                  <a:gd name="T7" fmla="*/ 202 h 618"/>
                  <a:gd name="T8" fmla="*/ 5 w 167"/>
                  <a:gd name="T9" fmla="*/ 328 h 618"/>
                  <a:gd name="T10" fmla="*/ 9 w 167"/>
                  <a:gd name="T11" fmla="*/ 364 h 618"/>
                  <a:gd name="T12" fmla="*/ 23 w 167"/>
                  <a:gd name="T13" fmla="*/ 356 h 618"/>
                  <a:gd name="T14" fmla="*/ 39 w 167"/>
                  <a:gd name="T15" fmla="*/ 378 h 618"/>
                  <a:gd name="T16" fmla="*/ 69 w 167"/>
                  <a:gd name="T17" fmla="*/ 434 h 618"/>
                  <a:gd name="T18" fmla="*/ 99 w 167"/>
                  <a:gd name="T19" fmla="*/ 510 h 618"/>
                  <a:gd name="T20" fmla="*/ 113 w 167"/>
                  <a:gd name="T21" fmla="*/ 524 h 618"/>
                  <a:gd name="T22" fmla="*/ 133 w 167"/>
                  <a:gd name="T23" fmla="*/ 576 h 618"/>
                  <a:gd name="T24" fmla="*/ 167 w 167"/>
                  <a:gd name="T25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618">
                    <a:moveTo>
                      <a:pt x="37" y="0"/>
                    </a:moveTo>
                    <a:cubicBezTo>
                      <a:pt x="40" y="5"/>
                      <a:pt x="43" y="10"/>
                      <a:pt x="43" y="20"/>
                    </a:cubicBezTo>
                    <a:cubicBezTo>
                      <a:pt x="43" y="30"/>
                      <a:pt x="41" y="30"/>
                      <a:pt x="35" y="60"/>
                    </a:cubicBezTo>
                    <a:cubicBezTo>
                      <a:pt x="29" y="90"/>
                      <a:pt x="10" y="157"/>
                      <a:pt x="5" y="202"/>
                    </a:cubicBezTo>
                    <a:cubicBezTo>
                      <a:pt x="0" y="247"/>
                      <a:pt x="4" y="301"/>
                      <a:pt x="5" y="328"/>
                    </a:cubicBezTo>
                    <a:cubicBezTo>
                      <a:pt x="6" y="355"/>
                      <a:pt x="6" y="359"/>
                      <a:pt x="9" y="364"/>
                    </a:cubicBezTo>
                    <a:cubicBezTo>
                      <a:pt x="12" y="369"/>
                      <a:pt x="18" y="354"/>
                      <a:pt x="23" y="356"/>
                    </a:cubicBezTo>
                    <a:cubicBezTo>
                      <a:pt x="28" y="358"/>
                      <a:pt x="31" y="365"/>
                      <a:pt x="39" y="378"/>
                    </a:cubicBezTo>
                    <a:cubicBezTo>
                      <a:pt x="47" y="391"/>
                      <a:pt x="59" y="412"/>
                      <a:pt x="69" y="434"/>
                    </a:cubicBezTo>
                    <a:cubicBezTo>
                      <a:pt x="79" y="456"/>
                      <a:pt x="92" y="495"/>
                      <a:pt x="99" y="510"/>
                    </a:cubicBezTo>
                    <a:cubicBezTo>
                      <a:pt x="106" y="525"/>
                      <a:pt x="107" y="513"/>
                      <a:pt x="113" y="524"/>
                    </a:cubicBezTo>
                    <a:cubicBezTo>
                      <a:pt x="119" y="535"/>
                      <a:pt x="124" y="560"/>
                      <a:pt x="133" y="576"/>
                    </a:cubicBezTo>
                    <a:cubicBezTo>
                      <a:pt x="142" y="592"/>
                      <a:pt x="154" y="605"/>
                      <a:pt x="167" y="618"/>
                    </a:cubicBez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40"/>
            <p:cNvGrpSpPr>
              <a:grpSpLocks/>
            </p:cNvGrpSpPr>
            <p:nvPr/>
          </p:nvGrpSpPr>
          <p:grpSpPr bwMode="auto">
            <a:xfrm>
              <a:off x="4047" y="1478"/>
              <a:ext cx="632" cy="569"/>
              <a:chOff x="2655" y="1670"/>
              <a:chExt cx="632" cy="569"/>
            </a:xfrm>
          </p:grpSpPr>
          <p:sp>
            <p:nvSpPr>
              <p:cNvPr id="20" name="Oval 123"/>
              <p:cNvSpPr>
                <a:spLocks noChangeArrowheads="1"/>
              </p:cNvSpPr>
              <p:nvPr/>
            </p:nvSpPr>
            <p:spPr bwMode="auto">
              <a:xfrm>
                <a:off x="2784" y="1884"/>
                <a:ext cx="240" cy="35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138"/>
              <p:cNvGrpSpPr>
                <a:grpSpLocks/>
              </p:cNvGrpSpPr>
              <p:nvPr/>
            </p:nvGrpSpPr>
            <p:grpSpPr bwMode="auto">
              <a:xfrm>
                <a:off x="2655" y="1670"/>
                <a:ext cx="551" cy="218"/>
                <a:chOff x="2747" y="1748"/>
                <a:chExt cx="354" cy="140"/>
              </a:xfrm>
            </p:grpSpPr>
            <p:sp>
              <p:nvSpPr>
                <p:cNvPr id="23" name="Oval 124"/>
                <p:cNvSpPr>
                  <a:spLocks noChangeArrowheads="1"/>
                </p:cNvSpPr>
                <p:nvPr/>
              </p:nvSpPr>
              <p:spPr bwMode="auto">
                <a:xfrm>
                  <a:off x="2848" y="1776"/>
                  <a:ext cx="116" cy="11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25"/>
                <p:cNvSpPr>
                  <a:spLocks noChangeArrowheads="1"/>
                </p:cNvSpPr>
                <p:nvPr/>
              </p:nvSpPr>
              <p:spPr bwMode="auto">
                <a:xfrm>
                  <a:off x="2871" y="1803"/>
                  <a:ext cx="27" cy="2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56" y="1748"/>
                  <a:ext cx="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27"/>
                <p:cNvSpPr>
                  <a:spLocks noChangeShapeType="1"/>
                </p:cNvSpPr>
                <p:nvPr/>
              </p:nvSpPr>
              <p:spPr bwMode="auto">
                <a:xfrm>
                  <a:off x="2856" y="1748"/>
                  <a:ext cx="35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937" y="1754"/>
                  <a:ext cx="27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2958" y="1751"/>
                  <a:ext cx="9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801"/>
                  <a:ext cx="27" cy="2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31"/>
                <p:cNvSpPr>
                  <a:spLocks noChangeShapeType="1"/>
                </p:cNvSpPr>
                <p:nvPr/>
              </p:nvSpPr>
              <p:spPr bwMode="auto">
                <a:xfrm>
                  <a:off x="2747" y="1835"/>
                  <a:ext cx="151" cy="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2"/>
                <p:cNvSpPr>
                  <a:spLocks noChangeShapeType="1"/>
                </p:cNvSpPr>
                <p:nvPr/>
              </p:nvSpPr>
              <p:spPr bwMode="auto">
                <a:xfrm>
                  <a:off x="2930" y="1853"/>
                  <a:ext cx="151" cy="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937" y="1841"/>
                  <a:ext cx="164" cy="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749" y="1854"/>
                  <a:ext cx="147" cy="1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926" y="1823"/>
                  <a:ext cx="87" cy="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803" y="1856"/>
                  <a:ext cx="87" cy="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37"/>
                <p:cNvSpPr>
                  <a:spLocks noChangeShapeType="1"/>
                </p:cNvSpPr>
                <p:nvPr/>
              </p:nvSpPr>
              <p:spPr bwMode="auto">
                <a:xfrm>
                  <a:off x="2934" y="1859"/>
                  <a:ext cx="77" cy="2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Freeform 139"/>
              <p:cNvSpPr>
                <a:spLocks/>
              </p:cNvSpPr>
              <p:nvPr/>
            </p:nvSpPr>
            <p:spPr bwMode="auto">
              <a:xfrm>
                <a:off x="2967" y="2064"/>
                <a:ext cx="320" cy="165"/>
              </a:xfrm>
              <a:custGeom>
                <a:avLst/>
                <a:gdLst>
                  <a:gd name="T0" fmla="*/ 30 w 320"/>
                  <a:gd name="T1" fmla="*/ 129 h 165"/>
                  <a:gd name="T2" fmla="*/ 75 w 320"/>
                  <a:gd name="T3" fmla="*/ 105 h 165"/>
                  <a:gd name="T4" fmla="*/ 141 w 320"/>
                  <a:gd name="T5" fmla="*/ 12 h 165"/>
                  <a:gd name="T6" fmla="*/ 243 w 320"/>
                  <a:gd name="T7" fmla="*/ 30 h 165"/>
                  <a:gd name="T8" fmla="*/ 309 w 320"/>
                  <a:gd name="T9" fmla="*/ 126 h 165"/>
                  <a:gd name="T10" fmla="*/ 309 w 320"/>
                  <a:gd name="T11" fmla="*/ 162 h 165"/>
                  <a:gd name="T12" fmla="*/ 297 w 320"/>
                  <a:gd name="T13" fmla="*/ 141 h 165"/>
                  <a:gd name="T14" fmla="*/ 267 w 320"/>
                  <a:gd name="T15" fmla="*/ 96 h 165"/>
                  <a:gd name="T16" fmla="*/ 240 w 320"/>
                  <a:gd name="T17" fmla="*/ 48 h 165"/>
                  <a:gd name="T18" fmla="*/ 189 w 320"/>
                  <a:gd name="T19" fmla="*/ 30 h 165"/>
                  <a:gd name="T20" fmla="*/ 144 w 320"/>
                  <a:gd name="T21" fmla="*/ 45 h 165"/>
                  <a:gd name="T22" fmla="*/ 111 w 320"/>
                  <a:gd name="T23" fmla="*/ 99 h 165"/>
                  <a:gd name="T24" fmla="*/ 75 w 320"/>
                  <a:gd name="T25" fmla="*/ 138 h 165"/>
                  <a:gd name="T26" fmla="*/ 0 w 320"/>
                  <a:gd name="T27" fmla="*/ 1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0" h="165">
                    <a:moveTo>
                      <a:pt x="30" y="129"/>
                    </a:moveTo>
                    <a:cubicBezTo>
                      <a:pt x="43" y="126"/>
                      <a:pt x="57" y="124"/>
                      <a:pt x="75" y="105"/>
                    </a:cubicBezTo>
                    <a:cubicBezTo>
                      <a:pt x="93" y="86"/>
                      <a:pt x="113" y="24"/>
                      <a:pt x="141" y="12"/>
                    </a:cubicBezTo>
                    <a:cubicBezTo>
                      <a:pt x="169" y="0"/>
                      <a:pt x="215" y="11"/>
                      <a:pt x="243" y="30"/>
                    </a:cubicBezTo>
                    <a:cubicBezTo>
                      <a:pt x="271" y="49"/>
                      <a:pt x="298" y="104"/>
                      <a:pt x="309" y="126"/>
                    </a:cubicBezTo>
                    <a:cubicBezTo>
                      <a:pt x="320" y="148"/>
                      <a:pt x="311" y="159"/>
                      <a:pt x="309" y="162"/>
                    </a:cubicBezTo>
                    <a:cubicBezTo>
                      <a:pt x="307" y="165"/>
                      <a:pt x="304" y="152"/>
                      <a:pt x="297" y="141"/>
                    </a:cubicBezTo>
                    <a:cubicBezTo>
                      <a:pt x="290" y="130"/>
                      <a:pt x="276" y="111"/>
                      <a:pt x="267" y="96"/>
                    </a:cubicBezTo>
                    <a:cubicBezTo>
                      <a:pt x="258" y="81"/>
                      <a:pt x="253" y="59"/>
                      <a:pt x="240" y="48"/>
                    </a:cubicBezTo>
                    <a:cubicBezTo>
                      <a:pt x="227" y="37"/>
                      <a:pt x="205" y="30"/>
                      <a:pt x="189" y="30"/>
                    </a:cubicBezTo>
                    <a:cubicBezTo>
                      <a:pt x="173" y="30"/>
                      <a:pt x="157" y="34"/>
                      <a:pt x="144" y="45"/>
                    </a:cubicBezTo>
                    <a:cubicBezTo>
                      <a:pt x="131" y="56"/>
                      <a:pt x="122" y="84"/>
                      <a:pt x="111" y="99"/>
                    </a:cubicBezTo>
                    <a:cubicBezTo>
                      <a:pt x="100" y="114"/>
                      <a:pt x="93" y="130"/>
                      <a:pt x="75" y="138"/>
                    </a:cubicBezTo>
                    <a:cubicBezTo>
                      <a:pt x="57" y="146"/>
                      <a:pt x="28" y="148"/>
                      <a:pt x="0" y="15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41"/>
            <p:cNvSpPr>
              <a:spLocks noChangeShapeType="1"/>
            </p:cNvSpPr>
            <p:nvPr/>
          </p:nvSpPr>
          <p:spPr bwMode="auto">
            <a:xfrm flipV="1">
              <a:off x="5400" y="2190"/>
              <a:ext cx="2157" cy="5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sysDot"/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/>
            </p:cNvSpPr>
            <p:nvPr/>
          </p:nvSpPr>
          <p:spPr bwMode="auto">
            <a:xfrm>
              <a:off x="3255" y="910"/>
              <a:ext cx="4260" cy="1202"/>
            </a:xfrm>
            <a:custGeom>
              <a:avLst/>
              <a:gdLst>
                <a:gd name="T0" fmla="*/ 0 w 4260"/>
                <a:gd name="T1" fmla="*/ 13 h 1202"/>
                <a:gd name="T2" fmla="*/ 302 w 4260"/>
                <a:gd name="T3" fmla="*/ 41 h 1202"/>
                <a:gd name="T4" fmla="*/ 594 w 4260"/>
                <a:gd name="T5" fmla="*/ 260 h 1202"/>
                <a:gd name="T6" fmla="*/ 832 w 4260"/>
                <a:gd name="T7" fmla="*/ 397 h 1202"/>
                <a:gd name="T8" fmla="*/ 1444 w 4260"/>
                <a:gd name="T9" fmla="*/ 461 h 1202"/>
                <a:gd name="T10" fmla="*/ 3447 w 4260"/>
                <a:gd name="T11" fmla="*/ 635 h 1202"/>
                <a:gd name="T12" fmla="*/ 4260 w 4260"/>
                <a:gd name="T13" fmla="*/ 120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0" h="1202">
                  <a:moveTo>
                    <a:pt x="0" y="13"/>
                  </a:moveTo>
                  <a:cubicBezTo>
                    <a:pt x="101" y="6"/>
                    <a:pt x="203" y="0"/>
                    <a:pt x="302" y="41"/>
                  </a:cubicBezTo>
                  <a:cubicBezTo>
                    <a:pt x="401" y="82"/>
                    <a:pt x="506" y="201"/>
                    <a:pt x="594" y="260"/>
                  </a:cubicBezTo>
                  <a:cubicBezTo>
                    <a:pt x="682" y="319"/>
                    <a:pt x="690" y="364"/>
                    <a:pt x="832" y="397"/>
                  </a:cubicBezTo>
                  <a:cubicBezTo>
                    <a:pt x="974" y="430"/>
                    <a:pt x="1008" y="421"/>
                    <a:pt x="1444" y="461"/>
                  </a:cubicBezTo>
                  <a:cubicBezTo>
                    <a:pt x="1880" y="501"/>
                    <a:pt x="2978" y="512"/>
                    <a:pt x="3447" y="635"/>
                  </a:cubicBezTo>
                  <a:cubicBezTo>
                    <a:pt x="3916" y="758"/>
                    <a:pt x="4088" y="980"/>
                    <a:pt x="4260" y="120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3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ubsection*{3.3. Feedback on the laser}&#10;Estimate the amount of light reflected back into the laser, assuming the&#10;``target'' to be a 6 mm diameter plane reflector. \\&#10;Knowing that the laser was operated at 80\% of saturation, and that the&#10;laser output coupler had 10\% transmission, find the change in laser power&#10;induced by the target reflection.  Assume that the laser was at threshold&#10;(before introducing the reflector), and that the power supplied by the source remains constant,&#10;as well as the overall efficiency.&#10;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19" y="1462314"/>
            <a:ext cx="8720762" cy="25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081213"/>
            <a:ext cx="101536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704839" y="518474"/>
            <a:ext cx="278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CO2 LASER</a:t>
            </a:r>
          </a:p>
        </p:txBody>
      </p:sp>
    </p:spTree>
    <p:extLst>
      <p:ext uri="{BB962C8B-B14F-4D97-AF65-F5344CB8AC3E}">
        <p14:creationId xmlns:p14="http://schemas.microsoft.com/office/powerpoint/2010/main" val="41281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5" y="446509"/>
            <a:ext cx="8173039" cy="61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256" y="-1637057"/>
            <a:ext cx="6036498" cy="104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82" y="0"/>
            <a:ext cx="56568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6268" y="527901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(0 0 1)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988" y="2344365"/>
            <a:ext cx="388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CLARIFICATION ABOUT MODE-LOCKING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04484"/>
              </p:ext>
            </p:extLst>
          </p:nvPr>
        </p:nvGraphicFramePr>
        <p:xfrm>
          <a:off x="94891" y="51789"/>
          <a:ext cx="11931235" cy="671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Slide" r:id="rId3" imgW="6096120" imgH="3428876" progId="PowerPoint.Slide.8">
                  <p:embed/>
                </p:oleObj>
              </mc:Choice>
              <mc:Fallback>
                <p:oleObj name="Slide" r:id="rId3" imgW="6096120" imgH="3428876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91" y="51789"/>
                        <a:ext cx="11931235" cy="671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6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&#10;\subsection*{Dispersion due to an absorber}&#10;The inverse linewidth of the line (phase relaxation time) is $T_2 =$ 1 ps.\\&#10;Calculate the contribution of this line to the index of refraction $n(\Delta \omega)$&#10;where $\Delta \omega$ is the detuning from the center of the line.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24" y="383209"/>
            <a:ext cx="7528337" cy="1154863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color}&#10;\pagestyle{empty}&#10;\begin{document}&#10;\textcolor{blue}{&#10;$\frac{d{\cal E}}{dz} = {\cal E}_0 e^{-\alpha z/2}$&#10;For a Lorentzian line:&#10;$$\alpha/2 = \frac{\alpha_0/2}{1 + \Delta \omega^2 T_2^2}$$&#10;which is the real part of the complex function&#10;$$\frac{\alpha_0/2}{1 + i\Delta \omega T_2}$$&#10;which has as imaginary part&#10;$$\frac{(\alpha_0/2) \Delta \omega T_2}{1 + \Delta \omega^2 T_2^2}$$&#10;which is the dispersion function to be identified with $k(\Delta \omega) = \frac{2 \pi}{\lambda}n(\Delta \omega).$&#10;We thus have:&#10;$$n(\Delta \omega) = \frac{ \lambda \alpha_0}{4 \pi} \frac{\Delta \omega T_2}{1 + \Delta \omega^2 T_2^2}.$$ 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09" y="1645482"/>
            <a:ext cx="8716190" cy="49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\documentclass{article}&#10;\usepackage{amsmath}&#10;\pagestyle{empty}&#10;\begin{document}&#10;Resonant frequencies:&#10;$$\nu = \frac{c}{2nL}\left[N +\frac{1}{2\pi}&#10;\arctan (2L/\rho_0) \right ]$$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47" y="974336"/>
            <a:ext cx="580866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724785" y="294886"/>
            <a:ext cx="572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/>
              <a:t>Mode-locking – from textbook approach to reality</a:t>
            </a:r>
          </a:p>
        </p:txBody>
      </p:sp>
      <p:pic>
        <p:nvPicPr>
          <p:cNvPr id="1028" name="Picture 2" descr="\documentclass{article}&#10;\usepackage{amsmath}&#10;\pagestyle{empty}&#10;\begin{document}&#10;Mode-locking refers to establishing a phase relationship between&#10;longitudinal modes. A transverse mode structure will generally&#10;contribute to amplitude noise at frequencies corresponding to the&#10;differences between mode frequencies. Most fs lasers operate in a&#10;single ${\rm TEM}_{00}$ transverse mode. The laser can&#10;operate on any of the longitudinal modes of&#10;index $m$, whose frequency $\nu_m$ satisfies the condition&#10;$$&#10;    \nu_m=\frac{mc}{2n(\nu_m)L}&#10;$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2657086"/>
            <a:ext cx="87153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\documentclass{article}&#10;\usepackage{amsmath}&#10;\pagestyle{empty}&#10;\begin{document}&#10;Ideal textbook case: the mode spacing&#10;$$\Delta =\nu_{m+1}-\nu_m = c/(2nL)$$ is constant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97" y="5144698"/>
            <a:ext cx="5816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documentclass{article}&#10;\usepackage{amsmath}&#10;\pagestyle{empty}&#10;\begin{document}&#10;$  \tilde{E}^+(t)= \frac{1}{2}\tilde{\cal E}(t) e^{i \omega_\ell t}&#10;    = \frac{1}{2}{\cal E}_0 e^{i\omega_\ell t}&#10;    \sum_{m=(1-M)/2}^{(M-1)/2} e^{i(2m\pi\Delta \cdot t+ \phi_m)}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-1588"/>
            <a:ext cx="63373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01800" y="1120775"/>
            <a:ext cx="6089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52975" y="909638"/>
            <a:ext cx="0" cy="2238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22738" y="889000"/>
            <a:ext cx="0" cy="2238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4325" y="889000"/>
            <a:ext cx="0" cy="2238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0438" y="889000"/>
            <a:ext cx="0" cy="2238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6625" y="889000"/>
            <a:ext cx="0" cy="2238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15" descr="\documentclass{article}&#10;\usepackage{amsmath}&#10;\pagestyle{empty}&#10;\begin{document}&#10;$\omega_\ell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193800"/>
            <a:ext cx="2333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\documentclass{article}&#10;\usepackage{amsmath}&#10;\pagestyle{empty}&#10;\begin{document}&#10;$\Delta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849313"/>
            <a:ext cx="1889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1427163" y="742950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M=5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4" descr="\documentclass{article}&#10;\usepackage{amsmath}&#10;\pagestyle{empty}&#10;\begin{document}&#10;If the modes are in phase $\phi_m = 0$. \\&#10;For any integer $q$:&#10;$ \tilde{E}^+\left(t+\frac{1}{\Delta}q\right)&#10;    =\tilde{E}^+(t)e^{i[2m \pi \Delta \cdot t &#10;+ 2(m+q)\pi]} \ \ \ \rightarrow$  PULSE TRAIN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643063"/>
            <a:ext cx="86963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\documentclass{article}&#10;\usepackage{amsmath}&#10;\pagestyle{empty}&#10;\begin{document}&#10;$  \tilde{E}^+(t)= \frac{1}{2} \tilde{\cal E}(t) e^{i\omega_\ell t} =&#10;      \frac{1}{2} {\cal E}_0e^{i\phi_0}e^{i\omega_\ell t}\frac{\sin (M\pi\Delta t)}&#10;    {\sin( \pi\Delta t)} \ \ \  \rightarrow  \tau_p = \frac{1}{M \Delta}$ &#10;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41575"/>
            <a:ext cx="8899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\documentclass{article}&#10;\usepackage{amsmath}&#10;\pagestyle{empty}&#10;\begin{document}&#10;Train of single pulses spaced&#10;by $\tau_{RT} = 1/\Delta$&#10;&#10;&#10;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27400"/>
            <a:ext cx="47958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\documentclass{article}&#10;\usepackage{amsmath}&#10;\pagestyle{empty}&#10;\begin{document}&#10; The ratio $\tau_{RT}/\tau_p$ is &#10;a measure of the number of longitudinal modes oscillating in&#10;phase.&#10;&#10;&#10;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8715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135" y="447261"/>
            <a:ext cx="559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about real/imaginary parts of a complex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0687" y="815010"/>
            <a:ext cx="933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introductory lectures, the polarization was directly introduced as a complex function, of which the real part </a:t>
            </a:r>
            <a:r>
              <a:rPr lang="en-US" b="1" i="1" dirty="0" smtClean="0"/>
              <a:t>u</a:t>
            </a:r>
            <a:r>
              <a:rPr lang="en-US" dirty="0" smtClean="0"/>
              <a:t> represents polarization, the imaginary part </a:t>
            </a:r>
            <a:r>
              <a:rPr lang="en-US" b="1" i="1" dirty="0" smtClean="0"/>
              <a:t>v</a:t>
            </a:r>
            <a:r>
              <a:rPr lang="en-US" dirty="0" smtClean="0"/>
              <a:t> the absorption.</a:t>
            </a:r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 If we have a complex function $W$&#10;of a complex variable $z = x + iy$:&#10;$$&#10;W(z) = U(z) + i V(z).&#10;\label{W(z)}&#10;$$&#10;\begin{eqnarray}&#10;\frac{dW}{dz} &amp; = &amp; \frac{dU}{dz} + i \frac{dV}{dx} \nonumber \\&#10;&amp; = &amp; \frac{dU}{diy} + i \frac{dV}{diy} = \frac{dV}{dy} - i \frac{dU}{dy},&#10;\nonumber \end{eqnarray}&#10;which leads to the condition:&#10;\begin{eqnarray}&#10;\frac{dU}{dx} &amp; = &amp; \frac{dV}{dy} \nonumber \\&#10;\frac{dV}{dx} &amp; = &amp; - \frac{dU}{dy}.&#10;\nonumber&#10;\end{eqnarray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23" y="2115736"/>
            <a:ext cx="7763809" cy="44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15009" y="1411355"/>
            <a:ext cx="1067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Kramers-Kroenig</a:t>
            </a:r>
            <a:r>
              <a:rPr lang="en-US" sz="1600" dirty="0" smtClean="0"/>
              <a:t> </a:t>
            </a:r>
            <a:r>
              <a:rPr lang="en-US" sz="1600" dirty="0"/>
              <a:t>relations are the integral </a:t>
            </a:r>
            <a:r>
              <a:rPr lang="en-US" sz="1600" dirty="0" smtClean="0"/>
              <a:t>form of </a:t>
            </a:r>
            <a:r>
              <a:rPr lang="en-US" sz="1600" dirty="0"/>
              <a:t>the Cauchy </a:t>
            </a:r>
            <a:r>
              <a:rPr lang="en-US" sz="1600" dirty="0" err="1"/>
              <a:t>Rieman</a:t>
            </a:r>
            <a:r>
              <a:rPr lang="en-US" sz="1600" dirty="0"/>
              <a:t> </a:t>
            </a:r>
            <a:r>
              <a:rPr lang="en-US" sz="1600" dirty="0" smtClean="0"/>
              <a:t>condition.  The </a:t>
            </a:r>
            <a:r>
              <a:rPr lang="en-US" sz="1600" dirty="0"/>
              <a:t>Cauchy </a:t>
            </a:r>
            <a:r>
              <a:rPr lang="en-US" sz="1600" dirty="0" err="1"/>
              <a:t>Rieman</a:t>
            </a:r>
            <a:r>
              <a:rPr lang="en-US" sz="1600" dirty="0"/>
              <a:t> condition is that statement that you should </a:t>
            </a:r>
            <a:r>
              <a:rPr lang="en-US" sz="1600" dirty="0" smtClean="0"/>
              <a:t>obtain the </a:t>
            </a:r>
            <a:r>
              <a:rPr lang="en-US" sz="1600" dirty="0"/>
              <a:t>same derivative independently of the path along which you </a:t>
            </a:r>
            <a:r>
              <a:rPr lang="en-US" sz="1600" dirty="0" smtClean="0"/>
              <a:t>take the </a:t>
            </a:r>
            <a:r>
              <a:rPr lang="en-US" sz="1600" dirty="0"/>
              <a:t>derivative.</a:t>
            </a:r>
          </a:p>
        </p:txBody>
      </p:sp>
    </p:spTree>
    <p:extLst>
      <p:ext uri="{BB962C8B-B14F-4D97-AF65-F5344CB8AC3E}">
        <p14:creationId xmlns:p14="http://schemas.microsoft.com/office/powerpoint/2010/main" val="8814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15009" y="1282148"/>
            <a:ext cx="1067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derivation of the </a:t>
            </a:r>
            <a:r>
              <a:rPr lang="en-US" sz="1600" dirty="0" err="1" smtClean="0"/>
              <a:t>Kramers-Kroenig</a:t>
            </a:r>
            <a:r>
              <a:rPr lang="en-US" sz="1600" dirty="0" smtClean="0"/>
              <a:t> </a:t>
            </a:r>
            <a:r>
              <a:rPr lang="en-US" sz="1600" dirty="0"/>
              <a:t>relations </a:t>
            </a:r>
            <a:r>
              <a:rPr lang="en-US" sz="1600" dirty="0" smtClean="0"/>
              <a:t>as </a:t>
            </a:r>
            <a:r>
              <a:rPr lang="en-US" sz="1600" dirty="0"/>
              <a:t>the integral </a:t>
            </a:r>
            <a:r>
              <a:rPr lang="en-US" sz="1600" dirty="0" smtClean="0"/>
              <a:t>form of </a:t>
            </a:r>
            <a:r>
              <a:rPr lang="en-US" sz="1600" dirty="0"/>
              <a:t>the Cauchy </a:t>
            </a:r>
            <a:r>
              <a:rPr lang="en-US" sz="1600" dirty="0" err="1"/>
              <a:t>Rieman</a:t>
            </a:r>
            <a:r>
              <a:rPr lang="en-US" sz="1600" dirty="0"/>
              <a:t> </a:t>
            </a:r>
            <a:r>
              <a:rPr lang="en-US" sz="1600" dirty="0" err="1" smtClean="0"/>
              <a:t>conditionis</a:t>
            </a:r>
            <a:r>
              <a:rPr lang="en-US" sz="1600" dirty="0" smtClean="0"/>
              <a:t> nicely illustrated on </a:t>
            </a:r>
            <a:r>
              <a:rPr lang="en-US" sz="1600" dirty="0" err="1" smtClean="0"/>
              <a:t>Wikepedia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2095055"/>
            <a:ext cx="11063510" cy="31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58687" y="610940"/>
            <a:ext cx="1067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example chosen is nearly always absorption and index of refraction,  which are the exponent of the transfer function for propagation of light.</a:t>
            </a:r>
          </a:p>
          <a:p>
            <a:r>
              <a:rPr lang="en-US" sz="1600" dirty="0" smtClean="0"/>
              <a:t>The KK relations apply also to the real part and imaginary parts of  any transfer function, for instance that of the </a:t>
            </a:r>
            <a:r>
              <a:rPr lang="en-US" sz="1600" dirty="0" err="1" smtClean="0"/>
              <a:t>Fabry</a:t>
            </a:r>
            <a:r>
              <a:rPr lang="en-US" sz="1600" dirty="0" smtClean="0"/>
              <a:t>-Perot. </a:t>
            </a:r>
            <a:endParaRPr lang="en-US" sz="1600" dirty="0"/>
          </a:p>
        </p:txBody>
      </p:sp>
      <p:pic>
        <p:nvPicPr>
          <p:cNvPr id="3" name="Picture 2" descr="\documentclass{article}&#10;\usepackage{amsmath}&#10;\pagestyle{empty}&#10;\begin{document}&#10;$E = {\cal E}e^{i(\omega t - kz)}$ \\&#10;In the frequency domain, &#10;${\cal E}(\Omega,z)E = {\cal E}(\Omega,0)e^{-ik(\Omega)z)}$ \\&#10;$e^{-ik(\Omega)z)}$ is the transfer function for the spectral field, with a phase factor $kz$.\\&#10;That phase factor itself is a complex function.\\&#10;$\frac{\partial {\cal E}}{\partial z} = - i k{\cal E} = &#10;(-i k - \frac{\alpha}{2}){\cal E}$&#10;Kramers-Kr\&quot;onig relations apply between the real and imaginary parts of \\complex $k$ (or $k$ and $\alpha/2$)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8" y="1588785"/>
            <a:ext cx="8714666" cy="2108953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In the Fabry-Perot, the complex transmission ${\cal T}(\Omega)$ and the complex reflection ${\cal T}(\Omega)$&#10;each have a real and imaginary part to chich the Kramers Kroenig relations apply.&#10;They can be written as amplitude and phase $|{\cal T}(\Omega)| e^{-i \psi(\Omega)}$.  There is no Kramers-Kroenig relation between amplitude and phase $\psi$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8" y="3886673"/>
            <a:ext cx="8719238" cy="115200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The meaning of the derivative $\frac{dk \ell}{d \Omega}$ is group delay over the distance $\ell$.\\&#10;The meaning of the derivative $\frac{\psi}{d \Omega}$ is group delay by transmission through the Fabry-Perot.\\&#10;Physical meaning: the time it takes for the energy to build up.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0" y="5297182"/>
            <a:ext cx="8713143" cy="12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documentclass{article}&#10;\usepackage{amsmath}&#10;\pagestyle{empty}&#10;\begin{document}&#10;If we change from absorption to gain, &#10;the complex function is\\ $- \frac{1}{1 + ix}$ and both the real and imaginary parts change sign.\\  The phase does not change sign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1" y="3654698"/>
            <a:ext cx="7190856" cy="83657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7518380" y="3962051"/>
            <a:ext cx="3474800" cy="3031447"/>
            <a:chOff x="6851065" y="1135684"/>
            <a:chExt cx="4919323" cy="429166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C08C748-A8C7-CE83-5F70-F8063A07A18C}"/>
                </a:ext>
              </a:extLst>
            </p:cNvPr>
            <p:cNvGrpSpPr/>
            <p:nvPr/>
          </p:nvGrpSpPr>
          <p:grpSpPr>
            <a:xfrm>
              <a:off x="6851065" y="1543441"/>
              <a:ext cx="4620319" cy="3000927"/>
              <a:chOff x="6870031" y="1308993"/>
              <a:chExt cx="4620319" cy="3338137"/>
            </a:xfrm>
          </p:grpSpPr>
          <p:sp>
            <p:nvSpPr>
              <p:cNvPr id="106" name="Arc 105">
                <a:extLst>
                  <a:ext uri="{FF2B5EF4-FFF2-40B4-BE49-F238E27FC236}">
                    <a16:creationId xmlns:a16="http://schemas.microsoft.com/office/drawing/2014/main" id="{272D6CE3-DA33-6875-6B06-D1EB35225D0A}"/>
                  </a:ext>
                </a:extLst>
              </p:cNvPr>
              <p:cNvSpPr/>
              <p:nvPr/>
            </p:nvSpPr>
            <p:spPr>
              <a:xfrm rot="16435649">
                <a:off x="8693135" y="1849915"/>
                <a:ext cx="3338137" cy="2256293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96" dirty="0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5C2F65F-C018-8F4B-7995-0C49876310FB}"/>
                  </a:ext>
                </a:extLst>
              </p:cNvPr>
              <p:cNvSpPr/>
              <p:nvPr/>
            </p:nvSpPr>
            <p:spPr>
              <a:xfrm rot="5400000">
                <a:off x="6514551" y="1700644"/>
                <a:ext cx="3074466" cy="2363505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96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656926" y="1135684"/>
              <a:ext cx="4113462" cy="4291662"/>
              <a:chOff x="7656926" y="1135684"/>
              <a:chExt cx="4113462" cy="429166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2EAB4B2-8506-1172-6803-81899177A402}"/>
                  </a:ext>
                </a:extLst>
              </p:cNvPr>
              <p:cNvGrpSpPr/>
              <p:nvPr/>
            </p:nvGrpSpPr>
            <p:grpSpPr>
              <a:xfrm>
                <a:off x="7656926" y="1144759"/>
                <a:ext cx="3421057" cy="3472823"/>
                <a:chOff x="2060525" y="1530589"/>
                <a:chExt cx="5025494" cy="3957639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12C2CA3-AA1F-BBCB-21AC-CFF73D687E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0525" y="1530589"/>
                  <a:ext cx="5025494" cy="3957639"/>
                  <a:chOff x="2315316" y="33656"/>
                  <a:chExt cx="5025494" cy="3957639"/>
                </a:xfrm>
              </p:grpSpPr>
              <p:sp>
                <p:nvSpPr>
                  <p:cNvPr id="101" name="Text Box 50 1">
                    <a:extLst>
                      <a:ext uri="{FF2B5EF4-FFF2-40B4-BE49-F238E27FC236}">
                        <a16:creationId xmlns:a16="http://schemas.microsoft.com/office/drawing/2014/main" id="{BC4AAAF8-563E-DD15-8091-4F749EA4BF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5316" y="67705"/>
                    <a:ext cx="478494" cy="4208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2" name="Text Box 72 1">
                        <a:extLst>
                          <a:ext uri="{FF2B5EF4-FFF2-40B4-BE49-F238E27FC236}">
                            <a16:creationId xmlns:a16="http://schemas.microsoft.com/office/drawing/2014/main" id="{1FFB6598-3317-7905-4B33-29E7D666055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822433" y="2051196"/>
                        <a:ext cx="509106" cy="3507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02" name="Text Box 72 1">
                        <a:extLst>
                          <a:ext uri="{FF2B5EF4-FFF2-40B4-BE49-F238E27FC236}">
                            <a16:creationId xmlns:a16="http://schemas.microsoft.com/office/drawing/2014/main" id="{1FFB6598-3317-7905-4B33-29E7D66605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6822433" y="2051196"/>
                        <a:ext cx="509106" cy="35074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r="-12500" b="-25000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03" name="Group 49">
                    <a:extLst>
                      <a:ext uri="{FF2B5EF4-FFF2-40B4-BE49-F238E27FC236}">
                        <a16:creationId xmlns:a16="http://schemas.microsoft.com/office/drawing/2014/main" id="{C6CF1F60-431B-1209-8959-5D1C9A4657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2206" y="33656"/>
                    <a:ext cx="4488604" cy="3957639"/>
                    <a:chOff x="411" y="2187"/>
                    <a:chExt cx="1433" cy="2493"/>
                  </a:xfrm>
                </p:grpSpPr>
                <p:sp>
                  <p:nvSpPr>
                    <p:cNvPr id="104" name="Line 47">
                      <a:extLst>
                        <a:ext uri="{FF2B5EF4-FFF2-40B4-BE49-F238E27FC236}">
                          <a16:creationId xmlns:a16="http://schemas.microsoft.com/office/drawing/2014/main" id="{D60C01E3-0F55-72E0-60B4-2B436EBFA0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2" y="3436"/>
                      <a:ext cx="1432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48 1">
                      <a:extLst>
                        <a:ext uri="{FF2B5EF4-FFF2-40B4-BE49-F238E27FC236}">
                          <a16:creationId xmlns:a16="http://schemas.microsoft.com/office/drawing/2014/main" id="{CDBD4F93-5FB2-6EB3-7C09-3988D8ACD6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1" y="2187"/>
                      <a:ext cx="1" cy="249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9D7954A5-8FCB-706C-33B9-69454BD5E707}"/>
                    </a:ext>
                  </a:extLst>
                </p:cNvPr>
                <p:cNvSpPr/>
                <p:nvPr/>
              </p:nvSpPr>
              <p:spPr>
                <a:xfrm>
                  <a:off x="2985950" y="2431020"/>
                  <a:ext cx="2710146" cy="1046045"/>
                </a:xfrm>
                <a:custGeom>
                  <a:avLst/>
                  <a:gdLst>
                    <a:gd name="connsiteX0" fmla="*/ 0 w 5852160"/>
                    <a:gd name="connsiteY0" fmla="*/ 3011424 h 3023616"/>
                    <a:gd name="connsiteX1" fmla="*/ 1463040 w 5852160"/>
                    <a:gd name="connsiteY1" fmla="*/ 2426208 h 3023616"/>
                    <a:gd name="connsiteX2" fmla="*/ 2926080 w 5852160"/>
                    <a:gd name="connsiteY2" fmla="*/ 0 h 3023616"/>
                    <a:gd name="connsiteX3" fmla="*/ 4389120 w 5852160"/>
                    <a:gd name="connsiteY3" fmla="*/ 2426208 h 3023616"/>
                    <a:gd name="connsiteX4" fmla="*/ 5852160 w 5852160"/>
                    <a:gd name="connsiteY4" fmla="*/ 3023616 h 3023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52160" h="3023616">
                      <a:moveTo>
                        <a:pt x="0" y="3011424"/>
                      </a:moveTo>
                      <a:cubicBezTo>
                        <a:pt x="487680" y="2969768"/>
                        <a:pt x="975360" y="2928112"/>
                        <a:pt x="1463040" y="2426208"/>
                      </a:cubicBezTo>
                      <a:cubicBezTo>
                        <a:pt x="1950720" y="1924304"/>
                        <a:pt x="2438400" y="0"/>
                        <a:pt x="2926080" y="0"/>
                      </a:cubicBezTo>
                      <a:cubicBezTo>
                        <a:pt x="3413760" y="0"/>
                        <a:pt x="3901440" y="1922272"/>
                        <a:pt x="4389120" y="2426208"/>
                      </a:cubicBezTo>
                      <a:cubicBezTo>
                        <a:pt x="4876800" y="2930144"/>
                        <a:pt x="5364480" y="2976880"/>
                        <a:pt x="5852160" y="3023616"/>
                      </a:cubicBezTo>
                    </a:path>
                  </a:pathLst>
                </a:custGeom>
                <a:ln w="222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ADA93E3-20D8-3173-3291-DB3E64BF95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164" y="1730693"/>
                  <a:ext cx="0" cy="178889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 Box 72 2">
                      <a:extLst>
                        <a:ext uri="{FF2B5EF4-FFF2-40B4-BE49-F238E27FC236}">
                          <a16:creationId xmlns:a16="http://schemas.microsoft.com/office/drawing/2014/main" id="{42A02C55-EFBF-FE1D-64F7-1CD7E1AC6F0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78106" y="3475308"/>
                      <a:ext cx="40934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0" name="Text Box 72 2">
                      <a:extLst>
                        <a:ext uri="{FF2B5EF4-FFF2-40B4-BE49-F238E27FC236}">
                          <a16:creationId xmlns:a16="http://schemas.microsoft.com/office/drawing/2014/main" id="{42A02C55-EFBF-FE1D-64F7-1CD7E1AC6F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178106" y="3475308"/>
                      <a:ext cx="40934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65625" b="-4054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0F5AA33-F201-6B50-B474-AEF90D7F6F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48276" y="2105526"/>
                <a:ext cx="772" cy="1518791"/>
              </a:xfrm>
              <a:prstGeom prst="line">
                <a:avLst/>
              </a:prstGeom>
              <a:ln w="28575">
                <a:solidFill>
                  <a:srgbClr val="1B23B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E94A5FD-D4E0-8494-7B60-6525D0A2F7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7409" y="2105526"/>
                <a:ext cx="0" cy="1518791"/>
              </a:xfrm>
              <a:prstGeom prst="line">
                <a:avLst/>
              </a:prstGeom>
              <a:ln w="28575">
                <a:solidFill>
                  <a:srgbClr val="1B23B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E4C3FAC-00EC-0D4A-37E0-38452444E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5903" y="3747902"/>
                <a:ext cx="42374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40C1DE5-7E34-A9B8-B9B3-FAEC4BABC48C}"/>
                      </a:ext>
                    </a:extLst>
                  </p:cNvPr>
                  <p:cNvSpPr txBox="1"/>
                  <p:nvPr/>
                </p:nvSpPr>
                <p:spPr>
                  <a:xfrm>
                    <a:off x="8971518" y="3797669"/>
                    <a:ext cx="5325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40C1DE5-7E34-A9B8-B9B3-FAEC4BABC4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1518" y="3797669"/>
                    <a:ext cx="53251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5806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0DF640E-4A43-938D-93D5-06C0255B8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77105" y="2254342"/>
                <a:ext cx="1176987" cy="3103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C5F655F-6157-8D50-9E00-FF2070DCA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48276" y="3606964"/>
                <a:ext cx="1505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81456E1-DDDD-F948-7380-8A4647B425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1836" y="2228717"/>
                <a:ext cx="0" cy="1369975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61950F27-2FC4-BABE-5AD3-1267049D2B47}"/>
                      </a:ext>
                    </a:extLst>
                  </p:cNvPr>
                  <p:cNvSpPr txBox="1"/>
                  <p:nvPr/>
                </p:nvSpPr>
                <p:spPr>
                  <a:xfrm>
                    <a:off x="10548103" y="2326525"/>
                    <a:ext cx="5407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61950F27-2FC4-BABE-5AD3-1267049D2B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48103" y="2326525"/>
                    <a:ext cx="54072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31746" b="-604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 Box 50 2">
                    <a:extLst>
                      <a:ext uri="{FF2B5EF4-FFF2-40B4-BE49-F238E27FC236}">
                        <a16:creationId xmlns:a16="http://schemas.microsoft.com/office/drawing/2014/main" id="{7D1619E5-152A-01D1-11BE-4D9735F66F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092" y="1135684"/>
                    <a:ext cx="407676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 Box 50 2">
                    <a:extLst>
                      <a:ext uri="{FF2B5EF4-FFF2-40B4-BE49-F238E27FC236}">
                        <a16:creationId xmlns:a16="http://schemas.microsoft.com/office/drawing/2014/main" id="{7D1619E5-152A-01D1-11BE-4D9735F66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554092" y="1135684"/>
                    <a:ext cx="4076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6383" r="-27660" b="-6279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Line 48 2">
                <a:extLst>
                  <a:ext uri="{FF2B5EF4-FFF2-40B4-BE49-F238E27FC236}">
                    <a16:creationId xmlns:a16="http://schemas.microsoft.com/office/drawing/2014/main" id="{234A5F4A-B2A8-B6D0-B923-B113E64BF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8500" y="1174637"/>
                <a:ext cx="2132" cy="34728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F6E2017-A636-2096-0FAD-02B6E306408C}"/>
                  </a:ext>
                </a:extLst>
              </p:cNvPr>
              <p:cNvSpPr txBox="1"/>
              <p:nvPr/>
            </p:nvSpPr>
            <p:spPr>
              <a:xfrm>
                <a:off x="7748337" y="298383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CAD4E60-95CF-B324-3FD2-1AAAD13E916F}"/>
                      </a:ext>
                    </a:extLst>
                  </p:cNvPr>
                  <p:cNvSpPr txBox="1"/>
                  <p:nvPr/>
                </p:nvSpPr>
                <p:spPr>
                  <a:xfrm>
                    <a:off x="7982656" y="4994920"/>
                    <a:ext cx="203069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l-GR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func>
                      </m:oMath>
                    </a14:m>
                    <a:r>
                      <a:rPr lang="en-US" dirty="0">
                        <a:solidFill>
                          <a:srgbClr val="2121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CAD4E60-95CF-B324-3FD2-1AAAD13E91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656" y="4994920"/>
                    <a:ext cx="20306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277" b="-627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7DDB848B-1419-9483-E4B1-1EE6B028FB8F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8352" y="4931826"/>
                    <a:ext cx="1702036" cy="4955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dirty="0">
                        <a:solidFill>
                          <a:srgbClr val="2121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phase</a:t>
                    </a:r>
                    <a:r>
                      <a:rPr lang="zh-CN" altLang="en-US" dirty="0">
                        <a:solidFill>
                          <a:srgbClr val="2121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dirty="0">
                        <a:solidFill>
                          <a:srgbClr val="2121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delay,</a:t>
                    </a:r>
                    <a:r>
                      <a:rPr lang="zh-CN" altLang="en-US" dirty="0">
                        <a:solidFill>
                          <a:srgbClr val="2121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7DDB848B-1419-9483-E4B1-1EE6B028FB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8352" y="4931826"/>
                    <a:ext cx="1702036" cy="4955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040" t="-10526" b="-1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8" name="Picture 7" descr="\documentclass{article}&#10;\usepackage{amsmath}&#10;\pagestyle{empty}&#10;\begin{document}&#10;At resonance, you can approximate the transfer function by a Lorentzian.\\In the  case of $k$ and $\alpha$:\\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6" y="608833"/>
            <a:ext cx="8522666" cy="27565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In the case of the Fabry-Perot, If the real part of ${\cal T}$\\ changes sign, the imaginary part changes sign also,\\ but the phase $\psi$ remains unchanged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1" y="5288943"/>
            <a:ext cx="6098286" cy="8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864947" y="593387"/>
            <a:ext cx="66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example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Kramers-Kroenig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relation: Gaussian beams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83" y="1110397"/>
            <a:ext cx="48069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\documentclass{article}\pagestyle{empty}&#10;\begin{document}&#10;In the derivation of the Gaussian beam parameters, we found that: $$&#10;P = -i \ln \left(\frac{q_0 + z}{q_0}\right )&#10;$$&#10;which is a complex function with real and imaginary parts.&#10;More useful is the decomposition in amplitude and phase of $\exp(-iP)$: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4" y="1702574"/>
            <a:ext cx="8717714" cy="1933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10" name="Picture 9" descr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The Kramers-Kroenig relation apply netween the real and imaginary parts which are $\frac{1}{\sqrt{1 + \frac{z^2}{\rho_0^2}}}\cos \Theta$ and $-\frac{1}{\sqrt{1 + \frac{z^2}{\rho_0^2}}}\sin \Theta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60" y="3773785"/>
            <a:ext cx="8715226" cy="2167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2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usepackage{color}&#10;\pagestyle{empty}&#10;\begin{document}&#10;\subsection*{Absorber in the Fabry-Perot}&#10;Calculate how the transmission of laser light for the mode at resonance is affected by the&#10;absorber inserted in the cavity.&#10;&#10;\textcolor{blue}{&#10;In the lecture on Fabry-Perot of October 16, slide 15, we derived the transmission&#10;function of a Fabry-Perot with gain:&#10;$$\left | {\cal T} \right |^2  =&#10;\frac{ \left ( 1 - R \right )^2}{ \left (1 - Re^a \right )^2}&#10;\frac {1 }&#10;{1 + \frac{4 R e^a}{(1-Re^a)^2} \sin^2 \frac{\delta}{2} }         $$&#10;We have here absorption: $a = - \alpha_0 \ell$.\\&#10;The peak transmission is no longer 1, but&#10;$$\frac{ \left ( 1 - R \right )^2}{ \left (1 - Re^a \right )^2}&#10;= \frac{ \left ( 1 - 0.99 \right )^2}{ \left (1 - 0.99 e^{-0.5} \right )^2} = 0.000626&#10;$$&#10;a very small number, because the {\em effective} path between the high reflectivity mirrors is very long,&#10;compared with the linear absorption length.} \\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03" y="740383"/>
            <a:ext cx="8720762" cy="5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1.372"/>
  <p:tag name="ORIGINALWIDTH" val="4286.464"/>
  <p:tag name="OUTPUTTYPE" val="PNG"/>
  <p:tag name="IGUANATEXVERSION" val="160"/>
  <p:tag name="LATEXADDIN" val="\documentclass{article}&#10;\usepackage{amsmath}&#10;\usepackage{color}&#10;\pagestyle{empty}&#10;\begin{document}&#10;\section{Fabry-Perot}&#10;\subsection{Empty cavity}&#10;Find the linewidth, free spectral range of the transmission modes of the Fabry-Perot with the following parameters:&#10;\begin{enumerate}&#10;\item thickness 1 mm.&#10;\item 2 mirrors with equal (intensity) reflectivity of $R$ = 99\%&#10;\item $\lambda = 500$ nm&#10;\item Index of refraction $n = 1$&#10;\end{enumerate}&#10;&#10;\textcolor{blue}{\noindent&#10;Free spectral range: $\Delta \nu_{fsr} = c/2 \ell = 1.5 \cdot 10^{11}$ HZ. \\&#10;In radian/s: $9.42\cdot 10^{11}$ S$^{-1}$ \\&#10;Finesse:&#10; $$ F = \frac{\pi \sqrt{R}}{1-R} = 313  $$&#10;which makes the FWHM of the transmission 0.48$\cdot10^9$ Hz.\\&#10;In radian/s: $3.015 \cdot 10^9$.}&#10;&#10;&#10;&#10;&#10;&#10;\end{document}"/>
  <p:tag name="IGUANATEXSIZE" val="20"/>
  <p:tag name="IGUANATEXCURSOR" val="6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3001.125"/>
  <p:tag name="OUTPUTTYPE" val="PNG"/>
  <p:tag name="IGUANATEXVERSION" val="160"/>
  <p:tag name="LATEXADDIN" val="\documentclass{article}&#10;\usepackage{amsmath}&#10;\pagestyle{empty}&#10;\begin{document}&#10;In the case of the Fabry-Perot, If the real part of ${\cal T}$\\ changes sign, the imaginary part changes sign also,\\ but the phase $\psi$ remains unchanged.&#10;&#10;&#10;&#10;\end{document}"/>
  <p:tag name="IGUANATEXSIZE" val="20"/>
  <p:tag name="IGUANATEXCURSOR" val="1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 {\cal E}(x,y,z) ={\cal E}_0&#10;e^{-iP(z)} \times &#10; e^{-ik_{\ell}(r^2)/2\tilde {q(z)}}&#10;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2"/>
  <p:tag name="PICTUREFILESIZE" val="215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1.631"/>
  <p:tag name="ORIGINALWIDTH" val="4290.213"/>
  <p:tag name="OUTPUTTYPE" val="PNG"/>
  <p:tag name="IGUANATEXVERSION" val="160"/>
  <p:tag name="LATEXADDIN" val="\documentclass{article}\pagestyle{empty}&#10;\begin{document}&#10;In the derivation of the Gaussian beam parameters, we found that: $$&#10;P = -i \ln \left(\frac{q_0 + z}{q_0}\right )&#10;$$&#10;which is a complex function with real and imaginary parts.&#10;More useful is the decomposition in amplitude and phase of $\exp(-iP)$:&#10;\end{document}&#10;"/>
  <p:tag name="IGUANATEXSIZE" val="20"/>
  <p:tag name="IGUANATEXCURSOR" val="304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6.367"/>
  <p:tag name="ORIGINALWIDTH" val="4288.714"/>
  <p:tag name="OUTPUTTYPE" val="PNG"/>
  <p:tag name="IGUANATEXVERSION" val="160"/>
  <p:tag name="LATEXADDIN" val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The Kramers-Kroenig relation apply netween the real and imaginary parts which are $\frac{1}{\sqrt{1 + \frac{z^2}{\rho_0^2}}}\cos \Theta$ and $-\frac{1}{\sqrt{1 + \frac{z^2}{\rho_0^2}}}\sin \Theta$&#10;\end{document}&#10;"/>
  <p:tag name="IGUANATEXSIZE" val="20"/>
  <p:tag name="IGUANATEXCURSOR" val="337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8.178"/>
  <p:tag name="ORIGINALWIDTH" val="4291.713"/>
  <p:tag name="OUTPUTTYPE" val="PNG"/>
  <p:tag name="IGUANATEXVERSION" val="160"/>
  <p:tag name="LATEXADDIN" val="\documentclass{article}&#10;\usepackage{amsmath}&#10;\usepackage{color}&#10;\pagestyle{empty}&#10;\begin{document}&#10;\subsection*{Absorber in the Fabry-Perot}&#10;Calculate how the transmission of laser light for the mode at resonance is affected by the&#10;absorber inserted in the cavity.&#10;&#10;\textcolor{blue}{&#10;In the lecture on Fabry-Perot of October 16, slide 15, we derived the transmission&#10;function of a Fabry-Perot with gain:&#10;$$\left | {\cal T} \right |^2  =&#10;\frac{ \left ( 1 - R \right )^2}{ \left (1 - Re^a \right )^2}&#10;\frac {1 }&#10;{1 + \frac{4 R e^a}{(1-Re^a)^2} \sin^2 \frac{\delta}{2} }         $$&#10;We have here absorption: $a = - \alpha_0 \ell$.\\&#10;The peak transmission is no longer 1, but&#10;$$\frac{ \left ( 1 - R \right )^2}{ \left (1 - Re^a \right )^2}&#10;= \frac{ \left ( 1 - 0.99 \right )^2}{ \left (1 - 0.99 e^{-0.5} \right )^2} = 0.000626&#10;$$&#10;a very small number, because the {\em effective} path between the high reflectivity mirrors is very long,&#10;compared with the linear absorption length.} \\&#10;&#10;&#10;&#10;&#10;\end{document}"/>
  <p:tag name="IGUANATEXSIZE" val="20"/>
  <p:tag name="IGUANATEXCURSOR" val="24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1.702"/>
  <p:tag name="ORIGINALWIDTH" val="4288.714"/>
  <p:tag name="OUTPUTTYPE" val="PNG"/>
  <p:tag name="IGUANATEXVERSION" val="160"/>
  <p:tag name="LATEXADDIN" val="\documentclass{article}&#10;\usepackage{amsmath}&#10;\usepackage{color}&#10;\pagestyle{empty}&#10;\begin{document}&#10;\subsection*{Absorber in the Fabry-Perot}&#10;Calculate how the transmission of laser light for the two adjacent modes is affected by the&#10;absorber inserted in the cavity.&#10;&#10;\textcolor{blue}{&#10;For the second part of this question, we neglect the frequency shift of the mode due to the&#10;dispersion of the absorption line.  But the absorption is now $a = -\alpha(\Delta \omega) \ell$   with&#10;$\Delta \omega = 9.42\cdot 10^{11}$ s$^{-1}$ and \\$\Delta \omega T_2 = 9.42\cdot 10^{11}$ s$^{-1} T_2 = 3.77$.\\&#10;The value of $a$ for the adjacent modes is $$ a = - \frac{\alpha_0 \ell}{1 + 14.2} = -0.0658$$&#10;The change in transmission for the two adjacent resonances is:&#10;$$\frac{ \left ( 1 - R \right )^2}{ \left (1 - Re^a \right )^2}&#10;= \frac{ \left ( 1 - 0.99 \right )^2}{ \left (1 - 0.99 e^{-0.0658} \right )^2} = 0.0187&#10;$$       }&#10;&#10;&#10;&#10;&#10;\end{document}"/>
  <p:tag name="IGUANATEXSIZE" val="20"/>
  <p:tag name="IGUANATEXCURSOR" val="6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2.925"/>
  <p:tag name="ORIGINALWIDTH" val="4284.964"/>
  <p:tag name="OUTPUTTYPE" val="PNG"/>
  <p:tag name="IGUANATEXVERSION" val="160"/>
  <p:tag name="LATEXADDIN" val="\documentclass{article}&#10;\usepackage{amsmath}&#10;\usepackage{color}&#10;\pagestyle{empty}&#10;\begin{document}&#10;\subsection*{Calculate the shift in frequency for the two modes adjacent to the center mode}&#10;\textcolor{red}{This relates to the mode-locked laser.  There we have a gain in the Fabry-Perot, which has also dispersion.}\\&#10;\textcolor{blue}{&#10;The change in phase $\delta$  is $$2 \Delta k \ell = 2 k \ell \Delta n = \frac{4 \pi \ell}{\lambda} \Delta n$$ where&#10;$$\Delta n = \frac{ \lambda \alpha_0}{4 \pi} \frac{\Delta \omega T_2}{1 + \Delta \omega^2 T_2^2}.$$&#10;$$ \delta = \ell \alpha_0 \frac{\Delta \omega T_2}{1 + \Delta \omega^2 T_2^2}&#10;= \ell \alpha \Delta \omega T_2 = 0.24.$$&#10;The shift in frequency is $$\delta \Delta \omega/2 \pi =  \Delta \omega \alpha \Delta \omega T_2/2&#10;= 9.442 \cdot 10^{11} \times 0.24 /(2 \pi) = 36   {\rm GHz}.$$   }&#10;&#10;&#10;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8.047"/>
  <p:tag name="ORIGINALWIDTH" val="4288.714"/>
  <p:tag name="OUTPUTTYPE" val="PNG"/>
  <p:tag name="IGUANATEXVERSION" val="160"/>
  <p:tag name="LATEXADDIN" val="\documentclass{article}&#10;\usepackage{amsmath}&#10;\usepackage{color}&#10;\pagestyle{empty}&#10;\begin{document}&#10;\subsection*{Calculate the shift in frequency for the two modes adjacent to the center mode}&#10;The previous approach, writing \\&#10;\textcolor{blue}{&#10;The change in phase $\delta$  is $$2 \Delta k \ell = 2 k \ell \Delta n = \frac{4 \pi \ell}{\lambda} \Delta n$$} must be wrong, sice we are not taking into account the Fabry-Perot.&#10;The phase $\psi$ is zero at resonance, and $2 \pi$ at the adjacent modes.  The change in the $2 \pi$ value due to the index change, times $\Delta \omega/2 \pi$,&#10;is the frequency shift.&#10;&#10;&#10;&#10;\end{document}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.1331"/>
  <p:tag name="ORIGINALWIDTH" val="4288.714"/>
  <p:tag name="OUTPUTTYPE" val="PNG"/>
  <p:tag name="IGUANATEXVERSION" val="160"/>
  <p:tag name="LATEXADDIN" val="\documentclass{article}&#10;\usepackage{amsmath}&#10;\pagestyle{empty}&#10;\begin{document}&#10;Transfer function for the symmetrical&#10;Fabry-Perot:&#10;$$&#10;\tilde{\cal T}(\Omega) =&#10; \tilde{t}_{12}\tilde{t}_{21}e^{-i(k d/\cos \theta_{in})}\frac{1}{1 -&#10;\tilde{r}_{21}^2 e^{i\delta}}$$&#10;Taking arctan(Imag/Real), one finds the change in $\psi$ to be equal to $\delta$ and the previous calculation was correct.&#10;&#10;&#10;&#10;\end{document}"/>
  <p:tag name="IGUANATEXSIZE" val="20"/>
  <p:tag name="IGUANATEXCURSOR" val="38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0.971"/>
  <p:tag name="ORIGINALWIDTH" val="4291.713"/>
  <p:tag name="OUTPUTTYPE" val="PNG"/>
  <p:tag name="IGUANATEXVERSION" val="160"/>
  <p:tag name="LATEXADDIN" val="\documentclass{article}&#10;\usepackage{amsmath}&#10;\pagestyle{empty}&#10;\begin{document}&#10;\section{Laser stability/instability}&#10;This question relates to the linewidth of any laser.&#10; We take as example a single mode  laser.&#10;At $t=0$ the laser starts to oscillate on a longitudinal mode resonant&#10;with its Fabry-Perot cavity.  The two cavity mirrors are mounted on posts that are not&#10;infinitely rigid, causing the cavity length to fluctuate.  As the&#10;cavity expands, the original frequency of the intracavity beam is no longer&#10;resonant with the drifting cavity.  One would expect the laser power to drop, until another cavity&#10;mode develops at the new cavity resonance, resulting in amplitude fluctuations of the output.&#10;That is not what is observed.  The output power is constant, but the width (in frequency) of the mode&#10;corresponds to the length fluctuation of the cavity. \\&#10; Can you explain?  \\&#10;To make you explanation quantitative, consider one mirror fixed, and the other moving&#10;at a constant velocity (take for instance 1 $\mu$m per ms).&#10;&#10;&#10;&#10;&#10;\end{document}"/>
  <p:tag name="IGUANATEXSIZE" val="20"/>
  <p:tag name="IGUANATEXCURSOR" val="103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7.6678"/>
  <p:tag name="ORIGINALWIDTH" val="4287.214"/>
  <p:tag name="OUTPUTTYPE" val="PNG"/>
  <p:tag name="IGUANATEXVERSION" val="160"/>
  <p:tag name="LATEXADDIN" val="\documentclass{article}&#10;\usepackage{amsmath}&#10;\pagestyle{empty}&#10;\begin{document}&#10;&#10;\subsection*{Dispersion due to an absorber}&#10;The inverse linewidth of the line (phase relaxation time) is $T_2 =$ 1 ps.\\&#10;Calculate the contribution of this line to the index of refraction $n(\Delta \omega)$&#10;where $\Delta \omega$ is the detuning from the center of the line.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9.104"/>
  <p:tag name="ORIGINALWIDTH" val="4299.962"/>
  <p:tag name="OUTPUTTYPE" val="PNG"/>
  <p:tag name="IGUANATEXVERSION" val="160"/>
  <p:tag name="LATEXADDIN" val="\documentclass{article}&#10;\usepackage{amsmath}&#10;\pagestyle{empty}&#10;\begin{document}&#10;&#10;\section*{2. Phase on axis}&#10;&#10;A collimated beam (large diameter) is focused by a lens of focal distance $f \gg z_0$,&#10;where $z_0$ is the Rayleigh range of the focused beam.&#10;A circular hole at the center of the lens lets a plane wave pass through&#10;the center of the lens.&#10; Assume that the plane wave and focusing beam are&#10;in phase, on axis,  at the position of the lens $ ( z \rightarrow -\infty)$.  At which location&#10;along the beam axis will they be 90$^{\rm o}$ out of phase?&#10;At which location&#10;along the beam axis will they be 180$^{\rm o}$ out of phase?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.237"/>
  <p:tag name="ORIGINALWIDTH" val="4291.713"/>
  <p:tag name="OUTPUTTYPE" val="PNG"/>
  <p:tag name="IGUANATEXVERSION" val="160"/>
  <p:tag name="LATEXADDIN" val="\documentclass{article}&#10;\usepackage{amsmath}&#10;\pagestyle{empty}&#10;\begin{document}&#10;\section*{3. Laser beam focusing}&#10;You are given a 1 kW CO$_2$ laser at 10.6 $\mu$m with a Gaussian beam waist at its&#10;flat output mirroir of $w_0$ = 10 mm.&#10;&#10;\subsection*{3.1. Optimum focusing on a target}&#10;You are given a collection of lenses that can sustain at most a&#10;Gaussian beam of $w = 23$ mm.  Your target is at 60 from the laser.&#10;To achieve a maximum intensity on target, you can select a system of two lenses&#10;1 m apart, the first one being located at the output mirror.&#10;What is the maximum intensity you can achieve on target?&#10;&#10;\subsection*{3.2. Sketch the optimal lens arrangement}&#10;&#10;&#10;&#10;&#10;\end{document}"/>
  <p:tag name="IGUANATEXSIZE" val="20"/>
  <p:tag name="IGUANATEXCURSOR" val="67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0.874"/>
  <p:tag name="ORIGINALWIDTH" val="4291.713"/>
  <p:tag name="OUTPUTTYPE" val="PNG"/>
  <p:tag name="IGUANATEXVERSION" val="160"/>
  <p:tag name="LATEXADDIN" val="\documentclass{article}&#10;\usepackage{amsmath}&#10;\pagestyle{empty}&#10;\begin{document}&#10;A propaganda video of the British illustrated the role&#10;of a laser in marking an Argentine antiaircraft gun during the Malvinas (Falkland) war.&#10;The video was a bit shaky: the bullet were heard whistling&#10;near the ears of the cameraman and the infantry soldier holding&#10;a Nd:YAG laser, and trying to keep it pointed as steadily as possible on a&#10;not-so-distant antiaircraft battery.  Thanks to the brightness of&#10;the laser spot, a pilot could release his ``smart bomb'' from a safe distance.&#10;The smart bomb could guide itself onto the marked target.&#10;&#10;&#10;&#10;&#10;\end{document}"/>
  <p:tag name="IGUANATEXSIZE" val="20"/>
  <p:tag name="IGUANATEXCURSOR" val="21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024.372"/>
  <p:tag name="OUTPUTTYPE" val="PNG"/>
  <p:tag name="IGUANATEXVERSION" val="160"/>
  <p:tag name="LATEXADDIN" val="\documentclass{article}&#10;\usepackage{amsmath}&#10;\pagestyle{empty}&#10;\begin{document}&#10; After all, the&#10;infantry man is dispensable, not the pilot.&#10;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4285.714"/>
  <p:tag name="OUTPUTTYPE" val="PNG"/>
  <p:tag name="IGUANATEXVERSION" val="160"/>
  <p:tag name="LATEXADDIN" val="\documentclass{article}&#10;\usepackage{amsmath}&#10;\pagestyle{empty}&#10;\begin{document}&#10;  Maybe the course of history may have&#10;been changed if the farmers that populated the bare Malvinas (Falkland) islands had raised cats instead&#10;of sheep.  The cat-s eye is a good retro-reflector, and would have&#10;guided the not-so-smart bomb to the laser instead of the anti-aircraft gun.&#10;&#10;&#10;&#10;\end{document}"/>
  <p:tag name="IGUANATEXSIZE" val="20"/>
  <p:tag name="IGUANATEXCURSOR" val="3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4.593"/>
  <p:tag name="ORIGINALWIDTH" val="4291.713"/>
  <p:tag name="OUTPUTTYPE" val="PNG"/>
  <p:tag name="IGUANATEXVERSION" val="160"/>
  <p:tag name="LATEXADDIN" val="\documentclass{article}&#10;\usepackage{amsmath}&#10;\pagestyle{empty}&#10;\begin{document}&#10;\subsection*{3.3. Feedback on the laser}&#10;Estimate the amount of light reflected back into the laser, assuming the&#10;``target'' to be a 6 mm diameter plane reflector. \\&#10;Knowing that the laser was operated at 80\% of saturation, and that the&#10;laser output coupler had 10\% transmission, find the change in laser power&#10;induced by the target reflection.  Assume that the laser was at threshold&#10;(before introducing the reflector), and that the power supplied by the source remains constant,&#10;as well as the overall efficiency.&#10;&#10;&#10;&#10;&#10;&#10;\end{document}"/>
  <p:tag name="IGUANATEXSIZE" val="20"/>
  <p:tag name="IGUANATEXCURSOR" val="3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6.6816"/>
  <p:tag name="ORIGINALWIDTH" val="2858.643"/>
  <p:tag name="OUTPUTTYPE" val="PNG"/>
  <p:tag name="IGUANATEXVERSION" val="160"/>
  <p:tag name="LATEXADDIN" val="\documentclass{article}&#10;\usepackage{amsmath}&#10;\pagestyle{empty}&#10;\begin{document}&#10;Resonant frequencies:&#10;$$\nu = \frac{c}{2nL}\left[N +\frac{1}{2\pi}&#10;\arctan (2L/\rho_0) \right ]$$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.862"/>
  <p:tag name="ORIGINALWIDTH" val="4288.714"/>
  <p:tag name="OUTPUTTYPE" val="PNG"/>
  <p:tag name="IGUANATEXVERSION" val="160"/>
  <p:tag name="LATEXADDIN" val="\documentclass{article}&#10;\usepackage{amsmath}&#10;\pagestyle{empty}&#10;\begin{document}&#10;Mode-locking refers to establishing a phase relationship between&#10;longitudinal modes. A transverse mode structure will generally&#10;contribute to amplitude noise at frequencies corresponding to the&#10;differences between mode frequencies. Most fs lasers operate in a&#10;single ${\rm TEM}_{00}$ transverse mode. The laser can&#10;operate on any of the longitudinal modes of&#10;index $m$, whose frequency $\nu_m$ satisfies the condition&#10;$$&#10;    \nu_m=\frac{mc}{2n(\nu_m)L}&#10;$$&#10;&#10;&#10;\end{document}"/>
  <p:tag name="IGUANATEXSIZE" val="20"/>
  <p:tag name="IGUANATEXCURSOR" val="5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5.1707"/>
  <p:tag name="ORIGINALWIDTH" val="2862.392"/>
  <p:tag name="OUTPUTTYPE" val="PNG"/>
  <p:tag name="IGUANATEXVERSION" val="160"/>
  <p:tag name="LATEXADDIN" val="\documentclass{article}&#10;\usepackage{amsmath}&#10;\pagestyle{empty}&#10;\begin{document}&#10;Ideal textbook case: the mode spacing&#10;$$\Delta =\nu_{m+1}-\nu_m = c/(2nL)$$ is constant&#10;&#10;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3118.86"/>
  <p:tag name="OUTPUTTYPE" val="PNG"/>
  <p:tag name="IGUANATEXVERSION" val="160"/>
  <p:tag name="LATEXADDIN" val="\documentclass{article}&#10;\usepackage{amsmath}&#10;\pagestyle{empty}&#10;\begin{document}&#10;$  \tilde{E}^+(t)= \frac{1}{2}\tilde{\cal E}(t) e^{i \omega_\ell t}&#10;    = \frac{1}{2}{\cal E}_0 e^{i\omega_\ell t}&#10;    \sum_{m=(1-M)/2}^{(M-1)/2} e^{i(2m\pi\Delta \cdot t+ \phi_m)}$&#10;&#10;&#10;&#10;\end{document}"/>
  <p:tag name="IGUANATEXSIZE" val="20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2.193"/>
  <p:tag name="ORIGINALWIDTH" val="4289.464"/>
  <p:tag name="OUTPUTTYPE" val="PNG"/>
  <p:tag name="IGUANATEXVERSION" val="160"/>
  <p:tag name="LATEXADDIN" val="\documentclass{article}&#10;\usepackage{amsmath}&#10;\usepackage{color}&#10;\pagestyle{empty}&#10;\begin{document}&#10;\textcolor{blue}{&#10;$\frac{d{\cal E}}{dz} = {\cal E}_0 e^{-\alpha z/2}$&#10;For a Lorentzian line:&#10;$$\alpha/2 = \frac{\alpha_0/2}{1 + \Delta \omega^2 T_2^2}$$&#10;which is the real part of the complex function&#10;$$\frac{\alpha_0/2}{1 + i\Delta \omega T_2}$$&#10;which has as imaginary part&#10;$$\frac{(\alpha_0/2) \Delta \omega T_2}{1 + \Delta \omega^2 T_2^2}$$&#10;which is the dispersion function to be identified with $k(\Delta \omega) = \frac{2 \pi}{\lambda}n(\Delta \omega).$&#10;We thus have:&#10;$$n(\Delta \omega) = \frac{ \lambda \alpha_0}{4 \pi} \frac{\Delta \omega T_2}{1 + \Delta \omega^2 T_2^2}.$$ }&#10;&#10;&#10;&#10;\end{document}"/>
  <p:tag name="IGUANATEXSIZE" val="20"/>
  <p:tag name="IGUANATEXCURSOR" val="6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OUTPUTTYPE" val="PNG"/>
  <p:tag name="IGUANATEXVERSION" val="160"/>
  <p:tag name="LATEXADDIN" val="\documentclass{article}&#10;\usepackage{amsmath}&#10;\pagestyle{empty}&#10;\begin{document}&#10;$\omega_\ell$&#10;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2.98835"/>
  <p:tag name="OUTPUTTYPE" val="PNG"/>
  <p:tag name="IGUANATEXVERSION" val="160"/>
  <p:tag name="LATEXADDIN" val="\documentclass{article}&#10;\usepackage{amsmath}&#10;\pagestyle{empty}&#10;\begin{document}&#10;$\Delta$&#10;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4279.715"/>
  <p:tag name="OUTPUTTYPE" val="PNG"/>
  <p:tag name="IGUANATEXVERSION" val="160"/>
  <p:tag name="LATEXADDIN" val="\documentclass{article}&#10;\usepackage{amsmath}&#10;\pagestyle{empty}&#10;\begin{document}&#10;If the modes are in phase $\phi_m = 0$. \\&#10;For any integer $q$:&#10;$ \tilde{E}^+\left(t+\frac{1}{\Delta}q\right)&#10;    =\tilde{E}^+(t)e^{i[2m \pi \Delta \cdot t &#10;+ 2(m+q)\pi]} \ \ \ \rightarrow$  PULSE TRAIN.&#10;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3157.105"/>
  <p:tag name="OUTPUTTYPE" val="PNG"/>
  <p:tag name="IGUANATEXVERSION" val="160"/>
  <p:tag name="LATEXADDIN" val="\documentclass{article}&#10;\usepackage{amsmath}&#10;\pagestyle{empty}&#10;\begin{document}&#10;$  \tilde{E}^+(t)= \frac{1}{2} \tilde{\cal E}(t) e^{i\omega_\ell t} =&#10;      \frac{1}{2} {\cal E}_0e^{i\phi_0}e^{i\omega_\ell t}\frac{\sin (M\pi\Delta t)}&#10;    {\sin( \pi\Delta t)} \ \ \  \rightarrow  \tau_p = \frac{1}{M \Delta}$ &#10;&#10;&#10;&#10;\end{document}"/>
  <p:tag name="IGUANATEXSIZE" val="20"/>
  <p:tag name="IGUANATEXCURSOR" val="2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9.955"/>
  <p:tag name="OUTPUTTYPE" val="PNG"/>
  <p:tag name="IGUANATEXVERSION" val="160"/>
  <p:tag name="LATEXADDIN" val="\documentclass{article}&#10;\usepackage{amsmath}&#10;\pagestyle{empty}&#10;\begin{document}&#10;Train of single pulses spaced&#10;by $\tau_{RT} = 1/\Delta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4289.464"/>
  <p:tag name="OUTPUTTYPE" val="PNG"/>
  <p:tag name="IGUANATEXVERSION" val="160"/>
  <p:tag name="LATEXADDIN" val="\documentclass{article}&#10;\usepackage{amsmath}&#10;\pagestyle{empty}&#10;\begin{document}&#10; The ratio $\tau_{RT}/\tau_p$ is &#10;a measure of the number of longitudinal modes oscillating in&#10;phase.&#10;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2.223"/>
  <p:tag name="ORIGINALWIDTH" val="3820.772"/>
  <p:tag name="OUTPUTTYPE" val="PNG"/>
  <p:tag name="IGUANATEXVERSION" val="160"/>
  <p:tag name="LATEXADDIN" val="\documentclass{article}&#10;\usepackage{amsmath}&#10;\pagestyle{empty}&#10;\begin{document}&#10; If we have a complex function $W$&#10;of a complex variable $z = x + iy$:&#10;$$&#10;W(z) = U(z) + i V(z).&#10;\label{W(z)}&#10;$$&#10;\begin{eqnarray}&#10;\frac{dW}{dz} &amp; = &amp; \frac{dU}{dz} + i \frac{dV}{dx} \nonumber \\&#10;&amp; = &amp; \frac{dU}{diy} + i \frac{dV}{diy} = \frac{dV}{dy} - i \frac{dU}{dy},&#10;\nonumber \end{eqnarray}&#10;which leads to the condition:&#10;\begin{eqnarray}&#10;\frac{dU}{dx} &amp; = &amp; \frac{dV}{dy} \nonumber \\&#10;\frac{dV}{dx} &amp; = &amp; - \frac{dU}{dy}.&#10;\nonumber&#10;\end{eqnarray}&#10;&#10;&#10;&#10;\end{document}"/>
  <p:tag name="IGUANATEXSIZE" val="20"/>
  <p:tag name="IGUANATEXCURSOR" val="51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7.87"/>
  <p:tag name="ORIGINALWIDTH" val="4288.714"/>
  <p:tag name="OUTPUTTYPE" val="PNG"/>
  <p:tag name="IGUANATEXVERSION" val="160"/>
  <p:tag name="LATEXADDIN" val="\documentclass{article}&#10;\usepackage{amsmath}&#10;\pagestyle{empty}&#10;\begin{document}&#10;$E = {\cal E}e^{i(\omega t - kz)}$ \\&#10;In the frequency domain, &#10;${\cal E}(\Omega,z)E = {\cal E}(\Omega,0)e^{-ik(\Omega)z)}$ \\&#10;$e^{-ik(\Omega)z)}$ is the transfer function for the spectral field, with a phase factor $kz$.\\&#10;That phase factor itself is a complex function.\\&#10;$\frac{\partial {\cal E}}{\partial z} = - i k{\cal E} = &#10;(-i k - \frac{\alpha}{2}){\cal E}$&#10;Kramers-Kr\&quot;onig relations apply between the real and imaginary parts of \\complex $k$ (or $k$ and $\alpha/2$).&#10;&#10;&#10;&#10;\end{document}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90.964"/>
  <p:tag name="OUTPUTTYPE" val="PNG"/>
  <p:tag name="IGUANATEXVERSION" val="160"/>
  <p:tag name="LATEXADDIN" val="\documentclass{article}&#10;\usepackage{amsmath}&#10;\pagestyle{empty}&#10;\begin{document}&#10;In the Fabry-Perot, the complex transmission ${\cal T}(\Omega)$ and the complex reflection ${\cal T}(\Omega)$&#10;each have a real and imaginary part to chich the Kramers Kroenig relations apply.&#10;They can be written as amplitude and phase $|{\cal T}(\Omega)| e^{-i \psi(\Omega)}$.  There is no Kramers-Kroenig relation between amplitude and phase $\psi$.&#10;&#10;&#10;&#10;\end{document}"/>
  <p:tag name="IGUANATEXSIZE" val="20"/>
  <p:tag name="IGUANATEXCURSOR" val="4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6.6742"/>
  <p:tag name="ORIGINALWIDTH" val="4287.964"/>
  <p:tag name="OUTPUTTYPE" val="PNG"/>
  <p:tag name="IGUANATEXVERSION" val="160"/>
  <p:tag name="LATEXADDIN" val="\documentclass{article}&#10;\usepackage{amsmath}&#10;\pagestyle{empty}&#10;\begin{document}&#10;The meaning of the derivative $\frac{dk \ell}{d \Omega}$ is group delay over the distance $\ell$.\\&#10;The meaning of the derivative $\frac{\psi}{d \Omega}$ is group delay by transmission through the Fabry-Perot.\\&#10;Physical meaning: the time it takes for the energy to build up.&#10;&#10;\end{document}"/>
  <p:tag name="IGUANATEXSIZE" val="20"/>
  <p:tag name="IGUANATEXCURSOR" val="2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3538.808"/>
  <p:tag name="OUTPUTTYPE" val="PNG"/>
  <p:tag name="IGUANATEXVERSION" val="160"/>
  <p:tag name="LATEXADDIN" val="\documentclass{article}&#10;\usepackage{amsmath}&#10;\pagestyle{empty}&#10;\begin{document}&#10;If we change from absorption to gain, &#10;the complex function is\\ $- \frac{1}{1 + ix}$ and both the real and imaginary parts change sign.\\  The phase does not change sign.&#10;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6.58"/>
  <p:tag name="ORIGINALWIDTH" val="4194.226"/>
  <p:tag name="OUTPUTTYPE" val="PNG"/>
  <p:tag name="IGUANATEXVERSION" val="160"/>
  <p:tag name="LATEXADDIN" val="\documentclass{article}&#10;\usepackage{amsmath}&#10;\pagestyle{empty}&#10;\begin{document}&#10;At resonance, you can approximate the transfer function by a Lorentzian.\\In the  case of $k$ and $\alpha$:\\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&#10;&#10;\end{document}"/>
  <p:tag name="IGUANATEXSIZE" val="20"/>
  <p:tag name="IGUANATEXCURSOR" val="44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262</Words>
  <Application>Microsoft Office PowerPoint</Application>
  <PresentationFormat>Widescreen</PresentationFormat>
  <Paragraphs>36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 Math</vt:lpstr>
      <vt:lpstr>Times New Roman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jdiels</dc:creator>
  <cp:lastModifiedBy>jcdiel</cp:lastModifiedBy>
  <cp:revision>31</cp:revision>
  <dcterms:created xsi:type="dcterms:W3CDTF">2023-11-21T23:35:26Z</dcterms:created>
  <dcterms:modified xsi:type="dcterms:W3CDTF">2023-11-23T04:53:32Z</dcterms:modified>
</cp:coreProperties>
</file>