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79" r:id="rId16"/>
    <p:sldId id="280" r:id="rId17"/>
    <p:sldId id="281" r:id="rId18"/>
    <p:sldId id="282" r:id="rId19"/>
    <p:sldId id="283" r:id="rId20"/>
    <p:sldId id="284" r:id="rId21"/>
    <p:sldId id="267" r:id="rId22"/>
    <p:sldId id="268" r:id="rId23"/>
    <p:sldId id="269" r:id="rId24"/>
    <p:sldId id="270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EF5CF-4A62-4774-BE74-D2CA8164D1D8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E5AA-F9B6-4D75-8896-602A8142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7D3DA-63E4-46B2-B5ED-A351C1B8DF0B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2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398E-7E07-46EB-9B98-986F8189C78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8055-8FD0-47E8-B714-1A25C64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4.xml"/><Relationship Id="rId7" Type="http://schemas.openxmlformats.org/officeDocument/2006/relationships/image" Target="../media/image2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8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3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tags" Target="../tags/tag38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1.xml"/><Relationship Id="rId7" Type="http://schemas.openxmlformats.org/officeDocument/2006/relationships/image" Target="../media/image4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7.xml"/><Relationship Id="rId7" Type="http://schemas.openxmlformats.org/officeDocument/2006/relationships/image" Target="../media/image39.png"/><Relationship Id="rId12" Type="http://schemas.openxmlformats.org/officeDocument/2006/relationships/image" Target="../media/image3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tags" Target="../tags/tag49.xml"/><Relationship Id="rId10" Type="http://schemas.openxmlformats.org/officeDocument/2006/relationships/image" Target="../media/image46.png"/><Relationship Id="rId4" Type="http://schemas.openxmlformats.org/officeDocument/2006/relationships/tags" Target="../tags/tag48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0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4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8.png"/><Relationship Id="rId5" Type="http://schemas.openxmlformats.org/officeDocument/2006/relationships/tags" Target="../tags/tag54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tags" Target="../tags/tag53.xml"/><Relationship Id="rId9" Type="http://schemas.openxmlformats.org/officeDocument/2006/relationships/image" Target="../media/image31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9.xml"/><Relationship Id="rId7" Type="http://schemas.openxmlformats.org/officeDocument/2006/relationships/image" Target="../media/image5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50.png"/><Relationship Id="rId26" Type="http://schemas.openxmlformats.org/officeDocument/2006/relationships/image" Target="../media/image62.png"/><Relationship Id="rId3" Type="http://schemas.openxmlformats.org/officeDocument/2006/relationships/tags" Target="../tags/tag63.xml"/><Relationship Id="rId21" Type="http://schemas.openxmlformats.org/officeDocument/2006/relationships/image" Target="../media/image57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2" Type="http://schemas.openxmlformats.org/officeDocument/2006/relationships/tags" Target="../tags/tag62.xml"/><Relationship Id="rId16" Type="http://schemas.openxmlformats.org/officeDocument/2006/relationships/image" Target="../media/image51.png"/><Relationship Id="rId20" Type="http://schemas.openxmlformats.org/officeDocument/2006/relationships/image" Target="../media/image56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60.png"/><Relationship Id="rId5" Type="http://schemas.openxmlformats.org/officeDocument/2006/relationships/tags" Target="../tags/tag65.xml"/><Relationship Id="rId15" Type="http://schemas.openxmlformats.org/officeDocument/2006/relationships/image" Target="../media/image31.png"/><Relationship Id="rId23" Type="http://schemas.openxmlformats.org/officeDocument/2006/relationships/image" Target="../media/image59.png"/><Relationship Id="rId10" Type="http://schemas.openxmlformats.org/officeDocument/2006/relationships/tags" Target="../tags/tag70.xml"/><Relationship Id="rId19" Type="http://schemas.openxmlformats.org/officeDocument/2006/relationships/image" Target="../media/image49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77.xml"/><Relationship Id="rId7" Type="http://schemas.openxmlformats.org/officeDocument/2006/relationships/image" Target="../media/image66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0.xml"/><Relationship Id="rId21" Type="http://schemas.openxmlformats.org/officeDocument/2006/relationships/image" Target="../media/image17.png"/><Relationship Id="rId7" Type="http://schemas.openxmlformats.org/officeDocument/2006/relationships/tags" Target="../tags/tag14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15" Type="http://schemas.openxmlformats.org/officeDocument/2006/relationships/image" Target="../media/image11.png"/><Relationship Id="rId10" Type="http://schemas.openxmlformats.org/officeDocument/2006/relationships/tags" Target="../tags/tag17.xml"/><Relationship Id="rId19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g.optica.org/ol/issue.cfm?volume=24&amp;issue=6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352039" y="690880"/>
            <a:ext cx="79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applications of third order susceptibility, to be complemented by Ameen </a:t>
            </a:r>
            <a:r>
              <a:rPr lang="en-US" dirty="0" err="1" smtClean="0"/>
              <a:t>Zerrad</a:t>
            </a:r>
            <a:r>
              <a:rPr lang="en-US" dirty="0" smtClean="0"/>
              <a:t>, April 22 (Wednesday) by a talk on optical </a:t>
            </a:r>
            <a:r>
              <a:rPr lang="en-US" dirty="0"/>
              <a:t>parametric </a:t>
            </a:r>
            <a:r>
              <a:rPr lang="en-US" dirty="0" smtClean="0"/>
              <a:t>oscilla</a:t>
            </a:r>
            <a:r>
              <a:rPr lang="en-US" dirty="0"/>
              <a:t>ti</a:t>
            </a:r>
            <a:r>
              <a:rPr lang="en-US" dirty="0" smtClean="0"/>
              <a:t>on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352039" y="1574800"/>
            <a:ext cx="797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Solitons: last week 2 p pulse solitons in fibers.  Today: solitons in </a:t>
            </a:r>
            <a:r>
              <a:rPr lang="en-US" dirty="0" err="1" smtClean="0"/>
              <a:t>modelocked</a:t>
            </a:r>
            <a:r>
              <a:rPr lang="en-US" dirty="0" smtClean="0"/>
              <a:t> lasers and in fibers.</a:t>
            </a:r>
          </a:p>
          <a:p>
            <a:r>
              <a:rPr lang="en-US" dirty="0" smtClean="0"/>
              <a:t>April 27 (Monday), solitons in </a:t>
            </a:r>
            <a:r>
              <a:rPr lang="en-US" dirty="0" err="1" smtClean="0"/>
              <a:t>microresonators</a:t>
            </a:r>
            <a:r>
              <a:rPr lang="en-US" dirty="0" smtClean="0"/>
              <a:t> by </a:t>
            </a:r>
            <a:r>
              <a:rPr lang="en-US" dirty="0" err="1" smtClean="0"/>
              <a:t>Yinjan</a:t>
            </a:r>
            <a:r>
              <a:rPr lang="en-US" dirty="0" smtClean="0"/>
              <a:t> </a:t>
            </a:r>
            <a:r>
              <a:rPr lang="en-US" dirty="0" err="1" smtClean="0"/>
              <a:t>Zhai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352038" y="2641600"/>
            <a:ext cx="79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22 (Wednesday), </a:t>
            </a:r>
            <a:r>
              <a:rPr lang="en-US" dirty="0"/>
              <a:t>High-harmonic generation and </a:t>
            </a:r>
            <a:r>
              <a:rPr lang="en-US" dirty="0" err="1"/>
              <a:t>attosecond</a:t>
            </a:r>
            <a:r>
              <a:rPr lang="en-US" dirty="0"/>
              <a:t> pulse </a:t>
            </a:r>
            <a:r>
              <a:rPr lang="en-US" dirty="0" smtClean="0"/>
              <a:t>measurement by Logan Lu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352037" y="3340854"/>
            <a:ext cx="79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27 (Monday), second </a:t>
            </a:r>
            <a:r>
              <a:rPr lang="en-US" dirty="0"/>
              <a:t>harmonic generation in two-dimensional </a:t>
            </a:r>
            <a:r>
              <a:rPr lang="en-US" dirty="0" smtClean="0"/>
              <a:t>materials, by Li </a:t>
            </a:r>
            <a:r>
              <a:rPr lang="en-US" dirty="0"/>
              <a:t>Liu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352037" y="4269154"/>
            <a:ext cx="79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29 </a:t>
            </a:r>
            <a:r>
              <a:rPr lang="en-US" dirty="0"/>
              <a:t>(Wednesday), </a:t>
            </a:r>
            <a:r>
              <a:rPr lang="en-US" dirty="0"/>
              <a:t>Femtosecond Optical Breakdown In Materials. </a:t>
            </a:r>
            <a:r>
              <a:rPr lang="en-US" dirty="0" smtClean="0"/>
              <a:t>by Ray Aragon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ection*{Solitons in time}&#10;Solitons can be defined as a mathematical steady state solution of a propagation&#10;equation.  A more restrictive definition is that it should be solution of the nonlinear Schr\&quot;odinger equation.  The stability of the solution of the nonlinear Schr\&quot;odinger equation&#10;depends on the dimensionality of the problem addressed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5" y="1097757"/>
            <a:ext cx="6537143" cy="13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7242" y="2526357"/>
            <a:ext cx="6020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Pulse compression by propagation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7" y="2927038"/>
            <a:ext cx="6432263" cy="30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269" y="1485901"/>
            <a:ext cx="76723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speed of light is highest in vacuum: $c = 299 792 458$ m/s\ix{Speed of light}.</a:t>
            </a:r>
          </a:p>
          <a:p>
            <a:r>
              <a:rPr lang="en-US" dirty="0"/>
              <a:t> As it propagates through matter,</a:t>
            </a:r>
          </a:p>
          <a:p>
            <a:r>
              <a:rPr lang="en-US" dirty="0"/>
              <a:t> it is slowed down by the interaction with atoms and molecules, resulting in a</a:t>
            </a:r>
          </a:p>
          <a:p>
            <a:r>
              <a:rPr lang="en-US" dirty="0"/>
              <a:t> velocity $v = c/n$ where $n$ is the index of refraction.\ix{index of refraction}\ix{Wave velocity}.</a:t>
            </a:r>
          </a:p>
          <a:p>
            <a:r>
              <a:rPr lang="en-US" dirty="0"/>
              <a:t> There are numerous mechanisms resulting in an intensity dependent wave velocity.</a:t>
            </a:r>
          </a:p>
          <a:p>
            <a:r>
              <a:rPr lang="en-US" dirty="0"/>
              <a:t> The oldest one involves water waves, and relates to the fist observation of solitons.</a:t>
            </a:r>
          </a:p>
          <a:p>
            <a:r>
              <a:rPr lang="en-US" dirty="0"/>
              <a:t>``Solitary propagation'' was discovered long before the mathematical equation even existed,</a:t>
            </a:r>
          </a:p>
          <a:p>
            <a:r>
              <a:rPr lang="en-US" dirty="0"/>
              <a:t> by the engineer</a:t>
            </a:r>
          </a:p>
          <a:p>
            <a:r>
              <a:rPr lang="en-US" dirty="0"/>
              <a:t> and shipbuilder John Scott Russell (1808-1882)~\cite{Russell1844} who named it ``{\</a:t>
            </a:r>
            <a:r>
              <a:rPr lang="en-US" dirty="0" err="1"/>
              <a:t>em</a:t>
            </a:r>
            <a:r>
              <a:rPr lang="en-US" dirty="0"/>
              <a:t> the wave of translation}''.</a:t>
            </a:r>
          </a:p>
          <a:p>
            <a:r>
              <a:rPr lang="en-US" dirty="0"/>
              <a:t> In 1834  he was riding by the Grand Union Canal at Hermiston, Glasgow, and</a:t>
            </a:r>
          </a:p>
          <a:p>
            <a:r>
              <a:rPr lang="en-US" dirty="0"/>
              <a:t>observed that when a canal boat stopped, its bow wave continued onward at a well-defined elevation of the water at constant speed.</a:t>
            </a:r>
          </a:p>
          <a:p>
            <a:r>
              <a:rPr lang="en-US" dirty="0"/>
              <a:t>It was only in the 1960's that the name ``soliton'' was coined when the</a:t>
            </a:r>
          </a:p>
          <a:p>
            <a:r>
              <a:rPr lang="en-US" dirty="0"/>
              <a:t>phenomenon was rediscovered by the American physicist Martin </a:t>
            </a:r>
            <a:r>
              <a:rPr lang="en-US" dirty="0" err="1"/>
              <a:t>Kruskal</a:t>
            </a:r>
            <a:r>
              <a:rPr lang="en-US" dirty="0"/>
              <a:t>.</a:t>
            </a:r>
          </a:p>
          <a:p>
            <a:r>
              <a:rPr lang="en-US" dirty="0"/>
              <a:t>Details of the early history of the soliton can be found in a book by Robin K. </a:t>
            </a:r>
            <a:r>
              <a:rPr lang="en-US" dirty="0" err="1"/>
              <a:t>Bullough</a:t>
            </a:r>
            <a:r>
              <a:rPr lang="en-US" dirty="0"/>
              <a:t>~\cite{Bullough88}.</a:t>
            </a:r>
          </a:p>
          <a:p>
            <a:r>
              <a:rPr lang="en-US" dirty="0"/>
              <a:t>The soliton took up so much importance in all areas of physics and laser optics</a:t>
            </a:r>
          </a:p>
          <a:p>
            <a:r>
              <a:rPr lang="en-US" dirty="0"/>
              <a:t>that a recreation of the observation of John Russell was organized for the 150th anniversary</a:t>
            </a:r>
          </a:p>
          <a:p>
            <a:r>
              <a:rPr lang="en-US" dirty="0"/>
              <a:t>of his observation.  It Failed at the first attempt!</a:t>
            </a:r>
          </a:p>
        </p:txBody>
      </p:sp>
    </p:spTree>
    <p:extLst>
      <p:ext uri="{BB962C8B-B14F-4D97-AF65-F5344CB8AC3E}">
        <p14:creationId xmlns:p14="http://schemas.microsoft.com/office/powerpoint/2010/main" val="3863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8" y="967978"/>
            <a:ext cx="7208044" cy="49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09" y="1497808"/>
            <a:ext cx="6006343" cy="1798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4389" y="717006"/>
            <a:ext cx="258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Solitons in a laser cavity</a:t>
            </a:r>
          </a:p>
        </p:txBody>
      </p:sp>
      <p:pic>
        <p:nvPicPr>
          <p:cNvPr id="6" name="Picture 5" descr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43" y="3555902"/>
            <a:ext cx="6053714" cy="36000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09" y="4003474"/>
            <a:ext cx="5924009" cy="97092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5108175"/>
            <a:ext cx="6182650" cy="8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5" y="1426369"/>
            <a:ext cx="6533714" cy="1058286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25" y="2624732"/>
            <a:ext cx="4045362" cy="309827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i\frac{\partial \tilde{\cal E}}{\partial z} = -\frac{\psi''}{2P}\frac{\partial^2 \tilde{\cal E}}{\partial t^2}&#10; + \frac{\omega}{c} \frac{n_2}{\eta_0} \frac{\ell}{L} |\tilde{\cal E}|^2 \tilde{\cal E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56" y="3080254"/>
            <a:ext cx="2394286" cy="291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4125" y="308025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</a:t>
            </a:r>
          </a:p>
        </p:txBody>
      </p:sp>
      <p:pic>
        <p:nvPicPr>
          <p:cNvPr id="9" name="Picture 8" descr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P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18" y="3694616"/>
            <a:ext cx="6538286" cy="15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85" y="1321241"/>
            <a:ext cx="3080400" cy="746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1985" y="893561"/>
            <a:ext cx="447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The </a:t>
            </a:r>
            <a:r>
              <a:rPr lang="en-US" sz="1500" b="1" dirty="0" smtClean="0"/>
              <a:t>one dimension nonlinear </a:t>
            </a:r>
            <a:r>
              <a:rPr lang="en-US" sz="1500" b="1" dirty="0" err="1" smtClean="0"/>
              <a:t>Schroedinger</a:t>
            </a:r>
            <a:r>
              <a:rPr lang="en-US" sz="1500" b="1" dirty="0" smtClean="0"/>
              <a:t> equation: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21985" y="2326121"/>
            <a:ext cx="447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The </a:t>
            </a:r>
            <a:r>
              <a:rPr lang="en-US" sz="1500" b="1" dirty="0" smtClean="0"/>
              <a:t>two dimension nonlinear </a:t>
            </a:r>
            <a:r>
              <a:rPr lang="en-US" sz="1500" b="1" dirty="0" err="1" smtClean="0"/>
              <a:t>Schroedinger</a:t>
            </a:r>
            <a:r>
              <a:rPr lang="en-US" sz="1500" b="1" dirty="0" smtClean="0"/>
              <a:t> equation:</a:t>
            </a:r>
            <a:endParaRPr lang="en-US" sz="1500" b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338061" y="3599226"/>
            <a:ext cx="3350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Solution: the Townes Soliton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(unstable) 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8" name="Picture 17" descr="\documentclass{slides}\pagestyle{empty}&#10;\begin{document}&#10;\begin{displaymath}&#10; 2 i k \partial_z \tilde{\cal E} =&#10; \frac{d^2{\cal E}}{dr^2} + \frac{1}{r} \frac{d{\cal E}}{dr}&#10;+ |{\cal E}|^2 {\cal E} &#10;\end{displaymath}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58" y="2769190"/>
            <a:ext cx="4871307" cy="8300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338060" y="2122379"/>
            <a:ext cx="3350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Solution: the </a:t>
            </a:r>
            <a:r>
              <a:rPr lang="en-US" altLang="en-US" sz="2000" dirty="0" err="1" smtClean="0">
                <a:latin typeface="Times New Roman" panose="02020603050405020304" pitchFamily="18" charset="0"/>
              </a:rPr>
              <a:t>sech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pulse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(stable) 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00638" y="1298575"/>
            <a:ext cx="1941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029200" y="623888"/>
            <a:ext cx="322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QUANTUM SOLITONS</a:t>
            </a:r>
          </a:p>
        </p:txBody>
      </p:sp>
      <p:pic>
        <p:nvPicPr>
          <p:cNvPr id="2" name="Picture 1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ot sufficiently ``Sch\&quot;odinger'' like, and they replace the equation by:&#10;$$i\frac{\partial \Ani}{\partial t}&#10;=   \frac{1}{2}\frac{\partial^2 \Ani}{\partial z^2}&#10;+   \Acr \Ani \Ani.$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3419475"/>
            <a:ext cx="676592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317750"/>
            <a:ext cx="25066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451100" y="5241925"/>
            <a:ext cx="902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 object!  This is totally unphysical!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2111375" y="6061075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Justification: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43338" y="60642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</p:spTree>
    <p:extLst>
      <p:ext uri="{BB962C8B-B14F-4D97-AF65-F5344CB8AC3E}">
        <p14:creationId xmlns:p14="http://schemas.microsoft.com/office/powerpoint/2010/main" val="7525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275013" y="133350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What the retarded frame of reference means  </a:t>
            </a:r>
          </a:p>
        </p:txBody>
      </p:sp>
      <p:sp>
        <p:nvSpPr>
          <p:cNvPr id="35842" name="Line 5"/>
          <p:cNvSpPr>
            <a:spLocks noChangeShapeType="1"/>
          </p:cNvSpPr>
          <p:nvPr/>
        </p:nvSpPr>
        <p:spPr bwMode="auto">
          <a:xfrm flipV="1">
            <a:off x="3751263" y="79692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 flipH="1">
            <a:off x="2957513" y="1574800"/>
            <a:ext cx="782637" cy="728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3746500" y="1552575"/>
            <a:ext cx="2417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19513" y="1554163"/>
            <a:ext cx="1198562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203575" y="2073275"/>
            <a:ext cx="324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-135779">
            <a:off x="3722688" y="1150938"/>
            <a:ext cx="1171575" cy="401637"/>
          </a:xfrm>
          <a:custGeom>
            <a:avLst/>
            <a:gdLst>
              <a:gd name="T0" fmla="*/ 0 w 540"/>
              <a:gd name="T1" fmla="*/ 379927 h 185"/>
              <a:gd name="T2" fmla="*/ 125836 w 540"/>
              <a:gd name="T3" fmla="*/ 332165 h 185"/>
              <a:gd name="T4" fmla="*/ 275537 w 540"/>
              <a:gd name="T5" fmla="*/ 34736 h 185"/>
              <a:gd name="T6" fmla="*/ 364490 w 540"/>
              <a:gd name="T7" fmla="*/ 119406 h 185"/>
              <a:gd name="T8" fmla="*/ 429577 w 540"/>
              <a:gd name="T9" fmla="*/ 293086 h 185"/>
              <a:gd name="T10" fmla="*/ 618331 w 540"/>
              <a:gd name="T11" fmla="*/ 384269 h 185"/>
              <a:gd name="T12" fmla="*/ 1171575 w 540"/>
              <a:gd name="T13" fmla="*/ 399466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0"/>
              <a:gd name="T22" fmla="*/ 0 h 185"/>
              <a:gd name="T23" fmla="*/ 540 w 540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0" h="185">
                <a:moveTo>
                  <a:pt x="0" y="175"/>
                </a:moveTo>
                <a:cubicBezTo>
                  <a:pt x="18" y="177"/>
                  <a:pt x="37" y="180"/>
                  <a:pt x="58" y="153"/>
                </a:cubicBezTo>
                <a:cubicBezTo>
                  <a:pt x="79" y="126"/>
                  <a:pt x="109" y="32"/>
                  <a:pt x="127" y="16"/>
                </a:cubicBezTo>
                <a:cubicBezTo>
                  <a:pt x="145" y="0"/>
                  <a:pt x="156" y="35"/>
                  <a:pt x="168" y="55"/>
                </a:cubicBezTo>
                <a:cubicBezTo>
                  <a:pt x="180" y="75"/>
                  <a:pt x="179" y="115"/>
                  <a:pt x="198" y="135"/>
                </a:cubicBezTo>
                <a:cubicBezTo>
                  <a:pt x="217" y="155"/>
                  <a:pt x="228" y="169"/>
                  <a:pt x="285" y="177"/>
                </a:cubicBezTo>
                <a:cubicBezTo>
                  <a:pt x="342" y="185"/>
                  <a:pt x="441" y="184"/>
                  <a:pt x="540" y="184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5984875" y="15557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</a:t>
            </a: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2960688" y="2168525"/>
            <a:ext cx="27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z</a:t>
            </a:r>
          </a:p>
        </p:txBody>
      </p:sp>
      <p:pic>
        <p:nvPicPr>
          <p:cNvPr id="35850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67100" y="736600"/>
            <a:ext cx="177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8"/>
          <p:cNvSpPr txBox="1">
            <a:spLocks noChangeArrowheads="1"/>
          </p:cNvSpPr>
          <p:nvPr/>
        </p:nvSpPr>
        <p:spPr bwMode="auto">
          <a:xfrm>
            <a:off x="3341688" y="1347788"/>
            <a:ext cx="47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789238" y="1839913"/>
            <a:ext cx="47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pic>
        <p:nvPicPr>
          <p:cNvPr id="14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10013" y="2238375"/>
            <a:ext cx="787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4471988" y="1082675"/>
            <a:ext cx="0" cy="9969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rot="5400000" flipV="1">
            <a:off x="5504657" y="1040606"/>
            <a:ext cx="0" cy="20716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243638" y="2073275"/>
            <a:ext cx="30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960813" y="17859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t’=0</a:t>
            </a:r>
          </a:p>
        </p:txBody>
      </p:sp>
      <p:pic>
        <p:nvPicPr>
          <p:cNvPr id="19" name="Picture 31" descr="cow-watching-TG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4200" y="3275013"/>
            <a:ext cx="5295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2" descr="CEO-in-TG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3298825"/>
            <a:ext cx="2163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478588" y="660400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the laboratory frame:</a:t>
            </a:r>
          </a:p>
        </p:txBody>
      </p:sp>
      <p:pic>
        <p:nvPicPr>
          <p:cNvPr id="22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029450" y="1062038"/>
            <a:ext cx="26463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23100" y="177165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the retarded frame:</a:t>
            </a:r>
          </a:p>
        </p:txBody>
      </p:sp>
      <p:pic>
        <p:nvPicPr>
          <p:cNvPr id="2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210502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335088" y="3587750"/>
            <a:ext cx="317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The observer in the laboratory frame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404938" y="3919538"/>
            <a:ext cx="3398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is the cow that watches the TGV go by.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285875" y="4316413"/>
            <a:ext cx="336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There is no way she can tell what is</a:t>
            </a:r>
          </a:p>
        </p:txBody>
      </p:sp>
      <p:sp>
        <p:nvSpPr>
          <p:cNvPr id="35867" name="Text Box 44"/>
          <p:cNvSpPr txBox="1">
            <a:spLocks noChangeArrowheads="1"/>
          </p:cNvSpPr>
          <p:nvPr/>
        </p:nvSpPr>
        <p:spPr bwMode="auto">
          <a:xfrm>
            <a:off x="1131888" y="4810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1350963" y="4624388"/>
            <a:ext cx="2579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happening inside [(i.e. f(t,z)].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1212850" y="5102225"/>
            <a:ext cx="364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For that, she must be in the retarded frame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314450" y="5449888"/>
            <a:ext cx="260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which means inside the TGV,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463675" y="5775325"/>
            <a:ext cx="2001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or galloping next to it.</a:t>
            </a:r>
          </a:p>
        </p:txBody>
      </p:sp>
    </p:spTree>
    <p:extLst>
      <p:ext uri="{BB962C8B-B14F-4D97-AF65-F5344CB8AC3E}">
        <p14:creationId xmlns:p14="http://schemas.microsoft.com/office/powerpoint/2010/main" val="40841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93 L 0.08658 0.0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5" grpId="0" animBg="1"/>
      <p:bldP spid="16" grpId="0" animBg="1"/>
      <p:bldP spid="17" grpId="0"/>
      <p:bldP spid="18" grpId="0"/>
      <p:bldP spid="21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3770313" y="146367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7183438" y="1463675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HERESIE says the quantum physicist!</a:t>
            </a:r>
          </a:p>
        </p:txBody>
      </p:sp>
      <p:pic>
        <p:nvPicPr>
          <p:cNvPr id="4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03588" y="2252663"/>
            <a:ext cx="26463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446463" y="358457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97238" y="3557588"/>
            <a:ext cx="1781175" cy="7985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195763" y="3133725"/>
            <a:ext cx="0" cy="4619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954963" y="2413000"/>
            <a:ext cx="16684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358063" y="1908175"/>
            <a:ext cx="120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It should be: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94513" y="307657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Why?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578725" y="3378200"/>
            <a:ext cx="328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Because the Schroedinger equation is 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051425" y="5548313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 If it is not “</a:t>
            </a:r>
            <a:r>
              <a:rPr lang="en-US" altLang="en-US" sz="2400" b="1" i="1" u="sng">
                <a:cs typeface="Arial" charset="0"/>
              </a:rPr>
              <a:t>quantum</a:t>
            </a:r>
            <a:r>
              <a:rPr lang="en-US" altLang="en-US">
                <a:cs typeface="Arial" charset="0"/>
              </a:rPr>
              <a:t>”, forget it.</a:t>
            </a:r>
          </a:p>
        </p:txBody>
      </p:sp>
      <p:pic>
        <p:nvPicPr>
          <p:cNvPr id="1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35900" y="3967163"/>
            <a:ext cx="19288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0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906713" y="341313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238875" y="3413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37891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30425" y="708025"/>
            <a:ext cx="37290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84925" y="708025"/>
            <a:ext cx="39179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514475" y="1117600"/>
            <a:ext cx="83343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What follows applies to conventional tabletop lasers, fiber lasers, </a:t>
            </a:r>
            <a:r>
              <a:rPr lang="en-US" dirty="0" err="1"/>
              <a:t>microresonator</a:t>
            </a:r>
            <a:r>
              <a:rPr lang="en-US" dirty="0"/>
              <a:t> lasers</a:t>
            </a:r>
          </a:p>
          <a:p>
            <a:pPr algn="ctr"/>
            <a:r>
              <a:rPr lang="en-US" dirty="0"/>
              <a:t>Constraint is that the pulses are so short that the pulse shaping mechanism is limited to Kerr effect and dispersion.</a:t>
            </a:r>
          </a:p>
          <a:p>
            <a:pPr algn="ctr"/>
            <a:r>
              <a:rPr lang="en-US" dirty="0"/>
              <a:t>The pulse evolution generally converges towards a steady state solution, designated as “solitons” </a:t>
            </a:r>
          </a:p>
          <a:p>
            <a:pPr algn="ctr"/>
            <a:endParaRPr lang="en-US" dirty="0"/>
          </a:p>
          <a:p>
            <a:r>
              <a:rPr lang="en-US" dirty="0"/>
              <a:t>Because of the anomalous dispersion, k′′0, the high frequency components produced in the trailing part of the pulse, travel faster than the low frequency </a:t>
            </a:r>
            <a:r>
              <a:rPr lang="en-US" dirty="0" smtClean="0"/>
              <a:t>components </a:t>
            </a:r>
            <a:r>
              <a:rPr lang="en-US" dirty="0"/>
              <a:t>of the pulse leading edge. Therefore, the tendency of pulse broadening owing to the exclusive action of group velocity dispersion can be counterbalanced.</a:t>
            </a:r>
          </a:p>
          <a:p>
            <a:endParaRPr lang="en-US" dirty="0"/>
          </a:p>
          <a:p>
            <a:r>
              <a:rPr lang="en-US" dirty="0"/>
              <a:t>Approach: the chirp produced in the pulse center by the nonlinearity and the second order dispersion are of equal magnitude (but of opposite sign)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602163" y="365125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Evolution of a single pulse</a:t>
            </a:r>
          </a:p>
        </p:txBody>
      </p:sp>
    </p:spTree>
    <p:extLst>
      <p:ext uri="{BB962C8B-B14F-4D97-AF65-F5344CB8AC3E}">
        <p14:creationId xmlns:p14="http://schemas.microsoft.com/office/powerpoint/2010/main" val="2953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392488" y="18097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pic>
        <p:nvPicPr>
          <p:cNvPr id="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365500" y="714375"/>
            <a:ext cx="22304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611563" y="190817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62338" y="1857375"/>
            <a:ext cx="17811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57675" y="1404938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6794500" y="1809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88250" y="712788"/>
            <a:ext cx="22891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15238" y="1873250"/>
            <a:ext cx="31908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472363" y="1831975"/>
            <a:ext cx="34702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15350" y="1408113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524500" y="2728913"/>
            <a:ext cx="5367338" cy="485775"/>
            <a:chOff x="2647" y="1690"/>
            <a:chExt cx="3381" cy="306"/>
          </a:xfrm>
        </p:grpSpPr>
        <p:pic>
          <p:nvPicPr>
            <p:cNvPr id="38937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79" y="1690"/>
              <a:ext cx="79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8" name="Text Box 14"/>
            <p:cNvSpPr txBox="1">
              <a:spLocks noChangeArrowheads="1"/>
            </p:cNvSpPr>
            <p:nvPr/>
          </p:nvSpPr>
          <p:spPr bwMode="auto">
            <a:xfrm>
              <a:off x="2647" y="1721"/>
              <a:ext cx="5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Alleluia!</a:t>
              </a:r>
            </a:p>
          </p:txBody>
        </p:sp>
        <p:sp>
          <p:nvSpPr>
            <p:cNvPr id="38939" name="Text Box 15"/>
            <p:cNvSpPr txBox="1">
              <a:spLocks noChangeArrowheads="1"/>
            </p:cNvSpPr>
            <p:nvPr/>
          </p:nvSpPr>
          <p:spPr bwMode="auto">
            <a:xfrm>
              <a:off x="4105" y="1732"/>
              <a:ext cx="1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and the quantum physicist is happy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89200" y="3460750"/>
            <a:ext cx="308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cow-watching-the-TGV-is-not.</a:t>
            </a:r>
          </a:p>
        </p:txBody>
      </p:sp>
      <p:pic>
        <p:nvPicPr>
          <p:cNvPr id="17" name="Picture 17" descr="cow-watching-TG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65825" y="3275013"/>
            <a:ext cx="5295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EO-in-TG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73763" y="3298825"/>
            <a:ext cx="2163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420938" y="3924300"/>
            <a:ext cx="311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What is the physical meaning of the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17775" y="4298950"/>
            <a:ext cx="275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33CC"/>
                </a:solidFill>
              </a:rPr>
              <a:t>“Running space coordinate”???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23313" y="3502025"/>
            <a:ext cx="2271712" cy="1231900"/>
            <a:chOff x="4153" y="2206"/>
            <a:chExt cx="1431" cy="776"/>
          </a:xfrm>
        </p:grpSpPr>
        <p:sp>
          <p:nvSpPr>
            <p:cNvPr id="38933" name="Freeform 22"/>
            <p:cNvSpPr>
              <a:spLocks/>
            </p:cNvSpPr>
            <p:nvPr/>
          </p:nvSpPr>
          <p:spPr bwMode="auto">
            <a:xfrm>
              <a:off x="4153" y="2206"/>
              <a:ext cx="1431" cy="776"/>
            </a:xfrm>
            <a:custGeom>
              <a:avLst/>
              <a:gdLst>
                <a:gd name="T0" fmla="*/ 521 w 1431"/>
                <a:gd name="T1" fmla="*/ 62 h 776"/>
                <a:gd name="T2" fmla="*/ 375 w 1431"/>
                <a:gd name="T3" fmla="*/ 105 h 776"/>
                <a:gd name="T4" fmla="*/ 120 w 1431"/>
                <a:gd name="T5" fmla="*/ 258 h 776"/>
                <a:gd name="T6" fmla="*/ 47 w 1431"/>
                <a:gd name="T7" fmla="*/ 594 h 776"/>
                <a:gd name="T8" fmla="*/ 404 w 1431"/>
                <a:gd name="T9" fmla="*/ 681 h 776"/>
                <a:gd name="T10" fmla="*/ 688 w 1431"/>
                <a:gd name="T11" fmla="*/ 645 h 776"/>
                <a:gd name="T12" fmla="*/ 739 w 1431"/>
                <a:gd name="T13" fmla="*/ 769 h 776"/>
                <a:gd name="T14" fmla="*/ 892 w 1431"/>
                <a:gd name="T15" fmla="*/ 601 h 776"/>
                <a:gd name="T16" fmla="*/ 1352 w 1431"/>
                <a:gd name="T17" fmla="*/ 463 h 776"/>
                <a:gd name="T18" fmla="*/ 1366 w 1431"/>
                <a:gd name="T19" fmla="*/ 98 h 776"/>
                <a:gd name="T20" fmla="*/ 1082 w 1431"/>
                <a:gd name="T21" fmla="*/ 11 h 776"/>
                <a:gd name="T22" fmla="*/ 681 w 1431"/>
                <a:gd name="T23" fmla="*/ 32 h 776"/>
                <a:gd name="T24" fmla="*/ 521 w 1431"/>
                <a:gd name="T25" fmla="*/ 62 h 7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1"/>
                <a:gd name="T40" fmla="*/ 0 h 776"/>
                <a:gd name="T41" fmla="*/ 1431 w 1431"/>
                <a:gd name="T42" fmla="*/ 776 h 7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1" h="776">
                  <a:moveTo>
                    <a:pt x="521" y="62"/>
                  </a:moveTo>
                  <a:cubicBezTo>
                    <a:pt x="470" y="74"/>
                    <a:pt x="442" y="72"/>
                    <a:pt x="375" y="105"/>
                  </a:cubicBezTo>
                  <a:cubicBezTo>
                    <a:pt x="308" y="138"/>
                    <a:pt x="175" y="176"/>
                    <a:pt x="120" y="258"/>
                  </a:cubicBezTo>
                  <a:cubicBezTo>
                    <a:pt x="65" y="340"/>
                    <a:pt x="0" y="524"/>
                    <a:pt x="47" y="594"/>
                  </a:cubicBezTo>
                  <a:cubicBezTo>
                    <a:pt x="94" y="664"/>
                    <a:pt x="297" y="673"/>
                    <a:pt x="404" y="681"/>
                  </a:cubicBezTo>
                  <a:cubicBezTo>
                    <a:pt x="511" y="689"/>
                    <a:pt x="632" y="630"/>
                    <a:pt x="688" y="645"/>
                  </a:cubicBezTo>
                  <a:cubicBezTo>
                    <a:pt x="744" y="660"/>
                    <a:pt x="705" y="776"/>
                    <a:pt x="739" y="769"/>
                  </a:cubicBezTo>
                  <a:cubicBezTo>
                    <a:pt x="773" y="762"/>
                    <a:pt x="790" y="652"/>
                    <a:pt x="892" y="601"/>
                  </a:cubicBezTo>
                  <a:cubicBezTo>
                    <a:pt x="994" y="550"/>
                    <a:pt x="1273" y="547"/>
                    <a:pt x="1352" y="463"/>
                  </a:cubicBezTo>
                  <a:cubicBezTo>
                    <a:pt x="1431" y="379"/>
                    <a:pt x="1411" y="173"/>
                    <a:pt x="1366" y="98"/>
                  </a:cubicBezTo>
                  <a:cubicBezTo>
                    <a:pt x="1321" y="23"/>
                    <a:pt x="1196" y="22"/>
                    <a:pt x="1082" y="11"/>
                  </a:cubicBezTo>
                  <a:cubicBezTo>
                    <a:pt x="968" y="0"/>
                    <a:pt x="770" y="24"/>
                    <a:pt x="681" y="32"/>
                  </a:cubicBezTo>
                  <a:cubicBezTo>
                    <a:pt x="592" y="40"/>
                    <a:pt x="572" y="50"/>
                    <a:pt x="521" y="62"/>
                  </a:cubicBezTo>
                  <a:close/>
                </a:path>
              </a:pathLst>
            </a:cu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Text Box 23"/>
            <p:cNvSpPr txBox="1">
              <a:spLocks noChangeArrowheads="1"/>
            </p:cNvSpPr>
            <p:nvPr/>
          </p:nvSpPr>
          <p:spPr bwMode="auto">
            <a:xfrm>
              <a:off x="4383" y="2424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8935" name="Text Box 24"/>
            <p:cNvSpPr txBox="1">
              <a:spLocks noChangeArrowheads="1"/>
            </p:cNvSpPr>
            <p:nvPr/>
          </p:nvSpPr>
          <p:spPr bwMode="auto">
            <a:xfrm>
              <a:off x="4665" y="2283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8936" name="Text Box 25"/>
            <p:cNvSpPr txBox="1">
              <a:spLocks noChangeArrowheads="1"/>
            </p:cNvSpPr>
            <p:nvPr/>
          </p:nvSpPr>
          <p:spPr bwMode="auto">
            <a:xfrm>
              <a:off x="5015" y="2255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6054725" y="54292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507163" y="60515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338388" y="4967288"/>
            <a:ext cx="335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The rails are moving opposite to the train velocity so that the TGV is at standstill?</a:t>
            </a:r>
          </a:p>
        </p:txBody>
      </p:sp>
    </p:spTree>
    <p:extLst>
      <p:ext uri="{BB962C8B-B14F-4D97-AF65-F5344CB8AC3E}">
        <p14:creationId xmlns:p14="http://schemas.microsoft.com/office/powerpoint/2010/main" val="9761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/>
      <p:bldP spid="19" grpId="0"/>
      <p:bldP spid="20" grpId="0"/>
      <p:bldP spid="26" grpId="0" animBg="1"/>
      <p:bldP spid="2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85" y="1321242"/>
            <a:ext cx="1736000" cy="420572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\newcommand{\sech}{\mbox{\rm sech}}&#10;Trial solution&#10;$u = A \sech \frac{t}{\tau_s} \exp(-i\beta z)$ 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51" y="1775027"/>
            <a:ext cx="3084572" cy="24457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62" y="2045249"/>
            <a:ext cx="5698286" cy="341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8146" y="1424861"/>
            <a:ext cx="2078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The first order soliton</a:t>
            </a:r>
          </a:p>
        </p:txBody>
      </p:sp>
      <p:sp>
        <p:nvSpPr>
          <p:cNvPr id="8" name="Arc 7"/>
          <p:cNvSpPr/>
          <p:nvPr/>
        </p:nvSpPr>
        <p:spPr>
          <a:xfrm flipV="1">
            <a:off x="4559432" y="1899787"/>
            <a:ext cx="2931737" cy="1032235"/>
          </a:xfrm>
          <a:prstGeom prst="arc">
            <a:avLst>
              <a:gd name="adj1" fmla="val 10770105"/>
              <a:gd name="adj2" fmla="val 366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\documentclass{article}&#10;\usepackage{amsmath}&#10;\pagestyle{empty}&#10;\begin{document}&#10;&#10;$\tau_s = 1/A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85" y="2691111"/>
            <a:ext cx="656228" cy="1717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flipV="1">
            <a:off x="2899305" y="1848889"/>
            <a:ext cx="1601691" cy="1032235"/>
          </a:xfrm>
          <a:prstGeom prst="arc">
            <a:avLst>
              <a:gd name="adj1" fmla="val 10770105"/>
              <a:gd name="adj2" fmla="val 4929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\documentclass{article}&#10;\usepackage{amsmath}&#10;\pagestyle{empty}&#10;\begin{document}&#10;&#10;$\beta  = A^2/2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95" y="2557205"/>
            <a:ext cx="773714" cy="20457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95" y="3236168"/>
            <a:ext cx="2000000" cy="2377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69900" y="3195203"/>
            <a:ext cx="2119745" cy="3351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89" y="3674869"/>
            <a:ext cx="5035346" cy="19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81" y="1656349"/>
            <a:ext cx="1736000" cy="420572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81" y="2472437"/>
            <a:ext cx="2000000" cy="23771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11" y="3105666"/>
            <a:ext cx="6553143" cy="2005712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i\frac{\partial \tilde{\cal E}}{\partial z} = k''\frac{\partial^2 \tilde{\cal E}}{\partial t^2}&#10; +K |\tilde{\cal E}|^2 \tilde{\cal E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93" y="1764167"/>
            <a:ext cx="2206817" cy="312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9680" y="792480"/>
            <a:ext cx="529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Out with the normalization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81" y="1656349"/>
            <a:ext cx="1736000" cy="420572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81" y="2363332"/>
            <a:ext cx="2000000" cy="237714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68" y="1734064"/>
            <a:ext cx="2230858" cy="265142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beta  = A^2/2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83" y="2887456"/>
            <a:ext cx="773714" cy="204572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\tau_s = 1/A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83" y="3378439"/>
            <a:ext cx="656228" cy="171772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07" y="2233047"/>
            <a:ext cx="1950857" cy="26057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69" y="2829582"/>
            <a:ext cx="1378286" cy="20457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06" y="3208497"/>
            <a:ext cx="1107428" cy="341714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23" y="3961837"/>
            <a:ext cx="5420570" cy="341714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if there is a frequency drift $\Delta \omega$ of the&#10;soliton,\\ its group delay will be affected because of the dispersion $k''$&#10;&#10;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64" y="4526078"/>
            <a:ext cx="3030188" cy="24696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4555549" y="4303552"/>
            <a:ext cx="318032" cy="1164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}&#10;\pagestyle{empty}&#10;\begin{document}&#10;nonlinear phase shift $k n_2 I_0 z$&#10;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51" y="4591697"/>
            <a:ext cx="1439673" cy="10453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519431" y="4164988"/>
            <a:ext cx="238573" cy="255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phase shift due to dispersion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99" y="4315482"/>
            <a:ext cx="1453705" cy="104538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22" y="5117145"/>
            <a:ext cx="5383357" cy="4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027" y="611853"/>
            <a:ext cx="314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between all parameters</a:t>
            </a:r>
          </a:p>
        </p:txBody>
      </p:sp>
      <p:pic>
        <p:nvPicPr>
          <p:cNvPr id="3" name="Picture 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6" y="1519672"/>
            <a:ext cx="6539429" cy="41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536700" y="792163"/>
            <a:ext cx="351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Conclusion of lengthy calculations…</a:t>
            </a:r>
          </a:p>
          <a:p>
            <a:endParaRPr lang="en-US"/>
          </a:p>
        </p:txBody>
      </p:sp>
      <p:pic>
        <p:nvPicPr>
          <p:cNvPr id="31746" name="Picture 2" descr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70075" y="1438275"/>
            <a:ext cx="7845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33513" y="2389188"/>
            <a:ext cx="87185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\documentclass{article}&#10;\usepackage{amsmath}\usepackage{color}&#10;\pagestyle{empty}&#10;\begin{document}&#10;A perturbation causing an increase in photon number leads to a&#10;depletion of the leading and trailing edges, while the number of photons is increased in the center, implying a pulse compression.&#10;\textcolor{red}{The soliton is a stable entity for the total number of photons.}  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3" y="3421063"/>
            <a:ext cx="871855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\documentclass{article}&#10;\usepackage{amsmath}&#10;\pagestyle{empty}&#10;\begin{document}&#10;A change in frequency should result in a change in position, since the group velocity is&#10;frequency dependen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236663" y="4895850"/>
            <a:ext cx="87137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00638" y="1149350"/>
            <a:ext cx="1941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029200" y="623888"/>
            <a:ext cx="322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QUANTUM SOLITONS</a:t>
            </a:r>
          </a:p>
        </p:txBody>
      </p:sp>
      <p:pic>
        <p:nvPicPr>
          <p:cNvPr id="32771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18063" y="1885950"/>
            <a:ext cx="2505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1538" y="2530475"/>
            <a:ext cx="79089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2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\documentclass{article}&#10;\usepackage{amsmath}&#10;\pagestyle{empty}&#10;\begin{document}&#10;The medium of negative dispersion is characterized by a wave vector&#10;$k(\Omega)$ averaged over the cavity:&#10;\begin{equation}&#10;k(\Omega) =&#10; k_{av0} + k'_{av}(\Omega - \omega) + k''_{av} \frac{(\Omega - \omega)^2}{2} + \ldots&#10; \label{taylor}&#10; \end{equation}&#10; The transmission of a pulse characterized by its spectral field,&#10; $\tilde{\cal E}(\Omega - \omega)$, through a medium of length $P$ with the average $k$ vector&#10; of Eq.~(\ref{taylor}), is given by:&#10;$$&#10;\tilde{\cal E}(\Omega - \omega)e^{-i k(\Omega)P} \approx \tilde{\cal E}(\Omega - \omega)e^{-i k''_{av} \frac{(\Omega - \omega)^2}{2}P}&#10;\label{dispersion}&#10;$$&#10;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11438" y="511175"/>
            <a:ext cx="79930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\documentclass{article}&#10;\usepackage{amsmath}&#10;\pagestyle{empty}&#10;\begin{document}&#10;In the case of a Gaussian pulse, initially free of phase modulation,&#10;the inverse Fourier transform  is:&#10;$$&#10;\tilde{\cal E}(t)e^{i \omega t} = {\cal E}_0 e^{-(1 + ia)(\frac{t}{\tau_G})^2}e^{i \omega t}&#10;$$&#10;where:&#10;\begin{eqnarray}&#10;a &amp; = &amp; \frac{2 k''_{av}P}{\tau_{G0}^2} \frac{1}{1 + \left (\frac{2 k''_{av}P}{\tau_{G0}^2} \right )^2}   \nonumber \\&#10;\tau_G &amp; = &amp; \tau_{G0} \sqrt{1 + \left ( \frac{2 k''_{av}P}{\tau_{G0}^2} \right )^2 }&#10;\nonumber&#10;\end{eqnarray}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28875" y="3429000"/>
            <a:ext cx="772001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6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\documentclass{article}&#10;\usepackage{amsmath}&#10;\usepackage{color}&#10;\pagestyle{empty}&#10;\begin{document}&#10;If a short pulse starts unmodulated through the cavity, after&#10;a round-trip (or perimeter) $P$, it acquires the chirp&#10;(due to dispersion):\textcolor{red}{&#10;$$&#10;\Delta\left( \left . \frac{\partial^2 \varphi(t)}{\partial t^2}\right |_{(t=0)}\right)=&#10;\frac{4 k''_{av}P}{\tau_{G0}^4} \frac{1}{1 + \frac{2 k''_{av}P}{\tau_{G0}^2}}&#10;$$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8638" y="466725"/>
            <a:ext cx="8693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\documentclass{article}&#10;\usepackage{amsmath}&#10;\usepackage{color}&#10;\pagestyle{empty}&#10;\begin{document}&#10;Let us assume next that the cavity contains an element with a nonlinear&#10;index $n = n_0 + n_2 I$ of length $\ell_{Kerr}$,&#10;the phase induced by self-phase modulation, near the center of the Gaussian pulse,&#10;is:&#10;$$&#10;\Delta  \varphi(t) =&#10;- \left . k_{NL} \cdot \ell_{Kerr} \right |_{(t=0)} =&#10;-\frac{2\pi n_2}{\lambda} \ell_{Kerr}  I&#10;\approx \frac{4 \pi n_2 I_0 \ell_{Kerr}}{\lambda } \frac{t^2}{\tau_{G0}^2}&#10;$$&#10;where we have used a quadratic approximation for the Gaussian near $t = 0$.&#10;Taking the second derivative yields the chirp induced by phase modulation&#10;at the pulse center:\textcolor{red}{&#10;$$&#10;\Delta \left( \frac{\partial^2 \varphi(t) }{\partial t^2}\right)&#10;\approx \frac{8 \pi n_2 I_0 \ell_{Kerr}}{\lambda \tau_{G0}^2}&#10;$$}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682875"/>
            <a:ext cx="871696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\documentclass{article}&#10;\usepackage{amsmath}&#10;\usepackage{color}&#10;\pagestyle{empty}&#10;\begin{document}&#10;\textcolor{red}{&#10;$$&#10;\Delta\left( \left . \frac{\partial^2 \varphi(t)}{\partial t^2}\right |_{(t=0)}\right)=&#10;\frac{4 k''_{av}P}{\tau_{G0}^4} \frac{1}{1 + \frac{2 k''_{av}P}{\tau_{G0}^2}}&#10;$$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808163"/>
            <a:ext cx="4219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\documentclass{article}&#10;\usepackage{amsmath}&#10;\usepackage{color}&#10;\pagestyle{empty}&#10;\begin{document}&#10;\textcolor{red}{&#10;$$&#10;\Delta \left( \frac{\partial^2 \varphi(t) }{\partial t^2}\right)&#10;\approx \frac{8 \pi n_2 I_0 \ell_{Kerr}}{\lambda \tau_{G0}^2}&#10;$$}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33838" y="3017838"/>
            <a:ext cx="3124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177925" y="4043363"/>
            <a:ext cx="353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THEY CANCEL EACH OTHER</a:t>
            </a:r>
          </a:p>
        </p:txBody>
      </p:sp>
      <p:pic>
        <p:nvPicPr>
          <p:cNvPr id="18436" name="Picture 7" descr="\documentclass{article}&#10;\usepackage{amsmath}&#10;\usepackage{color}&#10;\pagestyle{empty}&#10;\begin{document}&#10;\textcolor{blue}{&#10;$$I_0\tau^2_{G0}= -\frac{\lambda k''_{av}}{2\pi{n}_2}\frac{P}{\ell_{Kerr}}\frac{1}{1 + \frac{2 k''_{av}P}{\tau_{G0}^2}}$$}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810125"/>
            <a:ext cx="40433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602163" y="365125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Evolution of a single pulse</a:t>
            </a:r>
          </a:p>
        </p:txBody>
      </p:sp>
    </p:spTree>
    <p:extLst>
      <p:ext uri="{BB962C8B-B14F-4D97-AF65-F5344CB8AC3E}">
        <p14:creationId xmlns:p14="http://schemas.microsoft.com/office/powerpoint/2010/main" val="30953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544638" y="-9525"/>
            <a:ext cx="308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MS PGothic" pitchFamily="34" charset="-128"/>
              </a:rPr>
              <a:t>How unequally spaced modes</a:t>
            </a:r>
            <a:endParaRPr lang="fr-FR" altLang="en-US" b="1">
              <a:solidFill>
                <a:srgbClr val="1B0696"/>
              </a:solidFill>
              <a:ea typeface="MS PGothic" pitchFamily="34" charset="-128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560513" y="307975"/>
            <a:ext cx="340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MS PGothic" pitchFamily="34" charset="-128"/>
              </a:rPr>
              <a:t>lead to a perfect frequency comb</a:t>
            </a:r>
            <a:endParaRPr lang="fr-FR" altLang="en-US">
              <a:ea typeface="MS PGothic" pitchFamily="34" charset="-12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099300" y="1173163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Phase delay</a:t>
            </a:r>
            <a:endParaRPr lang="fr-FR" altLang="en-US" sz="2000">
              <a:ea typeface="MS PGothic" pitchFamily="34" charset="-128"/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1660525" y="774700"/>
            <a:ext cx="4867275" cy="631825"/>
            <a:chOff x="86" y="488"/>
            <a:chExt cx="3066" cy="398"/>
          </a:xfrm>
        </p:grpSpPr>
        <p:sp>
          <p:nvSpPr>
            <p:cNvPr id="19492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Group delay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93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1524000" y="1687513"/>
            <a:ext cx="6832600" cy="582612"/>
            <a:chOff x="0" y="1063"/>
            <a:chExt cx="4304" cy="367"/>
          </a:xfrm>
        </p:grpSpPr>
        <p:sp>
          <p:nvSpPr>
            <p:cNvPr id="19489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Cavity modes: 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90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6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not equally spaced because </a:t>
              </a:r>
              <a:r>
                <a:rPr lang="en-US" altLang="en-US" sz="2000" i="1"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ea typeface="MS PGothic" pitchFamily="34" charset="-128"/>
                </a:rPr>
                <a:t>av = </a:t>
              </a:r>
              <a:r>
                <a:rPr lang="en-US" altLang="en-US" sz="2000" i="1"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ea typeface="MS PGothic" pitchFamily="34" charset="-128"/>
                </a:rPr>
                <a:t>av</a:t>
              </a:r>
              <a:r>
                <a:rPr lang="en-US" altLang="en-US" sz="2000" i="1">
                  <a:ea typeface="MS PGothic" pitchFamily="34" charset="-128"/>
                </a:rPr>
                <a:t>(</a:t>
              </a:r>
              <a:r>
                <a:rPr lang="en-US" altLang="en-US" sz="2000" i="1"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altLang="en-US" sz="2000" i="1">
                  <a:ea typeface="MS PGothic" pitchFamily="34" charset="-128"/>
                </a:rPr>
                <a:t>)</a:t>
              </a:r>
              <a:endParaRPr lang="fr-FR" altLang="en-US" sz="2000" i="1" baseline="-25000">
                <a:ea typeface="MS PGothic" pitchFamily="34" charset="-128"/>
              </a:endParaRPr>
            </a:p>
          </p:txBody>
        </p:sp>
      </p:grp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0" y="2336800"/>
            <a:ext cx="913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Unequally spaced modes, is contradictory to the fact that comb teeth are equally spaced.</a:t>
            </a:r>
            <a:endParaRPr lang="fr-FR" altLang="en-US" sz="2000">
              <a:ea typeface="MS PGothic" pitchFamily="34" charset="-128"/>
            </a:endParaRPr>
          </a:p>
        </p:txBody>
      </p:sp>
      <p:pic>
        <p:nvPicPr>
          <p:cNvPr id="6043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3171825"/>
            <a:ext cx="3376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31" name="Group 15"/>
          <p:cNvGrpSpPr>
            <a:grpSpLocks/>
          </p:cNvGrpSpPr>
          <p:nvPr/>
        </p:nvGrpSpPr>
        <p:grpSpPr bwMode="auto">
          <a:xfrm>
            <a:off x="5118100" y="3090863"/>
            <a:ext cx="5549900" cy="747712"/>
            <a:chOff x="2264" y="1947"/>
            <a:chExt cx="3496" cy="471"/>
          </a:xfrm>
        </p:grpSpPr>
        <p:sp>
          <p:nvSpPr>
            <p:cNvPr id="19487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where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88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3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676400" y="4049713"/>
            <a:ext cx="3600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5692775" y="3736975"/>
            <a:ext cx="2830513" cy="606425"/>
            <a:chOff x="2626" y="2354"/>
            <a:chExt cx="1783" cy="382"/>
          </a:xfrm>
        </p:grpSpPr>
        <p:sp>
          <p:nvSpPr>
            <p:cNvPr id="19485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where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86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524000" y="4921250"/>
            <a:ext cx="5048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546225" y="5892800"/>
            <a:ext cx="55991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5053013" y="4964113"/>
            <a:ext cx="1509712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378450" y="45227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ea typeface="MS PGothic" pitchFamily="34" charset="-128"/>
              </a:rPr>
              <a:t>dispersion</a:t>
            </a:r>
            <a:endParaRPr lang="fr-FR" altLang="en-US">
              <a:ea typeface="MS PGothic" pitchFamily="34" charset="-128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H="1">
            <a:off x="4411663" y="5413375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6096000" y="5413375"/>
            <a:ext cx="261938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6044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445500" y="605631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228013" y="549751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6" name="Line 30"/>
          <p:cNvSpPr>
            <a:spLocks noChangeShapeType="1"/>
          </p:cNvSpPr>
          <p:nvPr/>
        </p:nvSpPr>
        <p:spPr bwMode="auto">
          <a:xfrm flipV="1">
            <a:off x="4746625" y="5597525"/>
            <a:ext cx="3294063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Arc 31"/>
          <p:cNvSpPr>
            <a:spLocks/>
          </p:cNvSpPr>
          <p:nvPr/>
        </p:nvSpPr>
        <p:spPr bwMode="auto">
          <a:xfrm flipH="1" flipV="1">
            <a:off x="6096000" y="6372225"/>
            <a:ext cx="2109788" cy="409575"/>
          </a:xfrm>
          <a:custGeom>
            <a:avLst/>
            <a:gdLst>
              <a:gd name="T0" fmla="*/ 0 w 41808"/>
              <a:gd name="T1" fmla="*/ 264934 h 21600"/>
              <a:gd name="T2" fmla="*/ 2109788 w 41808"/>
              <a:gd name="T3" fmla="*/ 409575 h 21600"/>
              <a:gd name="T4" fmla="*/ 1019771 w 41808"/>
              <a:gd name="T5" fmla="*/ 409575 h 21600"/>
              <a:gd name="T6" fmla="*/ 0 60000 65536"/>
              <a:gd name="T7" fmla="*/ 0 60000 65536"/>
              <a:gd name="T8" fmla="*/ 0 60000 65536"/>
              <a:gd name="T9" fmla="*/ 0 w 41808"/>
              <a:gd name="T10" fmla="*/ 0 h 21600"/>
              <a:gd name="T11" fmla="*/ 41808 w 418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Arc 32"/>
          <p:cNvSpPr>
            <a:spLocks/>
          </p:cNvSpPr>
          <p:nvPr/>
        </p:nvSpPr>
        <p:spPr bwMode="auto">
          <a:xfrm flipH="1" flipV="1">
            <a:off x="4591050" y="1404938"/>
            <a:ext cx="2697163" cy="266700"/>
          </a:xfrm>
          <a:custGeom>
            <a:avLst/>
            <a:gdLst>
              <a:gd name="T0" fmla="*/ 0 w 38719"/>
              <a:gd name="T1" fmla="*/ 104062 h 21600"/>
              <a:gd name="T2" fmla="*/ 2697163 w 38719"/>
              <a:gd name="T3" fmla="*/ 266700 h 21600"/>
              <a:gd name="T4" fmla="*/ 1192508 w 38719"/>
              <a:gd name="T5" fmla="*/ 266700 h 21600"/>
              <a:gd name="T6" fmla="*/ 0 60000 65536"/>
              <a:gd name="T7" fmla="*/ 0 60000 65536"/>
              <a:gd name="T8" fmla="*/ 0 60000 65536"/>
              <a:gd name="T9" fmla="*/ 0 w 38719"/>
              <a:gd name="T10" fmla="*/ 0 h 21600"/>
              <a:gd name="T11" fmla="*/ 38719 w 387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043113" y="2805113"/>
            <a:ext cx="667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A cavity with ONLY Kerr modulation generates the pulse train:</a:t>
            </a:r>
            <a:endParaRPr lang="fr-FR" altLang="en-US" sz="2000">
              <a:ea typeface="MS PGothic" pitchFamily="34" charset="-128"/>
            </a:endParaRPr>
          </a:p>
        </p:txBody>
      </p: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3352800" y="3706813"/>
            <a:ext cx="798513" cy="430212"/>
            <a:chOff x="1152" y="2335"/>
            <a:chExt cx="503" cy="271"/>
          </a:xfrm>
        </p:grpSpPr>
        <p:sp>
          <p:nvSpPr>
            <p:cNvPr id="19482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F.T.</a:t>
              </a:r>
              <a:endParaRPr lang="fr-FR" altLang="en-US" sz="2000">
                <a:ea typeface="MS PGothic" pitchFamily="34" charset="-128"/>
              </a:endParaRPr>
            </a:p>
          </p:txBody>
        </p:sp>
        <p:sp>
          <p:nvSpPr>
            <p:cNvPr id="19483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8170863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8359775" y="603726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9" grpId="0"/>
      <p:bldP spid="60441" grpId="0"/>
      <p:bldP spid="60442" grpId="0" animBg="1"/>
      <p:bldP spid="60443" grpId="0" animBg="1"/>
      <p:bldP spid="60446" grpId="0" animBg="1"/>
      <p:bldP spid="60447" grpId="0" animBg="1"/>
      <p:bldP spid="60448" grpId="0" animBg="1"/>
      <p:bldP spid="604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871663" y="501650"/>
            <a:ext cx="240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MS PGothic" pitchFamily="34" charset="-128"/>
              </a:rPr>
              <a:t>Two related questions:</a:t>
            </a:r>
            <a:endParaRPr lang="fr-FR" altLang="en-US" b="1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679575" y="1450975"/>
            <a:ext cx="333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As a pulse circulates in the cavity,</a:t>
            </a:r>
            <a:endParaRPr lang="fr-FR" alt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565275" y="1927225"/>
            <a:ext cx="364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does it evolve towards a steady state?</a:t>
            </a:r>
            <a:endParaRPr lang="fr-FR" altLang="en-US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556375" y="1298575"/>
            <a:ext cx="289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Which mechanism makes the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613525" y="1660525"/>
            <a:ext cx="306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unequally spaced cavity modes</a:t>
            </a:r>
            <a:endParaRPr lang="fr-FR" altLang="en-US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566025" y="2136775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equidistant?</a:t>
            </a:r>
            <a:endParaRPr lang="fr-FR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524000" y="3729038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</a:rPr>
              <a:t>Evolution of a single pulse in an ``ideal'' cavity</a:t>
            </a:r>
            <a:endParaRPr lang="fr-FR" altLang="en-US" sz="2000" b="1">
              <a:solidFill>
                <a:srgbClr val="1B0696"/>
              </a:solidFill>
            </a:endParaRP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4057650" y="2760663"/>
            <a:ext cx="0" cy="8588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6689725" y="2552700"/>
            <a:ext cx="3732213" cy="1935163"/>
            <a:chOff x="3254" y="2460"/>
            <a:chExt cx="2351" cy="1219"/>
          </a:xfrm>
        </p:grpSpPr>
        <p:sp>
          <p:nvSpPr>
            <p:cNvPr id="20501" name="Text Box 12"/>
            <p:cNvSpPr txBox="1">
              <a:spLocks noChangeArrowheads="1"/>
            </p:cNvSpPr>
            <p:nvPr/>
          </p:nvSpPr>
          <p:spPr bwMode="auto">
            <a:xfrm>
              <a:off x="3326" y="3033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How unequally spaced modes </a:t>
              </a:r>
            </a:p>
          </p:txBody>
        </p:sp>
        <p:sp>
          <p:nvSpPr>
            <p:cNvPr id="20502" name="Text Box 13"/>
            <p:cNvSpPr txBox="1">
              <a:spLocks noChangeArrowheads="1"/>
            </p:cNvSpPr>
            <p:nvPr/>
          </p:nvSpPr>
          <p:spPr bwMode="auto">
            <a:xfrm>
              <a:off x="3254" y="3429"/>
              <a:ext cx="2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lead to a perfect frequency comb</a:t>
              </a:r>
              <a:endParaRPr lang="fr-FR" altLang="en-US" sz="2000" b="1">
                <a:solidFill>
                  <a:srgbClr val="1B0696"/>
                </a:solidFill>
              </a:endParaRPr>
            </a:p>
          </p:txBody>
        </p:sp>
        <p:sp>
          <p:nvSpPr>
            <p:cNvPr id="20503" name="Line 14"/>
            <p:cNvSpPr>
              <a:spLocks noChangeShapeType="1"/>
            </p:cNvSpPr>
            <p:nvPr/>
          </p:nvSpPr>
          <p:spPr bwMode="auto">
            <a:xfrm>
              <a:off x="4320" y="2460"/>
              <a:ext cx="0" cy="5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2513013" y="4929188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1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6038" y="5105400"/>
            <a:ext cx="23034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69200" y="580866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408863" y="486886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7351713" y="469900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7483475" y="578961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Arc 21"/>
          <p:cNvSpPr>
            <a:spLocks/>
          </p:cNvSpPr>
          <p:nvPr/>
        </p:nvSpPr>
        <p:spPr bwMode="auto">
          <a:xfrm flipH="1" flipV="1">
            <a:off x="4017963" y="5995988"/>
            <a:ext cx="3125787" cy="365125"/>
          </a:xfrm>
          <a:custGeom>
            <a:avLst/>
            <a:gdLst>
              <a:gd name="T0" fmla="*/ 0 w 21600"/>
              <a:gd name="T1" fmla="*/ 0 h 21600"/>
              <a:gd name="T2" fmla="*/ 3125787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108575" y="5805488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SAME</a:t>
            </a:r>
            <a:endParaRPr lang="fr-FR" altLang="en-US" sz="2000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327525" y="6415088"/>
            <a:ext cx="161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CONDITION</a:t>
            </a:r>
            <a:endParaRPr lang="fr-FR" altLang="en-US" sz="2000"/>
          </a:p>
        </p:txBody>
      </p:sp>
      <p:sp>
        <p:nvSpPr>
          <p:cNvPr id="20499" name="Text Box 24"/>
          <p:cNvSpPr txBox="1">
            <a:spLocks noChangeArrowheads="1"/>
          </p:cNvSpPr>
          <p:nvPr/>
        </p:nvSpPr>
        <p:spPr bwMode="auto">
          <a:xfrm>
            <a:off x="1984375" y="2419350"/>
            <a:ext cx="393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Balance phase modulation by Kerr effect</a:t>
            </a: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1889125" y="28956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and phase modulation   by dispersion</a:t>
            </a:r>
          </a:p>
        </p:txBody>
      </p:sp>
    </p:spTree>
    <p:extLst>
      <p:ext uri="{BB962C8B-B14F-4D97-AF65-F5344CB8AC3E}">
        <p14:creationId xmlns:p14="http://schemas.microsoft.com/office/powerpoint/2010/main" val="26584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nimBg="1"/>
      <p:bldP spid="94230" grpId="0"/>
      <p:bldP spid="94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ppenc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524000"/>
            <a:ext cx="83883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9188" y="346075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/>
              <a:t>5 fs Ti:sapphire laser (2 optical cycles)</a:t>
            </a:r>
            <a:endParaRPr lang="fr-FR" altLang="en-US" sz="2400" b="1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790825" y="6110288"/>
            <a:ext cx="7054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Optics Letters</a:t>
            </a:r>
            <a:r>
              <a:rPr lang="en-US" sz="2000"/>
              <a:t> Vol. 24, </a:t>
            </a:r>
            <a:r>
              <a:rPr lang="en-US" sz="2000">
                <a:hlinkClick r:id="rId3"/>
              </a:rPr>
              <a:t>Issue 6</a:t>
            </a:r>
            <a:r>
              <a:rPr lang="en-US" sz="2000"/>
              <a:t>, pp. 411-413 (1999) </a:t>
            </a:r>
          </a:p>
        </p:txBody>
      </p:sp>
    </p:spTree>
    <p:extLst>
      <p:ext uri="{BB962C8B-B14F-4D97-AF65-F5344CB8AC3E}">
        <p14:creationId xmlns:p14="http://schemas.microsoft.com/office/powerpoint/2010/main" val="1233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416550" y="1779588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SOLITONS</a:t>
            </a:r>
          </a:p>
        </p:txBody>
      </p:sp>
    </p:spTree>
    <p:extLst>
      <p:ext uri="{BB962C8B-B14F-4D97-AF65-F5344CB8AC3E}">
        <p14:creationId xmlns:p14="http://schemas.microsoft.com/office/powerpoint/2010/main" val="11634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6.071"/>
  <p:tag name="ORIGINALWIDTH" val="4288.714"/>
  <p:tag name="OUTPUTTYPE" val="PNG"/>
  <p:tag name="IGUANATEXVERSION" val="160"/>
  <p:tag name="LATEXADDIN" val="\documentclass{article}&#10;\usepackage{amsmath}&#10;\pagestyle{empty}&#10;\begin{document}&#10;The medium of negative dispersion is characterized by a wave vector&#10;$k(\Omega)$ averaged over the cavity:&#10;\begin{equation}&#10;k(\Omega) =&#10; k_{av0} + k'_{av}(\Omega - \omega) + k''_{av} \frac{(\Omega - \omega)^2}{2} + \ldots&#10; \label{taylor}&#10; \end{equation}&#10; The transmission of a pulse characterized by its spectral field,&#10; $\tilde{\cal E}(\Omega - \omega)$, through a medium of length $P$ with the average $k$ vector&#10; of Eq.~(\ref{taylor}), is given by:&#10;$$&#10;\tilde{\cal E}(\Omega - \omega)e^{-i k(\Omega)P} \approx \tilde{\cal E}(\Omega - \omega)e^{-i k''_{av} \frac{(\Omega - \omega)^2}{2}P}&#10;\label{dispersion}&#10;$$&#10;&#10;&#10;&#10;&#10;\end{document}"/>
  <p:tag name="IGUANATEXSIZE" val="20"/>
  <p:tag name="IGUANATEXCURSOR" val="6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3.03"/>
  <p:tag name="ORIGINALWIDTH" val="4289.464"/>
  <p:tag name="OUTPUTTYPE" val="PNG"/>
  <p:tag name="IGUANATEXVERSION" val="160"/>
  <p:tag name="LATEXADDIN" val="\documentclass{article}&#10;\usepackage{amsmath}&#10;\pagestyle{empty}&#10;\begin{document}&#10;In the case of a Gaussian pulse, initially free of phase modulation,&#10;the inverse Fourier transform  is:&#10;$$&#10;\tilde{\cal E}(t)e^{i \omega t} = {\cal E}_0 e^{-(1 + ia)(\frac{t}{\tau_G})^2}e^{i \omega t}&#10;$$&#10;where:&#10;\begin{eqnarray}&#10;a &amp; = &amp; \frac{2 k''_{av}P}{\tau_{G0}^2} \frac{1}{1 + \left (\frac{2 k''_{av}P}{\tau_{G0}^2} \right )^2}   \nonumber \\&#10;\tau_G &amp; = &amp; \tau_{G0} \sqrt{1 + \left ( \frac{2 k''_{av}P}{\tau_{G0}^2} \right )^2 }&#10;\nonumber&#10;\end{eqnarray}&#10;&#10;\end{document}"/>
  <p:tag name="IGUANATEXSIZE" val="20"/>
  <p:tag name="IGUANATEXCURSOR" val="3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.3911"/>
  <p:tag name="ORIGINALWIDTH" val="4289.464"/>
  <p:tag name="OUTPUTTYPE" val="PNG"/>
  <p:tag name="IGUANATEXVERSION" val="160"/>
  <p:tag name="LATEXADDIN" val="\documentclass{article}&#10;\usepackage{amsmath}&#10;\pagestyle{empty}&#10;\begin{document}&#10;\section*{Solitons in time}&#10;Solitons can be defined as a mathematical steady state solution of a propagation&#10;equation.  A more restrictive definition is that it should be solution of the nonlinear Schr\&quot;odinger equation.  The stability of the solution of the nonlinear Schr\&quot;odinger equation&#10;depends on the dimensionality of the problem addressed.&#10;&#10;&#10;&#10;&#10;\end{document}"/>
  <p:tag name="IGUANATEXSIZE" val="20"/>
  <p:tag name="IGUANATEXCURSOR" val="4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5.339"/>
  <p:tag name="ORIGINALWIDTH" val="4291.713"/>
  <p:tag name="OUTPUTTYPE" val="PNG"/>
  <p:tag name="IGUANATEXVERSION" val="160"/>
  <p:tag name="LATEXADDIN" val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/>
  <p:tag name="IGUANATEXSIZE" val="20"/>
  <p:tag name="IGUANATEXCURSOR" val="5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2205"/>
  <p:tag name="ORIGINALWIDTH" val="3972.254"/>
  <p:tag name="OUTPUTTYPE" val="PNG"/>
  <p:tag name="IGUANATEXVERSION" val="160"/>
  <p:tag name="LATEXADDIN" val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4287.214"/>
  <p:tag name="OUTPUTTYPE" val="PNG"/>
  <p:tag name="IGUANATEXVERSION" val="160"/>
  <p:tag name="LATEXADDIN" val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/>
  <p:tag name="IGUANATEXSIZE" val="20"/>
  <p:tag name="IGUANATEXCURSOR" val="3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8.714"/>
  <p:tag name="OUTPUTTYPE" val="PNG"/>
  <p:tag name="IGUANATEXVERSION" val="160"/>
  <p:tag name="LATEXADDIN" val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4.4132"/>
  <p:tag name="ORIGINALWIDTH" val="4287.214"/>
  <p:tag name="OUTPUTTYPE" val="PNG"/>
  <p:tag name="IGUANATEXVERSION" val="160"/>
  <p:tag name="LATEXADDIN" val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/>
  <p:tag name="IGUANATEXSIZE" val="20"/>
  <p:tag name="IGUANATEXCURSOR" val="4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27.634"/>
  <p:tag name="OUTPUTTYPE" val="PNG"/>
  <p:tag name="IGUANATEXVERSION" val="160"/>
  <p:tag name="LATEXADDIN" val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/>
  <p:tag name="IGUANATEXSIZE" val="20"/>
  <p:tag name="IGUANATEXCURSOR" val="27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571.054"/>
  <p:tag name="OUTPUTTYPE" val="PNG"/>
  <p:tag name="IGUANATEXVERSION" val="160"/>
  <p:tag name="LATEXADDIN" val="\documentclass{article}&#10;\usepackage{amsmath}&#10;\pagestyle{empty}&#10;\begin{document}&#10;&#10;$i\frac{\partial \tilde{\cal E}}{\partial z} = -\frac{\psi''}{2P}\frac{\partial^2 \tilde{\cal E}}{\partial t^2}&#10; + \frac{\omega}{c} \frac{n_2}{\eta_0} \frac{\ell}{L} |\tilde{\cal E}|^2 \tilde{\cal E}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6.873"/>
  <p:tag name="ORIGINALWIDTH" val="4290.213"/>
  <p:tag name="OUTPUTTYPE" val="PNG"/>
  <p:tag name="IGUANATEXVERSION" val="160"/>
  <p:tag name="LATEXADDIN" val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P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/>
  <p:tag name="IGUANATEXSIZE" val="20"/>
  <p:tag name="IGUANATEXCURSOR" val="5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.6487"/>
  <p:tag name="ORIGINALWIDTH" val="4278.215"/>
  <p:tag name="OUTPUTTYPE" val="PNG"/>
  <p:tag name="IGUANATEXVERSION" val="160"/>
  <p:tag name="LATEXADDIN" val="\documentclass{article}&#10;\usepackage{amsmath}&#10;\usepackage{color}&#10;\pagestyle{empty}&#10;\begin{document}&#10;If a short pulse starts unmodulated through the cavity, after&#10;a round-trip (or perimeter) $P$, it acquires the chirp&#10;(due to dispersion):\textcolor{red}{&#10;$$&#10;\Delta\left( \left . \frac{\partial^2 \varphi(t)}{\partial t^2}\right |_{(t=0)}\right)=&#10;\frac{4 k''_{av}P}{\tau_{G0}^4} \frac{1}{1 + \frac{2 k''_{av}P}{\tau_{G0}^2}}&#10;$$}&#10;&#10;&#10;&#10;\end{document}"/>
  <p:tag name="IGUANATEXSIZE" val="20"/>
  <p:tag name="IGUANATEXCURSOR" val="4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8.6764"/>
  <p:tag name="ORIGINALWIDTH" val="3454.818"/>
  <p:tag name="OUTPUTTYPE" val="PNG"/>
  <p:tag name="IGUANATEXVERSION" val="160"/>
  <p:tag name="LATEXADDIN" val="\documentclass{slides}\pagestyle{empty}&#10;\begin{document}&#10;\begin{displaymath}&#10; 2 i k \partial_z \tilde{\cal E} =&#10; \frac{d^2{\cal E}}{dr^2} + \frac{1}{r} \frac{d{\cal E}}{dr}&#10;+ |{\cal E}|^2 {\cal E} &#10;\end{displaymath}&#10;\end{document}&#10;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8.4139"/>
  <p:tag name="ORIGINALWIDTH" val="4290.213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ot sufficiently ``Sch\&quot;odinger'' like, and they replace the equation by:&#10;$$i\frac{\partial \Ani}{\partial t}&#10;=   \frac{1}{2}\frac{\partial^2 \Ani}{\partial z^2}&#10;+   \Acr \Ani \Ani.$$&#10;&#10;\end{document}"/>
  <p:tag name="IGUANATEXSIZE" val="18"/>
  <p:tag name="IGUANATEXCURSOR" val="3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\cal E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"/>
  <p:tag name="PICTUREFILESIZE" val="21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 = v_g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1"/>
  <p:tag name="PICTUREFILESIZE" val="114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1.035"/>
  <p:tag name="ORIGINALWIDTH" val="4289.464"/>
  <p:tag name="OUTPUTTYPE" val="PNG"/>
  <p:tag name="IGUANATEXVERSION" val="160"/>
  <p:tag name="LATEXADDIN" val="\documentclass{article}&#10;\usepackage{amsmath}&#10;\usepackage{color}&#10;\pagestyle{empty}&#10;\begin{document}&#10;Let us assume next that the cavity contains an element with a nonlinear&#10;index $n = n_0 + n_2 I$ of length $\ell_{Kerr}$,&#10;the phase induced by self-phase modulation, near the center of the Gaussian pulse,&#10;is:&#10;$$&#10;\Delta  \varphi(t) =&#10;- \left . k_{NL} \cdot \ell_{Kerr} \right |_{(t=0)} =&#10;-\frac{2\pi n_2}{\lambda} \ell_{Kerr}  I&#10;\approx \frac{4 \pi n_2 I_0 \ell_{Kerr}}{\lambda } \frac{t^2}{\tau_{G0}^2}&#10;$$&#10;where we have used a quadratic approximation for the Gaussian near $t = 0$.&#10;Taking the second derivative yields the chirp induced by phase modulation&#10;at the pulse center:\textcolor{red}{&#10;$$&#10;\Delta \left( \frac{\partial^2 \varphi(t) }{\partial t^2}\right)&#10;\approx \frac{8 \pi n_2 I_0 \ell_{Kerr}}{\lambda \tau_{G0}^2}&#10;$$}&#10;&#10;&#10;&#10;\end{document}"/>
  <p:tag name="IGUANATEXSIZE" val="20"/>
  <p:tag name="IGUANATEXCURSOR" val="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\frac{\partial \tilde{\cal E}}{\partial t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8"/>
  <p:tag name="PICTUREFILESIZE" val="128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     \nonumber \\&#10;t' &amp;=&amp; t - \frac{z}{v}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-\frac{1}{v}\frac{\partial \tilde{\cal E}}{\partial t'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.  \nonumber&#10;\end{eqnarray}&#10;\begin{eqnarray}&#10;\frac{\partial \tilde{\cal E}}{\partial z} +&#10; \frac{1}{v}\frac{\partial \tilde{\cal E}}{\partial t} &amp;=&#10;&amp; \frac{\partial \tilde{\cal E}}{\partial z'} -&#10; \frac{1}{v}\frac{\partial \tilde{\cal E}}{\partial t'} +&#10;\frac{1}{v}\frac{\partial \tilde{\cal E}}{\partial t'} \nonumber \\&#10; &amp;= &amp;\frac{\partial \tilde{\cal E}}{\partial z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59"/>
  <p:tag name="PICTUREFILESIZE" val="3374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- vt      \nonumber \\&#10;t' &amp;=&amp; t 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 - v \frac{\partial \tilde{\cal E}}{\partial z'}.  \nonumber&#10;\end{eqnarray}&#10;\begin{eqnarray}&#10;\frac{\partial \tilde{\cal E}}{\partial z} +&#10; \frac{1}{v}\frac{\partial \tilde{\cal E}}{\partial t} &amp;=&#10;&amp; \frac{\partial \tilde{\cal E}}{\partial t'} -&#10; \frac{1}{v}\frac{\partial \tilde{\cal E}}{\partial z'} v +&#10;\frac{1}{v}\frac{\partial \tilde{\cal E}}{\partial z'} \nonumber \\&#10; &amp;= &amp;\frac{1}{v}\frac{\partial \tilde{\cal E}}{\partial t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7"/>
  <p:tag name="PICTUREFILESIZE" val="3462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tilde{\cal E}}{\partial t}  &#10;  = i v_g \hbar f(t,z) = H \tilde{\cal E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1"/>
  <p:tag name="PICTUREFILESIZE" val="232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.6993"/>
  <p:tag name="ORIGINALWIDTH" val="2076.49"/>
  <p:tag name="OUTPUTTYPE" val="PNG"/>
  <p:tag name="IGUANATEXVERSION" val="160"/>
  <p:tag name="LATEXADDIN" val="\documentclass{article}&#10;\usepackage{amsmath}&#10;\usepackage{color}&#10;\pagestyle{empty}&#10;\begin{document}&#10;\textcolor{red}{&#10;$$&#10;\Delta\left( \left . \frac{\partial^2 \varphi(t)}{\partial t^2}\right |_{(t=0)}\right)=&#10;\frac{4 k''_{av}P}{\tau_{G0}^4} \frac{1}{1 + \frac{2 k''_{av}P}{\tau_{G0}^2}}&#10;$$}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023.997"/>
  <p:tag name="OUTPUTTYPE" val="PNG"/>
  <p:tag name="IGUANATEXVERSION" val="160"/>
  <p:tag name="LATEXADDIN" val="\documentclass{article}&#10;\usepackage{amsmath}&#10;\pagestyle{empty}&#10;\begin{document}&#10;\newcommand{\sech}{\mbox{\rm sech}}&#10;Trial solution&#10;$u = A \sech \frac{t}{\tau_s} \exp(-i\beta z)$ 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9.288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/>
  <p:tag name="IGUANATEXSIZE" val="20"/>
  <p:tag name="IGUANATEXCURSOR" val="6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.086"/>
  <p:tag name="ORIGINALWIDTH" val="4299.962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/>
  <p:tag name="IGUANATEXSIZE" val="20"/>
  <p:tag name="IGUANATEXCURSOR" val="8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537.308"/>
  <p:tag name="OUTPUTTYPE" val="PNG"/>
  <p:tag name="IGUANATEXVERSION" val="160"/>
  <p:tag name="LATEXADDIN" val="\documentclass{article}&#10;\usepackage{amsmath}&#10;\usepackage{color}&#10;\pagestyle{empty}&#10;\begin{document}&#10;\textcolor{red}{&#10;$$&#10;\Delta \left( \frac{\partial^2 \varphi(t) }{\partial t^2}\right)&#10;\approx \frac{8 \pi n_2 I_0 \ell_{Kerr}}{\lambda \tau_{G0}^2}&#10;$$}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227.597"/>
  <p:tag name="OUTPUTTYPE" val="PNG"/>
  <p:tag name="IGUANATEXVERSION" val="160"/>
  <p:tag name="LATEXADDIN" val="\documentclass{article}&#10;\usepackage{amsmath}&#10;\pagestyle{empty}&#10;\begin{document}&#10;&#10;$i\frac{\partial \tilde{\cal E}}{\partial z} = k''\frac{\partial^2 \tilde{\cal E}}{\partial t^2}&#10; +K |\tilde{\cal E}|^2 \tilde{\cal E}$&#10;&#10;&#10;\end{document}"/>
  <p:tag name="IGUANATEXSIZE" val="20"/>
  <p:tag name="IGUANATEXCURSOR" val="1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463.81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80.0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/>
  <p:tag name="IGUANATEXSIZE" val="20"/>
  <p:tag name="IGUANATEXCURSOR" val="30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04.386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/>
  <p:tag name="IGUANATEXSIZE" val="20"/>
  <p:tag name="IGUANATEXCURSOR" val="27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/>
  <p:tag name="IGUANATEXSIZE" val="20"/>
  <p:tag name="IGUANATEXCURSOR" val="2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556.805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/>
  <p:tag name="IGUANATEXSIZE" val="20"/>
  <p:tag name="IGUANATEXCURSOR" val="4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9543"/>
  <p:tag name="ORIGINALWIDTH" val="1719.535"/>
  <p:tag name="OUTPUTTYPE" val="PNG"/>
  <p:tag name="IGUANATEXVERSION" val="160"/>
  <p:tag name="LATEXADDIN" val="\documentclass{article}&#10;\usepackage{amsmath}&#10;\usepackage{color}&#10;\pagestyle{empty}&#10;\begin{document}&#10;\textcolor{blue}{&#10;$$I_0\tau^2_{G0}= -\frac{\lambda k''_{av}}{2\pi{n}_2}\frac{P}{\ell_{Kerr}}\frac{1}{1 + \frac{2 k''_{av}P}{\tau_{G0}^2}}$$}&#10;&#10;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3238.845"/>
  <p:tag name="OUTPUTTYPE" val="PNG"/>
  <p:tag name="IGUANATEXVERSION" val="160"/>
  <p:tag name="LATEXADDIN" val="\documentclass{article}&#10;\usepackage{amsmath}&#10;\pagestyle{empty}&#10;\begin{document}&#10;if there is a frequency drift $\Delta \omega$ of the&#10;soliton,\\ its group delay will be affected because of the dispersion $k''$&#10;&#10;&#10;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38.808"/>
  <p:tag name="OUTPUTTYPE" val="PNG"/>
  <p:tag name="IGUANATEXVERSION" val="160"/>
  <p:tag name="LATEXADDIN" val="\documentclass{article}&#10;\usepackage{amsmath}&#10;\pagestyle{empty}&#10;\begin{document}&#10;nonlinear phase shift $k n_2 I_0 z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53.806"/>
  <p:tag name="OUTPUTTYPE" val="PNG"/>
  <p:tag name="IGUANATEXVERSION" val="160"/>
  <p:tag name="LATEXADDIN" val="\documentclass{article}&#10;\usepackage{amsmath}&#10;\pagestyle{empty}&#10;\begin{document}&#10;phase shift due to dispersion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593.55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/>
  <p:tag name="IGUANATEXSIZE" val="20"/>
  <p:tag name="IGUANATEXCURSOR" val="4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0.16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/>
  <p:tag name="IGUANATEXSIZE" val="20"/>
  <p:tag name="IGUANATEXCURSOR" val="11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4289.464"/>
  <p:tag name="OUTPUTTYPE" val="PNG"/>
  <p:tag name="IGUANATEXVERSION" val="160"/>
  <p:tag name="LATEXADDIN" val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/>
  <p:tag name="IGUANATEXSIZE" val="18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290.213"/>
  <p:tag name="OUTPUTTYPE" val="PNG"/>
  <p:tag name="IGUANATEXVERSION" val="160"/>
  <p:tag name="LATEXADDIN" val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4290.213"/>
  <p:tag name="OUTPUTTYPE" val="PNG"/>
  <p:tag name="IGUANATEXVERSION" val="160"/>
  <p:tag name="LATEXADDIN" val="\documentclass{article}&#10;\usepackage{amsmath}\usepackage{color}&#10;\pagestyle{empty}&#10;\begin{document}&#10;A perturbation causing an increase in photon number leads to a&#10;depletion of the leading and trailing edges, while the number of photons is increased in the center, implying a pulse compression.&#10;\textcolor{red}{The soliton is a stable entity for the total number of photons.}  &#10;&#10;&#10;&#10;\end{document}"/>
  <p:tag name="IGUANATEXSIZE" val="20"/>
  <p:tag name="IGUANATEXCURSOR" val="37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4288.714"/>
  <p:tag name="OUTPUTTYPE" val="PNG"/>
  <p:tag name="IGUANATEXVERSION" val="160"/>
  <p:tag name="LATEXADDIN" val="\documentclass{article}&#10;\usepackage{amsmath}&#10;\pagestyle{empty}&#10;\begin{document}&#10;A change in frequency should result in a change in position, since the group velocity is&#10;frequency dependent.&#10;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3.73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/>
  <p:tag name="IGUANATEXSIZE" val="18"/>
  <p:tag name="IGUANATEXCURSOR" val="10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908</Words>
  <Application>Microsoft Office PowerPoint</Application>
  <PresentationFormat>Widescreen</PresentationFormat>
  <Paragraphs>115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12</cp:revision>
  <dcterms:created xsi:type="dcterms:W3CDTF">2026-03-30T03:47:42Z</dcterms:created>
  <dcterms:modified xsi:type="dcterms:W3CDTF">2026-04-01T03:14:26Z</dcterms:modified>
</cp:coreProperties>
</file>